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notesMasterIdLst>
    <p:notesMasterId r:id="rId8"/>
  </p:notesMasterIdLst>
  <p:sldIdLst>
    <p:sldId id="256" r:id="rId4"/>
    <p:sldId id="384" r:id="rId5"/>
    <p:sldId id="258" r:id="rId6"/>
    <p:sldId id="325" r:id="rId7"/>
    <p:sldId id="383" r:id="rId9"/>
    <p:sldId id="326" r:id="rId10"/>
    <p:sldId id="327" r:id="rId11"/>
    <p:sldId id="328" r:id="rId12"/>
    <p:sldId id="392" r:id="rId13"/>
    <p:sldId id="393" r:id="rId14"/>
    <p:sldId id="331" r:id="rId15"/>
    <p:sldId id="332" r:id="rId16"/>
    <p:sldId id="333" r:id="rId17"/>
    <p:sldId id="400" r:id="rId18"/>
    <p:sldId id="345" r:id="rId19"/>
    <p:sldId id="395" r:id="rId20"/>
    <p:sldId id="396" r:id="rId21"/>
    <p:sldId id="398" r:id="rId22"/>
    <p:sldId id="399" r:id="rId23"/>
    <p:sldId id="353" r:id="rId24"/>
    <p:sldId id="391" r:id="rId25"/>
    <p:sldId id="355" r:id="rId26"/>
    <p:sldId id="385" r:id="rId27"/>
    <p:sldId id="394" r:id="rId28"/>
    <p:sldId id="368" r:id="rId29"/>
    <p:sldId id="369" r:id="rId30"/>
    <p:sldId id="371" r:id="rId31"/>
    <p:sldId id="388" r:id="rId32"/>
    <p:sldId id="389" r:id="rId33"/>
    <p:sldId id="390" r:id="rId34"/>
    <p:sldId id="386" r:id="rId35"/>
    <p:sldId id="387" r:id="rId36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宋体" panose="02010600030101010101" pitchFamily="2" charset="-122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宋体" panose="02010600030101010101" pitchFamily="2" charset="-122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宋体" panose="02010600030101010101" pitchFamily="2" charset="-122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宋体" panose="02010600030101010101" pitchFamily="2" charset="-122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宋体" panose="02010600030101010101" pitchFamily="2" charset="-122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宋体" panose="02010600030101010101" pitchFamily="2" charset="-122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宋体" panose="02010600030101010101" pitchFamily="2" charset="-122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宋体" panose="02010600030101010101" pitchFamily="2" charset="-122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宋体" panose="02010600030101010101" pitchFamily="2" charset="-12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602"/>
    <a:srgbClr val="FF0000"/>
    <a:srgbClr val="FFCC99"/>
    <a:srgbClr val="E3DE00"/>
    <a:srgbClr val="FFFF00"/>
    <a:srgbClr val="FFFF99"/>
    <a:srgbClr val="FC61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6"/>
    <p:restoredTop sz="94495"/>
  </p:normalViewPr>
  <p:slideViewPr>
    <p:cSldViewPr showGuides="1"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364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8DED5-EBD5-4163-AE23-10443745B1A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4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" y="2911475"/>
            <a:ext cx="1347788" cy="1531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3" name="Group 74"/>
          <p:cNvGrpSpPr/>
          <p:nvPr/>
        </p:nvGrpSpPr>
        <p:grpSpPr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64" name="Freeform 30"/>
            <p:cNvSpPr/>
            <p:nvPr/>
          </p:nvSpPr>
          <p:spPr bwMode="gray">
            <a:xfrm>
              <a:off x="54" y="736"/>
              <a:ext cx="5658" cy="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46" y="0"/>
                </a:cxn>
                <a:cxn ang="0">
                  <a:pos x="5446" y="312"/>
                </a:cxn>
                <a:cxn ang="0">
                  <a:pos x="5446" y="451"/>
                </a:cxn>
                <a:cxn ang="0">
                  <a:pos x="1512" y="443"/>
                </a:cxn>
                <a:cxn ang="0">
                  <a:pos x="1288" y="584"/>
                </a:cxn>
                <a:cxn ang="0">
                  <a:pos x="0" y="590"/>
                </a:cxn>
                <a:cxn ang="0">
                  <a:pos x="0" y="0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  <a:effectLst/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5" name="Freeform 31"/>
            <p:cNvSpPr/>
            <p:nvPr/>
          </p:nvSpPr>
          <p:spPr bwMode="gray">
            <a:xfrm>
              <a:off x="54" y="538"/>
              <a:ext cx="5658" cy="6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657" y="0"/>
                </a:cxn>
                <a:cxn ang="0">
                  <a:pos x="5658" y="534"/>
                </a:cxn>
                <a:cxn ang="0">
                  <a:pos x="1553" y="528"/>
                </a:cxn>
                <a:cxn ang="0">
                  <a:pos x="1317" y="651"/>
                </a:cxn>
                <a:cxn ang="0">
                  <a:pos x="0" y="655"/>
                </a:cxn>
                <a:cxn ang="0">
                  <a:pos x="1" y="0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6" name="Freeform 32"/>
            <p:cNvSpPr/>
            <p:nvPr/>
          </p:nvSpPr>
          <p:spPr bwMode="gray">
            <a:xfrm>
              <a:off x="54" y="1062"/>
              <a:ext cx="1496" cy="98"/>
            </a:xfrm>
            <a:custGeom>
              <a:avLst/>
              <a:gdLst/>
              <a:ahLst/>
              <a:cxnLst>
                <a:cxn ang="0">
                  <a:pos x="1440" y="1"/>
                </a:cxn>
                <a:cxn ang="0">
                  <a:pos x="1261" y="112"/>
                </a:cxn>
                <a:cxn ang="0">
                  <a:pos x="0" y="110"/>
                </a:cxn>
                <a:cxn ang="0">
                  <a:pos x="0" y="49"/>
                </a:cxn>
                <a:cxn ang="0">
                  <a:pos x="1069" y="50"/>
                </a:cxn>
                <a:cxn ang="0">
                  <a:pos x="1142" y="0"/>
                </a:cxn>
                <a:cxn ang="0">
                  <a:pos x="1440" y="1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</a:ln>
            <a:effectLst/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7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8"/>
          </a:xfrm>
          <a:prstGeom prst="rect">
            <a:avLst/>
          </a:prstGeom>
          <a:solidFill>
            <a:srgbClr val="D7D7D7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Rectangle 50"/>
          <p:cNvSpPr>
            <a:spLocks noChangeArrowheads="1"/>
          </p:cNvSpPr>
          <p:nvPr/>
        </p:nvSpPr>
        <p:spPr bwMode="gray">
          <a:xfrm>
            <a:off x="128588" y="4511675"/>
            <a:ext cx="741363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4" name="Group 7"/>
          <p:cNvGrpSpPr/>
          <p:nvPr/>
        </p:nvGrpSpPr>
        <p:grpSpPr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45" name="Freeform 8"/>
            <p:cNvSpPr/>
            <p:nvPr/>
          </p:nvSpPr>
          <p:spPr bwMode="gray">
            <a:xfrm>
              <a:off x="1894" y="468"/>
              <a:ext cx="38" cy="121"/>
            </a:xfrm>
            <a:custGeom>
              <a:avLst/>
              <a:gdLst/>
              <a:ahLst/>
              <a:cxnLst>
                <a:cxn ang="0">
                  <a:pos x="37" y="36"/>
                </a:cxn>
                <a:cxn ang="0">
                  <a:pos x="35" y="36"/>
                </a:cxn>
                <a:cxn ang="0">
                  <a:pos x="30" y="36"/>
                </a:cxn>
                <a:cxn ang="0">
                  <a:pos x="22" y="34"/>
                </a:cxn>
                <a:cxn ang="0">
                  <a:pos x="15" y="30"/>
                </a:cxn>
                <a:cxn ang="0">
                  <a:pos x="7" y="23"/>
                </a:cxn>
                <a:cxn ang="0">
                  <a:pos x="3" y="1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15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7" y="20"/>
                </a:cxn>
                <a:cxn ang="0">
                  <a:pos x="39" y="34"/>
                </a:cxn>
                <a:cxn ang="0">
                  <a:pos x="39" y="121"/>
                </a:cxn>
                <a:cxn ang="0">
                  <a:pos x="37" y="121"/>
                </a:cxn>
                <a:cxn ang="0">
                  <a:pos x="37" y="36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9"/>
            <p:cNvSpPr/>
            <p:nvPr/>
          </p:nvSpPr>
          <p:spPr bwMode="gray">
            <a:xfrm>
              <a:off x="2271" y="455"/>
              <a:ext cx="45" cy="138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6" y="42"/>
                </a:cxn>
                <a:cxn ang="0">
                  <a:pos x="12" y="42"/>
                </a:cxn>
                <a:cxn ang="0">
                  <a:pos x="20" y="39"/>
                </a:cxn>
                <a:cxn ang="0">
                  <a:pos x="29" y="35"/>
                </a:cxn>
                <a:cxn ang="0">
                  <a:pos x="37" y="27"/>
                </a:cxn>
                <a:cxn ang="0">
                  <a:pos x="43" y="17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37" y="2"/>
                </a:cxn>
                <a:cxn ang="0">
                  <a:pos x="29" y="3"/>
                </a:cxn>
                <a:cxn ang="0">
                  <a:pos x="19" y="7"/>
                </a:cxn>
                <a:cxn ang="0">
                  <a:pos x="11" y="14"/>
                </a:cxn>
                <a:cxn ang="0">
                  <a:pos x="4" y="23"/>
                </a:cxn>
                <a:cxn ang="0">
                  <a:pos x="0" y="39"/>
                </a:cxn>
                <a:cxn ang="0">
                  <a:pos x="0" y="139"/>
                </a:cxn>
                <a:cxn ang="0">
                  <a:pos x="3" y="139"/>
                </a:cxn>
                <a:cxn ang="0">
                  <a:pos x="3" y="42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10"/>
            <p:cNvSpPr/>
            <p:nvPr/>
          </p:nvSpPr>
          <p:spPr bwMode="gray">
            <a:xfrm>
              <a:off x="1785" y="378"/>
              <a:ext cx="146" cy="211"/>
            </a:xfrm>
            <a:custGeom>
              <a:avLst/>
              <a:gdLst/>
              <a:ahLst/>
              <a:cxnLst>
                <a:cxn ang="0">
                  <a:pos x="68" y="67"/>
                </a:cxn>
                <a:cxn ang="0">
                  <a:pos x="67" y="67"/>
                </a:cxn>
                <a:cxn ang="0">
                  <a:pos x="60" y="66"/>
                </a:cxn>
                <a:cxn ang="0">
                  <a:pos x="50" y="64"/>
                </a:cxn>
                <a:cxn ang="0">
                  <a:pos x="41" y="62"/>
                </a:cxn>
                <a:cxn ang="0">
                  <a:pos x="29" y="55"/>
                </a:cxn>
                <a:cxn ang="0">
                  <a:pos x="18" y="47"/>
                </a:cxn>
                <a:cxn ang="0">
                  <a:pos x="10" y="35"/>
                </a:cxn>
                <a:cxn ang="0">
                  <a:pos x="3" y="2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2"/>
                </a:cxn>
                <a:cxn ang="0">
                  <a:pos x="41" y="6"/>
                </a:cxn>
                <a:cxn ang="0">
                  <a:pos x="53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5" y="45"/>
                </a:cxn>
                <a:cxn ang="0">
                  <a:pos x="79" y="36"/>
                </a:cxn>
                <a:cxn ang="0">
                  <a:pos x="84" y="25"/>
                </a:cxn>
                <a:cxn ang="0">
                  <a:pos x="92" y="16"/>
                </a:cxn>
                <a:cxn ang="0">
                  <a:pos x="106" y="8"/>
                </a:cxn>
                <a:cxn ang="0">
                  <a:pos x="123" y="2"/>
                </a:cxn>
                <a:cxn ang="0">
                  <a:pos x="146" y="0"/>
                </a:cxn>
                <a:cxn ang="0">
                  <a:pos x="145" y="2"/>
                </a:cxn>
                <a:cxn ang="0">
                  <a:pos x="145" y="8"/>
                </a:cxn>
                <a:cxn ang="0">
                  <a:pos x="143" y="17"/>
                </a:cxn>
                <a:cxn ang="0">
                  <a:pos x="139" y="28"/>
                </a:cxn>
                <a:cxn ang="0">
                  <a:pos x="134" y="39"/>
                </a:cxn>
                <a:cxn ang="0">
                  <a:pos x="126" y="49"/>
                </a:cxn>
                <a:cxn ang="0">
                  <a:pos x="114" y="59"/>
                </a:cxn>
                <a:cxn ang="0">
                  <a:pos x="98" y="64"/>
                </a:cxn>
                <a:cxn ang="0">
                  <a:pos x="79" y="67"/>
                </a:cxn>
                <a:cxn ang="0">
                  <a:pos x="79" y="211"/>
                </a:cxn>
                <a:cxn ang="0">
                  <a:pos x="68" y="211"/>
                </a:cxn>
                <a:cxn ang="0">
                  <a:pos x="68" y="67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11"/>
            <p:cNvSpPr/>
            <p:nvPr/>
          </p:nvSpPr>
          <p:spPr bwMode="gray">
            <a:xfrm>
              <a:off x="2795" y="378"/>
              <a:ext cx="143" cy="21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6" y="67"/>
                </a:cxn>
                <a:cxn ang="0">
                  <a:pos x="59" y="66"/>
                </a:cxn>
                <a:cxn ang="0">
                  <a:pos x="50" y="64"/>
                </a:cxn>
                <a:cxn ang="0">
                  <a:pos x="39" y="62"/>
                </a:cxn>
                <a:cxn ang="0">
                  <a:pos x="28" y="55"/>
                </a:cxn>
                <a:cxn ang="0">
                  <a:pos x="17" y="47"/>
                </a:cxn>
                <a:cxn ang="0">
                  <a:pos x="9" y="35"/>
                </a:cxn>
                <a:cxn ang="0">
                  <a:pos x="2" y="2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8" y="2"/>
                </a:cxn>
                <a:cxn ang="0">
                  <a:pos x="40" y="6"/>
                </a:cxn>
                <a:cxn ang="0">
                  <a:pos x="51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4" y="45"/>
                </a:cxn>
                <a:cxn ang="0">
                  <a:pos x="77" y="36"/>
                </a:cxn>
                <a:cxn ang="0">
                  <a:pos x="82" y="25"/>
                </a:cxn>
                <a:cxn ang="0">
                  <a:pos x="91" y="16"/>
                </a:cxn>
                <a:cxn ang="0">
                  <a:pos x="105" y="8"/>
                </a:cxn>
                <a:cxn ang="0">
                  <a:pos x="121" y="2"/>
                </a:cxn>
                <a:cxn ang="0">
                  <a:pos x="144" y="0"/>
                </a:cxn>
                <a:cxn ang="0">
                  <a:pos x="144" y="2"/>
                </a:cxn>
                <a:cxn ang="0">
                  <a:pos x="144" y="8"/>
                </a:cxn>
                <a:cxn ang="0">
                  <a:pos x="141" y="17"/>
                </a:cxn>
                <a:cxn ang="0">
                  <a:pos x="139" y="28"/>
                </a:cxn>
                <a:cxn ang="0">
                  <a:pos x="133" y="39"/>
                </a:cxn>
                <a:cxn ang="0">
                  <a:pos x="125" y="49"/>
                </a:cxn>
                <a:cxn ang="0">
                  <a:pos x="113" y="59"/>
                </a:cxn>
                <a:cxn ang="0">
                  <a:pos x="97" y="64"/>
                </a:cxn>
                <a:cxn ang="0">
                  <a:pos x="77" y="67"/>
                </a:cxn>
                <a:cxn ang="0">
                  <a:pos x="77" y="211"/>
                </a:cxn>
                <a:cxn ang="0">
                  <a:pos x="67" y="211"/>
                </a:cxn>
                <a:cxn ang="0">
                  <a:pos x="67" y="67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12"/>
            <p:cNvSpPr/>
            <p:nvPr/>
          </p:nvSpPr>
          <p:spPr bwMode="gray">
            <a:xfrm>
              <a:off x="2634" y="457"/>
              <a:ext cx="88" cy="132"/>
            </a:xfrm>
            <a:custGeom>
              <a:avLst/>
              <a:gdLst/>
              <a:ahLst/>
              <a:cxnLst>
                <a:cxn ang="0">
                  <a:pos x="42" y="43"/>
                </a:cxn>
                <a:cxn ang="0">
                  <a:pos x="39" y="42"/>
                </a:cxn>
                <a:cxn ang="0">
                  <a:pos x="33" y="42"/>
                </a:cxn>
                <a:cxn ang="0">
                  <a:pos x="25" y="39"/>
                </a:cxn>
                <a:cxn ang="0">
                  <a:pos x="16" y="35"/>
                </a:cxn>
                <a:cxn ang="0">
                  <a:pos x="8" y="27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21" y="3"/>
                </a:cxn>
                <a:cxn ang="0">
                  <a:pos x="29" y="8"/>
                </a:cxn>
                <a:cxn ang="0">
                  <a:pos x="37" y="15"/>
                </a:cxn>
                <a:cxn ang="0">
                  <a:pos x="42" y="26"/>
                </a:cxn>
                <a:cxn ang="0">
                  <a:pos x="45" y="39"/>
                </a:cxn>
                <a:cxn ang="0">
                  <a:pos x="45" y="38"/>
                </a:cxn>
                <a:cxn ang="0">
                  <a:pos x="45" y="34"/>
                </a:cxn>
                <a:cxn ang="0">
                  <a:pos x="46" y="27"/>
                </a:cxn>
                <a:cxn ang="0">
                  <a:pos x="49" y="20"/>
                </a:cxn>
                <a:cxn ang="0">
                  <a:pos x="54" y="14"/>
                </a:cxn>
                <a:cxn ang="0">
                  <a:pos x="62" y="7"/>
                </a:cxn>
                <a:cxn ang="0">
                  <a:pos x="73" y="3"/>
                </a:cxn>
                <a:cxn ang="0">
                  <a:pos x="89" y="0"/>
                </a:cxn>
                <a:cxn ang="0">
                  <a:pos x="89" y="3"/>
                </a:cxn>
                <a:cxn ang="0">
                  <a:pos x="88" y="10"/>
                </a:cxn>
                <a:cxn ang="0">
                  <a:pos x="87" y="18"/>
                </a:cxn>
                <a:cxn ang="0">
                  <a:pos x="81" y="26"/>
                </a:cxn>
                <a:cxn ang="0">
                  <a:pos x="74" y="34"/>
                </a:cxn>
                <a:cxn ang="0">
                  <a:pos x="64" y="41"/>
                </a:cxn>
                <a:cxn ang="0">
                  <a:pos x="47" y="43"/>
                </a:cxn>
                <a:cxn ang="0">
                  <a:pos x="47" y="132"/>
                </a:cxn>
                <a:cxn ang="0">
                  <a:pos x="42" y="132"/>
                </a:cxn>
                <a:cxn ang="0">
                  <a:pos x="42" y="43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13"/>
            <p:cNvSpPr/>
            <p:nvPr/>
          </p:nvSpPr>
          <p:spPr bwMode="gray">
            <a:xfrm>
              <a:off x="2433" y="405"/>
              <a:ext cx="88" cy="186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1" y="43"/>
                </a:cxn>
                <a:cxn ang="0">
                  <a:pos x="35" y="43"/>
                </a:cxn>
                <a:cxn ang="0">
                  <a:pos x="27" y="41"/>
                </a:cxn>
                <a:cxn ang="0">
                  <a:pos x="18" y="35"/>
                </a:cxn>
                <a:cxn ang="0">
                  <a:pos x="8" y="28"/>
                </a:cxn>
                <a:cxn ang="0">
                  <a:pos x="3" y="1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8" y="0"/>
                </a:cxn>
                <a:cxn ang="0">
                  <a:pos x="17" y="1"/>
                </a:cxn>
                <a:cxn ang="0">
                  <a:pos x="26" y="6"/>
                </a:cxn>
                <a:cxn ang="0">
                  <a:pos x="35" y="12"/>
                </a:cxn>
                <a:cxn ang="0">
                  <a:pos x="42" y="24"/>
                </a:cxn>
                <a:cxn ang="0">
                  <a:pos x="48" y="41"/>
                </a:cxn>
                <a:cxn ang="0">
                  <a:pos x="48" y="90"/>
                </a:cxn>
                <a:cxn ang="0">
                  <a:pos x="48" y="88"/>
                </a:cxn>
                <a:cxn ang="0">
                  <a:pos x="48" y="82"/>
                </a:cxn>
                <a:cxn ang="0">
                  <a:pos x="50" y="74"/>
                </a:cxn>
                <a:cxn ang="0">
                  <a:pos x="54" y="66"/>
                </a:cxn>
                <a:cxn ang="0">
                  <a:pos x="61" y="58"/>
                </a:cxn>
                <a:cxn ang="0">
                  <a:pos x="72" y="53"/>
                </a:cxn>
                <a:cxn ang="0">
                  <a:pos x="87" y="50"/>
                </a:cxn>
                <a:cxn ang="0">
                  <a:pos x="88" y="51"/>
                </a:cxn>
                <a:cxn ang="0">
                  <a:pos x="88" y="57"/>
                </a:cxn>
                <a:cxn ang="0">
                  <a:pos x="87" y="64"/>
                </a:cxn>
                <a:cxn ang="0">
                  <a:pos x="84" y="72"/>
                </a:cxn>
                <a:cxn ang="0">
                  <a:pos x="80" y="80"/>
                </a:cxn>
                <a:cxn ang="0">
                  <a:pos x="73" y="86"/>
                </a:cxn>
                <a:cxn ang="0">
                  <a:pos x="62" y="92"/>
                </a:cxn>
                <a:cxn ang="0">
                  <a:pos x="48" y="93"/>
                </a:cxn>
                <a:cxn ang="0">
                  <a:pos x="48" y="186"/>
                </a:cxn>
                <a:cxn ang="0">
                  <a:pos x="43" y="186"/>
                </a:cxn>
                <a:cxn ang="0">
                  <a:pos x="43" y="143"/>
                </a:cxn>
                <a:cxn ang="0">
                  <a:pos x="42" y="143"/>
                </a:cxn>
                <a:cxn ang="0">
                  <a:pos x="37" y="142"/>
                </a:cxn>
                <a:cxn ang="0">
                  <a:pos x="29" y="140"/>
                </a:cxn>
                <a:cxn ang="0">
                  <a:pos x="22" y="136"/>
                </a:cxn>
                <a:cxn ang="0">
                  <a:pos x="14" y="130"/>
                </a:cxn>
                <a:cxn ang="0">
                  <a:pos x="8" y="120"/>
                </a:cxn>
                <a:cxn ang="0">
                  <a:pos x="7" y="105"/>
                </a:cxn>
                <a:cxn ang="0">
                  <a:pos x="8" y="105"/>
                </a:cxn>
                <a:cxn ang="0">
                  <a:pos x="12" y="107"/>
                </a:cxn>
                <a:cxn ang="0">
                  <a:pos x="19" y="108"/>
                </a:cxn>
                <a:cxn ang="0">
                  <a:pos x="26" y="111"/>
                </a:cxn>
                <a:cxn ang="0">
                  <a:pos x="34" y="117"/>
                </a:cxn>
                <a:cxn ang="0">
                  <a:pos x="39" y="127"/>
                </a:cxn>
                <a:cxn ang="0">
                  <a:pos x="43" y="140"/>
                </a:cxn>
                <a:cxn ang="0">
                  <a:pos x="43" y="43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14"/>
            <p:cNvSpPr/>
            <p:nvPr/>
          </p:nvSpPr>
          <p:spPr bwMode="gray">
            <a:xfrm>
              <a:off x="1917" y="238"/>
              <a:ext cx="164" cy="357"/>
            </a:xfrm>
            <a:custGeom>
              <a:avLst/>
              <a:gdLst/>
              <a:ahLst/>
              <a:cxnLst>
                <a:cxn ang="0">
                  <a:pos x="85" y="84"/>
                </a:cxn>
                <a:cxn ang="0">
                  <a:pos x="101" y="81"/>
                </a:cxn>
                <a:cxn ang="0">
                  <a:pos x="124" y="73"/>
                </a:cxn>
                <a:cxn ang="0">
                  <a:pos x="148" y="56"/>
                </a:cxn>
                <a:cxn ang="0">
                  <a:pos x="163" y="23"/>
                </a:cxn>
                <a:cxn ang="0">
                  <a:pos x="163" y="0"/>
                </a:cxn>
                <a:cxn ang="0">
                  <a:pos x="148" y="0"/>
                </a:cxn>
                <a:cxn ang="0">
                  <a:pos x="125" y="6"/>
                </a:cxn>
                <a:cxn ang="0">
                  <a:pos x="101" y="22"/>
                </a:cxn>
                <a:cxn ang="0">
                  <a:pos x="82" y="54"/>
                </a:cxn>
                <a:cxn ang="0">
                  <a:pos x="77" y="173"/>
                </a:cxn>
                <a:cxn ang="0">
                  <a:pos x="77" y="165"/>
                </a:cxn>
                <a:cxn ang="0">
                  <a:pos x="71" y="146"/>
                </a:cxn>
                <a:cxn ang="0">
                  <a:pos x="60" y="123"/>
                </a:cxn>
                <a:cxn ang="0">
                  <a:pos x="38" y="104"/>
                </a:cxn>
                <a:cxn ang="0">
                  <a:pos x="0" y="96"/>
                </a:cxn>
                <a:cxn ang="0">
                  <a:pos x="0" y="103"/>
                </a:cxn>
                <a:cxn ang="0">
                  <a:pos x="0" y="120"/>
                </a:cxn>
                <a:cxn ang="0">
                  <a:pos x="8" y="143"/>
                </a:cxn>
                <a:cxn ang="0">
                  <a:pos x="24" y="163"/>
                </a:cxn>
                <a:cxn ang="0">
                  <a:pos x="55" y="177"/>
                </a:cxn>
                <a:cxn ang="0">
                  <a:pos x="77" y="356"/>
                </a:cxn>
                <a:cxn ang="0">
                  <a:pos x="82" y="274"/>
                </a:cxn>
                <a:cxn ang="0">
                  <a:pos x="91" y="273"/>
                </a:cxn>
                <a:cxn ang="0">
                  <a:pos x="112" y="267"/>
                </a:cxn>
                <a:cxn ang="0">
                  <a:pos x="135" y="252"/>
                </a:cxn>
                <a:cxn ang="0">
                  <a:pos x="151" y="224"/>
                </a:cxn>
                <a:cxn ang="0">
                  <a:pos x="152" y="203"/>
                </a:cxn>
                <a:cxn ang="0">
                  <a:pos x="137" y="204"/>
                </a:cxn>
                <a:cxn ang="0">
                  <a:pos x="117" y="211"/>
                </a:cxn>
                <a:cxn ang="0">
                  <a:pos x="97" y="231"/>
                </a:cxn>
                <a:cxn ang="0">
                  <a:pos x="82" y="267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15"/>
            <p:cNvSpPr/>
            <p:nvPr/>
          </p:nvSpPr>
          <p:spPr bwMode="gray">
            <a:xfrm>
              <a:off x="2515" y="384"/>
              <a:ext cx="93" cy="209"/>
            </a:xfrm>
            <a:custGeom>
              <a:avLst/>
              <a:gdLst/>
              <a:ahLst/>
              <a:cxnLst>
                <a:cxn ang="0">
                  <a:pos x="43" y="162"/>
                </a:cxn>
                <a:cxn ang="0">
                  <a:pos x="36" y="160"/>
                </a:cxn>
                <a:cxn ang="0">
                  <a:pos x="23" y="155"/>
                </a:cxn>
                <a:cxn ang="0">
                  <a:pos x="12" y="141"/>
                </a:cxn>
                <a:cxn ang="0">
                  <a:pos x="12" y="129"/>
                </a:cxn>
                <a:cxn ang="0">
                  <a:pos x="23" y="132"/>
                </a:cxn>
                <a:cxn ang="0">
                  <a:pos x="38" y="145"/>
                </a:cxn>
                <a:cxn ang="0">
                  <a:pos x="43" y="108"/>
                </a:cxn>
                <a:cxn ang="0">
                  <a:pos x="35" y="106"/>
                </a:cxn>
                <a:cxn ang="0">
                  <a:pos x="20" y="101"/>
                </a:cxn>
                <a:cxn ang="0">
                  <a:pos x="7" y="83"/>
                </a:cxn>
                <a:cxn ang="0">
                  <a:pos x="7" y="70"/>
                </a:cxn>
                <a:cxn ang="0">
                  <a:pos x="17" y="71"/>
                </a:cxn>
                <a:cxn ang="0">
                  <a:pos x="31" y="81"/>
                </a:cxn>
                <a:cxn ang="0">
                  <a:pos x="43" y="105"/>
                </a:cxn>
                <a:cxn ang="0">
                  <a:pos x="40" y="43"/>
                </a:cxn>
                <a:cxn ang="0">
                  <a:pos x="26" y="39"/>
                </a:cxn>
                <a:cxn ang="0">
                  <a:pos x="8" y="27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3" y="5"/>
                </a:cxn>
                <a:cxn ang="0">
                  <a:pos x="39" y="23"/>
                </a:cxn>
                <a:cxn ang="0">
                  <a:pos x="46" y="38"/>
                </a:cxn>
                <a:cxn ang="0">
                  <a:pos x="51" y="24"/>
                </a:cxn>
                <a:cxn ang="0">
                  <a:pos x="66" y="8"/>
                </a:cxn>
                <a:cxn ang="0">
                  <a:pos x="92" y="0"/>
                </a:cxn>
                <a:cxn ang="0">
                  <a:pos x="90" y="8"/>
                </a:cxn>
                <a:cxn ang="0">
                  <a:pos x="82" y="25"/>
                </a:cxn>
                <a:cxn ang="0">
                  <a:pos x="63" y="40"/>
                </a:cxn>
                <a:cxn ang="0">
                  <a:pos x="49" y="124"/>
                </a:cxn>
                <a:cxn ang="0">
                  <a:pos x="50" y="116"/>
                </a:cxn>
                <a:cxn ang="0">
                  <a:pos x="59" y="100"/>
                </a:cxn>
                <a:cxn ang="0">
                  <a:pos x="81" y="92"/>
                </a:cxn>
                <a:cxn ang="0">
                  <a:pos x="80" y="98"/>
                </a:cxn>
                <a:cxn ang="0">
                  <a:pos x="73" y="114"/>
                </a:cxn>
                <a:cxn ang="0">
                  <a:pos x="59" y="127"/>
                </a:cxn>
                <a:cxn ang="0">
                  <a:pos x="49" y="210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16"/>
            <p:cNvSpPr/>
            <p:nvPr/>
          </p:nvSpPr>
          <p:spPr bwMode="gray">
            <a:xfrm>
              <a:off x="1567" y="302"/>
              <a:ext cx="128" cy="293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54" y="225"/>
                </a:cxn>
                <a:cxn ang="0">
                  <a:pos x="38" y="219"/>
                </a:cxn>
                <a:cxn ang="0">
                  <a:pos x="23" y="206"/>
                </a:cxn>
                <a:cxn ang="0">
                  <a:pos x="15" y="180"/>
                </a:cxn>
                <a:cxn ang="0">
                  <a:pos x="23" y="180"/>
                </a:cxn>
                <a:cxn ang="0">
                  <a:pos x="38" y="186"/>
                </a:cxn>
                <a:cxn ang="0">
                  <a:pos x="54" y="205"/>
                </a:cxn>
                <a:cxn ang="0">
                  <a:pos x="61" y="151"/>
                </a:cxn>
                <a:cxn ang="0">
                  <a:pos x="52" y="149"/>
                </a:cxn>
                <a:cxn ang="0">
                  <a:pos x="34" y="144"/>
                </a:cxn>
                <a:cxn ang="0">
                  <a:pos x="16" y="128"/>
                </a:cxn>
                <a:cxn ang="0">
                  <a:pos x="8" y="98"/>
                </a:cxn>
                <a:cxn ang="0">
                  <a:pos x="15" y="97"/>
                </a:cxn>
                <a:cxn ang="0">
                  <a:pos x="29" y="101"/>
                </a:cxn>
                <a:cxn ang="0">
                  <a:pos x="47" y="116"/>
                </a:cxn>
                <a:cxn ang="0">
                  <a:pos x="61" y="147"/>
                </a:cxn>
                <a:cxn ang="0">
                  <a:pos x="58" y="60"/>
                </a:cxn>
                <a:cxn ang="0">
                  <a:pos x="44" y="58"/>
                </a:cxn>
                <a:cxn ang="0">
                  <a:pos x="25" y="50"/>
                </a:cxn>
                <a:cxn ang="0">
                  <a:pos x="8" y="32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27" y="5"/>
                </a:cxn>
                <a:cxn ang="0">
                  <a:pos x="48" y="21"/>
                </a:cxn>
                <a:cxn ang="0">
                  <a:pos x="65" y="56"/>
                </a:cxn>
                <a:cxn ang="0">
                  <a:pos x="66" y="48"/>
                </a:cxn>
                <a:cxn ang="0">
                  <a:pos x="77" y="28"/>
                </a:cxn>
                <a:cxn ang="0">
                  <a:pos x="96" y="9"/>
                </a:cxn>
                <a:cxn ang="0">
                  <a:pos x="128" y="0"/>
                </a:cxn>
                <a:cxn ang="0">
                  <a:pos x="127" y="9"/>
                </a:cxn>
                <a:cxn ang="0">
                  <a:pos x="119" y="31"/>
                </a:cxn>
                <a:cxn ang="0">
                  <a:pos x="101" y="51"/>
                </a:cxn>
                <a:cxn ang="0">
                  <a:pos x="67" y="60"/>
                </a:cxn>
                <a:cxn ang="0">
                  <a:pos x="69" y="170"/>
                </a:cxn>
                <a:cxn ang="0">
                  <a:pos x="73" y="155"/>
                </a:cxn>
                <a:cxn ang="0">
                  <a:pos x="86" y="136"/>
                </a:cxn>
                <a:cxn ang="0">
                  <a:pos x="113" y="128"/>
                </a:cxn>
                <a:cxn ang="0">
                  <a:pos x="112" y="136"/>
                </a:cxn>
                <a:cxn ang="0">
                  <a:pos x="105" y="153"/>
                </a:cxn>
                <a:cxn ang="0">
                  <a:pos x="92" y="172"/>
                </a:cxn>
                <a:cxn ang="0">
                  <a:pos x="67" y="180"/>
                </a:cxn>
                <a:cxn ang="0">
                  <a:pos x="61" y="292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17"/>
            <p:cNvSpPr/>
            <p:nvPr/>
          </p:nvSpPr>
          <p:spPr bwMode="gray">
            <a:xfrm>
              <a:off x="2599" y="339"/>
              <a:ext cx="68" cy="254"/>
            </a:xfrm>
            <a:custGeom>
              <a:avLst/>
              <a:gdLst/>
              <a:ahLst/>
              <a:cxnLst>
                <a:cxn ang="0">
                  <a:pos x="31" y="164"/>
                </a:cxn>
                <a:cxn ang="0">
                  <a:pos x="23" y="163"/>
                </a:cxn>
                <a:cxn ang="0">
                  <a:pos x="8" y="155"/>
                </a:cxn>
                <a:cxn ang="0">
                  <a:pos x="0" y="132"/>
                </a:cxn>
                <a:cxn ang="0">
                  <a:pos x="7" y="132"/>
                </a:cxn>
                <a:cxn ang="0">
                  <a:pos x="22" y="139"/>
                </a:cxn>
                <a:cxn ang="0">
                  <a:pos x="31" y="160"/>
                </a:cxn>
                <a:cxn ang="0">
                  <a:pos x="29" y="101"/>
                </a:cxn>
                <a:cxn ang="0">
                  <a:pos x="16" y="97"/>
                </a:cxn>
                <a:cxn ang="0">
                  <a:pos x="3" y="83"/>
                </a:cxn>
                <a:cxn ang="0">
                  <a:pos x="3" y="70"/>
                </a:cxn>
                <a:cxn ang="0">
                  <a:pos x="15" y="74"/>
                </a:cxn>
                <a:cxn ang="0">
                  <a:pos x="27" y="86"/>
                </a:cxn>
                <a:cxn ang="0">
                  <a:pos x="31" y="31"/>
                </a:cxn>
                <a:cxn ang="0">
                  <a:pos x="33" y="23"/>
                </a:cxn>
                <a:cxn ang="0">
                  <a:pos x="41" y="8"/>
                </a:cxn>
                <a:cxn ang="0">
                  <a:pos x="62" y="0"/>
                </a:cxn>
                <a:cxn ang="0">
                  <a:pos x="61" y="8"/>
                </a:cxn>
                <a:cxn ang="0">
                  <a:pos x="53" y="23"/>
                </a:cxn>
                <a:cxn ang="0">
                  <a:pos x="35" y="31"/>
                </a:cxn>
                <a:cxn ang="0">
                  <a:pos x="35" y="75"/>
                </a:cxn>
                <a:cxn ang="0">
                  <a:pos x="39" y="62"/>
                </a:cxn>
                <a:cxn ang="0">
                  <a:pos x="54" y="48"/>
                </a:cxn>
                <a:cxn ang="0">
                  <a:pos x="68" y="48"/>
                </a:cxn>
                <a:cxn ang="0">
                  <a:pos x="66" y="59"/>
                </a:cxn>
                <a:cxn ang="0">
                  <a:pos x="58" y="72"/>
                </a:cxn>
                <a:cxn ang="0">
                  <a:pos x="35" y="82"/>
                </a:cxn>
                <a:cxn ang="0">
                  <a:pos x="35" y="143"/>
                </a:cxn>
                <a:cxn ang="0">
                  <a:pos x="38" y="132"/>
                </a:cxn>
                <a:cxn ang="0">
                  <a:pos x="49" y="122"/>
                </a:cxn>
                <a:cxn ang="0">
                  <a:pos x="60" y="122"/>
                </a:cxn>
                <a:cxn ang="0">
                  <a:pos x="58" y="133"/>
                </a:cxn>
                <a:cxn ang="0">
                  <a:pos x="47" y="144"/>
                </a:cxn>
                <a:cxn ang="0">
                  <a:pos x="35" y="25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Freeform 18"/>
            <p:cNvSpPr/>
            <p:nvPr/>
          </p:nvSpPr>
          <p:spPr bwMode="gray">
            <a:xfrm>
              <a:off x="1674" y="167"/>
              <a:ext cx="111" cy="425"/>
            </a:xfrm>
            <a:custGeom>
              <a:avLst/>
              <a:gdLst/>
              <a:ahLst/>
              <a:cxnLst>
                <a:cxn ang="0">
                  <a:pos x="52" y="272"/>
                </a:cxn>
                <a:cxn ang="0">
                  <a:pos x="44" y="270"/>
                </a:cxn>
                <a:cxn ang="0">
                  <a:pos x="26" y="265"/>
                </a:cxn>
                <a:cxn ang="0">
                  <a:pos x="8" y="249"/>
                </a:cxn>
                <a:cxn ang="0">
                  <a:pos x="0" y="219"/>
                </a:cxn>
                <a:cxn ang="0">
                  <a:pos x="8" y="219"/>
                </a:cxn>
                <a:cxn ang="0">
                  <a:pos x="25" y="223"/>
                </a:cxn>
                <a:cxn ang="0">
                  <a:pos x="41" y="235"/>
                </a:cxn>
                <a:cxn ang="0">
                  <a:pos x="52" y="265"/>
                </a:cxn>
                <a:cxn ang="0">
                  <a:pos x="50" y="168"/>
                </a:cxn>
                <a:cxn ang="0">
                  <a:pos x="35" y="165"/>
                </a:cxn>
                <a:cxn ang="0">
                  <a:pos x="17" y="156"/>
                </a:cxn>
                <a:cxn ang="0">
                  <a:pos x="3" y="134"/>
                </a:cxn>
                <a:cxn ang="0">
                  <a:pos x="3" y="116"/>
                </a:cxn>
                <a:cxn ang="0">
                  <a:pos x="19" y="120"/>
                </a:cxn>
                <a:cxn ang="0">
                  <a:pos x="39" y="133"/>
                </a:cxn>
                <a:cxn ang="0">
                  <a:pos x="52" y="161"/>
                </a:cxn>
                <a:cxn ang="0">
                  <a:pos x="53" y="50"/>
                </a:cxn>
                <a:cxn ang="0">
                  <a:pos x="54" y="36"/>
                </a:cxn>
                <a:cxn ang="0">
                  <a:pos x="65" y="17"/>
                </a:cxn>
                <a:cxn ang="0">
                  <a:pos x="87" y="3"/>
                </a:cxn>
                <a:cxn ang="0">
                  <a:pos x="103" y="3"/>
                </a:cxn>
                <a:cxn ang="0">
                  <a:pos x="99" y="21"/>
                </a:cxn>
                <a:cxn ang="0">
                  <a:pos x="84" y="42"/>
                </a:cxn>
                <a:cxn ang="0">
                  <a:pos x="58" y="52"/>
                </a:cxn>
                <a:cxn ang="0">
                  <a:pos x="58" y="127"/>
                </a:cxn>
                <a:cxn ang="0">
                  <a:pos x="61" y="112"/>
                </a:cxn>
                <a:cxn ang="0">
                  <a:pos x="72" y="94"/>
                </a:cxn>
                <a:cxn ang="0">
                  <a:pos x="93" y="80"/>
                </a:cxn>
                <a:cxn ang="0">
                  <a:pos x="111" y="80"/>
                </a:cxn>
                <a:cxn ang="0">
                  <a:pos x="111" y="91"/>
                </a:cxn>
                <a:cxn ang="0">
                  <a:pos x="107" y="108"/>
                </a:cxn>
                <a:cxn ang="0">
                  <a:pos x="91" y="126"/>
                </a:cxn>
                <a:cxn ang="0">
                  <a:pos x="58" y="135"/>
                </a:cxn>
                <a:cxn ang="0">
                  <a:pos x="58" y="236"/>
                </a:cxn>
                <a:cxn ang="0">
                  <a:pos x="61" y="223"/>
                </a:cxn>
                <a:cxn ang="0">
                  <a:pos x="73" y="208"/>
                </a:cxn>
                <a:cxn ang="0">
                  <a:pos x="97" y="200"/>
                </a:cxn>
                <a:cxn ang="0">
                  <a:pos x="99" y="207"/>
                </a:cxn>
                <a:cxn ang="0">
                  <a:pos x="97" y="220"/>
                </a:cxn>
                <a:cxn ang="0">
                  <a:pos x="87" y="235"/>
                </a:cxn>
                <a:cxn ang="0">
                  <a:pos x="58" y="245"/>
                </a:cxn>
                <a:cxn ang="0">
                  <a:pos x="52" y="42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Freeform 19"/>
            <p:cNvSpPr/>
            <p:nvPr/>
          </p:nvSpPr>
          <p:spPr bwMode="gray">
            <a:xfrm>
              <a:off x="2065" y="367"/>
              <a:ext cx="100" cy="229"/>
            </a:xfrm>
            <a:custGeom>
              <a:avLst/>
              <a:gdLst/>
              <a:ahLst/>
              <a:cxnLst>
                <a:cxn ang="0">
                  <a:pos x="52" y="176"/>
                </a:cxn>
                <a:cxn ang="0">
                  <a:pos x="59" y="176"/>
                </a:cxn>
                <a:cxn ang="0">
                  <a:pos x="74" y="169"/>
                </a:cxn>
                <a:cxn ang="0">
                  <a:pos x="86" y="154"/>
                </a:cxn>
                <a:cxn ang="0">
                  <a:pos x="86" y="141"/>
                </a:cxn>
                <a:cxn ang="0">
                  <a:pos x="74" y="143"/>
                </a:cxn>
                <a:cxn ang="0">
                  <a:pos x="58" y="158"/>
                </a:cxn>
                <a:cxn ang="0">
                  <a:pos x="52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2" y="115"/>
                </a:cxn>
                <a:cxn ang="0">
                  <a:pos x="55" y="48"/>
                </a:cxn>
                <a:cxn ang="0">
                  <a:pos x="67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3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1" y="3"/>
                </a:cxn>
                <a:cxn ang="0">
                  <a:pos x="5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5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5" y="132"/>
                </a:cxn>
                <a:cxn ang="0">
                  <a:pos x="47" y="141"/>
                </a:cxn>
                <a:cxn ang="0">
                  <a:pos x="52" y="228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Freeform 20"/>
            <p:cNvSpPr/>
            <p:nvPr/>
          </p:nvSpPr>
          <p:spPr bwMode="gray">
            <a:xfrm>
              <a:off x="2921" y="367"/>
              <a:ext cx="100" cy="229"/>
            </a:xfrm>
            <a:custGeom>
              <a:avLst/>
              <a:gdLst/>
              <a:ahLst/>
              <a:cxnLst>
                <a:cxn ang="0">
                  <a:pos x="53" y="176"/>
                </a:cxn>
                <a:cxn ang="0">
                  <a:pos x="60" y="176"/>
                </a:cxn>
                <a:cxn ang="0">
                  <a:pos x="74" y="169"/>
                </a:cxn>
                <a:cxn ang="0">
                  <a:pos x="87" y="154"/>
                </a:cxn>
                <a:cxn ang="0">
                  <a:pos x="87" y="141"/>
                </a:cxn>
                <a:cxn ang="0">
                  <a:pos x="74" y="143"/>
                </a:cxn>
                <a:cxn ang="0">
                  <a:pos x="60" y="158"/>
                </a:cxn>
                <a:cxn ang="0">
                  <a:pos x="53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3" y="115"/>
                </a:cxn>
                <a:cxn ang="0">
                  <a:pos x="56" y="48"/>
                </a:cxn>
                <a:cxn ang="0">
                  <a:pos x="68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2" y="3"/>
                </a:cxn>
                <a:cxn ang="0">
                  <a:pos x="6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6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6" y="132"/>
                </a:cxn>
                <a:cxn ang="0">
                  <a:pos x="47" y="141"/>
                </a:cxn>
                <a:cxn ang="0">
                  <a:pos x="53" y="228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8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/>
              <a:ahLst/>
              <a:cxnLst>
                <a:cxn ang="0">
                  <a:pos x="93" y="309"/>
                </a:cxn>
                <a:cxn ang="0">
                  <a:pos x="101" y="309"/>
                </a:cxn>
                <a:cxn ang="0">
                  <a:pos x="118" y="304"/>
                </a:cxn>
                <a:cxn ang="0">
                  <a:pos x="138" y="292"/>
                </a:cxn>
                <a:cxn ang="0">
                  <a:pos x="152" y="266"/>
                </a:cxn>
                <a:cxn ang="0">
                  <a:pos x="152" y="247"/>
                </a:cxn>
                <a:cxn ang="0">
                  <a:pos x="138" y="250"/>
                </a:cxn>
                <a:cxn ang="0">
                  <a:pos x="120" y="259"/>
                </a:cxn>
                <a:cxn ang="0">
                  <a:pos x="99" y="285"/>
                </a:cxn>
                <a:cxn ang="0">
                  <a:pos x="93" y="207"/>
                </a:cxn>
                <a:cxn ang="0">
                  <a:pos x="102" y="205"/>
                </a:cxn>
                <a:cxn ang="0">
                  <a:pos x="122" y="200"/>
                </a:cxn>
                <a:cxn ang="0">
                  <a:pos x="147" y="185"/>
                </a:cxn>
                <a:cxn ang="0">
                  <a:pos x="163" y="155"/>
                </a:cxn>
                <a:cxn ang="0">
                  <a:pos x="163" y="134"/>
                </a:cxn>
                <a:cxn ang="0">
                  <a:pos x="149" y="135"/>
                </a:cxn>
                <a:cxn ang="0">
                  <a:pos x="129" y="142"/>
                </a:cxn>
                <a:cxn ang="0">
                  <a:pos x="107" y="162"/>
                </a:cxn>
                <a:cxn ang="0">
                  <a:pos x="93" y="201"/>
                </a:cxn>
                <a:cxn ang="0">
                  <a:pos x="95" y="83"/>
                </a:cxn>
                <a:cxn ang="0">
                  <a:pos x="110" y="81"/>
                </a:cxn>
                <a:cxn ang="0">
                  <a:pos x="134" y="73"/>
                </a:cxn>
                <a:cxn ang="0">
                  <a:pos x="157" y="54"/>
                </a:cxn>
                <a:cxn ang="0">
                  <a:pos x="174" y="23"/>
                </a:cxn>
                <a:cxn ang="0">
                  <a:pos x="174" y="0"/>
                </a:cxn>
                <a:cxn ang="0">
                  <a:pos x="157" y="2"/>
                </a:cxn>
                <a:cxn ang="0">
                  <a:pos x="133" y="10"/>
                </a:cxn>
                <a:cxn ang="0">
                  <a:pos x="107" y="33"/>
                </a:cxn>
                <a:cxn ang="0">
                  <a:pos x="87" y="77"/>
                </a:cxn>
                <a:cxn ang="0">
                  <a:pos x="85" y="68"/>
                </a:cxn>
                <a:cxn ang="0">
                  <a:pos x="75" y="46"/>
                </a:cxn>
                <a:cxn ang="0">
                  <a:pos x="55" y="21"/>
                </a:cxn>
                <a:cxn ang="0">
                  <a:pos x="22" y="3"/>
                </a:cxn>
                <a:cxn ang="0">
                  <a:pos x="1" y="3"/>
                </a:cxn>
                <a:cxn ang="0">
                  <a:pos x="4" y="18"/>
                </a:cxn>
                <a:cxn ang="0">
                  <a:pos x="12" y="42"/>
                </a:cxn>
                <a:cxn ang="0">
                  <a:pos x="31" y="65"/>
                </a:cxn>
                <a:cxn ang="0">
                  <a:pos x="62" y="81"/>
                </a:cxn>
                <a:cxn ang="0">
                  <a:pos x="82" y="238"/>
                </a:cxn>
                <a:cxn ang="0">
                  <a:pos x="80" y="228"/>
                </a:cxn>
                <a:cxn ang="0">
                  <a:pos x="72" y="207"/>
                </a:cxn>
                <a:cxn ang="0">
                  <a:pos x="55" y="185"/>
                </a:cxn>
                <a:cxn ang="0">
                  <a:pos x="21" y="176"/>
                </a:cxn>
                <a:cxn ang="0">
                  <a:pos x="22" y="185"/>
                </a:cxn>
                <a:cxn ang="0">
                  <a:pos x="28" y="205"/>
                </a:cxn>
                <a:cxn ang="0">
                  <a:pos x="41" y="230"/>
                </a:cxn>
                <a:cxn ang="0">
                  <a:pos x="66" y="246"/>
                </a:cxn>
                <a:cxn ang="0">
                  <a:pos x="82" y="402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Freeform 22"/>
            <p:cNvSpPr/>
            <p:nvPr/>
          </p:nvSpPr>
          <p:spPr bwMode="gray">
            <a:xfrm>
              <a:off x="2161" y="223"/>
              <a:ext cx="97" cy="370"/>
            </a:xfrm>
            <a:custGeom>
              <a:avLst/>
              <a:gdLst/>
              <a:ahLst/>
              <a:cxnLst>
                <a:cxn ang="0">
                  <a:pos x="52" y="237"/>
                </a:cxn>
                <a:cxn ang="0">
                  <a:pos x="59" y="237"/>
                </a:cxn>
                <a:cxn ang="0">
                  <a:pos x="74" y="232"/>
                </a:cxn>
                <a:cxn ang="0">
                  <a:pos x="90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1" y="197"/>
                </a:cxn>
                <a:cxn ang="0">
                  <a:pos x="56" y="215"/>
                </a:cxn>
                <a:cxn ang="0">
                  <a:pos x="52" y="147"/>
                </a:cxn>
                <a:cxn ang="0">
                  <a:pos x="59" y="147"/>
                </a:cxn>
                <a:cxn ang="0">
                  <a:pos x="74" y="141"/>
                </a:cxn>
                <a:cxn ang="0">
                  <a:pos x="90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1" y="109"/>
                </a:cxn>
                <a:cxn ang="0">
                  <a:pos x="56" y="126"/>
                </a:cxn>
                <a:cxn ang="0">
                  <a:pos x="52" y="46"/>
                </a:cxn>
                <a:cxn ang="0">
                  <a:pos x="51" y="37"/>
                </a:cxn>
                <a:cxn ang="0">
                  <a:pos x="45" y="23"/>
                </a:cxn>
                <a:cxn ang="0">
                  <a:pos x="32" y="6"/>
                </a:cxn>
                <a:cxn ang="0">
                  <a:pos x="6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3" y="43"/>
                </a:cxn>
                <a:cxn ang="0">
                  <a:pos x="45" y="113"/>
                </a:cxn>
                <a:cxn ang="0">
                  <a:pos x="45" y="106"/>
                </a:cxn>
                <a:cxn ang="0">
                  <a:pos x="40" y="90"/>
                </a:cxn>
                <a:cxn ang="0">
                  <a:pos x="27" y="75"/>
                </a:cxn>
                <a:cxn ang="0">
                  <a:pos x="1" y="67"/>
                </a:cxn>
                <a:cxn ang="0">
                  <a:pos x="0" y="75"/>
                </a:cxn>
                <a:cxn ang="0">
                  <a:pos x="2" y="91"/>
                </a:cxn>
                <a:cxn ang="0">
                  <a:pos x="14" y="109"/>
                </a:cxn>
                <a:cxn ang="0">
                  <a:pos x="45" y="118"/>
                </a:cxn>
                <a:cxn ang="0">
                  <a:pos x="45" y="207"/>
                </a:cxn>
                <a:cxn ang="0">
                  <a:pos x="43" y="195"/>
                </a:cxn>
                <a:cxn ang="0">
                  <a:pos x="33" y="182"/>
                </a:cxn>
                <a:cxn ang="0">
                  <a:pos x="12" y="175"/>
                </a:cxn>
                <a:cxn ang="0">
                  <a:pos x="10" y="182"/>
                </a:cxn>
                <a:cxn ang="0">
                  <a:pos x="13" y="197"/>
                </a:cxn>
                <a:cxn ang="0">
                  <a:pos x="29" y="211"/>
                </a:cxn>
                <a:cxn ang="0">
                  <a:pos x="45" y="373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Freeform 23"/>
            <p:cNvSpPr/>
            <p:nvPr/>
          </p:nvSpPr>
          <p:spPr bwMode="gray">
            <a:xfrm>
              <a:off x="2708" y="223"/>
              <a:ext cx="97" cy="370"/>
            </a:xfrm>
            <a:custGeom>
              <a:avLst/>
              <a:gdLst/>
              <a:ahLst/>
              <a:cxnLst>
                <a:cxn ang="0">
                  <a:pos x="51" y="237"/>
                </a:cxn>
                <a:cxn ang="0">
                  <a:pos x="60" y="237"/>
                </a:cxn>
                <a:cxn ang="0">
                  <a:pos x="74" y="232"/>
                </a:cxn>
                <a:cxn ang="0">
                  <a:pos x="91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2" y="197"/>
                </a:cxn>
                <a:cxn ang="0">
                  <a:pos x="55" y="215"/>
                </a:cxn>
                <a:cxn ang="0">
                  <a:pos x="51" y="147"/>
                </a:cxn>
                <a:cxn ang="0">
                  <a:pos x="60" y="147"/>
                </a:cxn>
                <a:cxn ang="0">
                  <a:pos x="74" y="141"/>
                </a:cxn>
                <a:cxn ang="0">
                  <a:pos x="91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2" y="109"/>
                </a:cxn>
                <a:cxn ang="0">
                  <a:pos x="55" y="126"/>
                </a:cxn>
                <a:cxn ang="0">
                  <a:pos x="51" y="46"/>
                </a:cxn>
                <a:cxn ang="0">
                  <a:pos x="51" y="37"/>
                </a:cxn>
                <a:cxn ang="0">
                  <a:pos x="46" y="23"/>
                </a:cxn>
                <a:cxn ang="0">
                  <a:pos x="33" y="6"/>
                </a:cxn>
                <a:cxn ang="0">
                  <a:pos x="7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4" y="43"/>
                </a:cxn>
                <a:cxn ang="0">
                  <a:pos x="46" y="113"/>
                </a:cxn>
                <a:cxn ang="0">
                  <a:pos x="46" y="106"/>
                </a:cxn>
                <a:cxn ang="0">
                  <a:pos x="41" y="90"/>
                </a:cxn>
                <a:cxn ang="0">
                  <a:pos x="27" y="75"/>
                </a:cxn>
                <a:cxn ang="0">
                  <a:pos x="0" y="67"/>
                </a:cxn>
                <a:cxn ang="0">
                  <a:pos x="0" y="75"/>
                </a:cxn>
                <a:cxn ang="0">
                  <a:pos x="3" y="91"/>
                </a:cxn>
                <a:cxn ang="0">
                  <a:pos x="15" y="109"/>
                </a:cxn>
                <a:cxn ang="0">
                  <a:pos x="46" y="118"/>
                </a:cxn>
                <a:cxn ang="0">
                  <a:pos x="46" y="207"/>
                </a:cxn>
                <a:cxn ang="0">
                  <a:pos x="43" y="195"/>
                </a:cxn>
                <a:cxn ang="0">
                  <a:pos x="34" y="182"/>
                </a:cxn>
                <a:cxn ang="0">
                  <a:pos x="12" y="175"/>
                </a:cxn>
                <a:cxn ang="0">
                  <a:pos x="11" y="182"/>
                </a:cxn>
                <a:cxn ang="0">
                  <a:pos x="14" y="197"/>
                </a:cxn>
                <a:cxn ang="0">
                  <a:pos x="30" y="211"/>
                </a:cxn>
                <a:cxn ang="0">
                  <a:pos x="46" y="373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1" name="Freeform 27" descr="Dark upward diagonal"/>
          <p:cNvSpPr/>
          <p:nvPr/>
        </p:nvSpPr>
        <p:spPr bwMode="gray">
          <a:xfrm>
            <a:off x="85725" y="76200"/>
            <a:ext cx="8977313" cy="500063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546" y="0"/>
              </a:cxn>
              <a:cxn ang="0">
                <a:pos x="5655" y="84"/>
              </a:cxn>
              <a:cxn ang="0">
                <a:pos x="5649" y="315"/>
              </a:cxn>
              <a:cxn ang="0">
                <a:pos x="1" y="314"/>
              </a:cxn>
              <a:cxn ang="0">
                <a:pos x="0" y="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 w="9525">
            <a:noFill/>
            <a:round/>
          </a:ln>
          <a:effectLst/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0" name="Group 75"/>
          <p:cNvGrpSpPr/>
          <p:nvPr/>
        </p:nvGrpSpPr>
        <p:grpSpPr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41" name="Freeform 24"/>
            <p:cNvSpPr/>
            <p:nvPr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  <a:effectLst/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25"/>
            <p:cNvSpPr/>
            <p:nvPr/>
          </p:nvSpPr>
          <p:spPr bwMode="gray">
            <a:xfrm>
              <a:off x="71" y="380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26"/>
            <p:cNvSpPr/>
            <p:nvPr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</a:ln>
            <a:effectLst/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4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8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8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77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31775" y="6445250"/>
            <a:ext cx="2205038" cy="3175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E65378-DC1D-4BB1-BB82-934E02872407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574925" y="6445250"/>
            <a:ext cx="2990850" cy="3175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00713" y="6445250"/>
            <a:ext cx="2205038" cy="3175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54297C-CD5A-463E-88B2-037FE173C09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62" grpId="0" animBg="1"/>
      <p:bldP spid="67" grpId="0" animBg="1"/>
      <p:bldP spid="71" grpId="0" animBg="1"/>
      <p:bldP spid="72" grpId="0" animBg="1"/>
      <p:bldP spid="7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3599F-46A0-4513-B8F2-236B2D12D2C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C8C03-8172-462A-9436-E0AF40708FEE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3599F-46A0-4513-B8F2-236B2D12D2C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C8C03-8172-462A-9436-E0AF40708FEE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3599F-46A0-4513-B8F2-236B2D12D2C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C8C03-8172-462A-9436-E0AF40708FEE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438275"/>
            <a:ext cx="8229600" cy="4733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+mn-ea"/>
                <a:cs typeface="+mn-cs"/>
              </a:rPr>
              <a:t>单击图标添加表格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3599F-46A0-4513-B8F2-236B2D12D2C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C8C03-8172-462A-9436-E0AF40708FEE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457200" y="1438275"/>
            <a:ext cx="8229600" cy="4733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+mn-ea"/>
                <a:cs typeface="+mn-cs"/>
              </a:rPr>
              <a:t>单击图标添加图表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3599F-46A0-4513-B8F2-236B2D12D2C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C8C03-8172-462A-9436-E0AF40708FEE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 hasCustomPrompt="1"/>
          </p:nvPr>
        </p:nvSpPr>
        <p:spPr>
          <a:xfrm>
            <a:off x="457200" y="1438275"/>
            <a:ext cx="8229600" cy="4733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+mn-ea"/>
                <a:cs typeface="+mn-cs"/>
              </a:rPr>
              <a:t>单击图标添加 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+mn-ea"/>
                <a:cs typeface="+mn-cs"/>
              </a:rPr>
              <a:t>SmartArt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+mn-ea"/>
                <a:cs typeface="+mn-cs"/>
              </a:rPr>
              <a:t>图形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3599F-46A0-4513-B8F2-236B2D12D2C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C8C03-8172-462A-9436-E0AF40708FEE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38275"/>
            <a:ext cx="4038600" cy="229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38275"/>
            <a:ext cx="4038600" cy="229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81438"/>
            <a:ext cx="8229600" cy="22907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3599F-46A0-4513-B8F2-236B2D12D2C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C8C03-8172-462A-9436-E0AF40708FEE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104" name="Group 3"/>
            <p:cNvGrpSpPr/>
            <p:nvPr/>
          </p:nvGrpSpPr>
          <p:grpSpPr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7" name="Freeform 4"/>
              <p:cNvSpPr/>
              <p:nvPr/>
            </p:nvSpPr>
            <p:spPr>
              <a:xfrm rot="-5400000">
                <a:off x="2557" y="-992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47483646"/>
                  </a:cxn>
                  <a:cxn ang="0">
                    <a:pos x="1" y="2147483646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08" name="Freeform 5"/>
              <p:cNvSpPr/>
              <p:nvPr/>
            </p:nvSpPr>
            <p:spPr>
              <a:xfrm rot="-5400000">
                <a:off x="1321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778"/>
                  </a:cxn>
                  <a:cxn ang="0">
                    <a:pos x="624" y="33778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09" name="Freeform 6"/>
              <p:cNvSpPr/>
              <p:nvPr/>
            </p:nvSpPr>
            <p:spPr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5254"/>
                  </a:cxn>
                  <a:cxn ang="0">
                    <a:pos x="624" y="35254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0" name="Freeform 7"/>
              <p:cNvSpPr/>
              <p:nvPr/>
            </p:nvSpPr>
            <p:spPr>
              <a:xfrm rot="-5400000">
                <a:off x="-58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624" y="1"/>
                  </a:cxn>
                  <a:cxn ang="0">
                    <a:pos x="624" y="1"/>
                  </a:cxn>
                  <a:cxn ang="0">
                    <a:pos x="384" y="1"/>
                  </a:cxn>
                  <a:cxn ang="0">
                    <a:pos x="0" y="1"/>
                  </a:cxn>
                </a:cxnLst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1" name="Freeform 8"/>
              <p:cNvSpPr/>
              <p:nvPr/>
            </p:nvSpPr>
            <p:spPr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"/>
                  </a:cxn>
                  <a:cxn ang="0">
                    <a:pos x="624" y="75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2" name="Freeform 9"/>
              <p:cNvSpPr/>
              <p:nvPr/>
            </p:nvSpPr>
            <p:spPr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5046"/>
                  </a:cxn>
                  <a:cxn ang="0">
                    <a:pos x="240" y="30940"/>
                  </a:cxn>
                  <a:cxn ang="0">
                    <a:pos x="624" y="35046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3" name="Freeform 10"/>
              <p:cNvSpPr/>
              <p:nvPr/>
            </p:nvSpPr>
            <p:spPr>
              <a:xfrm rot="-5400000">
                <a:off x="154" y="1727"/>
                <a:ext cx="632" cy="315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9"/>
                  </a:cxn>
                  <a:cxn ang="0">
                    <a:pos x="248" y="29"/>
                  </a:cxn>
                  <a:cxn ang="0">
                    <a:pos x="632" y="29"/>
                  </a:cxn>
                  <a:cxn ang="0">
                    <a:pos x="632" y="4"/>
                  </a:cxn>
                  <a:cxn ang="0">
                    <a:pos x="104" y="4"/>
                  </a:cxn>
                  <a:cxn ang="0">
                    <a:pos x="8" y="4"/>
                  </a:cxn>
                </a:cxnLst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4" name="Freeform 11"/>
              <p:cNvSpPr/>
              <p:nvPr/>
            </p:nvSpPr>
            <p:spPr>
              <a:xfrm rot="-5400000">
                <a:off x="3209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778"/>
                  </a:cxn>
                  <a:cxn ang="0">
                    <a:pos x="624" y="33778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5" name="Freeform 12"/>
              <p:cNvSpPr/>
              <p:nvPr/>
            </p:nvSpPr>
            <p:spPr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5254"/>
                  </a:cxn>
                  <a:cxn ang="0">
                    <a:pos x="624" y="35254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6" name="Freeform 13"/>
              <p:cNvSpPr/>
              <p:nvPr/>
            </p:nvSpPr>
            <p:spPr>
              <a:xfrm rot="-5400000">
                <a:off x="1828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624" y="1"/>
                  </a:cxn>
                  <a:cxn ang="0">
                    <a:pos x="624" y="1"/>
                  </a:cxn>
                  <a:cxn ang="0">
                    <a:pos x="384" y="1"/>
                  </a:cxn>
                  <a:cxn ang="0">
                    <a:pos x="0" y="1"/>
                  </a:cxn>
                </a:cxnLst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7" name="Freeform 14"/>
              <p:cNvSpPr/>
              <p:nvPr/>
            </p:nvSpPr>
            <p:spPr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"/>
                  </a:cxn>
                  <a:cxn ang="0">
                    <a:pos x="624" y="75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8" name="Freeform 15"/>
              <p:cNvSpPr/>
              <p:nvPr/>
            </p:nvSpPr>
            <p:spPr>
              <a:xfrm rot="-5400000">
                <a:off x="2328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436"/>
                  </a:cxn>
                  <a:cxn ang="0">
                    <a:pos x="240" y="29560"/>
                  </a:cxn>
                  <a:cxn ang="0">
                    <a:pos x="624" y="33436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9" name="Freeform 16"/>
              <p:cNvSpPr/>
              <p:nvPr/>
            </p:nvSpPr>
            <p:spPr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31"/>
                  </a:cxn>
                  <a:cxn ang="0">
                    <a:pos x="248" y="31"/>
                  </a:cxn>
                  <a:cxn ang="0">
                    <a:pos x="632" y="31"/>
                  </a:cxn>
                  <a:cxn ang="0">
                    <a:pos x="632" y="4"/>
                  </a:cxn>
                  <a:cxn ang="0">
                    <a:pos x="104" y="4"/>
                  </a:cxn>
                  <a:cxn ang="0">
                    <a:pos x="8" y="4"/>
                  </a:cxn>
                </a:cxnLst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0" name="Freeform 17"/>
              <p:cNvSpPr/>
              <p:nvPr/>
            </p:nvSpPr>
            <p:spPr>
              <a:xfrm rot="-5400000">
                <a:off x="4075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778"/>
                  </a:cxn>
                  <a:cxn ang="0">
                    <a:pos x="624" y="33778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1" name="Freeform 18"/>
              <p:cNvSpPr/>
              <p:nvPr/>
            </p:nvSpPr>
            <p:spPr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5254"/>
                  </a:cxn>
                  <a:cxn ang="0">
                    <a:pos x="624" y="35254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2" name="Freeform 19"/>
              <p:cNvSpPr/>
              <p:nvPr/>
            </p:nvSpPr>
            <p:spPr>
              <a:xfrm rot="-5400000">
                <a:off x="4582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624" y="1"/>
                  </a:cxn>
                  <a:cxn ang="0">
                    <a:pos x="624" y="1"/>
                  </a:cxn>
                  <a:cxn ang="0">
                    <a:pos x="384" y="1"/>
                  </a:cxn>
                  <a:cxn ang="0">
                    <a:pos x="0" y="1"/>
                  </a:cxn>
                </a:cxnLst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3" name="Freeform 20"/>
              <p:cNvSpPr/>
              <p:nvPr/>
            </p:nvSpPr>
            <p:spPr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4" name="Freeform 21"/>
              <p:cNvSpPr/>
              <p:nvPr/>
            </p:nvSpPr>
            <p:spPr>
              <a:xfrm rot="-5400000">
                <a:off x="5082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436"/>
                  </a:cxn>
                  <a:cxn ang="0">
                    <a:pos x="240" y="29560"/>
                  </a:cxn>
                  <a:cxn ang="0">
                    <a:pos x="624" y="33436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5" name="Freeform 22"/>
              <p:cNvSpPr/>
              <p:nvPr/>
            </p:nvSpPr>
            <p:spPr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31"/>
                  </a:cxn>
                  <a:cxn ang="0">
                    <a:pos x="248" y="31"/>
                  </a:cxn>
                  <a:cxn ang="0">
                    <a:pos x="632" y="31"/>
                  </a:cxn>
                  <a:cxn ang="0">
                    <a:pos x="632" y="4"/>
                  </a:cxn>
                  <a:cxn ang="0">
                    <a:pos x="104" y="4"/>
                  </a:cxn>
                  <a:cxn ang="0">
                    <a:pos x="8" y="4"/>
                  </a:cxn>
                </a:cxnLst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105" name="Freeform 23"/>
            <p:cNvSpPr/>
            <p:nvPr/>
          </p:nvSpPr>
          <p:spPr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622"/>
                </a:cxn>
                <a:cxn ang="0">
                  <a:pos x="5762" y="594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622"/>
                </a:cxn>
              </a:cxnLst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767676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6" name="Freeform 24"/>
            <p:cNvSpPr/>
            <p:nvPr/>
          </p:nvSpPr>
          <p:spPr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45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146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53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CD0B4B-F3E3-4B2E-A3CC-9A8C25D0397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770B9D-5F54-4619-90CB-088AC06A613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690D50E-49C7-4CC6-9D1B-5AD0EB920D2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3599F-46A0-4513-B8F2-236B2D12D2C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C8C03-8172-462A-9436-E0AF40708FEE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F6B0FC-DD52-4F35-AC0D-E8311AD08AB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0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B3D806-002E-4A39-90D8-AB8AC841291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1BD55D-DF77-47A8-9A90-037241A553B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7B752F-6CCF-429D-845D-584A5E822A2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D05890-3940-4EC4-8A60-B62C4B3F5CA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DABBB5-FDCB-4D61-9E69-6E9DC2A20B6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69EC6D-1049-4F88-9D11-F7E0EBDA588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F69FB1-640B-49AC-BDA5-99AD0D9D84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3599F-46A0-4513-B8F2-236B2D12D2C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C8C03-8172-462A-9436-E0AF40708FEE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3599F-46A0-4513-B8F2-236B2D12D2C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C8C03-8172-462A-9436-E0AF40708FEE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3599F-46A0-4513-B8F2-236B2D12D2C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C8C03-8172-462A-9436-E0AF40708FEE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3599F-46A0-4513-B8F2-236B2D12D2C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C8C03-8172-462A-9436-E0AF40708FEE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3599F-46A0-4513-B8F2-236B2D12D2C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C8C03-8172-462A-9436-E0AF40708FEE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3599F-46A0-4513-B8F2-236B2D12D2C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C8C03-8172-462A-9436-E0AF40708FEE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3599F-46A0-4513-B8F2-236B2D12D2C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C8C03-8172-462A-9436-E0AF40708FEE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9.jpeg"/><Relationship Id="rId17" Type="http://schemas.openxmlformats.org/officeDocument/2006/relationships/image" Target="../media/image8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7"/>
          <p:cNvGrpSpPr/>
          <p:nvPr/>
        </p:nvGrpSpPr>
        <p:grpSpPr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/>
              <a:ahLst/>
              <a:cxnLst>
                <a:cxn ang="0">
                  <a:pos x="37" y="36"/>
                </a:cxn>
                <a:cxn ang="0">
                  <a:pos x="35" y="36"/>
                </a:cxn>
                <a:cxn ang="0">
                  <a:pos x="30" y="36"/>
                </a:cxn>
                <a:cxn ang="0">
                  <a:pos x="22" y="34"/>
                </a:cxn>
                <a:cxn ang="0">
                  <a:pos x="15" y="30"/>
                </a:cxn>
                <a:cxn ang="0">
                  <a:pos x="7" y="23"/>
                </a:cxn>
                <a:cxn ang="0">
                  <a:pos x="3" y="1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15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7" y="20"/>
                </a:cxn>
                <a:cxn ang="0">
                  <a:pos x="39" y="34"/>
                </a:cxn>
                <a:cxn ang="0">
                  <a:pos x="39" y="121"/>
                </a:cxn>
                <a:cxn ang="0">
                  <a:pos x="37" y="121"/>
                </a:cxn>
                <a:cxn ang="0">
                  <a:pos x="37" y="36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6" y="42"/>
                </a:cxn>
                <a:cxn ang="0">
                  <a:pos x="12" y="42"/>
                </a:cxn>
                <a:cxn ang="0">
                  <a:pos x="20" y="39"/>
                </a:cxn>
                <a:cxn ang="0">
                  <a:pos x="29" y="35"/>
                </a:cxn>
                <a:cxn ang="0">
                  <a:pos x="37" y="27"/>
                </a:cxn>
                <a:cxn ang="0">
                  <a:pos x="43" y="17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37" y="2"/>
                </a:cxn>
                <a:cxn ang="0">
                  <a:pos x="29" y="3"/>
                </a:cxn>
                <a:cxn ang="0">
                  <a:pos x="19" y="7"/>
                </a:cxn>
                <a:cxn ang="0">
                  <a:pos x="11" y="14"/>
                </a:cxn>
                <a:cxn ang="0">
                  <a:pos x="4" y="23"/>
                </a:cxn>
                <a:cxn ang="0">
                  <a:pos x="0" y="39"/>
                </a:cxn>
                <a:cxn ang="0">
                  <a:pos x="0" y="139"/>
                </a:cxn>
                <a:cxn ang="0">
                  <a:pos x="3" y="139"/>
                </a:cxn>
                <a:cxn ang="0">
                  <a:pos x="3" y="42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/>
              <a:ahLst/>
              <a:cxnLst>
                <a:cxn ang="0">
                  <a:pos x="68" y="67"/>
                </a:cxn>
                <a:cxn ang="0">
                  <a:pos x="67" y="67"/>
                </a:cxn>
                <a:cxn ang="0">
                  <a:pos x="60" y="66"/>
                </a:cxn>
                <a:cxn ang="0">
                  <a:pos x="50" y="64"/>
                </a:cxn>
                <a:cxn ang="0">
                  <a:pos x="41" y="62"/>
                </a:cxn>
                <a:cxn ang="0">
                  <a:pos x="29" y="55"/>
                </a:cxn>
                <a:cxn ang="0">
                  <a:pos x="18" y="47"/>
                </a:cxn>
                <a:cxn ang="0">
                  <a:pos x="10" y="35"/>
                </a:cxn>
                <a:cxn ang="0">
                  <a:pos x="3" y="2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2"/>
                </a:cxn>
                <a:cxn ang="0">
                  <a:pos x="41" y="6"/>
                </a:cxn>
                <a:cxn ang="0">
                  <a:pos x="53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5" y="45"/>
                </a:cxn>
                <a:cxn ang="0">
                  <a:pos x="79" y="36"/>
                </a:cxn>
                <a:cxn ang="0">
                  <a:pos x="84" y="25"/>
                </a:cxn>
                <a:cxn ang="0">
                  <a:pos x="92" y="16"/>
                </a:cxn>
                <a:cxn ang="0">
                  <a:pos x="106" y="8"/>
                </a:cxn>
                <a:cxn ang="0">
                  <a:pos x="123" y="2"/>
                </a:cxn>
                <a:cxn ang="0">
                  <a:pos x="146" y="0"/>
                </a:cxn>
                <a:cxn ang="0">
                  <a:pos x="145" y="2"/>
                </a:cxn>
                <a:cxn ang="0">
                  <a:pos x="145" y="8"/>
                </a:cxn>
                <a:cxn ang="0">
                  <a:pos x="143" y="17"/>
                </a:cxn>
                <a:cxn ang="0">
                  <a:pos x="139" y="28"/>
                </a:cxn>
                <a:cxn ang="0">
                  <a:pos x="134" y="39"/>
                </a:cxn>
                <a:cxn ang="0">
                  <a:pos x="126" y="49"/>
                </a:cxn>
                <a:cxn ang="0">
                  <a:pos x="114" y="59"/>
                </a:cxn>
                <a:cxn ang="0">
                  <a:pos x="98" y="64"/>
                </a:cxn>
                <a:cxn ang="0">
                  <a:pos x="79" y="67"/>
                </a:cxn>
                <a:cxn ang="0">
                  <a:pos x="79" y="211"/>
                </a:cxn>
                <a:cxn ang="0">
                  <a:pos x="68" y="211"/>
                </a:cxn>
                <a:cxn ang="0">
                  <a:pos x="68" y="67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6" y="67"/>
                </a:cxn>
                <a:cxn ang="0">
                  <a:pos x="59" y="66"/>
                </a:cxn>
                <a:cxn ang="0">
                  <a:pos x="50" y="64"/>
                </a:cxn>
                <a:cxn ang="0">
                  <a:pos x="39" y="62"/>
                </a:cxn>
                <a:cxn ang="0">
                  <a:pos x="28" y="55"/>
                </a:cxn>
                <a:cxn ang="0">
                  <a:pos x="17" y="47"/>
                </a:cxn>
                <a:cxn ang="0">
                  <a:pos x="9" y="35"/>
                </a:cxn>
                <a:cxn ang="0">
                  <a:pos x="2" y="2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8" y="2"/>
                </a:cxn>
                <a:cxn ang="0">
                  <a:pos x="40" y="6"/>
                </a:cxn>
                <a:cxn ang="0">
                  <a:pos x="51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4" y="45"/>
                </a:cxn>
                <a:cxn ang="0">
                  <a:pos x="77" y="36"/>
                </a:cxn>
                <a:cxn ang="0">
                  <a:pos x="82" y="25"/>
                </a:cxn>
                <a:cxn ang="0">
                  <a:pos x="91" y="16"/>
                </a:cxn>
                <a:cxn ang="0">
                  <a:pos x="105" y="8"/>
                </a:cxn>
                <a:cxn ang="0">
                  <a:pos x="121" y="2"/>
                </a:cxn>
                <a:cxn ang="0">
                  <a:pos x="144" y="0"/>
                </a:cxn>
                <a:cxn ang="0">
                  <a:pos x="144" y="2"/>
                </a:cxn>
                <a:cxn ang="0">
                  <a:pos x="144" y="8"/>
                </a:cxn>
                <a:cxn ang="0">
                  <a:pos x="141" y="17"/>
                </a:cxn>
                <a:cxn ang="0">
                  <a:pos x="139" y="28"/>
                </a:cxn>
                <a:cxn ang="0">
                  <a:pos x="133" y="39"/>
                </a:cxn>
                <a:cxn ang="0">
                  <a:pos x="125" y="49"/>
                </a:cxn>
                <a:cxn ang="0">
                  <a:pos x="113" y="59"/>
                </a:cxn>
                <a:cxn ang="0">
                  <a:pos x="97" y="64"/>
                </a:cxn>
                <a:cxn ang="0">
                  <a:pos x="77" y="67"/>
                </a:cxn>
                <a:cxn ang="0">
                  <a:pos x="77" y="211"/>
                </a:cxn>
                <a:cxn ang="0">
                  <a:pos x="67" y="211"/>
                </a:cxn>
                <a:cxn ang="0">
                  <a:pos x="67" y="67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/>
              <a:ahLst/>
              <a:cxnLst>
                <a:cxn ang="0">
                  <a:pos x="42" y="43"/>
                </a:cxn>
                <a:cxn ang="0">
                  <a:pos x="39" y="42"/>
                </a:cxn>
                <a:cxn ang="0">
                  <a:pos x="33" y="42"/>
                </a:cxn>
                <a:cxn ang="0">
                  <a:pos x="25" y="39"/>
                </a:cxn>
                <a:cxn ang="0">
                  <a:pos x="16" y="35"/>
                </a:cxn>
                <a:cxn ang="0">
                  <a:pos x="8" y="27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21" y="3"/>
                </a:cxn>
                <a:cxn ang="0">
                  <a:pos x="29" y="8"/>
                </a:cxn>
                <a:cxn ang="0">
                  <a:pos x="37" y="15"/>
                </a:cxn>
                <a:cxn ang="0">
                  <a:pos x="42" y="26"/>
                </a:cxn>
                <a:cxn ang="0">
                  <a:pos x="45" y="39"/>
                </a:cxn>
                <a:cxn ang="0">
                  <a:pos x="45" y="38"/>
                </a:cxn>
                <a:cxn ang="0">
                  <a:pos x="45" y="34"/>
                </a:cxn>
                <a:cxn ang="0">
                  <a:pos x="46" y="27"/>
                </a:cxn>
                <a:cxn ang="0">
                  <a:pos x="49" y="20"/>
                </a:cxn>
                <a:cxn ang="0">
                  <a:pos x="54" y="14"/>
                </a:cxn>
                <a:cxn ang="0">
                  <a:pos x="62" y="7"/>
                </a:cxn>
                <a:cxn ang="0">
                  <a:pos x="73" y="3"/>
                </a:cxn>
                <a:cxn ang="0">
                  <a:pos x="89" y="0"/>
                </a:cxn>
                <a:cxn ang="0">
                  <a:pos x="89" y="3"/>
                </a:cxn>
                <a:cxn ang="0">
                  <a:pos x="88" y="10"/>
                </a:cxn>
                <a:cxn ang="0">
                  <a:pos x="87" y="18"/>
                </a:cxn>
                <a:cxn ang="0">
                  <a:pos x="81" y="26"/>
                </a:cxn>
                <a:cxn ang="0">
                  <a:pos x="74" y="34"/>
                </a:cxn>
                <a:cxn ang="0">
                  <a:pos x="64" y="41"/>
                </a:cxn>
                <a:cxn ang="0">
                  <a:pos x="47" y="43"/>
                </a:cxn>
                <a:cxn ang="0">
                  <a:pos x="47" y="132"/>
                </a:cxn>
                <a:cxn ang="0">
                  <a:pos x="42" y="132"/>
                </a:cxn>
                <a:cxn ang="0">
                  <a:pos x="42" y="43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1" y="43"/>
                </a:cxn>
                <a:cxn ang="0">
                  <a:pos x="35" y="43"/>
                </a:cxn>
                <a:cxn ang="0">
                  <a:pos x="27" y="41"/>
                </a:cxn>
                <a:cxn ang="0">
                  <a:pos x="18" y="35"/>
                </a:cxn>
                <a:cxn ang="0">
                  <a:pos x="8" y="28"/>
                </a:cxn>
                <a:cxn ang="0">
                  <a:pos x="3" y="1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8" y="0"/>
                </a:cxn>
                <a:cxn ang="0">
                  <a:pos x="17" y="1"/>
                </a:cxn>
                <a:cxn ang="0">
                  <a:pos x="26" y="6"/>
                </a:cxn>
                <a:cxn ang="0">
                  <a:pos x="35" y="12"/>
                </a:cxn>
                <a:cxn ang="0">
                  <a:pos x="42" y="24"/>
                </a:cxn>
                <a:cxn ang="0">
                  <a:pos x="48" y="41"/>
                </a:cxn>
                <a:cxn ang="0">
                  <a:pos x="48" y="90"/>
                </a:cxn>
                <a:cxn ang="0">
                  <a:pos x="48" y="88"/>
                </a:cxn>
                <a:cxn ang="0">
                  <a:pos x="48" y="82"/>
                </a:cxn>
                <a:cxn ang="0">
                  <a:pos x="50" y="74"/>
                </a:cxn>
                <a:cxn ang="0">
                  <a:pos x="54" y="66"/>
                </a:cxn>
                <a:cxn ang="0">
                  <a:pos x="61" y="58"/>
                </a:cxn>
                <a:cxn ang="0">
                  <a:pos x="72" y="53"/>
                </a:cxn>
                <a:cxn ang="0">
                  <a:pos x="87" y="50"/>
                </a:cxn>
                <a:cxn ang="0">
                  <a:pos x="88" y="51"/>
                </a:cxn>
                <a:cxn ang="0">
                  <a:pos x="88" y="57"/>
                </a:cxn>
                <a:cxn ang="0">
                  <a:pos x="87" y="64"/>
                </a:cxn>
                <a:cxn ang="0">
                  <a:pos x="84" y="72"/>
                </a:cxn>
                <a:cxn ang="0">
                  <a:pos x="80" y="80"/>
                </a:cxn>
                <a:cxn ang="0">
                  <a:pos x="73" y="86"/>
                </a:cxn>
                <a:cxn ang="0">
                  <a:pos x="62" y="92"/>
                </a:cxn>
                <a:cxn ang="0">
                  <a:pos x="48" y="93"/>
                </a:cxn>
                <a:cxn ang="0">
                  <a:pos x="48" y="186"/>
                </a:cxn>
                <a:cxn ang="0">
                  <a:pos x="43" y="186"/>
                </a:cxn>
                <a:cxn ang="0">
                  <a:pos x="43" y="143"/>
                </a:cxn>
                <a:cxn ang="0">
                  <a:pos x="42" y="143"/>
                </a:cxn>
                <a:cxn ang="0">
                  <a:pos x="37" y="142"/>
                </a:cxn>
                <a:cxn ang="0">
                  <a:pos x="29" y="140"/>
                </a:cxn>
                <a:cxn ang="0">
                  <a:pos x="22" y="136"/>
                </a:cxn>
                <a:cxn ang="0">
                  <a:pos x="14" y="130"/>
                </a:cxn>
                <a:cxn ang="0">
                  <a:pos x="8" y="120"/>
                </a:cxn>
                <a:cxn ang="0">
                  <a:pos x="7" y="105"/>
                </a:cxn>
                <a:cxn ang="0">
                  <a:pos x="8" y="105"/>
                </a:cxn>
                <a:cxn ang="0">
                  <a:pos x="12" y="107"/>
                </a:cxn>
                <a:cxn ang="0">
                  <a:pos x="19" y="108"/>
                </a:cxn>
                <a:cxn ang="0">
                  <a:pos x="26" y="111"/>
                </a:cxn>
                <a:cxn ang="0">
                  <a:pos x="34" y="117"/>
                </a:cxn>
                <a:cxn ang="0">
                  <a:pos x="39" y="127"/>
                </a:cxn>
                <a:cxn ang="0">
                  <a:pos x="43" y="140"/>
                </a:cxn>
                <a:cxn ang="0">
                  <a:pos x="43" y="43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/>
              <a:ahLst/>
              <a:cxnLst>
                <a:cxn ang="0">
                  <a:pos x="85" y="84"/>
                </a:cxn>
                <a:cxn ang="0">
                  <a:pos x="101" y="81"/>
                </a:cxn>
                <a:cxn ang="0">
                  <a:pos x="124" y="73"/>
                </a:cxn>
                <a:cxn ang="0">
                  <a:pos x="148" y="56"/>
                </a:cxn>
                <a:cxn ang="0">
                  <a:pos x="163" y="23"/>
                </a:cxn>
                <a:cxn ang="0">
                  <a:pos x="163" y="0"/>
                </a:cxn>
                <a:cxn ang="0">
                  <a:pos x="148" y="0"/>
                </a:cxn>
                <a:cxn ang="0">
                  <a:pos x="125" y="6"/>
                </a:cxn>
                <a:cxn ang="0">
                  <a:pos x="101" y="22"/>
                </a:cxn>
                <a:cxn ang="0">
                  <a:pos x="82" y="54"/>
                </a:cxn>
                <a:cxn ang="0">
                  <a:pos x="77" y="173"/>
                </a:cxn>
                <a:cxn ang="0">
                  <a:pos x="77" y="165"/>
                </a:cxn>
                <a:cxn ang="0">
                  <a:pos x="71" y="146"/>
                </a:cxn>
                <a:cxn ang="0">
                  <a:pos x="60" y="123"/>
                </a:cxn>
                <a:cxn ang="0">
                  <a:pos x="38" y="104"/>
                </a:cxn>
                <a:cxn ang="0">
                  <a:pos x="0" y="96"/>
                </a:cxn>
                <a:cxn ang="0">
                  <a:pos x="0" y="103"/>
                </a:cxn>
                <a:cxn ang="0">
                  <a:pos x="0" y="120"/>
                </a:cxn>
                <a:cxn ang="0">
                  <a:pos x="8" y="143"/>
                </a:cxn>
                <a:cxn ang="0">
                  <a:pos x="24" y="163"/>
                </a:cxn>
                <a:cxn ang="0">
                  <a:pos x="55" y="177"/>
                </a:cxn>
                <a:cxn ang="0">
                  <a:pos x="77" y="356"/>
                </a:cxn>
                <a:cxn ang="0">
                  <a:pos x="82" y="274"/>
                </a:cxn>
                <a:cxn ang="0">
                  <a:pos x="91" y="273"/>
                </a:cxn>
                <a:cxn ang="0">
                  <a:pos x="112" y="267"/>
                </a:cxn>
                <a:cxn ang="0">
                  <a:pos x="135" y="252"/>
                </a:cxn>
                <a:cxn ang="0">
                  <a:pos x="151" y="224"/>
                </a:cxn>
                <a:cxn ang="0">
                  <a:pos x="152" y="203"/>
                </a:cxn>
                <a:cxn ang="0">
                  <a:pos x="137" y="204"/>
                </a:cxn>
                <a:cxn ang="0">
                  <a:pos x="117" y="211"/>
                </a:cxn>
                <a:cxn ang="0">
                  <a:pos x="97" y="231"/>
                </a:cxn>
                <a:cxn ang="0">
                  <a:pos x="82" y="267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/>
              <a:ahLst/>
              <a:cxnLst>
                <a:cxn ang="0">
                  <a:pos x="43" y="162"/>
                </a:cxn>
                <a:cxn ang="0">
                  <a:pos x="36" y="160"/>
                </a:cxn>
                <a:cxn ang="0">
                  <a:pos x="23" y="155"/>
                </a:cxn>
                <a:cxn ang="0">
                  <a:pos x="12" y="141"/>
                </a:cxn>
                <a:cxn ang="0">
                  <a:pos x="12" y="129"/>
                </a:cxn>
                <a:cxn ang="0">
                  <a:pos x="23" y="132"/>
                </a:cxn>
                <a:cxn ang="0">
                  <a:pos x="38" y="145"/>
                </a:cxn>
                <a:cxn ang="0">
                  <a:pos x="43" y="108"/>
                </a:cxn>
                <a:cxn ang="0">
                  <a:pos x="35" y="106"/>
                </a:cxn>
                <a:cxn ang="0">
                  <a:pos x="20" y="101"/>
                </a:cxn>
                <a:cxn ang="0">
                  <a:pos x="7" y="83"/>
                </a:cxn>
                <a:cxn ang="0">
                  <a:pos x="7" y="70"/>
                </a:cxn>
                <a:cxn ang="0">
                  <a:pos x="17" y="71"/>
                </a:cxn>
                <a:cxn ang="0">
                  <a:pos x="31" y="81"/>
                </a:cxn>
                <a:cxn ang="0">
                  <a:pos x="43" y="105"/>
                </a:cxn>
                <a:cxn ang="0">
                  <a:pos x="40" y="43"/>
                </a:cxn>
                <a:cxn ang="0">
                  <a:pos x="26" y="39"/>
                </a:cxn>
                <a:cxn ang="0">
                  <a:pos x="8" y="27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3" y="5"/>
                </a:cxn>
                <a:cxn ang="0">
                  <a:pos x="39" y="23"/>
                </a:cxn>
                <a:cxn ang="0">
                  <a:pos x="46" y="38"/>
                </a:cxn>
                <a:cxn ang="0">
                  <a:pos x="51" y="24"/>
                </a:cxn>
                <a:cxn ang="0">
                  <a:pos x="66" y="8"/>
                </a:cxn>
                <a:cxn ang="0">
                  <a:pos x="92" y="0"/>
                </a:cxn>
                <a:cxn ang="0">
                  <a:pos x="90" y="8"/>
                </a:cxn>
                <a:cxn ang="0">
                  <a:pos x="82" y="25"/>
                </a:cxn>
                <a:cxn ang="0">
                  <a:pos x="63" y="40"/>
                </a:cxn>
                <a:cxn ang="0">
                  <a:pos x="49" y="124"/>
                </a:cxn>
                <a:cxn ang="0">
                  <a:pos x="50" y="116"/>
                </a:cxn>
                <a:cxn ang="0">
                  <a:pos x="59" y="100"/>
                </a:cxn>
                <a:cxn ang="0">
                  <a:pos x="81" y="92"/>
                </a:cxn>
                <a:cxn ang="0">
                  <a:pos x="80" y="98"/>
                </a:cxn>
                <a:cxn ang="0">
                  <a:pos x="73" y="114"/>
                </a:cxn>
                <a:cxn ang="0">
                  <a:pos x="59" y="127"/>
                </a:cxn>
                <a:cxn ang="0">
                  <a:pos x="49" y="210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54" y="225"/>
                </a:cxn>
                <a:cxn ang="0">
                  <a:pos x="38" y="219"/>
                </a:cxn>
                <a:cxn ang="0">
                  <a:pos x="23" y="206"/>
                </a:cxn>
                <a:cxn ang="0">
                  <a:pos x="15" y="180"/>
                </a:cxn>
                <a:cxn ang="0">
                  <a:pos x="23" y="180"/>
                </a:cxn>
                <a:cxn ang="0">
                  <a:pos x="38" y="186"/>
                </a:cxn>
                <a:cxn ang="0">
                  <a:pos x="54" y="205"/>
                </a:cxn>
                <a:cxn ang="0">
                  <a:pos x="61" y="151"/>
                </a:cxn>
                <a:cxn ang="0">
                  <a:pos x="52" y="149"/>
                </a:cxn>
                <a:cxn ang="0">
                  <a:pos x="34" y="144"/>
                </a:cxn>
                <a:cxn ang="0">
                  <a:pos x="16" y="128"/>
                </a:cxn>
                <a:cxn ang="0">
                  <a:pos x="8" y="98"/>
                </a:cxn>
                <a:cxn ang="0">
                  <a:pos x="15" y="97"/>
                </a:cxn>
                <a:cxn ang="0">
                  <a:pos x="29" y="101"/>
                </a:cxn>
                <a:cxn ang="0">
                  <a:pos x="47" y="116"/>
                </a:cxn>
                <a:cxn ang="0">
                  <a:pos x="61" y="147"/>
                </a:cxn>
                <a:cxn ang="0">
                  <a:pos x="58" y="60"/>
                </a:cxn>
                <a:cxn ang="0">
                  <a:pos x="44" y="58"/>
                </a:cxn>
                <a:cxn ang="0">
                  <a:pos x="25" y="50"/>
                </a:cxn>
                <a:cxn ang="0">
                  <a:pos x="8" y="32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27" y="5"/>
                </a:cxn>
                <a:cxn ang="0">
                  <a:pos x="48" y="21"/>
                </a:cxn>
                <a:cxn ang="0">
                  <a:pos x="65" y="56"/>
                </a:cxn>
                <a:cxn ang="0">
                  <a:pos x="66" y="48"/>
                </a:cxn>
                <a:cxn ang="0">
                  <a:pos x="77" y="28"/>
                </a:cxn>
                <a:cxn ang="0">
                  <a:pos x="96" y="9"/>
                </a:cxn>
                <a:cxn ang="0">
                  <a:pos x="128" y="0"/>
                </a:cxn>
                <a:cxn ang="0">
                  <a:pos x="127" y="9"/>
                </a:cxn>
                <a:cxn ang="0">
                  <a:pos x="119" y="31"/>
                </a:cxn>
                <a:cxn ang="0">
                  <a:pos x="101" y="51"/>
                </a:cxn>
                <a:cxn ang="0">
                  <a:pos x="67" y="60"/>
                </a:cxn>
                <a:cxn ang="0">
                  <a:pos x="69" y="170"/>
                </a:cxn>
                <a:cxn ang="0">
                  <a:pos x="73" y="155"/>
                </a:cxn>
                <a:cxn ang="0">
                  <a:pos x="86" y="136"/>
                </a:cxn>
                <a:cxn ang="0">
                  <a:pos x="113" y="128"/>
                </a:cxn>
                <a:cxn ang="0">
                  <a:pos x="112" y="136"/>
                </a:cxn>
                <a:cxn ang="0">
                  <a:pos x="105" y="153"/>
                </a:cxn>
                <a:cxn ang="0">
                  <a:pos x="92" y="172"/>
                </a:cxn>
                <a:cxn ang="0">
                  <a:pos x="67" y="180"/>
                </a:cxn>
                <a:cxn ang="0">
                  <a:pos x="61" y="292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/>
              <a:ahLst/>
              <a:cxnLst>
                <a:cxn ang="0">
                  <a:pos x="31" y="164"/>
                </a:cxn>
                <a:cxn ang="0">
                  <a:pos x="23" y="163"/>
                </a:cxn>
                <a:cxn ang="0">
                  <a:pos x="8" y="155"/>
                </a:cxn>
                <a:cxn ang="0">
                  <a:pos x="0" y="132"/>
                </a:cxn>
                <a:cxn ang="0">
                  <a:pos x="7" y="132"/>
                </a:cxn>
                <a:cxn ang="0">
                  <a:pos x="22" y="139"/>
                </a:cxn>
                <a:cxn ang="0">
                  <a:pos x="31" y="160"/>
                </a:cxn>
                <a:cxn ang="0">
                  <a:pos x="29" y="101"/>
                </a:cxn>
                <a:cxn ang="0">
                  <a:pos x="16" y="97"/>
                </a:cxn>
                <a:cxn ang="0">
                  <a:pos x="3" y="83"/>
                </a:cxn>
                <a:cxn ang="0">
                  <a:pos x="3" y="70"/>
                </a:cxn>
                <a:cxn ang="0">
                  <a:pos x="15" y="74"/>
                </a:cxn>
                <a:cxn ang="0">
                  <a:pos x="27" y="86"/>
                </a:cxn>
                <a:cxn ang="0">
                  <a:pos x="31" y="31"/>
                </a:cxn>
                <a:cxn ang="0">
                  <a:pos x="33" y="23"/>
                </a:cxn>
                <a:cxn ang="0">
                  <a:pos x="41" y="8"/>
                </a:cxn>
                <a:cxn ang="0">
                  <a:pos x="62" y="0"/>
                </a:cxn>
                <a:cxn ang="0">
                  <a:pos x="61" y="8"/>
                </a:cxn>
                <a:cxn ang="0">
                  <a:pos x="53" y="23"/>
                </a:cxn>
                <a:cxn ang="0">
                  <a:pos x="35" y="31"/>
                </a:cxn>
                <a:cxn ang="0">
                  <a:pos x="35" y="75"/>
                </a:cxn>
                <a:cxn ang="0">
                  <a:pos x="39" y="62"/>
                </a:cxn>
                <a:cxn ang="0">
                  <a:pos x="54" y="48"/>
                </a:cxn>
                <a:cxn ang="0">
                  <a:pos x="68" y="48"/>
                </a:cxn>
                <a:cxn ang="0">
                  <a:pos x="66" y="59"/>
                </a:cxn>
                <a:cxn ang="0">
                  <a:pos x="58" y="72"/>
                </a:cxn>
                <a:cxn ang="0">
                  <a:pos x="35" y="82"/>
                </a:cxn>
                <a:cxn ang="0">
                  <a:pos x="35" y="143"/>
                </a:cxn>
                <a:cxn ang="0">
                  <a:pos x="38" y="132"/>
                </a:cxn>
                <a:cxn ang="0">
                  <a:pos x="49" y="122"/>
                </a:cxn>
                <a:cxn ang="0">
                  <a:pos x="60" y="122"/>
                </a:cxn>
                <a:cxn ang="0">
                  <a:pos x="58" y="133"/>
                </a:cxn>
                <a:cxn ang="0">
                  <a:pos x="47" y="144"/>
                </a:cxn>
                <a:cxn ang="0">
                  <a:pos x="35" y="25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/>
              <a:ahLst/>
              <a:cxnLst>
                <a:cxn ang="0">
                  <a:pos x="52" y="272"/>
                </a:cxn>
                <a:cxn ang="0">
                  <a:pos x="44" y="270"/>
                </a:cxn>
                <a:cxn ang="0">
                  <a:pos x="26" y="265"/>
                </a:cxn>
                <a:cxn ang="0">
                  <a:pos x="8" y="249"/>
                </a:cxn>
                <a:cxn ang="0">
                  <a:pos x="0" y="219"/>
                </a:cxn>
                <a:cxn ang="0">
                  <a:pos x="8" y="219"/>
                </a:cxn>
                <a:cxn ang="0">
                  <a:pos x="25" y="223"/>
                </a:cxn>
                <a:cxn ang="0">
                  <a:pos x="41" y="235"/>
                </a:cxn>
                <a:cxn ang="0">
                  <a:pos x="52" y="265"/>
                </a:cxn>
                <a:cxn ang="0">
                  <a:pos x="50" y="168"/>
                </a:cxn>
                <a:cxn ang="0">
                  <a:pos x="35" y="165"/>
                </a:cxn>
                <a:cxn ang="0">
                  <a:pos x="17" y="156"/>
                </a:cxn>
                <a:cxn ang="0">
                  <a:pos x="3" y="134"/>
                </a:cxn>
                <a:cxn ang="0">
                  <a:pos x="3" y="116"/>
                </a:cxn>
                <a:cxn ang="0">
                  <a:pos x="19" y="120"/>
                </a:cxn>
                <a:cxn ang="0">
                  <a:pos x="39" y="133"/>
                </a:cxn>
                <a:cxn ang="0">
                  <a:pos x="52" y="161"/>
                </a:cxn>
                <a:cxn ang="0">
                  <a:pos x="53" y="50"/>
                </a:cxn>
                <a:cxn ang="0">
                  <a:pos x="54" y="36"/>
                </a:cxn>
                <a:cxn ang="0">
                  <a:pos x="65" y="17"/>
                </a:cxn>
                <a:cxn ang="0">
                  <a:pos x="87" y="3"/>
                </a:cxn>
                <a:cxn ang="0">
                  <a:pos x="103" y="3"/>
                </a:cxn>
                <a:cxn ang="0">
                  <a:pos x="99" y="21"/>
                </a:cxn>
                <a:cxn ang="0">
                  <a:pos x="84" y="42"/>
                </a:cxn>
                <a:cxn ang="0">
                  <a:pos x="58" y="52"/>
                </a:cxn>
                <a:cxn ang="0">
                  <a:pos x="58" y="127"/>
                </a:cxn>
                <a:cxn ang="0">
                  <a:pos x="61" y="112"/>
                </a:cxn>
                <a:cxn ang="0">
                  <a:pos x="72" y="94"/>
                </a:cxn>
                <a:cxn ang="0">
                  <a:pos x="93" y="80"/>
                </a:cxn>
                <a:cxn ang="0">
                  <a:pos x="111" y="80"/>
                </a:cxn>
                <a:cxn ang="0">
                  <a:pos x="111" y="91"/>
                </a:cxn>
                <a:cxn ang="0">
                  <a:pos x="107" y="108"/>
                </a:cxn>
                <a:cxn ang="0">
                  <a:pos x="91" y="126"/>
                </a:cxn>
                <a:cxn ang="0">
                  <a:pos x="58" y="135"/>
                </a:cxn>
                <a:cxn ang="0">
                  <a:pos x="58" y="236"/>
                </a:cxn>
                <a:cxn ang="0">
                  <a:pos x="61" y="223"/>
                </a:cxn>
                <a:cxn ang="0">
                  <a:pos x="73" y="208"/>
                </a:cxn>
                <a:cxn ang="0">
                  <a:pos x="97" y="200"/>
                </a:cxn>
                <a:cxn ang="0">
                  <a:pos x="99" y="207"/>
                </a:cxn>
                <a:cxn ang="0">
                  <a:pos x="97" y="220"/>
                </a:cxn>
                <a:cxn ang="0">
                  <a:pos x="87" y="235"/>
                </a:cxn>
                <a:cxn ang="0">
                  <a:pos x="58" y="245"/>
                </a:cxn>
                <a:cxn ang="0">
                  <a:pos x="52" y="42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3" name="Freeform 19"/>
            <p:cNvSpPr/>
            <p:nvPr/>
          </p:nvSpPr>
          <p:spPr bwMode="gray">
            <a:xfrm>
              <a:off x="2065" y="362"/>
              <a:ext cx="98" cy="227"/>
            </a:xfrm>
            <a:custGeom>
              <a:avLst/>
              <a:gdLst/>
              <a:ahLst/>
              <a:cxnLst>
                <a:cxn ang="0">
                  <a:pos x="52" y="176"/>
                </a:cxn>
                <a:cxn ang="0">
                  <a:pos x="59" y="176"/>
                </a:cxn>
                <a:cxn ang="0">
                  <a:pos x="74" y="169"/>
                </a:cxn>
                <a:cxn ang="0">
                  <a:pos x="86" y="154"/>
                </a:cxn>
                <a:cxn ang="0">
                  <a:pos x="86" y="141"/>
                </a:cxn>
                <a:cxn ang="0">
                  <a:pos x="74" y="143"/>
                </a:cxn>
                <a:cxn ang="0">
                  <a:pos x="58" y="158"/>
                </a:cxn>
                <a:cxn ang="0">
                  <a:pos x="52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2" y="115"/>
                </a:cxn>
                <a:cxn ang="0">
                  <a:pos x="55" y="48"/>
                </a:cxn>
                <a:cxn ang="0">
                  <a:pos x="67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3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1" y="3"/>
                </a:cxn>
                <a:cxn ang="0">
                  <a:pos x="5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5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5" y="132"/>
                </a:cxn>
                <a:cxn ang="0">
                  <a:pos x="47" y="141"/>
                </a:cxn>
                <a:cxn ang="0">
                  <a:pos x="52" y="228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4" name="Freeform 20"/>
            <p:cNvSpPr/>
            <p:nvPr/>
          </p:nvSpPr>
          <p:spPr bwMode="gray">
            <a:xfrm>
              <a:off x="2921" y="362"/>
              <a:ext cx="100" cy="227"/>
            </a:xfrm>
            <a:custGeom>
              <a:avLst/>
              <a:gdLst/>
              <a:ahLst/>
              <a:cxnLst>
                <a:cxn ang="0">
                  <a:pos x="53" y="176"/>
                </a:cxn>
                <a:cxn ang="0">
                  <a:pos x="60" y="176"/>
                </a:cxn>
                <a:cxn ang="0">
                  <a:pos x="74" y="169"/>
                </a:cxn>
                <a:cxn ang="0">
                  <a:pos x="87" y="154"/>
                </a:cxn>
                <a:cxn ang="0">
                  <a:pos x="87" y="141"/>
                </a:cxn>
                <a:cxn ang="0">
                  <a:pos x="74" y="143"/>
                </a:cxn>
                <a:cxn ang="0">
                  <a:pos x="60" y="158"/>
                </a:cxn>
                <a:cxn ang="0">
                  <a:pos x="53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3" y="115"/>
                </a:cxn>
                <a:cxn ang="0">
                  <a:pos x="56" y="48"/>
                </a:cxn>
                <a:cxn ang="0">
                  <a:pos x="68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2" y="3"/>
                </a:cxn>
                <a:cxn ang="0">
                  <a:pos x="6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6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6" y="132"/>
                </a:cxn>
                <a:cxn ang="0">
                  <a:pos x="47" y="141"/>
                </a:cxn>
                <a:cxn ang="0">
                  <a:pos x="53" y="228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5" name="Freeform 21"/>
            <p:cNvSpPr/>
            <p:nvPr/>
          </p:nvSpPr>
          <p:spPr bwMode="gray">
            <a:xfrm>
              <a:off x="2273" y="187"/>
              <a:ext cx="182" cy="402"/>
            </a:xfrm>
            <a:custGeom>
              <a:avLst/>
              <a:gdLst/>
              <a:ahLst/>
              <a:cxnLst>
                <a:cxn ang="0">
                  <a:pos x="93" y="309"/>
                </a:cxn>
                <a:cxn ang="0">
                  <a:pos x="101" y="309"/>
                </a:cxn>
                <a:cxn ang="0">
                  <a:pos x="118" y="304"/>
                </a:cxn>
                <a:cxn ang="0">
                  <a:pos x="138" y="292"/>
                </a:cxn>
                <a:cxn ang="0">
                  <a:pos x="152" y="266"/>
                </a:cxn>
                <a:cxn ang="0">
                  <a:pos x="152" y="247"/>
                </a:cxn>
                <a:cxn ang="0">
                  <a:pos x="138" y="250"/>
                </a:cxn>
                <a:cxn ang="0">
                  <a:pos x="120" y="259"/>
                </a:cxn>
                <a:cxn ang="0">
                  <a:pos x="99" y="285"/>
                </a:cxn>
                <a:cxn ang="0">
                  <a:pos x="93" y="207"/>
                </a:cxn>
                <a:cxn ang="0">
                  <a:pos x="102" y="205"/>
                </a:cxn>
                <a:cxn ang="0">
                  <a:pos x="122" y="200"/>
                </a:cxn>
                <a:cxn ang="0">
                  <a:pos x="147" y="185"/>
                </a:cxn>
                <a:cxn ang="0">
                  <a:pos x="163" y="155"/>
                </a:cxn>
                <a:cxn ang="0">
                  <a:pos x="163" y="134"/>
                </a:cxn>
                <a:cxn ang="0">
                  <a:pos x="149" y="135"/>
                </a:cxn>
                <a:cxn ang="0">
                  <a:pos x="129" y="142"/>
                </a:cxn>
                <a:cxn ang="0">
                  <a:pos x="107" y="162"/>
                </a:cxn>
                <a:cxn ang="0">
                  <a:pos x="93" y="201"/>
                </a:cxn>
                <a:cxn ang="0">
                  <a:pos x="95" y="83"/>
                </a:cxn>
                <a:cxn ang="0">
                  <a:pos x="110" y="81"/>
                </a:cxn>
                <a:cxn ang="0">
                  <a:pos x="134" y="73"/>
                </a:cxn>
                <a:cxn ang="0">
                  <a:pos x="157" y="54"/>
                </a:cxn>
                <a:cxn ang="0">
                  <a:pos x="174" y="23"/>
                </a:cxn>
                <a:cxn ang="0">
                  <a:pos x="174" y="0"/>
                </a:cxn>
                <a:cxn ang="0">
                  <a:pos x="157" y="2"/>
                </a:cxn>
                <a:cxn ang="0">
                  <a:pos x="133" y="10"/>
                </a:cxn>
                <a:cxn ang="0">
                  <a:pos x="107" y="33"/>
                </a:cxn>
                <a:cxn ang="0">
                  <a:pos x="87" y="77"/>
                </a:cxn>
                <a:cxn ang="0">
                  <a:pos x="85" y="68"/>
                </a:cxn>
                <a:cxn ang="0">
                  <a:pos x="75" y="46"/>
                </a:cxn>
                <a:cxn ang="0">
                  <a:pos x="55" y="21"/>
                </a:cxn>
                <a:cxn ang="0">
                  <a:pos x="22" y="3"/>
                </a:cxn>
                <a:cxn ang="0">
                  <a:pos x="1" y="3"/>
                </a:cxn>
                <a:cxn ang="0">
                  <a:pos x="4" y="18"/>
                </a:cxn>
                <a:cxn ang="0">
                  <a:pos x="12" y="42"/>
                </a:cxn>
                <a:cxn ang="0">
                  <a:pos x="31" y="65"/>
                </a:cxn>
                <a:cxn ang="0">
                  <a:pos x="62" y="81"/>
                </a:cxn>
                <a:cxn ang="0">
                  <a:pos x="82" y="238"/>
                </a:cxn>
                <a:cxn ang="0">
                  <a:pos x="80" y="228"/>
                </a:cxn>
                <a:cxn ang="0">
                  <a:pos x="72" y="207"/>
                </a:cxn>
                <a:cxn ang="0">
                  <a:pos x="55" y="185"/>
                </a:cxn>
                <a:cxn ang="0">
                  <a:pos x="21" y="176"/>
                </a:cxn>
                <a:cxn ang="0">
                  <a:pos x="22" y="185"/>
                </a:cxn>
                <a:cxn ang="0">
                  <a:pos x="28" y="205"/>
                </a:cxn>
                <a:cxn ang="0">
                  <a:pos x="41" y="230"/>
                </a:cxn>
                <a:cxn ang="0">
                  <a:pos x="66" y="246"/>
                </a:cxn>
                <a:cxn ang="0">
                  <a:pos x="82" y="402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6" name="Freeform 22"/>
            <p:cNvSpPr/>
            <p:nvPr/>
          </p:nvSpPr>
          <p:spPr bwMode="gray">
            <a:xfrm>
              <a:off x="2161" y="215"/>
              <a:ext cx="98" cy="374"/>
            </a:xfrm>
            <a:custGeom>
              <a:avLst/>
              <a:gdLst/>
              <a:ahLst/>
              <a:cxnLst>
                <a:cxn ang="0">
                  <a:pos x="52" y="237"/>
                </a:cxn>
                <a:cxn ang="0">
                  <a:pos x="59" y="237"/>
                </a:cxn>
                <a:cxn ang="0">
                  <a:pos x="74" y="232"/>
                </a:cxn>
                <a:cxn ang="0">
                  <a:pos x="90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1" y="197"/>
                </a:cxn>
                <a:cxn ang="0">
                  <a:pos x="56" y="215"/>
                </a:cxn>
                <a:cxn ang="0">
                  <a:pos x="52" y="147"/>
                </a:cxn>
                <a:cxn ang="0">
                  <a:pos x="59" y="147"/>
                </a:cxn>
                <a:cxn ang="0">
                  <a:pos x="74" y="141"/>
                </a:cxn>
                <a:cxn ang="0">
                  <a:pos x="90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1" y="109"/>
                </a:cxn>
                <a:cxn ang="0">
                  <a:pos x="56" y="126"/>
                </a:cxn>
                <a:cxn ang="0">
                  <a:pos x="52" y="46"/>
                </a:cxn>
                <a:cxn ang="0">
                  <a:pos x="51" y="37"/>
                </a:cxn>
                <a:cxn ang="0">
                  <a:pos x="45" y="23"/>
                </a:cxn>
                <a:cxn ang="0">
                  <a:pos x="32" y="6"/>
                </a:cxn>
                <a:cxn ang="0">
                  <a:pos x="6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3" y="43"/>
                </a:cxn>
                <a:cxn ang="0">
                  <a:pos x="45" y="113"/>
                </a:cxn>
                <a:cxn ang="0">
                  <a:pos x="45" y="106"/>
                </a:cxn>
                <a:cxn ang="0">
                  <a:pos x="40" y="90"/>
                </a:cxn>
                <a:cxn ang="0">
                  <a:pos x="27" y="75"/>
                </a:cxn>
                <a:cxn ang="0">
                  <a:pos x="1" y="67"/>
                </a:cxn>
                <a:cxn ang="0">
                  <a:pos x="0" y="75"/>
                </a:cxn>
                <a:cxn ang="0">
                  <a:pos x="2" y="91"/>
                </a:cxn>
                <a:cxn ang="0">
                  <a:pos x="14" y="109"/>
                </a:cxn>
                <a:cxn ang="0">
                  <a:pos x="45" y="118"/>
                </a:cxn>
                <a:cxn ang="0">
                  <a:pos x="45" y="207"/>
                </a:cxn>
                <a:cxn ang="0">
                  <a:pos x="43" y="195"/>
                </a:cxn>
                <a:cxn ang="0">
                  <a:pos x="33" y="182"/>
                </a:cxn>
                <a:cxn ang="0">
                  <a:pos x="12" y="175"/>
                </a:cxn>
                <a:cxn ang="0">
                  <a:pos x="10" y="182"/>
                </a:cxn>
                <a:cxn ang="0">
                  <a:pos x="13" y="197"/>
                </a:cxn>
                <a:cxn ang="0">
                  <a:pos x="29" y="211"/>
                </a:cxn>
                <a:cxn ang="0">
                  <a:pos x="45" y="373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7" name="Freeform 23"/>
            <p:cNvSpPr/>
            <p:nvPr/>
          </p:nvSpPr>
          <p:spPr bwMode="gray">
            <a:xfrm>
              <a:off x="2708" y="215"/>
              <a:ext cx="97" cy="374"/>
            </a:xfrm>
            <a:custGeom>
              <a:avLst/>
              <a:gdLst/>
              <a:ahLst/>
              <a:cxnLst>
                <a:cxn ang="0">
                  <a:pos x="51" y="237"/>
                </a:cxn>
                <a:cxn ang="0">
                  <a:pos x="60" y="237"/>
                </a:cxn>
                <a:cxn ang="0">
                  <a:pos x="74" y="232"/>
                </a:cxn>
                <a:cxn ang="0">
                  <a:pos x="91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2" y="197"/>
                </a:cxn>
                <a:cxn ang="0">
                  <a:pos x="55" y="215"/>
                </a:cxn>
                <a:cxn ang="0">
                  <a:pos x="51" y="147"/>
                </a:cxn>
                <a:cxn ang="0">
                  <a:pos x="60" y="147"/>
                </a:cxn>
                <a:cxn ang="0">
                  <a:pos x="74" y="141"/>
                </a:cxn>
                <a:cxn ang="0">
                  <a:pos x="91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2" y="109"/>
                </a:cxn>
                <a:cxn ang="0">
                  <a:pos x="55" y="126"/>
                </a:cxn>
                <a:cxn ang="0">
                  <a:pos x="51" y="46"/>
                </a:cxn>
                <a:cxn ang="0">
                  <a:pos x="51" y="37"/>
                </a:cxn>
                <a:cxn ang="0">
                  <a:pos x="46" y="23"/>
                </a:cxn>
                <a:cxn ang="0">
                  <a:pos x="33" y="6"/>
                </a:cxn>
                <a:cxn ang="0">
                  <a:pos x="7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4" y="43"/>
                </a:cxn>
                <a:cxn ang="0">
                  <a:pos x="46" y="113"/>
                </a:cxn>
                <a:cxn ang="0">
                  <a:pos x="46" y="106"/>
                </a:cxn>
                <a:cxn ang="0">
                  <a:pos x="41" y="90"/>
                </a:cxn>
                <a:cxn ang="0">
                  <a:pos x="27" y="75"/>
                </a:cxn>
                <a:cxn ang="0">
                  <a:pos x="0" y="67"/>
                </a:cxn>
                <a:cxn ang="0">
                  <a:pos x="0" y="75"/>
                </a:cxn>
                <a:cxn ang="0">
                  <a:pos x="3" y="91"/>
                </a:cxn>
                <a:cxn ang="0">
                  <a:pos x="15" y="109"/>
                </a:cxn>
                <a:cxn ang="0">
                  <a:pos x="46" y="118"/>
                </a:cxn>
                <a:cxn ang="0">
                  <a:pos x="46" y="207"/>
                </a:cxn>
                <a:cxn ang="0">
                  <a:pos x="43" y="195"/>
                </a:cxn>
                <a:cxn ang="0">
                  <a:pos x="34" y="182"/>
                </a:cxn>
                <a:cxn ang="0">
                  <a:pos x="12" y="175"/>
                </a:cxn>
                <a:cxn ang="0">
                  <a:pos x="11" y="182"/>
                </a:cxn>
                <a:cxn ang="0">
                  <a:pos x="14" y="197"/>
                </a:cxn>
                <a:cxn ang="0">
                  <a:pos x="30" y="211"/>
                </a:cxn>
                <a:cxn ang="0">
                  <a:pos x="46" y="373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49" name="Freeform 25"/>
          <p:cNvSpPr/>
          <p:nvPr/>
        </p:nvSpPr>
        <p:spPr bwMode="gray">
          <a:xfrm>
            <a:off x="95250" y="6446838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  <a:effectLst/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0" name="Freeform 26"/>
          <p:cNvSpPr/>
          <p:nvPr/>
        </p:nvSpPr>
        <p:spPr bwMode="gray">
          <a:xfrm>
            <a:off x="95250" y="6491288"/>
            <a:ext cx="8975725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  <a:effectLst/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1" name="Freeform 27" descr="Dark upward diagonal"/>
          <p:cNvSpPr/>
          <p:nvPr/>
        </p:nvSpPr>
        <p:spPr bwMode="gray">
          <a:xfrm>
            <a:off x="92075" y="98425"/>
            <a:ext cx="8956675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82" y="0"/>
              </a:cxn>
              <a:cxn ang="0">
                <a:pos x="5639" y="45"/>
              </a:cxn>
              <a:cxn ang="0">
                <a:pos x="5636" y="113"/>
              </a:cxn>
              <a:cxn ang="0">
                <a:pos x="0" y="113"/>
              </a:cxn>
              <a:cxn ang="0">
                <a:pos x="0" y="0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noFill/>
            <a:round/>
          </a:ln>
          <a:effectLst/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2" name="Freeform 28"/>
          <p:cNvSpPr/>
          <p:nvPr/>
        </p:nvSpPr>
        <p:spPr bwMode="gray">
          <a:xfrm>
            <a:off x="92075" y="307975"/>
            <a:ext cx="8955088" cy="938213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  <a:effectLst/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3" name="Freeform 29"/>
          <p:cNvSpPr/>
          <p:nvPr/>
        </p:nvSpPr>
        <p:spPr bwMode="gray">
          <a:xfrm>
            <a:off x="92075" y="306388"/>
            <a:ext cx="8955088" cy="836613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9" name="Freeform 35"/>
          <p:cNvSpPr/>
          <p:nvPr/>
        </p:nvSpPr>
        <p:spPr bwMode="gray">
          <a:xfrm>
            <a:off x="6896100" y="1047750"/>
            <a:ext cx="2155825" cy="5238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358" y="0"/>
              </a:cxn>
              <a:cxn ang="0">
                <a:pos x="1356" y="32"/>
              </a:cxn>
              <a:cxn ang="0">
                <a:pos x="60" y="33"/>
              </a:cxn>
              <a:cxn ang="0">
                <a:pos x="0" y="2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</a:ln>
          <a:effectLst/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4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endParaRPr lang="en-US" altLang="zh-CN" dirty="0"/>
          </a:p>
        </p:txBody>
      </p:sp>
      <p:sp>
        <p:nvSpPr>
          <p:cNvPr id="1035" name="Rectangle 3"/>
          <p:cNvSpPr>
            <a:spLocks noGrp="1"/>
          </p:cNvSpPr>
          <p:nvPr>
            <p:ph type="body" idx="1"/>
          </p:nvPr>
        </p:nvSpPr>
        <p:spPr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0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3599F-46A0-4513-B8F2-236B2D12D2C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277100" y="6594475"/>
            <a:ext cx="1616075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1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C8C03-8172-462A-9436-E0AF40708FEE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等线" panose="02010600030101010101" pitchFamily="2" charset="-122"/>
          <a:ea typeface="等线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等线" panose="02010600030101010101" pitchFamily="2" charset="-122"/>
          <a:ea typeface="等线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等线" panose="02010600030101010101" pitchFamily="2" charset="-122"/>
          <a:ea typeface="等线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等线" panose="02010600030101010101" pitchFamily="2" charset="-122"/>
          <a:ea typeface="等线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等线" panose="02010600030101010101" pitchFamily="2" charset="-122"/>
          <a:ea typeface="等线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0000"/>
          </a:solidFill>
          <a:latin typeface="等线" panose="02010600030101010101" pitchFamily="2" charset="-122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00"/>
          </a:solidFill>
          <a:latin typeface="等线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00"/>
          </a:solidFill>
          <a:latin typeface="等线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00"/>
          </a:solidFill>
          <a:latin typeface="等线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0000"/>
          </a:solidFill>
          <a:latin typeface="等线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"/>
          <p:cNvGrpSpPr/>
          <p:nvPr/>
        </p:nvGrpSpPr>
        <p:grpSpPr>
          <a:xfrm>
            <a:off x="0" y="-4762"/>
            <a:ext cx="1063625" cy="6858000"/>
            <a:chOff x="0" y="-3"/>
            <a:chExt cx="670" cy="4320"/>
          </a:xfrm>
        </p:grpSpPr>
        <p:grpSp>
          <p:nvGrpSpPr>
            <p:cNvPr id="2056" name="Group 3"/>
            <p:cNvGrpSpPr/>
            <p:nvPr/>
          </p:nvGrpSpPr>
          <p:grpSpPr>
            <a:xfrm rot="-54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2059" name="Freeform 4"/>
              <p:cNvSpPr/>
              <p:nvPr/>
            </p:nvSpPr>
            <p:spPr>
              <a:xfrm rot="-5400000">
                <a:off x="2556" y="-991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47483646"/>
                  </a:cxn>
                  <a:cxn ang="0">
                    <a:pos x="1" y="2147483646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0" name="Freeform 5"/>
              <p:cNvSpPr/>
              <p:nvPr/>
            </p:nvSpPr>
            <p:spPr>
              <a:xfrm rot="-5400000">
                <a:off x="1322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778"/>
                  </a:cxn>
                  <a:cxn ang="0">
                    <a:pos x="624" y="33778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1" name="Freeform 6"/>
              <p:cNvSpPr/>
              <p:nvPr/>
            </p:nvSpPr>
            <p:spPr>
              <a:xfrm rot="-5400000">
                <a:off x="979" y="1669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5927"/>
                  </a:cxn>
                  <a:cxn ang="0">
                    <a:pos x="624" y="35927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2" name="Freeform 7"/>
              <p:cNvSpPr/>
              <p:nvPr/>
            </p:nvSpPr>
            <p:spPr>
              <a:xfrm rot="-5400000">
                <a:off x="-59" y="1753"/>
                <a:ext cx="624" cy="25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624" y="1"/>
                  </a:cxn>
                  <a:cxn ang="0">
                    <a:pos x="624" y="1"/>
                  </a:cxn>
                  <a:cxn ang="0">
                    <a:pos x="384" y="1"/>
                  </a:cxn>
                  <a:cxn ang="0">
                    <a:pos x="0" y="1"/>
                  </a:cxn>
                </a:cxnLst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3" name="Freeform 8"/>
              <p:cNvSpPr/>
              <p:nvPr/>
            </p:nvSpPr>
            <p:spPr>
              <a:xfrm rot="-5400000">
                <a:off x="663" y="1733"/>
                <a:ext cx="624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3"/>
                  </a:cxn>
                  <a:cxn ang="0">
                    <a:pos x="624" y="73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4" name="Freeform 9"/>
              <p:cNvSpPr/>
              <p:nvPr/>
            </p:nvSpPr>
            <p:spPr>
              <a:xfrm rot="-5400000">
                <a:off x="441" y="1699"/>
                <a:ext cx="624" cy="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5832"/>
                  </a:cxn>
                  <a:cxn ang="0">
                    <a:pos x="240" y="31638"/>
                  </a:cxn>
                  <a:cxn ang="0">
                    <a:pos x="624" y="3583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5" name="Freeform 10"/>
              <p:cNvSpPr/>
              <p:nvPr/>
            </p:nvSpPr>
            <p:spPr>
              <a:xfrm rot="-5400000">
                <a:off x="154" y="1727"/>
                <a:ext cx="632" cy="315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9"/>
                  </a:cxn>
                  <a:cxn ang="0">
                    <a:pos x="248" y="29"/>
                  </a:cxn>
                  <a:cxn ang="0">
                    <a:pos x="632" y="29"/>
                  </a:cxn>
                  <a:cxn ang="0">
                    <a:pos x="632" y="4"/>
                  </a:cxn>
                  <a:cxn ang="0">
                    <a:pos x="104" y="4"/>
                  </a:cxn>
                  <a:cxn ang="0">
                    <a:pos x="8" y="4"/>
                  </a:cxn>
                </a:cxnLst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6" name="Freeform 11"/>
              <p:cNvSpPr/>
              <p:nvPr/>
            </p:nvSpPr>
            <p:spPr>
              <a:xfrm rot="-5400000">
                <a:off x="3208" y="1664"/>
                <a:ext cx="624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135"/>
                  </a:cxn>
                  <a:cxn ang="0">
                    <a:pos x="624" y="33135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7" name="Freeform 12"/>
              <p:cNvSpPr/>
              <p:nvPr/>
            </p:nvSpPr>
            <p:spPr>
              <a:xfrm rot="-5400000">
                <a:off x="2869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4591"/>
                  </a:cxn>
                  <a:cxn ang="0">
                    <a:pos x="624" y="34591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8" name="Freeform 13"/>
              <p:cNvSpPr/>
              <p:nvPr/>
            </p:nvSpPr>
            <p:spPr>
              <a:xfrm rot="-5400000">
                <a:off x="1829" y="1747"/>
                <a:ext cx="624" cy="256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624" y="1"/>
                  </a:cxn>
                  <a:cxn ang="0">
                    <a:pos x="624" y="1"/>
                  </a:cxn>
                  <a:cxn ang="0">
                    <a:pos x="384" y="1"/>
                  </a:cxn>
                  <a:cxn ang="0">
                    <a:pos x="0" y="1"/>
                  </a:cxn>
                </a:cxnLst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9" name="Freeform 14"/>
              <p:cNvSpPr/>
              <p:nvPr/>
            </p:nvSpPr>
            <p:spPr>
              <a:xfrm rot="-5400000">
                <a:off x="2550" y="1728"/>
                <a:ext cx="624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3"/>
                  </a:cxn>
                  <a:cxn ang="0">
                    <a:pos x="624" y="73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0" name="Freeform 15"/>
              <p:cNvSpPr/>
              <p:nvPr/>
            </p:nvSpPr>
            <p:spPr>
              <a:xfrm rot="-5400000">
                <a:off x="2330" y="1695"/>
                <a:ext cx="624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2702"/>
                  </a:cxn>
                  <a:cxn ang="0">
                    <a:pos x="240" y="28909"/>
                  </a:cxn>
                  <a:cxn ang="0">
                    <a:pos x="624" y="3270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1" name="Freeform 16"/>
              <p:cNvSpPr/>
              <p:nvPr/>
            </p:nvSpPr>
            <p:spPr>
              <a:xfrm rot="-5400000">
                <a:off x="2042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31"/>
                  </a:cxn>
                  <a:cxn ang="0">
                    <a:pos x="248" y="31"/>
                  </a:cxn>
                  <a:cxn ang="0">
                    <a:pos x="632" y="31"/>
                  </a:cxn>
                  <a:cxn ang="0">
                    <a:pos x="632" y="4"/>
                  </a:cxn>
                  <a:cxn ang="0">
                    <a:pos x="104" y="4"/>
                  </a:cxn>
                  <a:cxn ang="0">
                    <a:pos x="8" y="4"/>
                  </a:cxn>
                </a:cxnLst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2" name="Freeform 17"/>
              <p:cNvSpPr/>
              <p:nvPr/>
            </p:nvSpPr>
            <p:spPr>
              <a:xfrm rot="-5400000">
                <a:off x="4075" y="1668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778"/>
                  </a:cxn>
                  <a:cxn ang="0">
                    <a:pos x="624" y="33778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3" name="Freeform 18"/>
              <p:cNvSpPr/>
              <p:nvPr/>
            </p:nvSpPr>
            <p:spPr>
              <a:xfrm rot="-5400000">
                <a:off x="3732" y="1668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5927"/>
                  </a:cxn>
                  <a:cxn ang="0">
                    <a:pos x="624" y="35927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4" name="Freeform 19"/>
              <p:cNvSpPr/>
              <p:nvPr/>
            </p:nvSpPr>
            <p:spPr>
              <a:xfrm rot="-5400000">
                <a:off x="4579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624" y="1"/>
                  </a:cxn>
                  <a:cxn ang="0">
                    <a:pos x="624" y="1"/>
                  </a:cxn>
                  <a:cxn ang="0">
                    <a:pos x="384" y="1"/>
                  </a:cxn>
                  <a:cxn ang="0">
                    <a:pos x="0" y="1"/>
                  </a:cxn>
                </a:cxnLst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5" name="Freeform 20"/>
              <p:cNvSpPr/>
              <p:nvPr/>
            </p:nvSpPr>
            <p:spPr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6" name="Freeform 21"/>
              <p:cNvSpPr/>
              <p:nvPr/>
            </p:nvSpPr>
            <p:spPr>
              <a:xfrm rot="-5400000">
                <a:off x="5080" y="1693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436"/>
                  </a:cxn>
                  <a:cxn ang="0">
                    <a:pos x="240" y="29560"/>
                  </a:cxn>
                  <a:cxn ang="0">
                    <a:pos x="624" y="33436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7" name="Freeform 22"/>
              <p:cNvSpPr/>
              <p:nvPr/>
            </p:nvSpPr>
            <p:spPr>
              <a:xfrm rot="-5400000">
                <a:off x="4794" y="1720"/>
                <a:ext cx="632" cy="31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31"/>
                  </a:cxn>
                  <a:cxn ang="0">
                    <a:pos x="248" y="31"/>
                  </a:cxn>
                  <a:cxn ang="0">
                    <a:pos x="632" y="31"/>
                  </a:cxn>
                  <a:cxn ang="0">
                    <a:pos x="632" y="4"/>
                  </a:cxn>
                  <a:cxn ang="0">
                    <a:pos x="104" y="4"/>
                  </a:cxn>
                  <a:cxn ang="0">
                    <a:pos x="8" y="4"/>
                  </a:cxn>
                </a:cxnLst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57" name="Freeform 23"/>
            <p:cNvSpPr/>
            <p:nvPr/>
          </p:nvSpPr>
          <p:spPr>
            <a:xfrm rot="-54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622"/>
                </a:cxn>
                <a:cxn ang="0">
                  <a:pos x="43" y="594"/>
                </a:cxn>
                <a:cxn ang="0">
                  <a:pos x="43" y="4"/>
                </a:cxn>
                <a:cxn ang="0">
                  <a:pos x="0" y="0"/>
                </a:cxn>
                <a:cxn ang="0">
                  <a:pos x="0" y="622"/>
                </a:cxn>
              </a:cxnLst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767676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Freeform 24"/>
            <p:cNvSpPr/>
            <p:nvPr/>
          </p:nvSpPr>
          <p:spPr>
            <a:xfrm rot="-54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43" y="0"/>
                </a:cxn>
                <a:cxn ang="0">
                  <a:pos x="43" y="189"/>
                </a:cxn>
                <a:cxn ang="0">
                  <a:pos x="1" y="189"/>
                </a:cxn>
                <a:cxn ang="0">
                  <a:pos x="0" y="28"/>
                </a:cxn>
              </a:cxnLst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51" name="Rectangle 25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Rectangle 26"/>
          <p:cNvSpPr>
            <a:spLocks noGrp="1"/>
          </p:cNvSpPr>
          <p:nvPr>
            <p:ph type="body" idx="1"/>
          </p:nvPr>
        </p:nvSpPr>
        <p:spPr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kumimoji="0" sz="1400">
                <a:solidFill>
                  <a:srgbClr val="000000"/>
                </a:solidFill>
                <a:latin typeface="+mn-lt"/>
                <a:ea typeface="等线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kumimoji="0" sz="1400">
                <a:solidFill>
                  <a:srgbClr val="000000"/>
                </a:solidFill>
                <a:latin typeface="+mn-lt"/>
                <a:ea typeface="等线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C5E470-2511-4F21-BFE4-624AC682AB6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等线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等线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等线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等线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等线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GI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ctrTitle"/>
          </p:nvPr>
        </p:nvSpPr>
        <p:spPr>
          <a:xfrm>
            <a:off x="2843213" y="2997200"/>
            <a:ext cx="6019800" cy="1470025"/>
          </a:xfrm>
        </p:spPr>
        <p:txBody>
          <a:bodyPr vert="horz" wrap="square" lIns="91440" tIns="45720" rIns="91440" bIns="45720" anchor="ctr" anchorCtr="0"/>
          <a:p>
            <a:pPr algn="ctr" eaLnBrk="1" hangingPunct="1">
              <a:buClrTx/>
              <a:buSzTx/>
              <a:buFontTx/>
            </a:pPr>
            <a:r>
              <a:rPr lang="en-US" altLang="zh-CN" sz="5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Ch4 </a:t>
            </a:r>
            <a:r>
              <a:rPr lang="zh-CN" altLang="en-US" sz="5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串</a:t>
            </a:r>
            <a:endParaRPr lang="zh-CN" altLang="en-US" sz="5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16388" name="Rectangle 3"/>
          <p:cNvSpPr/>
          <p:nvPr/>
        </p:nvSpPr>
        <p:spPr>
          <a:xfrm>
            <a:off x="250825" y="908050"/>
            <a:ext cx="4811713" cy="4032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3600" i="1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数据结构与算法分析</a:t>
            </a:r>
            <a:endParaRPr lang="en-US" altLang="zh-CN" sz="3600" i="1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107950" y="188913"/>
            <a:ext cx="6477000" cy="8683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dirty="0"/>
              <a:t>ch4 </a:t>
            </a:r>
            <a:r>
              <a:rPr lang="zh-CN" altLang="en-US" sz="3200" dirty="0"/>
              <a:t>串</a:t>
            </a:r>
            <a:endParaRPr lang="zh-CN" altLang="en-US" sz="3200" dirty="0"/>
          </a:p>
        </p:txBody>
      </p:sp>
      <p:grpSp>
        <p:nvGrpSpPr>
          <p:cNvPr id="26628" name="Group 3"/>
          <p:cNvGrpSpPr/>
          <p:nvPr/>
        </p:nvGrpSpPr>
        <p:grpSpPr>
          <a:xfrm>
            <a:off x="1927225" y="3001963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6657" name="Group 5"/>
            <p:cNvGrpSpPr/>
            <p:nvPr/>
          </p:nvGrpSpPr>
          <p:grpSpPr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6629" name="Group 8"/>
          <p:cNvGrpSpPr/>
          <p:nvPr/>
        </p:nvGrpSpPr>
        <p:grpSpPr>
          <a:xfrm>
            <a:off x="1927225" y="3867150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6653" name="Group 10"/>
            <p:cNvGrpSpPr/>
            <p:nvPr/>
          </p:nvGrpSpPr>
          <p:grpSpPr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6630" name="Group 13"/>
          <p:cNvGrpSpPr/>
          <p:nvPr/>
        </p:nvGrpSpPr>
        <p:grpSpPr>
          <a:xfrm>
            <a:off x="1927225" y="4724400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6649" name="Group 15"/>
            <p:cNvGrpSpPr/>
            <p:nvPr/>
          </p:nvGrpSpPr>
          <p:grpSpPr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6631" name="Group 18"/>
          <p:cNvGrpSpPr/>
          <p:nvPr/>
        </p:nvGrpSpPr>
        <p:grpSpPr>
          <a:xfrm>
            <a:off x="1927225" y="2138363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6645" name="Group 20"/>
            <p:cNvGrpSpPr/>
            <p:nvPr/>
          </p:nvGrpSpPr>
          <p:grpSpPr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6632" name="Text Box 23"/>
          <p:cNvSpPr txBox="1"/>
          <p:nvPr/>
        </p:nvSpPr>
        <p:spPr>
          <a:xfrm>
            <a:off x="2160588" y="2260600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基本概念及术语</a:t>
            </a:r>
            <a:r>
              <a:rPr lang="en-US" altLang="zh-CN" sz="2400" b="0" dirty="0">
                <a:solidFill>
                  <a:schemeClr val="tx1"/>
                </a:solidFill>
                <a:ea typeface="等线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    </a:t>
            </a:r>
            <a:endParaRPr lang="zh-CN" altLang="en-US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26633" name="Text Box 24"/>
          <p:cNvSpPr txBox="1"/>
          <p:nvPr/>
        </p:nvSpPr>
        <p:spPr>
          <a:xfrm>
            <a:off x="2405063" y="3109913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None/>
            </a:pP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串的表示方法</a:t>
            </a: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    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26634" name="Text Box 25"/>
          <p:cNvSpPr txBox="1"/>
          <p:nvPr/>
        </p:nvSpPr>
        <p:spPr>
          <a:xfrm>
            <a:off x="2405063" y="3968750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None/>
            </a:pP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串的模式匹配算法**</a:t>
            </a: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    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26635" name="Text Box 26"/>
          <p:cNvSpPr txBox="1"/>
          <p:nvPr/>
        </p:nvSpPr>
        <p:spPr>
          <a:xfrm>
            <a:off x="2405063" y="4816475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None/>
            </a:pP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串操作应用*</a:t>
            </a: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    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pic>
        <p:nvPicPr>
          <p:cNvPr id="26636" name="Picture 27" descr="1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4" r="19473"/>
          <a:stretch>
            <a:fillRect/>
          </a:stretch>
        </p:blipFill>
        <p:spPr>
          <a:xfrm>
            <a:off x="1763713" y="4711700"/>
            <a:ext cx="792162" cy="949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7" name="Picture 28" descr="1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4" r="19473"/>
          <a:stretch>
            <a:fillRect/>
          </a:stretch>
        </p:blipFill>
        <p:spPr>
          <a:xfrm>
            <a:off x="1743075" y="3841750"/>
            <a:ext cx="792163" cy="949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8" name="Picture 29" descr="1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4" r="19473"/>
          <a:stretch>
            <a:fillRect/>
          </a:stretch>
        </p:blipFill>
        <p:spPr>
          <a:xfrm>
            <a:off x="1743075" y="2990850"/>
            <a:ext cx="792163" cy="949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9" name="Picture 30" descr="1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4" r="19473"/>
          <a:stretch>
            <a:fillRect/>
          </a:stretch>
        </p:blipFill>
        <p:spPr>
          <a:xfrm>
            <a:off x="1731963" y="2133600"/>
            <a:ext cx="792162" cy="949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40" name="Text Box 31"/>
          <p:cNvSpPr txBox="1"/>
          <p:nvPr/>
        </p:nvSpPr>
        <p:spPr>
          <a:xfrm>
            <a:off x="2073275" y="4824413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4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26641" name="Text Box 32"/>
          <p:cNvSpPr txBox="1"/>
          <p:nvPr/>
        </p:nvSpPr>
        <p:spPr>
          <a:xfrm>
            <a:off x="2052638" y="223043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1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26642" name="Text Box 33"/>
          <p:cNvSpPr txBox="1"/>
          <p:nvPr/>
        </p:nvSpPr>
        <p:spPr>
          <a:xfrm>
            <a:off x="2065338" y="30892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2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26643" name="Text Box 34"/>
          <p:cNvSpPr txBox="1"/>
          <p:nvPr/>
        </p:nvSpPr>
        <p:spPr>
          <a:xfrm>
            <a:off x="2065338" y="397668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3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179388" y="333375"/>
            <a:ext cx="77724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400" dirty="0"/>
              <a:t>Ch4.</a:t>
            </a:r>
            <a:r>
              <a:rPr lang="zh-CN" altLang="en-US" sz="2400" dirty="0"/>
              <a:t>串：串的表示方法</a:t>
            </a:r>
            <a:endParaRPr lang="zh-CN" altLang="en-US" sz="2400" dirty="0"/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2051050" y="1700213"/>
            <a:ext cx="6934200" cy="198120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等线" panose="02010600030101010101" pitchFamily="2" charset="-122"/>
              </a:rPr>
              <a:t>顺序存储结构</a:t>
            </a:r>
            <a:endParaRPr lang="en-US" altLang="zh-CN" sz="2800" dirty="0">
              <a:ea typeface="等线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>
                <a:ea typeface="等线" panose="02010600030101010101" pitchFamily="2" charset="-122"/>
              </a:rPr>
              <a:t>定长存储结构 </a:t>
            </a:r>
            <a:endParaRPr lang="zh-CN" altLang="en-US" dirty="0">
              <a:ea typeface="等线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>
                <a:ea typeface="等线" panose="02010600030101010101" pitchFamily="2" charset="-122"/>
              </a:rPr>
              <a:t>堆分配存储结构 </a:t>
            </a:r>
            <a:endParaRPr lang="zh-CN" altLang="en-US" dirty="0">
              <a:ea typeface="等线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等线" panose="02010600030101010101" pitchFamily="2" charset="-122"/>
              </a:rPr>
              <a:t>链式存储结构</a:t>
            </a:r>
            <a:endParaRPr lang="en-US" altLang="zh-CN" sz="2800" dirty="0">
              <a:ea typeface="等线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>
                <a:ea typeface="等线" panose="02010600030101010101" pitchFamily="2" charset="-122"/>
              </a:rPr>
              <a:t>块链结构 </a:t>
            </a:r>
            <a:endParaRPr lang="zh-CN" altLang="en-US" dirty="0">
              <a:solidFill>
                <a:srgbClr val="C91907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179388" y="360363"/>
            <a:ext cx="6464300" cy="54768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400" dirty="0"/>
              <a:t>Ch4.</a:t>
            </a:r>
            <a:r>
              <a:rPr lang="zh-CN" altLang="en-US" sz="2400" dirty="0"/>
              <a:t>串：串的表示</a:t>
            </a:r>
            <a:r>
              <a:rPr lang="en-US" altLang="zh-CN" sz="1800" dirty="0">
                <a:latin typeface="Arial" panose="020B0604020202020204" pitchFamily="34" charset="0"/>
              </a:rPr>
              <a:t>——</a:t>
            </a:r>
            <a:r>
              <a:rPr lang="zh-CN" altLang="en-US" sz="1800" dirty="0"/>
              <a:t>定长存储表示</a:t>
            </a:r>
            <a:endParaRPr lang="zh-CN" altLang="en-US" sz="1800" dirty="0"/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323850" y="1196975"/>
            <a:ext cx="8569325" cy="51117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特点：用长度固定的连续单元依次存储串值的字符序列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串长的表示方法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以下标为０的数组分量存放实际串长</a:t>
            </a:r>
            <a:r>
              <a:rPr lang="en-US" altLang="zh-CN" sz="2400" dirty="0">
                <a:ea typeface="等线" panose="02010600030101010101" pitchFamily="2" charset="-122"/>
              </a:rPr>
              <a:t>——</a:t>
            </a:r>
            <a:r>
              <a:rPr lang="en-US" altLang="zh-CN" sz="2400" dirty="0">
                <a:solidFill>
                  <a:srgbClr val="C00000"/>
                </a:solidFill>
                <a:ea typeface="等线" panose="02010600030101010101" pitchFamily="2" charset="-122"/>
              </a:rPr>
              <a:t>PASCAL</a:t>
            </a:r>
            <a:endParaRPr lang="en-US" altLang="zh-CN" sz="2400" dirty="0">
              <a:solidFill>
                <a:srgbClr val="C00000"/>
              </a:solidFill>
              <a:ea typeface="等线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串值后加一个不计入串长的结束标记字符</a:t>
            </a:r>
            <a:r>
              <a:rPr lang="en-US" altLang="zh-CN" sz="2400" dirty="0">
                <a:ea typeface="等线" panose="02010600030101010101" pitchFamily="2" charset="-122"/>
              </a:rPr>
              <a:t>——</a:t>
            </a:r>
            <a:r>
              <a:rPr lang="en-US" altLang="zh-CN" sz="2400" dirty="0">
                <a:solidFill>
                  <a:srgbClr val="C00000"/>
                </a:solidFill>
                <a:ea typeface="等线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C00000"/>
                </a:solidFill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ea typeface="等线" panose="02010600030101010101" pitchFamily="2" charset="-122"/>
              </a:rPr>
              <a:t>中用‘</a:t>
            </a:r>
            <a:r>
              <a:rPr lang="en-US" altLang="zh-CN" sz="2400" dirty="0">
                <a:ea typeface="等线" panose="02010600030101010101" pitchFamily="2" charset="-122"/>
              </a:rPr>
              <a:t>\0’</a:t>
            </a:r>
            <a:r>
              <a:rPr lang="zh-CN" altLang="en-US" sz="2400" dirty="0">
                <a:ea typeface="等线" panose="02010600030101010101" pitchFamily="2" charset="-122"/>
              </a:rPr>
              <a:t>作串的结束标记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用</a:t>
            </a:r>
            <a:r>
              <a:rPr lang="en-US" altLang="zh-CN" sz="2400" dirty="0">
                <a:ea typeface="等线" panose="02010600030101010101" pitchFamily="2" charset="-122"/>
              </a:rPr>
              <a:t>C</a:t>
            </a:r>
            <a:r>
              <a:rPr lang="zh-CN" altLang="en-US" sz="2400" dirty="0">
                <a:ea typeface="等线" panose="02010600030101010101" pitchFamily="2" charset="-122"/>
              </a:rPr>
              <a:t>语言实现第一种表示串长的串的定长存储结构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等线" panose="02010600030101010101" pitchFamily="2" charset="-122"/>
              </a:rPr>
              <a:t>   </a:t>
            </a:r>
            <a:r>
              <a:rPr lang="en-US" altLang="zh-CN" sz="2400" dirty="0">
                <a:ea typeface="等线" panose="02010600030101010101" pitchFamily="2" charset="-122"/>
              </a:rPr>
              <a:t>#define MAXSTRLEN    255    </a:t>
            </a:r>
            <a:r>
              <a:rPr lang="en-US" altLang="zh-CN" sz="2400" dirty="0">
                <a:solidFill>
                  <a:srgbClr val="008000"/>
                </a:solidFill>
                <a:ea typeface="等线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ea typeface="等线" panose="02010600030101010101" pitchFamily="2" charset="-122"/>
              </a:rPr>
              <a:t>最大串长</a:t>
            </a:r>
            <a:endParaRPr lang="zh-CN" altLang="en-US" sz="2400" dirty="0">
              <a:solidFill>
                <a:srgbClr val="008000"/>
              </a:solidFill>
              <a:ea typeface="等线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等线" panose="02010600030101010101" pitchFamily="2" charset="-122"/>
              </a:rPr>
              <a:t>   </a:t>
            </a:r>
            <a:r>
              <a:rPr lang="en-US" altLang="zh-CN" sz="2400" dirty="0">
                <a:ea typeface="等线" panose="02010600030101010101" pitchFamily="2" charset="-122"/>
              </a:rPr>
              <a:t>typedef unsigned char SString[MAXSTRLEN</a:t>
            </a:r>
            <a:r>
              <a:rPr lang="en-US" altLang="zh-CN" sz="2400" dirty="0">
                <a:solidFill>
                  <a:srgbClr val="FF0000"/>
                </a:solidFill>
                <a:ea typeface="等线" panose="02010600030101010101" pitchFamily="2" charset="-122"/>
              </a:rPr>
              <a:t>+1</a:t>
            </a:r>
            <a:r>
              <a:rPr lang="en-US" altLang="zh-CN" sz="2400" dirty="0">
                <a:ea typeface="等线" panose="02010600030101010101" pitchFamily="2" charset="-122"/>
              </a:rPr>
              <a:t>];</a:t>
            </a:r>
            <a:endParaRPr lang="en-US" altLang="zh-CN" sz="2400" dirty="0">
              <a:solidFill>
                <a:srgbClr val="008000"/>
              </a:solidFill>
              <a:ea typeface="等线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串</a:t>
            </a:r>
            <a:r>
              <a:rPr lang="zh-CN" altLang="en-US" sz="2400" dirty="0">
                <a:solidFill>
                  <a:srgbClr val="FF0000"/>
                </a:solidFill>
                <a:ea typeface="等线" panose="02010600030101010101" pitchFamily="2" charset="-122"/>
              </a:rPr>
              <a:t>截断</a:t>
            </a:r>
            <a:r>
              <a:rPr lang="zh-CN" altLang="en-US" sz="2400" dirty="0">
                <a:ea typeface="等线" panose="02010600030101010101" pitchFamily="2" charset="-122"/>
              </a:rPr>
              <a:t>现象：若</a:t>
            </a:r>
            <a:r>
              <a:rPr lang="zh-CN" altLang="nb-NO" sz="2400" dirty="0">
                <a:ea typeface="等线" panose="02010600030101010101" pitchFamily="2" charset="-122"/>
              </a:rPr>
              <a:t>串长超出</a:t>
            </a:r>
            <a:r>
              <a:rPr lang="nb-NO" altLang="zh-CN" sz="2400" dirty="0">
                <a:ea typeface="等线" panose="02010600030101010101" pitchFamily="2" charset="-122"/>
              </a:rPr>
              <a:t>MAXSTRLEN</a:t>
            </a:r>
            <a:r>
              <a:rPr lang="zh-CN" altLang="nb-NO" sz="2400" dirty="0">
                <a:ea typeface="等线" panose="02010600030101010101" pitchFamily="2" charset="-122"/>
              </a:rPr>
              <a:t>，则超出部分被舍去 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串的定长存储表示下各基本操作的实现的实质：</a:t>
            </a:r>
            <a:endParaRPr lang="zh-CN" altLang="en-US" sz="2400" dirty="0">
              <a:solidFill>
                <a:srgbClr val="C91907"/>
              </a:solidFill>
              <a:ea typeface="等线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nb-NO" sz="2400" dirty="0">
                <a:solidFill>
                  <a:srgbClr val="FF0000"/>
                </a:solidFill>
                <a:ea typeface="等线" panose="02010600030101010101" pitchFamily="2" charset="-122"/>
              </a:rPr>
              <a:t>字符串序列的复制 </a:t>
            </a:r>
            <a:endParaRPr lang="zh-CN" altLang="en-US" sz="24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2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3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5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97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12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158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205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23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258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107950" y="404813"/>
            <a:ext cx="7793038" cy="5588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2400" dirty="0"/>
              <a:t>Ch4.</a:t>
            </a:r>
            <a:r>
              <a:rPr lang="zh-CN" altLang="en-US" sz="2400" dirty="0"/>
              <a:t>串：串的表示</a:t>
            </a:r>
            <a:r>
              <a:rPr lang="en-US" altLang="zh-CN" sz="1800" dirty="0">
                <a:latin typeface="Arial" panose="020B0604020202020204" pitchFamily="34" charset="0"/>
              </a:rPr>
              <a:t>——</a:t>
            </a:r>
            <a:r>
              <a:rPr lang="zh-CN" altLang="en-US" sz="1800" dirty="0"/>
              <a:t>定长存储表示的操作举例 </a:t>
            </a:r>
            <a:endParaRPr lang="en-US" altLang="zh-CN" sz="1800" dirty="0"/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>
          <a:xfrm>
            <a:off x="250825" y="1196975"/>
            <a:ext cx="8650288" cy="4611688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sz="2400" dirty="0">
                <a:ea typeface="等线" panose="02010600030101010101" pitchFamily="2" charset="-122"/>
              </a:rPr>
              <a:t>需求：</a:t>
            </a:r>
            <a:r>
              <a:rPr lang="en-US" altLang="zh-CN" sz="2400" dirty="0">
                <a:ea typeface="等线" panose="02010600030101010101" pitchFamily="2" charset="-122"/>
              </a:rPr>
              <a:t>T,S1,S2</a:t>
            </a:r>
            <a:r>
              <a:rPr lang="zh-CN" altLang="en-US" sz="2400" dirty="0">
                <a:ea typeface="等线" panose="02010600030101010101" pitchFamily="2" charset="-122"/>
              </a:rPr>
              <a:t>都是</a:t>
            </a:r>
            <a:r>
              <a:rPr lang="en-US" altLang="zh-CN" sz="2400" dirty="0">
                <a:ea typeface="等线" panose="02010600030101010101" pitchFamily="2" charset="-122"/>
              </a:rPr>
              <a:t>SSTring</a:t>
            </a:r>
            <a:r>
              <a:rPr lang="zh-CN" altLang="en-US" sz="2400" dirty="0">
                <a:ea typeface="等线" panose="02010600030101010101" pitchFamily="2" charset="-122"/>
              </a:rPr>
              <a:t>型的串变量，现要求将用</a:t>
            </a:r>
            <a:r>
              <a:rPr lang="en-US" altLang="zh-CN" sz="2400" dirty="0">
                <a:ea typeface="等线" panose="02010600030101010101" pitchFamily="2" charset="-122"/>
              </a:rPr>
              <a:t>T</a:t>
            </a:r>
            <a:r>
              <a:rPr lang="zh-CN" altLang="en-US" sz="2400" dirty="0">
                <a:ea typeface="等线" panose="02010600030101010101" pitchFamily="2" charset="-122"/>
              </a:rPr>
              <a:t>返回</a:t>
            </a:r>
            <a:r>
              <a:rPr lang="en-US" altLang="zh-CN" sz="2400" dirty="0">
                <a:ea typeface="等线" panose="02010600030101010101" pitchFamily="2" charset="-122"/>
              </a:rPr>
              <a:t>S1</a:t>
            </a:r>
            <a:r>
              <a:rPr lang="zh-CN" altLang="en-US" sz="2400" dirty="0">
                <a:ea typeface="等线" panose="02010600030101010101" pitchFamily="2" charset="-122"/>
              </a:rPr>
              <a:t>和</a:t>
            </a:r>
            <a:r>
              <a:rPr lang="en-US" altLang="zh-CN" sz="2400" dirty="0">
                <a:ea typeface="等线" panose="02010600030101010101" pitchFamily="2" charset="-122"/>
              </a:rPr>
              <a:t>S2</a:t>
            </a:r>
            <a:r>
              <a:rPr lang="zh-CN" altLang="en-US" sz="2400" dirty="0">
                <a:ea typeface="等线" panose="02010600030101010101" pitchFamily="2" charset="-122"/>
              </a:rPr>
              <a:t>联接的新串。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algn="just" eaLnBrk="1" hangingPunct="1"/>
            <a:r>
              <a:rPr lang="zh-CN" altLang="en-US" sz="2400" dirty="0">
                <a:ea typeface="等线" panose="02010600030101010101" pitchFamily="2" charset="-122"/>
              </a:rPr>
              <a:t>算法思想：串</a:t>
            </a:r>
            <a:r>
              <a:rPr lang="en-US" altLang="zh-CN" sz="2400" dirty="0">
                <a:ea typeface="等线" panose="02010600030101010101" pitchFamily="2" charset="-122"/>
              </a:rPr>
              <a:t>T</a:t>
            </a:r>
            <a:r>
              <a:rPr lang="zh-CN" altLang="en-US" sz="2400" dirty="0">
                <a:ea typeface="等线" panose="02010600030101010101" pitchFamily="2" charset="-122"/>
              </a:rPr>
              <a:t>值产生有</a:t>
            </a:r>
            <a:r>
              <a:rPr lang="en-US" altLang="zh-CN" sz="2400" dirty="0"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ea typeface="等线" panose="02010600030101010101" pitchFamily="2" charset="-122"/>
              </a:rPr>
              <a:t>种情况：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lvl="1" algn="just" eaLnBrk="1" hangingPunct="1"/>
            <a:r>
              <a:rPr lang="en-US" altLang="zh-CN" sz="2400" dirty="0">
                <a:ea typeface="等线" panose="02010600030101010101" pitchFamily="2" charset="-122"/>
              </a:rPr>
              <a:t>S1[0]+S2[0]≤MAXSTRLEN</a:t>
            </a:r>
            <a:r>
              <a:rPr lang="zh-CN" altLang="en-US" sz="2400" dirty="0">
                <a:ea typeface="等线" panose="02010600030101010101" pitchFamily="2" charset="-122"/>
              </a:rPr>
              <a:t>：完整联接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lvl="1" algn="just" eaLnBrk="1" hangingPunct="1"/>
            <a:r>
              <a:rPr lang="en-US" altLang="zh-CN" sz="2400" dirty="0">
                <a:ea typeface="等线" panose="02010600030101010101" pitchFamily="2" charset="-122"/>
              </a:rPr>
              <a:t>S1[0]+S2[0]</a:t>
            </a:r>
            <a:r>
              <a:rPr lang="zh-CN" altLang="zh-CN" sz="2400" dirty="0">
                <a:ea typeface="等线" panose="02010600030101010101" pitchFamily="2" charset="-122"/>
              </a:rPr>
              <a:t>＞</a:t>
            </a:r>
            <a:r>
              <a:rPr lang="en-US" altLang="zh-CN" sz="2400" dirty="0">
                <a:ea typeface="等线" panose="02010600030101010101" pitchFamily="2" charset="-122"/>
              </a:rPr>
              <a:t>MAXSTRLEN</a:t>
            </a:r>
            <a:r>
              <a:rPr lang="zh-CN" altLang="en-US" sz="2400" dirty="0">
                <a:ea typeface="等线" panose="02010600030101010101" pitchFamily="2" charset="-122"/>
              </a:rPr>
              <a:t>：超出最大串长部分被‘</a:t>
            </a:r>
            <a:r>
              <a:rPr lang="zh-CN" altLang="en-US" sz="2400" dirty="0">
                <a:solidFill>
                  <a:srgbClr val="C00000"/>
                </a:solidFill>
                <a:ea typeface="等线" panose="02010600030101010101" pitchFamily="2" charset="-122"/>
              </a:rPr>
              <a:t>截断</a:t>
            </a:r>
            <a:r>
              <a:rPr lang="zh-CN" altLang="en-US" sz="2400" dirty="0">
                <a:ea typeface="等线" panose="02010600030101010101" pitchFamily="2" charset="-122"/>
              </a:rPr>
              <a:t>‘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lvl="1" algn="just" eaLnBrk="1" hangingPunct="1"/>
            <a:endParaRPr lang="en-US" altLang="zh-CN" sz="2400" dirty="0">
              <a:ea typeface="等线" panose="02010600030101010101" pitchFamily="2" charset="-122"/>
            </a:endParaRPr>
          </a:p>
          <a:p>
            <a:pPr lvl="1" algn="just" eaLnBrk="1" hangingPunct="1"/>
            <a:endParaRPr lang="en-US" altLang="zh-CN" sz="2400" dirty="0">
              <a:ea typeface="等线" panose="02010600030101010101" pitchFamily="2" charset="-122"/>
            </a:endParaRPr>
          </a:p>
          <a:p>
            <a:pPr lvl="1" algn="just" eaLnBrk="1" hangingPunct="1"/>
            <a:endParaRPr lang="en-US" altLang="zh-CN" sz="2400" dirty="0">
              <a:ea typeface="等线" panose="02010600030101010101" pitchFamily="2" charset="-122"/>
            </a:endParaRPr>
          </a:p>
          <a:p>
            <a:pPr lvl="1" algn="just" eaLnBrk="1" hangingPunct="1"/>
            <a:endParaRPr lang="en-US" altLang="zh-CN" sz="2400" dirty="0">
              <a:ea typeface="等线" panose="02010600030101010101" pitchFamily="2" charset="-122"/>
            </a:endParaRPr>
          </a:p>
          <a:p>
            <a:pPr lvl="1" algn="just" eaLnBrk="1" hangingPunct="1"/>
            <a:r>
              <a:rPr lang="zh-CN" altLang="en-US" sz="2400" dirty="0">
                <a:ea typeface="等线" panose="02010600030101010101" pitchFamily="2" charset="-122"/>
              </a:rPr>
              <a:t>截断现象在可能增加串长的操作中经常发生，给串相关操作的结果完整性带来很大隐患 </a:t>
            </a:r>
            <a:endParaRPr lang="en-US" altLang="zh-CN" sz="2400" dirty="0">
              <a:ea typeface="等线" panose="02010600030101010101" pitchFamily="2" charset="-122"/>
            </a:endParaRPr>
          </a:p>
        </p:txBody>
      </p:sp>
      <p:sp>
        <p:nvSpPr>
          <p:cNvPr id="107524" name="Rectangle 4"/>
          <p:cNvSpPr/>
          <p:nvPr/>
        </p:nvSpPr>
        <p:spPr>
          <a:xfrm>
            <a:off x="747713" y="3746500"/>
            <a:ext cx="8382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07525" name="Rectangle 5"/>
          <p:cNvSpPr/>
          <p:nvPr/>
        </p:nvSpPr>
        <p:spPr>
          <a:xfrm>
            <a:off x="1814513" y="3746500"/>
            <a:ext cx="914400" cy="228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07526" name="Rectangle 6"/>
          <p:cNvSpPr/>
          <p:nvPr/>
        </p:nvSpPr>
        <p:spPr>
          <a:xfrm>
            <a:off x="671513" y="4279900"/>
            <a:ext cx="2438400" cy="228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07527" name="Rectangle 7"/>
          <p:cNvSpPr/>
          <p:nvPr/>
        </p:nvSpPr>
        <p:spPr>
          <a:xfrm>
            <a:off x="671513" y="4356100"/>
            <a:ext cx="8382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07528" name="Rectangle 8"/>
          <p:cNvSpPr/>
          <p:nvPr/>
        </p:nvSpPr>
        <p:spPr>
          <a:xfrm>
            <a:off x="1509713" y="4356100"/>
            <a:ext cx="914400" cy="228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07529" name="Rectangle 9"/>
          <p:cNvSpPr/>
          <p:nvPr/>
        </p:nvSpPr>
        <p:spPr>
          <a:xfrm>
            <a:off x="3338513" y="3746500"/>
            <a:ext cx="8382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07530" name="Rectangle 10"/>
          <p:cNvSpPr/>
          <p:nvPr/>
        </p:nvSpPr>
        <p:spPr>
          <a:xfrm>
            <a:off x="4329113" y="3732213"/>
            <a:ext cx="1752600" cy="242887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07531" name="Rectangle 11"/>
          <p:cNvSpPr/>
          <p:nvPr/>
        </p:nvSpPr>
        <p:spPr>
          <a:xfrm>
            <a:off x="3338513" y="4279900"/>
            <a:ext cx="2438400" cy="228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07532" name="Rectangle 12"/>
          <p:cNvSpPr/>
          <p:nvPr/>
        </p:nvSpPr>
        <p:spPr>
          <a:xfrm>
            <a:off x="6310313" y="3492500"/>
            <a:ext cx="2438400" cy="254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07533" name="Rectangle 13"/>
          <p:cNvSpPr/>
          <p:nvPr/>
        </p:nvSpPr>
        <p:spPr>
          <a:xfrm>
            <a:off x="6996113" y="3898900"/>
            <a:ext cx="914400" cy="228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07534" name="Rectangle 14"/>
          <p:cNvSpPr/>
          <p:nvPr/>
        </p:nvSpPr>
        <p:spPr>
          <a:xfrm>
            <a:off x="6310313" y="4279900"/>
            <a:ext cx="2438400" cy="152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07535" name="Rectangle 15"/>
          <p:cNvSpPr/>
          <p:nvPr/>
        </p:nvSpPr>
        <p:spPr>
          <a:xfrm>
            <a:off x="4176713" y="4356100"/>
            <a:ext cx="1752600" cy="228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07536" name="Rectangle 16"/>
          <p:cNvSpPr/>
          <p:nvPr/>
        </p:nvSpPr>
        <p:spPr>
          <a:xfrm>
            <a:off x="3338513" y="4356100"/>
            <a:ext cx="8382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07537" name="Rectangle 17"/>
          <p:cNvSpPr/>
          <p:nvPr/>
        </p:nvSpPr>
        <p:spPr>
          <a:xfrm>
            <a:off x="6310313" y="4356100"/>
            <a:ext cx="24384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07538" name="Text Box 18"/>
          <p:cNvSpPr txBox="1"/>
          <p:nvPr/>
        </p:nvSpPr>
        <p:spPr>
          <a:xfrm>
            <a:off x="976313" y="3365500"/>
            <a:ext cx="5715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20603"/>
                </a:solidFill>
                <a:ea typeface="等线" panose="02010600030101010101" pitchFamily="2" charset="-122"/>
              </a:rPr>
              <a:t>s1</a:t>
            </a:r>
            <a:endParaRPr lang="en-US" altLang="zh-CN" sz="18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  <p:sp>
        <p:nvSpPr>
          <p:cNvPr id="107539" name="Text Box 19"/>
          <p:cNvSpPr txBox="1"/>
          <p:nvPr/>
        </p:nvSpPr>
        <p:spPr>
          <a:xfrm>
            <a:off x="2119313" y="3365500"/>
            <a:ext cx="508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20603"/>
                </a:solidFill>
                <a:ea typeface="等线" panose="02010600030101010101" pitchFamily="2" charset="-122"/>
              </a:rPr>
              <a:t>s2</a:t>
            </a:r>
            <a:endParaRPr lang="en-US" altLang="zh-CN" sz="18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  <p:sp>
        <p:nvSpPr>
          <p:cNvPr id="107540" name="Text Box 20"/>
          <p:cNvSpPr txBox="1"/>
          <p:nvPr/>
        </p:nvSpPr>
        <p:spPr>
          <a:xfrm>
            <a:off x="3567113" y="3365500"/>
            <a:ext cx="573087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20603"/>
                </a:solidFill>
                <a:ea typeface="等线" panose="02010600030101010101" pitchFamily="2" charset="-122"/>
              </a:rPr>
              <a:t>s1</a:t>
            </a:r>
            <a:endParaRPr lang="en-US" altLang="zh-CN" sz="18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  <p:sp>
        <p:nvSpPr>
          <p:cNvPr id="107541" name="Text Box 21"/>
          <p:cNvSpPr txBox="1"/>
          <p:nvPr/>
        </p:nvSpPr>
        <p:spPr>
          <a:xfrm>
            <a:off x="4862513" y="3365500"/>
            <a:ext cx="788987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20603"/>
                </a:solidFill>
                <a:ea typeface="等线" panose="02010600030101010101" pitchFamily="2" charset="-122"/>
              </a:rPr>
              <a:t>s2</a:t>
            </a:r>
            <a:endParaRPr lang="en-US" altLang="zh-CN" sz="18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  <p:sp>
        <p:nvSpPr>
          <p:cNvPr id="107542" name="Text Box 22"/>
          <p:cNvSpPr txBox="1"/>
          <p:nvPr/>
        </p:nvSpPr>
        <p:spPr>
          <a:xfrm>
            <a:off x="6462713" y="3213100"/>
            <a:ext cx="630237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20603"/>
                </a:solidFill>
                <a:ea typeface="等线" panose="02010600030101010101" pitchFamily="2" charset="-122"/>
              </a:rPr>
              <a:t>s1</a:t>
            </a:r>
            <a:endParaRPr lang="en-US" altLang="zh-CN" sz="18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  <p:sp>
        <p:nvSpPr>
          <p:cNvPr id="107543" name="Text Box 23"/>
          <p:cNvSpPr txBox="1"/>
          <p:nvPr/>
        </p:nvSpPr>
        <p:spPr>
          <a:xfrm>
            <a:off x="7885113" y="382905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20603"/>
                </a:solidFill>
                <a:ea typeface="等线" panose="02010600030101010101" pitchFamily="2" charset="-122"/>
              </a:rPr>
              <a:t>s2</a:t>
            </a:r>
            <a:endParaRPr lang="en-US" altLang="zh-CN" sz="18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  <p:sp>
        <p:nvSpPr>
          <p:cNvPr id="107546" name="Text Box 26"/>
          <p:cNvSpPr txBox="1"/>
          <p:nvPr/>
        </p:nvSpPr>
        <p:spPr>
          <a:xfrm>
            <a:off x="1260475" y="4652963"/>
            <a:ext cx="14398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ea typeface="等线" panose="02010600030101010101" pitchFamily="2" charset="-122"/>
              </a:rPr>
              <a:t>完整联接</a:t>
            </a:r>
            <a:endParaRPr lang="en-US" altLang="zh-CN" sz="1800" dirty="0">
              <a:ea typeface="等线" panose="02010600030101010101" pitchFamily="2" charset="-122"/>
            </a:endParaRPr>
          </a:p>
        </p:txBody>
      </p:sp>
      <p:sp>
        <p:nvSpPr>
          <p:cNvPr id="107547" name="Text Box 27"/>
          <p:cNvSpPr txBox="1"/>
          <p:nvPr/>
        </p:nvSpPr>
        <p:spPr>
          <a:xfrm>
            <a:off x="5076825" y="4652963"/>
            <a:ext cx="25193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ea typeface="等线" panose="02010600030101010101" pitchFamily="2" charset="-122"/>
              </a:rPr>
              <a:t>不完整联接，发生截断</a:t>
            </a:r>
            <a:endParaRPr lang="en-US" altLang="zh-CN" sz="18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6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8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129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24" grpId="0" animBg="1"/>
      <p:bldP spid="107525" grpId="0" animBg="1"/>
      <p:bldP spid="107526" grpId="0" animBg="1"/>
      <p:bldP spid="107527" grpId="0" animBg="1"/>
      <p:bldP spid="107528" grpId="0" animBg="1"/>
      <p:bldP spid="107529" grpId="0" animBg="1"/>
      <p:bldP spid="107530" grpId="0" animBg="1"/>
      <p:bldP spid="107531" grpId="0" animBg="1"/>
      <p:bldP spid="107532" grpId="0" animBg="1"/>
      <p:bldP spid="107533" grpId="0" animBg="1"/>
      <p:bldP spid="107534" grpId="0" animBg="1"/>
      <p:bldP spid="107535" grpId="0" animBg="1"/>
      <p:bldP spid="107536" grpId="0" animBg="1"/>
      <p:bldP spid="107537" grpId="0" animBg="1"/>
      <p:bldP spid="107538" grpId="0"/>
      <p:bldP spid="107539" grpId="0"/>
      <p:bldP spid="107540" grpId="0"/>
      <p:bldP spid="107541" grpId="0"/>
      <p:bldP spid="107542" grpId="0"/>
      <p:bldP spid="107543" grpId="0"/>
      <p:bldP spid="107546" grpId="0"/>
      <p:bldP spid="1075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endParaRPr lang="zh-CN" altLang="en-US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r>
              <a:rPr lang="en-US" altLang="zh-CN" sz="12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12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724" name="矩形 4"/>
          <p:cNvSpPr/>
          <p:nvPr/>
        </p:nvSpPr>
        <p:spPr>
          <a:xfrm>
            <a:off x="755650" y="1073150"/>
            <a:ext cx="8291513" cy="5016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55600" algn="just">
              <a:buNone/>
            </a:pPr>
            <a:r>
              <a:rPr lang="nb-NO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Status Concat(SString &amp;T , SString S1, SString S2)</a:t>
            </a:r>
            <a:r>
              <a:rPr lang="en-US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  <a:endParaRPr lang="zh-CN" altLang="zh-CN" sz="20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355600" algn="just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if (S1[0]+S2[0] &lt;= MAXSTRLEN) { //</a:t>
            </a:r>
            <a:r>
              <a:rPr lang="zh-CN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不会发生截断</a:t>
            </a:r>
            <a:endParaRPr lang="zh-CN" altLang="zh-CN" sz="20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355600" algn="just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 T[1..S1[0]] = S1[1..S1[0]]; </a:t>
            </a:r>
            <a:endParaRPr lang="en-US" altLang="zh-CN" sz="20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355600" algn="just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 T[S1[0]+1..S1[0]+S2[0]] = S2[1..S2[0]]; </a:t>
            </a:r>
            <a:endParaRPr lang="en-US" altLang="zh-CN" sz="20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355600" algn="just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 T[0] = S1[0]+S2[0];   return TRUE;</a:t>
            </a:r>
            <a:endParaRPr lang="zh-CN" altLang="zh-CN" sz="20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355600" algn="just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}</a:t>
            </a:r>
            <a:endParaRPr lang="zh-CN" altLang="zh-CN" sz="20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355600" algn="just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else if( S1[0]&lt; MAXSTRLEN){  //S2</a:t>
            </a:r>
            <a:r>
              <a:rPr lang="zh-CN" altLang="en-US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部分被截断</a:t>
            </a:r>
            <a:endParaRPr lang="zh-CN" altLang="zh-CN" sz="20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355600" algn="just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	   T[1..S1[0]] = S1[1..S1[0]]; 	      </a:t>
            </a:r>
            <a:endParaRPr lang="en-US" altLang="zh-CN" sz="20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355600" algn="just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 T[S1[0]+1..MAXSTRLEN] = S2[1..MAXSTRLEN-S1[0]]; </a:t>
            </a:r>
            <a:endParaRPr lang="en-US" altLang="zh-CN" sz="20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355600" algn="just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	   T[0] = MAXSTRLEN;  return FALSE;</a:t>
            </a:r>
            <a:endParaRPr lang="zh-CN" altLang="zh-CN" sz="20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355600" algn="just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}</a:t>
            </a:r>
            <a:endParaRPr lang="en-US" altLang="zh-CN" sz="20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355600" algn="just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else {  //S2</a:t>
            </a:r>
            <a:r>
              <a:rPr lang="zh-CN" altLang="en-US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整个被截断</a:t>
            </a:r>
            <a:endParaRPr lang="en-US" altLang="zh-CN" sz="20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355600" algn="just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 T[0..MAXSTRLEN] = S1[0..MAXSTRLEN];</a:t>
            </a:r>
            <a:endParaRPr lang="en-US" altLang="zh-CN" sz="20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355600" algn="just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return FALSE;</a:t>
            </a:r>
            <a:endParaRPr lang="en-US" altLang="zh-CN" sz="20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355600" algn="just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}</a:t>
            </a:r>
            <a:endParaRPr lang="zh-CN" altLang="zh-CN" sz="20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355600" algn="just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 //Concat</a:t>
            </a:r>
            <a:endParaRPr lang="zh-CN" altLang="zh-CN" sz="20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179388" y="188913"/>
            <a:ext cx="7772400" cy="762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2400" dirty="0"/>
              <a:t>Ch4.</a:t>
            </a:r>
            <a:r>
              <a:rPr lang="zh-CN" altLang="en-US" sz="2400" dirty="0"/>
              <a:t>串：串的表示</a:t>
            </a:r>
            <a:r>
              <a:rPr lang="en-US" altLang="zh-CN" sz="1800" dirty="0">
                <a:latin typeface="Arial" panose="020B0604020202020204" pitchFamily="34" charset="0"/>
              </a:rPr>
              <a:t>——</a:t>
            </a:r>
            <a:r>
              <a:rPr lang="zh-CN" altLang="en-US" sz="1800" dirty="0"/>
              <a:t>串的堆分配存储表示</a:t>
            </a:r>
            <a:endParaRPr lang="zh-CN" altLang="en-US" sz="1800" dirty="0"/>
          </a:p>
        </p:txBody>
      </p:sp>
      <p:sp>
        <p:nvSpPr>
          <p:cNvPr id="119811" name="Rectangle 3"/>
          <p:cNvSpPr>
            <a:spLocks noGrp="1"/>
          </p:cNvSpPr>
          <p:nvPr>
            <p:ph idx="1"/>
          </p:nvPr>
        </p:nvSpPr>
        <p:spPr>
          <a:xfrm>
            <a:off x="395288" y="1196975"/>
            <a:ext cx="8077200" cy="5256213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8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特点：采用动态字符数组存放串值，此时不必为数组预定义大小，以串长动态分配数组空间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用</a:t>
            </a:r>
            <a:r>
              <a:rPr lang="en-US" altLang="zh-CN" sz="2400" dirty="0">
                <a:ea typeface="等线" panose="02010600030101010101" pitchFamily="2" charset="-122"/>
              </a:rPr>
              <a:t>C</a:t>
            </a:r>
            <a:r>
              <a:rPr lang="zh-CN" altLang="en-US" sz="2400" dirty="0">
                <a:ea typeface="等线" panose="02010600030101010101" pitchFamily="2" charset="-122"/>
              </a:rPr>
              <a:t>语言实现串的堆分配存储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typedef struct {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   char *ch; 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   int  length;   </a:t>
            </a:r>
            <a:endParaRPr lang="zh-CN" altLang="en-US" sz="2400" dirty="0">
              <a:solidFill>
                <a:srgbClr val="008000"/>
              </a:solidFill>
              <a:ea typeface="等线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}HString;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串的堆分配存储表示下各基本操作的实现的实质：</a:t>
            </a:r>
            <a:endParaRPr lang="zh-CN" altLang="en-US" sz="2400" dirty="0">
              <a:solidFill>
                <a:srgbClr val="C91907"/>
              </a:solidFill>
              <a:ea typeface="等线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nb-NO" sz="2400" dirty="0">
                <a:solidFill>
                  <a:srgbClr val="C00000"/>
                </a:solidFill>
                <a:ea typeface="等线" panose="02010600030101010101" pitchFamily="2" charset="-122"/>
              </a:rPr>
              <a:t>字符串序列的复制 </a:t>
            </a:r>
            <a:endParaRPr lang="zh-CN" altLang="nb-NO" sz="2400" dirty="0">
              <a:solidFill>
                <a:srgbClr val="C00000"/>
              </a:solidFill>
              <a:ea typeface="等线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473EF4"/>
                </a:solidFill>
                <a:ea typeface="等线" panose="02010600030101010101" pitchFamily="2" charset="-122"/>
              </a:rPr>
              <a:t>优点</a:t>
            </a:r>
            <a:r>
              <a:rPr lang="zh-CN" altLang="en-US" sz="2800" dirty="0">
                <a:ea typeface="等线" panose="02010600030101010101" pitchFamily="2" charset="-122"/>
              </a:rPr>
              <a:t>：</a:t>
            </a:r>
            <a:endParaRPr lang="zh-CN" altLang="en-US" sz="2800" dirty="0">
              <a:ea typeface="等线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有顺序存储结构的特点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处理方便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操作中对串长没有限制</a:t>
            </a:r>
            <a:endParaRPr lang="zh-CN" altLang="en-US" sz="2400" dirty="0">
              <a:ea typeface="等线" panose="02010600030101010101" pitchFamily="2" charset="-122"/>
            </a:endParaRPr>
          </a:p>
        </p:txBody>
      </p:sp>
      <p:sp>
        <p:nvSpPr>
          <p:cNvPr id="119812" name="Rectangle 4"/>
          <p:cNvSpPr/>
          <p:nvPr/>
        </p:nvSpPr>
        <p:spPr>
          <a:xfrm>
            <a:off x="5505450" y="4746625"/>
            <a:ext cx="8382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19813" name="Rectangle 5"/>
          <p:cNvSpPr/>
          <p:nvPr/>
        </p:nvSpPr>
        <p:spPr>
          <a:xfrm>
            <a:off x="6572250" y="4746625"/>
            <a:ext cx="914400" cy="228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19814" name="Rectangle 6"/>
          <p:cNvSpPr/>
          <p:nvPr/>
        </p:nvSpPr>
        <p:spPr>
          <a:xfrm>
            <a:off x="5627688" y="5280025"/>
            <a:ext cx="1752600" cy="23653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19815" name="Rectangle 7"/>
          <p:cNvSpPr/>
          <p:nvPr/>
        </p:nvSpPr>
        <p:spPr>
          <a:xfrm>
            <a:off x="5627688" y="5356225"/>
            <a:ext cx="8382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19816" name="Rectangle 8"/>
          <p:cNvSpPr/>
          <p:nvPr/>
        </p:nvSpPr>
        <p:spPr>
          <a:xfrm>
            <a:off x="6465888" y="5356225"/>
            <a:ext cx="914400" cy="228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19817" name="Text Box 9"/>
          <p:cNvSpPr txBox="1"/>
          <p:nvPr/>
        </p:nvSpPr>
        <p:spPr>
          <a:xfrm>
            <a:off x="5734050" y="4365625"/>
            <a:ext cx="5715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20603"/>
                </a:solidFill>
                <a:ea typeface="等线" panose="02010600030101010101" pitchFamily="2" charset="-122"/>
              </a:rPr>
              <a:t>s1</a:t>
            </a:r>
            <a:endParaRPr lang="en-US" altLang="zh-CN" sz="18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  <p:sp>
        <p:nvSpPr>
          <p:cNvPr id="119818" name="Text Box 10"/>
          <p:cNvSpPr txBox="1"/>
          <p:nvPr/>
        </p:nvSpPr>
        <p:spPr>
          <a:xfrm>
            <a:off x="6877050" y="4365625"/>
            <a:ext cx="508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20603"/>
                </a:solidFill>
                <a:ea typeface="等线" panose="02010600030101010101" pitchFamily="2" charset="-122"/>
              </a:rPr>
              <a:t>s2</a:t>
            </a:r>
            <a:endParaRPr lang="en-US" altLang="zh-CN" sz="18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charRg st="11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charRg st="13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charRg st="14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charRg st="152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charRg st="163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charRg st="16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/>
      <p:bldP spid="119813" grpId="0" animBg="1"/>
      <p:bldP spid="119814" grpId="0" animBg="1"/>
      <p:bldP spid="119815" grpId="0" animBg="1"/>
      <p:bldP spid="119816" grpId="0" animBg="1"/>
      <p:bldP spid="119817" grpId="0"/>
      <p:bldP spid="1198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sz="2400" dirty="0"/>
              <a:t>堆分配存储表示的串操作实现</a:t>
            </a:r>
            <a:endParaRPr lang="zh-CN" altLang="en-US" sz="2400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539750" y="1106488"/>
            <a:ext cx="8604250" cy="4733925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Status StrAssign(HString &amp;T, char *chars){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if(T.ch) free(T.ch);    //</a:t>
            </a:r>
            <a:r>
              <a:rPr lang="zh-CN" altLang="en-US" sz="2000" dirty="0">
                <a:ea typeface="等线" panose="02010600030101010101" pitchFamily="2" charset="-122"/>
              </a:rPr>
              <a:t>释放旧空间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for(i=0,c=chars; </a:t>
            </a:r>
            <a:r>
              <a:rPr lang="en-US" altLang="zh-CN" sz="2000" dirty="0">
                <a:solidFill>
                  <a:srgbClr val="FF0000"/>
                </a:solidFill>
                <a:ea typeface="等线" panose="02010600030101010101" pitchFamily="2" charset="-122"/>
              </a:rPr>
              <a:t>*</a:t>
            </a:r>
            <a:r>
              <a:rPr lang="en-US" altLang="zh-CN" sz="2000" dirty="0">
                <a:ea typeface="等线" panose="02010600030101010101" pitchFamily="2" charset="-122"/>
              </a:rPr>
              <a:t>c; ++i,++c); //</a:t>
            </a:r>
            <a:r>
              <a:rPr lang="zh-CN" altLang="en-US" sz="2000" dirty="0">
                <a:ea typeface="等线" panose="02010600030101010101" pitchFamily="2" charset="-122"/>
              </a:rPr>
              <a:t>计算串常量</a:t>
            </a:r>
            <a:r>
              <a:rPr lang="en-US" altLang="zh-CN" sz="2000" dirty="0">
                <a:ea typeface="等线" panose="02010600030101010101" pitchFamily="2" charset="-122"/>
              </a:rPr>
              <a:t>chars</a:t>
            </a:r>
            <a:r>
              <a:rPr lang="zh-CN" altLang="en-US" sz="2000" dirty="0">
                <a:ea typeface="等线" panose="02010600030101010101" pitchFamily="2" charset="-122"/>
              </a:rPr>
              <a:t>的长度</a:t>
            </a:r>
            <a:r>
              <a:rPr lang="en-US" altLang="zh-CN" sz="2000" dirty="0">
                <a:ea typeface="等线" panose="02010600030101010101" pitchFamily="2" charset="-122"/>
              </a:rPr>
              <a:t>i      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if(!i) {  T.ch=NULL; T.length=0;  }  //chars</a:t>
            </a:r>
            <a:r>
              <a:rPr lang="zh-CN" altLang="en-US" sz="2000" dirty="0">
                <a:ea typeface="等线" panose="02010600030101010101" pitchFamily="2" charset="-122"/>
              </a:rPr>
              <a:t>为空串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else {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    if(!(T.ch=(char *)malloc(i*sizeof(char)))) exit OVERFLOW;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    T.ch[0..i-1]=chars[0..i-1];   //chars</a:t>
            </a:r>
            <a:r>
              <a:rPr lang="zh-CN" altLang="en-US" sz="2000" dirty="0">
                <a:ea typeface="等线" panose="02010600030101010101" pitchFamily="2" charset="-122"/>
              </a:rPr>
              <a:t>的串值依次赋给串变量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    T.length=i;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}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return OK;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}// StrAssign 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ea typeface="等线" panose="02010600030101010101" pitchFamily="2" charset="-122"/>
            </a:endParaRPr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sz="2400" dirty="0"/>
              <a:t>堆分配存储表示的串操作实现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675" y="1412875"/>
            <a:ext cx="8424863" cy="3330575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int Strlength(HString S){//</a:t>
            </a:r>
            <a:r>
              <a:rPr lang="zh-CN" altLang="en-US" sz="2000" dirty="0">
                <a:ea typeface="等线" panose="02010600030101010101" pitchFamily="2" charset="-122"/>
              </a:rPr>
              <a:t>返回串</a:t>
            </a:r>
            <a:r>
              <a:rPr lang="en-US" altLang="zh-CN" sz="2000" dirty="0">
                <a:ea typeface="等线" panose="02010600030101010101" pitchFamily="2" charset="-122"/>
              </a:rPr>
              <a:t>S</a:t>
            </a:r>
            <a:r>
              <a:rPr lang="zh-CN" altLang="en-US" sz="2000" dirty="0">
                <a:ea typeface="等线" panose="02010600030101010101" pitchFamily="2" charset="-122"/>
              </a:rPr>
              <a:t>的长度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return S.length;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}// Strlength 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int StrCompare(HString S, HString T){</a:t>
            </a:r>
            <a:endParaRPr lang="zh-CN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//</a:t>
            </a:r>
            <a:r>
              <a:rPr lang="zh-CN" altLang="zh-CN" sz="2000" dirty="0">
                <a:ea typeface="等线" panose="02010600030101010101" pitchFamily="2" charset="-122"/>
              </a:rPr>
              <a:t>比较串</a:t>
            </a:r>
            <a:r>
              <a:rPr lang="en-US" altLang="zh-CN" sz="2000" dirty="0">
                <a:ea typeface="等线" panose="02010600030101010101" pitchFamily="2" charset="-122"/>
              </a:rPr>
              <a:t>S</a:t>
            </a:r>
            <a:r>
              <a:rPr lang="zh-CN" altLang="zh-CN" sz="2000" dirty="0">
                <a:ea typeface="等线" panose="02010600030101010101" pitchFamily="2" charset="-122"/>
              </a:rPr>
              <a:t>和</a:t>
            </a:r>
            <a:r>
              <a:rPr lang="en-US" altLang="zh-CN" sz="2000" dirty="0">
                <a:ea typeface="等线" panose="02010600030101010101" pitchFamily="2" charset="-122"/>
              </a:rPr>
              <a:t>T:</a:t>
            </a:r>
            <a:r>
              <a:rPr lang="zh-CN" altLang="zh-CN" sz="2000" dirty="0">
                <a:ea typeface="等线" panose="02010600030101010101" pitchFamily="2" charset="-122"/>
              </a:rPr>
              <a:t>若</a:t>
            </a:r>
            <a:r>
              <a:rPr lang="nb-NO" altLang="zh-CN" sz="2000" dirty="0">
                <a:ea typeface="等线" panose="02010600030101010101" pitchFamily="2" charset="-122"/>
              </a:rPr>
              <a:t>S</a:t>
            </a:r>
            <a:r>
              <a:rPr lang="zh-CN" altLang="zh-CN" sz="2000" dirty="0">
                <a:ea typeface="等线" panose="02010600030101010101" pitchFamily="2" charset="-122"/>
              </a:rPr>
              <a:t>＞</a:t>
            </a:r>
            <a:r>
              <a:rPr lang="nb-NO" altLang="zh-CN" sz="2000" dirty="0">
                <a:ea typeface="等线" panose="02010600030101010101" pitchFamily="2" charset="-122"/>
              </a:rPr>
              <a:t>T</a:t>
            </a:r>
            <a:r>
              <a:rPr lang="zh-CN" altLang="zh-CN" sz="2000" dirty="0">
                <a:ea typeface="等线" panose="02010600030101010101" pitchFamily="2" charset="-122"/>
              </a:rPr>
              <a:t>，返回正整数，若</a:t>
            </a:r>
            <a:r>
              <a:rPr lang="nb-NO" altLang="zh-CN" sz="2000" dirty="0">
                <a:ea typeface="等线" panose="02010600030101010101" pitchFamily="2" charset="-122"/>
              </a:rPr>
              <a:t>S</a:t>
            </a:r>
            <a:r>
              <a:rPr lang="zh-CN" altLang="zh-CN" sz="2000" dirty="0">
                <a:ea typeface="等线" panose="02010600030101010101" pitchFamily="2" charset="-122"/>
              </a:rPr>
              <a:t>＝</a:t>
            </a:r>
            <a:r>
              <a:rPr lang="nb-NO" altLang="zh-CN" sz="2000" dirty="0">
                <a:ea typeface="等线" panose="02010600030101010101" pitchFamily="2" charset="-122"/>
              </a:rPr>
              <a:t>T</a:t>
            </a:r>
            <a:r>
              <a:rPr lang="zh-CN" altLang="zh-CN" sz="2000" dirty="0">
                <a:ea typeface="等线" panose="02010600030101010101" pitchFamily="2" charset="-122"/>
              </a:rPr>
              <a:t>返回</a:t>
            </a:r>
            <a:r>
              <a:rPr lang="nb-NO" altLang="zh-CN" sz="2000" dirty="0">
                <a:ea typeface="等线" panose="02010600030101010101" pitchFamily="2" charset="-122"/>
              </a:rPr>
              <a:t>0</a:t>
            </a:r>
            <a:r>
              <a:rPr lang="zh-CN" altLang="zh-CN" sz="2000" dirty="0">
                <a:ea typeface="等线" panose="02010600030101010101" pitchFamily="2" charset="-122"/>
              </a:rPr>
              <a:t>，若</a:t>
            </a:r>
            <a:r>
              <a:rPr lang="nb-NO" altLang="zh-CN" sz="2000" dirty="0">
                <a:ea typeface="等线" panose="02010600030101010101" pitchFamily="2" charset="-122"/>
              </a:rPr>
              <a:t>S</a:t>
            </a:r>
            <a:r>
              <a:rPr lang="zh-CN" altLang="zh-CN" sz="2000" dirty="0">
                <a:ea typeface="等线" panose="02010600030101010101" pitchFamily="2" charset="-122"/>
              </a:rPr>
              <a:t>＜</a:t>
            </a:r>
            <a:r>
              <a:rPr lang="nb-NO" altLang="zh-CN" sz="2000" dirty="0">
                <a:ea typeface="等线" panose="02010600030101010101" pitchFamily="2" charset="-122"/>
              </a:rPr>
              <a:t>T</a:t>
            </a:r>
            <a:r>
              <a:rPr lang="zh-CN" altLang="zh-CN" sz="2000" dirty="0">
                <a:ea typeface="等线" panose="02010600030101010101" pitchFamily="2" charset="-122"/>
              </a:rPr>
              <a:t>，返回负整数</a:t>
            </a:r>
            <a:endParaRPr lang="zh-CN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nb-NO" altLang="zh-CN" sz="2000" dirty="0">
                <a:ea typeface="等线" panose="02010600030101010101" pitchFamily="2" charset="-122"/>
              </a:rPr>
              <a:t>    for(i=0;i&lt;S.length &amp;&amp; i&lt;T.length; i++)</a:t>
            </a:r>
            <a:endParaRPr lang="zh-CN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nb-NO" altLang="zh-CN" sz="2000" dirty="0">
                <a:ea typeface="等线" panose="02010600030101010101" pitchFamily="2" charset="-122"/>
              </a:rPr>
              <a:t>       </a:t>
            </a:r>
            <a:r>
              <a:rPr lang="en-US" altLang="zh-CN" sz="2000" dirty="0">
                <a:ea typeface="等线" panose="02010600030101010101" pitchFamily="2" charset="-122"/>
              </a:rPr>
              <a:t>if(S.ch[i]!=T.ch[i]) return S.ch[i]-T.ch[i];</a:t>
            </a:r>
            <a:endParaRPr lang="zh-CN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return S.length-T.length;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}// StrCompare </a:t>
            </a:r>
            <a:endParaRPr lang="zh-CN" altLang="en-US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ea typeface="等线" panose="02010600030101010101" pitchFamily="2" charset="-122"/>
            </a:endParaRPr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2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9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2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4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sz="2400" dirty="0"/>
              <a:t>堆分配存储表示的串操作实现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539750" y="1106488"/>
            <a:ext cx="8604250" cy="4733925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Status StrConcat(HString &amp;T, HString S1, HString S2){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//</a:t>
            </a:r>
            <a:r>
              <a:rPr lang="zh-CN" altLang="en-US" sz="2000" dirty="0">
                <a:ea typeface="等线" panose="02010600030101010101" pitchFamily="2" charset="-122"/>
              </a:rPr>
              <a:t>由</a:t>
            </a:r>
            <a:r>
              <a:rPr lang="en-US" altLang="zh-CN" sz="2000" dirty="0">
                <a:ea typeface="等线" panose="02010600030101010101" pitchFamily="2" charset="-122"/>
              </a:rPr>
              <a:t>T</a:t>
            </a:r>
            <a:r>
              <a:rPr lang="zh-CN" altLang="en-US" sz="2000" dirty="0">
                <a:ea typeface="等线" panose="02010600030101010101" pitchFamily="2" charset="-122"/>
              </a:rPr>
              <a:t>返回将串</a:t>
            </a:r>
            <a:r>
              <a:rPr lang="en-US" altLang="zh-CN" sz="2000" dirty="0">
                <a:ea typeface="等线" panose="02010600030101010101" pitchFamily="2" charset="-122"/>
              </a:rPr>
              <a:t>S2</a:t>
            </a:r>
            <a:r>
              <a:rPr lang="zh-CN" altLang="en-US" sz="2000" dirty="0">
                <a:ea typeface="等线" panose="02010600030101010101" pitchFamily="2" charset="-122"/>
              </a:rPr>
              <a:t>联接在串</a:t>
            </a:r>
            <a:r>
              <a:rPr lang="en-US" altLang="zh-CN" sz="2000" dirty="0">
                <a:ea typeface="等线" panose="02010600030101010101" pitchFamily="2" charset="-122"/>
              </a:rPr>
              <a:t>S1</a:t>
            </a:r>
            <a:r>
              <a:rPr lang="zh-CN" altLang="en-US" sz="2000" dirty="0">
                <a:ea typeface="等线" panose="02010600030101010101" pitchFamily="2" charset="-122"/>
              </a:rPr>
              <a:t>的末尾组成的新串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if(T.ch) free(T.ch);  //</a:t>
            </a:r>
            <a:r>
              <a:rPr lang="zh-CN" altLang="en-US" sz="2000" dirty="0">
                <a:ea typeface="等线" panose="02010600030101010101" pitchFamily="2" charset="-122"/>
              </a:rPr>
              <a:t>释放旧空间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if(!(T.ch=(char *)malloc((S1.length+S2.length)*sizeof(char)))) 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	exit OVERFLOW;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T.ch[0 .. S1.length-1]=S1.ch[0 .. S1.length-1];  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T.length=S1.length+S2.length;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T.ch[S1.length .. T.length-1]=S2.ch[0 .. S2.length-1]; 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return OK;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}// StrConcat </a:t>
            </a:r>
            <a:endParaRPr lang="en-US" altLang="zh-CN" sz="2000" dirty="0">
              <a:ea typeface="等线" panose="02010600030101010101" pitchFamily="2" charset="-122"/>
            </a:endParaRPr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4076700"/>
            <a:ext cx="66960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标注 7"/>
          <p:cNvSpPr/>
          <p:nvPr/>
        </p:nvSpPr>
        <p:spPr>
          <a:xfrm>
            <a:off x="1042988" y="5105400"/>
            <a:ext cx="7489825" cy="720725"/>
          </a:xfrm>
          <a:prstGeom prst="wedgeRectCallout">
            <a:avLst>
              <a:gd name="adj1" fmla="val -26964"/>
              <a:gd name="adj2" fmla="val -1939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060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for(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4060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060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=0;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4060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060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&lt;S2.length;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4060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060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++) T-&gt;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4060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060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[S1.length+i]=S2.ch[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4060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060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];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40602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sz="2400" dirty="0"/>
              <a:t>堆分配存储表示的串操作实现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684213" y="1196975"/>
            <a:ext cx="7848600" cy="4733925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Status SubString(HString &amp;Sub, HString S, int pos, int len){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if(pos&lt;1 || pos&gt;S.length || len&lt;0 || len&gt;S.length-pos+1) 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	return ERROR;  //</a:t>
            </a:r>
            <a:r>
              <a:rPr lang="zh-CN" altLang="en-US" sz="2000" dirty="0">
                <a:ea typeface="等线" panose="02010600030101010101" pitchFamily="2" charset="-122"/>
              </a:rPr>
              <a:t>参数不合法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if(Sub.ch) free(Sub.ch);   //</a:t>
            </a:r>
            <a:r>
              <a:rPr lang="zh-CN" altLang="en-US" sz="2000" dirty="0">
                <a:ea typeface="等线" panose="02010600030101010101" pitchFamily="2" charset="-122"/>
              </a:rPr>
              <a:t>释放旧空间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if(!len) {Sub.ch=NULL; Sub.length=0;}  // </a:t>
            </a:r>
            <a:r>
              <a:rPr lang="zh-CN" altLang="en-US" sz="2000" dirty="0">
                <a:ea typeface="等线" panose="02010600030101010101" pitchFamily="2" charset="-122"/>
              </a:rPr>
              <a:t>子串为空串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else  {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  if(!(Sub.ch=(char *)malloc(len*sizeof(char)))) exit OVERFLOW;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  Sub.ch[0..len-1]=S.ch[pos-1..pos+len-2];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  Sub.length=len;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}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return OK;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}// SubString </a:t>
            </a:r>
            <a:endParaRPr lang="en-US" altLang="zh-CN" sz="2000" dirty="0">
              <a:ea typeface="等线" panose="02010600030101010101" pitchFamily="2" charset="-122"/>
            </a:endParaRPr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107950" y="506413"/>
            <a:ext cx="6245225" cy="3302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800" dirty="0"/>
              <a:t>ch4 </a:t>
            </a:r>
            <a:r>
              <a:rPr lang="zh-CN" altLang="en-US" sz="2800" dirty="0"/>
              <a:t>串</a:t>
            </a:r>
            <a:endParaRPr lang="zh-CN" altLang="en-US" sz="2800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268413"/>
            <a:ext cx="7740650" cy="4895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内容简介：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串的定义、相关术语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串的三种存储结构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4060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及其基本操作的实现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40602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串的应用实例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重点：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串的各种存储表示的特点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串操作的实现结果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难点：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4060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基于不同存储结构的串的基本操作的实现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40602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40602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179388" y="333375"/>
            <a:ext cx="7772400" cy="7016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2400" dirty="0"/>
              <a:t>Ch4.</a:t>
            </a:r>
            <a:r>
              <a:rPr lang="zh-CN" altLang="en-US" sz="2400" dirty="0"/>
              <a:t>串：串的表示</a:t>
            </a:r>
            <a:r>
              <a:rPr lang="en-US" altLang="zh-CN" sz="1800" dirty="0">
                <a:latin typeface="Arial" panose="020B0604020202020204" pitchFamily="34" charset="0"/>
              </a:rPr>
              <a:t>——</a:t>
            </a:r>
            <a:r>
              <a:rPr lang="zh-CN" altLang="en-US" sz="1800" dirty="0"/>
              <a:t>串的块链存储表示</a:t>
            </a:r>
            <a:endParaRPr lang="zh-CN" altLang="en-US" sz="1800" dirty="0"/>
          </a:p>
        </p:txBody>
      </p:sp>
      <p:sp>
        <p:nvSpPr>
          <p:cNvPr id="128003" name="Rectangle 3"/>
          <p:cNvSpPr>
            <a:spLocks noGrp="1"/>
          </p:cNvSpPr>
          <p:nvPr>
            <p:ph idx="1"/>
          </p:nvPr>
        </p:nvSpPr>
        <p:spPr>
          <a:xfrm>
            <a:off x="250825" y="1341438"/>
            <a:ext cx="8229600" cy="4824412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5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特点：</a:t>
            </a:r>
            <a:r>
              <a:rPr lang="zh-CN" altLang="nb-NO" sz="2400" dirty="0">
                <a:ea typeface="等线" panose="02010600030101010101" pitchFamily="2" charset="-122"/>
              </a:rPr>
              <a:t>用一个单链表来依次存储串值</a:t>
            </a:r>
            <a:r>
              <a:rPr lang="zh-CN" altLang="en-US" sz="2400" dirty="0">
                <a:ea typeface="等线" panose="02010600030101010101" pitchFamily="2" charset="-122"/>
              </a:rPr>
              <a:t>。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结点大小的定义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lvl="1" algn="just" eaLnBrk="1" hangingPunct="1">
              <a:spcBef>
                <a:spcPct val="50000"/>
              </a:spcBef>
            </a:pPr>
            <a:endParaRPr lang="en-US" altLang="zh-CN" sz="2400" dirty="0">
              <a:ea typeface="等线" panose="02010600030101010101" pitchFamily="2" charset="-122"/>
            </a:endParaRPr>
          </a:p>
          <a:p>
            <a:pPr lvl="1" algn="just" eaLnBrk="1" hangingPunct="1">
              <a:spcBef>
                <a:spcPct val="50000"/>
              </a:spcBef>
            </a:pPr>
            <a:endParaRPr lang="en-US" altLang="zh-CN" sz="2400" dirty="0">
              <a:ea typeface="等线" panose="02010600030101010101" pitchFamily="2" charset="-122"/>
            </a:endParaRPr>
          </a:p>
          <a:p>
            <a:pPr lvl="1" algn="just" eaLnBrk="1" hangingPunct="1">
              <a:spcBef>
                <a:spcPct val="50000"/>
              </a:spcBef>
            </a:pPr>
            <a:endParaRPr lang="en-US" altLang="zh-CN" sz="2400" dirty="0">
              <a:ea typeface="等线" panose="02010600030101010101" pitchFamily="2" charset="-122"/>
            </a:endParaRPr>
          </a:p>
          <a:p>
            <a:pPr lvl="1" algn="just" eaLnBrk="1" hangingPunct="1">
              <a:spcBef>
                <a:spcPct val="50000"/>
              </a:spcBef>
            </a:pPr>
            <a:endParaRPr lang="en-US" altLang="zh-CN" sz="2400" dirty="0">
              <a:ea typeface="等线" panose="02010600030101010101" pitchFamily="2" charset="-122"/>
            </a:endParaRPr>
          </a:p>
          <a:p>
            <a:pPr lvl="1" algn="just" eaLnBrk="1" hangingPunct="1">
              <a:spcBef>
                <a:spcPct val="50000"/>
              </a:spcBef>
            </a:pPr>
            <a:endParaRPr lang="en-US" altLang="zh-CN" sz="2400" dirty="0">
              <a:ea typeface="等线" panose="02010600030101010101" pitchFamily="2" charset="-122"/>
            </a:endParaRPr>
          </a:p>
          <a:p>
            <a:pPr lvl="1" algn="just" eaLnBrk="1" hangingPunct="1">
              <a:spcBef>
                <a:spcPct val="50000"/>
              </a:spcBef>
            </a:pPr>
            <a:endParaRPr lang="en-US" altLang="zh-CN" sz="2400" dirty="0">
              <a:ea typeface="等线" panose="02010600030101010101" pitchFamily="2" charset="-122"/>
            </a:endParaRPr>
          </a:p>
          <a:p>
            <a:pPr lvl="1" algn="just" eaLnBrk="1" hangingPunct="1"/>
            <a:r>
              <a:rPr lang="zh-CN" altLang="en-US" sz="2400" dirty="0">
                <a:ea typeface="等线" panose="02010600030101010101" pitchFamily="2" charset="-122"/>
              </a:rPr>
              <a:t>串的块链存储结构</a:t>
            </a:r>
            <a:r>
              <a:rPr lang="en-US" altLang="zh-CN" sz="2400" dirty="0">
                <a:ea typeface="等线" panose="02010600030101010101" pitchFamily="2" charset="-122"/>
              </a:rPr>
              <a:t>:</a:t>
            </a:r>
            <a:r>
              <a:rPr lang="zh-CN" altLang="en-US" sz="2400" dirty="0">
                <a:ea typeface="等线" panose="02010600030101010101" pitchFamily="2" charset="-122"/>
              </a:rPr>
              <a:t>串的链表表示</a:t>
            </a:r>
            <a:endParaRPr lang="zh-CN" altLang="en-US" sz="2400" dirty="0">
              <a:ea typeface="等线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644525" y="4278313"/>
            <a:ext cx="7886700" cy="549275"/>
            <a:chOff x="497" y="2585"/>
            <a:chExt cx="4968" cy="346"/>
          </a:xfrm>
        </p:grpSpPr>
        <p:sp>
          <p:nvSpPr>
            <p:cNvPr id="36892" name="Text Box 5"/>
            <p:cNvSpPr txBox="1"/>
            <p:nvPr/>
          </p:nvSpPr>
          <p:spPr>
            <a:xfrm>
              <a:off x="1241" y="2609"/>
              <a:ext cx="267" cy="322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20603"/>
                  </a:solidFill>
                  <a:ea typeface="等线" panose="02010600030101010101" pitchFamily="2" charset="-122"/>
                </a:rPr>
                <a:t>A</a:t>
              </a:r>
              <a:endPara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893" name="Text Box 6"/>
            <p:cNvSpPr txBox="1"/>
            <p:nvPr/>
          </p:nvSpPr>
          <p:spPr>
            <a:xfrm>
              <a:off x="1500" y="2609"/>
              <a:ext cx="267" cy="322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20603"/>
                  </a:solidFill>
                  <a:ea typeface="等线" panose="02010600030101010101" pitchFamily="2" charset="-122"/>
                </a:rPr>
                <a:t>B</a:t>
              </a:r>
              <a:endPara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894" name="Text Box 7"/>
            <p:cNvSpPr txBox="1"/>
            <p:nvPr/>
          </p:nvSpPr>
          <p:spPr>
            <a:xfrm>
              <a:off x="1767" y="2609"/>
              <a:ext cx="267" cy="322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20603"/>
                  </a:solidFill>
                  <a:ea typeface="等线" panose="02010600030101010101" pitchFamily="2" charset="-122"/>
                </a:rPr>
                <a:t>C</a:t>
              </a:r>
              <a:endPara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895" name="Text Box 8"/>
            <p:cNvSpPr txBox="1"/>
            <p:nvPr/>
          </p:nvSpPr>
          <p:spPr>
            <a:xfrm>
              <a:off x="2034" y="2609"/>
              <a:ext cx="267" cy="322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20603"/>
                  </a:solidFill>
                  <a:ea typeface="等线" panose="02010600030101010101" pitchFamily="2" charset="-122"/>
                </a:rPr>
                <a:t>D</a:t>
              </a:r>
              <a:endPara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896" name="Text Box 9"/>
            <p:cNvSpPr txBox="1"/>
            <p:nvPr/>
          </p:nvSpPr>
          <p:spPr>
            <a:xfrm>
              <a:off x="2301" y="2609"/>
              <a:ext cx="267" cy="322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897" name="Text Box 10"/>
            <p:cNvSpPr txBox="1"/>
            <p:nvPr/>
          </p:nvSpPr>
          <p:spPr>
            <a:xfrm>
              <a:off x="2693" y="2609"/>
              <a:ext cx="267" cy="322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20603"/>
                  </a:solidFill>
                  <a:ea typeface="等线" panose="02010600030101010101" pitchFamily="2" charset="-122"/>
                </a:rPr>
                <a:t>E</a:t>
              </a:r>
              <a:endPara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898" name="Text Box 11"/>
            <p:cNvSpPr txBox="1"/>
            <p:nvPr/>
          </p:nvSpPr>
          <p:spPr>
            <a:xfrm>
              <a:off x="2952" y="2609"/>
              <a:ext cx="267" cy="322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20603"/>
                  </a:solidFill>
                  <a:ea typeface="等线" panose="02010600030101010101" pitchFamily="2" charset="-122"/>
                </a:rPr>
                <a:t>F</a:t>
              </a:r>
              <a:endPara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899" name="Text Box 12"/>
            <p:cNvSpPr txBox="1"/>
            <p:nvPr/>
          </p:nvSpPr>
          <p:spPr>
            <a:xfrm>
              <a:off x="3219" y="2609"/>
              <a:ext cx="267" cy="322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20603"/>
                  </a:solidFill>
                  <a:ea typeface="等线" panose="02010600030101010101" pitchFamily="2" charset="-122"/>
                </a:rPr>
                <a:t>G</a:t>
              </a:r>
              <a:endPara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900" name="Text Box 13"/>
            <p:cNvSpPr txBox="1"/>
            <p:nvPr/>
          </p:nvSpPr>
          <p:spPr>
            <a:xfrm>
              <a:off x="3486" y="2609"/>
              <a:ext cx="267" cy="322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20603"/>
                  </a:solidFill>
                  <a:ea typeface="等线" panose="02010600030101010101" pitchFamily="2" charset="-122"/>
                </a:rPr>
                <a:t>H</a:t>
              </a:r>
              <a:endPara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901" name="Text Box 14"/>
            <p:cNvSpPr txBox="1"/>
            <p:nvPr/>
          </p:nvSpPr>
          <p:spPr>
            <a:xfrm>
              <a:off x="3753" y="2609"/>
              <a:ext cx="267" cy="322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902" name="Text Box 15"/>
            <p:cNvSpPr txBox="1"/>
            <p:nvPr/>
          </p:nvSpPr>
          <p:spPr>
            <a:xfrm>
              <a:off x="4139" y="2609"/>
              <a:ext cx="266" cy="322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20603"/>
                  </a:solidFill>
                  <a:ea typeface="等线" panose="02010600030101010101" pitchFamily="2" charset="-122"/>
                </a:rPr>
                <a:t>I</a:t>
              </a:r>
              <a:endPara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903" name="Text Box 16"/>
            <p:cNvSpPr txBox="1"/>
            <p:nvPr/>
          </p:nvSpPr>
          <p:spPr>
            <a:xfrm>
              <a:off x="4397" y="2609"/>
              <a:ext cx="267" cy="322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20603"/>
                  </a:solidFill>
                  <a:ea typeface="等线" panose="02010600030101010101" pitchFamily="2" charset="-122"/>
                </a:rPr>
                <a:t>J</a:t>
              </a:r>
              <a:endPara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904" name="Text Box 17"/>
            <p:cNvSpPr txBox="1"/>
            <p:nvPr/>
          </p:nvSpPr>
          <p:spPr>
            <a:xfrm>
              <a:off x="4664" y="2609"/>
              <a:ext cx="267" cy="322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20603"/>
                  </a:solidFill>
                  <a:ea typeface="等线" panose="02010600030101010101" pitchFamily="2" charset="-122"/>
                </a:rPr>
                <a:t>@</a:t>
              </a:r>
              <a:endPara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905" name="Text Box 18"/>
            <p:cNvSpPr txBox="1"/>
            <p:nvPr/>
          </p:nvSpPr>
          <p:spPr>
            <a:xfrm>
              <a:off x="4931" y="2609"/>
              <a:ext cx="267" cy="322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20603"/>
                  </a:solidFill>
                  <a:ea typeface="等线" panose="02010600030101010101" pitchFamily="2" charset="-122"/>
                </a:rPr>
                <a:t>@</a:t>
              </a:r>
              <a:endPara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906" name="Text Box 19"/>
            <p:cNvSpPr txBox="1"/>
            <p:nvPr/>
          </p:nvSpPr>
          <p:spPr>
            <a:xfrm>
              <a:off x="5198" y="2609"/>
              <a:ext cx="267" cy="322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20603"/>
                  </a:solidFill>
                  <a:ea typeface="等线" panose="02010600030101010101" pitchFamily="2" charset="-122"/>
                </a:rPr>
                <a:t>^</a:t>
              </a:r>
              <a:endPara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907" name="Line 20"/>
            <p:cNvSpPr/>
            <p:nvPr/>
          </p:nvSpPr>
          <p:spPr>
            <a:xfrm>
              <a:off x="2411" y="2762"/>
              <a:ext cx="28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908" name="Line 21"/>
            <p:cNvSpPr/>
            <p:nvPr/>
          </p:nvSpPr>
          <p:spPr>
            <a:xfrm>
              <a:off x="3855" y="2777"/>
              <a:ext cx="28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909" name="Line 22"/>
            <p:cNvSpPr/>
            <p:nvPr/>
          </p:nvSpPr>
          <p:spPr>
            <a:xfrm flipV="1">
              <a:off x="974" y="2751"/>
              <a:ext cx="267" cy="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910" name="Text Box 23"/>
            <p:cNvSpPr txBox="1"/>
            <p:nvPr/>
          </p:nvSpPr>
          <p:spPr>
            <a:xfrm>
              <a:off x="497" y="2585"/>
              <a:ext cx="674" cy="3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20603"/>
                  </a:solidFill>
                  <a:ea typeface="等线" panose="02010600030101010101" pitchFamily="2" charset="-122"/>
                </a:rPr>
                <a:t>head</a:t>
              </a:r>
              <a:endPara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endParaRPr>
            </a:p>
          </p:txBody>
        </p:sp>
      </p:grpSp>
      <p:sp>
        <p:nvSpPr>
          <p:cNvPr id="28678" name="Text Box 25"/>
          <p:cNvSpPr txBox="1">
            <a:spLocks noChangeArrowheads="1"/>
          </p:cNvSpPr>
          <p:nvPr/>
        </p:nvSpPr>
        <p:spPr bwMode="auto">
          <a:xfrm>
            <a:off x="1863725" y="2905125"/>
            <a:ext cx="561975" cy="4651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060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20603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679" name="Text Box 26"/>
          <p:cNvSpPr txBox="1">
            <a:spLocks noChangeArrowheads="1"/>
          </p:cNvSpPr>
          <p:nvPr/>
        </p:nvSpPr>
        <p:spPr bwMode="auto">
          <a:xfrm>
            <a:off x="2425700" y="2905125"/>
            <a:ext cx="561975" cy="4651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marR="0" algn="just" defTabSz="914400"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solidFill>
                <a:srgbClr val="020603"/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680" name="Text Box 27"/>
          <p:cNvSpPr txBox="1">
            <a:spLocks noChangeArrowheads="1"/>
          </p:cNvSpPr>
          <p:nvPr/>
        </p:nvSpPr>
        <p:spPr bwMode="auto">
          <a:xfrm>
            <a:off x="3251200" y="2905125"/>
            <a:ext cx="561975" cy="4651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060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20603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681" name="Text Box 28"/>
          <p:cNvSpPr txBox="1">
            <a:spLocks noChangeArrowheads="1"/>
          </p:cNvSpPr>
          <p:nvPr/>
        </p:nvSpPr>
        <p:spPr bwMode="auto">
          <a:xfrm>
            <a:off x="3813175" y="2905125"/>
            <a:ext cx="560388" cy="4651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marR="0" algn="just" defTabSz="914400"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solidFill>
                <a:srgbClr val="020603"/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682" name="Text Box 29"/>
          <p:cNvSpPr txBox="1">
            <a:spLocks noChangeArrowheads="1"/>
          </p:cNvSpPr>
          <p:nvPr/>
        </p:nvSpPr>
        <p:spPr bwMode="auto">
          <a:xfrm>
            <a:off x="4654550" y="2905125"/>
            <a:ext cx="561975" cy="4651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060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20603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683" name="Text Box 30"/>
          <p:cNvSpPr txBox="1">
            <a:spLocks noChangeArrowheads="1"/>
          </p:cNvSpPr>
          <p:nvPr/>
        </p:nvSpPr>
        <p:spPr bwMode="auto">
          <a:xfrm>
            <a:off x="5183188" y="2905125"/>
            <a:ext cx="561975" cy="4651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marR="0" algn="just" defTabSz="914400"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solidFill>
                <a:srgbClr val="020603"/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684" name="Text Box 31"/>
          <p:cNvSpPr txBox="1">
            <a:spLocks noChangeArrowheads="1"/>
          </p:cNvSpPr>
          <p:nvPr/>
        </p:nvSpPr>
        <p:spPr bwMode="auto">
          <a:xfrm>
            <a:off x="7296150" y="2905125"/>
            <a:ext cx="561975" cy="4651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060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J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20603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685" name="Text Box 32"/>
          <p:cNvSpPr txBox="1">
            <a:spLocks noChangeArrowheads="1"/>
          </p:cNvSpPr>
          <p:nvPr/>
        </p:nvSpPr>
        <p:spPr bwMode="auto">
          <a:xfrm>
            <a:off x="7824788" y="2905125"/>
            <a:ext cx="561975" cy="4651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060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^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20603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878" name="Line 33"/>
          <p:cNvSpPr/>
          <p:nvPr/>
        </p:nvSpPr>
        <p:spPr>
          <a:xfrm>
            <a:off x="2657475" y="3127375"/>
            <a:ext cx="5937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9" name="Line 34"/>
          <p:cNvSpPr/>
          <p:nvPr/>
        </p:nvSpPr>
        <p:spPr>
          <a:xfrm>
            <a:off x="4027488" y="3148013"/>
            <a:ext cx="5937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80" name="Line 35"/>
          <p:cNvSpPr/>
          <p:nvPr/>
        </p:nvSpPr>
        <p:spPr>
          <a:xfrm>
            <a:off x="1468438" y="3111500"/>
            <a:ext cx="395287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81" name="Text Box 36"/>
          <p:cNvSpPr txBox="1"/>
          <p:nvPr/>
        </p:nvSpPr>
        <p:spPr>
          <a:xfrm>
            <a:off x="396875" y="2865438"/>
            <a:ext cx="1295400" cy="4778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rPr>
              <a:t>head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  <p:sp>
        <p:nvSpPr>
          <p:cNvPr id="36882" name="Line 37"/>
          <p:cNvSpPr/>
          <p:nvPr/>
        </p:nvSpPr>
        <p:spPr>
          <a:xfrm>
            <a:off x="5446713" y="3141663"/>
            <a:ext cx="59531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83" name="Line 38"/>
          <p:cNvSpPr/>
          <p:nvPr/>
        </p:nvSpPr>
        <p:spPr>
          <a:xfrm>
            <a:off x="6718300" y="3148013"/>
            <a:ext cx="5953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84" name="Text Box 39"/>
          <p:cNvSpPr txBox="1"/>
          <p:nvPr/>
        </p:nvSpPr>
        <p:spPr>
          <a:xfrm>
            <a:off x="6038850" y="2862263"/>
            <a:ext cx="674688" cy="479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20603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…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  <p:sp>
        <p:nvSpPr>
          <p:cNvPr id="15381" name="Text Box 40"/>
          <p:cNvSpPr txBox="1"/>
          <p:nvPr/>
        </p:nvSpPr>
        <p:spPr>
          <a:xfrm>
            <a:off x="3360738" y="5132388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结点大小为</a:t>
            </a:r>
            <a:r>
              <a: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的链串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  <p:sp>
        <p:nvSpPr>
          <p:cNvPr id="36886" name="Text Box 41"/>
          <p:cNvSpPr txBox="1"/>
          <p:nvPr/>
        </p:nvSpPr>
        <p:spPr>
          <a:xfrm>
            <a:off x="3348038" y="3657600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结点大小为</a:t>
            </a:r>
            <a:r>
              <a: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的链串</a:t>
            </a:r>
            <a:endParaRPr lang="zh-CN" altLang="en-US" sz="24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4535488" y="1757363"/>
            <a:ext cx="4262437" cy="890587"/>
            <a:chOff x="1565" y="1189"/>
            <a:chExt cx="2685" cy="561"/>
          </a:xfrm>
        </p:grpSpPr>
        <p:sp>
          <p:nvSpPr>
            <p:cNvPr id="36888" name="Text Box 5"/>
            <p:cNvSpPr txBox="1"/>
            <p:nvPr/>
          </p:nvSpPr>
          <p:spPr>
            <a:xfrm>
              <a:off x="1565" y="1344"/>
              <a:ext cx="10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tx2"/>
                  </a:solidFill>
                  <a:ea typeface="等线" panose="02010600030101010101" pitchFamily="2" charset="-122"/>
                </a:rPr>
                <a:t>存储密度＝</a:t>
              </a:r>
              <a:endParaRPr lang="zh-CN" altLang="en-US" sz="2400" dirty="0">
                <a:solidFill>
                  <a:schemeClr val="tx2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889" name="Text Box 6"/>
            <p:cNvSpPr txBox="1"/>
            <p:nvPr/>
          </p:nvSpPr>
          <p:spPr>
            <a:xfrm>
              <a:off x="2662" y="1189"/>
              <a:ext cx="15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tx2"/>
                  </a:solidFill>
                  <a:ea typeface="等线" panose="02010600030101010101" pitchFamily="2" charset="-122"/>
                </a:rPr>
                <a:t>串值所占存储位</a:t>
              </a:r>
              <a:endParaRPr lang="zh-CN" altLang="en-US" sz="2400" dirty="0">
                <a:solidFill>
                  <a:schemeClr val="tx2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890" name="Text Box 7"/>
            <p:cNvSpPr txBox="1"/>
            <p:nvPr/>
          </p:nvSpPr>
          <p:spPr>
            <a:xfrm>
              <a:off x="2662" y="1462"/>
              <a:ext cx="15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rgbClr val="000000"/>
                  </a:solidFill>
                  <a:latin typeface="等线" panose="02010600030101010101" pitchFamily="2" charset="-122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000000"/>
                  </a:solidFill>
                  <a:latin typeface="等线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0000"/>
                  </a:solidFill>
                  <a:latin typeface="等线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等线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tx2"/>
                  </a:solidFill>
                  <a:ea typeface="等线" panose="02010600030101010101" pitchFamily="2" charset="-122"/>
                </a:rPr>
                <a:t>实际分配存储位</a:t>
              </a:r>
              <a:endParaRPr lang="zh-CN" altLang="en-US" sz="2400" dirty="0">
                <a:solidFill>
                  <a:schemeClr val="tx2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36891" name="Line 8"/>
            <p:cNvSpPr/>
            <p:nvPr/>
          </p:nvSpPr>
          <p:spPr>
            <a:xfrm>
              <a:off x="2699" y="1480"/>
              <a:ext cx="1406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72000"/>
          </a:xfrm>
        </p:spPr>
        <p:txBody>
          <a:bodyPr vert="horz" wrap="square" lIns="91440" tIns="45720" rIns="91440" bIns="45720" anchor="t" anchorCtr="0"/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#define  CHUNKSIZE  80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可由用户定义的块大小</a:t>
            </a:r>
            <a:endParaRPr lang="zh-CN" altLang="en-US" sz="2400" dirty="0">
              <a:solidFill>
                <a:srgbClr val="008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typedef  struct Chunk {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结点结构</a:t>
            </a:r>
            <a:endParaRPr lang="zh-CN" altLang="en-US" sz="2400" dirty="0">
              <a:solidFill>
                <a:srgbClr val="008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char  ch[CUNKSIZE];</a:t>
            </a:r>
            <a:endParaRPr lang="en-US" altLang="zh-CN" sz="24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    struct Chunk  *next;</a:t>
            </a:r>
            <a:endParaRPr lang="en-US" altLang="zh-CN" sz="24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  } Chunk;</a:t>
            </a:r>
            <a:endParaRPr lang="en-US" altLang="zh-CN" sz="24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  typedef struct {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串的链表结构</a:t>
            </a:r>
            <a:endParaRPr lang="zh-CN" altLang="en-US" sz="2400" dirty="0">
              <a:solidFill>
                <a:srgbClr val="008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Chunk *head, *tail;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串的头和尾指针，便于联结操作</a:t>
            </a:r>
            <a:endParaRPr lang="zh-CN" altLang="en-US" sz="2400" dirty="0">
              <a:solidFill>
                <a:srgbClr val="008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int   curlen;         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串的当前长度</a:t>
            </a:r>
            <a:endParaRPr lang="zh-CN" altLang="en-US" sz="2400" dirty="0">
              <a:solidFill>
                <a:srgbClr val="008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} LString;</a:t>
            </a:r>
            <a:endParaRPr lang="en-US" altLang="zh-CN" sz="24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79388" y="333375"/>
            <a:ext cx="58674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Ch4.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串：串的表示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j-cs"/>
              </a:rPr>
              <a:t>——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串的块链存储表示</a:t>
            </a:r>
            <a:endParaRPr kumimoji="1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107950" y="333375"/>
            <a:ext cx="7772400" cy="7016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2800" dirty="0"/>
              <a:t>Ch4.</a:t>
            </a:r>
            <a:r>
              <a:rPr lang="zh-CN" altLang="en-US" sz="2800" dirty="0"/>
              <a:t>串：串的表示</a:t>
            </a:r>
            <a:r>
              <a:rPr lang="en-US" altLang="zh-CN" sz="2000" dirty="0">
                <a:latin typeface="Arial" panose="020B0604020202020204" pitchFamily="34" charset="0"/>
              </a:rPr>
              <a:t>——</a:t>
            </a:r>
            <a:r>
              <a:rPr lang="zh-CN" altLang="en-US" sz="1800" dirty="0"/>
              <a:t>串的块链存储表示</a:t>
            </a:r>
            <a:endParaRPr lang="zh-CN" altLang="en-US" sz="1800" dirty="0"/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611188" y="1196975"/>
            <a:ext cx="8207375" cy="33845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结点大小为１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优点</a:t>
            </a:r>
            <a:r>
              <a:rPr lang="en-US" altLang="zh-CN" sz="2400" dirty="0">
                <a:ea typeface="等线" panose="02010600030101010101" pitchFamily="2" charset="-122"/>
              </a:rPr>
              <a:t>:</a:t>
            </a:r>
            <a:r>
              <a:rPr lang="zh-CN" altLang="en-US" sz="2400" dirty="0">
                <a:ea typeface="等线" panose="02010600030101010101" pitchFamily="2" charset="-122"/>
              </a:rPr>
              <a:t>操作方便；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缺点</a:t>
            </a:r>
            <a:r>
              <a:rPr lang="en-US" altLang="zh-CN" sz="2400" dirty="0">
                <a:ea typeface="等线" panose="02010600030101010101" pitchFamily="2" charset="-122"/>
              </a:rPr>
              <a:t>:</a:t>
            </a:r>
            <a:r>
              <a:rPr lang="zh-CN" altLang="en-US" sz="2400" dirty="0">
                <a:ea typeface="等线" panose="02010600030101010101" pitchFamily="2" charset="-122"/>
              </a:rPr>
              <a:t>存储密度较低，占用存储量大。</a:t>
            </a:r>
            <a:endParaRPr lang="zh-CN" altLang="en-US" sz="2000" dirty="0">
              <a:ea typeface="等线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结点大小＞</a:t>
            </a:r>
            <a:r>
              <a:rPr lang="en-US" altLang="zh-CN" sz="2400" dirty="0">
                <a:ea typeface="等线" panose="02010600030101010101" pitchFamily="2" charset="-122"/>
              </a:rPr>
              <a:t>1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优点：存储密度高；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缺点：插入、删除字符时，可能会引起结点之间字符的移动，算法实现比较复杂。</a:t>
            </a:r>
            <a:endParaRPr lang="zh-CN" altLang="en-US" sz="24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107950" y="333375"/>
            <a:ext cx="7772400" cy="7016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2800" dirty="0"/>
              <a:t>Ch4.</a:t>
            </a:r>
            <a:r>
              <a:rPr lang="zh-CN" altLang="en-US" sz="2800" dirty="0"/>
              <a:t>串：串的表示</a:t>
            </a:r>
            <a:r>
              <a:rPr lang="en-US" altLang="zh-CN" sz="2000" dirty="0">
                <a:latin typeface="Arial" panose="020B0604020202020204" pitchFamily="34" charset="0"/>
              </a:rPr>
              <a:t>——</a:t>
            </a:r>
            <a:r>
              <a:rPr lang="zh-CN" altLang="en-US" sz="1800" dirty="0"/>
              <a:t>串的块链存储表示</a:t>
            </a:r>
            <a:endParaRPr lang="zh-CN" altLang="en-US" sz="1800" dirty="0"/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395288" y="1412875"/>
            <a:ext cx="8207375" cy="49434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除了某些特定操作如联接有一定方便之处，总的来说链串不如另外两种顺序存储结构灵活：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nb-NO" sz="2400" dirty="0">
                <a:ea typeface="等线" panose="02010600030101010101" pitchFamily="2" charset="-122"/>
              </a:rPr>
              <a:t>占用空间较多</a:t>
            </a:r>
            <a:endParaRPr lang="zh-CN" altLang="nb-NO" sz="2400" dirty="0">
              <a:ea typeface="等线" panose="02010600030101010101" pitchFamily="2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nb-NO" sz="2400" dirty="0">
                <a:ea typeface="等线" panose="02010600030101010101" pitchFamily="2" charset="-122"/>
              </a:rPr>
              <a:t>操作复杂</a:t>
            </a:r>
            <a:endParaRPr lang="zh-CN" altLang="nb-NO" sz="2400" dirty="0">
              <a:ea typeface="等线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nb-NO" sz="2400" dirty="0">
                <a:ea typeface="等线" panose="02010600030101010101" pitchFamily="2" charset="-122"/>
              </a:rPr>
              <a:t>在实际应用中串的链式结构远不如串的顺序结构使用广泛。 </a:t>
            </a:r>
            <a:endParaRPr lang="en-US" altLang="zh-CN" sz="24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107950" y="188913"/>
            <a:ext cx="6477000" cy="8683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dirty="0"/>
              <a:t>ch4 </a:t>
            </a:r>
            <a:r>
              <a:rPr lang="zh-CN" altLang="en-US" sz="3200" dirty="0"/>
              <a:t>串</a:t>
            </a:r>
            <a:endParaRPr lang="zh-CN" altLang="en-US" sz="3200" dirty="0"/>
          </a:p>
        </p:txBody>
      </p:sp>
      <p:grpSp>
        <p:nvGrpSpPr>
          <p:cNvPr id="40964" name="Group 3"/>
          <p:cNvGrpSpPr/>
          <p:nvPr/>
        </p:nvGrpSpPr>
        <p:grpSpPr>
          <a:xfrm>
            <a:off x="1927225" y="3001963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0993" name="Group 5"/>
            <p:cNvGrpSpPr/>
            <p:nvPr/>
          </p:nvGrpSpPr>
          <p:grpSpPr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0965" name="Group 8"/>
          <p:cNvGrpSpPr/>
          <p:nvPr/>
        </p:nvGrpSpPr>
        <p:grpSpPr>
          <a:xfrm>
            <a:off x="1927225" y="3867150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0989" name="Group 10"/>
            <p:cNvGrpSpPr/>
            <p:nvPr/>
          </p:nvGrpSpPr>
          <p:grpSpPr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0966" name="Group 13"/>
          <p:cNvGrpSpPr/>
          <p:nvPr/>
        </p:nvGrpSpPr>
        <p:grpSpPr>
          <a:xfrm>
            <a:off x="1927225" y="4724400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0985" name="Group 15"/>
            <p:cNvGrpSpPr/>
            <p:nvPr/>
          </p:nvGrpSpPr>
          <p:grpSpPr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0967" name="Group 18"/>
          <p:cNvGrpSpPr/>
          <p:nvPr/>
        </p:nvGrpSpPr>
        <p:grpSpPr>
          <a:xfrm>
            <a:off x="1927225" y="2138363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0981" name="Group 20"/>
            <p:cNvGrpSpPr/>
            <p:nvPr/>
          </p:nvGrpSpPr>
          <p:grpSpPr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0968" name="Text Box 23"/>
          <p:cNvSpPr txBox="1"/>
          <p:nvPr/>
        </p:nvSpPr>
        <p:spPr>
          <a:xfrm>
            <a:off x="2160588" y="2260600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基本概念及术语</a:t>
            </a:r>
            <a:r>
              <a:rPr lang="en-US" altLang="zh-CN" sz="2400" b="0" dirty="0">
                <a:solidFill>
                  <a:schemeClr val="tx1"/>
                </a:solidFill>
                <a:ea typeface="等线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    </a:t>
            </a:r>
            <a:endParaRPr lang="zh-CN" altLang="en-US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40969" name="Text Box 24"/>
          <p:cNvSpPr txBox="1"/>
          <p:nvPr/>
        </p:nvSpPr>
        <p:spPr>
          <a:xfrm>
            <a:off x="2124075" y="3119438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串的表示方法</a:t>
            </a: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    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40970" name="Text Box 25"/>
          <p:cNvSpPr txBox="1"/>
          <p:nvPr/>
        </p:nvSpPr>
        <p:spPr>
          <a:xfrm>
            <a:off x="2405063" y="3968750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None/>
            </a:pP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串的模式匹配算法**</a:t>
            </a: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    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40971" name="Text Box 26"/>
          <p:cNvSpPr txBox="1"/>
          <p:nvPr/>
        </p:nvSpPr>
        <p:spPr>
          <a:xfrm>
            <a:off x="2405063" y="4816475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None/>
            </a:pP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串操作应用*</a:t>
            </a: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    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pic>
        <p:nvPicPr>
          <p:cNvPr id="40972" name="Picture 27" descr="1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4" r="19473"/>
          <a:stretch>
            <a:fillRect/>
          </a:stretch>
        </p:blipFill>
        <p:spPr>
          <a:xfrm>
            <a:off x="1763713" y="4711700"/>
            <a:ext cx="792162" cy="949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73" name="Picture 28" descr="1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4" r="19473"/>
          <a:stretch>
            <a:fillRect/>
          </a:stretch>
        </p:blipFill>
        <p:spPr>
          <a:xfrm>
            <a:off x="1743075" y="3841750"/>
            <a:ext cx="792163" cy="949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74" name="Picture 29" descr="1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4" r="19473"/>
          <a:stretch>
            <a:fillRect/>
          </a:stretch>
        </p:blipFill>
        <p:spPr>
          <a:xfrm>
            <a:off x="1743075" y="2990850"/>
            <a:ext cx="792163" cy="949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75" name="Picture 30" descr="1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4" r="19473"/>
          <a:stretch>
            <a:fillRect/>
          </a:stretch>
        </p:blipFill>
        <p:spPr>
          <a:xfrm>
            <a:off x="1731963" y="2133600"/>
            <a:ext cx="792162" cy="949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76" name="Text Box 31"/>
          <p:cNvSpPr txBox="1"/>
          <p:nvPr/>
        </p:nvSpPr>
        <p:spPr>
          <a:xfrm>
            <a:off x="2073275" y="4824413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4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40977" name="Text Box 32"/>
          <p:cNvSpPr txBox="1"/>
          <p:nvPr/>
        </p:nvSpPr>
        <p:spPr>
          <a:xfrm>
            <a:off x="2052638" y="223043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1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40978" name="Text Box 33"/>
          <p:cNvSpPr txBox="1"/>
          <p:nvPr/>
        </p:nvSpPr>
        <p:spPr>
          <a:xfrm>
            <a:off x="2065338" y="30892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2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40979" name="Text Box 34"/>
          <p:cNvSpPr txBox="1"/>
          <p:nvPr/>
        </p:nvSpPr>
        <p:spPr>
          <a:xfrm>
            <a:off x="2065338" y="397668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3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0" y="115888"/>
            <a:ext cx="7793038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800" dirty="0"/>
              <a:t>Ch4.</a:t>
            </a:r>
            <a:r>
              <a:rPr lang="zh-CN" altLang="en-US" sz="2800" dirty="0"/>
              <a:t>串：串的应用</a:t>
            </a:r>
            <a:r>
              <a:rPr lang="en-US" altLang="zh-CN" sz="1800" dirty="0"/>
              <a:t>——</a:t>
            </a:r>
            <a:r>
              <a:rPr lang="zh-CN" altLang="en-US" sz="1800" dirty="0"/>
              <a:t>文本编辑</a:t>
            </a:r>
            <a:endParaRPr lang="zh-CN" altLang="en-US" sz="1800" dirty="0"/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684213" y="1341438"/>
            <a:ext cx="8064500" cy="489585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4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文本编辑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实质：修改字符数据的形式或格式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基本操作：串的</a:t>
            </a:r>
            <a:r>
              <a:rPr lang="zh-CN" altLang="en-US" sz="2400" dirty="0">
                <a:solidFill>
                  <a:srgbClr val="C91907"/>
                </a:solidFill>
                <a:ea typeface="等线" panose="02010600030101010101" pitchFamily="2" charset="-122"/>
              </a:rPr>
              <a:t>输入、查找、修改、删除、输出</a:t>
            </a:r>
            <a:r>
              <a:rPr lang="zh-CN" altLang="en-US" sz="2400" dirty="0">
                <a:ea typeface="等线" panose="02010600030101010101" pitchFamily="2" charset="-122"/>
              </a:rPr>
              <a:t>等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应用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源程序的输入和修改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报刊、公文、书籍的输入、修改和排版。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文本串：为了方便编辑，利用换行符把整个文本划分为若干行，利用换页符将文本分为若干页，则页为文本串的子串，行又是页的子串。</a:t>
            </a:r>
            <a:endParaRPr lang="zh-CN" altLang="en-US" sz="24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7"/>
          <p:cNvSpPr txBox="1">
            <a:spLocks noGrp="1"/>
          </p:cNvSpPr>
          <p:nvPr>
            <p:ph type="sldNum" sz="quarter" idx="12"/>
          </p:nvPr>
        </p:nvSpPr>
        <p:spPr>
          <a:xfrm>
            <a:off x="7205663" y="6594475"/>
            <a:ext cx="1616075" cy="290513"/>
          </a:xfrm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144386" name="Text Box 2"/>
          <p:cNvSpPr txBox="1"/>
          <p:nvPr/>
        </p:nvSpPr>
        <p:spPr>
          <a:xfrm>
            <a:off x="36513" y="4244975"/>
            <a:ext cx="576262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600" dirty="0">
                <a:solidFill>
                  <a:schemeClr val="tx2"/>
                </a:solidFill>
                <a:ea typeface="等线" panose="02010600030101010101" pitchFamily="2" charset="-122"/>
              </a:rPr>
              <a:t>101</a:t>
            </a:r>
            <a:endParaRPr lang="en-US" altLang="zh-CN" sz="16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144573" name="Rectangle 189"/>
          <p:cNvSpPr/>
          <p:nvPr/>
        </p:nvSpPr>
        <p:spPr>
          <a:xfrm>
            <a:off x="4429125" y="2708275"/>
            <a:ext cx="2028825" cy="6143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7030A0"/>
                </a:solidFill>
                <a:ea typeface="等线" panose="02010600030101010101" pitchFamily="2" charset="-122"/>
              </a:rPr>
              <a:t>页表</a:t>
            </a:r>
            <a:endParaRPr lang="zh-CN" altLang="en-US" sz="2000" dirty="0">
              <a:solidFill>
                <a:srgbClr val="7030A0"/>
              </a:solidFill>
              <a:ea typeface="等线" panose="02010600030101010101" pitchFamily="2" charset="-122"/>
            </a:endParaRP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  <a:ea typeface="等线" panose="02010600030101010101" pitchFamily="2" charset="-122"/>
              </a:rPr>
              <a:t>(</a:t>
            </a:r>
            <a:r>
              <a:rPr lang="zh-CN" altLang="en-US" sz="1800" dirty="0">
                <a:solidFill>
                  <a:srgbClr val="7030A0"/>
                </a:solidFill>
                <a:ea typeface="等线" panose="02010600030101010101" pitchFamily="2" charset="-122"/>
              </a:rPr>
              <a:t>按页号递增有序</a:t>
            </a:r>
            <a:r>
              <a:rPr lang="en-US" altLang="zh-CN" sz="1800" dirty="0">
                <a:solidFill>
                  <a:srgbClr val="7030A0"/>
                </a:solidFill>
                <a:ea typeface="等线" panose="02010600030101010101" pitchFamily="2" charset="-122"/>
              </a:rPr>
              <a:t>)</a:t>
            </a:r>
            <a:endParaRPr lang="zh-CN" altLang="en-US" sz="1800" dirty="0">
              <a:solidFill>
                <a:srgbClr val="7030A0"/>
              </a:solidFill>
              <a:ea typeface="等线" panose="02010600030101010101" pitchFamily="2" charset="-122"/>
            </a:endParaRPr>
          </a:p>
        </p:txBody>
      </p:sp>
      <p:sp>
        <p:nvSpPr>
          <p:cNvPr id="144574" name="Rectangle 190"/>
          <p:cNvSpPr/>
          <p:nvPr/>
        </p:nvSpPr>
        <p:spPr>
          <a:xfrm>
            <a:off x="6227763" y="3646488"/>
            <a:ext cx="2027237" cy="6143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7030A0"/>
                </a:solidFill>
                <a:ea typeface="等线" panose="02010600030101010101" pitchFamily="2" charset="-122"/>
              </a:rPr>
              <a:t>行表</a:t>
            </a:r>
            <a:endParaRPr lang="zh-CN" altLang="en-US" sz="2000" dirty="0">
              <a:solidFill>
                <a:srgbClr val="7030A0"/>
              </a:solidFill>
              <a:ea typeface="等线" panose="02010600030101010101" pitchFamily="2" charset="-122"/>
            </a:endParaRP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  <a:ea typeface="等线" panose="02010600030101010101" pitchFamily="2" charset="-122"/>
              </a:rPr>
              <a:t>(</a:t>
            </a:r>
            <a:r>
              <a:rPr lang="zh-CN" altLang="en-US" sz="1800" dirty="0">
                <a:solidFill>
                  <a:srgbClr val="7030A0"/>
                </a:solidFill>
                <a:ea typeface="等线" panose="02010600030101010101" pitchFamily="2" charset="-122"/>
              </a:rPr>
              <a:t>按行号递增有序</a:t>
            </a:r>
            <a:r>
              <a:rPr lang="en-US" altLang="zh-CN" sz="1800" dirty="0">
                <a:solidFill>
                  <a:srgbClr val="7030A0"/>
                </a:solidFill>
                <a:ea typeface="等线" panose="02010600030101010101" pitchFamily="2" charset="-122"/>
              </a:rPr>
              <a:t>)</a:t>
            </a:r>
            <a:endParaRPr lang="zh-CN" altLang="en-US" sz="2000" dirty="0">
              <a:solidFill>
                <a:srgbClr val="7030A0"/>
              </a:solidFill>
              <a:ea typeface="等线" panose="02010600030101010101" pitchFamily="2" charset="-122"/>
            </a:endParaRPr>
          </a:p>
        </p:txBody>
      </p:sp>
      <p:sp>
        <p:nvSpPr>
          <p:cNvPr id="43014" name="Rectangle 191"/>
          <p:cNvSpPr/>
          <p:nvPr>
            <p:ph type="body" sz="half" idx="3"/>
          </p:nvPr>
        </p:nvSpPr>
        <p:spPr>
          <a:xfrm>
            <a:off x="-36512" y="1125538"/>
            <a:ext cx="5194300" cy="28956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  <a:buNone/>
            </a:pPr>
            <a:r>
              <a:rPr lang="fr-FR" altLang="zh-CN" sz="2000" dirty="0">
                <a:ea typeface="等线" panose="02010600030101010101" pitchFamily="2" charset="-122"/>
              </a:rPr>
              <a:t>10   main()</a:t>
            </a:r>
            <a:endParaRPr lang="fr-FR" altLang="zh-CN" sz="2000" dirty="0">
              <a:ea typeface="等线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fr-FR" altLang="zh-CN" sz="2000" dirty="0">
                <a:ea typeface="等线" panose="02010600030101010101" pitchFamily="2" charset="-122"/>
              </a:rPr>
              <a:t>20   {</a:t>
            </a:r>
            <a:endParaRPr lang="fr-FR" altLang="zh-CN" sz="2000" dirty="0">
              <a:ea typeface="等线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fr-FR" altLang="zh-CN" sz="2000" dirty="0">
                <a:ea typeface="等线" panose="02010600030101010101" pitchFamily="2" charset="-122"/>
              </a:rPr>
              <a:t>30     int x,y;</a:t>
            </a:r>
            <a:endParaRPr lang="fr-FR" altLang="zh-CN" sz="2000" dirty="0">
              <a:ea typeface="等线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fr-FR" altLang="zh-CN" sz="2000" dirty="0">
                <a:ea typeface="等线" panose="02010600030101010101" pitchFamily="2" charset="-122"/>
              </a:rPr>
              <a:t>40     scanf(‘%d %d‘,&amp;x,&amp;y);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50     if(x&gt;=y) printf(‘Max: %d‘,x);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60     else printf(‘Max: %d‘,y);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70    } </a:t>
            </a:r>
            <a:endParaRPr lang="en-US" altLang="zh-CN" sz="2000" dirty="0">
              <a:ea typeface="等线" panose="02010600030101010101" pitchFamily="2" charset="-122"/>
            </a:endParaRPr>
          </a:p>
        </p:txBody>
      </p:sp>
      <p:sp>
        <p:nvSpPr>
          <p:cNvPr id="43015" name="Rectangle 194"/>
          <p:cNvSpPr/>
          <p:nvPr/>
        </p:nvSpPr>
        <p:spPr>
          <a:xfrm>
            <a:off x="107950" y="528638"/>
            <a:ext cx="40163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Ch4.</a:t>
            </a: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串：串的应用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——</a:t>
            </a:r>
            <a:r>
              <a:rPr lang="zh-CN" altLang="en-US" sz="1800" dirty="0">
                <a:solidFill>
                  <a:srgbClr val="FFFFFF"/>
                </a:solidFill>
                <a:ea typeface="等线" panose="02010600030101010101" pitchFamily="2" charset="-122"/>
              </a:rPr>
              <a:t>文本编辑</a:t>
            </a:r>
            <a:endParaRPr lang="zh-CN" altLang="en-US" sz="18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pic>
        <p:nvPicPr>
          <p:cNvPr id="43016" name="Picture 1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4221163"/>
            <a:ext cx="8353425" cy="22225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4608" name="Group 224"/>
          <p:cNvGraphicFramePr>
            <a:graphicFrameLocks noGrp="1"/>
          </p:cNvGraphicFramePr>
          <p:nvPr/>
        </p:nvGraphicFramePr>
        <p:xfrm>
          <a:off x="4932363" y="1844675"/>
          <a:ext cx="1152525" cy="822325"/>
        </p:xfrm>
        <a:graphic>
          <a:graphicData uri="http://schemas.openxmlformats.org/drawingml/2006/table">
            <a:tbl>
              <a:tblPr/>
              <a:tblGrid>
                <a:gridCol w="538162"/>
                <a:gridCol w="614363"/>
              </a:tblGrid>
              <a:tr h="51784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页号</a:t>
                      </a:r>
                      <a:endParaRPr kumimoji="0" lang="zh-CN" alt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起始行号</a:t>
                      </a:r>
                      <a:endParaRPr kumimoji="0" lang="zh-CN" alt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4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fr-F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619" name="Group 235"/>
          <p:cNvGraphicFramePr>
            <a:graphicFrameLocks noGrp="1"/>
          </p:cNvGraphicFramePr>
          <p:nvPr/>
        </p:nvGraphicFramePr>
        <p:xfrm>
          <a:off x="6373813" y="1268413"/>
          <a:ext cx="1865313" cy="2379665"/>
        </p:xfrm>
        <a:graphic>
          <a:graphicData uri="http://schemas.openxmlformats.org/drawingml/2006/table">
            <a:tbl>
              <a:tblPr/>
              <a:tblGrid>
                <a:gridCol w="571500"/>
                <a:gridCol w="700087"/>
                <a:gridCol w="593725"/>
              </a:tblGrid>
              <a:tr h="4571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行号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行的起始地址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该行长度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/>
      <p:bldP spid="144573" grpId="0"/>
      <p:bldP spid="1445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179388" y="333375"/>
            <a:ext cx="7772400" cy="7016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2400" dirty="0"/>
              <a:t>Ch4.</a:t>
            </a:r>
            <a:r>
              <a:rPr lang="zh-CN" altLang="en-US" sz="2400" dirty="0"/>
              <a:t>串：串的应用</a:t>
            </a:r>
            <a:r>
              <a:rPr lang="en-US" altLang="zh-CN" sz="1800" dirty="0">
                <a:latin typeface="Arial" panose="020B0604020202020204" pitchFamily="34" charset="0"/>
              </a:rPr>
              <a:t>——</a:t>
            </a:r>
            <a:r>
              <a:rPr lang="zh-CN" altLang="en-US" sz="1800" dirty="0"/>
              <a:t>文本编辑</a:t>
            </a:r>
            <a:endParaRPr lang="zh-CN" altLang="en-US" sz="1800" dirty="0"/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8137525" cy="5184775"/>
          </a:xfrm>
        </p:spPr>
        <p:txBody>
          <a:bodyPr vert="horz" wrap="square" lIns="91440" tIns="45720" rIns="91440" bIns="45720" anchor="t" anchorCtr="0"/>
          <a:p>
            <a:pPr marL="0" indent="0" algn="just" eaLnBrk="1" hangingPunct="1">
              <a:spcBef>
                <a:spcPct val="50000"/>
              </a:spcBef>
              <a:buClr>
                <a:schemeClr val="bg1"/>
              </a:buClr>
              <a:buNone/>
            </a:pPr>
            <a:r>
              <a:rPr lang="zh-CN" altLang="en-US" sz="2000" dirty="0">
                <a:ea typeface="等线" panose="02010600030101010101" pitchFamily="2" charset="-122"/>
              </a:rPr>
              <a:t>文本编辑程序设页指针、行指针、字符指针，分别指示当前操作的页、行和字符。文本的编辑程序的执行过程：</a:t>
            </a:r>
            <a:endParaRPr lang="zh-CN" altLang="en-US" sz="2000" dirty="0">
              <a:ea typeface="等线" panose="02010600030101010101" pitchFamily="2" charset="-122"/>
            </a:endParaRPr>
          </a:p>
          <a:p>
            <a:pPr marL="0" indent="0" algn="just">
              <a:spcBef>
                <a:spcPct val="50000"/>
              </a:spcBef>
              <a:buClr>
                <a:schemeClr val="bg1"/>
              </a:buClr>
              <a:buNone/>
            </a:pPr>
            <a:r>
              <a:rPr lang="zh-CN" altLang="en-US" sz="2000" dirty="0"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ea typeface="等线" panose="02010600030101010101" pitchFamily="2" charset="-122"/>
              </a:rPr>
              <a:t>1</a:t>
            </a:r>
            <a:r>
              <a:rPr lang="zh-CN" altLang="en-US" sz="2000" dirty="0">
                <a:ea typeface="等线" panose="02010600030101010101" pitchFamily="2" charset="-12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</a:rPr>
              <a:t>插入一行</a:t>
            </a:r>
            <a:r>
              <a:rPr lang="zh-CN" altLang="en-US" sz="2000" dirty="0">
                <a:ea typeface="等线" panose="02010600030101010101" pitchFamily="2" charset="-122"/>
              </a:rPr>
              <a:t>时，首先在内存的空闲工作区写入该行的串值，然后，在行表中插入该行的信息（行号、该行起始地址和串长），并仍保证行表中</a:t>
            </a: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</a:rPr>
              <a:t>行号递增</a:t>
            </a:r>
            <a:r>
              <a:rPr lang="zh-CN" altLang="en-US" sz="2000" dirty="0">
                <a:ea typeface="等线" panose="02010600030101010101" pitchFamily="2" charset="-122"/>
              </a:rPr>
              <a:t>的顺序。</a:t>
            </a:r>
            <a:r>
              <a:rPr lang="zh-CN" altLang="fr-FR" sz="2000" dirty="0">
                <a:ea typeface="等线" panose="02010600030101010101" pitchFamily="2" charset="-122"/>
              </a:rPr>
              <a:t>若插入的行是所在页的起始行，还要修改页表中该页记录中的起始行号（改为插入的行号）</a:t>
            </a:r>
            <a:r>
              <a:rPr lang="fr-FR" altLang="zh-CN" sz="2000" dirty="0">
                <a:ea typeface="等线" panose="02010600030101010101" pitchFamily="2" charset="-122"/>
              </a:rPr>
              <a:t> 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marL="0" indent="0" algn="just">
              <a:spcBef>
                <a:spcPct val="50000"/>
              </a:spcBef>
              <a:buClr>
                <a:schemeClr val="bg1"/>
              </a:buClr>
              <a:buNone/>
            </a:pPr>
            <a:r>
              <a:rPr lang="zh-CN" altLang="en-US" sz="2000" dirty="0"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ea typeface="等线" panose="02010600030101010101" pitchFamily="2" charset="-122"/>
              </a:rPr>
              <a:t>2</a:t>
            </a:r>
            <a:r>
              <a:rPr lang="zh-CN" altLang="en-US" sz="2000" dirty="0">
                <a:ea typeface="等线" panose="02010600030101010101" pitchFamily="2" charset="-12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</a:rPr>
              <a:t>删除一行</a:t>
            </a:r>
            <a:r>
              <a:rPr lang="zh-CN" altLang="en-US" sz="2000" dirty="0">
                <a:ea typeface="等线" panose="02010600030101010101" pitchFamily="2" charset="-122"/>
              </a:rPr>
              <a:t>时，只需在行表中删除该行的信息，后面的行记录依次向前平移。若删除的行是页的起始行，还要修改</a:t>
            </a:r>
            <a:r>
              <a:rPr lang="zh-CN" altLang="fr-FR" sz="2000" dirty="0">
                <a:ea typeface="等线" panose="02010600030101010101" pitchFamily="2" charset="-122"/>
              </a:rPr>
              <a:t>页表中该页记录中的起始行号 </a:t>
            </a:r>
            <a:r>
              <a:rPr lang="zh-CN" altLang="en-US" sz="2000" dirty="0">
                <a:ea typeface="等线" panose="02010600030101010101" pitchFamily="2" charset="-122"/>
              </a:rPr>
              <a:t>（改为下一行）。</a:t>
            </a:r>
            <a:endParaRPr lang="zh-CN" altLang="en-US" sz="2000" dirty="0">
              <a:ea typeface="等线" panose="02010600030101010101" pitchFamily="2" charset="-122"/>
            </a:endParaRPr>
          </a:p>
          <a:p>
            <a:pPr marL="0" indent="0" algn="just">
              <a:spcBef>
                <a:spcPct val="50000"/>
              </a:spcBef>
              <a:buClr>
                <a:schemeClr val="bg1"/>
              </a:buClr>
              <a:buNone/>
            </a:pPr>
            <a:r>
              <a:rPr lang="zh-CN" altLang="en-US" sz="2000" dirty="0"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ea typeface="等线" panose="02010600030101010101" pitchFamily="2" charset="-122"/>
              </a:rPr>
              <a:t>3</a:t>
            </a:r>
            <a:r>
              <a:rPr lang="zh-CN" altLang="en-US" sz="2000" dirty="0">
                <a:ea typeface="等线" panose="02010600030101010101" pitchFamily="2" charset="-122"/>
              </a:rPr>
              <a:t>）在</a:t>
            </a: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</a:rPr>
              <a:t>当前行内插入或删除若干字符</a:t>
            </a:r>
            <a:r>
              <a:rPr lang="zh-CN" altLang="en-US" sz="2000" dirty="0">
                <a:ea typeface="等线" panose="02010600030101010101" pitchFamily="2" charset="-122"/>
              </a:rPr>
              <a:t>，则要修改行表中当前行的长度。如果该行的长度超出了分配给它的存储空间，则应为该行重新分配存储空间，同时还要修改</a:t>
            </a:r>
            <a:r>
              <a:rPr lang="zh-CN" altLang="fr-FR" sz="2000" dirty="0">
                <a:ea typeface="等线" panose="02010600030101010101" pitchFamily="2" charset="-122"/>
              </a:rPr>
              <a:t>行表中</a:t>
            </a:r>
            <a:r>
              <a:rPr lang="zh-CN" altLang="en-US" sz="2000" dirty="0">
                <a:ea typeface="等线" panose="02010600030101010101" pitchFamily="2" charset="-122"/>
              </a:rPr>
              <a:t>该行的起始位置。</a:t>
            </a:r>
            <a:endParaRPr lang="zh-CN" altLang="en-US" sz="2000" dirty="0">
              <a:ea typeface="等线" panose="02010600030101010101" pitchFamily="2" charset="-122"/>
            </a:endParaRPr>
          </a:p>
          <a:p>
            <a:pPr marL="0" indent="0" algn="just">
              <a:spcBef>
                <a:spcPct val="50000"/>
              </a:spcBef>
              <a:buClr>
                <a:schemeClr val="bg1"/>
              </a:buClr>
              <a:buNone/>
            </a:pPr>
            <a:r>
              <a:rPr lang="zh-CN" altLang="fr-FR" sz="2000" dirty="0">
                <a:ea typeface="等线" panose="02010600030101010101" pitchFamily="2" charset="-122"/>
              </a:rPr>
              <a:t>（</a:t>
            </a:r>
            <a:r>
              <a:rPr lang="fr-FR" altLang="zh-CN" sz="2000" dirty="0">
                <a:ea typeface="等线" panose="02010600030101010101" pitchFamily="2" charset="-122"/>
              </a:rPr>
              <a:t>4</a:t>
            </a:r>
            <a:r>
              <a:rPr lang="zh-CN" altLang="fr-FR" sz="2000" dirty="0">
                <a:ea typeface="等线" panose="02010600030101010101" pitchFamily="2" charset="-122"/>
              </a:rPr>
              <a:t>）对于页表的维护与行表类似 </a:t>
            </a:r>
            <a:endParaRPr lang="zh-CN" altLang="en-US" sz="20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1173163" y="152400"/>
            <a:ext cx="7772400" cy="60801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删除一行</a:t>
            </a:r>
            <a:endParaRPr lang="zh-CN" altLang="en-US" dirty="0"/>
          </a:p>
        </p:txBody>
      </p:sp>
      <p:graphicFrame>
        <p:nvGraphicFramePr>
          <p:cNvPr id="2497" name="Group 449"/>
          <p:cNvGraphicFramePr>
            <a:graphicFrameLocks noGrp="1"/>
          </p:cNvGraphicFramePr>
          <p:nvPr/>
        </p:nvGraphicFramePr>
        <p:xfrm>
          <a:off x="1143000" y="1066800"/>
          <a:ext cx="7772400" cy="2165350"/>
        </p:xfrm>
        <a:graphic>
          <a:graphicData uri="http://schemas.openxmlformats.org/drawingml/2006/table">
            <a:tbl>
              <a:tblPr/>
              <a:tblGrid>
                <a:gridCol w="388938"/>
                <a:gridCol w="388937"/>
                <a:gridCol w="387350"/>
                <a:gridCol w="388938"/>
                <a:gridCol w="388937"/>
                <a:gridCol w="388938"/>
                <a:gridCol w="388937"/>
                <a:gridCol w="387350"/>
                <a:gridCol w="388938"/>
                <a:gridCol w="388937"/>
                <a:gridCol w="388938"/>
                <a:gridCol w="388937"/>
                <a:gridCol w="441325"/>
                <a:gridCol w="334963"/>
                <a:gridCol w="388937"/>
                <a:gridCol w="388938"/>
                <a:gridCol w="388937"/>
                <a:gridCol w="387350"/>
                <a:gridCol w="388938"/>
                <a:gridCol w="388937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i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(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)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{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l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o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x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s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(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“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%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%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“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&amp;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&amp;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)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i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&gt;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x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=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l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s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x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=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}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98" name="Group 450"/>
          <p:cNvGraphicFramePr>
            <a:graphicFrameLocks noGrp="1"/>
          </p:cNvGraphicFramePr>
          <p:nvPr/>
        </p:nvGraphicFramePr>
        <p:xfrm>
          <a:off x="5638800" y="3352800"/>
          <a:ext cx="2819400" cy="3221038"/>
        </p:xfrm>
        <a:graphic>
          <a:graphicData uri="http://schemas.openxmlformats.org/drawingml/2006/table">
            <a:tbl>
              <a:tblPr/>
              <a:tblGrid>
                <a:gridCol w="762000"/>
                <a:gridCol w="1295400"/>
                <a:gridCol w="762000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行号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起始地址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长度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209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226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267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105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282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225" name="Rectangle 451"/>
          <p:cNvSpPr/>
          <p:nvPr/>
        </p:nvSpPr>
        <p:spPr>
          <a:xfrm>
            <a:off x="914400" y="3505200"/>
            <a:ext cx="4572000" cy="300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main(){    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      float a,b,max;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      scanf(〃%f,%f〃,&amp;a,&amp;b);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      if(a&gt;b) max=a;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      else max=b;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C91907"/>
                </a:solidFill>
                <a:latin typeface="Tahoma" panose="020B0604030504040204" pitchFamily="34" charset="0"/>
              </a:rPr>
              <a:t>}</a:t>
            </a:r>
            <a:endParaRPr lang="en-US" altLang="zh-CN" sz="2400" dirty="0">
              <a:solidFill>
                <a:srgbClr val="C91907"/>
              </a:solidFill>
              <a:latin typeface="Tahoma" panose="020B0604030504040204" pitchFamily="34" charset="0"/>
            </a:endParaRPr>
          </a:p>
        </p:txBody>
      </p:sp>
      <p:sp>
        <p:nvSpPr>
          <p:cNvPr id="45226" name="Rectangle 452"/>
          <p:cNvSpPr/>
          <p:nvPr/>
        </p:nvSpPr>
        <p:spPr>
          <a:xfrm>
            <a:off x="1042988" y="692150"/>
            <a:ext cx="5270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201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3"/>
          <p:cNvSpPr/>
          <p:nvPr/>
        </p:nvSpPr>
        <p:spPr>
          <a:xfrm>
            <a:off x="1173163" y="152400"/>
            <a:ext cx="7772400" cy="6080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rgbClr val="003366"/>
                </a:solidFill>
                <a:latin typeface="Times New Roman" panose="02020603050405020304" pitchFamily="18" charset="0"/>
              </a:rPr>
              <a:t>删除一行</a:t>
            </a:r>
            <a:endParaRPr lang="zh-CN" altLang="en-US" sz="4400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72" name="Group 4"/>
          <p:cNvGraphicFramePr>
            <a:graphicFrameLocks noGrp="1"/>
          </p:cNvGraphicFramePr>
          <p:nvPr/>
        </p:nvGraphicFramePr>
        <p:xfrm>
          <a:off x="1143000" y="1066800"/>
          <a:ext cx="7772400" cy="2165350"/>
        </p:xfrm>
        <a:graphic>
          <a:graphicData uri="http://schemas.openxmlformats.org/drawingml/2006/table">
            <a:tbl>
              <a:tblPr/>
              <a:tblGrid>
                <a:gridCol w="388938"/>
                <a:gridCol w="388937"/>
                <a:gridCol w="387350"/>
                <a:gridCol w="388938"/>
                <a:gridCol w="388937"/>
                <a:gridCol w="388938"/>
                <a:gridCol w="388937"/>
                <a:gridCol w="387350"/>
                <a:gridCol w="388938"/>
                <a:gridCol w="388937"/>
                <a:gridCol w="388938"/>
                <a:gridCol w="388937"/>
                <a:gridCol w="441325"/>
                <a:gridCol w="334963"/>
                <a:gridCol w="388937"/>
                <a:gridCol w="388938"/>
                <a:gridCol w="388937"/>
                <a:gridCol w="387350"/>
                <a:gridCol w="388938"/>
                <a:gridCol w="388937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i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(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)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{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l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o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x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s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(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“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%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%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“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&amp;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&amp;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)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i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&gt;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x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=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l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s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x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=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}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00" name="Group 132"/>
          <p:cNvGraphicFramePr>
            <a:graphicFrameLocks noGrp="1"/>
          </p:cNvGraphicFramePr>
          <p:nvPr/>
        </p:nvGraphicFramePr>
        <p:xfrm>
          <a:off x="5638800" y="3352800"/>
          <a:ext cx="2819400" cy="3221038"/>
        </p:xfrm>
        <a:graphic>
          <a:graphicData uri="http://schemas.openxmlformats.org/drawingml/2006/table">
            <a:tbl>
              <a:tblPr/>
              <a:tblGrid>
                <a:gridCol w="762000"/>
                <a:gridCol w="1295400"/>
                <a:gridCol w="762000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行号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起始地址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长度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209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226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267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249" name="Rectangle 170"/>
          <p:cNvSpPr/>
          <p:nvPr/>
        </p:nvSpPr>
        <p:spPr>
          <a:xfrm>
            <a:off x="914400" y="3505200"/>
            <a:ext cx="4572000" cy="300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main(){    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      float a,b,max;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      scanf(〃%f,%f〃,&amp;a,&amp;b);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      if(a&gt;b) max=a;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      else max=b;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6250" name="Rectangle 171"/>
          <p:cNvSpPr/>
          <p:nvPr/>
        </p:nvSpPr>
        <p:spPr>
          <a:xfrm>
            <a:off x="1073150" y="687388"/>
            <a:ext cx="5270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201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107950" y="188913"/>
            <a:ext cx="6477000" cy="8683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dirty="0"/>
              <a:t>ch4 </a:t>
            </a:r>
            <a:r>
              <a:rPr lang="zh-CN" altLang="en-US" sz="3200" dirty="0"/>
              <a:t>串</a:t>
            </a:r>
            <a:endParaRPr lang="zh-CN" altLang="en-US" sz="3200" dirty="0"/>
          </a:p>
        </p:txBody>
      </p:sp>
      <p:grpSp>
        <p:nvGrpSpPr>
          <p:cNvPr id="18436" name="Group 3"/>
          <p:cNvGrpSpPr/>
          <p:nvPr/>
        </p:nvGrpSpPr>
        <p:grpSpPr>
          <a:xfrm>
            <a:off x="1927225" y="3001963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8465" name="Group 5"/>
            <p:cNvGrpSpPr/>
            <p:nvPr/>
          </p:nvGrpSpPr>
          <p:grpSpPr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8437" name="Group 8"/>
          <p:cNvGrpSpPr/>
          <p:nvPr/>
        </p:nvGrpSpPr>
        <p:grpSpPr>
          <a:xfrm>
            <a:off x="1927225" y="3867150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8461" name="Group 10"/>
            <p:cNvGrpSpPr/>
            <p:nvPr/>
          </p:nvGrpSpPr>
          <p:grpSpPr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8438" name="Group 13"/>
          <p:cNvGrpSpPr/>
          <p:nvPr/>
        </p:nvGrpSpPr>
        <p:grpSpPr>
          <a:xfrm>
            <a:off x="1927225" y="4724400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8457" name="Group 15"/>
            <p:cNvGrpSpPr/>
            <p:nvPr/>
          </p:nvGrpSpPr>
          <p:grpSpPr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8439" name="Group 18"/>
          <p:cNvGrpSpPr/>
          <p:nvPr/>
        </p:nvGrpSpPr>
        <p:grpSpPr>
          <a:xfrm>
            <a:off x="1927225" y="2138363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8453" name="Group 20"/>
            <p:cNvGrpSpPr/>
            <p:nvPr/>
          </p:nvGrpSpPr>
          <p:grpSpPr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8440" name="Text Box 23"/>
          <p:cNvSpPr txBox="1"/>
          <p:nvPr/>
        </p:nvSpPr>
        <p:spPr>
          <a:xfrm>
            <a:off x="2393950" y="2252663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None/>
            </a:pP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基本概念及术语</a:t>
            </a:r>
            <a:r>
              <a:rPr lang="en-US" altLang="zh-CN" sz="2400" b="0" dirty="0">
                <a:solidFill>
                  <a:schemeClr val="tx1"/>
                </a:solidFill>
                <a:ea typeface="等线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    </a:t>
            </a:r>
            <a:endParaRPr lang="zh-CN" altLang="en-US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18441" name="Text Box 24"/>
          <p:cNvSpPr txBox="1"/>
          <p:nvPr/>
        </p:nvSpPr>
        <p:spPr>
          <a:xfrm>
            <a:off x="2405063" y="3109913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None/>
            </a:pP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串的表示方法</a:t>
            </a: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    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18442" name="Text Box 25"/>
          <p:cNvSpPr txBox="1"/>
          <p:nvPr/>
        </p:nvSpPr>
        <p:spPr>
          <a:xfrm>
            <a:off x="2405063" y="3968750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None/>
            </a:pP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串的模式匹配算法**</a:t>
            </a: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    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18443" name="Text Box 26"/>
          <p:cNvSpPr txBox="1"/>
          <p:nvPr/>
        </p:nvSpPr>
        <p:spPr>
          <a:xfrm>
            <a:off x="2405063" y="4816475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None/>
            </a:pP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串操作应用*</a:t>
            </a: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    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pic>
        <p:nvPicPr>
          <p:cNvPr id="18444" name="Picture 27" descr="1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4" r="19473"/>
          <a:stretch>
            <a:fillRect/>
          </a:stretch>
        </p:blipFill>
        <p:spPr>
          <a:xfrm>
            <a:off x="1763713" y="4711700"/>
            <a:ext cx="792162" cy="949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5" name="Picture 28" descr="1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4" r="19473"/>
          <a:stretch>
            <a:fillRect/>
          </a:stretch>
        </p:blipFill>
        <p:spPr>
          <a:xfrm>
            <a:off x="1743075" y="3841750"/>
            <a:ext cx="792163" cy="949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6" name="Picture 29" descr="1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4" r="19473"/>
          <a:stretch>
            <a:fillRect/>
          </a:stretch>
        </p:blipFill>
        <p:spPr>
          <a:xfrm>
            <a:off x="1743075" y="2990850"/>
            <a:ext cx="792163" cy="949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7" name="Picture 30" descr="1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4" r="19473"/>
          <a:stretch>
            <a:fillRect/>
          </a:stretch>
        </p:blipFill>
        <p:spPr>
          <a:xfrm>
            <a:off x="1731963" y="2133600"/>
            <a:ext cx="792162" cy="949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8" name="Text Box 31"/>
          <p:cNvSpPr txBox="1"/>
          <p:nvPr/>
        </p:nvSpPr>
        <p:spPr>
          <a:xfrm>
            <a:off x="2073275" y="4824413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4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18449" name="Text Box 32"/>
          <p:cNvSpPr txBox="1"/>
          <p:nvPr/>
        </p:nvSpPr>
        <p:spPr>
          <a:xfrm>
            <a:off x="2052638" y="223043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1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18450" name="Text Box 33"/>
          <p:cNvSpPr txBox="1"/>
          <p:nvPr/>
        </p:nvSpPr>
        <p:spPr>
          <a:xfrm>
            <a:off x="2065338" y="30892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2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18451" name="Text Box 34"/>
          <p:cNvSpPr txBox="1"/>
          <p:nvPr/>
        </p:nvSpPr>
        <p:spPr>
          <a:xfrm>
            <a:off x="2065338" y="397668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ea typeface="等线" panose="02010600030101010101" pitchFamily="2" charset="-122"/>
              </a:rPr>
              <a:t>3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3"/>
          <p:cNvSpPr/>
          <p:nvPr/>
        </p:nvSpPr>
        <p:spPr>
          <a:xfrm>
            <a:off x="1173163" y="152400"/>
            <a:ext cx="7772400" cy="6080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rgbClr val="003366"/>
                </a:solidFill>
                <a:latin typeface="Times New Roman" panose="02020603050405020304" pitchFamily="18" charset="0"/>
              </a:rPr>
              <a:t>插入一行</a:t>
            </a:r>
            <a:endParaRPr lang="zh-CN" altLang="en-US" sz="4400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405" name="Group 213"/>
          <p:cNvGraphicFramePr>
            <a:graphicFrameLocks noGrp="1"/>
          </p:cNvGraphicFramePr>
          <p:nvPr/>
        </p:nvGraphicFramePr>
        <p:xfrm>
          <a:off x="1143000" y="1068388"/>
          <a:ext cx="7772400" cy="2562225"/>
        </p:xfrm>
        <a:graphic>
          <a:graphicData uri="http://schemas.openxmlformats.org/drawingml/2006/table">
            <a:tbl>
              <a:tblPr/>
              <a:tblGrid>
                <a:gridCol w="388938"/>
                <a:gridCol w="388937"/>
                <a:gridCol w="387350"/>
                <a:gridCol w="388938"/>
                <a:gridCol w="388937"/>
                <a:gridCol w="388938"/>
                <a:gridCol w="388937"/>
                <a:gridCol w="387350"/>
                <a:gridCol w="388938"/>
                <a:gridCol w="388937"/>
                <a:gridCol w="388938"/>
                <a:gridCol w="388937"/>
                <a:gridCol w="441325"/>
                <a:gridCol w="334963"/>
                <a:gridCol w="388937"/>
                <a:gridCol w="388938"/>
                <a:gridCol w="388937"/>
                <a:gridCol w="387350"/>
                <a:gridCol w="388938"/>
                <a:gridCol w="388937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i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(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)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{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l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o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x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s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(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“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%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%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“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&amp;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&amp;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)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i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&gt;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x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=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l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s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x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=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}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p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r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i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(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“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%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“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x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)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91907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;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↙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24" name="Group 132"/>
          <p:cNvGraphicFramePr>
            <a:graphicFrameLocks noGrp="1"/>
          </p:cNvGraphicFramePr>
          <p:nvPr/>
        </p:nvGraphicFramePr>
        <p:xfrm>
          <a:off x="5638800" y="3656013"/>
          <a:ext cx="2819400" cy="3221038"/>
        </p:xfrm>
        <a:graphic>
          <a:graphicData uri="http://schemas.openxmlformats.org/drawingml/2006/table">
            <a:tbl>
              <a:tblPr/>
              <a:tblGrid>
                <a:gridCol w="762000"/>
                <a:gridCol w="1295400"/>
                <a:gridCol w="762000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行号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起始地址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长度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209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226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267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105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284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91907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294" name="Rectangle 170"/>
          <p:cNvSpPr/>
          <p:nvPr/>
        </p:nvSpPr>
        <p:spPr>
          <a:xfrm>
            <a:off x="914400" y="3808413"/>
            <a:ext cx="4572000" cy="300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main(){    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      float a,b,max;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      scanf(〃%f,%f〃,&amp;a,&amp;b);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      if(a&gt;b) max=a;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      else max=b;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400" dirty="0">
                <a:solidFill>
                  <a:srgbClr val="C91907"/>
                </a:solidFill>
                <a:latin typeface="Tahoma" panose="020B0604030504040204" pitchFamily="34" charset="0"/>
              </a:rPr>
              <a:t>printf(</a:t>
            </a:r>
            <a:r>
              <a:rPr lang="en-US" altLang="zh-CN" sz="2400" dirty="0">
                <a:solidFill>
                  <a:srgbClr val="C91907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 dirty="0">
                <a:solidFill>
                  <a:srgbClr val="C91907"/>
                </a:solidFill>
                <a:latin typeface="Tahoma" panose="020B0604030504040204" pitchFamily="34" charset="0"/>
              </a:rPr>
              <a:t>%d</a:t>
            </a:r>
            <a:r>
              <a:rPr lang="en-US" altLang="zh-CN" sz="2400" dirty="0">
                <a:solidFill>
                  <a:srgbClr val="C91907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 dirty="0">
                <a:solidFill>
                  <a:srgbClr val="C91907"/>
                </a:solidFill>
                <a:latin typeface="Tahoma" panose="020B0604030504040204" pitchFamily="34" charset="0"/>
              </a:rPr>
              <a:t>,max);</a:t>
            </a:r>
            <a:endParaRPr lang="en-US" altLang="zh-CN" sz="2400" dirty="0">
              <a:solidFill>
                <a:srgbClr val="C91907"/>
              </a:solidFill>
              <a:latin typeface="Tahoma" panose="020B0604030504040204" pitchFamily="34" charset="0"/>
            </a:endParaRPr>
          </a:p>
        </p:txBody>
      </p:sp>
      <p:sp>
        <p:nvSpPr>
          <p:cNvPr id="47295" name="Rectangle 171"/>
          <p:cNvSpPr/>
          <p:nvPr/>
        </p:nvSpPr>
        <p:spPr>
          <a:xfrm>
            <a:off x="1073150" y="687388"/>
            <a:ext cx="5270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201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pic>
        <p:nvPicPr>
          <p:cNvPr id="48131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4025" y="3141663"/>
            <a:ext cx="2320925" cy="2663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2" name="Rectangle 3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400" dirty="0"/>
              <a:t>第</a:t>
            </a:r>
            <a:r>
              <a:rPr lang="en-US" altLang="zh-CN" sz="2400" dirty="0"/>
              <a:t>4</a:t>
            </a:r>
            <a:r>
              <a:rPr lang="zh-CN" altLang="en-US" sz="2400" dirty="0"/>
              <a:t>章小结</a:t>
            </a:r>
            <a:endParaRPr lang="en-US" altLang="zh-CN" sz="2400" dirty="0"/>
          </a:p>
        </p:txBody>
      </p:sp>
      <p:sp>
        <p:nvSpPr>
          <p:cNvPr id="17412" name="AutoShape 4"/>
          <p:cNvSpPr/>
          <p:nvPr/>
        </p:nvSpPr>
        <p:spPr>
          <a:xfrm>
            <a:off x="3683000" y="1831975"/>
            <a:ext cx="3913188" cy="3340100"/>
          </a:xfrm>
          <a:prstGeom prst="homePlate">
            <a:avLst>
              <a:gd name="adj" fmla="val 26338"/>
            </a:avLst>
          </a:prstGeom>
          <a:gradFill rotWithShape="1">
            <a:gsLst>
              <a:gs pos="0">
                <a:srgbClr val="F6F6F6"/>
              </a:gs>
              <a:gs pos="100000">
                <a:srgbClr val="C0C0C0"/>
              </a:gs>
            </a:gsLst>
            <a:lin ang="2700000" scaled="1"/>
            <a:tileRect/>
          </a:gradFill>
          <a:ln w="12700">
            <a:noFill/>
          </a:ln>
          <a:effectLst>
            <a:outerShdw dist="71842" dir="2699999" algn="ctr" rotWithShape="0">
              <a:srgbClr val="808080">
                <a:alpha val="50000"/>
              </a:srgbClr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gray">
          <a:xfrm>
            <a:off x="1614488" y="1833563"/>
            <a:ext cx="4037013" cy="3336925"/>
          </a:xfrm>
          <a:prstGeom prst="homePlate">
            <a:avLst>
              <a:gd name="adj" fmla="val 27281"/>
            </a:avLst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 algn="ctr">
            <a:noFill/>
            <a:prstDash val="dash"/>
            <a:miter lim="800000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414" name="Freeform 6"/>
          <p:cNvSpPr/>
          <p:nvPr/>
        </p:nvSpPr>
        <p:spPr bwMode="gray">
          <a:xfrm>
            <a:off x="822325" y="1484313"/>
            <a:ext cx="5981700" cy="649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7" y="267"/>
              </a:cxn>
              <a:cxn ang="0">
                <a:pos x="3454" y="267"/>
              </a:cxn>
              <a:cxn ang="0">
                <a:pos x="3292" y="8"/>
              </a:cxn>
              <a:cxn ang="0">
                <a:pos x="0" y="0"/>
              </a:cxn>
            </a:cxnLst>
            <a:rect l="0" t="0" r="r" b="b"/>
            <a:pathLst>
              <a:path w="3454" h="267">
                <a:moveTo>
                  <a:pt x="0" y="0"/>
                </a:moveTo>
                <a:lnTo>
                  <a:pt x="87" y="267"/>
                </a:lnTo>
                <a:lnTo>
                  <a:pt x="3454" y="267"/>
                </a:lnTo>
                <a:lnTo>
                  <a:pt x="3292" y="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flat" cmpd="sng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ltGray">
          <a:xfrm>
            <a:off x="295275" y="1484313"/>
            <a:ext cx="3235325" cy="367347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2700000" scaled="1"/>
          </a:gradFill>
          <a:ln w="12700" algn="ctr">
            <a:noFill/>
            <a:prstDash val="dash"/>
            <a:miter lim="800000"/>
          </a:ln>
          <a:effectLst>
            <a:outerShdw dist="56796" dir="3806097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137" name="Rectangle 8"/>
          <p:cNvSpPr/>
          <p:nvPr/>
        </p:nvSpPr>
        <p:spPr>
          <a:xfrm>
            <a:off x="323850" y="1989138"/>
            <a:ext cx="2808288" cy="2720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本章介绍了串的基本概念和术语，给出了串的各种表示方法及各自特点，并介绍了串在文本编辑中的应用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  <p:sp>
        <p:nvSpPr>
          <p:cNvPr id="165897" name="Rectangle 9"/>
          <p:cNvSpPr/>
          <p:nvPr/>
        </p:nvSpPr>
        <p:spPr>
          <a:xfrm>
            <a:off x="2124075" y="1484313"/>
            <a:ext cx="47132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FFFF"/>
                </a:solidFill>
                <a:ea typeface="等线" panose="02010600030101010101" pitchFamily="2" charset="-122"/>
              </a:rPr>
              <a:t>重点和难点</a:t>
            </a:r>
            <a:endParaRPr lang="en-US" altLang="zh-CN" sz="2800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sp>
        <p:nvSpPr>
          <p:cNvPr id="165898" name="Rectangle 10"/>
          <p:cNvSpPr/>
          <p:nvPr/>
        </p:nvSpPr>
        <p:spPr>
          <a:xfrm>
            <a:off x="5508625" y="2420938"/>
            <a:ext cx="1779588" cy="1262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ea typeface="等线" panose="02010600030101010101" pitchFamily="2" charset="-122"/>
              </a:rPr>
              <a:t>难点</a:t>
            </a:r>
            <a:endParaRPr lang="en-US" altLang="zh-CN" sz="2800" dirty="0">
              <a:solidFill>
                <a:schemeClr val="bg1"/>
              </a:solidFill>
              <a:ea typeface="等线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ea typeface="等线" panose="02010600030101010101" pitchFamily="2" charset="-122"/>
              </a:rPr>
              <a:t>种表示方法的区别</a:t>
            </a:r>
            <a:endParaRPr lang="en-US" altLang="zh-CN" sz="2400" dirty="0">
              <a:ea typeface="等线" panose="02010600030101010101" pitchFamily="2" charset="-122"/>
            </a:endParaRPr>
          </a:p>
        </p:txBody>
      </p:sp>
      <p:sp>
        <p:nvSpPr>
          <p:cNvPr id="165899" name="Rectangle 12"/>
          <p:cNvSpPr/>
          <p:nvPr/>
        </p:nvSpPr>
        <p:spPr>
          <a:xfrm>
            <a:off x="3348038" y="2133600"/>
            <a:ext cx="1871662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FF"/>
                </a:solidFill>
                <a:ea typeface="等线" panose="02010600030101010101" pitchFamily="2" charset="-122"/>
              </a:rPr>
              <a:t>重点</a:t>
            </a:r>
            <a:endParaRPr lang="en-US" altLang="zh-CN" sz="2400" dirty="0">
              <a:solidFill>
                <a:srgbClr val="FFFFFF"/>
              </a:solidFill>
              <a:ea typeface="等线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串的基本概念和术语，串的各种表示方法及各自特点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65897" grpId="0"/>
      <p:bldP spid="165898" grpId="0"/>
      <p:bldP spid="16589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4"/>
          <p:cNvSpPr/>
          <p:nvPr/>
        </p:nvSpPr>
        <p:spPr>
          <a:xfrm>
            <a:off x="395288" y="549275"/>
            <a:ext cx="60198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i="1" dirty="0">
                <a:solidFill>
                  <a:srgbClr val="FFFFFF"/>
                </a:solidFill>
                <a:ea typeface="等线" panose="02010600030101010101" pitchFamily="2" charset="-122"/>
              </a:rPr>
              <a:t>下课啦</a:t>
            </a:r>
            <a:endParaRPr lang="en-US" altLang="zh-CN" sz="3600" i="1" dirty="0">
              <a:solidFill>
                <a:srgbClr val="FFFFFF"/>
              </a:solidFill>
              <a:ea typeface="等线" panose="02010600030101010101" pitchFamily="2" charset="-122"/>
            </a:endParaRPr>
          </a:p>
        </p:txBody>
      </p:sp>
      <p:pic>
        <p:nvPicPr>
          <p:cNvPr id="49155" name="Picture 3" descr="2009053023254608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338" y="1700213"/>
            <a:ext cx="4176712" cy="424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179388" y="404813"/>
            <a:ext cx="6265862" cy="60801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400" dirty="0"/>
              <a:t>Ch4.</a:t>
            </a:r>
            <a:r>
              <a:rPr lang="zh-CN" altLang="en-US" sz="2400" dirty="0"/>
              <a:t>串：串的定义</a:t>
            </a:r>
            <a:r>
              <a:rPr lang="en-US" altLang="zh-CN" sz="1800" dirty="0">
                <a:latin typeface="Arial" panose="020B0604020202020204" pitchFamily="34" charset="0"/>
              </a:rPr>
              <a:t>——</a:t>
            </a:r>
            <a:r>
              <a:rPr lang="zh-CN" altLang="en-US" sz="1800" dirty="0"/>
              <a:t>基本概念</a:t>
            </a:r>
            <a:endParaRPr lang="en-US" altLang="zh-CN" sz="1800" dirty="0"/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539750" y="1412875"/>
            <a:ext cx="7959725" cy="3240088"/>
          </a:xfrm>
        </p:spPr>
        <p:txBody>
          <a:bodyPr vert="horz" wrap="square" lIns="91440" tIns="45720" rIns="91440" bIns="45720" anchor="t" anchorCtr="0"/>
          <a:p>
            <a:pPr marL="0" indent="0" algn="just" eaLnBrk="1" hangingPunct="1">
              <a:lnSpc>
                <a:spcPct val="120000"/>
              </a:lnSpc>
              <a:spcBef>
                <a:spcPct val="10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串：由零个或多个字符组成的有限序列。记为：         		</a:t>
            </a:r>
            <a:r>
              <a:rPr lang="en-US" altLang="zh-CN" sz="2400" dirty="0">
                <a:ea typeface="等线" panose="02010600030101010101" pitchFamily="2" charset="-122"/>
              </a:rPr>
              <a:t>s=                         (n&gt;=0)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marL="758825" lvl="1" eaLnBrk="1" hangingPunct="1">
              <a:spcBef>
                <a:spcPct val="5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串名</a:t>
            </a:r>
            <a:r>
              <a:rPr lang="en-US" altLang="zh-CN" sz="2400" dirty="0">
                <a:ea typeface="等线" panose="02010600030101010101" pitchFamily="2" charset="-122"/>
              </a:rPr>
              <a:t>: s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marL="758825" lvl="1" eaLnBrk="1" hangingPunct="1">
              <a:spcBef>
                <a:spcPct val="5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串值</a:t>
            </a:r>
            <a:r>
              <a:rPr lang="en-US" altLang="zh-CN" sz="2400" dirty="0">
                <a:ea typeface="等线" panose="02010600030101010101" pitchFamily="2" charset="-122"/>
              </a:rPr>
              <a:t>: a</a:t>
            </a:r>
            <a:r>
              <a:rPr lang="en-US" altLang="zh-CN" sz="2400" baseline="-25000" dirty="0">
                <a:ea typeface="等线" panose="02010600030101010101" pitchFamily="2" charset="-122"/>
              </a:rPr>
              <a:t>1</a:t>
            </a:r>
            <a:r>
              <a:rPr lang="en-US" altLang="zh-CN" sz="2400" dirty="0">
                <a:ea typeface="等线" panose="02010600030101010101" pitchFamily="2" charset="-122"/>
              </a:rPr>
              <a:t>a</a:t>
            </a:r>
            <a:r>
              <a:rPr lang="en-US" altLang="zh-CN" sz="2400" baseline="-25000" dirty="0">
                <a:ea typeface="等线" panose="02010600030101010101" pitchFamily="2" charset="-122"/>
              </a:rPr>
              <a:t>2</a:t>
            </a:r>
            <a:r>
              <a:rPr lang="en-US" altLang="zh-CN" sz="2400" dirty="0">
                <a:ea typeface="等线" panose="02010600030101010101" pitchFamily="2" charset="-122"/>
              </a:rPr>
              <a:t>a</a:t>
            </a:r>
            <a:r>
              <a:rPr lang="en-US" altLang="zh-CN" sz="2400" baseline="-25000" dirty="0">
                <a:ea typeface="等线" panose="02010600030101010101" pitchFamily="2" charset="-122"/>
              </a:rPr>
              <a:t>3</a:t>
            </a:r>
            <a:r>
              <a:rPr lang="en-US" altLang="zh-CN" sz="2400" dirty="0">
                <a:ea typeface="等线" panose="02010600030101010101" pitchFamily="2" charset="-122"/>
              </a:rPr>
              <a:t>……a</a:t>
            </a:r>
            <a:r>
              <a:rPr lang="en-US" altLang="zh-CN" sz="2400" baseline="-25000" dirty="0">
                <a:ea typeface="等线" panose="02010600030101010101" pitchFamily="2" charset="-122"/>
              </a:rPr>
              <a:t>n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marL="758825" lvl="1" eaLnBrk="1" hangingPunct="1">
              <a:spcBef>
                <a:spcPct val="5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串长</a:t>
            </a:r>
            <a:r>
              <a:rPr lang="en-US" altLang="zh-CN" sz="2400" dirty="0">
                <a:ea typeface="等线" panose="02010600030101010101" pitchFamily="2" charset="-122"/>
              </a:rPr>
              <a:t>: n 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marL="758825" lvl="1" eaLnBrk="1" hangingPunct="1">
              <a:spcBef>
                <a:spcPct val="5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空串：串长为</a:t>
            </a:r>
            <a:r>
              <a:rPr lang="en-US" altLang="zh-CN" sz="2400" dirty="0">
                <a:ea typeface="等线" panose="02010600030101010101" pitchFamily="2" charset="-122"/>
              </a:rPr>
              <a:t>0</a:t>
            </a:r>
            <a:r>
              <a:rPr lang="zh-CN" altLang="en-US" sz="2400" dirty="0">
                <a:ea typeface="等线" panose="02010600030101010101" pitchFamily="2" charset="-122"/>
              </a:rPr>
              <a:t>的串。用</a:t>
            </a:r>
            <a:r>
              <a:rPr lang="en-US" altLang="zh-CN" dirty="0">
                <a:solidFill>
                  <a:srgbClr val="FF0000"/>
                </a:solidFill>
                <a:ea typeface="等线" panose="02010600030101010101" pitchFamily="2" charset="-122"/>
              </a:rPr>
              <a:t>Φ</a:t>
            </a:r>
            <a:r>
              <a:rPr lang="zh-CN" altLang="en-US" sz="2400" dirty="0">
                <a:ea typeface="等线" panose="02010600030101010101" pitchFamily="2" charset="-122"/>
              </a:rPr>
              <a:t>表示</a:t>
            </a:r>
            <a:endParaRPr lang="en-US" altLang="zh-CN" sz="2400" dirty="0">
              <a:ea typeface="等线" panose="02010600030101010101" pitchFamily="2" charset="-122"/>
            </a:endParaRPr>
          </a:p>
        </p:txBody>
      </p:sp>
      <p:sp>
        <p:nvSpPr>
          <p:cNvPr id="19461" name="Rectangle 5"/>
          <p:cNvSpPr/>
          <p:nvPr/>
        </p:nvSpPr>
        <p:spPr>
          <a:xfrm>
            <a:off x="4479925" y="-184150"/>
            <a:ext cx="184150" cy="36830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6E8855"/>
            </a:prstShdw>
          </a:effectLst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19462" name="Rectangle 7"/>
          <p:cNvSpPr/>
          <p:nvPr/>
        </p:nvSpPr>
        <p:spPr>
          <a:xfrm>
            <a:off x="4479925" y="-184150"/>
            <a:ext cx="184150" cy="36830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6E8855"/>
            </a:prstShdw>
          </a:effectLst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1979613" y="1844675"/>
          <a:ext cx="18573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38200" imgH="228600" progId="Equation.3">
                  <p:embed/>
                </p:oleObj>
              </mc:Choice>
              <mc:Fallback>
                <p:oleObj name="" r:id="rId1" imgW="8382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1844675"/>
                        <a:ext cx="1857375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107950" y="373063"/>
            <a:ext cx="6265863" cy="60801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400" dirty="0"/>
              <a:t>Ch4.</a:t>
            </a:r>
            <a:r>
              <a:rPr lang="zh-CN" altLang="en-US" sz="2400" dirty="0"/>
              <a:t>串：串的定义</a:t>
            </a:r>
            <a:r>
              <a:rPr lang="en-US" altLang="zh-CN" sz="1800" dirty="0">
                <a:latin typeface="Arial" panose="020B0604020202020204" pitchFamily="34" charset="0"/>
              </a:rPr>
              <a:t>——</a:t>
            </a:r>
            <a:r>
              <a:rPr lang="zh-CN" altLang="en-US" sz="1800" dirty="0"/>
              <a:t>术语</a:t>
            </a:r>
            <a:endParaRPr lang="zh-CN" altLang="en-US" sz="1800" dirty="0"/>
          </a:p>
        </p:txBody>
      </p:sp>
      <p:sp>
        <p:nvSpPr>
          <p:cNvPr id="160771" name="Rectangle 3"/>
          <p:cNvSpPr>
            <a:spLocks noGrp="1"/>
          </p:cNvSpPr>
          <p:nvPr>
            <p:ph idx="1"/>
          </p:nvPr>
        </p:nvSpPr>
        <p:spPr>
          <a:xfrm>
            <a:off x="539750" y="1341438"/>
            <a:ext cx="8280400" cy="4824412"/>
          </a:xfrm>
        </p:spPr>
        <p:txBody>
          <a:bodyPr vert="horz" wrap="square" lIns="91440" tIns="45720" rIns="91440" bIns="45720" anchor="t" anchorCtr="0"/>
          <a:p>
            <a:pPr marL="0" indent="0" algn="just" eaLnBrk="1" hangingPunct="1">
              <a:lnSpc>
                <a:spcPct val="90000"/>
              </a:lnSpc>
            </a:pPr>
            <a:r>
              <a:rPr lang="zh-CN" altLang="en-US" sz="2400" dirty="0">
                <a:ea typeface="等线" panose="02010600030101010101" pitchFamily="2" charset="-122"/>
              </a:rPr>
              <a:t>子串：串中任意个连续的字符组成的子序列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marL="758825" lvl="1" algn="just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C91907"/>
                </a:solidFill>
                <a:ea typeface="等线" panose="02010600030101010101" pitchFamily="2" charset="-122"/>
              </a:rPr>
              <a:t>串是其自身的子串</a:t>
            </a:r>
            <a:endParaRPr lang="en-US" altLang="zh-CN" sz="2400" dirty="0">
              <a:solidFill>
                <a:srgbClr val="C91907"/>
              </a:solidFill>
              <a:ea typeface="等线" panose="02010600030101010101" pitchFamily="2" charset="-122"/>
            </a:endParaRPr>
          </a:p>
          <a:p>
            <a:pPr marL="758825" lvl="1" algn="just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C91907"/>
                </a:solidFill>
                <a:ea typeface="等线" panose="02010600030101010101" pitchFamily="2" charset="-122"/>
              </a:rPr>
              <a:t>空串是任意串的子串	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主串：包含子串的串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字符在串中的位置：字符在串中的序号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nb-NO" sz="2400" dirty="0">
                <a:ea typeface="等线" panose="02010600030101010101" pitchFamily="2" charset="-122"/>
              </a:rPr>
              <a:t>子串在主串中的位置：子串的第</a:t>
            </a:r>
            <a:r>
              <a:rPr lang="nb-NO" altLang="zh-CN" sz="2400" dirty="0">
                <a:ea typeface="等线" panose="02010600030101010101" pitchFamily="2" charset="-122"/>
              </a:rPr>
              <a:t>1</a:t>
            </a:r>
            <a:r>
              <a:rPr lang="zh-CN" altLang="nb-NO" sz="2400" dirty="0">
                <a:ea typeface="等线" panose="02010600030101010101" pitchFamily="2" charset="-122"/>
              </a:rPr>
              <a:t>个字符在主串中的位置</a:t>
            </a:r>
            <a:endParaRPr lang="zh-CN" altLang="nb-NO" sz="2400" dirty="0">
              <a:ea typeface="等线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空格串：由一个或多个空格组成的串，其长度为空格个数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ea typeface="等线" panose="02010600030101010101" pitchFamily="2" charset="-122"/>
              </a:rPr>
              <a:t>串相等：两个串长度相等且各个对应位置的字符也相等</a:t>
            </a:r>
            <a:endParaRPr lang="zh-CN" altLang="en-US" sz="24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4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5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6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9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12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107950" y="404813"/>
            <a:ext cx="7793038" cy="5588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400" dirty="0"/>
              <a:t>Ch4.</a:t>
            </a:r>
            <a:r>
              <a:rPr lang="zh-CN" altLang="en-US" sz="2400" dirty="0"/>
              <a:t>串：串的定义</a:t>
            </a:r>
            <a:r>
              <a:rPr lang="en-US" altLang="zh-CN" sz="1800" dirty="0">
                <a:latin typeface="Arial" panose="020B0604020202020204" pitchFamily="34" charset="0"/>
              </a:rPr>
              <a:t>——</a:t>
            </a:r>
            <a:r>
              <a:rPr lang="zh-CN" altLang="en-US" sz="1800" dirty="0"/>
              <a:t>课堂练习</a:t>
            </a:r>
            <a:endParaRPr lang="en-US" altLang="zh-CN" sz="18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733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127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设有四个串，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='BEI',  S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='JING',  S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='BEIJING',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S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=‘BEI JING'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，则：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127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127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的串值为</a:t>
            </a:r>
            <a:r>
              <a:rPr kumimoji="0" lang="en-US" altLang="zh-CN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_________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，长度为</a:t>
            </a:r>
            <a:r>
              <a:rPr kumimoji="0" lang="zh-CN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127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127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S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均是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S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的子串。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127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127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S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的位置相同。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127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127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S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的位置相同。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356" name="Text Box 4"/>
          <p:cNvSpPr txBox="1"/>
          <p:nvPr/>
        </p:nvSpPr>
        <p:spPr>
          <a:xfrm>
            <a:off x="2484438" y="2636838"/>
            <a:ext cx="10858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ea typeface="等线" panose="02010600030101010101" pitchFamily="2" charset="-122"/>
              </a:rPr>
              <a:t>'</a:t>
            </a:r>
            <a:r>
              <a:rPr lang="en-US" altLang="zh-CN" sz="2400" dirty="0">
                <a:solidFill>
                  <a:srgbClr val="FF0000"/>
                </a:solidFill>
                <a:ea typeface="等线" panose="02010600030101010101" pitchFamily="2" charset="-122"/>
              </a:rPr>
              <a:t>BEI</a:t>
            </a:r>
            <a:r>
              <a:rPr lang="en-US" altLang="zh-CN" sz="2400" dirty="0">
                <a:solidFill>
                  <a:srgbClr val="FF0000"/>
                </a:solidFill>
                <a:ea typeface="等线" panose="02010600030101010101" pitchFamily="2" charset="-122"/>
              </a:rPr>
              <a:t>'</a:t>
            </a:r>
            <a:endParaRPr lang="en-US" altLang="zh-CN" sz="24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  <p:sp>
        <p:nvSpPr>
          <p:cNvPr id="100357" name="Text Box 5"/>
          <p:cNvSpPr txBox="1"/>
          <p:nvPr/>
        </p:nvSpPr>
        <p:spPr>
          <a:xfrm>
            <a:off x="4692650" y="2652713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ea typeface="等线" panose="02010600030101010101" pitchFamily="2" charset="-122"/>
              </a:rPr>
              <a:t>3</a:t>
            </a:r>
            <a:endParaRPr lang="en-US" altLang="zh-CN" sz="24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  <p:sp>
        <p:nvSpPr>
          <p:cNvPr id="100358" name="Text Box 6"/>
          <p:cNvSpPr txBox="1"/>
          <p:nvPr/>
        </p:nvSpPr>
        <p:spPr>
          <a:xfrm>
            <a:off x="4318000" y="3379788"/>
            <a:ext cx="6858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ea typeface="等线" panose="02010600030101010101" pitchFamily="2" charset="-122"/>
              </a:rPr>
              <a:t>√</a:t>
            </a:r>
            <a:endParaRPr lang="zh-CN" altLang="en-US" sz="28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  <p:sp>
        <p:nvSpPr>
          <p:cNvPr id="100359" name="Rectangle 7"/>
          <p:cNvSpPr/>
          <p:nvPr/>
        </p:nvSpPr>
        <p:spPr>
          <a:xfrm>
            <a:off x="4416425" y="4797425"/>
            <a:ext cx="4413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</a:rPr>
              <a:t>╳</a:t>
            </a:r>
            <a:endParaRPr lang="zh-CN" altLang="en-US" sz="20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  <p:sp>
        <p:nvSpPr>
          <p:cNvPr id="100360" name="Text Box 8"/>
          <p:cNvSpPr txBox="1"/>
          <p:nvPr/>
        </p:nvSpPr>
        <p:spPr>
          <a:xfrm>
            <a:off x="4318000" y="4068763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ea typeface="等线" panose="02010600030101010101" pitchFamily="2" charset="-122"/>
              </a:rPr>
              <a:t>√</a:t>
            </a:r>
            <a:endParaRPr lang="zh-CN" altLang="en-US" sz="28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57" grpId="0"/>
      <p:bldP spid="100358" grpId="0"/>
      <p:bldP spid="100359" grpId="0"/>
      <p:bldP spid="1003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idx="1"/>
          </p:nvPr>
        </p:nvSpPr>
        <p:spPr>
          <a:xfrm>
            <a:off x="827088" y="1196975"/>
            <a:ext cx="7561262" cy="4840288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ADT String {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  </a:t>
            </a:r>
            <a:r>
              <a:rPr lang="zh-CN" altLang="en-US" sz="2000" dirty="0">
                <a:ea typeface="等线" panose="02010600030101010101" pitchFamily="2" charset="-122"/>
              </a:rPr>
              <a:t>数据对象：</a:t>
            </a:r>
            <a:r>
              <a:rPr lang="en-US" altLang="zh-CN" sz="2000" dirty="0">
                <a:ea typeface="等线" panose="02010600030101010101" pitchFamily="2" charset="-122"/>
              </a:rPr>
              <a:t>D={a</a:t>
            </a:r>
            <a:r>
              <a:rPr lang="en-US" altLang="zh-CN" sz="2000" baseline="-25000" dirty="0"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ea typeface="等线" panose="02010600030101010101" pitchFamily="2" charset="-122"/>
              </a:rPr>
              <a:t>| a</a:t>
            </a:r>
            <a:r>
              <a:rPr lang="en-US" altLang="zh-CN" sz="2000" baseline="-25000" dirty="0"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ea typeface="等线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solidFill>
                  <a:srgbClr val="FF0000"/>
                </a:solidFill>
                <a:ea typeface="等线" panose="02010600030101010101" pitchFamily="2" charset="-122"/>
              </a:rPr>
              <a:t>CharacterSet</a:t>
            </a:r>
            <a:r>
              <a:rPr lang="en-US" altLang="zh-CN" sz="2000" dirty="0">
                <a:ea typeface="等线" panose="02010600030101010101" pitchFamily="2" charset="-122"/>
              </a:rPr>
              <a:t>, i=1,2,…,n, n</a:t>
            </a:r>
            <a:r>
              <a:rPr lang="en-US" altLang="zh-CN" sz="2000" dirty="0">
                <a:ea typeface="等线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000" dirty="0">
                <a:ea typeface="等线" panose="02010600030101010101" pitchFamily="2" charset="-122"/>
              </a:rPr>
              <a:t>0}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  </a:t>
            </a:r>
            <a:r>
              <a:rPr lang="zh-CN" altLang="en-US" sz="2000" dirty="0">
                <a:ea typeface="等线" panose="02010600030101010101" pitchFamily="2" charset="-122"/>
              </a:rPr>
              <a:t>数据关系：</a:t>
            </a:r>
            <a:r>
              <a:rPr lang="en-US" altLang="zh-CN" sz="2000" dirty="0">
                <a:ea typeface="等线" panose="02010600030101010101" pitchFamily="2" charset="-122"/>
              </a:rPr>
              <a:t>R</a:t>
            </a:r>
            <a:r>
              <a:rPr lang="en-US" altLang="zh-CN" sz="2000" baseline="-25000" dirty="0">
                <a:ea typeface="等线" panose="02010600030101010101" pitchFamily="2" charset="-122"/>
              </a:rPr>
              <a:t>1</a:t>
            </a:r>
            <a:r>
              <a:rPr lang="en-US" altLang="zh-CN" sz="2000" dirty="0">
                <a:ea typeface="等线" panose="02010600030101010101" pitchFamily="2" charset="-122"/>
              </a:rPr>
              <a:t>={&lt; a</a:t>
            </a:r>
            <a:r>
              <a:rPr lang="en-US" altLang="zh-CN" sz="2000" baseline="-25000" dirty="0">
                <a:ea typeface="等线" panose="02010600030101010101" pitchFamily="2" charset="-122"/>
              </a:rPr>
              <a:t>i-1</a:t>
            </a:r>
            <a:r>
              <a:rPr lang="en-US" altLang="zh-CN" sz="2000" dirty="0"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ea typeface="等线" panose="02010600030101010101" pitchFamily="2" charset="-122"/>
              </a:rPr>
              <a:t>，</a:t>
            </a:r>
            <a:r>
              <a:rPr lang="en-US" altLang="zh-CN" sz="2000" dirty="0">
                <a:ea typeface="等线" panose="02010600030101010101" pitchFamily="2" charset="-122"/>
              </a:rPr>
              <a:t>a</a:t>
            </a:r>
            <a:r>
              <a:rPr lang="en-US" altLang="zh-CN" sz="2000" baseline="-25000" dirty="0"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ea typeface="等线" panose="02010600030101010101" pitchFamily="2" charset="-122"/>
              </a:rPr>
              <a:t> &gt;</a:t>
            </a:r>
            <a:r>
              <a:rPr lang="zh-CN" altLang="en-US" sz="2000" dirty="0">
                <a:ea typeface="等线" panose="02010600030101010101" pitchFamily="2" charset="-122"/>
              </a:rPr>
              <a:t>｜ </a:t>
            </a:r>
            <a:r>
              <a:rPr lang="en-US" altLang="zh-CN" sz="2000" dirty="0">
                <a:ea typeface="等线" panose="02010600030101010101" pitchFamily="2" charset="-122"/>
              </a:rPr>
              <a:t>a</a:t>
            </a:r>
            <a:r>
              <a:rPr lang="en-US" altLang="zh-CN" sz="2000" baseline="-25000" dirty="0">
                <a:ea typeface="等线" panose="02010600030101010101" pitchFamily="2" charset="-122"/>
              </a:rPr>
              <a:t>i-1</a:t>
            </a:r>
            <a:r>
              <a:rPr lang="en-US" altLang="zh-CN" sz="2000" dirty="0">
                <a:ea typeface="等线" panose="02010600030101010101" pitchFamily="2" charset="-122"/>
              </a:rPr>
              <a:t> , a</a:t>
            </a:r>
            <a:r>
              <a:rPr lang="en-US" altLang="zh-CN" sz="2000" baseline="-25000" dirty="0">
                <a:ea typeface="等线" panose="02010600030101010101" pitchFamily="2" charset="-122"/>
              </a:rPr>
              <a:t>i </a:t>
            </a:r>
            <a:r>
              <a:rPr lang="en-US" altLang="zh-CN" sz="2000" dirty="0">
                <a:ea typeface="等线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ea typeface="等线" panose="02010600030101010101" pitchFamily="2" charset="-122"/>
              </a:rPr>
              <a:t> D</a:t>
            </a:r>
            <a:r>
              <a:rPr lang="zh-CN" altLang="en-US" sz="2000" dirty="0">
                <a:ea typeface="等线" panose="02010600030101010101" pitchFamily="2" charset="-122"/>
              </a:rPr>
              <a:t>，</a:t>
            </a:r>
            <a:r>
              <a:rPr lang="en-US" altLang="zh-CN" sz="2000" dirty="0">
                <a:ea typeface="等线" panose="02010600030101010101" pitchFamily="2" charset="-122"/>
              </a:rPr>
              <a:t>i=2,3,…,n}</a:t>
            </a:r>
            <a:endParaRPr lang="en-US" altLang="zh-CN" sz="2000" dirty="0">
              <a:ea typeface="等线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  </a:t>
            </a:r>
            <a:r>
              <a:rPr lang="zh-CN" altLang="en-US" sz="2000" dirty="0">
                <a:ea typeface="等线" panose="02010600030101010101" pitchFamily="2" charset="-122"/>
              </a:rPr>
              <a:t>基本操作：</a:t>
            </a:r>
            <a:endParaRPr lang="zh-CN" altLang="en-US" sz="2000" dirty="0">
              <a:ea typeface="等线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</a:rPr>
              <a:t>            </a:t>
            </a:r>
            <a:r>
              <a:rPr lang="en-US" altLang="zh-CN" sz="2000" dirty="0">
                <a:solidFill>
                  <a:srgbClr val="FF0000"/>
                </a:solidFill>
                <a:ea typeface="等线" panose="02010600030101010101" pitchFamily="2" charset="-122"/>
              </a:rPr>
              <a:t>StrAssign(&amp;T, chars)</a:t>
            </a:r>
            <a:r>
              <a:rPr lang="zh-CN" altLang="en-US" sz="2000" dirty="0">
                <a:ea typeface="等线" panose="02010600030101010101" pitchFamily="2" charset="-122"/>
              </a:rPr>
              <a:t>；    </a:t>
            </a:r>
            <a:r>
              <a:rPr lang="en-US" altLang="zh-CN" sz="2000" dirty="0">
                <a:solidFill>
                  <a:srgbClr val="040602"/>
                </a:solidFill>
                <a:ea typeface="等线" panose="02010600030101010101" pitchFamily="2" charset="-122"/>
              </a:rPr>
              <a:t>StrCopy(&amp;T,S)</a:t>
            </a:r>
            <a:r>
              <a:rPr lang="zh-CN" altLang="en-US" sz="2000" dirty="0">
                <a:solidFill>
                  <a:srgbClr val="040602"/>
                </a:solidFill>
                <a:ea typeface="等线" panose="02010600030101010101" pitchFamily="2" charset="-122"/>
              </a:rPr>
              <a:t>；</a:t>
            </a:r>
            <a:endParaRPr lang="zh-CN" altLang="en-US" sz="2000" dirty="0">
              <a:solidFill>
                <a:srgbClr val="040602"/>
              </a:solidFill>
              <a:ea typeface="等线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        StrEmpty(S)</a:t>
            </a:r>
            <a:r>
              <a:rPr lang="zh-CN" altLang="en-US" sz="2000" dirty="0">
                <a:ea typeface="等线" panose="02010600030101010101" pitchFamily="2" charset="-122"/>
              </a:rPr>
              <a:t>；                  </a:t>
            </a:r>
            <a:r>
              <a:rPr lang="en-US" altLang="zh-CN" sz="2000" dirty="0">
                <a:solidFill>
                  <a:srgbClr val="FF0000"/>
                </a:solidFill>
                <a:ea typeface="等线" panose="02010600030101010101" pitchFamily="2" charset="-122"/>
              </a:rPr>
              <a:t>StrCompare(S,T)</a:t>
            </a: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</a:rPr>
              <a:t>；</a:t>
            </a:r>
            <a:endParaRPr lang="zh-CN" altLang="en-US" sz="2000" dirty="0">
              <a:solidFill>
                <a:srgbClr val="FF0000"/>
              </a:solidFill>
              <a:ea typeface="等线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        </a:t>
            </a:r>
            <a:r>
              <a:rPr lang="en-US" altLang="zh-CN" sz="2000" dirty="0">
                <a:solidFill>
                  <a:srgbClr val="FF0000"/>
                </a:solidFill>
                <a:ea typeface="等线" panose="02010600030101010101" pitchFamily="2" charset="-122"/>
              </a:rPr>
              <a:t>StrLength(S)</a:t>
            </a:r>
            <a:r>
              <a:rPr lang="zh-CN" altLang="en-US" sz="2000" dirty="0">
                <a:ea typeface="等线" panose="02010600030101010101" pitchFamily="2" charset="-122"/>
              </a:rPr>
              <a:t>；                 </a:t>
            </a:r>
            <a:r>
              <a:rPr lang="en-US" altLang="zh-CN" sz="2000" dirty="0">
                <a:ea typeface="等线" panose="02010600030101010101" pitchFamily="2" charset="-122"/>
              </a:rPr>
              <a:t>ClearString(&amp;S)</a:t>
            </a:r>
            <a:r>
              <a:rPr lang="zh-CN" altLang="en-US" sz="2000" dirty="0">
                <a:ea typeface="等线" panose="02010600030101010101" pitchFamily="2" charset="-122"/>
              </a:rPr>
              <a:t>；</a:t>
            </a:r>
            <a:endParaRPr lang="zh-CN" altLang="en-US" sz="2000" dirty="0">
              <a:ea typeface="等线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FF0000"/>
                </a:solidFill>
                <a:ea typeface="等线" panose="02010600030101010101" pitchFamily="2" charset="-122"/>
              </a:rPr>
              <a:t>            Concat(&amp;T,S1,S2)</a:t>
            </a:r>
            <a:r>
              <a:rPr lang="zh-CN" altLang="en-US" sz="2000" dirty="0">
                <a:ea typeface="等线" panose="02010600030101010101" pitchFamily="2" charset="-122"/>
              </a:rPr>
              <a:t>；         </a:t>
            </a:r>
            <a:r>
              <a:rPr lang="en-US" altLang="zh-CN" sz="2000" dirty="0">
                <a:solidFill>
                  <a:srgbClr val="FF0000"/>
                </a:solidFill>
                <a:ea typeface="等线" panose="02010600030101010101" pitchFamily="2" charset="-122"/>
              </a:rPr>
              <a:t>Substring(&amp;Sub, S, pos,len)</a:t>
            </a:r>
            <a:r>
              <a:rPr lang="zh-CN" altLang="en-US" sz="2000" dirty="0">
                <a:solidFill>
                  <a:schemeClr val="hlink"/>
                </a:solidFill>
                <a:ea typeface="等线" panose="02010600030101010101" pitchFamily="2" charset="-122"/>
              </a:rPr>
              <a:t>；</a:t>
            </a:r>
            <a:endParaRPr lang="zh-CN" altLang="en-US" sz="2000" dirty="0">
              <a:solidFill>
                <a:schemeClr val="hlink"/>
              </a:solidFill>
              <a:ea typeface="等线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        Index(S,T,pos)</a:t>
            </a:r>
            <a:r>
              <a:rPr lang="zh-CN" altLang="en-US" sz="2000" dirty="0">
                <a:ea typeface="等线" panose="02010600030101010101" pitchFamily="2" charset="-122"/>
              </a:rPr>
              <a:t>；              </a:t>
            </a:r>
            <a:r>
              <a:rPr lang="en-US" altLang="zh-CN" sz="2000" dirty="0">
                <a:solidFill>
                  <a:srgbClr val="040602"/>
                </a:solidFill>
                <a:ea typeface="等线" panose="02010600030101010101" pitchFamily="2" charset="-122"/>
              </a:rPr>
              <a:t>Replace(&amp;S,T,V)</a:t>
            </a:r>
            <a:r>
              <a:rPr lang="zh-CN" altLang="en-US" sz="2000" dirty="0">
                <a:solidFill>
                  <a:srgbClr val="040602"/>
                </a:solidFill>
                <a:ea typeface="等线" panose="02010600030101010101" pitchFamily="2" charset="-122"/>
              </a:rPr>
              <a:t>；</a:t>
            </a:r>
            <a:endParaRPr lang="zh-CN" altLang="en-US" sz="2000" dirty="0">
              <a:solidFill>
                <a:srgbClr val="040602"/>
              </a:solidFill>
              <a:ea typeface="等线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        </a:t>
            </a:r>
            <a:r>
              <a:rPr lang="en-US" altLang="zh-CN" sz="2000" dirty="0">
                <a:solidFill>
                  <a:srgbClr val="040602"/>
                </a:solidFill>
                <a:ea typeface="等线" panose="02010600030101010101" pitchFamily="2" charset="-122"/>
              </a:rPr>
              <a:t>StrInsert(&amp;S, pos, T)</a:t>
            </a:r>
            <a:r>
              <a:rPr lang="zh-CN" altLang="en-US" sz="2000" dirty="0">
                <a:solidFill>
                  <a:srgbClr val="040602"/>
                </a:solidFill>
                <a:ea typeface="等线" panose="02010600030101010101" pitchFamily="2" charset="-122"/>
              </a:rPr>
              <a:t>；    </a:t>
            </a:r>
            <a:r>
              <a:rPr lang="en-US" altLang="zh-CN" sz="2000" dirty="0">
                <a:ea typeface="等线" panose="02010600030101010101" pitchFamily="2" charset="-122"/>
              </a:rPr>
              <a:t>StrDelete(&amp;S, pos, len)</a:t>
            </a:r>
            <a:r>
              <a:rPr lang="zh-CN" altLang="en-US" sz="2000" dirty="0">
                <a:ea typeface="等线" panose="02010600030101010101" pitchFamily="2" charset="-122"/>
              </a:rPr>
              <a:t>；</a:t>
            </a:r>
            <a:endParaRPr lang="zh-CN" altLang="en-US" sz="2000" dirty="0">
              <a:ea typeface="等线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000" dirty="0">
                <a:ea typeface="等线" panose="02010600030101010101" pitchFamily="2" charset="-122"/>
              </a:rPr>
              <a:t>            DestroyString(&amp;S)</a:t>
            </a:r>
            <a:r>
              <a:rPr lang="zh-CN" altLang="en-US" sz="2000" dirty="0">
                <a:ea typeface="等线" panose="02010600030101010101" pitchFamily="2" charset="-122"/>
              </a:rPr>
              <a:t>；</a:t>
            </a:r>
            <a:endParaRPr lang="zh-CN" altLang="en-US" sz="2000" dirty="0">
              <a:ea typeface="等线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000" dirty="0">
                <a:ea typeface="等线" panose="02010600030101010101" pitchFamily="2" charset="-122"/>
              </a:rPr>
              <a:t>｝</a:t>
            </a:r>
            <a:r>
              <a:rPr lang="en-US" altLang="zh-CN" sz="2000" dirty="0">
                <a:ea typeface="等线" panose="02010600030101010101" pitchFamily="2" charset="-122"/>
              </a:rPr>
              <a:t>ADT String;</a:t>
            </a:r>
            <a:endParaRPr lang="en-US" altLang="zh-CN" sz="2000" dirty="0">
              <a:ea typeface="等线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title"/>
          </p:nvPr>
        </p:nvSpPr>
        <p:spPr>
          <a:xfrm>
            <a:off x="179388" y="333375"/>
            <a:ext cx="6477000" cy="58102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2400" dirty="0"/>
              <a:t>Ch4.</a:t>
            </a:r>
            <a:r>
              <a:rPr lang="zh-CN" altLang="en-US" sz="2400" dirty="0"/>
              <a:t>串：串的定义</a:t>
            </a:r>
            <a:r>
              <a:rPr lang="en-US" altLang="zh-CN" sz="1800" dirty="0">
                <a:latin typeface="Arial" panose="020B0604020202020204" pitchFamily="34" charset="0"/>
              </a:rPr>
              <a:t>——</a:t>
            </a:r>
            <a:r>
              <a:rPr lang="en-US" altLang="zh-CN" sz="1800" dirty="0"/>
              <a:t>ADT</a:t>
            </a:r>
            <a:r>
              <a:rPr lang="zh-CN" altLang="en-US" sz="1800" dirty="0"/>
              <a:t>定义</a:t>
            </a:r>
            <a:endParaRPr lang="zh-CN" altLang="en-US" sz="18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107950" y="404813"/>
            <a:ext cx="5875338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400" dirty="0"/>
              <a:t>Ch4.</a:t>
            </a:r>
            <a:r>
              <a:rPr lang="zh-CN" altLang="en-US" sz="2400" dirty="0"/>
              <a:t>串：串的定义</a:t>
            </a:r>
            <a:r>
              <a:rPr lang="en-US" altLang="zh-CN" sz="1800" dirty="0">
                <a:latin typeface="Arial" panose="020B0604020202020204" pitchFamily="34" charset="0"/>
              </a:rPr>
              <a:t>——</a:t>
            </a:r>
            <a:r>
              <a:rPr lang="zh-CN" altLang="en-US" sz="1800" dirty="0"/>
              <a:t>概念和术语</a:t>
            </a:r>
            <a:endParaRPr lang="zh-CN" altLang="en-US" sz="1800" dirty="0"/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674688" y="1238250"/>
            <a:ext cx="7848600" cy="3886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>
                <a:ea typeface="等线" panose="02010600030101010101" pitchFamily="2" charset="-122"/>
              </a:rPr>
              <a:t>串的数据对象约束为字符集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algn="just" eaLnBrk="1" hangingPunct="1"/>
            <a:r>
              <a:rPr lang="zh-CN" altLang="en-US" sz="2400" dirty="0">
                <a:ea typeface="等线" panose="02010600030101010101" pitchFamily="2" charset="-122"/>
              </a:rPr>
              <a:t>串的基本操作和线性表不同</a:t>
            </a:r>
            <a:r>
              <a:rPr lang="en-US" altLang="zh-CN" sz="2400" dirty="0">
                <a:ea typeface="等线" panose="02010600030101010101" pitchFamily="2" charset="-122"/>
              </a:rPr>
              <a:t>,</a:t>
            </a:r>
            <a:r>
              <a:rPr lang="zh-CN" altLang="en-US" sz="2400" dirty="0">
                <a:ea typeface="等线" panose="02010600030101010101" pitchFamily="2" charset="-122"/>
              </a:rPr>
              <a:t>以</a:t>
            </a:r>
            <a:r>
              <a:rPr lang="zh-CN" altLang="en-US" sz="2400" dirty="0">
                <a:solidFill>
                  <a:srgbClr val="FF0000"/>
                </a:solidFill>
                <a:ea typeface="等线" panose="02010600030101010101" pitchFamily="2" charset="-122"/>
              </a:rPr>
              <a:t>串整体</a:t>
            </a:r>
            <a:r>
              <a:rPr lang="zh-CN" altLang="en-US" sz="2400" dirty="0">
                <a:ea typeface="等线" panose="02010600030101010101" pitchFamily="2" charset="-122"/>
              </a:rPr>
              <a:t>作为操作的对象</a:t>
            </a:r>
            <a:r>
              <a:rPr lang="en-US" altLang="zh-CN" sz="2400" dirty="0">
                <a:ea typeface="等线" panose="02010600030101010101" pitchFamily="2" charset="-122"/>
              </a:rPr>
              <a:t>,</a:t>
            </a:r>
            <a:r>
              <a:rPr lang="zh-CN" altLang="en-US" sz="2400" dirty="0">
                <a:ea typeface="等线" panose="02010600030101010101" pitchFamily="2" charset="-122"/>
              </a:rPr>
              <a:t>而线性表大多以单个元素作为操作对象</a:t>
            </a:r>
            <a:endParaRPr lang="zh-CN" altLang="en-US" sz="2400" dirty="0">
              <a:ea typeface="等线" panose="02010600030101010101" pitchFamily="2" charset="-122"/>
            </a:endParaRPr>
          </a:p>
          <a:p>
            <a:pPr algn="just" eaLnBrk="1" hangingPunct="1"/>
            <a:r>
              <a:rPr lang="zh-CN" altLang="en-US" sz="2400" dirty="0">
                <a:ea typeface="等线" panose="02010600030101010101" pitchFamily="2" charset="-122"/>
              </a:rPr>
              <a:t>串的逻辑结构与线性表相似</a:t>
            </a:r>
            <a:endParaRPr lang="zh-CN" altLang="en-US" sz="2400" dirty="0">
              <a:ea typeface="等线" panose="02010600030101010101" pitchFamily="2" charset="-122"/>
            </a:endParaRPr>
          </a:p>
        </p:txBody>
      </p:sp>
      <p:sp>
        <p:nvSpPr>
          <p:cNvPr id="24581" name="Rectangle 4"/>
          <p:cNvSpPr/>
          <p:nvPr/>
        </p:nvSpPr>
        <p:spPr>
          <a:xfrm>
            <a:off x="44450" y="3182938"/>
            <a:ext cx="8991600" cy="30480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rgbClr val="C91907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24582" name="Rectangle 5"/>
          <p:cNvSpPr/>
          <p:nvPr/>
        </p:nvSpPr>
        <p:spPr>
          <a:xfrm>
            <a:off x="5970588" y="4554538"/>
            <a:ext cx="2895600" cy="121920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24583" name="Rectangle 6"/>
          <p:cNvSpPr/>
          <p:nvPr/>
        </p:nvSpPr>
        <p:spPr>
          <a:xfrm>
            <a:off x="3303588" y="3259138"/>
            <a:ext cx="2590800" cy="29718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24584" name="Rectangle 7"/>
          <p:cNvSpPr/>
          <p:nvPr/>
        </p:nvSpPr>
        <p:spPr>
          <a:xfrm>
            <a:off x="179388" y="3563938"/>
            <a:ext cx="3048000" cy="2667000"/>
          </a:xfrm>
          <a:prstGeom prst="rect">
            <a:avLst/>
          </a:prstGeom>
          <a:solidFill>
            <a:srgbClr val="9FD8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24585" name="Rectangle 8"/>
          <p:cNvSpPr/>
          <p:nvPr/>
        </p:nvSpPr>
        <p:spPr>
          <a:xfrm>
            <a:off x="217488" y="3765550"/>
            <a:ext cx="3276600" cy="2492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串赋值</a:t>
            </a:r>
            <a:r>
              <a: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rPr>
              <a:t>StrAssign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串比较</a:t>
            </a:r>
            <a:r>
              <a: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rPr>
              <a:t>StrCompare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求串长</a:t>
            </a:r>
            <a:r>
              <a: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rPr>
              <a:t>StrLength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串联接</a:t>
            </a:r>
            <a:r>
              <a: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rPr>
              <a:t>Concat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求子串</a:t>
            </a:r>
            <a:r>
              <a: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rPr>
              <a:t>SubString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  <p:sp>
        <p:nvSpPr>
          <p:cNvPr id="24586" name="Rectangle 9"/>
          <p:cNvSpPr/>
          <p:nvPr/>
        </p:nvSpPr>
        <p:spPr>
          <a:xfrm>
            <a:off x="6084888" y="4619625"/>
            <a:ext cx="2794000" cy="966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串清空</a:t>
            </a:r>
            <a:r>
              <a: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rPr>
              <a:t>ClearString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zh-CN" sz="800" dirty="0">
              <a:solidFill>
                <a:srgbClr val="020603"/>
              </a:solidFill>
              <a:ea typeface="等线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销毁串</a:t>
            </a:r>
            <a:r>
              <a: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rPr>
              <a:t>DestroyStr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  <p:sp>
        <p:nvSpPr>
          <p:cNvPr id="24587" name="Rectangle 10"/>
          <p:cNvSpPr/>
          <p:nvPr/>
        </p:nvSpPr>
        <p:spPr>
          <a:xfrm>
            <a:off x="3417888" y="3254375"/>
            <a:ext cx="2743200" cy="300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串拷贝</a:t>
            </a:r>
            <a:r>
              <a: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rPr>
              <a:t>StrCopy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串判空</a:t>
            </a:r>
            <a:r>
              <a: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rPr>
              <a:t>StrEmpty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定位串</a:t>
            </a:r>
            <a:r>
              <a: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rPr>
              <a:t>Index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串替换</a:t>
            </a:r>
            <a:r>
              <a: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rPr>
              <a:t>Replace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串插入</a:t>
            </a:r>
            <a:r>
              <a: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rPr>
              <a:t>StrInsert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20603"/>
                </a:solidFill>
                <a:ea typeface="等线" panose="02010600030101010101" pitchFamily="2" charset="-122"/>
              </a:rPr>
              <a:t>串删除</a:t>
            </a:r>
            <a:r>
              <a:rPr lang="en-US" altLang="zh-CN" sz="2400" dirty="0">
                <a:solidFill>
                  <a:srgbClr val="020603"/>
                </a:solidFill>
                <a:ea typeface="等线" panose="02010600030101010101" pitchFamily="2" charset="-122"/>
              </a:rPr>
              <a:t>StrDelete</a:t>
            </a:r>
            <a:endParaRPr lang="en-US" altLang="zh-CN" sz="2400" dirty="0">
              <a:solidFill>
                <a:srgbClr val="020603"/>
              </a:solidFill>
              <a:ea typeface="等线" panose="02010600030101010101" pitchFamily="2" charset="-122"/>
            </a:endParaRPr>
          </a:p>
        </p:txBody>
      </p:sp>
      <p:sp>
        <p:nvSpPr>
          <p:cNvPr id="24588" name="Text Box 12"/>
          <p:cNvSpPr txBox="1"/>
          <p:nvPr/>
        </p:nvSpPr>
        <p:spPr>
          <a:xfrm>
            <a:off x="496888" y="3160713"/>
            <a:ext cx="2022475" cy="45720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6E8855"/>
            </a:prstShdw>
          </a:effectLst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0000"/>
                </a:solidFill>
                <a:latin typeface="等线" panose="02010600030101010101" pitchFamily="2" charset="-122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00"/>
                </a:solidFill>
                <a:latin typeface="等线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等线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等线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99"/>
                </a:solidFill>
                <a:ea typeface="等线" panose="02010600030101010101" pitchFamily="2" charset="-122"/>
              </a:rPr>
              <a:t>最小操作子集</a:t>
            </a:r>
            <a:endParaRPr lang="en-US" altLang="zh-CN" sz="2400" dirty="0">
              <a:solidFill>
                <a:srgbClr val="FFFF99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FFFFFF"/>
                </a:solidFill>
                <a:ea typeface="等线" panose="02010600030101010101" pitchFamily="2" charset="-122"/>
              </a:rPr>
            </a:fld>
            <a:r>
              <a:rPr lang="en-US" altLang="zh-CN" sz="1200" dirty="0">
                <a:ea typeface="等线" panose="02010600030101010101" pitchFamily="2" charset="-122"/>
              </a:rPr>
              <a:t> </a:t>
            </a:r>
            <a:endParaRPr lang="en-US" altLang="zh-CN" sz="1200" dirty="0">
              <a:ea typeface="等线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107950" y="404813"/>
            <a:ext cx="7343775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400" dirty="0"/>
              <a:t>Ch4.</a:t>
            </a:r>
            <a:r>
              <a:rPr lang="zh-CN" altLang="en-US" sz="2400" dirty="0"/>
              <a:t>串：串的定义</a:t>
            </a:r>
            <a:r>
              <a:rPr lang="en-US" altLang="zh-CN" sz="1800" dirty="0">
                <a:latin typeface="Arial" panose="020B0604020202020204" pitchFamily="34" charset="0"/>
              </a:rPr>
              <a:t>——</a:t>
            </a:r>
            <a:r>
              <a:rPr lang="zh-CN" altLang="en-US" sz="1800" dirty="0"/>
              <a:t>定位操作借助最小核心操作的实现</a:t>
            </a:r>
            <a:endParaRPr lang="zh-CN" altLang="en-US" sz="1800" dirty="0"/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1476375" y="1052513"/>
            <a:ext cx="6264275" cy="38862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int Index(String S, SString T, int pos){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  if(pos&gt;0){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           n=StrLength(S); m=StrLength(T); 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           i=pos;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	while(i&lt;=n-m+1){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	    SubString(sub,S,i,m);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	    if(StrCompare(sub,T)!=0) ++i;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	    else return i;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	}//while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  }//if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  return 0;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ea typeface="等线" panose="02010600030101010101" pitchFamily="2" charset="-122"/>
              </a:rPr>
              <a:t>}//Index</a:t>
            </a:r>
            <a:endParaRPr lang="zh-CN" altLang="en-US" sz="24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JiNDI1OGI3NmEwYTQyMDk1MDdjMGZlZDFhMjQxNWQifQ=="/>
</p:tagLst>
</file>

<file path=ppt/theme/theme1.xml><?xml version="1.0" encoding="utf-8"?>
<a:theme xmlns:a="http://schemas.openxmlformats.org/drawingml/2006/main" name="14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14</Template>
  <TotalTime>0</TotalTime>
  <Words>6667</Words>
  <Application>WPS 演示</Application>
  <PresentationFormat>全屏显示(4:3)</PresentationFormat>
  <Paragraphs>1168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等线</vt:lpstr>
      <vt:lpstr>Times New Roman</vt:lpstr>
      <vt:lpstr>Symbol</vt:lpstr>
      <vt:lpstr>微软雅黑</vt:lpstr>
      <vt:lpstr>Arial Unicode MS</vt:lpstr>
      <vt:lpstr>Tahoma</vt:lpstr>
      <vt:lpstr>14</vt:lpstr>
      <vt:lpstr>Dad`s Tie</vt:lpstr>
      <vt:lpstr>Equation.3</vt:lpstr>
      <vt:lpstr>Ch4 串</vt:lpstr>
      <vt:lpstr>ch4 串</vt:lpstr>
      <vt:lpstr>ch4 串</vt:lpstr>
      <vt:lpstr>Ch4.串：串的定义——基本概念</vt:lpstr>
      <vt:lpstr>Ch4.串：串的定义——术语</vt:lpstr>
      <vt:lpstr>Ch4.串：串的定义——课堂练习</vt:lpstr>
      <vt:lpstr>Ch4.串：串的定义——ADT定义</vt:lpstr>
      <vt:lpstr>Ch4.串：串的定义——概念和术语</vt:lpstr>
      <vt:lpstr>Ch4.串：串的定义——定位操作借助最小核心操作的实现</vt:lpstr>
      <vt:lpstr>ch4 串</vt:lpstr>
      <vt:lpstr>Ch4.串：串的表示方法</vt:lpstr>
      <vt:lpstr>Ch4.串：串的表示——定长存储表示</vt:lpstr>
      <vt:lpstr>Ch4.串：串的表示——定长存储表示的操作举例 </vt:lpstr>
      <vt:lpstr>PowerPoint 演示文稿</vt:lpstr>
      <vt:lpstr>Ch4.串：串的表示——串的堆分配存储表示</vt:lpstr>
      <vt:lpstr>堆分配存储表示的串操作实现</vt:lpstr>
      <vt:lpstr>堆分配存储表示的串操作实现</vt:lpstr>
      <vt:lpstr>堆分配存储表示的串操作实现</vt:lpstr>
      <vt:lpstr>堆分配存储表示的串操作实现</vt:lpstr>
      <vt:lpstr>Ch4.串：串的表示——串的块链存储表示</vt:lpstr>
      <vt:lpstr>PowerPoint 演示文稿</vt:lpstr>
      <vt:lpstr>Ch4.串：串的表示——串的块链存储表示</vt:lpstr>
      <vt:lpstr>Ch4.串：串的表示——串的块链存储表示</vt:lpstr>
      <vt:lpstr>ch4 串</vt:lpstr>
      <vt:lpstr>Ch4.串：串的应用——文本编辑</vt:lpstr>
      <vt:lpstr>PowerPoint 演示文稿</vt:lpstr>
      <vt:lpstr>Ch4.串：串的应用——文本编辑</vt:lpstr>
      <vt:lpstr>删除一行</vt:lpstr>
      <vt:lpstr>PowerPoint 演示文稿</vt:lpstr>
      <vt:lpstr>PowerPoint 演示文稿</vt:lpstr>
      <vt:lpstr>第4章小结</vt:lpstr>
      <vt:lpstr>PowerPoint 演示文稿</vt:lpstr>
    </vt:vector>
  </TitlesOfParts>
  <Company>zzu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GuoChunyi</dc:creator>
  <cp:lastModifiedBy>企业用户_900264367</cp:lastModifiedBy>
  <cp:revision>85</cp:revision>
  <dcterms:created xsi:type="dcterms:W3CDTF">2011-03-28T12:09:00Z</dcterms:created>
  <dcterms:modified xsi:type="dcterms:W3CDTF">2024-10-18T00:10:19Z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75DD0277106F430E9CC1218D136A05BE_12</vt:lpwstr>
  </property>
  <property fmtid="{D5CDD505-2E9C-101B-9397-08002B2CF9AE}" pid="3" name="KSOProductBuildVer">
    <vt:lpwstr>2052-12.1.0.18276</vt:lpwstr>
  </property>
</Properties>
</file>