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2" r:id="rId5"/>
    <p:sldId id="308" r:id="rId6"/>
    <p:sldId id="309" r:id="rId7"/>
    <p:sldId id="265" r:id="rId8"/>
    <p:sldId id="263"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92" r:id="rId22"/>
    <p:sldId id="279" r:id="rId23"/>
    <p:sldId id="280" r:id="rId24"/>
    <p:sldId id="281" r:id="rId25"/>
    <p:sldId id="282" r:id="rId26"/>
    <p:sldId id="283" r:id="rId27"/>
    <p:sldId id="284" r:id="rId28"/>
    <p:sldId id="285" r:id="rId29"/>
    <p:sldId id="286" r:id="rId30"/>
    <p:sldId id="287" r:id="rId31"/>
    <p:sldId id="288" r:id="rId32"/>
    <p:sldId id="310" r:id="rId33"/>
    <p:sldId id="289" r:id="rId34"/>
    <p:sldId id="294" r:id="rId35"/>
    <p:sldId id="290" r:id="rId36"/>
    <p:sldId id="295" r:id="rId37"/>
  </p:sldIdLst>
  <p:sldSz cx="12192000" cy="6858000"/>
  <p:notesSz cx="7103745" cy="10234295"/>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3.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E5DD82-83EE-4F88-8CA2-094E7F7A1085}"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70747" y="12700"/>
            <a:ext cx="10515600" cy="930275"/>
          </a:xfrm>
        </p:spPr>
        <p:txBody>
          <a:bodyPr>
            <a:noAutofit/>
          </a:bodyPr>
          <a:lstStyle>
            <a:lvl1pPr>
              <a:defRPr sz="4000" b="1">
                <a:solidFill>
                  <a:srgbClr val="0000FF"/>
                </a:solidFill>
                <a:effectLst>
                  <a:outerShdw blurRad="38100" dist="38100" dir="2700000" algn="tl">
                    <a:srgbClr val="000000">
                      <a:alpha val="43137"/>
                    </a:srgbClr>
                  </a:outerShdw>
                </a:effectLst>
                <a:latin typeface="黑体" panose="02010609060101010101" charset="-122"/>
                <a:ea typeface="黑体" panose="02010609060101010101" charset="-122"/>
              </a:defRPr>
            </a:lvl1pPr>
          </a:lstStyle>
          <a:p>
            <a:r>
              <a:rPr lang="zh-CN" altLang="en-US" smtClean="0"/>
              <a:t>单击此处编辑母版标题样式</a:t>
            </a:r>
            <a:endParaRPr lang="zh-CN" altLang="en-US" smtClean="0"/>
          </a:p>
        </p:txBody>
      </p:sp>
      <p:sp>
        <p:nvSpPr>
          <p:cNvPr id="3" name="内容占位符 2"/>
          <p:cNvSpPr>
            <a:spLocks noGrp="1"/>
          </p:cNvSpPr>
          <p:nvPr>
            <p:ph idx="1"/>
          </p:nvPr>
        </p:nvSpPr>
        <p:spPr>
          <a:xfrm>
            <a:off x="470747" y="1059180"/>
            <a:ext cx="11370733" cy="5296535"/>
          </a:xfrm>
        </p:spPr>
        <p:txBody>
          <a:bodyPr/>
          <a:lstStyle>
            <a:lvl1pPr>
              <a:defRPr b="1">
                <a:latin typeface="黑体" panose="02010609060101010101" charset="-122"/>
                <a:ea typeface="黑体" panose="02010609060101010101" charset="-122"/>
              </a:defRPr>
            </a:lvl1pPr>
            <a:lvl2pPr>
              <a:defRPr b="1">
                <a:latin typeface="黑体" panose="02010609060101010101" charset="-122"/>
                <a:ea typeface="黑体" panose="02010609060101010101" charset="-122"/>
              </a:defRPr>
            </a:lvl2pPr>
            <a:lvl3pPr>
              <a:defRPr b="1">
                <a:latin typeface="黑体" panose="02010609060101010101" charset="-122"/>
                <a:ea typeface="黑体" panose="02010609060101010101" charset="-122"/>
              </a:defRPr>
            </a:lvl3pPr>
            <a:lvl4pPr>
              <a:defRPr b="1">
                <a:latin typeface="黑体" panose="02010609060101010101" charset="-122"/>
                <a:ea typeface="黑体" panose="02010609060101010101" charset="-122"/>
              </a:defRPr>
            </a:lvl4pPr>
            <a:lvl5pPr>
              <a:defRPr b="1">
                <a:latin typeface="黑体" panose="02010609060101010101" charset="-122"/>
                <a:ea typeface="黑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cxnSp>
        <p:nvCxnSpPr>
          <p:cNvPr id="7" name="直接连接符 6"/>
          <p:cNvCxnSpPr/>
          <p:nvPr/>
        </p:nvCxnSpPr>
        <p:spPr>
          <a:xfrm>
            <a:off x="-18627" y="872490"/>
            <a:ext cx="12248727" cy="0"/>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smtClean="0"/>
          </a:p>
        </p:txBody>
      </p:sp>
      <p:cxnSp>
        <p:nvCxnSpPr>
          <p:cNvPr id="7" name="直接连接符 6"/>
          <p:cNvCxnSpPr/>
          <p:nvPr userDrawn="1"/>
        </p:nvCxnSpPr>
        <p:spPr>
          <a:xfrm>
            <a:off x="-18627" y="872490"/>
            <a:ext cx="12248727" cy="0"/>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sp>
        <p:nvSpPr>
          <p:cNvPr id="8" name="标题 7"/>
          <p:cNvSpPr>
            <a:spLocks noGrp="1"/>
          </p:cNvSpPr>
          <p:nvPr>
            <p:ph type="title"/>
          </p:nvPr>
        </p:nvSpPr>
        <p:spPr>
          <a:xfrm>
            <a:off x="470747" y="12700"/>
            <a:ext cx="10515600" cy="930275"/>
          </a:xfrm>
        </p:spPr>
        <p:txBody>
          <a:bodyPr>
            <a:noAutofit/>
          </a:bodyPr>
          <a:lstStyle>
            <a:lvl1pPr>
              <a:defRPr sz="4000" b="1">
                <a:solidFill>
                  <a:srgbClr val="0000FF"/>
                </a:solidFill>
                <a:effectLst>
                  <a:outerShdw blurRad="38100" dist="38100" dir="2700000" algn="tl">
                    <a:srgbClr val="000000">
                      <a:alpha val="43137"/>
                    </a:srgbClr>
                  </a:outerShdw>
                </a:effectLst>
                <a:latin typeface="黑体" panose="02010609060101010101" charset="-122"/>
                <a:ea typeface="黑体" panose="02010609060101010101" charset="-122"/>
              </a:defRPr>
            </a:lvl1pPr>
          </a:lstStyle>
          <a:p>
            <a:r>
              <a:rPr lang="zh-CN" altLang="en-US" smtClean="0"/>
              <a:t>单击此处编辑母版标题样式</a:t>
            </a:r>
            <a:endParaRPr lang="zh-CN" altLang="en-US" smtClean="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wmf"/></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6.xml"/><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6.xml"/><Relationship Id="rId3" Type="http://schemas.openxmlformats.org/officeDocument/2006/relationships/image" Target="../media/image9.jpeg"/><Relationship Id="rId2" Type="http://schemas.openxmlformats.org/officeDocument/2006/relationships/image" Target="../media/image10.wmf"/><Relationship Id="rId1"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jpeg"/><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884" y="334419"/>
            <a:ext cx="11334829" cy="2000264"/>
          </a:xfrm>
        </p:spPr>
        <p:txBody>
          <a:bodyPr>
            <a:noAutofit/>
          </a:bodyPr>
          <a:lstStyle/>
          <a:p>
            <a:pPr algn="ctr"/>
            <a:r>
              <a:rPr lang="zh-CN" altLang="en-US" sz="9600" b="1" spc="600" dirty="0" smtClean="0">
                <a:solidFill>
                  <a:srgbClr val="1E1ED2"/>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rPr>
              <a:t>数 据 结 构</a:t>
            </a:r>
            <a:endParaRPr lang="zh-CN" altLang="en-US" sz="9600" b="1" spc="600" dirty="0" smtClean="0">
              <a:solidFill>
                <a:srgbClr val="1E1ED2"/>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endParaRPr>
          </a:p>
        </p:txBody>
      </p:sp>
      <p:sp>
        <p:nvSpPr>
          <p:cNvPr id="3" name="Subtitle 2"/>
          <p:cNvSpPr>
            <a:spLocks noGrp="1"/>
          </p:cNvSpPr>
          <p:nvPr>
            <p:ph type="subTitle" idx="1"/>
          </p:nvPr>
        </p:nvSpPr>
        <p:spPr>
          <a:xfrm>
            <a:off x="1619219" y="3810003"/>
            <a:ext cx="9410693" cy="1428760"/>
          </a:xfrm>
        </p:spPr>
        <p:txBody>
          <a:bodyPr>
            <a:normAutofit/>
          </a:bodyPr>
          <a:lstStyle/>
          <a:p>
            <a:pPr algn="ctr"/>
            <a:r>
              <a:rPr lang="zh-CN" altLang="en-US" sz="3735" b="1" dirty="0" smtClean="0">
                <a:solidFill>
                  <a:srgbClr val="1E1ED2"/>
                </a:solidFill>
                <a:latin typeface="黑体" panose="02010609060101010101" charset="-122"/>
                <a:ea typeface="黑体" panose="02010609060101010101" charset="-122"/>
                <a:cs typeface="黑体" panose="02010609060101010101" charset="-122"/>
              </a:rPr>
              <a:t>主讲老师：娄铮铮</a:t>
            </a:r>
            <a:endParaRPr lang="en-US" altLang="zh-CN" sz="3735" b="1" dirty="0" smtClean="0">
              <a:solidFill>
                <a:srgbClr val="1E1ED2"/>
              </a:solidFill>
              <a:latin typeface="黑体" panose="02010609060101010101" charset="-122"/>
              <a:ea typeface="黑体" panose="02010609060101010101" charset="-122"/>
              <a:cs typeface="黑体" panose="02010609060101010101" charset="-122"/>
            </a:endParaRPr>
          </a:p>
          <a:p>
            <a:pPr algn="ctr"/>
            <a:r>
              <a:rPr lang="en-US" altLang="zh-CN" sz="3200" b="1" dirty="0" smtClean="0">
                <a:solidFill>
                  <a:srgbClr val="0000FF"/>
                </a:solidFill>
                <a:latin typeface="黑体" panose="02010609060101010101" charset="-122"/>
                <a:ea typeface="黑体" panose="02010609060101010101" charset="-122"/>
                <a:cs typeface="黑体" panose="02010609060101010101" charset="-122"/>
              </a:rPr>
              <a:t>iezzlou@zzu.edu.cn</a:t>
            </a:r>
            <a:r>
              <a:rPr lang="zh-CN" altLang="en-US" sz="3200" b="1" dirty="0" smtClean="0">
                <a:solidFill>
                  <a:srgbClr val="0000FF"/>
                </a:solidFill>
                <a:latin typeface="黑体" panose="02010609060101010101" charset="-122"/>
                <a:ea typeface="黑体" panose="02010609060101010101" charset="-122"/>
                <a:cs typeface="黑体" panose="02010609060101010101" charset="-122"/>
              </a:rPr>
              <a:t>，</a:t>
            </a:r>
            <a:r>
              <a:rPr lang="en-US" altLang="zh-CN" sz="3200" b="1" dirty="0" smtClean="0">
                <a:solidFill>
                  <a:srgbClr val="1E1ED2"/>
                </a:solidFill>
                <a:latin typeface="黑体" panose="02010609060101010101" charset="-122"/>
                <a:ea typeface="黑体" panose="02010609060101010101" charset="-122"/>
                <a:cs typeface="黑体" panose="02010609060101010101" charset="-122"/>
              </a:rPr>
              <a:t>13623859902</a:t>
            </a:r>
            <a:endParaRPr lang="en-US" altLang="zh-CN" sz="3200" b="1" dirty="0" smtClean="0">
              <a:solidFill>
                <a:srgbClr val="1E1ED2"/>
              </a:solidFill>
              <a:latin typeface="黑体" panose="02010609060101010101" charset="-122"/>
              <a:ea typeface="黑体" panose="02010609060101010101" charset="-122"/>
              <a:cs typeface="黑体" panose="02010609060101010101" charset="-122"/>
            </a:endParaRPr>
          </a:p>
        </p:txBody>
      </p:sp>
      <p:sp>
        <p:nvSpPr>
          <p:cNvPr id="6" name="Subtitle 2"/>
          <p:cNvSpPr txBox="1"/>
          <p:nvPr/>
        </p:nvSpPr>
        <p:spPr>
          <a:xfrm>
            <a:off x="1523968" y="5619765"/>
            <a:ext cx="9429816" cy="952507"/>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1"/>
              </a:buClr>
              <a:buSzPct val="76000"/>
              <a:buFont typeface="Wingdings 3" panose="05040102010807070707"/>
              <a:buNone/>
              <a:defRPr/>
            </a:pPr>
            <a:r>
              <a:rPr kumimoji="0" lang="zh-CN" altLang="en-US" sz="3200" b="1" i="0" u="none" strike="noStrike" kern="1200" cap="none" spc="600" normalizeH="0" baseline="0" noProof="0" dirty="0" smtClean="0">
                <a:ln>
                  <a:noFill/>
                </a:ln>
                <a:solidFill>
                  <a:srgbClr val="9FB8CD"/>
                </a:solidFill>
                <a:effectLst/>
                <a:uLnTx/>
                <a:uFillTx/>
                <a:latin typeface="+mn-ea"/>
                <a:cs typeface="+mj-cs"/>
              </a:rPr>
              <a:t>计算机与人工智能学院、软件学院</a:t>
            </a:r>
            <a:endParaRPr kumimoji="0" lang="en-US" sz="3200" b="1" i="0" u="none" strike="noStrike" kern="1200" cap="none" spc="600" normalizeH="0" baseline="0" noProof="0" dirty="0" smtClean="0">
              <a:ln>
                <a:noFill/>
              </a:ln>
              <a:solidFill>
                <a:srgbClr val="9FB8CD"/>
              </a:solidFill>
              <a:effectLst/>
              <a:uLnTx/>
              <a:uFillTx/>
              <a:latin typeface="+mn-ea"/>
              <a:cs typeface="+mj-cs"/>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73" y="182880"/>
            <a:ext cx="3213507" cy="2056220"/>
          </a:xfrm>
          <a:prstGeom prst="rect">
            <a:avLst/>
          </a:prstGeom>
          <a:effectLst>
            <a:glow>
              <a:schemeClr val="accent1"/>
            </a:glow>
            <a:reflection stA="58000" dir="5400000" sy="-100000" algn="bl" rotWithShape="0"/>
            <a:softEdge rad="685800"/>
          </a:effectLst>
        </p:spPr>
      </p:pic>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68467" y="175397"/>
            <a:ext cx="3213507" cy="2056220"/>
          </a:xfrm>
          <a:prstGeom prst="rect">
            <a:avLst/>
          </a:prstGeom>
          <a:effectLst>
            <a:glow>
              <a:schemeClr val="accent1"/>
            </a:glow>
            <a:reflection stA="58000" dir="5400000" sy="-100000" algn="bl" rotWithShape="0"/>
            <a:softEdge rad="685800"/>
          </a:effectLst>
        </p:spPr>
      </p:pic>
      <p:sp>
        <p:nvSpPr>
          <p:cNvPr id="9" name="灯片编号占位符 8"/>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ransition advTm="317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抽象数据类型</a:t>
            </a:r>
            <a:endParaRPr lang="zh-CN" altLang="en-US"/>
          </a:p>
        </p:txBody>
      </p:sp>
      <p:sp>
        <p:nvSpPr>
          <p:cNvPr id="28674" name="Rectangle 3"/>
          <p:cNvSpPr>
            <a:spLocks noGrp="1"/>
          </p:cNvSpPr>
          <p:nvPr>
            <p:ph idx="1"/>
          </p:nvPr>
        </p:nvSpPr>
        <p:spPr>
          <a:xfrm>
            <a:off x="6671310" y="1261745"/>
            <a:ext cx="5252085" cy="4311015"/>
          </a:xfrm>
          <a:solidFill>
            <a:schemeClr val="bg1">
              <a:alpha val="93000"/>
            </a:schemeClr>
          </a:solidFill>
        </p:spPr>
        <p:txBody>
          <a:bodyPr vert="horz" wrap="square" lIns="91440" tIns="45720" rIns="91440" bIns="45720" anchor="t">
            <a:noAutofit/>
          </a:bodyPr>
          <a:p>
            <a:pPr eaLnBrk="1" hangingPunct="1">
              <a:lnSpc>
                <a:spcPct val="90000"/>
              </a:lnSpc>
              <a:buNone/>
            </a:pPr>
            <a:r>
              <a:rPr lang="en-US" altLang="zh-CN" sz="1600" b="1" dirty="0">
                <a:latin typeface="Times New Roman" panose="02020603050405020304" pitchFamily="18" charset="0"/>
              </a:rPr>
              <a:t>ADT Matrix{</a:t>
            </a:r>
            <a:endParaRPr lang="en-US" altLang="zh-CN" sz="1600" b="1" dirty="0">
              <a:latin typeface="Times New Roman" panose="02020603050405020304" pitchFamily="18" charset="0"/>
            </a:endParaRPr>
          </a:p>
          <a:p>
            <a:pPr eaLnBrk="1" hangingPunct="1">
              <a:lnSpc>
                <a:spcPct val="90000"/>
              </a:lnSpc>
              <a:buNone/>
            </a:pPr>
            <a:r>
              <a:rPr lang="en-US" altLang="zh-CN" sz="1600" b="1" dirty="0">
                <a:latin typeface="Times New Roman" panose="02020603050405020304" pitchFamily="18" charset="0"/>
              </a:rPr>
              <a:t>     </a:t>
            </a:r>
            <a:r>
              <a:rPr lang="zh-CN" altLang="en-US" sz="1600" b="1" dirty="0">
                <a:latin typeface="Times New Roman" panose="02020603050405020304" pitchFamily="18" charset="0"/>
              </a:rPr>
              <a:t>数据对象</a:t>
            </a:r>
            <a:r>
              <a:rPr lang="en-US" altLang="zh-CN" sz="1600" b="1" dirty="0">
                <a:latin typeface="Times New Roman" panose="02020603050405020304" pitchFamily="18" charset="0"/>
              </a:rPr>
              <a:t>:D={a</a:t>
            </a:r>
            <a:r>
              <a:rPr lang="en-US" altLang="zh-CN" sz="1600" b="1" baseline="-25000" dirty="0">
                <a:latin typeface="Times New Roman" panose="02020603050405020304" pitchFamily="18" charset="0"/>
              </a:rPr>
              <a:t>i,j</a:t>
            </a:r>
            <a:r>
              <a:rPr lang="en-US" altLang="zh-CN" sz="1600" b="1" dirty="0">
                <a:latin typeface="Times New Roman" panose="02020603050405020304" pitchFamily="18" charset="0"/>
              </a:rPr>
              <a:t>|i=1,2,…,m;j=1,2,…,n;a</a:t>
            </a:r>
            <a:r>
              <a:rPr lang="en-US" altLang="zh-CN" sz="1600" b="1" baseline="-25000" dirty="0">
                <a:latin typeface="Times New Roman" panose="02020603050405020304" pitchFamily="18" charset="0"/>
              </a:rPr>
              <a:t>i,j</a:t>
            </a:r>
            <a:r>
              <a:rPr lang="en-US" altLang="zh-CN" sz="1600" b="1" dirty="0">
                <a:latin typeface="Times New Roman" panose="02020603050405020304" pitchFamily="18" charset="0"/>
              </a:rPr>
              <a:t>∈ElemSet}</a:t>
            </a:r>
            <a:endParaRPr lang="en-US" altLang="zh-CN" sz="1600" b="1" dirty="0">
              <a:latin typeface="Times New Roman" panose="02020603050405020304" pitchFamily="18" charset="0"/>
            </a:endParaRPr>
          </a:p>
          <a:p>
            <a:pPr eaLnBrk="1" hangingPunct="1">
              <a:lnSpc>
                <a:spcPct val="90000"/>
              </a:lnSpc>
              <a:buNone/>
            </a:pPr>
            <a:r>
              <a:rPr lang="en-US" altLang="zh-CN" sz="1600" b="1" dirty="0">
                <a:latin typeface="Times New Roman" panose="02020603050405020304" pitchFamily="18" charset="0"/>
              </a:rPr>
              <a:t>     </a:t>
            </a:r>
            <a:r>
              <a:rPr lang="zh-CN" altLang="en-US" sz="1600" b="1" dirty="0">
                <a:latin typeface="Times New Roman" panose="02020603050405020304" pitchFamily="18" charset="0"/>
              </a:rPr>
              <a:t>数据关系</a:t>
            </a:r>
            <a:r>
              <a:rPr lang="en-US" altLang="zh-CN" sz="1600" b="1" dirty="0">
                <a:latin typeface="Times New Roman" panose="02020603050405020304" pitchFamily="18" charset="0"/>
              </a:rPr>
              <a:t>:R={Row,Col}</a:t>
            </a:r>
            <a:endParaRPr lang="en-US" altLang="zh-CN" sz="1600" b="1" dirty="0">
              <a:latin typeface="Times New Roman" panose="02020603050405020304" pitchFamily="18" charset="0"/>
            </a:endParaRPr>
          </a:p>
          <a:p>
            <a:pPr lvl="3" eaLnBrk="1" hangingPunct="1">
              <a:lnSpc>
                <a:spcPct val="90000"/>
              </a:lnSpc>
              <a:buNone/>
            </a:pPr>
            <a:r>
              <a:rPr lang="en-US" altLang="zh-CN" sz="1600" b="1" dirty="0">
                <a:latin typeface="Times New Roman" panose="02020603050405020304" pitchFamily="18" charset="0"/>
              </a:rPr>
              <a:t>Row={&lt;a</a:t>
            </a:r>
            <a:r>
              <a:rPr lang="en-US" altLang="zh-CN" sz="1600" b="1" baseline="-25000" dirty="0">
                <a:latin typeface="Times New Roman" panose="02020603050405020304" pitchFamily="18" charset="0"/>
              </a:rPr>
              <a:t>i,j</a:t>
            </a:r>
            <a:r>
              <a:rPr lang="en-US" altLang="zh-CN" sz="1600" b="1" dirty="0">
                <a:latin typeface="Times New Roman" panose="02020603050405020304" pitchFamily="18" charset="0"/>
              </a:rPr>
              <a:t>,a</a:t>
            </a:r>
            <a:r>
              <a:rPr lang="en-US" altLang="zh-CN" sz="1600" b="1" baseline="-25000" dirty="0">
                <a:latin typeface="Times New Roman" panose="02020603050405020304" pitchFamily="18" charset="0"/>
              </a:rPr>
              <a:t>i,j+1</a:t>
            </a:r>
            <a:r>
              <a:rPr lang="en-US" altLang="zh-CN" sz="1600" b="1" dirty="0">
                <a:latin typeface="Times New Roman" panose="02020603050405020304" pitchFamily="18" charset="0"/>
              </a:rPr>
              <a:t>&gt;|1≤i≤m,1≤j≤n-1}</a:t>
            </a:r>
            <a:endParaRPr lang="en-US" altLang="zh-CN" sz="1600" b="1" dirty="0">
              <a:latin typeface="Times New Roman" panose="02020603050405020304" pitchFamily="18" charset="0"/>
            </a:endParaRPr>
          </a:p>
          <a:p>
            <a:pPr lvl="3" eaLnBrk="1" hangingPunct="1">
              <a:lnSpc>
                <a:spcPct val="90000"/>
              </a:lnSpc>
              <a:buNone/>
            </a:pPr>
            <a:r>
              <a:rPr lang="en-US" altLang="zh-CN" sz="1600" b="1" dirty="0">
                <a:latin typeface="Times New Roman" panose="02020603050405020304" pitchFamily="18" charset="0"/>
              </a:rPr>
              <a:t>Col={&lt;a</a:t>
            </a:r>
            <a:r>
              <a:rPr lang="en-US" altLang="zh-CN" sz="1600" b="1" baseline="-25000" dirty="0">
                <a:latin typeface="Times New Roman" panose="02020603050405020304" pitchFamily="18" charset="0"/>
              </a:rPr>
              <a:t>i,j</a:t>
            </a:r>
            <a:r>
              <a:rPr lang="en-US" altLang="zh-CN" sz="1600" b="1" dirty="0">
                <a:latin typeface="Times New Roman" panose="02020603050405020304" pitchFamily="18" charset="0"/>
              </a:rPr>
              <a:t>,a</a:t>
            </a:r>
            <a:r>
              <a:rPr lang="en-US" altLang="zh-CN" sz="1600" b="1" baseline="-25000" dirty="0">
                <a:latin typeface="Times New Roman" panose="02020603050405020304" pitchFamily="18" charset="0"/>
              </a:rPr>
              <a:t>i+1,j</a:t>
            </a:r>
            <a:r>
              <a:rPr lang="en-US" altLang="zh-CN" sz="1600" b="1" dirty="0">
                <a:latin typeface="Times New Roman" panose="02020603050405020304" pitchFamily="18" charset="0"/>
              </a:rPr>
              <a:t>&gt;|1≤i≤m-1,1≤j≤n}</a:t>
            </a:r>
            <a:endParaRPr lang="en-US" altLang="zh-CN" sz="1600" b="1" dirty="0">
              <a:latin typeface="Times New Roman" panose="02020603050405020304" pitchFamily="18" charset="0"/>
            </a:endParaRPr>
          </a:p>
          <a:p>
            <a:pPr eaLnBrk="1" hangingPunct="1">
              <a:lnSpc>
                <a:spcPct val="90000"/>
              </a:lnSpc>
              <a:buNone/>
            </a:pPr>
            <a:r>
              <a:rPr lang="en-US" altLang="zh-CN" sz="1600" b="1" dirty="0">
                <a:latin typeface="Times New Roman" panose="02020603050405020304" pitchFamily="18" charset="0"/>
              </a:rPr>
              <a:t>     </a:t>
            </a:r>
            <a:r>
              <a:rPr lang="zh-CN" altLang="en-US" sz="1600" b="1" dirty="0">
                <a:latin typeface="Times New Roman" panose="02020603050405020304" pitchFamily="18" charset="0"/>
              </a:rPr>
              <a:t>基本操作：</a:t>
            </a:r>
            <a:endParaRPr lang="zh-CN" altLang="en-US" sz="1600" b="1" dirty="0">
              <a:latin typeface="Times New Roman" panose="02020603050405020304" pitchFamily="18" charset="0"/>
            </a:endParaRPr>
          </a:p>
          <a:p>
            <a:pPr lvl="1" eaLnBrk="1" hangingPunct="1">
              <a:lnSpc>
                <a:spcPct val="90000"/>
              </a:lnSpc>
              <a:buNone/>
            </a:pPr>
            <a:r>
              <a:rPr lang="zh-CN" altLang="en-US" sz="1600" b="1" dirty="0">
                <a:latin typeface="Times New Roman" panose="02020603050405020304" pitchFamily="18" charset="0"/>
              </a:rPr>
              <a:t>       </a:t>
            </a:r>
            <a:r>
              <a:rPr lang="en-US" altLang="zh-CN" sz="1600" b="1" dirty="0">
                <a:latin typeface="Times New Roman" panose="02020603050405020304" pitchFamily="18" charset="0"/>
              </a:rPr>
              <a:t>  CreateMatrix(&amp;M)</a:t>
            </a:r>
            <a:endParaRPr lang="en-US" altLang="zh-CN" sz="1600" b="1" dirty="0">
              <a:latin typeface="Times New Roman" panose="02020603050405020304" pitchFamily="18" charset="0"/>
            </a:endParaRPr>
          </a:p>
          <a:p>
            <a:pPr lvl="1" eaLnBrk="1" hangingPunct="1">
              <a:lnSpc>
                <a:spcPct val="90000"/>
              </a:lnSpc>
              <a:buNone/>
            </a:pPr>
            <a:r>
              <a:rPr lang="en-US" altLang="zh-CN" sz="1600" b="1" dirty="0">
                <a:latin typeface="Times New Roman" panose="02020603050405020304" pitchFamily="18" charset="0"/>
              </a:rPr>
              <a:t>         DestroyMatrix(&amp;M)</a:t>
            </a:r>
            <a:endParaRPr lang="en-US" altLang="zh-CN" sz="1600" b="1" dirty="0">
              <a:latin typeface="Times New Roman" panose="02020603050405020304" pitchFamily="18" charset="0"/>
            </a:endParaRPr>
          </a:p>
          <a:p>
            <a:pPr lvl="1" eaLnBrk="1" hangingPunct="1">
              <a:lnSpc>
                <a:spcPct val="90000"/>
              </a:lnSpc>
              <a:buNone/>
            </a:pPr>
            <a:r>
              <a:rPr lang="en-US" altLang="zh-CN" sz="1600" b="1" dirty="0">
                <a:latin typeface="Times New Roman" panose="02020603050405020304" pitchFamily="18" charset="0"/>
              </a:rPr>
              <a:t>		PrintMatrix(&amp;M)</a:t>
            </a:r>
            <a:endParaRPr lang="en-US" altLang="zh-CN" sz="1600" b="1" dirty="0">
              <a:latin typeface="Times New Roman" panose="02020603050405020304" pitchFamily="18" charset="0"/>
            </a:endParaRPr>
          </a:p>
          <a:p>
            <a:pPr lvl="1" eaLnBrk="1" hangingPunct="1">
              <a:lnSpc>
                <a:spcPct val="90000"/>
              </a:lnSpc>
              <a:buNone/>
            </a:pPr>
            <a:r>
              <a:rPr lang="en-US" altLang="zh-CN" sz="1600" b="1" dirty="0">
                <a:latin typeface="Times New Roman" panose="02020603050405020304" pitchFamily="18" charset="0"/>
              </a:rPr>
              <a:t>		AddMatrix(M,N,&amp;Q)</a:t>
            </a:r>
            <a:endParaRPr lang="en-US" altLang="zh-CN" sz="1600" b="1" dirty="0">
              <a:latin typeface="Times New Roman" panose="02020603050405020304" pitchFamily="18" charset="0"/>
            </a:endParaRPr>
          </a:p>
          <a:p>
            <a:pPr lvl="1" eaLnBrk="1" hangingPunct="1">
              <a:lnSpc>
                <a:spcPct val="90000"/>
              </a:lnSpc>
              <a:buNone/>
            </a:pPr>
            <a:r>
              <a:rPr lang="en-US" altLang="zh-CN" sz="1600" b="1" dirty="0">
                <a:latin typeface="Times New Roman" panose="02020603050405020304" pitchFamily="18" charset="0"/>
              </a:rPr>
              <a:t>		SubMatrix(M,N,&amp;Q)</a:t>
            </a:r>
            <a:endParaRPr lang="en-US" altLang="zh-CN" sz="1600" b="1" dirty="0">
              <a:latin typeface="Times New Roman" panose="02020603050405020304" pitchFamily="18" charset="0"/>
            </a:endParaRPr>
          </a:p>
          <a:p>
            <a:pPr lvl="1" eaLnBrk="1" hangingPunct="1">
              <a:lnSpc>
                <a:spcPct val="90000"/>
              </a:lnSpc>
              <a:buNone/>
            </a:pPr>
            <a:r>
              <a:rPr lang="en-US" altLang="zh-CN" sz="1600" b="1" dirty="0">
                <a:latin typeface="Times New Roman" panose="02020603050405020304" pitchFamily="18" charset="0"/>
              </a:rPr>
              <a:t>		MultMatrix(M,N,&amp;Q)</a:t>
            </a:r>
            <a:endParaRPr lang="en-US" altLang="zh-CN" sz="1600" b="1" dirty="0">
              <a:latin typeface="Times New Roman" panose="02020603050405020304" pitchFamily="18" charset="0"/>
            </a:endParaRPr>
          </a:p>
          <a:p>
            <a:pPr lvl="1" eaLnBrk="1" hangingPunct="1">
              <a:lnSpc>
                <a:spcPct val="90000"/>
              </a:lnSpc>
              <a:buNone/>
            </a:pPr>
            <a:r>
              <a:rPr lang="en-US" altLang="zh-CN" sz="1600" b="1" dirty="0">
                <a:latin typeface="Times New Roman" panose="02020603050405020304" pitchFamily="18" charset="0"/>
              </a:rPr>
              <a:t>		TransposeMatrix(M,&amp;T)</a:t>
            </a:r>
            <a:endParaRPr lang="en-US" altLang="zh-CN" sz="1600" b="1" dirty="0">
              <a:latin typeface="Times New Roman" panose="02020603050405020304" pitchFamily="18" charset="0"/>
            </a:endParaRPr>
          </a:p>
          <a:p>
            <a:pPr eaLnBrk="1" hangingPunct="1">
              <a:lnSpc>
                <a:spcPct val="90000"/>
              </a:lnSpc>
              <a:buNone/>
            </a:pPr>
            <a:r>
              <a:rPr lang="en-US" altLang="zh-CN" sz="1600" b="1" dirty="0">
                <a:latin typeface="Times New Roman" panose="02020603050405020304" pitchFamily="18" charset="0"/>
              </a:rPr>
              <a:t>} ADT Matrix</a:t>
            </a:r>
            <a:endParaRPr lang="en-US" altLang="zh-CN" sz="1600" b="1" dirty="0">
              <a:latin typeface="Times New Roman" panose="02020603050405020304" pitchFamily="18" charset="0"/>
            </a:endParaRPr>
          </a:p>
        </p:txBody>
      </p:sp>
      <p:sp>
        <p:nvSpPr>
          <p:cNvPr id="4" name="文本框 3"/>
          <p:cNvSpPr txBox="1"/>
          <p:nvPr/>
        </p:nvSpPr>
        <p:spPr>
          <a:xfrm>
            <a:off x="635635" y="3627120"/>
            <a:ext cx="5693410" cy="1751965"/>
          </a:xfrm>
          <a:prstGeom prst="rect">
            <a:avLst/>
          </a:prstGeom>
          <a:noFill/>
          <a:ln w="12700">
            <a:solidFill>
              <a:srgbClr val="C00000"/>
            </a:solidFill>
          </a:ln>
        </p:spPr>
        <p:txBody>
          <a:bodyPr wrap="square" rtlCol="0" anchor="t">
            <a:spAutoFit/>
          </a:bodyPr>
          <a:p>
            <a:pPr eaLnBrk="1" hangingPunct="1">
              <a:lnSpc>
                <a:spcPct val="90000"/>
              </a:lnSpc>
            </a:pPr>
            <a:r>
              <a:rPr lang="en-US" altLang="zh-CN" sz="2400" b="1" dirty="0">
                <a:latin typeface="黑体" panose="02010609060101010101" charset="-122"/>
                <a:ea typeface="黑体" panose="02010609060101010101" charset="-122"/>
                <a:cs typeface="黑体" panose="02010609060101010101" charset="-122"/>
                <a:sym typeface="+mn-ea"/>
              </a:rPr>
              <a:t>ADT  </a:t>
            </a:r>
            <a:r>
              <a:rPr lang="zh-CN" altLang="en-US" sz="2400" b="1" dirty="0">
                <a:latin typeface="黑体" panose="02010609060101010101" charset="-122"/>
                <a:ea typeface="黑体" panose="02010609060101010101" charset="-122"/>
                <a:cs typeface="黑体" panose="02010609060101010101" charset="-122"/>
                <a:sym typeface="+mn-ea"/>
              </a:rPr>
              <a:t>抽象数据类型名 </a:t>
            </a:r>
            <a:r>
              <a:rPr lang="en-US" altLang="zh-CN" sz="2400" b="1" dirty="0">
                <a:latin typeface="黑体" panose="02010609060101010101" charset="-122"/>
                <a:ea typeface="黑体" panose="02010609060101010101" charset="-122"/>
                <a:cs typeface="黑体" panose="02010609060101010101" charset="-122"/>
                <a:sym typeface="+mn-ea"/>
              </a:rPr>
              <a:t>{</a:t>
            </a:r>
            <a:endParaRPr lang="en-US" altLang="zh-CN" sz="2400" b="1" dirty="0">
              <a:latin typeface="黑体" panose="02010609060101010101" charset="-122"/>
              <a:ea typeface="黑体" panose="02010609060101010101" charset="-122"/>
              <a:cs typeface="黑体" panose="02010609060101010101" charset="-122"/>
            </a:endParaRPr>
          </a:p>
          <a:p>
            <a:pPr eaLnBrk="1" hangingPunct="1">
              <a:lnSpc>
                <a:spcPct val="90000"/>
              </a:lnSpc>
              <a:buNone/>
            </a:pPr>
            <a:r>
              <a:rPr lang="en-US" altLang="zh-CN" sz="2400" b="1" dirty="0">
                <a:latin typeface="黑体" panose="02010609060101010101" charset="-122"/>
                <a:ea typeface="黑体" panose="02010609060101010101" charset="-122"/>
                <a:cs typeface="黑体" panose="02010609060101010101" charset="-122"/>
                <a:sym typeface="+mn-ea"/>
              </a:rPr>
              <a:t>        </a:t>
            </a:r>
            <a:r>
              <a:rPr lang="zh-CN" altLang="en-US" sz="2400" b="1" dirty="0">
                <a:latin typeface="黑体" panose="02010609060101010101" charset="-122"/>
                <a:ea typeface="黑体" panose="02010609060101010101" charset="-122"/>
                <a:cs typeface="黑体" panose="02010609060101010101" charset="-122"/>
                <a:sym typeface="+mn-ea"/>
              </a:rPr>
              <a:t>数据对象：</a:t>
            </a:r>
            <a:r>
              <a:rPr lang="en-US" altLang="zh-CN" sz="2400" b="1" dirty="0">
                <a:latin typeface="黑体" panose="02010609060101010101" charset="-122"/>
                <a:ea typeface="黑体" panose="02010609060101010101" charset="-122"/>
                <a:cs typeface="黑体" panose="02010609060101010101" charset="-122"/>
                <a:sym typeface="+mn-ea"/>
              </a:rPr>
              <a:t>〈</a:t>
            </a:r>
            <a:r>
              <a:rPr lang="zh-CN" altLang="en-US" sz="2400" b="1" dirty="0">
                <a:latin typeface="黑体" panose="02010609060101010101" charset="-122"/>
                <a:ea typeface="黑体" panose="02010609060101010101" charset="-122"/>
                <a:cs typeface="黑体" panose="02010609060101010101" charset="-122"/>
                <a:sym typeface="+mn-ea"/>
              </a:rPr>
              <a:t>数据对象的定义</a:t>
            </a:r>
            <a:r>
              <a:rPr lang="en-US" altLang="zh-CN" sz="2400" b="1" dirty="0">
                <a:latin typeface="黑体" panose="02010609060101010101" charset="-122"/>
                <a:ea typeface="黑体" panose="02010609060101010101" charset="-122"/>
                <a:cs typeface="黑体" panose="02010609060101010101" charset="-122"/>
                <a:sym typeface="+mn-ea"/>
              </a:rPr>
              <a:t>〉</a:t>
            </a:r>
            <a:endParaRPr lang="en-US" altLang="zh-CN" sz="2400" b="1" dirty="0">
              <a:latin typeface="黑体" panose="02010609060101010101" charset="-122"/>
              <a:ea typeface="黑体" panose="02010609060101010101" charset="-122"/>
              <a:cs typeface="黑体" panose="02010609060101010101" charset="-122"/>
            </a:endParaRPr>
          </a:p>
          <a:p>
            <a:pPr eaLnBrk="1" hangingPunct="1">
              <a:lnSpc>
                <a:spcPct val="90000"/>
              </a:lnSpc>
              <a:buNone/>
            </a:pPr>
            <a:r>
              <a:rPr lang="en-US" altLang="zh-CN" sz="2400" b="1" dirty="0">
                <a:latin typeface="黑体" panose="02010609060101010101" charset="-122"/>
                <a:ea typeface="黑体" panose="02010609060101010101" charset="-122"/>
                <a:cs typeface="黑体" panose="02010609060101010101" charset="-122"/>
                <a:sym typeface="+mn-ea"/>
              </a:rPr>
              <a:t>        </a:t>
            </a:r>
            <a:r>
              <a:rPr lang="zh-CN" altLang="en-US" sz="2400" b="1" dirty="0">
                <a:latin typeface="黑体" panose="02010609060101010101" charset="-122"/>
                <a:ea typeface="黑体" panose="02010609060101010101" charset="-122"/>
                <a:cs typeface="黑体" panose="02010609060101010101" charset="-122"/>
                <a:sym typeface="+mn-ea"/>
              </a:rPr>
              <a:t>数据关系：</a:t>
            </a:r>
            <a:r>
              <a:rPr lang="en-US" altLang="zh-CN" sz="2400" b="1" dirty="0">
                <a:latin typeface="黑体" panose="02010609060101010101" charset="-122"/>
                <a:ea typeface="黑体" panose="02010609060101010101" charset="-122"/>
                <a:cs typeface="黑体" panose="02010609060101010101" charset="-122"/>
                <a:sym typeface="+mn-ea"/>
              </a:rPr>
              <a:t>〈</a:t>
            </a:r>
            <a:r>
              <a:rPr lang="zh-CN" altLang="en-US" sz="2400" b="1" dirty="0">
                <a:latin typeface="黑体" panose="02010609060101010101" charset="-122"/>
                <a:ea typeface="黑体" panose="02010609060101010101" charset="-122"/>
                <a:cs typeface="黑体" panose="02010609060101010101" charset="-122"/>
                <a:sym typeface="+mn-ea"/>
              </a:rPr>
              <a:t>数据关系的定义</a:t>
            </a:r>
            <a:r>
              <a:rPr lang="en-US" altLang="zh-CN" sz="2400" b="1" dirty="0">
                <a:latin typeface="黑体" panose="02010609060101010101" charset="-122"/>
                <a:ea typeface="黑体" panose="02010609060101010101" charset="-122"/>
                <a:cs typeface="黑体" panose="02010609060101010101" charset="-122"/>
                <a:sym typeface="+mn-ea"/>
              </a:rPr>
              <a:t>〉</a:t>
            </a:r>
            <a:endParaRPr lang="en-US" altLang="zh-CN" sz="2400" b="1" dirty="0">
              <a:latin typeface="黑体" panose="02010609060101010101" charset="-122"/>
              <a:ea typeface="黑体" panose="02010609060101010101" charset="-122"/>
              <a:cs typeface="黑体" panose="02010609060101010101" charset="-122"/>
            </a:endParaRPr>
          </a:p>
          <a:p>
            <a:pPr eaLnBrk="1" hangingPunct="1">
              <a:lnSpc>
                <a:spcPct val="90000"/>
              </a:lnSpc>
              <a:buNone/>
            </a:pPr>
            <a:r>
              <a:rPr lang="en-US" altLang="zh-CN" sz="2400" b="1" dirty="0">
                <a:latin typeface="黑体" panose="02010609060101010101" charset="-122"/>
                <a:ea typeface="黑体" panose="02010609060101010101" charset="-122"/>
                <a:cs typeface="黑体" panose="02010609060101010101" charset="-122"/>
                <a:sym typeface="+mn-ea"/>
              </a:rPr>
              <a:t>        </a:t>
            </a:r>
            <a:r>
              <a:rPr lang="zh-CN" altLang="en-US" sz="2400" b="1" dirty="0">
                <a:latin typeface="黑体" panose="02010609060101010101" charset="-122"/>
                <a:ea typeface="黑体" panose="02010609060101010101" charset="-122"/>
                <a:cs typeface="黑体" panose="02010609060101010101" charset="-122"/>
                <a:sym typeface="+mn-ea"/>
              </a:rPr>
              <a:t>基本操作：</a:t>
            </a:r>
            <a:r>
              <a:rPr lang="en-US" altLang="zh-CN" sz="2400" b="1" dirty="0">
                <a:latin typeface="黑体" panose="02010609060101010101" charset="-122"/>
                <a:ea typeface="黑体" panose="02010609060101010101" charset="-122"/>
                <a:cs typeface="黑体" panose="02010609060101010101" charset="-122"/>
                <a:sym typeface="+mn-ea"/>
              </a:rPr>
              <a:t>〈</a:t>
            </a:r>
            <a:r>
              <a:rPr lang="zh-CN" altLang="en-US" sz="2400" b="1" dirty="0">
                <a:latin typeface="黑体" panose="02010609060101010101" charset="-122"/>
                <a:ea typeface="黑体" panose="02010609060101010101" charset="-122"/>
                <a:cs typeface="黑体" panose="02010609060101010101" charset="-122"/>
                <a:sym typeface="+mn-ea"/>
              </a:rPr>
              <a:t>基本操作的定义</a:t>
            </a:r>
            <a:r>
              <a:rPr lang="en-US" altLang="zh-CN" sz="2400" b="1" dirty="0">
                <a:latin typeface="黑体" panose="02010609060101010101" charset="-122"/>
                <a:ea typeface="黑体" panose="02010609060101010101" charset="-122"/>
                <a:cs typeface="黑体" panose="02010609060101010101" charset="-122"/>
                <a:sym typeface="+mn-ea"/>
              </a:rPr>
              <a:t>〉</a:t>
            </a:r>
            <a:endParaRPr lang="en-US" altLang="zh-CN" sz="2400" b="1" dirty="0">
              <a:latin typeface="黑体" panose="02010609060101010101" charset="-122"/>
              <a:ea typeface="黑体" panose="02010609060101010101" charset="-122"/>
              <a:cs typeface="黑体" panose="02010609060101010101" charset="-122"/>
            </a:endParaRPr>
          </a:p>
          <a:p>
            <a:pPr eaLnBrk="1" hangingPunct="1">
              <a:lnSpc>
                <a:spcPct val="90000"/>
              </a:lnSpc>
              <a:buNone/>
            </a:pPr>
            <a:r>
              <a:rPr lang="en-US" altLang="zh-CN" sz="2400" b="1" dirty="0">
                <a:latin typeface="黑体" panose="02010609060101010101" charset="-122"/>
                <a:ea typeface="黑体" panose="02010609060101010101" charset="-122"/>
                <a:cs typeface="黑体" panose="02010609060101010101" charset="-122"/>
                <a:sym typeface="+mn-ea"/>
              </a:rPr>
              <a:t>} ADT </a:t>
            </a:r>
            <a:r>
              <a:rPr lang="zh-CN" altLang="en-US" sz="2400" b="1" dirty="0">
                <a:latin typeface="黑体" panose="02010609060101010101" charset="-122"/>
                <a:ea typeface="黑体" panose="02010609060101010101" charset="-122"/>
                <a:cs typeface="黑体" panose="02010609060101010101" charset="-122"/>
                <a:sym typeface="+mn-ea"/>
              </a:rPr>
              <a:t>抽象数据类型名</a:t>
            </a:r>
            <a:endParaRPr lang="zh-CN" altLang="en-US" sz="2400" b="1" dirty="0">
              <a:latin typeface="黑体" panose="02010609060101010101" charset="-122"/>
              <a:ea typeface="黑体" panose="02010609060101010101" charset="-122"/>
              <a:cs typeface="黑体" panose="02010609060101010101" charset="-122"/>
              <a:sym typeface="+mn-ea"/>
            </a:endParaRPr>
          </a:p>
        </p:txBody>
      </p:sp>
      <p:sp>
        <p:nvSpPr>
          <p:cNvPr id="6" name="文本框 5"/>
          <p:cNvSpPr txBox="1"/>
          <p:nvPr/>
        </p:nvSpPr>
        <p:spPr>
          <a:xfrm>
            <a:off x="628015" y="1261745"/>
            <a:ext cx="5693410" cy="1568450"/>
          </a:xfrm>
          <a:prstGeom prst="rect">
            <a:avLst/>
          </a:prstGeom>
          <a:noFill/>
          <a:ln w="12700">
            <a:solidFill>
              <a:srgbClr val="C00000"/>
            </a:solidFill>
          </a:ln>
        </p:spPr>
        <p:txBody>
          <a:bodyPr wrap="square" rtlCol="0" anchor="t">
            <a:spAutoFit/>
          </a:bodyPr>
          <a:p>
            <a:pPr marL="190500" indent="209550" algn="just">
              <a:buClr>
                <a:schemeClr val="tx2"/>
              </a:buClr>
              <a:buFont typeface="Wingdings" panose="05000000000000000000" pitchFamily="2" charset="2"/>
              <a:buChar char="§"/>
            </a:pPr>
            <a:r>
              <a:rPr lang="zh-CN" altLang="en-US" sz="2400" b="1" dirty="0">
                <a:latin typeface="黑体" panose="02010609060101010101" charset="-122"/>
                <a:ea typeface="黑体" panose="02010609060101010101" charset="-122"/>
                <a:cs typeface="黑体" panose="02010609060101010101" charset="-122"/>
                <a:sym typeface="+mn-ea"/>
              </a:rPr>
              <a:t>形式定义：</a:t>
            </a:r>
            <a:r>
              <a:rPr lang="en-US" altLang="zh-CN" sz="2400" b="1" dirty="0">
                <a:latin typeface="黑体" panose="02010609060101010101" charset="-122"/>
                <a:ea typeface="黑体" panose="02010609060101010101" charset="-122"/>
                <a:cs typeface="黑体" panose="02010609060101010101" charset="-122"/>
                <a:sym typeface="+mn-ea"/>
              </a:rPr>
              <a:t>DS=(</a:t>
            </a:r>
            <a:r>
              <a:rPr lang="en-US" altLang="zh-CN" sz="2400" b="1" dirty="0">
                <a:solidFill>
                  <a:schemeClr val="hlink"/>
                </a:solidFill>
                <a:latin typeface="黑体" panose="02010609060101010101" charset="-122"/>
                <a:ea typeface="黑体" panose="02010609060101010101" charset="-122"/>
                <a:cs typeface="黑体" panose="02010609060101010101" charset="-122"/>
                <a:sym typeface="+mn-ea"/>
              </a:rPr>
              <a:t>D, S, P</a:t>
            </a:r>
            <a:r>
              <a:rPr lang="en-US" altLang="zh-CN" sz="2400" b="1" dirty="0">
                <a:latin typeface="黑体" panose="02010609060101010101" charset="-122"/>
                <a:ea typeface="黑体" panose="02010609060101010101" charset="-122"/>
                <a:cs typeface="黑体" panose="02010609060101010101" charset="-122"/>
                <a:sym typeface="+mn-ea"/>
              </a:rPr>
              <a:t>)</a:t>
            </a:r>
            <a:r>
              <a:rPr lang="zh-CN" altLang="en-US" sz="2400" b="1" dirty="0">
                <a:latin typeface="黑体" panose="02010609060101010101" charset="-122"/>
                <a:ea typeface="黑体" panose="02010609060101010101" charset="-122"/>
                <a:cs typeface="黑体" panose="02010609060101010101" charset="-122"/>
                <a:sym typeface="+mn-ea"/>
              </a:rPr>
              <a:t>。</a:t>
            </a:r>
            <a:endParaRPr lang="zh-CN" altLang="en-US" sz="2400" b="1" dirty="0">
              <a:latin typeface="黑体" panose="02010609060101010101" charset="-122"/>
              <a:ea typeface="黑体" panose="02010609060101010101" charset="-122"/>
              <a:cs typeface="黑体" panose="02010609060101010101" charset="-122"/>
            </a:endParaRPr>
          </a:p>
          <a:p>
            <a:pPr marL="590550" lvl="1" indent="0" algn="just" eaLnBrk="1" hangingPunct="1">
              <a:buClr>
                <a:schemeClr val="tx2"/>
              </a:buClr>
              <a:buFont typeface="Wingdings" panose="05000000000000000000" pitchFamily="2" charset="2"/>
              <a:buChar char="§"/>
            </a:pPr>
            <a:r>
              <a:rPr lang="zh-CN" altLang="en-US" sz="2400" b="1" dirty="0">
                <a:solidFill>
                  <a:schemeClr val="hlink"/>
                </a:solidFill>
                <a:latin typeface="黑体" panose="02010609060101010101" charset="-122"/>
                <a:ea typeface="黑体" panose="02010609060101010101" charset="-122"/>
                <a:cs typeface="黑体" panose="02010609060101010101" charset="-122"/>
                <a:sym typeface="+mn-ea"/>
              </a:rPr>
              <a:t> </a:t>
            </a:r>
            <a:r>
              <a:rPr lang="en-US" altLang="zh-CN" sz="2400" b="1" dirty="0">
                <a:solidFill>
                  <a:schemeClr val="hlink"/>
                </a:solidFill>
                <a:latin typeface="黑体" panose="02010609060101010101" charset="-122"/>
                <a:ea typeface="黑体" panose="02010609060101010101" charset="-122"/>
                <a:cs typeface="黑体" panose="02010609060101010101" charset="-122"/>
                <a:sym typeface="+mn-ea"/>
              </a:rPr>
              <a:t>D</a:t>
            </a:r>
            <a:r>
              <a:rPr lang="zh-CN" altLang="en-US" sz="2400" b="1" dirty="0">
                <a:latin typeface="黑体" panose="02010609060101010101" charset="-122"/>
                <a:ea typeface="黑体" panose="02010609060101010101" charset="-122"/>
                <a:cs typeface="黑体" panose="02010609060101010101" charset="-122"/>
                <a:sym typeface="+mn-ea"/>
              </a:rPr>
              <a:t>：数据对象</a:t>
            </a:r>
            <a:endParaRPr lang="zh-CN" altLang="en-US" sz="2400" b="1" dirty="0">
              <a:latin typeface="黑体" panose="02010609060101010101" charset="-122"/>
              <a:ea typeface="黑体" panose="02010609060101010101" charset="-122"/>
              <a:cs typeface="黑体" panose="02010609060101010101" charset="-122"/>
            </a:endParaRPr>
          </a:p>
          <a:p>
            <a:pPr marL="590550" lvl="1" indent="0" algn="just" eaLnBrk="1" hangingPunct="1">
              <a:buClr>
                <a:schemeClr val="tx2"/>
              </a:buClr>
              <a:buFont typeface="Wingdings" panose="05000000000000000000" pitchFamily="2" charset="2"/>
              <a:buChar char="§"/>
            </a:pPr>
            <a:r>
              <a:rPr lang="zh-CN" altLang="en-US" sz="2400" b="1" dirty="0">
                <a:solidFill>
                  <a:schemeClr val="hlink"/>
                </a:solidFill>
                <a:latin typeface="黑体" panose="02010609060101010101" charset="-122"/>
                <a:ea typeface="黑体" panose="02010609060101010101" charset="-122"/>
                <a:cs typeface="黑体" panose="02010609060101010101" charset="-122"/>
                <a:sym typeface="+mn-ea"/>
              </a:rPr>
              <a:t> </a:t>
            </a:r>
            <a:r>
              <a:rPr lang="en-US" altLang="zh-CN" sz="2400" b="1" dirty="0">
                <a:solidFill>
                  <a:schemeClr val="hlink"/>
                </a:solidFill>
                <a:latin typeface="黑体" panose="02010609060101010101" charset="-122"/>
                <a:ea typeface="黑体" panose="02010609060101010101" charset="-122"/>
                <a:cs typeface="黑体" panose="02010609060101010101" charset="-122"/>
                <a:sym typeface="+mn-ea"/>
              </a:rPr>
              <a:t>S</a:t>
            </a:r>
            <a:r>
              <a:rPr lang="zh-CN" altLang="en-US" sz="2400" b="1" dirty="0">
                <a:latin typeface="黑体" panose="02010609060101010101" charset="-122"/>
                <a:ea typeface="黑体" panose="02010609060101010101" charset="-122"/>
                <a:cs typeface="黑体" panose="02010609060101010101" charset="-122"/>
                <a:sym typeface="+mn-ea"/>
              </a:rPr>
              <a:t>：</a:t>
            </a:r>
            <a:r>
              <a:rPr lang="en-US" altLang="zh-CN" sz="2400" b="1" dirty="0">
                <a:latin typeface="黑体" panose="02010609060101010101" charset="-122"/>
                <a:ea typeface="黑体" panose="02010609060101010101" charset="-122"/>
                <a:cs typeface="黑体" panose="02010609060101010101" charset="-122"/>
                <a:sym typeface="+mn-ea"/>
              </a:rPr>
              <a:t>D</a:t>
            </a:r>
            <a:r>
              <a:rPr lang="zh-CN" altLang="en-US" sz="2400" b="1" dirty="0">
                <a:latin typeface="黑体" panose="02010609060101010101" charset="-122"/>
                <a:ea typeface="黑体" panose="02010609060101010101" charset="-122"/>
                <a:cs typeface="黑体" panose="02010609060101010101" charset="-122"/>
                <a:sym typeface="+mn-ea"/>
              </a:rPr>
              <a:t>上的关系集，</a:t>
            </a:r>
            <a:endParaRPr lang="zh-CN" altLang="en-US" sz="2400" b="1" dirty="0">
              <a:latin typeface="黑体" panose="02010609060101010101" charset="-122"/>
              <a:ea typeface="黑体" panose="02010609060101010101" charset="-122"/>
              <a:cs typeface="黑体" panose="02010609060101010101" charset="-122"/>
            </a:endParaRPr>
          </a:p>
          <a:p>
            <a:pPr marL="590550" lvl="1" indent="0" algn="just" eaLnBrk="1" hangingPunct="1">
              <a:buClr>
                <a:schemeClr val="tx2"/>
              </a:buClr>
              <a:buFont typeface="Wingdings" panose="05000000000000000000" pitchFamily="2" charset="2"/>
              <a:buChar char="§"/>
            </a:pPr>
            <a:r>
              <a:rPr lang="zh-CN" altLang="en-US" sz="2400" b="1" dirty="0">
                <a:solidFill>
                  <a:schemeClr val="hlink"/>
                </a:solidFill>
                <a:latin typeface="黑体" panose="02010609060101010101" charset="-122"/>
                <a:ea typeface="黑体" panose="02010609060101010101" charset="-122"/>
                <a:cs typeface="黑体" panose="02010609060101010101" charset="-122"/>
                <a:sym typeface="+mn-ea"/>
              </a:rPr>
              <a:t> </a:t>
            </a:r>
            <a:r>
              <a:rPr lang="en-US" altLang="zh-CN" sz="2400" b="1" dirty="0">
                <a:solidFill>
                  <a:schemeClr val="hlink"/>
                </a:solidFill>
                <a:latin typeface="黑体" panose="02010609060101010101" charset="-122"/>
                <a:ea typeface="黑体" panose="02010609060101010101" charset="-122"/>
                <a:cs typeface="黑体" panose="02010609060101010101" charset="-122"/>
                <a:sym typeface="+mn-ea"/>
              </a:rPr>
              <a:t>P</a:t>
            </a:r>
            <a:r>
              <a:rPr lang="zh-CN" altLang="en-US" sz="2400" b="1" dirty="0">
                <a:latin typeface="黑体" panose="02010609060101010101" charset="-122"/>
                <a:ea typeface="黑体" panose="02010609060101010101" charset="-122"/>
                <a:cs typeface="黑体" panose="02010609060101010101" charset="-122"/>
                <a:sym typeface="+mn-ea"/>
              </a:rPr>
              <a:t>：对</a:t>
            </a:r>
            <a:r>
              <a:rPr lang="en-US" altLang="zh-CN" sz="2400" b="1" dirty="0">
                <a:latin typeface="黑体" panose="02010609060101010101" charset="-122"/>
                <a:ea typeface="黑体" panose="02010609060101010101" charset="-122"/>
                <a:cs typeface="黑体" panose="02010609060101010101" charset="-122"/>
                <a:sym typeface="+mn-ea"/>
              </a:rPr>
              <a:t>D</a:t>
            </a:r>
            <a:r>
              <a:rPr lang="zh-CN" altLang="en-US" sz="2400" b="1" dirty="0">
                <a:latin typeface="黑体" panose="02010609060101010101" charset="-122"/>
                <a:ea typeface="黑体" panose="02010609060101010101" charset="-122"/>
                <a:cs typeface="黑体" panose="02010609060101010101" charset="-122"/>
                <a:sym typeface="+mn-ea"/>
              </a:rPr>
              <a:t>的基本操作集</a:t>
            </a:r>
            <a:endParaRPr lang="zh-CN" altLang="en-US" sz="2400" b="1" dirty="0">
              <a:latin typeface="黑体" panose="02010609060101010101" charset="-122"/>
              <a:ea typeface="黑体" panose="02010609060101010101" charset="-122"/>
              <a:cs typeface="黑体" panose="02010609060101010101" charset="-122"/>
              <a:sym typeface="+mn-ea"/>
            </a:endParaRPr>
          </a:p>
        </p:txBody>
      </p:sp>
      <p:sp>
        <p:nvSpPr>
          <p:cNvPr id="9" name="灯片编号占位符 8"/>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算法和算法分析</a:t>
            </a:r>
            <a:endParaRPr lang="zh-CN" altLang="en-US"/>
          </a:p>
        </p:txBody>
      </p:sp>
      <p:sp>
        <p:nvSpPr>
          <p:cNvPr id="2099" name="Text Box 51"/>
          <p:cNvSpPr txBox="1">
            <a:spLocks noChangeArrowheads="1"/>
          </p:cNvSpPr>
          <p:nvPr/>
        </p:nvSpPr>
        <p:spPr bwMode="auto">
          <a:xfrm>
            <a:off x="1026160" y="1089025"/>
            <a:ext cx="9821545" cy="3413760"/>
          </a:xfrm>
          <a:prstGeom prst="rect">
            <a:avLst/>
          </a:prstGeom>
          <a:noFill/>
          <a:ln w="9525">
            <a:noFill/>
            <a:miter lim="800000"/>
          </a:ln>
        </p:spPr>
        <p:txBody>
          <a:bodyPr wrap="square">
            <a:spAutoFit/>
          </a:bodyPr>
          <a:p>
            <a:pPr marR="0" defTabSz="914400">
              <a:spcBef>
                <a:spcPct val="50000"/>
              </a:spcBef>
              <a:buClrTx/>
              <a:buSzTx/>
              <a:buFontTx/>
              <a:buNone/>
              <a:defRPr/>
            </a:pPr>
            <a:r>
              <a:rPr kumimoji="1" lang="en-US" altLang="zh-CN" sz="24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a:t>
            </a:r>
            <a:r>
              <a:rPr kumimoji="1" lang="zh-CN" altLang="en-US" sz="24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定义</a:t>
            </a:r>
            <a:r>
              <a:rPr kumimoji="1" lang="en-US" altLang="zh-CN" sz="24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一个</a:t>
            </a:r>
            <a:r>
              <a:rPr kumimoji="1" lang="zh-CN" altLang="en-US" sz="24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算法</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是解决某一类问题的步骤的描述。</a:t>
            </a:r>
            <a:r>
              <a:rPr kumimoji="1" lang="zh-CN" altLang="zh-CN" sz="2400" b="1" kern="1200" cap="none" spc="0" normalizeH="0" baseline="0" noProof="0" dirty="0">
                <a:latin typeface="黑体" panose="02010609060101010101" charset="-122"/>
                <a:ea typeface="黑体" panose="02010609060101010101" charset="-122"/>
                <a:cs typeface="黑体" panose="02010609060101010101" charset="-122"/>
              </a:rPr>
              <a:t>一般而言，</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算法应该符合以下五项要求：</a:t>
            </a:r>
            <a:endPar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endParaRPr>
          </a:p>
          <a:p>
            <a:pPr marR="0" defTabSz="914400">
              <a:spcBef>
                <a:spcPct val="40000"/>
              </a:spcBef>
              <a:buClrTx/>
              <a:buSzTx/>
              <a:buFontTx/>
              <a:buNone/>
              <a:defRPr/>
            </a:pPr>
            <a:r>
              <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rPr>
              <a:t>(1) </a:t>
            </a:r>
            <a:r>
              <a:rPr kumimoji="1" lang="zh-CN" altLang="en-US" sz="24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输入</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a:t>
            </a:r>
            <a:r>
              <a:rPr kumimoji="1" lang="zh-CN" altLang="zh-CN" sz="2400" b="1" kern="1200" cap="none" spc="0" normalizeH="0" baseline="0" noProof="0" dirty="0">
                <a:latin typeface="黑体" panose="02010609060101010101" charset="-122"/>
                <a:ea typeface="黑体" panose="02010609060101010101" charset="-122"/>
                <a:cs typeface="黑体" panose="02010609060101010101" charset="-122"/>
              </a:rPr>
              <a:t>它接受一些输入（有些情况下不需要输入）</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a:t>
            </a:r>
            <a:endPar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endParaRPr>
          </a:p>
          <a:p>
            <a:pPr marR="0" defTabSz="914400">
              <a:spcBef>
                <a:spcPct val="40000"/>
              </a:spcBef>
              <a:buClrTx/>
              <a:buSzTx/>
              <a:buFontTx/>
              <a:buNone/>
              <a:defRPr/>
            </a:pPr>
            <a:r>
              <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rPr>
              <a:t>(2) </a:t>
            </a:r>
            <a:r>
              <a:rPr kumimoji="1" lang="zh-CN" altLang="en-US" sz="24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输出</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：至少</a:t>
            </a:r>
            <a:r>
              <a:rPr kumimoji="1" lang="zh-CN" altLang="zh-CN" sz="2400" b="1" kern="1200" cap="none" spc="0" normalizeH="0" baseline="0" noProof="0" dirty="0">
                <a:latin typeface="黑体" panose="02010609060101010101" charset="-122"/>
                <a:ea typeface="黑体" panose="02010609060101010101" charset="-122"/>
                <a:cs typeface="黑体" panose="02010609060101010101" charset="-122"/>
              </a:rPr>
              <a:t>产生</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一个</a:t>
            </a:r>
            <a:r>
              <a:rPr kumimoji="1" lang="zh-CN" altLang="zh-CN" sz="2400" b="1" kern="1200" cap="none" spc="0" normalizeH="0" baseline="0" noProof="0" dirty="0">
                <a:latin typeface="黑体" panose="02010609060101010101" charset="-122"/>
                <a:ea typeface="黑体" panose="02010609060101010101" charset="-122"/>
                <a:cs typeface="黑体" panose="02010609060101010101" charset="-122"/>
              </a:rPr>
              <a:t>输出</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a:t>
            </a:r>
            <a:endPar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endParaRPr>
          </a:p>
          <a:p>
            <a:pPr marR="0" defTabSz="914400">
              <a:spcBef>
                <a:spcPct val="40000"/>
              </a:spcBef>
              <a:buClrTx/>
              <a:buSzTx/>
              <a:buFontTx/>
              <a:buNone/>
              <a:defRPr/>
            </a:pPr>
            <a:r>
              <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rPr>
              <a:t>(3) </a:t>
            </a:r>
            <a:r>
              <a:rPr kumimoji="1" lang="zh-CN" altLang="en-US" sz="24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确定性</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a:t>
            </a:r>
            <a:r>
              <a:rPr kumimoji="1" lang="zh-CN" altLang="zh-CN" sz="2400" b="1" kern="1200" cap="none" spc="0" normalizeH="0" baseline="0" noProof="0" dirty="0">
                <a:latin typeface="黑体" panose="02010609060101010101" charset="-122"/>
                <a:ea typeface="黑体" panose="02010609060101010101" charset="-122"/>
                <a:cs typeface="黑体" panose="02010609060101010101" charset="-122"/>
              </a:rPr>
              <a:t>算法的每一</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步</a:t>
            </a:r>
            <a:r>
              <a:rPr kumimoji="1" lang="zh-CN" altLang="zh-CN" sz="2400" b="1" kern="1200" cap="none" spc="0" normalizeH="0" baseline="0" noProof="0" dirty="0">
                <a:latin typeface="黑体" panose="02010609060101010101" charset="-122"/>
                <a:ea typeface="黑体" panose="02010609060101010101" charset="-122"/>
                <a:cs typeface="黑体" panose="02010609060101010101" charset="-122"/>
              </a:rPr>
              <a:t>必须有充分明确的</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含义</a:t>
            </a:r>
            <a:r>
              <a:rPr kumimoji="1" lang="zh-CN" altLang="zh-CN" sz="2400" b="1" kern="1200" cap="none" spc="0" normalizeH="0" baseline="0" noProof="0" dirty="0">
                <a:latin typeface="黑体" panose="02010609060101010101" charset="-122"/>
                <a:ea typeface="黑体" panose="02010609060101010101" charset="-122"/>
                <a:cs typeface="黑体" panose="02010609060101010101" charset="-122"/>
              </a:rPr>
              <a:t>，不可以有歧义</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a:t>
            </a:r>
            <a:endPar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endParaRPr>
          </a:p>
          <a:p>
            <a:pPr marR="0" defTabSz="914400">
              <a:spcBef>
                <a:spcPct val="40000"/>
              </a:spcBef>
              <a:buClrTx/>
              <a:buSzTx/>
              <a:buFontTx/>
              <a:buNone/>
              <a:defRPr/>
            </a:pPr>
            <a:r>
              <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rPr>
              <a:t>(4) </a:t>
            </a:r>
            <a:r>
              <a:rPr kumimoji="1" lang="zh-CN" altLang="en-US" sz="24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有限性</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a:t>
            </a:r>
            <a:r>
              <a:rPr kumimoji="1" lang="zh-CN" altLang="zh-CN" sz="2400" b="1" kern="1200" cap="none" spc="0" normalizeH="0" baseline="0" noProof="0" dirty="0">
                <a:latin typeface="黑体" panose="02010609060101010101" charset="-122"/>
                <a:ea typeface="黑体" panose="02010609060101010101" charset="-122"/>
                <a:cs typeface="黑体" panose="02010609060101010101" charset="-122"/>
              </a:rPr>
              <a:t>算法是一个有限指令集，并一定在有限步骤之后终止</a:t>
            </a:r>
            <a:r>
              <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rPr>
              <a:t>;</a:t>
            </a:r>
            <a:endParaRPr kumimoji="1" lang="zh-CN" altLang="zh-CN" sz="2400" b="1" kern="1200" cap="none" spc="0" normalizeH="0" baseline="0" noProof="0" dirty="0">
              <a:latin typeface="黑体" panose="02010609060101010101" charset="-122"/>
              <a:ea typeface="黑体" panose="02010609060101010101" charset="-122"/>
              <a:cs typeface="黑体" panose="02010609060101010101" charset="-122"/>
            </a:endParaRPr>
          </a:p>
          <a:p>
            <a:pPr marR="0" defTabSz="914400">
              <a:spcBef>
                <a:spcPct val="40000"/>
              </a:spcBef>
              <a:buClrTx/>
              <a:buSzTx/>
              <a:buFontTx/>
              <a:buNone/>
              <a:defRPr/>
            </a:pPr>
            <a:r>
              <a:rPr kumimoji="1" lang="en-US" altLang="zh-CN" sz="2400" b="1" kern="1200" cap="none" spc="0" normalizeH="0" baseline="0" noProof="0" dirty="0">
                <a:solidFill>
                  <a:schemeClr val="tx1"/>
                </a:solidFill>
                <a:latin typeface="黑体" panose="02010609060101010101" charset="-122"/>
                <a:ea typeface="黑体" panose="02010609060101010101" charset="-122"/>
                <a:cs typeface="黑体" panose="02010609060101010101" charset="-122"/>
              </a:rPr>
              <a:t>(5)</a:t>
            </a:r>
            <a:r>
              <a:rPr kumimoji="1" lang="en-US" altLang="zh-CN" sz="24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 </a:t>
            </a:r>
            <a:r>
              <a:rPr kumimoji="1" lang="zh-CN" altLang="en-US" sz="2400" b="1" kern="1200" cap="none" spc="0" normalizeH="0" baseline="0" noProof="0" dirty="0">
                <a:solidFill>
                  <a:srgbClr val="0000FF"/>
                </a:solidFill>
                <a:latin typeface="黑体" panose="02010609060101010101" charset="-122"/>
                <a:ea typeface="黑体" panose="02010609060101010101" charset="-122"/>
                <a:cs typeface="黑体" panose="02010609060101010101" charset="-122"/>
              </a:rPr>
              <a:t>可行性</a:t>
            </a:r>
            <a:r>
              <a:rPr kumimoji="1" lang="zh-CN" altLang="en-US" sz="2400" b="1" kern="1200" cap="none" spc="0" normalizeH="0" baseline="0" noProof="0" dirty="0">
                <a:latin typeface="黑体" panose="02010609060101010101" charset="-122"/>
                <a:ea typeface="黑体" panose="02010609060101010101" charset="-122"/>
                <a:cs typeface="黑体" panose="02010609060101010101" charset="-122"/>
              </a:rPr>
              <a:t>：算法的每一步</a:t>
            </a:r>
            <a:r>
              <a:rPr kumimoji="1" lang="zh-CN" altLang="zh-CN" sz="2400" b="1" kern="1200" cap="none" spc="0" normalizeH="0" baseline="0" noProof="0" dirty="0">
                <a:latin typeface="黑体" panose="02010609060101010101" charset="-122"/>
                <a:ea typeface="黑体" panose="02010609060101010101" charset="-122"/>
                <a:cs typeface="黑体" panose="02010609060101010101" charset="-122"/>
              </a:rPr>
              <a:t>必须在计算机能处理的范围之内</a:t>
            </a:r>
            <a:r>
              <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rPr>
              <a:t>.</a:t>
            </a:r>
            <a:endParaRPr kumimoji="1" lang="en-US" altLang="zh-CN" sz="2400" b="1" kern="1200" cap="none" spc="0" normalizeH="0" baseline="0" noProof="0" dirty="0">
              <a:latin typeface="黑体" panose="02010609060101010101" charset="-122"/>
              <a:ea typeface="黑体" panose="02010609060101010101" charset="-122"/>
              <a:cs typeface="黑体" panose="02010609060101010101" charset="-122"/>
            </a:endParaRPr>
          </a:p>
        </p:txBody>
      </p:sp>
      <p:sp>
        <p:nvSpPr>
          <p:cNvPr id="8" name="Text Box 51"/>
          <p:cNvSpPr txBox="1"/>
          <p:nvPr/>
        </p:nvSpPr>
        <p:spPr>
          <a:xfrm>
            <a:off x="1369695" y="4648835"/>
            <a:ext cx="9715500" cy="1715770"/>
          </a:xfrm>
          <a:prstGeom prst="rect">
            <a:avLst/>
          </a:prstGeom>
          <a:noFill/>
          <a:ln w="9525">
            <a:noFill/>
          </a:ln>
        </p:spPr>
        <p:txBody>
          <a:bodyPr wrap="square">
            <a:spAutoFit/>
          </a:bodyPr>
          <a:p>
            <a:pPr>
              <a:spcBef>
                <a:spcPct val="40000"/>
              </a:spcBef>
            </a:pPr>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400" b="1" dirty="0">
                <a:solidFill>
                  <a:srgbClr val="0000FF"/>
                </a:solidFill>
                <a:latin typeface="黑体" panose="02010609060101010101" charset="-122"/>
                <a:ea typeface="黑体" panose="02010609060101010101" charset="-122"/>
                <a:cs typeface="黑体" panose="02010609060101010101" charset="-122"/>
              </a:rPr>
              <a:t>算法的</a:t>
            </a:r>
            <a:r>
              <a:rPr lang="zh-CN" altLang="zh-CN" sz="2400" b="1" dirty="0">
                <a:solidFill>
                  <a:srgbClr val="0000FF"/>
                </a:solidFill>
                <a:latin typeface="黑体" panose="02010609060101010101" charset="-122"/>
                <a:ea typeface="黑体" panose="02010609060101010101" charset="-122"/>
                <a:cs typeface="黑体" panose="02010609060101010101" charset="-122"/>
              </a:rPr>
              <a:t>描述</a:t>
            </a:r>
            <a:r>
              <a:rPr lang="zh-CN" altLang="en-US" sz="2400" b="1" dirty="0">
                <a:latin typeface="黑体" panose="02010609060101010101" charset="-122"/>
                <a:ea typeface="黑体" panose="02010609060101010101" charset="-122"/>
                <a:cs typeface="黑体" panose="02010609060101010101" charset="-122"/>
              </a:rPr>
              <a:t>可以</a:t>
            </a:r>
            <a:r>
              <a:rPr lang="zh-CN" altLang="zh-CN" sz="2400" b="1" dirty="0">
                <a:latin typeface="黑体" panose="02010609060101010101" charset="-122"/>
                <a:ea typeface="黑体" panose="02010609060101010101" charset="-122"/>
                <a:cs typeface="黑体" panose="02010609060101010101" charset="-122"/>
              </a:rPr>
              <a:t>不依赖于任何一种计算机语言以及具体的实现手段。</a:t>
            </a:r>
            <a:r>
              <a:rPr lang="zh-CN" altLang="en-US" sz="2400" b="1" dirty="0">
                <a:latin typeface="黑体" panose="02010609060101010101" charset="-122"/>
                <a:ea typeface="黑体" panose="02010609060101010101" charset="-122"/>
                <a:cs typeface="黑体" panose="02010609060101010101" charset="-122"/>
              </a:rPr>
              <a:t>可以用</a:t>
            </a:r>
            <a:r>
              <a:rPr lang="zh-CN" altLang="en-US" sz="2400" b="1" dirty="0">
                <a:solidFill>
                  <a:srgbClr val="0000FF"/>
                </a:solidFill>
                <a:latin typeface="黑体" panose="02010609060101010101" charset="-122"/>
                <a:ea typeface="黑体" panose="02010609060101010101" charset="-122"/>
                <a:cs typeface="黑体" panose="02010609060101010101" charset="-122"/>
              </a:rPr>
              <a:t>自然语言、流程图</a:t>
            </a:r>
            <a:r>
              <a:rPr lang="zh-CN" altLang="en-US" sz="2400" b="1" dirty="0">
                <a:latin typeface="黑体" panose="02010609060101010101" charset="-122"/>
                <a:ea typeface="黑体" panose="02010609060101010101" charset="-122"/>
                <a:cs typeface="黑体" panose="02010609060101010101" charset="-122"/>
              </a:rPr>
              <a:t>等方法来描述。</a:t>
            </a:r>
            <a:endParaRPr lang="en-US" altLang="zh-CN" sz="2400" b="1" dirty="0">
              <a:latin typeface="黑体" panose="02010609060101010101" charset="-122"/>
              <a:ea typeface="黑体" panose="02010609060101010101" charset="-122"/>
              <a:cs typeface="黑体" panose="02010609060101010101" charset="-122"/>
            </a:endParaRPr>
          </a:p>
          <a:p>
            <a:pPr>
              <a:spcBef>
                <a:spcPct val="40000"/>
              </a:spcBef>
            </a:pPr>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zh-CN" sz="2400" b="1" dirty="0">
                <a:latin typeface="黑体" panose="02010609060101010101" charset="-122"/>
                <a:ea typeface="黑体" panose="02010609060101010101" charset="-122"/>
                <a:cs typeface="黑体" panose="02010609060101010101" charset="-122"/>
              </a:rPr>
              <a:t>用某一种计算机语言进行</a:t>
            </a:r>
            <a:r>
              <a:rPr lang="zh-CN" altLang="zh-CN" sz="2400" b="1" dirty="0">
                <a:solidFill>
                  <a:srgbClr val="0000FF"/>
                </a:solidFill>
                <a:latin typeface="黑体" panose="02010609060101010101" charset="-122"/>
                <a:ea typeface="黑体" panose="02010609060101010101" charset="-122"/>
                <a:cs typeface="黑体" panose="02010609060101010101" charset="-122"/>
              </a:rPr>
              <a:t>伪码描述</a:t>
            </a:r>
            <a:r>
              <a:rPr lang="zh-CN" altLang="zh-CN" sz="2400" b="1" dirty="0">
                <a:latin typeface="黑体" panose="02010609060101010101" charset="-122"/>
                <a:ea typeface="黑体" panose="02010609060101010101" charset="-122"/>
                <a:cs typeface="黑体" panose="02010609060101010101" charset="-122"/>
              </a:rPr>
              <a:t>往往使算法容易被理解，本课程采用</a:t>
            </a:r>
            <a:r>
              <a:rPr lang="en-US" altLang="zh-CN" sz="2400" b="1" dirty="0">
                <a:latin typeface="黑体" panose="02010609060101010101" charset="-122"/>
                <a:ea typeface="黑体" panose="02010609060101010101" charset="-122"/>
                <a:cs typeface="黑体" panose="02010609060101010101" charset="-122"/>
              </a:rPr>
              <a:t>C</a:t>
            </a:r>
            <a:r>
              <a:rPr lang="zh-CN" altLang="zh-CN" sz="2400" b="1" dirty="0">
                <a:latin typeface="黑体" panose="02010609060101010101" charset="-122"/>
                <a:ea typeface="黑体" panose="02010609060101010101" charset="-122"/>
                <a:cs typeface="黑体" panose="02010609060101010101" charset="-122"/>
              </a:rPr>
              <a:t>语言的部分语法作为描述算法的工具。</a:t>
            </a:r>
            <a:endParaRPr lang="zh-CN" altLang="zh-CN" sz="2400" b="1" dirty="0">
              <a:latin typeface="黑体" panose="02010609060101010101" charset="-122"/>
              <a:ea typeface="黑体" panose="02010609060101010101" charset="-122"/>
              <a:cs typeface="黑体" panose="02010609060101010101" charset="-122"/>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99"/>
                                        </p:tgtEl>
                                        <p:attrNameLst>
                                          <p:attrName>style.visibility</p:attrName>
                                        </p:attrNameLst>
                                      </p:cBhvr>
                                      <p:to>
                                        <p:strVal val="visible"/>
                                      </p:to>
                                    </p:set>
                                    <p:animEffect transition="in" filter="strips(downRight)">
                                      <p:cBhvr>
                                        <p:cTn id="7" dur="500"/>
                                        <p:tgtEl>
                                          <p:spTgt spid="209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算法和算法分析—例子</a:t>
            </a:r>
            <a:endParaRPr lang="zh-CN" altLang="en-US"/>
          </a:p>
        </p:txBody>
      </p:sp>
      <p:sp>
        <p:nvSpPr>
          <p:cNvPr id="6" name="Rectangle 3"/>
          <p:cNvSpPr txBox="1">
            <a:spLocks noChangeArrowheads="1"/>
          </p:cNvSpPr>
          <p:nvPr/>
        </p:nvSpPr>
        <p:spPr>
          <a:xfrm>
            <a:off x="1406525" y="1163638"/>
            <a:ext cx="8358188" cy="4530725"/>
          </a:xfrm>
          <a:prstGeom prst="rect">
            <a:avLst/>
          </a:prstGeom>
        </p:spPr>
        <p:txBody>
          <a:bodyPr/>
          <a:p>
            <a:pPr marL="742950" marR="0" lvl="1" indent="-285750" algn="l" defTabSz="914400" rtl="0" eaLnBrk="0" fontAlgn="base" latinLnBrk="0" hangingPunct="0">
              <a:lnSpc>
                <a:spcPct val="10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a:t>
            </a:r>
            <a:r>
              <a:rPr kumimoji="1" lang="zh-CN" altLang="en-US" sz="2400" b="1" i="0" u="none" strike="noStrike" kern="120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例</a:t>
            </a:r>
            <a:r>
              <a:rPr kumimoji="1" lang="en-US" altLang="zh-CN" sz="2400" b="1" i="0" u="none" strike="noStrike" kern="120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 </a:t>
            </a:r>
            <a:r>
              <a:rPr kumimoji="1" lang="zh-CN" altLang="en-US" sz="24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：写程序实现一个函数</a:t>
            </a:r>
            <a:r>
              <a:rPr kumimoji="1" lang="en-US" altLang="zh-CN" sz="2400" b="1" i="0" u="none" strike="noStrike" kern="0" cap="none" spc="0" normalizeH="0" baseline="0" noProof="0" dirty="0" err="1">
                <a:ln>
                  <a:noFill/>
                </a:ln>
                <a:solidFill>
                  <a:srgbClr val="0000FF"/>
                </a:solidFill>
                <a:effectLst/>
                <a:uLnTx/>
                <a:uFillTx/>
                <a:latin typeface="黑体" panose="02010609060101010101" charset="-122"/>
                <a:ea typeface="黑体" panose="02010609060101010101" charset="-122"/>
                <a:cs typeface="黑体" panose="02010609060101010101" charset="-122"/>
              </a:rPr>
              <a:t>PrintN</a:t>
            </a:r>
            <a:r>
              <a:rPr kumimoji="1" lang="zh-CN" altLang="en-US" sz="24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，使得传入一个正整数为</a:t>
            </a:r>
            <a:r>
              <a:rPr kumimoji="1" lang="en-US" altLang="zh-CN" sz="24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N</a:t>
            </a:r>
            <a:r>
              <a:rPr kumimoji="1" lang="zh-CN" altLang="en-US" sz="24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的参数后，能顺序</a:t>
            </a:r>
            <a:r>
              <a:rPr kumimoji="1" lang="zh-CN" altLang="en-US" sz="24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打印从</a:t>
            </a:r>
            <a:r>
              <a:rPr kumimoji="1" lang="en-US" altLang="zh-CN" sz="24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1</a:t>
            </a:r>
            <a:r>
              <a:rPr kumimoji="1" lang="zh-CN" altLang="en-US" sz="24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到</a:t>
            </a:r>
            <a:r>
              <a:rPr kumimoji="1" lang="en-US" altLang="zh-CN" sz="24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N</a:t>
            </a:r>
            <a:r>
              <a:rPr kumimoji="1" lang="zh-CN" altLang="en-US" sz="24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的全部正整数。 </a:t>
            </a:r>
            <a:endParaRPr kumimoji="1" lang="zh-CN" altLang="en-US" sz="24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endParaRPr>
          </a:p>
        </p:txBody>
      </p:sp>
      <p:sp>
        <p:nvSpPr>
          <p:cNvPr id="7" name="Text Box 8"/>
          <p:cNvSpPr txBox="1"/>
          <p:nvPr/>
        </p:nvSpPr>
        <p:spPr>
          <a:xfrm>
            <a:off x="1947863" y="2878138"/>
            <a:ext cx="4005262" cy="193040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2000" b="1" dirty="0">
                <a:solidFill>
                  <a:srgbClr val="0000FF"/>
                </a:solidFill>
                <a:latin typeface="Courier New" panose="02070309020205020404" pitchFamily="49" charset="0"/>
              </a:rPr>
              <a:t>void</a:t>
            </a:r>
            <a:r>
              <a:rPr lang="en-US" altLang="zh-CN" sz="2000" b="1" dirty="0">
                <a:latin typeface="Courier New" panose="02070309020205020404" pitchFamily="49" charset="0"/>
              </a:rPr>
              <a:t> PrintN ( </a:t>
            </a:r>
            <a:r>
              <a:rPr lang="en-US" altLang="zh-CN" sz="2000" b="1" dirty="0">
                <a:solidFill>
                  <a:srgbClr val="0000FF"/>
                </a:solidFill>
                <a:latin typeface="Courier New" panose="02070309020205020404" pitchFamily="49" charset="0"/>
              </a:rPr>
              <a:t>int</a:t>
            </a:r>
            <a:r>
              <a:rPr lang="en-US" altLang="zh-CN" sz="2000" b="1" dirty="0">
                <a:latin typeface="Courier New" panose="02070309020205020404" pitchFamily="49" charset="0"/>
              </a:rPr>
              <a:t> N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int</a:t>
            </a:r>
            <a:r>
              <a:rPr lang="en-US" altLang="zh-CN" sz="2000" b="1" dirty="0">
                <a:latin typeface="Courier New" panose="02070309020205020404" pitchFamily="49" charset="0"/>
              </a:rPr>
              <a:t> i;</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for</a:t>
            </a:r>
            <a:r>
              <a:rPr lang="en-US" altLang="zh-CN" sz="2000" b="1" dirty="0">
                <a:latin typeface="Courier New" panose="02070309020205020404" pitchFamily="49" charset="0"/>
              </a:rPr>
              <a:t> ( i=1; i&lt;=N; i++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printf(“%d\n”, i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return</a:t>
            </a:r>
            <a:r>
              <a:rPr lang="en-US" altLang="zh-CN" sz="2000" b="1" dirty="0">
                <a:latin typeface="Courier New" panose="02070309020205020404" pitchFamily="49" charset="0"/>
              </a:rPr>
              <a:t>;</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p:txBody>
      </p:sp>
      <p:sp>
        <p:nvSpPr>
          <p:cNvPr id="8198" name="Text Box 9"/>
          <p:cNvSpPr txBox="1"/>
          <p:nvPr/>
        </p:nvSpPr>
        <p:spPr>
          <a:xfrm>
            <a:off x="6029325" y="2878138"/>
            <a:ext cx="3881438" cy="193040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2000" b="1" dirty="0">
                <a:solidFill>
                  <a:srgbClr val="0000FF"/>
                </a:solidFill>
                <a:latin typeface="Courier New" panose="02070309020205020404" pitchFamily="49" charset="0"/>
              </a:rPr>
              <a:t>void</a:t>
            </a:r>
            <a:r>
              <a:rPr lang="en-US" altLang="zh-CN" sz="2000" b="1" dirty="0">
                <a:latin typeface="Courier New" panose="02070309020205020404" pitchFamily="49" charset="0"/>
              </a:rPr>
              <a:t> PrintN ( </a:t>
            </a:r>
            <a:r>
              <a:rPr lang="en-US" altLang="zh-CN" sz="2000" b="1" dirty="0">
                <a:solidFill>
                  <a:srgbClr val="0000FF"/>
                </a:solidFill>
                <a:latin typeface="Courier New" panose="02070309020205020404" pitchFamily="49" charset="0"/>
              </a:rPr>
              <a:t>int</a:t>
            </a:r>
            <a:r>
              <a:rPr lang="en-US" altLang="zh-CN" sz="2000" b="1" dirty="0">
                <a:latin typeface="Courier New" panose="02070309020205020404" pitchFamily="49" charset="0"/>
              </a:rPr>
              <a:t> N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if</a:t>
            </a:r>
            <a:r>
              <a:rPr lang="en-US" altLang="zh-CN" sz="2000" b="1" dirty="0">
                <a:latin typeface="Courier New" panose="02070309020205020404" pitchFamily="49" charset="0"/>
              </a:rPr>
              <a:t> ( N &gt; 0 ){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PrintN( N-1 );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printf("%d\n", N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p:txBody>
      </p:sp>
      <p:grpSp>
        <p:nvGrpSpPr>
          <p:cNvPr id="4" name="Group 12"/>
          <p:cNvGrpSpPr/>
          <p:nvPr/>
        </p:nvGrpSpPr>
        <p:grpSpPr>
          <a:xfrm>
            <a:off x="7102475" y="2727325"/>
            <a:ext cx="1676400" cy="2133600"/>
            <a:chOff x="3552" y="2160"/>
            <a:chExt cx="1056" cy="1344"/>
          </a:xfrm>
        </p:grpSpPr>
        <p:sp>
          <p:nvSpPr>
            <p:cNvPr id="7177" name="Line 10"/>
            <p:cNvSpPr/>
            <p:nvPr/>
          </p:nvSpPr>
          <p:spPr>
            <a:xfrm>
              <a:off x="3552" y="2160"/>
              <a:ext cx="1008" cy="1344"/>
            </a:xfrm>
            <a:prstGeom prst="line">
              <a:avLst/>
            </a:prstGeom>
            <a:ln w="63500" cap="flat" cmpd="sng">
              <a:solidFill>
                <a:srgbClr val="FF0000"/>
              </a:solidFill>
              <a:prstDash val="solid"/>
              <a:headEnd type="none" w="med" len="med"/>
              <a:tailEnd type="none" w="med" len="med"/>
            </a:ln>
          </p:spPr>
        </p:sp>
        <p:sp>
          <p:nvSpPr>
            <p:cNvPr id="7178" name="Line 11"/>
            <p:cNvSpPr/>
            <p:nvPr/>
          </p:nvSpPr>
          <p:spPr>
            <a:xfrm flipH="1">
              <a:off x="3600" y="2160"/>
              <a:ext cx="1008" cy="1344"/>
            </a:xfrm>
            <a:prstGeom prst="line">
              <a:avLst/>
            </a:prstGeom>
            <a:ln w="63500" cap="flat" cmpd="sng">
              <a:solidFill>
                <a:srgbClr val="FF0000"/>
              </a:solidFill>
              <a:prstDash val="solid"/>
              <a:headEnd type="none" w="med" len="med"/>
              <a:tailEnd type="none" w="med" len="med"/>
            </a:ln>
          </p:spPr>
        </p:sp>
      </p:gr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wipe(up)">
                                      <p:cBhvr>
                                        <p:cTn id="12" dur="500"/>
                                        <p:tgtEl>
                                          <p:spTgt spid="81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19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算法和算法分析—例子</a:t>
            </a:r>
            <a:endParaRPr lang="zh-CN" altLang="en-US"/>
          </a:p>
        </p:txBody>
      </p:sp>
      <p:sp>
        <p:nvSpPr>
          <p:cNvPr id="8" name="Text Box 51"/>
          <p:cNvSpPr txBox="1"/>
          <p:nvPr/>
        </p:nvSpPr>
        <p:spPr>
          <a:xfrm>
            <a:off x="933450" y="942975"/>
            <a:ext cx="9857740" cy="1568450"/>
          </a:xfrm>
          <a:prstGeom prst="rect">
            <a:avLst/>
          </a:prstGeom>
          <a:noFill/>
          <a:ln w="9525">
            <a:noFill/>
          </a:ln>
        </p:spPr>
        <p:txBody>
          <a:bodyPr wrap="square">
            <a:spAutoFit/>
          </a:bodyPr>
          <a:p>
            <a:r>
              <a:rPr lang="en-US" altLang="zh-CN" sz="2400" b="1" dirty="0">
                <a:solidFill>
                  <a:srgbClr val="0000FF"/>
                </a:solidFill>
                <a:latin typeface="黑体" panose="02010609060101010101" charset="-122"/>
                <a:ea typeface="黑体" panose="02010609060101010101" charset="-122"/>
                <a:cs typeface="黑体" panose="02010609060101010101" charset="-122"/>
              </a:rPr>
              <a:t>[</a:t>
            </a:r>
            <a:r>
              <a:rPr lang="zh-CN" altLang="en-US" sz="2400" b="1" dirty="0">
                <a:solidFill>
                  <a:srgbClr val="0000FF"/>
                </a:solidFill>
                <a:latin typeface="黑体" panose="02010609060101010101" charset="-122"/>
                <a:ea typeface="黑体" panose="02010609060101010101" charset="-122"/>
                <a:cs typeface="黑体" panose="02010609060101010101" charset="-122"/>
              </a:rPr>
              <a:t>例</a:t>
            </a:r>
            <a:r>
              <a:rPr lang="en-US" altLang="zh-CN" sz="2400" b="1" dirty="0">
                <a:solidFill>
                  <a:srgbClr val="0000FF"/>
                </a:solidFill>
                <a:latin typeface="黑体" panose="02010609060101010101" charset="-122"/>
                <a:ea typeface="黑体" panose="02010609060101010101" charset="-122"/>
                <a:cs typeface="黑体" panose="02010609060101010101" charset="-122"/>
              </a:rPr>
              <a:t>]: </a:t>
            </a:r>
            <a:r>
              <a:rPr lang="zh-CN" altLang="zh-CN" sz="2400" b="1" dirty="0">
                <a:latin typeface="黑体" panose="02010609060101010101" charset="-122"/>
                <a:ea typeface="黑体" panose="02010609060101010101" charset="-122"/>
                <a:cs typeface="黑体" panose="02010609060101010101" charset="-122"/>
              </a:rPr>
              <a:t>多项式的标准表达式可以写为：</a:t>
            </a:r>
            <a:endParaRPr lang="en-US" altLang="zh-CN" sz="2400" b="1" dirty="0">
              <a:latin typeface="黑体" panose="02010609060101010101" charset="-122"/>
              <a:ea typeface="黑体" panose="02010609060101010101" charset="-122"/>
              <a:cs typeface="黑体" panose="02010609060101010101" charset="-122"/>
            </a:endParaRPr>
          </a:p>
          <a:p>
            <a:r>
              <a:rPr lang="en-US" altLang="zh-CN" sz="2400" b="1" dirty="0">
                <a:latin typeface="黑体" panose="02010609060101010101" charset="-122"/>
                <a:ea typeface="黑体" panose="02010609060101010101" charset="-122"/>
                <a:cs typeface="黑体" panose="02010609060101010101" charset="-122"/>
              </a:rPr>
              <a:t>           </a:t>
            </a:r>
            <a:r>
              <a:rPr lang="en-US" altLang="zh-CN" sz="2400" b="1" i="1" dirty="0">
                <a:latin typeface="黑体" panose="02010609060101010101" charset="-122"/>
                <a:ea typeface="黑体" panose="02010609060101010101" charset="-122"/>
                <a:cs typeface="黑体" panose="02010609060101010101" charset="-122"/>
              </a:rPr>
              <a:t>f(x) = a</a:t>
            </a:r>
            <a:r>
              <a:rPr lang="en-US" altLang="zh-CN" sz="2400" b="1" i="1" baseline="-25000" dirty="0">
                <a:latin typeface="黑体" panose="02010609060101010101" charset="-122"/>
                <a:ea typeface="黑体" panose="02010609060101010101" charset="-122"/>
                <a:cs typeface="黑体" panose="02010609060101010101" charset="-122"/>
              </a:rPr>
              <a:t>0</a:t>
            </a:r>
            <a:r>
              <a:rPr lang="en-US" altLang="zh-CN" sz="2400" b="1" i="1" dirty="0">
                <a:latin typeface="黑体" panose="02010609060101010101" charset="-122"/>
                <a:ea typeface="黑体" panose="02010609060101010101" charset="-122"/>
                <a:cs typeface="黑体" panose="02010609060101010101" charset="-122"/>
              </a:rPr>
              <a:t> + a</a:t>
            </a:r>
            <a:r>
              <a:rPr lang="en-US" altLang="zh-CN" sz="2400" b="1" i="1" baseline="-25000" dirty="0">
                <a:latin typeface="黑体" panose="02010609060101010101" charset="-122"/>
                <a:ea typeface="黑体" panose="02010609060101010101" charset="-122"/>
                <a:cs typeface="黑体" panose="02010609060101010101" charset="-122"/>
              </a:rPr>
              <a:t>1</a:t>
            </a:r>
            <a:r>
              <a:rPr lang="en-US" altLang="zh-CN" sz="2400" b="1" i="1" dirty="0">
                <a:latin typeface="黑体" panose="02010609060101010101" charset="-122"/>
                <a:ea typeface="黑体" panose="02010609060101010101" charset="-122"/>
                <a:cs typeface="黑体" panose="02010609060101010101" charset="-122"/>
              </a:rPr>
              <a:t>x + a</a:t>
            </a:r>
            <a:r>
              <a:rPr lang="en-US" altLang="zh-CN" sz="2400" b="1" i="1" baseline="-25000" dirty="0">
                <a:latin typeface="黑体" panose="02010609060101010101" charset="-122"/>
                <a:ea typeface="黑体" panose="02010609060101010101" charset="-122"/>
                <a:cs typeface="黑体" panose="02010609060101010101" charset="-122"/>
              </a:rPr>
              <a:t>2</a:t>
            </a:r>
            <a:r>
              <a:rPr lang="en-US" altLang="zh-CN" sz="2400" b="1" i="1" dirty="0">
                <a:latin typeface="黑体" panose="02010609060101010101" charset="-122"/>
                <a:ea typeface="黑体" panose="02010609060101010101" charset="-122"/>
                <a:cs typeface="黑体" panose="02010609060101010101" charset="-122"/>
              </a:rPr>
              <a:t>x</a:t>
            </a:r>
            <a:r>
              <a:rPr lang="en-US" altLang="zh-CN" sz="2400" b="1" i="1" baseline="30000" dirty="0">
                <a:latin typeface="黑体" panose="02010609060101010101" charset="-122"/>
                <a:ea typeface="黑体" panose="02010609060101010101" charset="-122"/>
                <a:cs typeface="黑体" panose="02010609060101010101" charset="-122"/>
              </a:rPr>
              <a:t>2</a:t>
            </a:r>
            <a:r>
              <a:rPr lang="en-US" altLang="zh-CN" sz="2400" b="1" i="1" dirty="0">
                <a:latin typeface="黑体" panose="02010609060101010101" charset="-122"/>
                <a:ea typeface="黑体" panose="02010609060101010101" charset="-122"/>
                <a:cs typeface="黑体" panose="02010609060101010101" charset="-122"/>
              </a:rPr>
              <a:t> +… + a</a:t>
            </a:r>
            <a:r>
              <a:rPr lang="en-US" altLang="zh-CN" sz="2400" b="1" i="1" baseline="-25000" dirty="0">
                <a:latin typeface="黑体" panose="02010609060101010101" charset="-122"/>
                <a:ea typeface="黑体" panose="02010609060101010101" charset="-122"/>
                <a:cs typeface="黑体" panose="02010609060101010101" charset="-122"/>
              </a:rPr>
              <a:t>n</a:t>
            </a:r>
            <a:r>
              <a:rPr lang="en-US" altLang="zh-CN" sz="2400" b="1" i="1" dirty="0">
                <a:latin typeface="黑体" panose="02010609060101010101" charset="-122"/>
                <a:ea typeface="黑体" panose="02010609060101010101" charset="-122"/>
                <a:cs typeface="黑体" panose="02010609060101010101" charset="-122"/>
              </a:rPr>
              <a:t>x</a:t>
            </a:r>
            <a:r>
              <a:rPr lang="en-US" altLang="zh-CN" sz="2400" b="1" i="1" baseline="30000" dirty="0">
                <a:latin typeface="黑体" panose="02010609060101010101" charset="-122"/>
                <a:ea typeface="黑体" panose="02010609060101010101" charset="-122"/>
                <a:cs typeface="黑体" panose="02010609060101010101" charset="-122"/>
              </a:rPr>
              <a:t>n</a:t>
            </a:r>
            <a:endParaRPr lang="en-US" altLang="zh-CN" sz="2400" b="1" i="1" dirty="0">
              <a:latin typeface="黑体" panose="02010609060101010101" charset="-122"/>
              <a:ea typeface="黑体" panose="02010609060101010101" charset="-122"/>
              <a:cs typeface="黑体" panose="02010609060101010101" charset="-122"/>
            </a:endParaRPr>
          </a:p>
          <a:p>
            <a:r>
              <a:rPr lang="zh-CN" altLang="zh-CN" sz="2400" b="1" dirty="0">
                <a:latin typeface="黑体" panose="02010609060101010101" charset="-122"/>
                <a:ea typeface="黑体" panose="02010609060101010101" charset="-122"/>
                <a:cs typeface="黑体" panose="02010609060101010101" charset="-122"/>
              </a:rPr>
              <a:t>现给定一个多项式的阶数</a:t>
            </a:r>
            <a:r>
              <a:rPr lang="en-US" altLang="zh-CN" sz="2400" b="1" dirty="0">
                <a:latin typeface="黑体" panose="02010609060101010101" charset="-122"/>
                <a:ea typeface="黑体" panose="02010609060101010101" charset="-122"/>
                <a:cs typeface="黑体" panose="02010609060101010101" charset="-122"/>
              </a:rPr>
              <a:t>n</a:t>
            </a:r>
            <a:r>
              <a:rPr lang="zh-CN" altLang="zh-CN" sz="2400" b="1" dirty="0">
                <a:latin typeface="黑体" panose="02010609060101010101" charset="-122"/>
                <a:ea typeface="黑体" panose="02010609060101010101" charset="-122"/>
                <a:cs typeface="黑体" panose="02010609060101010101" charset="-122"/>
              </a:rPr>
              <a:t>，并将全体系数存放在数组</a:t>
            </a:r>
            <a:r>
              <a:rPr lang="en-US" altLang="zh-CN" sz="2400" b="1" dirty="0">
                <a:latin typeface="黑体" panose="02010609060101010101" charset="-122"/>
                <a:ea typeface="黑体" panose="02010609060101010101" charset="-122"/>
                <a:cs typeface="黑体" panose="02010609060101010101" charset="-122"/>
              </a:rPr>
              <a:t> a[ ]</a:t>
            </a:r>
            <a:r>
              <a:rPr lang="zh-CN" altLang="zh-CN" sz="2400" b="1" dirty="0">
                <a:latin typeface="黑体" panose="02010609060101010101" charset="-122"/>
                <a:ea typeface="黑体" panose="02010609060101010101" charset="-122"/>
                <a:cs typeface="黑体" panose="02010609060101010101" charset="-122"/>
              </a:rPr>
              <a:t>里。请写程序计算这个多项式在</a:t>
            </a:r>
            <a:r>
              <a:rPr lang="zh-CN" altLang="zh-CN" sz="2400" b="1" dirty="0">
                <a:solidFill>
                  <a:srgbClr val="0000FF"/>
                </a:solidFill>
                <a:latin typeface="黑体" panose="02010609060101010101" charset="-122"/>
                <a:ea typeface="黑体" panose="02010609060101010101" charset="-122"/>
                <a:cs typeface="黑体" panose="02010609060101010101" charset="-122"/>
              </a:rPr>
              <a:t>给定点</a:t>
            </a:r>
            <a:r>
              <a:rPr lang="en-US" altLang="zh-CN" sz="2400" b="1" dirty="0">
                <a:solidFill>
                  <a:srgbClr val="0000FF"/>
                </a:solidFill>
                <a:latin typeface="黑体" panose="02010609060101010101" charset="-122"/>
                <a:ea typeface="黑体" panose="02010609060101010101" charset="-122"/>
                <a:cs typeface="黑体" panose="02010609060101010101" charset="-122"/>
              </a:rPr>
              <a:t>x</a:t>
            </a:r>
            <a:r>
              <a:rPr lang="zh-CN" altLang="zh-CN" sz="2400" b="1" dirty="0">
                <a:solidFill>
                  <a:srgbClr val="0000FF"/>
                </a:solidFill>
                <a:latin typeface="黑体" panose="02010609060101010101" charset="-122"/>
                <a:ea typeface="黑体" panose="02010609060101010101" charset="-122"/>
                <a:cs typeface="黑体" panose="02010609060101010101" charset="-122"/>
              </a:rPr>
              <a:t>处的值</a:t>
            </a:r>
            <a:r>
              <a:rPr lang="zh-CN" altLang="zh-CN" sz="2400" b="1" dirty="0">
                <a:latin typeface="黑体" panose="02010609060101010101" charset="-122"/>
                <a:ea typeface="黑体" panose="02010609060101010101" charset="-122"/>
                <a:cs typeface="黑体" panose="02010609060101010101" charset="-122"/>
              </a:rPr>
              <a:t>。</a:t>
            </a:r>
            <a:endParaRPr lang="zh-CN" altLang="zh-CN" sz="2400" b="1" dirty="0">
              <a:latin typeface="黑体" panose="02010609060101010101" charset="-122"/>
              <a:ea typeface="黑体" panose="02010609060101010101" charset="-122"/>
              <a:cs typeface="黑体" panose="02010609060101010101" charset="-122"/>
            </a:endParaRPr>
          </a:p>
        </p:txBody>
      </p:sp>
      <p:sp>
        <p:nvSpPr>
          <p:cNvPr id="9" name="Text Box 51"/>
          <p:cNvSpPr txBox="1"/>
          <p:nvPr/>
        </p:nvSpPr>
        <p:spPr>
          <a:xfrm>
            <a:off x="2170748" y="2671445"/>
            <a:ext cx="8001000" cy="460375"/>
          </a:xfrm>
          <a:prstGeom prst="rect">
            <a:avLst/>
          </a:prstGeom>
          <a:noFill/>
          <a:ln w="9525">
            <a:noFill/>
          </a:ln>
        </p:spPr>
        <p:txBody>
          <a:bodyPr>
            <a:spAutoFit/>
          </a:bodyPr>
          <a:p>
            <a:r>
              <a:rPr lang="en-US" altLang="zh-CN" b="1" dirty="0">
                <a:solidFill>
                  <a:srgbClr val="0000FF"/>
                </a:solidFill>
                <a:latin typeface="Arial" panose="020B0604020202020204" pitchFamily="34" charset="0"/>
              </a:rPr>
              <a:t>[</a:t>
            </a:r>
            <a:r>
              <a:rPr lang="zh-CN" altLang="en-US" b="1" dirty="0">
                <a:solidFill>
                  <a:srgbClr val="0000FF"/>
                </a:solidFill>
                <a:latin typeface="Arial" panose="020B0604020202020204" pitchFamily="34" charset="0"/>
              </a:rPr>
              <a:t>方法</a:t>
            </a:r>
            <a:r>
              <a:rPr lang="en-US" altLang="zh-CN" b="1" dirty="0">
                <a:solidFill>
                  <a:srgbClr val="0000FF"/>
                </a:solidFill>
                <a:latin typeface="Arial" panose="020B0604020202020204" pitchFamily="34" charset="0"/>
              </a:rPr>
              <a:t>1] </a:t>
            </a:r>
            <a:r>
              <a:rPr lang="zh-CN" altLang="zh-CN" b="1" dirty="0">
                <a:latin typeface="Times New Roman" panose="02020603050405020304" pitchFamily="18" charset="0"/>
              </a:rPr>
              <a:t>计算多项式函数值的</a:t>
            </a:r>
            <a:r>
              <a:rPr lang="zh-CN" altLang="zh-CN" b="1" dirty="0">
                <a:solidFill>
                  <a:srgbClr val="0000FF"/>
                </a:solidFill>
                <a:latin typeface="Times New Roman" panose="02020603050405020304" pitchFamily="18" charset="0"/>
              </a:rPr>
              <a:t>直接法</a:t>
            </a:r>
            <a:endParaRPr lang="zh-CN" altLang="zh-CN" b="1" dirty="0">
              <a:solidFill>
                <a:srgbClr val="0000FF"/>
              </a:solidFill>
              <a:latin typeface="Times New Roman" panose="02020603050405020304" pitchFamily="18" charset="0"/>
            </a:endParaRPr>
          </a:p>
        </p:txBody>
      </p:sp>
      <p:sp>
        <p:nvSpPr>
          <p:cNvPr id="13" name="Text Box 51"/>
          <p:cNvSpPr txBox="1">
            <a:spLocks noChangeArrowheads="1"/>
          </p:cNvSpPr>
          <p:nvPr/>
        </p:nvSpPr>
        <p:spPr bwMode="auto">
          <a:xfrm>
            <a:off x="2243773" y="3246120"/>
            <a:ext cx="7704138" cy="3355975"/>
          </a:xfrm>
          <a:prstGeom prst="rect">
            <a:avLst/>
          </a:prstGeom>
          <a:noFill/>
          <a:ln w="9525">
            <a:noFill/>
            <a:miter lim="800000"/>
          </a:ln>
        </p:spPr>
        <p:txBody>
          <a:bodyPr>
            <a:spAutoFit/>
          </a:bodyPr>
          <a:p>
            <a:pPr marR="0" defTabSz="914400">
              <a:buClrTx/>
              <a:buSzTx/>
              <a:buFontTx/>
              <a:buNone/>
              <a:defRPr/>
            </a:pPr>
            <a:r>
              <a:rPr kumimoji="1" lang="en-US" altLang="zh-CN" b="1" kern="1200" cap="none" spc="0" normalizeH="0" baseline="0" noProof="0" dirty="0">
                <a:latin typeface="Arial" panose="020B0604020202020204" pitchFamily="34" charset="0"/>
                <a:ea typeface="宋体" panose="02010600030101010101" pitchFamily="2" charset="-122"/>
                <a:cs typeface="+mn-cs"/>
              </a:rPr>
              <a:t>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double</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f( </a:t>
            </a:r>
            <a:r>
              <a:rPr kumimoji="1" lang="en-US" altLang="zh-CN" b="1" kern="1200" cap="none" spc="0" normalizeH="0" baseline="0" noProof="0" dirty="0" err="1">
                <a:solidFill>
                  <a:srgbClr val="0000FF"/>
                </a:solidFill>
                <a:latin typeface="Times New Roman" panose="02020603050405020304" pitchFamily="18" charset="0"/>
                <a:ea typeface="宋体" panose="02010600030101010101" pitchFamily="2" charset="-122"/>
                <a:cs typeface="+mn-cs"/>
              </a:rPr>
              <a:t>int</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n,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double</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double</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x )</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 </a:t>
            </a:r>
            <a:r>
              <a:rPr kumimoji="1" lang="zh-CN"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计算阶数为</a:t>
            </a:r>
            <a:r>
              <a:rPr kumimoji="1" lang="en-US"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n</a:t>
            </a:r>
            <a:r>
              <a:rPr kumimoji="1" lang="zh-CN"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，系数为</a:t>
            </a:r>
            <a:r>
              <a:rPr kumimoji="1" lang="en-US"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a[0]...a[n]</a:t>
            </a:r>
            <a:r>
              <a:rPr kumimoji="1" lang="zh-CN"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的多项式在</a:t>
            </a:r>
            <a:r>
              <a:rPr kumimoji="1" lang="en-US"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x</a:t>
            </a:r>
            <a:r>
              <a:rPr kumimoji="1" lang="zh-CN"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点的值 </a:t>
            </a:r>
            <a:r>
              <a:rPr kumimoji="1" lang="en-US"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a:t>
            </a:r>
            <a:endParaRPr kumimoji="1" lang="zh-CN"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b="1" kern="1200" cap="none" spc="0" normalizeH="0" baseline="0" noProof="0" dirty="0" err="1">
                <a:solidFill>
                  <a:srgbClr val="0000FF"/>
                </a:solidFill>
                <a:latin typeface="Times New Roman" panose="02020603050405020304" pitchFamily="18" charset="0"/>
                <a:ea typeface="宋体" panose="02010600030101010101" pitchFamily="2" charset="-122"/>
                <a:cs typeface="+mn-cs"/>
              </a:rPr>
              <a:t>int</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double</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p = a[0];</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for</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=1; </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&lt;=n; </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p += a[</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pow</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(x, </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return</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p;</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p:txBody>
      </p:sp>
      <p:sp>
        <p:nvSpPr>
          <p:cNvPr id="15" name="Text Box 51"/>
          <p:cNvSpPr txBox="1"/>
          <p:nvPr/>
        </p:nvSpPr>
        <p:spPr>
          <a:xfrm>
            <a:off x="2131060" y="2607945"/>
            <a:ext cx="7705725" cy="3786188"/>
          </a:xfrm>
          <a:prstGeom prst="rect">
            <a:avLst/>
          </a:prstGeom>
          <a:solidFill>
            <a:schemeClr val="bg1"/>
          </a:solidFill>
          <a:ln w="9525">
            <a:noFill/>
          </a:ln>
        </p:spPr>
        <p:txBody>
          <a:bodyPr>
            <a:spAutoFit/>
          </a:bodyPr>
          <a:p>
            <a:r>
              <a:rPr lang="en-US" altLang="zh-CN" b="1" dirty="0">
                <a:solidFill>
                  <a:srgbClr val="0000FF"/>
                </a:solidFill>
                <a:latin typeface="Arial" panose="020B0604020202020204" pitchFamily="34" charset="0"/>
              </a:rPr>
              <a:t>[</a:t>
            </a:r>
            <a:r>
              <a:rPr lang="zh-CN" altLang="en-US" b="1" dirty="0">
                <a:solidFill>
                  <a:srgbClr val="0000FF"/>
                </a:solidFill>
                <a:latin typeface="Arial" panose="020B0604020202020204" pitchFamily="34" charset="0"/>
              </a:rPr>
              <a:t>方法</a:t>
            </a:r>
            <a:r>
              <a:rPr lang="en-US" altLang="zh-CN" b="1" dirty="0">
                <a:solidFill>
                  <a:srgbClr val="0000FF"/>
                </a:solidFill>
                <a:latin typeface="Arial" panose="020B0604020202020204" pitchFamily="34" charset="0"/>
              </a:rPr>
              <a:t>2] </a:t>
            </a:r>
            <a:r>
              <a:rPr lang="zh-CN" altLang="zh-CN" b="1" dirty="0">
                <a:solidFill>
                  <a:srgbClr val="0000FF"/>
                </a:solidFill>
                <a:latin typeface="Times New Roman" panose="02020603050405020304" pitchFamily="18" charset="0"/>
              </a:rPr>
              <a:t>秦九韶法</a:t>
            </a:r>
            <a:endParaRPr lang="zh-CN" altLang="zh-CN" b="1" dirty="0">
              <a:solidFill>
                <a:srgbClr val="0000FF"/>
              </a:solidFill>
              <a:latin typeface="Times New Roman" panose="02020603050405020304" pitchFamily="18" charset="0"/>
            </a:endParaRPr>
          </a:p>
          <a:p>
            <a:r>
              <a:rPr lang="en-US" altLang="zh-CN" b="1" dirty="0">
                <a:latin typeface="Times New Roman" panose="02020603050405020304" pitchFamily="18" charset="0"/>
              </a:rPr>
              <a:t>            </a:t>
            </a:r>
            <a:r>
              <a:rPr lang="en-US" altLang="zh-CN" b="1" i="1" dirty="0">
                <a:latin typeface="Times New Roman" panose="02020603050405020304" pitchFamily="18" charset="0"/>
              </a:rPr>
              <a:t>f(x) = a</a:t>
            </a:r>
            <a:r>
              <a:rPr lang="en-US" altLang="zh-CN" b="1" i="1" baseline="-25000" dirty="0">
                <a:latin typeface="Times New Roman" panose="02020603050405020304" pitchFamily="18" charset="0"/>
              </a:rPr>
              <a:t>0</a:t>
            </a:r>
            <a:r>
              <a:rPr lang="en-US" altLang="zh-CN" b="1" i="1" dirty="0">
                <a:latin typeface="Times New Roman" panose="02020603050405020304" pitchFamily="18" charset="0"/>
              </a:rPr>
              <a:t> + x (a</a:t>
            </a:r>
            <a:r>
              <a:rPr lang="en-US" altLang="zh-CN" b="1" i="1" baseline="-25000" dirty="0">
                <a:latin typeface="Times New Roman" panose="02020603050405020304" pitchFamily="18" charset="0"/>
              </a:rPr>
              <a:t>1</a:t>
            </a:r>
            <a:r>
              <a:rPr lang="en-US" altLang="zh-CN" b="1" i="1" dirty="0">
                <a:latin typeface="Times New Roman" panose="02020603050405020304" pitchFamily="18" charset="0"/>
              </a:rPr>
              <a:t>+ x (a</a:t>
            </a:r>
            <a:r>
              <a:rPr lang="en-US" altLang="zh-CN" b="1" i="1" baseline="-25000" dirty="0">
                <a:latin typeface="Times New Roman" panose="02020603050405020304" pitchFamily="18" charset="0"/>
              </a:rPr>
              <a:t>2</a:t>
            </a:r>
            <a:r>
              <a:rPr lang="en-US" altLang="zh-CN" b="1" i="1" dirty="0">
                <a:latin typeface="Times New Roman" panose="02020603050405020304" pitchFamily="18" charset="0"/>
              </a:rPr>
              <a:t> +… + x (a</a:t>
            </a:r>
            <a:r>
              <a:rPr lang="en-US" altLang="zh-CN" b="1" i="1" baseline="-25000" dirty="0">
                <a:latin typeface="Times New Roman" panose="02020603050405020304" pitchFamily="18" charset="0"/>
              </a:rPr>
              <a:t>n</a:t>
            </a:r>
            <a:r>
              <a:rPr lang="en-US" altLang="zh-CN" b="1" i="1" dirty="0">
                <a:latin typeface="Times New Roman" panose="02020603050405020304" pitchFamily="18" charset="0"/>
              </a:rPr>
              <a:t>) …)</a:t>
            </a:r>
            <a:endParaRPr lang="en-US" altLang="zh-CN" b="1" i="1" dirty="0">
              <a:latin typeface="Times New Roman" panose="02020603050405020304" pitchFamily="18" charset="0"/>
            </a:endParaRPr>
          </a:p>
          <a:p>
            <a:r>
              <a:rPr lang="en-US" altLang="zh-CN" b="1" dirty="0">
                <a:solidFill>
                  <a:srgbClr val="0000FF"/>
                </a:solidFill>
                <a:latin typeface="Times New Roman" panose="02020603050405020304" pitchFamily="18" charset="0"/>
              </a:rPr>
              <a:t>double</a:t>
            </a:r>
            <a:r>
              <a:rPr lang="en-US" altLang="zh-CN" b="1" dirty="0">
                <a:latin typeface="Times New Roman" panose="02020603050405020304" pitchFamily="18" charset="0"/>
              </a:rPr>
              <a:t> f( </a:t>
            </a:r>
            <a:r>
              <a:rPr lang="en-US" altLang="zh-CN" b="1" dirty="0">
                <a:solidFill>
                  <a:srgbClr val="0000FF"/>
                </a:solidFill>
                <a:latin typeface="Times New Roman" panose="02020603050405020304" pitchFamily="18" charset="0"/>
              </a:rPr>
              <a:t>int</a:t>
            </a:r>
            <a:r>
              <a:rPr lang="en-US" altLang="zh-CN" b="1" dirty="0">
                <a:latin typeface="Times New Roman" panose="02020603050405020304" pitchFamily="18" charset="0"/>
              </a:rPr>
              <a:t> n, </a:t>
            </a:r>
            <a:r>
              <a:rPr lang="en-US" altLang="zh-CN" b="1" dirty="0">
                <a:solidFill>
                  <a:srgbClr val="0000FF"/>
                </a:solidFill>
                <a:latin typeface="Times New Roman" panose="02020603050405020304" pitchFamily="18" charset="0"/>
              </a:rPr>
              <a:t>double</a:t>
            </a:r>
            <a:r>
              <a:rPr lang="en-US" altLang="zh-CN" b="1" dirty="0">
                <a:latin typeface="Times New Roman" panose="02020603050405020304" pitchFamily="18" charset="0"/>
              </a:rPr>
              <a:t> a[], </a:t>
            </a:r>
            <a:r>
              <a:rPr lang="en-US" altLang="zh-CN" b="1" dirty="0">
                <a:solidFill>
                  <a:srgbClr val="0000FF"/>
                </a:solidFill>
                <a:latin typeface="Times New Roman" panose="02020603050405020304" pitchFamily="18" charset="0"/>
              </a:rPr>
              <a:t>double</a:t>
            </a:r>
            <a:r>
              <a:rPr lang="en-US" altLang="zh-CN" b="1" dirty="0">
                <a:latin typeface="Times New Roman" panose="02020603050405020304" pitchFamily="18" charset="0"/>
              </a:rPr>
              <a:t> x )</a:t>
            </a:r>
            <a:endParaRPr lang="zh-CN"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sz="2000" b="1" dirty="0">
                <a:solidFill>
                  <a:srgbClr val="006600"/>
                </a:solidFill>
                <a:latin typeface="Times New Roman" panose="02020603050405020304" pitchFamily="18" charset="0"/>
              </a:rPr>
              <a:t>/* </a:t>
            </a:r>
            <a:r>
              <a:rPr lang="zh-CN" altLang="zh-CN" sz="2000" b="1" dirty="0">
                <a:solidFill>
                  <a:srgbClr val="006600"/>
                </a:solidFill>
                <a:latin typeface="Times New Roman" panose="02020603050405020304" pitchFamily="18" charset="0"/>
              </a:rPr>
              <a:t>计算阶数为</a:t>
            </a:r>
            <a:r>
              <a:rPr lang="en-US" altLang="zh-CN" sz="2000" b="1" dirty="0">
                <a:solidFill>
                  <a:srgbClr val="006600"/>
                </a:solidFill>
                <a:latin typeface="Times New Roman" panose="02020603050405020304" pitchFamily="18" charset="0"/>
              </a:rPr>
              <a:t>n</a:t>
            </a:r>
            <a:r>
              <a:rPr lang="zh-CN" altLang="zh-CN" sz="2000" b="1" dirty="0">
                <a:solidFill>
                  <a:srgbClr val="006600"/>
                </a:solidFill>
                <a:latin typeface="Times New Roman" panose="02020603050405020304" pitchFamily="18" charset="0"/>
              </a:rPr>
              <a:t>，系数为</a:t>
            </a:r>
            <a:r>
              <a:rPr lang="en-US" altLang="zh-CN" sz="2000" b="1" dirty="0">
                <a:solidFill>
                  <a:srgbClr val="006600"/>
                </a:solidFill>
                <a:latin typeface="Times New Roman" panose="02020603050405020304" pitchFamily="18" charset="0"/>
              </a:rPr>
              <a:t>a[0]...a[n]</a:t>
            </a:r>
            <a:r>
              <a:rPr lang="zh-CN" altLang="zh-CN" sz="2000" b="1" dirty="0">
                <a:solidFill>
                  <a:srgbClr val="006600"/>
                </a:solidFill>
                <a:latin typeface="Times New Roman" panose="02020603050405020304" pitchFamily="18" charset="0"/>
              </a:rPr>
              <a:t>的多项式在</a:t>
            </a:r>
            <a:r>
              <a:rPr lang="en-US" altLang="zh-CN" sz="2000" b="1" dirty="0">
                <a:solidFill>
                  <a:srgbClr val="006600"/>
                </a:solidFill>
                <a:latin typeface="Times New Roman" panose="02020603050405020304" pitchFamily="18" charset="0"/>
              </a:rPr>
              <a:t>x</a:t>
            </a:r>
            <a:r>
              <a:rPr lang="zh-CN" altLang="zh-CN" sz="2000" b="1" dirty="0">
                <a:solidFill>
                  <a:srgbClr val="006600"/>
                </a:solidFill>
                <a:latin typeface="Times New Roman" panose="02020603050405020304" pitchFamily="18" charset="0"/>
              </a:rPr>
              <a:t>点的值</a:t>
            </a:r>
            <a:r>
              <a:rPr lang="en-US" altLang="zh-CN" sz="2000" b="1" dirty="0">
                <a:solidFill>
                  <a:srgbClr val="006600"/>
                </a:solidFill>
                <a:latin typeface="Times New Roman" panose="02020603050405020304" pitchFamily="18" charset="0"/>
              </a:rPr>
              <a:t> */</a:t>
            </a:r>
            <a:endParaRPr lang="zh-CN" altLang="zh-CN" sz="2000" b="1" dirty="0">
              <a:solidFill>
                <a:srgbClr val="006600"/>
              </a:solidFill>
              <a:latin typeface="Times New Roman" panose="02020603050405020304" pitchFamily="18" charset="0"/>
            </a:endParaRPr>
          </a:p>
          <a:p>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int</a:t>
            </a:r>
            <a:r>
              <a:rPr lang="en-US" altLang="zh-CN" b="1" dirty="0">
                <a:latin typeface="Times New Roman" panose="02020603050405020304" pitchFamily="18" charset="0"/>
              </a:rPr>
              <a:t> i;</a:t>
            </a:r>
            <a:endParaRPr lang="zh-CN"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double</a:t>
            </a:r>
            <a:r>
              <a:rPr lang="en-US" altLang="zh-CN" b="1" dirty="0">
                <a:latin typeface="Times New Roman" panose="02020603050405020304" pitchFamily="18" charset="0"/>
              </a:rPr>
              <a:t> p = a[n];</a:t>
            </a:r>
            <a:endParaRPr lang="zh-CN"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for</a:t>
            </a:r>
            <a:r>
              <a:rPr lang="en-US" altLang="zh-CN" b="1" dirty="0">
                <a:latin typeface="Times New Roman" panose="02020603050405020304" pitchFamily="18" charset="0"/>
              </a:rPr>
              <a:t> (i=n; i&gt;0; i--)</a:t>
            </a:r>
            <a:endParaRPr lang="zh-CN" altLang="zh-CN" b="1" dirty="0">
              <a:latin typeface="Times New Roman" panose="02020603050405020304" pitchFamily="18" charset="0"/>
            </a:endParaRPr>
          </a:p>
          <a:p>
            <a:r>
              <a:rPr lang="en-US" altLang="zh-CN" b="1" dirty="0">
                <a:latin typeface="Times New Roman" panose="02020603050405020304" pitchFamily="18" charset="0"/>
              </a:rPr>
              <a:t>		p = a[i-1] + x*p;</a:t>
            </a:r>
            <a:endParaRPr lang="zh-CN"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return</a:t>
            </a:r>
            <a:r>
              <a:rPr lang="en-US" altLang="zh-CN" b="1" dirty="0">
                <a:latin typeface="Times New Roman" panose="02020603050405020304" pitchFamily="18" charset="0"/>
              </a:rPr>
              <a:t> p;</a:t>
            </a:r>
            <a:endParaRPr lang="zh-CN" altLang="zh-CN" b="1" dirty="0">
              <a:latin typeface="Times New Roman" panose="02020603050405020304" pitchFamily="18" charset="0"/>
            </a:endParaRPr>
          </a:p>
          <a:p>
            <a:r>
              <a:rPr lang="en-US" altLang="zh-CN" b="1" dirty="0">
                <a:latin typeface="Times New Roman" panose="02020603050405020304" pitchFamily="18" charset="0"/>
              </a:rPr>
              <a:t>}</a:t>
            </a:r>
            <a:endParaRPr lang="zh-CN" altLang="zh-CN" b="1" dirty="0">
              <a:latin typeface="Times New Roman" panose="02020603050405020304" pitchFamily="18" charset="0"/>
            </a:endParaRPr>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Righ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算法和算法分析—例子</a:t>
            </a:r>
            <a:endParaRPr lang="zh-CN" altLang="en-US"/>
          </a:p>
        </p:txBody>
      </p:sp>
      <p:sp>
        <p:nvSpPr>
          <p:cNvPr id="15362" name="Text Box 4"/>
          <p:cNvSpPr txBox="1"/>
          <p:nvPr/>
        </p:nvSpPr>
        <p:spPr>
          <a:xfrm>
            <a:off x="2214563" y="1208723"/>
            <a:ext cx="7488237" cy="460375"/>
          </a:xfrm>
          <a:prstGeom prst="rect">
            <a:avLst/>
          </a:prstGeom>
          <a:noFill/>
          <a:ln w="9525">
            <a:noFill/>
          </a:ln>
        </p:spPr>
        <p:txBody>
          <a:bodyPr>
            <a:spAutoFit/>
          </a:bodyPr>
          <a:p>
            <a:pPr marL="485775" indent="-485775">
              <a:spcBef>
                <a:spcPct val="50000"/>
              </a:spcBef>
            </a:pPr>
            <a:r>
              <a:rPr lang="en-US" altLang="zh-CN" sz="2400" b="1" dirty="0">
                <a:solidFill>
                  <a:srgbClr val="0000FF"/>
                </a:solidFill>
                <a:latin typeface="黑体" panose="02010609060101010101" charset="-122"/>
                <a:ea typeface="黑体" panose="02010609060101010101" charset="-122"/>
                <a:cs typeface="黑体" panose="02010609060101010101" charset="-122"/>
              </a:rPr>
              <a:t>[</a:t>
            </a:r>
            <a:r>
              <a:rPr lang="zh-CN" altLang="en-US" sz="2400" b="1" dirty="0">
                <a:solidFill>
                  <a:srgbClr val="0000FF"/>
                </a:solidFill>
                <a:latin typeface="黑体" panose="02010609060101010101" charset="-122"/>
                <a:ea typeface="黑体" panose="02010609060101010101" charset="-122"/>
                <a:cs typeface="黑体" panose="02010609060101010101" charset="-122"/>
              </a:rPr>
              <a:t>例</a:t>
            </a:r>
            <a:r>
              <a:rPr lang="en-US" altLang="zh-CN" sz="2400" b="1" dirty="0">
                <a:solidFill>
                  <a:srgbClr val="0000FF"/>
                </a:solidFill>
                <a:latin typeface="黑体" panose="02010609060101010101" charset="-122"/>
                <a:ea typeface="黑体" panose="02010609060101010101" charset="-122"/>
                <a:cs typeface="黑体" panose="02010609060101010101" charset="-122"/>
              </a:rPr>
              <a:t>]: </a:t>
            </a:r>
            <a:r>
              <a:rPr lang="zh-CN" altLang="en-US" sz="2400" b="1" dirty="0">
                <a:solidFill>
                  <a:srgbClr val="0000FF"/>
                </a:solidFill>
                <a:latin typeface="黑体" panose="02010609060101010101" charset="-122"/>
                <a:ea typeface="黑体" panose="02010609060101010101" charset="-122"/>
                <a:cs typeface="黑体" panose="02010609060101010101" charset="-122"/>
              </a:rPr>
              <a:t>选择法排序</a:t>
            </a:r>
            <a:r>
              <a:rPr lang="zh-CN" altLang="en-US" sz="2400" b="1" dirty="0">
                <a:latin typeface="黑体" panose="02010609060101010101" charset="-122"/>
                <a:ea typeface="黑体" panose="02010609060101010101" charset="-122"/>
                <a:cs typeface="黑体" panose="02010609060101010101" charset="-122"/>
              </a:rPr>
              <a:t>：把</a:t>
            </a:r>
            <a:r>
              <a:rPr lang="en-US" altLang="zh-CN" sz="2400" b="1" dirty="0">
                <a:latin typeface="黑体" panose="02010609060101010101" charset="-122"/>
                <a:ea typeface="黑体" panose="02010609060101010101" charset="-122"/>
                <a:cs typeface="黑体" panose="02010609060101010101" charset="-122"/>
              </a:rPr>
              <a:t>n</a:t>
            </a:r>
            <a:r>
              <a:rPr lang="zh-CN" altLang="en-US" sz="2400" b="1" dirty="0">
                <a:latin typeface="黑体" panose="02010609060101010101" charset="-122"/>
                <a:ea typeface="黑体" panose="02010609060101010101" charset="-122"/>
                <a:cs typeface="黑体" panose="02010609060101010101" charset="-122"/>
              </a:rPr>
              <a:t>个整数排序成从小到大。</a:t>
            </a:r>
            <a:endParaRPr lang="zh-CN" altLang="en-US" sz="2400" b="1" dirty="0">
              <a:latin typeface="黑体" panose="02010609060101010101" charset="-122"/>
              <a:ea typeface="黑体" panose="02010609060101010101" charset="-122"/>
              <a:cs typeface="黑体" panose="02010609060101010101" charset="-122"/>
            </a:endParaRPr>
          </a:p>
        </p:txBody>
      </p:sp>
      <p:sp>
        <p:nvSpPr>
          <p:cNvPr id="6149" name="Text Box 5"/>
          <p:cNvSpPr txBox="1"/>
          <p:nvPr/>
        </p:nvSpPr>
        <p:spPr>
          <a:xfrm>
            <a:off x="2357438" y="1729423"/>
            <a:ext cx="7391400" cy="706755"/>
          </a:xfrm>
          <a:prstGeom prst="rect">
            <a:avLst/>
          </a:prstGeom>
          <a:noFill/>
          <a:ln w="9525">
            <a:noFill/>
          </a:ln>
        </p:spPr>
        <p:txBody>
          <a:bodyPr>
            <a:spAutoFit/>
          </a:bodyPr>
          <a:p>
            <a:pPr indent="563880">
              <a:spcBef>
                <a:spcPct val="50000"/>
              </a:spcBef>
            </a:pPr>
            <a:r>
              <a:rPr lang="zh-CN" altLang="en-US" sz="2000" b="1" i="1" dirty="0">
                <a:latin typeface="黑体" panose="02010609060101010101" charset="-122"/>
                <a:ea typeface="黑体" panose="02010609060101010101" charset="-122"/>
                <a:cs typeface="黑体" panose="02010609060101010101" charset="-122"/>
              </a:rPr>
              <a:t>思想：从余下的未排序的部分整数中，挑选最小整数放在前面已排序部分的后面</a:t>
            </a:r>
            <a:r>
              <a:rPr lang="en-US" altLang="zh-CN" sz="2000" b="1" i="1" dirty="0">
                <a:latin typeface="黑体" panose="02010609060101010101" charset="-122"/>
                <a:ea typeface="黑体" panose="02010609060101010101" charset="-122"/>
                <a:cs typeface="黑体" panose="02010609060101010101" charset="-122"/>
              </a:rPr>
              <a:t>.</a:t>
            </a:r>
            <a:endParaRPr lang="en-US" altLang="zh-CN" sz="2000" b="1" i="1" dirty="0">
              <a:latin typeface="黑体" panose="02010609060101010101" charset="-122"/>
              <a:ea typeface="黑体" panose="02010609060101010101" charset="-122"/>
              <a:cs typeface="黑体" panose="02010609060101010101" charset="-122"/>
            </a:endParaRPr>
          </a:p>
        </p:txBody>
      </p:sp>
      <p:grpSp>
        <p:nvGrpSpPr>
          <p:cNvPr id="4" name="组合 16"/>
          <p:cNvGrpSpPr/>
          <p:nvPr/>
        </p:nvGrpSpPr>
        <p:grpSpPr>
          <a:xfrm>
            <a:off x="4876800" y="2088198"/>
            <a:ext cx="4887913" cy="979487"/>
            <a:chOff x="3131096" y="1916832"/>
            <a:chExt cx="4887416" cy="978024"/>
          </a:xfrm>
        </p:grpSpPr>
        <p:sp>
          <p:nvSpPr>
            <p:cNvPr id="15374" name="Line 6"/>
            <p:cNvSpPr/>
            <p:nvPr/>
          </p:nvSpPr>
          <p:spPr>
            <a:xfrm flipV="1">
              <a:off x="3131096" y="1916832"/>
              <a:ext cx="4033192" cy="16768"/>
            </a:xfrm>
            <a:prstGeom prst="line">
              <a:avLst/>
            </a:prstGeom>
            <a:ln w="19050" cap="flat" cmpd="sng">
              <a:solidFill>
                <a:schemeClr val="hlink"/>
              </a:solidFill>
              <a:prstDash val="solid"/>
              <a:headEnd type="none" w="med" len="med"/>
              <a:tailEnd type="none" w="med" len="med"/>
            </a:ln>
          </p:spPr>
        </p:sp>
        <p:sp>
          <p:nvSpPr>
            <p:cNvPr id="15375" name="AutoShape 7"/>
            <p:cNvSpPr/>
            <p:nvPr/>
          </p:nvSpPr>
          <p:spPr>
            <a:xfrm flipV="1">
              <a:off x="5580112" y="2132856"/>
              <a:ext cx="2438400" cy="762000"/>
            </a:xfrm>
            <a:prstGeom prst="cloudCallout">
              <a:avLst>
                <a:gd name="adj1" fmla="val -73894"/>
                <a:gd name="adj2" fmla="val 72083"/>
              </a:avLst>
            </a:prstGeom>
            <a:noFill/>
            <a:ln w="19050" cap="flat" cmpd="sng">
              <a:solidFill>
                <a:schemeClr val="hlink"/>
              </a:solidFill>
              <a:prstDash val="solid"/>
              <a:headEnd type="none" w="med" len="med"/>
              <a:tailEnd type="none" w="med" len="med"/>
            </a:ln>
          </p:spPr>
          <p:txBody>
            <a:bodyPr rot="10800000" wrap="none" anchor="ctr"/>
            <a:p>
              <a:pPr algn="ctr"/>
              <a:r>
                <a:rPr lang="zh-CN" altLang="en-US" sz="2000" b="1" dirty="0">
                  <a:solidFill>
                    <a:schemeClr val="hlink"/>
                  </a:solidFill>
                  <a:latin typeface="Times New Roman" panose="02020603050405020304" pitchFamily="18" charset="0"/>
                </a:rPr>
                <a:t>如何进行排序</a:t>
              </a:r>
              <a:r>
                <a:rPr lang="en-US" altLang="zh-CN" sz="2000" b="1" dirty="0">
                  <a:solidFill>
                    <a:schemeClr val="hlink"/>
                  </a:solidFill>
                  <a:latin typeface="Times New Roman" panose="02020603050405020304" pitchFamily="18" charset="0"/>
                </a:rPr>
                <a:t>?</a:t>
              </a:r>
              <a:endParaRPr lang="en-US" altLang="zh-CN" sz="2000" b="1" dirty="0">
                <a:solidFill>
                  <a:schemeClr val="hlink"/>
                </a:solidFill>
                <a:latin typeface="Times New Roman" panose="02020603050405020304" pitchFamily="18" charset="0"/>
              </a:endParaRPr>
            </a:p>
          </p:txBody>
        </p:sp>
      </p:grpSp>
      <p:grpSp>
        <p:nvGrpSpPr>
          <p:cNvPr id="5" name="组合 17"/>
          <p:cNvGrpSpPr/>
          <p:nvPr/>
        </p:nvGrpSpPr>
        <p:grpSpPr>
          <a:xfrm>
            <a:off x="3005138" y="2377123"/>
            <a:ext cx="2524125" cy="677862"/>
            <a:chOff x="1259632" y="2204864"/>
            <a:chExt cx="2523728" cy="677416"/>
          </a:xfrm>
        </p:grpSpPr>
        <p:sp>
          <p:nvSpPr>
            <p:cNvPr id="15372" name="Line 8"/>
            <p:cNvSpPr/>
            <p:nvPr/>
          </p:nvSpPr>
          <p:spPr>
            <a:xfrm>
              <a:off x="1259632" y="2204864"/>
              <a:ext cx="2088232" cy="0"/>
            </a:xfrm>
            <a:prstGeom prst="line">
              <a:avLst/>
            </a:prstGeom>
            <a:ln w="19050" cap="flat" cmpd="sng">
              <a:solidFill>
                <a:schemeClr val="hlink"/>
              </a:solidFill>
              <a:prstDash val="solid"/>
              <a:headEnd type="none" w="med" len="med"/>
              <a:tailEnd type="none" w="med" len="med"/>
            </a:ln>
          </p:spPr>
        </p:sp>
        <p:sp>
          <p:nvSpPr>
            <p:cNvPr id="15373" name="AutoShape 9"/>
            <p:cNvSpPr/>
            <p:nvPr/>
          </p:nvSpPr>
          <p:spPr>
            <a:xfrm flipV="1">
              <a:off x="2411760" y="2348880"/>
              <a:ext cx="1371600" cy="533400"/>
            </a:xfrm>
            <a:prstGeom prst="cloudCallout">
              <a:avLst>
                <a:gd name="adj1" fmla="val -43750"/>
                <a:gd name="adj2" fmla="val 70000"/>
              </a:avLst>
            </a:prstGeom>
            <a:noFill/>
            <a:ln w="19050" cap="flat" cmpd="sng">
              <a:solidFill>
                <a:schemeClr val="hlink"/>
              </a:solidFill>
              <a:prstDash val="solid"/>
              <a:headEnd type="none" w="med" len="med"/>
              <a:tailEnd type="none" w="med" len="med"/>
            </a:ln>
          </p:spPr>
          <p:txBody>
            <a:bodyPr rot="10800000" wrap="none" anchor="ctr"/>
            <a:p>
              <a:pPr algn="ctr"/>
              <a:r>
                <a:rPr lang="en-US" altLang="zh-CN" sz="2000" b="1" dirty="0">
                  <a:latin typeface="Times New Roman" panose="02020603050405020304" pitchFamily="18" charset="0"/>
                </a:rPr>
                <a:t> </a:t>
              </a:r>
              <a:r>
                <a:rPr lang="en-US" altLang="zh-CN" sz="2000" b="1" dirty="0">
                  <a:solidFill>
                    <a:srgbClr val="0000FF"/>
                  </a:solidFill>
                  <a:latin typeface="Times New Roman" panose="02020603050405020304" pitchFamily="18" charset="0"/>
                </a:rPr>
                <a:t> </a:t>
              </a:r>
              <a:r>
                <a:rPr lang="zh-CN" altLang="en-US" sz="2000" b="1" dirty="0">
                  <a:solidFill>
                    <a:srgbClr val="0000FF"/>
                  </a:solidFill>
                  <a:latin typeface="Times New Roman" panose="02020603050405020304" pitchFamily="18" charset="0"/>
                </a:rPr>
                <a:t>哪里</a:t>
              </a:r>
              <a:r>
                <a:rPr lang="en-US" altLang="zh-CN" sz="2000" b="1" dirty="0">
                  <a:solidFill>
                    <a:schemeClr val="hlink"/>
                  </a:solidFill>
                  <a:latin typeface="Times New Roman" panose="02020603050405020304" pitchFamily="18" charset="0"/>
                </a:rPr>
                <a:t>?</a:t>
              </a:r>
              <a:endParaRPr lang="en-US" altLang="zh-CN" sz="2000" b="1" dirty="0">
                <a:latin typeface="Times New Roman" panose="02020603050405020304" pitchFamily="18" charset="0"/>
              </a:endParaRPr>
            </a:p>
          </p:txBody>
        </p:sp>
      </p:grpSp>
      <p:sp>
        <p:nvSpPr>
          <p:cNvPr id="6154" name="Text Box 10"/>
          <p:cNvSpPr txBox="1">
            <a:spLocks noChangeArrowheads="1"/>
          </p:cNvSpPr>
          <p:nvPr/>
        </p:nvSpPr>
        <p:spPr bwMode="auto">
          <a:xfrm>
            <a:off x="2389188" y="3229610"/>
            <a:ext cx="7850188" cy="2862263"/>
          </a:xfrm>
          <a:prstGeom prst="rect">
            <a:avLst/>
          </a:prstGeom>
          <a:noFill/>
          <a:ln w="9525">
            <a:noFill/>
            <a:miter lim="800000"/>
          </a:ln>
        </p:spPr>
        <p:txBody>
          <a:bodyPr>
            <a:spAutoFit/>
          </a:bodyPr>
          <a:p>
            <a:pPr marR="0" defTabSz="914400">
              <a:buClrTx/>
              <a:buSzTx/>
              <a:buFontTx/>
              <a:buNone/>
              <a:defRPr/>
            </a:pPr>
            <a:r>
              <a:rPr kumimoji="1" lang="en-US" altLang="zh-CN" sz="2000"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void</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SelectionSort</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sz="2000" b="1" kern="1200" cap="none" spc="0" normalizeH="0" baseline="0" noProof="0" dirty="0" err="1">
                <a:solidFill>
                  <a:srgbClr val="0000FF"/>
                </a:solidFill>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List[], </a:t>
            </a:r>
            <a:r>
              <a:rPr kumimoji="1" lang="en-US" altLang="zh-CN" sz="2000" b="1" kern="1200" cap="none" spc="0" normalizeH="0" baseline="0" noProof="0" dirty="0" err="1">
                <a:solidFill>
                  <a:srgbClr val="0000FF"/>
                </a:solidFill>
                <a:latin typeface="Times New Roman" panose="02020603050405020304" pitchFamily="18" charset="0"/>
                <a:ea typeface="宋体" panose="02010600030101010101" pitchFamily="2" charset="-122"/>
                <a:cs typeface="+mn-cs"/>
              </a:rPr>
              <a:t>int</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N )</a:t>
            </a:r>
            <a:endParaRPr kumimoji="1" lang="zh-CN"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 </a:t>
            </a:r>
            <a:r>
              <a:rPr kumimoji="1" lang="zh-CN"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将</a:t>
            </a: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N</a:t>
            </a:r>
            <a:r>
              <a:rPr kumimoji="1" lang="zh-CN"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个整数</a:t>
            </a: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List[0]...List[N-1]</a:t>
            </a:r>
            <a:r>
              <a:rPr kumimoji="1" lang="zh-CN"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进行非递减排序</a:t>
            </a: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 */</a:t>
            </a:r>
            <a:endParaRPr kumimoji="1" lang="zh-CN"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solidFill>
                  <a:srgbClr val="0000FF"/>
                </a:solidFill>
                <a:latin typeface="Times New Roman" panose="02020603050405020304" pitchFamily="18" charset="0"/>
                <a:ea typeface="宋体" panose="02010600030101010101" pitchFamily="2" charset="-122"/>
                <a:cs typeface="+mn-cs"/>
              </a:rPr>
              <a:t>for</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 0;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&lt; N;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 ) {</a:t>
            </a:r>
            <a:endParaRPr kumimoji="1" lang="zh-CN"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MinPosition</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ScanForMin</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List,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N–1 ); </a:t>
            </a:r>
            <a:endParaRPr kumimoji="1" lang="zh-CN"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    /* </a:t>
            </a:r>
            <a:r>
              <a:rPr kumimoji="1" lang="zh-CN"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从</a:t>
            </a: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List[</a:t>
            </a:r>
            <a:r>
              <a:rPr kumimoji="1" lang="en-US" altLang="zh-CN" sz="2000" b="1" kern="1200" cap="none" spc="0" normalizeH="0" baseline="0" noProof="0" dirty="0" err="1">
                <a:solidFill>
                  <a:srgbClr val="006600"/>
                </a:solidFill>
                <a:latin typeface="Times New Roman" panose="02020603050405020304" pitchFamily="18" charset="0"/>
                <a:ea typeface="宋体" panose="02010600030101010101" pitchFamily="2" charset="-122"/>
                <a:cs typeface="+mn-cs"/>
              </a:rPr>
              <a:t>i</a:t>
            </a: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a:t>
            </a:r>
            <a:r>
              <a:rPr kumimoji="1" lang="zh-CN"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到</a:t>
            </a: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List[N–1]</a:t>
            </a:r>
            <a:r>
              <a:rPr kumimoji="1" lang="zh-CN"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中找最小元，并将其位置赋给</a:t>
            </a:r>
            <a:r>
              <a:rPr kumimoji="1" lang="en-US" altLang="zh-CN" sz="2000" b="1" kern="1200" cap="none" spc="0" normalizeH="0" baseline="0" noProof="0" dirty="0" err="1">
                <a:solidFill>
                  <a:srgbClr val="006600"/>
                </a:solidFill>
                <a:latin typeface="Times New Roman" panose="02020603050405020304" pitchFamily="18" charset="0"/>
                <a:ea typeface="宋体" panose="02010600030101010101" pitchFamily="2" charset="-122"/>
                <a:cs typeface="+mn-cs"/>
              </a:rPr>
              <a:t>MinPosition</a:t>
            </a: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rPr>
              <a:t>*/</a:t>
            </a:r>
            <a:endParaRPr kumimoji="1" lang="zh-CN" altLang="zh-CN" sz="2000" b="1"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Swap( List[</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List[</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MinPosition</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endParaRPr kumimoji="1" lang="zh-CN"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               /* </a:t>
            </a:r>
            <a:r>
              <a:rPr kumimoji="1" lang="zh-CN"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将未排序部分的最小元换到有序部分的最后位置</a:t>
            </a:r>
            <a:r>
              <a:rPr kumimoji="1" lang="en-US"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rPr>
              <a:t> */</a:t>
            </a:r>
            <a:endParaRPr kumimoji="1" lang="zh-CN" altLang="zh-CN" sz="2000" b="1" kern="1200" cap="none" spc="0" normalizeH="0" baseline="0" noProof="0" dirty="0">
              <a:solidFill>
                <a:srgbClr val="006600"/>
              </a:solidFill>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endParaRPr kumimoji="1" lang="zh-CN"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latin typeface="Arial Rounded MT Bold" panose="020F0704030504030204" pitchFamily="34" charset="0"/>
              <a:ea typeface="宋体" panose="02010600030101010101" pitchFamily="2" charset="-122"/>
              <a:cs typeface="+mn-cs"/>
            </a:endParaRPr>
          </a:p>
        </p:txBody>
      </p:sp>
      <p:sp>
        <p:nvSpPr>
          <p:cNvPr id="6155" name="Text Box 11"/>
          <p:cNvSpPr txBox="1"/>
          <p:nvPr/>
        </p:nvSpPr>
        <p:spPr>
          <a:xfrm>
            <a:off x="3817938" y="5658485"/>
            <a:ext cx="6072187" cy="400050"/>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选择排序  </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找最小整数 </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交换至合适位置</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6157" name="AutoShape 13"/>
          <p:cNvSpPr/>
          <p:nvPr/>
        </p:nvSpPr>
        <p:spPr>
          <a:xfrm>
            <a:off x="2174875" y="3229610"/>
            <a:ext cx="7991475" cy="2879725"/>
          </a:xfrm>
          <a:prstGeom prst="roundRect">
            <a:avLst>
              <a:gd name="adj" fmla="val 14495"/>
            </a:avLst>
          </a:prstGeom>
          <a:noFill/>
          <a:ln w="2540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blinds(horizontal)">
                                      <p:cBhvr>
                                        <p:cTn id="7" dur="500"/>
                                        <p:tgtEl>
                                          <p:spTgt spid="61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157"/>
                                        </p:tgtEl>
                                        <p:attrNameLst>
                                          <p:attrName>style.visibility</p:attrName>
                                        </p:attrNameLst>
                                      </p:cBhvr>
                                      <p:to>
                                        <p:strVal val="visible"/>
                                      </p:to>
                                    </p:se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6154"/>
                                        </p:tgtEl>
                                        <p:attrNameLst>
                                          <p:attrName>style.visibility</p:attrName>
                                        </p:attrNameLst>
                                      </p:cBhvr>
                                      <p:to>
                                        <p:strVal val="visible"/>
                                      </p:to>
                                    </p:set>
                                    <p:animEffect transition="in" filter="wipe(up)">
                                      <p:cBhvr>
                                        <p:cTn id="25" dur="500"/>
                                        <p:tgtEl>
                                          <p:spTgt spid="6154"/>
                                        </p:tgtEl>
                                      </p:cBhvr>
                                    </p:animEffect>
                                  </p:childTnLst>
                                  <p:subTnLst>
                                    <p:audio>
                                      <p:cMediaNode>
                                        <p:cTn display="0" masterRel="sameClick">
                                          <p:stCondLst>
                                            <p:cond evt="begin" delay="0">
                                              <p:tn val="23"/>
                                            </p:cond>
                                          </p:stCondLst>
                                          <p:endCondLst>
                                            <p:cond evt="onStopAudio" delay="0">
                                              <p:tgtEl>
                                                <p:sldTgt/>
                                              </p:tgtEl>
                                            </p:cond>
                                          </p:endCondLst>
                                        </p:cTn>
                                        <p:tgtEl>
                                          <p:sndTgt r:embed="rId1" name="TYPE.WAV"/>
                                        </p:tgtEl>
                                      </p:cMediaNode>
                                    </p:audio>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155"/>
                                        </p:tgtEl>
                                        <p:attrNameLst>
                                          <p:attrName>style.visibility</p:attrName>
                                        </p:attrNameLst>
                                      </p:cBhvr>
                                      <p:to>
                                        <p:strVal val="visible"/>
                                      </p:to>
                                    </p:set>
                                    <p:animEffect transition="in" filter="wipe(left)">
                                      <p:cBhvr>
                                        <p:cTn id="30" dur="500"/>
                                        <p:tgtEl>
                                          <p:spTgt spid="6155"/>
                                        </p:tgtEl>
                                      </p:cBhvr>
                                    </p:animEffect>
                                  </p:childTnLst>
                                  <p:subTnLst>
                                    <p:audio>
                                      <p:cMediaNode>
                                        <p:cTn display="0" masterRel="sameClick">
                                          <p:stCondLst>
                                            <p:cond evt="begin" delay="0">
                                              <p:tn val="28"/>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4" grpId="0"/>
      <p:bldP spid="6155" grpId="0"/>
      <p:bldP spid="615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算法和算法分析</a:t>
            </a:r>
            <a:endParaRPr lang="zh-CN" altLang="en-US"/>
          </a:p>
        </p:txBody>
      </p:sp>
      <p:sp>
        <p:nvSpPr>
          <p:cNvPr id="4" name="Rectangle 3"/>
          <p:cNvSpPr txBox="1">
            <a:spLocks noChangeArrowheads="1"/>
          </p:cNvSpPr>
          <p:nvPr/>
        </p:nvSpPr>
        <p:spPr>
          <a:xfrm>
            <a:off x="869950" y="1418590"/>
            <a:ext cx="9740265" cy="3043555"/>
          </a:xfrm>
          <a:prstGeom prst="rect">
            <a:avLst/>
          </a:prstGeom>
        </p:spPr>
        <p:txBody>
          <a:bodyPr/>
          <a:p>
            <a:pPr marL="742950" marR="0" lvl="1" indent="-285750" algn="l" defTabSz="914400" rtl="0" eaLnBrk="0" fontAlgn="base" latinLnBrk="0" hangingPunct="0">
              <a:lnSpc>
                <a:spcPct val="120000"/>
              </a:lnSpc>
              <a:spcBef>
                <a:spcPct val="30000"/>
              </a:spcBef>
              <a:spcAft>
                <a:spcPct val="0"/>
              </a:spcAft>
              <a:buClrTx/>
              <a:buSzTx/>
              <a:buFontTx/>
              <a:buChar char="–"/>
              <a:defRPr/>
            </a:pPr>
            <a:r>
              <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即使解决一个非常简单的问题，往往也有</a:t>
            </a:r>
            <a:r>
              <a:rPr kumimoji="1" lang="zh-CN" altLang="en-US" sz="28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多种方法</a:t>
            </a:r>
            <a:r>
              <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，且不同方法之间的</a:t>
            </a:r>
            <a:r>
              <a:rPr kumimoji="1" lang="zh-CN" altLang="en-US" sz="28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效率可能相差甚远</a:t>
            </a:r>
            <a:endParaRPr kumimoji="1" lang="zh-CN" altLang="en-US" sz="28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endParaRPr>
          </a:p>
          <a:p>
            <a:pPr marL="742950" marR="0" lvl="1" indent="-285750" algn="l" defTabSz="914400" rtl="0" eaLnBrk="0" fontAlgn="base" latinLnBrk="0" hangingPunct="0">
              <a:lnSpc>
                <a:spcPct val="120000"/>
              </a:lnSpc>
              <a:spcBef>
                <a:spcPct val="30000"/>
              </a:spcBef>
              <a:spcAft>
                <a:spcPct val="0"/>
              </a:spcAft>
              <a:buClrTx/>
              <a:buSzTx/>
              <a:buFontTx/>
              <a:buChar char="–"/>
              <a:defRPr/>
            </a:pPr>
            <a:r>
              <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解决问题方法的</a:t>
            </a:r>
            <a:r>
              <a:rPr kumimoji="1" lang="zh-CN" altLang="en-US" sz="28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效率</a:t>
            </a:r>
            <a:endParaRPr kumimoji="1" lang="zh-CN" altLang="en-US" sz="28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endParaRPr>
          </a:p>
          <a:p>
            <a:pPr marL="1143000" marR="0" lvl="2" indent="-228600" algn="l" defTabSz="914400" rtl="0" eaLnBrk="0" fontAlgn="base" latinLnBrk="0" hangingPunct="0">
              <a:lnSpc>
                <a:spcPct val="120000"/>
              </a:lnSpc>
              <a:spcBef>
                <a:spcPct val="30000"/>
              </a:spcBef>
              <a:spcAft>
                <a:spcPct val="0"/>
              </a:spcAft>
              <a:buClrTx/>
              <a:buSzTx/>
              <a:buFontTx/>
              <a:buChar char="•"/>
              <a:defRPr/>
            </a:pPr>
            <a:r>
              <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跟数据的</a:t>
            </a:r>
            <a:r>
              <a:rPr kumimoji="1" lang="zh-CN" altLang="en-US" sz="28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组织方式</a:t>
            </a:r>
            <a:r>
              <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有关（如图书摆放问题）</a:t>
            </a:r>
            <a:endPar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endParaRPr>
          </a:p>
          <a:p>
            <a:pPr marL="1143000" marR="0" lvl="2" indent="-228600" algn="l" defTabSz="914400" rtl="0" eaLnBrk="0" fontAlgn="base" latinLnBrk="0" hangingPunct="0">
              <a:lnSpc>
                <a:spcPct val="120000"/>
              </a:lnSpc>
              <a:spcBef>
                <a:spcPct val="30000"/>
              </a:spcBef>
              <a:spcAft>
                <a:spcPct val="0"/>
              </a:spcAft>
              <a:buClrTx/>
              <a:buSzTx/>
              <a:buFontTx/>
              <a:buChar char="•"/>
              <a:defRPr/>
            </a:pPr>
            <a:r>
              <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跟</a:t>
            </a:r>
            <a:r>
              <a:rPr kumimoji="1" lang="zh-CN" altLang="en-US" sz="28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空间的利用效率</a:t>
            </a:r>
            <a:r>
              <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有关（如</a:t>
            </a:r>
            <a:r>
              <a:rPr kumimoji="1" lang="en-US" altLang="zh-CN"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PrintN</a:t>
            </a:r>
            <a:r>
              <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a:t>
            </a:r>
            <a:endPar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endParaRPr>
          </a:p>
          <a:p>
            <a:pPr marL="1143000" marR="0" lvl="2" indent="-228600" algn="l" defTabSz="914400" rtl="0" eaLnBrk="0" fontAlgn="base" latinLnBrk="0" hangingPunct="0">
              <a:lnSpc>
                <a:spcPct val="120000"/>
              </a:lnSpc>
              <a:spcBef>
                <a:spcPct val="30000"/>
              </a:spcBef>
              <a:spcAft>
                <a:spcPct val="0"/>
              </a:spcAft>
              <a:buClrTx/>
              <a:buSzTx/>
              <a:buFontTx/>
              <a:buChar char="•"/>
              <a:defRPr/>
            </a:pPr>
            <a:r>
              <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跟</a:t>
            </a:r>
            <a:r>
              <a:rPr kumimoji="1" lang="zh-CN" altLang="en-US" sz="2800" b="1" i="0" u="none" strike="noStrike" kern="0" cap="none" spc="0" normalizeH="0" baseline="0" noProof="0" dirty="0">
                <a:ln>
                  <a:noFill/>
                </a:ln>
                <a:solidFill>
                  <a:srgbClr val="0000FF"/>
                </a:solidFill>
                <a:effectLst/>
                <a:uLnTx/>
                <a:uFillTx/>
                <a:latin typeface="黑体" panose="02010609060101010101" charset="-122"/>
                <a:ea typeface="黑体" panose="02010609060101010101" charset="-122"/>
                <a:cs typeface="黑体" panose="02010609060101010101" charset="-122"/>
              </a:rPr>
              <a:t>算法的巧妙</a:t>
            </a:r>
            <a:r>
              <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程度有关（如多项式求解）</a:t>
            </a:r>
            <a:endParaRPr kumimoji="1" lang="zh-CN" altLang="en-US" sz="2800" b="1" i="0" u="none" strike="noStrike" kern="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endParaRPr>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charRg st="0" end="40"/>
                                            </p:txEl>
                                          </p:spTgt>
                                        </p:tgtEl>
                                        <p:attrNameLst>
                                          <p:attrName>style.visibility</p:attrName>
                                        </p:attrNameLst>
                                      </p:cBhvr>
                                      <p:to>
                                        <p:strVal val="visible"/>
                                      </p:to>
                                    </p:set>
                                    <p:animEffect transition="in" filter="wipe(left)">
                                      <p:cBhvr>
                                        <p:cTn id="7" dur="500"/>
                                        <p:tgtEl>
                                          <p:spTgt spid="4">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charRg st="40" end="50"/>
                                            </p:txEl>
                                          </p:spTgt>
                                        </p:tgtEl>
                                        <p:attrNameLst>
                                          <p:attrName>style.visibility</p:attrName>
                                        </p:attrNameLst>
                                      </p:cBhvr>
                                      <p:to>
                                        <p:strVal val="visible"/>
                                      </p:to>
                                    </p:set>
                                    <p:animEffect transition="in" filter="wipe(left)">
                                      <p:cBhvr>
                                        <p:cTn id="12" dur="500"/>
                                        <p:tgtEl>
                                          <p:spTgt spid="4">
                                            <p:txEl>
                                              <p:charRg st="40"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charRg st="50" end="68"/>
                                            </p:txEl>
                                          </p:spTgt>
                                        </p:tgtEl>
                                        <p:attrNameLst>
                                          <p:attrName>style.visibility</p:attrName>
                                        </p:attrNameLst>
                                      </p:cBhvr>
                                      <p:to>
                                        <p:strVal val="visible"/>
                                      </p:to>
                                    </p:set>
                                    <p:animEffect transition="in" filter="wipe(left)">
                                      <p:cBhvr>
                                        <p:cTn id="17" dur="500"/>
                                        <p:tgtEl>
                                          <p:spTgt spid="4">
                                            <p:txEl>
                                              <p:charRg st="50" end="6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charRg st="68" end="86"/>
                                            </p:txEl>
                                          </p:spTgt>
                                        </p:tgtEl>
                                        <p:attrNameLst>
                                          <p:attrName>style.visibility</p:attrName>
                                        </p:attrNameLst>
                                      </p:cBhvr>
                                      <p:to>
                                        <p:strVal val="visible"/>
                                      </p:to>
                                    </p:set>
                                    <p:animEffect transition="in" filter="wipe(left)">
                                      <p:cBhvr>
                                        <p:cTn id="22" dur="500"/>
                                        <p:tgtEl>
                                          <p:spTgt spid="4">
                                            <p:txEl>
                                              <p:charRg st="68"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charRg st="86" end="104"/>
                                            </p:txEl>
                                          </p:spTgt>
                                        </p:tgtEl>
                                        <p:attrNameLst>
                                          <p:attrName>style.visibility</p:attrName>
                                        </p:attrNameLst>
                                      </p:cBhvr>
                                      <p:to>
                                        <p:strVal val="visible"/>
                                      </p:to>
                                    </p:set>
                                    <p:animEffect transition="in" filter="wipe(left)">
                                      <p:cBhvr>
                                        <p:cTn id="27" dur="500"/>
                                        <p:tgtEl>
                                          <p:spTgt spid="4">
                                            <p:txEl>
                                              <p:charRg st="86"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算法和算法分析</a:t>
            </a:r>
            <a:endParaRPr lang="zh-CN" altLang="en-US"/>
          </a:p>
        </p:txBody>
      </p:sp>
      <p:sp>
        <p:nvSpPr>
          <p:cNvPr id="3" name="内容占位符 2"/>
          <p:cNvSpPr>
            <a:spLocks noGrp="1"/>
          </p:cNvSpPr>
          <p:nvPr>
            <p:ph idx="1"/>
          </p:nvPr>
        </p:nvSpPr>
        <p:spPr/>
        <p:txBody>
          <a:bodyPr/>
          <a:p>
            <a:r>
              <a:rPr lang="zh-CN" altLang="zh-CN" dirty="0">
                <a:latin typeface="Times New Roman" panose="02020603050405020304" pitchFamily="18" charset="0"/>
                <a:sym typeface="+mn-ea"/>
              </a:rPr>
              <a:t>什么是</a:t>
            </a:r>
            <a:r>
              <a:rPr lang="zh-CN" altLang="en-US" dirty="0">
                <a:solidFill>
                  <a:srgbClr val="0000FF"/>
                </a:solidFill>
                <a:latin typeface="Times New Roman" panose="02020603050405020304" pitchFamily="18" charset="0"/>
                <a:sym typeface="+mn-ea"/>
              </a:rPr>
              <a:t>“</a:t>
            </a:r>
            <a:r>
              <a:rPr lang="zh-CN" altLang="zh-CN" dirty="0">
                <a:solidFill>
                  <a:srgbClr val="0000FF"/>
                </a:solidFill>
                <a:latin typeface="Times New Roman" panose="02020603050405020304" pitchFamily="18" charset="0"/>
                <a:sym typeface="+mn-ea"/>
              </a:rPr>
              <a:t>好</a:t>
            </a:r>
            <a:r>
              <a:rPr lang="zh-CN" altLang="en-US" dirty="0">
                <a:solidFill>
                  <a:srgbClr val="0000FF"/>
                </a:solidFill>
                <a:latin typeface="Times New Roman" panose="02020603050405020304" pitchFamily="18" charset="0"/>
                <a:sym typeface="+mn-ea"/>
              </a:rPr>
              <a:t>”</a:t>
            </a:r>
            <a:r>
              <a:rPr lang="zh-CN" altLang="zh-CN" dirty="0">
                <a:latin typeface="Times New Roman" panose="02020603050405020304" pitchFamily="18" charset="0"/>
                <a:sym typeface="+mn-ea"/>
              </a:rPr>
              <a:t>的算法？</a:t>
            </a:r>
            <a:endParaRPr lang="zh-CN" altLang="en-US" b="1" dirty="0">
              <a:latin typeface="Times New Roman" panose="02020603050405020304" pitchFamily="18" charset="0"/>
            </a:endParaRPr>
          </a:p>
          <a:p>
            <a:pPr marL="457200" lvl="1" indent="0">
              <a:buFont typeface="Wingdings" panose="05000000000000000000" charset="0"/>
              <a:buNone/>
            </a:pPr>
            <a:r>
              <a:rPr lang="en-US" altLang="zh-CN"/>
              <a:t>- </a:t>
            </a:r>
            <a:r>
              <a:rPr lang="zh-CN" altLang="en-US"/>
              <a:t>衡量标准：</a:t>
            </a:r>
            <a:r>
              <a:rPr lang="zh-CN" altLang="en-US">
                <a:solidFill>
                  <a:srgbClr val="FF0000"/>
                </a:solidFill>
              </a:rPr>
              <a:t>时间、空间</a:t>
            </a:r>
            <a:endParaRPr lang="zh-CN" altLang="en-US">
              <a:solidFill>
                <a:srgbClr val="FF0000"/>
              </a:solidFill>
            </a:endParaRPr>
          </a:p>
        </p:txBody>
      </p:sp>
      <p:sp>
        <p:nvSpPr>
          <p:cNvPr id="9218" name="Rectangle 4"/>
          <p:cNvSpPr/>
          <p:nvPr/>
        </p:nvSpPr>
        <p:spPr>
          <a:xfrm>
            <a:off x="3175000" y="1891824"/>
            <a:ext cx="8961120" cy="4799965"/>
          </a:xfrm>
          <a:prstGeom prst="rect">
            <a:avLst/>
          </a:prstGeom>
          <a:noFill/>
          <a:ln w="9525" cap="flat" cmpd="sng">
            <a:solidFill>
              <a:schemeClr val="tx1"/>
            </a:solidFill>
            <a:prstDash val="solid"/>
            <a:miter/>
            <a:headEnd type="none" w="med" len="med"/>
            <a:tailEnd type="none" w="med" len="med"/>
          </a:ln>
        </p:spPr>
        <p:txBody>
          <a:bodyPr wrap="none" anchor="ctr">
            <a:spAutoFit/>
          </a:bodyPr>
          <a:p>
            <a:pPr indent="266700"/>
            <a:r>
              <a:rPr lang="en-US" altLang="zh-CN" sz="1800" b="1" dirty="0">
                <a:latin typeface="Courier New" panose="02070309020205020404" pitchFamily="49" charset="0"/>
              </a:rPr>
              <a:t>#</a:t>
            </a:r>
            <a:r>
              <a:rPr lang="en-US" altLang="zh-CN" sz="1800" b="1" dirty="0">
                <a:solidFill>
                  <a:srgbClr val="0000FF"/>
                </a:solidFill>
                <a:latin typeface="Courier New" panose="02070309020205020404" pitchFamily="49" charset="0"/>
              </a:rPr>
              <a:t>include</a:t>
            </a:r>
            <a:r>
              <a:rPr lang="en-US" altLang="zh-CN" sz="1800" b="1" dirty="0">
                <a:latin typeface="Courier New" panose="02070309020205020404" pitchFamily="49" charset="0"/>
              </a:rPr>
              <a:t> &lt;stdio.h&gt;</a:t>
            </a:r>
            <a:endParaRPr lang="en-US" altLang="zh-CN" sz="1800" b="1" dirty="0">
              <a:latin typeface="Courier New" panose="02070309020205020404" pitchFamily="49" charset="0"/>
            </a:endParaRPr>
          </a:p>
          <a:p>
            <a:pPr indent="266700"/>
            <a:r>
              <a:rPr lang="en-US" altLang="zh-CN" sz="1800" b="1" dirty="0">
                <a:latin typeface="Courier New" panose="02070309020205020404" pitchFamily="49" charset="0"/>
              </a:rPr>
              <a:t>#</a:t>
            </a:r>
            <a:r>
              <a:rPr lang="en-US" altLang="zh-CN" sz="1800" b="1" dirty="0">
                <a:solidFill>
                  <a:srgbClr val="0000FF"/>
                </a:solidFill>
                <a:latin typeface="Courier New" panose="02070309020205020404" pitchFamily="49" charset="0"/>
              </a:rPr>
              <a:t>include</a:t>
            </a:r>
            <a:r>
              <a:rPr lang="en-US" altLang="zh-CN" sz="1800" b="1" dirty="0">
                <a:latin typeface="Courier New" panose="02070309020205020404" pitchFamily="49" charset="0"/>
              </a:rPr>
              <a:t> &lt;time.h&gt;</a:t>
            </a:r>
            <a:endParaRPr lang="en-US" altLang="zh-CN" sz="1800" b="1" dirty="0">
              <a:latin typeface="Courier New" panose="02070309020205020404" pitchFamily="49" charset="0"/>
            </a:endParaRPr>
          </a:p>
          <a:p>
            <a:pPr indent="266700"/>
            <a:r>
              <a:rPr lang="en-US" altLang="zh-CN" sz="1800" b="1" dirty="0">
                <a:latin typeface="Courier New" panose="02070309020205020404" pitchFamily="49" charset="0"/>
              </a:rPr>
              <a:t>clock_t  start, stop; /* clock_t</a:t>
            </a:r>
            <a:r>
              <a:rPr lang="zh-CN" altLang="en-US" sz="1800" b="1" dirty="0">
                <a:latin typeface="Courier New" panose="02070309020205020404" pitchFamily="49" charset="0"/>
              </a:rPr>
              <a:t>是</a:t>
            </a:r>
            <a:r>
              <a:rPr lang="en-US" altLang="zh-CN" sz="1800" b="1" dirty="0">
                <a:latin typeface="Courier New" panose="02070309020205020404" pitchFamily="49" charset="0"/>
              </a:rPr>
              <a:t>clock()</a:t>
            </a:r>
            <a:r>
              <a:rPr lang="zh-CN" altLang="en-US" sz="1800" b="1" dirty="0">
                <a:latin typeface="Courier New" panose="02070309020205020404" pitchFamily="49" charset="0"/>
              </a:rPr>
              <a:t>函数返回的变量类型 *</a:t>
            </a:r>
            <a:r>
              <a:rPr lang="en-US" altLang="zh-CN" sz="1800" b="1" dirty="0">
                <a:latin typeface="Courier New" panose="02070309020205020404" pitchFamily="49" charset="0"/>
              </a:rPr>
              <a:t>/</a:t>
            </a:r>
            <a:endParaRPr lang="en-US" altLang="zh-CN" sz="1800" b="1" dirty="0">
              <a:latin typeface="Courier New" panose="02070309020205020404" pitchFamily="49" charset="0"/>
            </a:endParaRPr>
          </a:p>
          <a:p>
            <a:pPr indent="266700"/>
            <a:r>
              <a:rPr lang="en-US" altLang="zh-CN" sz="1800" b="1" dirty="0">
                <a:solidFill>
                  <a:srgbClr val="0000FF"/>
                </a:solidFill>
                <a:latin typeface="Courier New" panose="02070309020205020404" pitchFamily="49" charset="0"/>
              </a:rPr>
              <a:t>double</a:t>
            </a:r>
            <a:r>
              <a:rPr lang="en-US" altLang="zh-CN" sz="1800" b="1" dirty="0">
                <a:latin typeface="Courier New" panose="02070309020205020404" pitchFamily="49" charset="0"/>
              </a:rPr>
              <a:t>  duration;  </a:t>
            </a:r>
            <a:r>
              <a:rPr lang="en-US" altLang="zh-CN" sz="1800" b="1" dirty="0">
                <a:solidFill>
                  <a:srgbClr val="006600"/>
                </a:solidFill>
                <a:latin typeface="Courier New" panose="02070309020205020404" pitchFamily="49" charset="0"/>
              </a:rPr>
              <a:t>/* </a:t>
            </a:r>
            <a:r>
              <a:rPr lang="zh-CN" altLang="en-US" sz="1800" b="1" dirty="0">
                <a:solidFill>
                  <a:srgbClr val="006600"/>
                </a:solidFill>
                <a:latin typeface="Courier New" panose="02070309020205020404" pitchFamily="49" charset="0"/>
              </a:rPr>
              <a:t>记录被测函数运行时间，以秒为单位 *</a:t>
            </a:r>
            <a:r>
              <a:rPr lang="en-US" altLang="zh-CN" sz="1800" b="1" dirty="0">
                <a:solidFill>
                  <a:srgbClr val="006600"/>
                </a:solidFill>
                <a:latin typeface="Courier New" panose="02070309020205020404" pitchFamily="49" charset="0"/>
              </a:rPr>
              <a:t>/</a:t>
            </a:r>
            <a:endParaRPr lang="en-US" altLang="zh-CN" sz="1800" b="1" dirty="0">
              <a:solidFill>
                <a:srgbClr val="006600"/>
              </a:solidFill>
              <a:latin typeface="Courier New" panose="02070309020205020404" pitchFamily="49" charset="0"/>
            </a:endParaRPr>
          </a:p>
          <a:p>
            <a:pPr indent="266700"/>
            <a:endParaRPr lang="en-US" altLang="zh-CN" sz="1800" b="1" dirty="0">
              <a:latin typeface="Courier New" panose="02070309020205020404" pitchFamily="49" charset="0"/>
            </a:endParaRPr>
          </a:p>
          <a:p>
            <a:pPr indent="266700"/>
            <a:r>
              <a:rPr lang="en-US" altLang="zh-CN" sz="1800" b="1" dirty="0">
                <a:solidFill>
                  <a:srgbClr val="0000FF"/>
                </a:solidFill>
                <a:latin typeface="Courier New" panose="02070309020205020404" pitchFamily="49" charset="0"/>
              </a:rPr>
              <a:t>int</a:t>
            </a:r>
            <a:r>
              <a:rPr lang="en-US" altLang="zh-CN" sz="1800" b="1" dirty="0">
                <a:latin typeface="Courier New" panose="02070309020205020404" pitchFamily="49" charset="0"/>
              </a:rPr>
              <a:t> main ()</a:t>
            </a:r>
            <a:endParaRPr lang="en-US" altLang="zh-CN" sz="1800" b="1" dirty="0">
              <a:latin typeface="Courier New" panose="02070309020205020404" pitchFamily="49" charset="0"/>
            </a:endParaRPr>
          </a:p>
          <a:p>
            <a:pPr indent="266700"/>
            <a:r>
              <a:rPr lang="en-US" altLang="zh-CN" sz="1800" b="1" dirty="0">
                <a:latin typeface="Courier New" panose="02070309020205020404" pitchFamily="49" charset="0"/>
              </a:rPr>
              <a:t>{ </a:t>
            </a:r>
            <a:r>
              <a:rPr lang="en-US" altLang="zh-CN" sz="1800" b="1" dirty="0">
                <a:solidFill>
                  <a:srgbClr val="006600"/>
                </a:solidFill>
                <a:latin typeface="Courier New" panose="02070309020205020404" pitchFamily="49" charset="0"/>
              </a:rPr>
              <a:t>/* </a:t>
            </a:r>
            <a:r>
              <a:rPr lang="zh-CN" altLang="en-US" sz="1800" b="1" dirty="0">
                <a:solidFill>
                  <a:srgbClr val="006600"/>
                </a:solidFill>
                <a:latin typeface="Courier New" panose="02070309020205020404" pitchFamily="49" charset="0"/>
              </a:rPr>
              <a:t>不在测试范围内的准备工作写在</a:t>
            </a:r>
            <a:r>
              <a:rPr lang="en-US" altLang="zh-CN" sz="1800" b="1" dirty="0">
                <a:solidFill>
                  <a:srgbClr val="006600"/>
                </a:solidFill>
                <a:latin typeface="Courier New" panose="02070309020205020404" pitchFamily="49" charset="0"/>
              </a:rPr>
              <a:t>clock()</a:t>
            </a:r>
            <a:r>
              <a:rPr lang="zh-CN" altLang="en-US" sz="1800" b="1" dirty="0">
                <a:solidFill>
                  <a:srgbClr val="006600"/>
                </a:solidFill>
                <a:latin typeface="Courier New" panose="02070309020205020404" pitchFamily="49" charset="0"/>
              </a:rPr>
              <a:t>调用之前*</a:t>
            </a:r>
            <a:r>
              <a:rPr lang="en-US" altLang="zh-CN" sz="1800" b="1" dirty="0">
                <a:solidFill>
                  <a:srgbClr val="006600"/>
                </a:solidFill>
                <a:latin typeface="Courier New" panose="02070309020205020404" pitchFamily="49" charset="0"/>
              </a:rPr>
              <a:t>/</a:t>
            </a:r>
            <a:endParaRPr lang="en-US" altLang="zh-CN" sz="1800" b="1" dirty="0">
              <a:solidFill>
                <a:srgbClr val="006600"/>
              </a:solidFill>
              <a:latin typeface="Courier New" panose="02070309020205020404" pitchFamily="49" charset="0"/>
            </a:endParaRPr>
          </a:p>
          <a:p>
            <a:pPr indent="266700"/>
            <a:endParaRPr lang="en-US" altLang="zh-CN" sz="1800" b="1" dirty="0">
              <a:latin typeface="Courier New" panose="02070309020205020404" pitchFamily="49" charset="0"/>
            </a:endParaRPr>
          </a:p>
          <a:p>
            <a:pPr indent="266700"/>
            <a:r>
              <a:rPr lang="en-US" altLang="zh-CN" sz="1800" b="1" dirty="0">
                <a:latin typeface="Courier New" panose="02070309020205020404" pitchFamily="49" charset="0"/>
              </a:rPr>
              <a:t>  start = clock(); </a:t>
            </a:r>
            <a:r>
              <a:rPr lang="en-US" altLang="zh-CN" sz="1800" b="1" dirty="0">
                <a:solidFill>
                  <a:srgbClr val="006600"/>
                </a:solidFill>
                <a:latin typeface="Courier New" panose="02070309020205020404" pitchFamily="49" charset="0"/>
              </a:rPr>
              <a:t>/* </a:t>
            </a:r>
            <a:r>
              <a:rPr lang="zh-CN" altLang="en-US" sz="1800" b="1" dirty="0">
                <a:solidFill>
                  <a:srgbClr val="006600"/>
                </a:solidFill>
                <a:latin typeface="Courier New" panose="02070309020205020404" pitchFamily="49" charset="0"/>
              </a:rPr>
              <a:t>开始计时 *</a:t>
            </a:r>
            <a:r>
              <a:rPr lang="en-US" altLang="zh-CN" sz="1800" b="1" dirty="0">
                <a:solidFill>
                  <a:srgbClr val="006600"/>
                </a:solidFill>
                <a:latin typeface="Courier New" panose="02070309020205020404" pitchFamily="49" charset="0"/>
              </a:rPr>
              <a:t>/</a:t>
            </a:r>
            <a:endParaRPr lang="en-US" altLang="zh-CN" sz="1800" b="1" dirty="0">
              <a:solidFill>
                <a:srgbClr val="006600"/>
              </a:solidFill>
              <a:latin typeface="Courier New" panose="02070309020205020404" pitchFamily="49" charset="0"/>
            </a:endParaRPr>
          </a:p>
          <a:p>
            <a:pPr indent="266700"/>
            <a:r>
              <a:rPr lang="en-US" altLang="zh-CN" sz="1800" b="1" dirty="0">
                <a:latin typeface="Courier New" panose="02070309020205020404" pitchFamily="49" charset="0"/>
              </a:rPr>
              <a:t>  function();      </a:t>
            </a:r>
            <a:r>
              <a:rPr lang="en-US" altLang="zh-CN" sz="1800" b="1" dirty="0">
                <a:solidFill>
                  <a:srgbClr val="006600"/>
                </a:solidFill>
                <a:latin typeface="Courier New" panose="02070309020205020404" pitchFamily="49" charset="0"/>
              </a:rPr>
              <a:t>/* </a:t>
            </a:r>
            <a:r>
              <a:rPr lang="zh-CN" altLang="en-US" sz="1800" b="1" dirty="0">
                <a:solidFill>
                  <a:srgbClr val="006600"/>
                </a:solidFill>
                <a:latin typeface="Courier New" panose="02070309020205020404" pitchFamily="49" charset="0"/>
              </a:rPr>
              <a:t>把被测函数加在这里 *</a:t>
            </a:r>
            <a:r>
              <a:rPr lang="en-US" altLang="zh-CN" sz="1800" b="1" dirty="0">
                <a:solidFill>
                  <a:srgbClr val="006600"/>
                </a:solidFill>
                <a:latin typeface="Courier New" panose="02070309020205020404" pitchFamily="49" charset="0"/>
              </a:rPr>
              <a:t>/</a:t>
            </a:r>
            <a:endParaRPr lang="en-US" altLang="zh-CN" sz="1800" b="1" dirty="0">
              <a:solidFill>
                <a:srgbClr val="006600"/>
              </a:solidFill>
              <a:latin typeface="Courier New" panose="02070309020205020404" pitchFamily="49" charset="0"/>
            </a:endParaRPr>
          </a:p>
          <a:p>
            <a:pPr indent="266700"/>
            <a:r>
              <a:rPr lang="en-US" altLang="zh-CN" sz="1800" b="1" dirty="0">
                <a:latin typeface="Courier New" panose="02070309020205020404" pitchFamily="49" charset="0"/>
              </a:rPr>
              <a:t>  stop = clock();	 </a:t>
            </a:r>
            <a:r>
              <a:rPr lang="en-US" altLang="zh-CN" sz="1800" b="1" dirty="0">
                <a:solidFill>
                  <a:srgbClr val="006600"/>
                </a:solidFill>
                <a:latin typeface="Courier New" panose="02070309020205020404" pitchFamily="49" charset="0"/>
              </a:rPr>
              <a:t>/* </a:t>
            </a:r>
            <a:r>
              <a:rPr lang="zh-CN" altLang="en-US" sz="1800" b="1" dirty="0">
                <a:solidFill>
                  <a:srgbClr val="006600"/>
                </a:solidFill>
                <a:latin typeface="Courier New" panose="02070309020205020404" pitchFamily="49" charset="0"/>
              </a:rPr>
              <a:t>停止计时 *</a:t>
            </a:r>
            <a:r>
              <a:rPr lang="en-US" altLang="zh-CN" sz="1800" b="1" dirty="0">
                <a:solidFill>
                  <a:srgbClr val="006600"/>
                </a:solidFill>
                <a:latin typeface="Courier New" panose="02070309020205020404" pitchFamily="49" charset="0"/>
              </a:rPr>
              <a:t>/</a:t>
            </a:r>
            <a:endParaRPr lang="en-US" altLang="zh-CN" sz="1800" b="1" dirty="0">
              <a:solidFill>
                <a:srgbClr val="006600"/>
              </a:solidFill>
              <a:latin typeface="Courier New" panose="02070309020205020404" pitchFamily="49" charset="0"/>
            </a:endParaRPr>
          </a:p>
          <a:p>
            <a:pPr indent="266700"/>
            <a:r>
              <a:rPr lang="en-US" altLang="zh-CN" sz="1800" b="1" dirty="0">
                <a:latin typeface="Courier New" panose="02070309020205020404" pitchFamily="49" charset="0"/>
              </a:rPr>
              <a:t>  duration = ((double)(stop - start))/CLK_TCK</a:t>
            </a:r>
            <a:r>
              <a:rPr lang="en-US" altLang="zh-CN" sz="1800" b="1" dirty="0">
                <a:solidFill>
                  <a:srgbClr val="006600"/>
                </a:solidFill>
                <a:latin typeface="Courier New" panose="02070309020205020404" pitchFamily="49" charset="0"/>
              </a:rPr>
              <a:t>;/* </a:t>
            </a:r>
            <a:r>
              <a:rPr lang="zh-CN" altLang="en-US" sz="1800" b="1" dirty="0">
                <a:solidFill>
                  <a:srgbClr val="006600"/>
                </a:solidFill>
                <a:latin typeface="Courier New" panose="02070309020205020404" pitchFamily="49" charset="0"/>
              </a:rPr>
              <a:t>计算运行时间 *</a:t>
            </a:r>
            <a:r>
              <a:rPr lang="en-US" altLang="zh-CN" sz="1800" b="1" dirty="0">
                <a:solidFill>
                  <a:srgbClr val="006600"/>
                </a:solidFill>
                <a:latin typeface="Courier New" panose="02070309020205020404" pitchFamily="49" charset="0"/>
              </a:rPr>
              <a:t>/</a:t>
            </a:r>
            <a:endParaRPr lang="en-US" altLang="zh-CN" sz="1800" b="1" dirty="0">
              <a:solidFill>
                <a:srgbClr val="006600"/>
              </a:solidFill>
              <a:latin typeface="Courier New" panose="02070309020205020404" pitchFamily="49" charset="0"/>
            </a:endParaRPr>
          </a:p>
          <a:p>
            <a:pPr indent="266700"/>
            <a:endParaRPr lang="en-US" altLang="zh-CN" sz="1800" b="1" dirty="0">
              <a:latin typeface="Courier New" panose="02070309020205020404" pitchFamily="49" charset="0"/>
            </a:endParaRPr>
          </a:p>
          <a:p>
            <a:pPr indent="266700"/>
            <a:r>
              <a:rPr lang="en-US" altLang="zh-CN" sz="1800" b="1" dirty="0">
                <a:latin typeface="Courier New" panose="02070309020205020404" pitchFamily="49" charset="0"/>
              </a:rPr>
              <a:t>  </a:t>
            </a:r>
            <a:r>
              <a:rPr lang="en-US" altLang="zh-CN" sz="1800" b="1" dirty="0">
                <a:solidFill>
                  <a:srgbClr val="006600"/>
                </a:solidFill>
                <a:latin typeface="Courier New" panose="02070309020205020404" pitchFamily="49" charset="0"/>
              </a:rPr>
              <a:t>/* </a:t>
            </a:r>
            <a:r>
              <a:rPr lang="zh-CN" altLang="en-US" sz="1800" b="1" dirty="0">
                <a:solidFill>
                  <a:srgbClr val="006600"/>
                </a:solidFill>
                <a:latin typeface="Courier New" panose="02070309020205020404" pitchFamily="49" charset="0"/>
              </a:rPr>
              <a:t>其他不在测试范围的处理写在后面，例如输出</a:t>
            </a:r>
            <a:r>
              <a:rPr lang="en-US" altLang="zh-CN" sz="1800" b="1" dirty="0">
                <a:solidFill>
                  <a:srgbClr val="006600"/>
                </a:solidFill>
                <a:latin typeface="Courier New" panose="02070309020205020404" pitchFamily="49" charset="0"/>
              </a:rPr>
              <a:t>duration</a:t>
            </a:r>
            <a:r>
              <a:rPr lang="zh-CN" altLang="en-US" sz="1800" b="1" dirty="0">
                <a:solidFill>
                  <a:srgbClr val="006600"/>
                </a:solidFill>
                <a:latin typeface="Courier New" panose="02070309020205020404" pitchFamily="49" charset="0"/>
              </a:rPr>
              <a:t>的值 *</a:t>
            </a:r>
            <a:r>
              <a:rPr lang="en-US" altLang="zh-CN" sz="1800" b="1" dirty="0">
                <a:solidFill>
                  <a:srgbClr val="006600"/>
                </a:solidFill>
                <a:latin typeface="Courier New" panose="02070309020205020404" pitchFamily="49" charset="0"/>
              </a:rPr>
              <a:t>/</a:t>
            </a:r>
            <a:endParaRPr lang="en-US" altLang="zh-CN" sz="1800" b="1" dirty="0">
              <a:solidFill>
                <a:srgbClr val="006600"/>
              </a:solidFill>
              <a:latin typeface="Courier New" panose="02070309020205020404" pitchFamily="49" charset="0"/>
            </a:endParaRPr>
          </a:p>
          <a:p>
            <a:pPr indent="266700"/>
            <a:endParaRPr lang="en-US" altLang="zh-CN" sz="1800" b="1" dirty="0">
              <a:latin typeface="Courier New" panose="02070309020205020404" pitchFamily="49" charset="0"/>
            </a:endParaRPr>
          </a:p>
          <a:p>
            <a:pPr indent="266700"/>
            <a:r>
              <a:rPr lang="en-US" altLang="zh-CN" sz="1800" b="1" dirty="0">
                <a:latin typeface="Courier New" panose="02070309020205020404" pitchFamily="49" charset="0"/>
              </a:rPr>
              <a:t>  </a:t>
            </a:r>
            <a:r>
              <a:rPr lang="en-US" altLang="zh-CN" sz="1800" b="1" dirty="0">
                <a:solidFill>
                  <a:srgbClr val="0000FF"/>
                </a:solidFill>
                <a:latin typeface="Courier New" panose="02070309020205020404" pitchFamily="49" charset="0"/>
              </a:rPr>
              <a:t>return</a:t>
            </a:r>
            <a:r>
              <a:rPr lang="en-US" altLang="zh-CN" sz="1800" b="1" dirty="0">
                <a:latin typeface="Courier New" panose="02070309020205020404" pitchFamily="49" charset="0"/>
              </a:rPr>
              <a:t> 0;</a:t>
            </a:r>
            <a:endParaRPr lang="en-US" altLang="zh-CN" sz="1800" b="1" dirty="0">
              <a:latin typeface="Courier New" panose="02070309020205020404" pitchFamily="49" charset="0"/>
            </a:endParaRPr>
          </a:p>
          <a:p>
            <a:pPr indent="266700"/>
            <a:r>
              <a:rPr lang="en-US" altLang="zh-CN" sz="1800" b="1" dirty="0">
                <a:latin typeface="Courier New" panose="02070309020205020404" pitchFamily="49" charset="0"/>
              </a:rPr>
              <a:t>} </a:t>
            </a:r>
            <a:endParaRPr lang="en-US" altLang="zh-CN" sz="1800" b="1" dirty="0">
              <a:latin typeface="Courier New" panose="02070309020205020404" pitchFamily="49" charset="0"/>
            </a:endParaRPr>
          </a:p>
        </p:txBody>
      </p:sp>
      <p:sp>
        <p:nvSpPr>
          <p:cNvPr id="9222" name="Rectangle 77"/>
          <p:cNvSpPr/>
          <p:nvPr/>
        </p:nvSpPr>
        <p:spPr>
          <a:xfrm>
            <a:off x="185420" y="3401695"/>
            <a:ext cx="2842895" cy="706755"/>
          </a:xfrm>
          <a:prstGeom prst="rect">
            <a:avLst/>
          </a:prstGeom>
          <a:noFill/>
          <a:ln w="9525">
            <a:noFill/>
          </a:ln>
        </p:spPr>
        <p:txBody>
          <a:bodyPr vert="horz" wrap="square" anchor="ctr">
            <a:spAutoFit/>
          </a:bodyPr>
          <a:p>
            <a:pPr algn="ctr" eaLnBrk="0" hangingPunct="0"/>
            <a:r>
              <a:rPr lang="zh-CN" altLang="en-US" sz="2000" b="1" dirty="0">
                <a:latin typeface="Times New Roman" panose="02020603050405020304" pitchFamily="18" charset="0"/>
              </a:rPr>
              <a:t>测试函数</a:t>
            </a:r>
            <a:r>
              <a:rPr lang="en-US" altLang="zh-CN" sz="2000" b="1" dirty="0">
                <a:latin typeface="Courier" charset="0"/>
              </a:rPr>
              <a:t>function()</a:t>
            </a:r>
            <a:r>
              <a:rPr lang="zh-CN" altLang="en-US" sz="2000" b="1" dirty="0">
                <a:latin typeface="Times New Roman" panose="02020603050405020304" pitchFamily="18" charset="0"/>
              </a:rPr>
              <a:t>的</a:t>
            </a:r>
            <a:r>
              <a:rPr lang="zh-CN" altLang="en-US" sz="2000" b="1" dirty="0">
                <a:solidFill>
                  <a:srgbClr val="0000FF"/>
                </a:solidFill>
                <a:latin typeface="Times New Roman" panose="02020603050405020304" pitchFamily="18" charset="0"/>
              </a:rPr>
              <a:t>运行时间</a:t>
            </a:r>
            <a:endParaRPr lang="zh-CN" altLang="en-US" sz="2000" b="1" dirty="0">
              <a:solidFill>
                <a:srgbClr val="0000FF"/>
              </a:solidFill>
              <a:latin typeface="Times New Roman" panose="02020603050405020304" pitchFamily="18" charset="0"/>
            </a:endParaRPr>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additive="base">
                                        <p:cTn id="7" dur="500" fill="hold"/>
                                        <p:tgtEl>
                                          <p:spTgt spid="9222"/>
                                        </p:tgtEl>
                                        <p:attrNameLst>
                                          <p:attrName>ppt_x</p:attrName>
                                        </p:attrNameLst>
                                      </p:cBhvr>
                                      <p:tavLst>
                                        <p:tav tm="0">
                                          <p:val>
                                            <p:strVal val="#ppt_x"/>
                                          </p:val>
                                        </p:tav>
                                        <p:tav tm="100000">
                                          <p:val>
                                            <p:strVal val="#ppt_x"/>
                                          </p:val>
                                        </p:tav>
                                      </p:tavLst>
                                    </p:anim>
                                    <p:anim calcmode="lin" valueType="num">
                                      <p:cBhvr additive="base">
                                        <p:cTn id="8" dur="500" fill="hold"/>
                                        <p:tgtEl>
                                          <p:spTgt spid="92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18"/>
                                        </p:tgtEl>
                                        <p:attrNameLst>
                                          <p:attrName>style.visibility</p:attrName>
                                        </p:attrNameLst>
                                      </p:cBhvr>
                                      <p:to>
                                        <p:strVal val="visible"/>
                                      </p:to>
                                    </p:set>
                                    <p:anim calcmode="lin" valueType="num">
                                      <p:cBhvr additive="base">
                                        <p:cTn id="11" dur="500" fill="hold"/>
                                        <p:tgtEl>
                                          <p:spTgt spid="9218"/>
                                        </p:tgtEl>
                                        <p:attrNameLst>
                                          <p:attrName>ppt_x</p:attrName>
                                        </p:attrNameLst>
                                      </p:cBhvr>
                                      <p:tavLst>
                                        <p:tav tm="0">
                                          <p:val>
                                            <p:strVal val="#ppt_x"/>
                                          </p:val>
                                        </p:tav>
                                        <p:tav tm="100000">
                                          <p:val>
                                            <p:strVal val="#ppt_x"/>
                                          </p:val>
                                        </p:tav>
                                      </p:tavLst>
                                    </p:anim>
                                    <p:anim calcmode="lin" valueType="num">
                                      <p:cBhvr additive="base">
                                        <p:cTn id="12"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算法和算法分析</a:t>
            </a:r>
            <a:endParaRPr lang="zh-CN" altLang="en-US"/>
          </a:p>
        </p:txBody>
      </p:sp>
      <p:sp>
        <p:nvSpPr>
          <p:cNvPr id="3" name="内容占位符 2"/>
          <p:cNvSpPr>
            <a:spLocks noGrp="1"/>
          </p:cNvSpPr>
          <p:nvPr>
            <p:ph idx="1"/>
          </p:nvPr>
        </p:nvSpPr>
        <p:spPr/>
        <p:txBody>
          <a:bodyPr/>
          <a:p>
            <a:r>
              <a:rPr lang="zh-CN" altLang="zh-CN" dirty="0">
                <a:latin typeface="Times New Roman" panose="02020603050405020304" pitchFamily="18" charset="0"/>
                <a:sym typeface="+mn-ea"/>
              </a:rPr>
              <a:t>什么是</a:t>
            </a:r>
            <a:r>
              <a:rPr lang="zh-CN" altLang="en-US" dirty="0">
                <a:solidFill>
                  <a:srgbClr val="0000FF"/>
                </a:solidFill>
                <a:latin typeface="Times New Roman" panose="02020603050405020304" pitchFamily="18" charset="0"/>
                <a:sym typeface="+mn-ea"/>
              </a:rPr>
              <a:t>“</a:t>
            </a:r>
            <a:r>
              <a:rPr lang="zh-CN" altLang="zh-CN" dirty="0">
                <a:solidFill>
                  <a:srgbClr val="0000FF"/>
                </a:solidFill>
                <a:latin typeface="Times New Roman" panose="02020603050405020304" pitchFamily="18" charset="0"/>
                <a:sym typeface="+mn-ea"/>
              </a:rPr>
              <a:t>好</a:t>
            </a:r>
            <a:r>
              <a:rPr lang="zh-CN" altLang="en-US" dirty="0">
                <a:solidFill>
                  <a:srgbClr val="0000FF"/>
                </a:solidFill>
                <a:latin typeface="Times New Roman" panose="02020603050405020304" pitchFamily="18" charset="0"/>
                <a:sym typeface="+mn-ea"/>
              </a:rPr>
              <a:t>”</a:t>
            </a:r>
            <a:r>
              <a:rPr lang="zh-CN" altLang="zh-CN" dirty="0">
                <a:latin typeface="Times New Roman" panose="02020603050405020304" pitchFamily="18" charset="0"/>
                <a:sym typeface="+mn-ea"/>
              </a:rPr>
              <a:t>的算法？</a:t>
            </a:r>
            <a:endParaRPr lang="zh-CN" altLang="en-US" b="1" dirty="0">
              <a:latin typeface="Times New Roman" panose="02020603050405020304" pitchFamily="18" charset="0"/>
            </a:endParaRPr>
          </a:p>
          <a:p>
            <a:pPr marL="457200" lvl="1" indent="0">
              <a:buFont typeface="Wingdings" panose="05000000000000000000" charset="0"/>
              <a:buNone/>
            </a:pPr>
            <a:r>
              <a:rPr lang="en-US" altLang="zh-CN"/>
              <a:t>- </a:t>
            </a:r>
            <a:r>
              <a:rPr lang="zh-CN" altLang="en-US"/>
              <a:t>衡量标准：</a:t>
            </a:r>
            <a:r>
              <a:rPr lang="zh-CN" altLang="en-US">
                <a:solidFill>
                  <a:srgbClr val="FF0000"/>
                </a:solidFill>
              </a:rPr>
              <a:t>时间、空间</a:t>
            </a:r>
            <a:endParaRPr lang="zh-CN" altLang="en-US">
              <a:solidFill>
                <a:srgbClr val="FF0000"/>
              </a:solidFill>
            </a:endParaRPr>
          </a:p>
        </p:txBody>
      </p:sp>
      <p:sp>
        <p:nvSpPr>
          <p:cNvPr id="4" name="文本框 3"/>
          <p:cNvSpPr txBox="1"/>
          <p:nvPr/>
        </p:nvSpPr>
        <p:spPr>
          <a:xfrm>
            <a:off x="880745" y="3951605"/>
            <a:ext cx="10516235" cy="1198880"/>
          </a:xfrm>
          <a:prstGeom prst="rect">
            <a:avLst/>
          </a:prstGeom>
          <a:noFill/>
        </p:spPr>
        <p:txBody>
          <a:bodyPr wrap="square" rtlCol="0">
            <a:spAutoFit/>
          </a:bodyPr>
          <a:p>
            <a:pPr algn="l">
              <a:lnSpc>
                <a:spcPct val="120000"/>
              </a:lnSpc>
            </a:pPr>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zh-CN" sz="2000" b="1" dirty="0">
                <a:solidFill>
                  <a:srgbClr val="0000FF"/>
                </a:solidFill>
                <a:latin typeface="黑体" panose="02010609060101010101" charset="-122"/>
                <a:ea typeface="黑体" panose="02010609060101010101" charset="-122"/>
                <a:cs typeface="黑体" panose="02010609060101010101" charset="-122"/>
                <a:sym typeface="+mn-ea"/>
              </a:rPr>
              <a:t>空间复杂度</a:t>
            </a:r>
            <a:r>
              <a:rPr lang="en-US" altLang="zh-CN" sz="2000" b="1" dirty="0">
                <a:solidFill>
                  <a:srgbClr val="0000FF"/>
                </a:solidFill>
                <a:latin typeface="黑体" panose="02010609060101010101" charset="-122"/>
                <a:ea typeface="黑体" panose="02010609060101010101" charset="-122"/>
                <a:cs typeface="黑体" panose="02010609060101010101" charset="-122"/>
                <a:sym typeface="+mn-ea"/>
              </a:rPr>
              <a:t>S(n) </a:t>
            </a:r>
            <a:r>
              <a:rPr lang="zh-CN" altLang="zh-CN" sz="2000" b="1" dirty="0">
                <a:latin typeface="黑体" panose="02010609060101010101" charset="-122"/>
                <a:ea typeface="黑体" panose="02010609060101010101" charset="-122"/>
                <a:cs typeface="黑体" panose="02010609060101010101" charset="-122"/>
                <a:sym typeface="+mn-ea"/>
              </a:rPr>
              <a:t>——根据算法写成的程序在执行时占用存储单元的长度。这个长度往往与输入</a:t>
            </a:r>
            <a:r>
              <a:rPr lang="zh-CN" altLang="zh-CN" sz="2000" b="1" dirty="0">
                <a:solidFill>
                  <a:srgbClr val="C00000"/>
                </a:solidFill>
                <a:latin typeface="黑体" panose="02010609060101010101" charset="-122"/>
                <a:ea typeface="黑体" panose="02010609060101010101" charset="-122"/>
                <a:cs typeface="黑体" panose="02010609060101010101" charset="-122"/>
                <a:sym typeface="+mn-ea"/>
              </a:rPr>
              <a:t>数据的规模</a:t>
            </a:r>
            <a:r>
              <a:rPr lang="zh-CN" altLang="zh-CN" sz="2000" b="1" dirty="0">
                <a:latin typeface="黑体" panose="02010609060101010101" charset="-122"/>
                <a:ea typeface="黑体" panose="02010609060101010101" charset="-122"/>
                <a:cs typeface="黑体" panose="02010609060101010101" charset="-122"/>
                <a:sym typeface="+mn-ea"/>
              </a:rPr>
              <a:t>有关。空间复杂度过高的算法可能导致使用的内存超限，造成程序非正常中断。</a:t>
            </a:r>
            <a:endParaRPr lang="zh-CN" altLang="zh-CN" sz="2000" b="1" dirty="0">
              <a:latin typeface="黑体" panose="02010609060101010101" charset="-122"/>
              <a:ea typeface="黑体" panose="02010609060101010101" charset="-122"/>
              <a:cs typeface="黑体" panose="02010609060101010101" charset="-122"/>
              <a:sym typeface="+mn-ea"/>
            </a:endParaRPr>
          </a:p>
        </p:txBody>
      </p:sp>
      <p:sp>
        <p:nvSpPr>
          <p:cNvPr id="5" name="文本框 4"/>
          <p:cNvSpPr txBox="1"/>
          <p:nvPr/>
        </p:nvSpPr>
        <p:spPr>
          <a:xfrm>
            <a:off x="821055" y="2167255"/>
            <a:ext cx="10738485" cy="829945"/>
          </a:xfrm>
          <a:prstGeom prst="rect">
            <a:avLst/>
          </a:prstGeom>
          <a:noFill/>
        </p:spPr>
        <p:txBody>
          <a:bodyPr wrap="square" rtlCol="0" anchor="t">
            <a:spAutoFit/>
          </a:bodyPr>
          <a:p>
            <a:pPr>
              <a:lnSpc>
                <a:spcPct val="120000"/>
              </a:lnSpc>
            </a:pPr>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zh-CN" sz="2000" b="1" dirty="0">
                <a:solidFill>
                  <a:srgbClr val="0000FF"/>
                </a:solidFill>
                <a:latin typeface="黑体" panose="02010609060101010101" charset="-122"/>
                <a:ea typeface="黑体" panose="02010609060101010101" charset="-122"/>
                <a:cs typeface="黑体" panose="02010609060101010101" charset="-122"/>
                <a:sym typeface="+mn-ea"/>
              </a:rPr>
              <a:t>时间复杂度</a:t>
            </a:r>
            <a:r>
              <a:rPr lang="en-US" altLang="zh-CN" sz="2000" b="1" dirty="0">
                <a:solidFill>
                  <a:srgbClr val="0000FF"/>
                </a:solidFill>
                <a:latin typeface="黑体" panose="02010609060101010101" charset="-122"/>
                <a:ea typeface="黑体" panose="02010609060101010101" charset="-122"/>
                <a:cs typeface="黑体" panose="02010609060101010101" charset="-122"/>
                <a:sym typeface="+mn-ea"/>
              </a:rPr>
              <a:t> T(n) </a:t>
            </a:r>
            <a:r>
              <a:rPr lang="zh-CN" altLang="zh-CN" sz="2000" b="1" dirty="0">
                <a:latin typeface="黑体" panose="02010609060101010101" charset="-122"/>
                <a:ea typeface="黑体" panose="02010609060101010101" charset="-122"/>
                <a:cs typeface="黑体" panose="02010609060101010101" charset="-122"/>
                <a:sym typeface="+mn-ea"/>
              </a:rPr>
              <a:t>——根据算法写成的程序在执行时耗费时间的长度。这个长度往往也与输入</a:t>
            </a:r>
            <a:r>
              <a:rPr lang="zh-CN" altLang="zh-CN" sz="2000" b="1" dirty="0">
                <a:solidFill>
                  <a:srgbClr val="C00000"/>
                </a:solidFill>
                <a:latin typeface="黑体" panose="02010609060101010101" charset="-122"/>
                <a:ea typeface="黑体" panose="02010609060101010101" charset="-122"/>
                <a:cs typeface="黑体" panose="02010609060101010101" charset="-122"/>
                <a:sym typeface="+mn-ea"/>
              </a:rPr>
              <a:t>数据的规模</a:t>
            </a:r>
            <a:r>
              <a:rPr lang="zh-CN" altLang="zh-CN" sz="2000" b="1" dirty="0">
                <a:latin typeface="黑体" panose="02010609060101010101" charset="-122"/>
                <a:ea typeface="黑体" panose="02010609060101010101" charset="-122"/>
                <a:cs typeface="黑体" panose="02010609060101010101" charset="-122"/>
                <a:sym typeface="+mn-ea"/>
              </a:rPr>
              <a:t>有关。时间复杂度过高的低效算法可能导致我们在有生之年都等不到运行结果。</a:t>
            </a:r>
            <a:endParaRPr lang="zh-CN" altLang="zh-CN" sz="2000" b="1" dirty="0">
              <a:latin typeface="黑体" panose="02010609060101010101" charset="-122"/>
              <a:ea typeface="黑体" panose="02010609060101010101" charset="-122"/>
              <a:cs typeface="黑体" panose="02010609060101010101" charset="-122"/>
              <a:sym typeface="+mn-ea"/>
            </a:endParaRPr>
          </a:p>
        </p:txBody>
      </p:sp>
      <p:sp>
        <p:nvSpPr>
          <p:cNvPr id="8" name="文本框 7"/>
          <p:cNvSpPr txBox="1"/>
          <p:nvPr/>
        </p:nvSpPr>
        <p:spPr>
          <a:xfrm>
            <a:off x="1453515" y="3359150"/>
            <a:ext cx="2713990" cy="368300"/>
          </a:xfrm>
          <a:prstGeom prst="rect">
            <a:avLst/>
          </a:prstGeom>
          <a:noFill/>
        </p:spPr>
        <p:txBody>
          <a:bodyPr wrap="none" rtlCol="0" anchor="t">
            <a:spAutoFit/>
          </a:bodyPr>
          <a:p>
            <a:r>
              <a:rPr lang="zh-CN" altLang="en-US" b="1" dirty="0">
                <a:latin typeface="黑体" panose="02010609060101010101" charset="-122"/>
                <a:ea typeface="黑体" panose="02010609060101010101" charset="-122"/>
                <a:cs typeface="黑体" panose="02010609060101010101" charset="-122"/>
                <a:sym typeface="+mn-ea"/>
              </a:rPr>
              <a:t>秦九韶算法的</a:t>
            </a:r>
            <a:r>
              <a:rPr lang="en-US" altLang="zh-CN" b="1" dirty="0">
                <a:solidFill>
                  <a:srgbClr val="0000FF"/>
                </a:solidFill>
                <a:latin typeface="黑体" panose="02010609060101010101" charset="-122"/>
                <a:ea typeface="黑体" panose="02010609060101010101" charset="-122"/>
                <a:cs typeface="黑体" panose="02010609060101010101" charset="-122"/>
                <a:sym typeface="+mn-ea"/>
              </a:rPr>
              <a:t>T(n)</a:t>
            </a:r>
            <a:r>
              <a:rPr lang="zh-CN" altLang="en-US" b="1" dirty="0">
                <a:solidFill>
                  <a:srgbClr val="0000FF"/>
                </a:solidFill>
                <a:latin typeface="黑体" panose="02010609060101010101" charset="-122"/>
                <a:ea typeface="黑体" panose="02010609060101010101" charset="-122"/>
                <a:cs typeface="黑体" panose="02010609060101010101" charset="-122"/>
                <a:sym typeface="+mn-ea"/>
              </a:rPr>
              <a:t>比较小</a:t>
            </a:r>
            <a:endParaRPr lang="zh-CN" altLang="en-US">
              <a:latin typeface="黑体" panose="02010609060101010101" charset="-122"/>
              <a:ea typeface="黑体" panose="02010609060101010101" charset="-122"/>
              <a:cs typeface="黑体" panose="02010609060101010101" charset="-122"/>
            </a:endParaRPr>
          </a:p>
        </p:txBody>
      </p:sp>
      <p:sp>
        <p:nvSpPr>
          <p:cNvPr id="9" name="文本框 8"/>
          <p:cNvSpPr txBox="1"/>
          <p:nvPr/>
        </p:nvSpPr>
        <p:spPr>
          <a:xfrm>
            <a:off x="1453515" y="5431790"/>
            <a:ext cx="3867150" cy="368300"/>
          </a:xfrm>
          <a:prstGeom prst="rect">
            <a:avLst/>
          </a:prstGeom>
          <a:noFill/>
        </p:spPr>
        <p:txBody>
          <a:bodyPr wrap="none" rtlCol="0" anchor="t">
            <a:spAutoFit/>
          </a:bodyPr>
          <a:p>
            <a:r>
              <a:rPr lang="zh-CN" altLang="en-US" b="1" dirty="0">
                <a:latin typeface="黑体" panose="02010609060101010101" charset="-122"/>
                <a:ea typeface="黑体" panose="02010609060101010101" charset="-122"/>
                <a:cs typeface="黑体" panose="02010609060101010101" charset="-122"/>
                <a:sym typeface="+mn-ea"/>
              </a:rPr>
              <a:t>实现函数</a:t>
            </a:r>
            <a:r>
              <a:rPr lang="en-US" altLang="zh-CN" b="1" dirty="0">
                <a:latin typeface="黑体" panose="02010609060101010101" charset="-122"/>
                <a:ea typeface="黑体" panose="02010609060101010101" charset="-122"/>
                <a:cs typeface="黑体" panose="02010609060101010101" charset="-122"/>
                <a:sym typeface="+mn-ea"/>
              </a:rPr>
              <a:t>PrintN</a:t>
            </a:r>
            <a:r>
              <a:rPr lang="zh-CN" altLang="en-US" b="1" dirty="0">
                <a:latin typeface="黑体" panose="02010609060101010101" charset="-122"/>
                <a:ea typeface="黑体" panose="02010609060101010101" charset="-122"/>
                <a:cs typeface="黑体" panose="02010609060101010101" charset="-122"/>
                <a:sym typeface="+mn-ea"/>
              </a:rPr>
              <a:t>的递归算法</a:t>
            </a:r>
            <a:r>
              <a:rPr lang="en-US" altLang="zh-CN" b="1" dirty="0">
                <a:solidFill>
                  <a:srgbClr val="0000FF"/>
                </a:solidFill>
                <a:latin typeface="黑体" panose="02010609060101010101" charset="-122"/>
                <a:ea typeface="黑体" panose="02010609060101010101" charset="-122"/>
                <a:cs typeface="黑体" panose="02010609060101010101" charset="-122"/>
                <a:sym typeface="+mn-ea"/>
              </a:rPr>
              <a:t>S(n)</a:t>
            </a:r>
            <a:r>
              <a:rPr lang="zh-CN" altLang="en-US" b="1" dirty="0">
                <a:solidFill>
                  <a:srgbClr val="0000FF"/>
                </a:solidFill>
                <a:latin typeface="黑体" panose="02010609060101010101" charset="-122"/>
                <a:ea typeface="黑体" panose="02010609060101010101" charset="-122"/>
                <a:cs typeface="黑体" panose="02010609060101010101" charset="-122"/>
                <a:sym typeface="+mn-ea"/>
              </a:rPr>
              <a:t>太大</a:t>
            </a:r>
            <a:endParaRPr lang="zh-CN" altLang="en-US">
              <a:latin typeface="黑体" panose="02010609060101010101" charset="-122"/>
              <a:ea typeface="黑体" panose="02010609060101010101" charset="-122"/>
              <a:cs typeface="黑体" panose="02010609060101010101" charset="-122"/>
            </a:endParaRPr>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算法和算法分析</a:t>
            </a:r>
            <a:endParaRPr lang="zh-CN" altLang="en-US">
              <a:sym typeface="+mn-ea"/>
            </a:endParaRPr>
          </a:p>
        </p:txBody>
      </p:sp>
      <p:sp>
        <p:nvSpPr>
          <p:cNvPr id="17412" name="矩形 9"/>
          <p:cNvSpPr/>
          <p:nvPr/>
        </p:nvSpPr>
        <p:spPr>
          <a:xfrm>
            <a:off x="5483225" y="1127760"/>
            <a:ext cx="6708775" cy="1322070"/>
          </a:xfrm>
          <a:prstGeom prst="rect">
            <a:avLst/>
          </a:prstGeom>
          <a:noFill/>
          <a:ln w="9525">
            <a:noFill/>
          </a:ln>
        </p:spPr>
        <p:txBody>
          <a:bodyPr wrap="square">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latin typeface="黑体" panose="02010609060101010101" charset="-122"/>
                <a:ea typeface="黑体" panose="02010609060101010101" charset="-122"/>
                <a:cs typeface="黑体" panose="02010609060101010101" charset="-122"/>
              </a:rPr>
              <a:t>实现函数</a:t>
            </a:r>
            <a:r>
              <a:rPr lang="en-US" altLang="zh-CN" sz="2000" b="1" dirty="0">
                <a:latin typeface="黑体" panose="02010609060101010101" charset="-122"/>
                <a:ea typeface="黑体" panose="02010609060101010101" charset="-122"/>
                <a:cs typeface="黑体" panose="02010609060101010101" charset="-122"/>
              </a:rPr>
              <a:t>PrintN</a:t>
            </a:r>
            <a:r>
              <a:rPr lang="zh-CN" altLang="en-US" sz="2000" b="1" dirty="0">
                <a:latin typeface="黑体" panose="02010609060101010101" charset="-122"/>
                <a:ea typeface="黑体" panose="02010609060101010101" charset="-122"/>
                <a:cs typeface="黑体" panose="02010609060101010101" charset="-122"/>
              </a:rPr>
              <a:t>的</a:t>
            </a:r>
            <a:r>
              <a:rPr lang="zh-CN" altLang="en-US" sz="2000" b="1" dirty="0">
                <a:solidFill>
                  <a:srgbClr val="0000FF"/>
                </a:solidFill>
                <a:latin typeface="黑体" panose="02010609060101010101" charset="-122"/>
                <a:ea typeface="黑体" panose="02010609060101010101" charset="-122"/>
                <a:cs typeface="黑体" panose="02010609060101010101" charset="-122"/>
              </a:rPr>
              <a:t>递归算法</a:t>
            </a:r>
            <a:r>
              <a:rPr lang="zh-CN" altLang="en-US" sz="2000" b="1" dirty="0">
                <a:latin typeface="黑体" panose="02010609060101010101" charset="-122"/>
                <a:ea typeface="黑体" panose="02010609060101010101" charset="-122"/>
                <a:cs typeface="黑体" panose="02010609060101010101" charset="-122"/>
              </a:rPr>
              <a:t>的</a:t>
            </a:r>
            <a:r>
              <a:rPr lang="en-US" altLang="zh-CN" sz="2000" b="1" dirty="0">
                <a:latin typeface="黑体" panose="02010609060101010101" charset="-122"/>
                <a:ea typeface="黑体" panose="02010609060101010101" charset="-122"/>
                <a:cs typeface="黑体" panose="02010609060101010101" charset="-122"/>
              </a:rPr>
              <a:t>S(n)</a:t>
            </a:r>
            <a:r>
              <a:rPr lang="zh-CN" altLang="en-US" sz="2000" b="1" dirty="0">
                <a:latin typeface="黑体" panose="02010609060101010101" charset="-122"/>
                <a:ea typeface="黑体" panose="02010609060101010101" charset="-122"/>
                <a:cs typeface="黑体" panose="02010609060101010101" charset="-122"/>
              </a:rPr>
              <a:t>太大：</a:t>
            </a:r>
            <a:endParaRPr lang="en-US" altLang="zh-CN" sz="2000" b="1" dirty="0">
              <a:latin typeface="黑体" panose="02010609060101010101" charset="-122"/>
              <a:ea typeface="黑体" panose="02010609060101010101" charset="-122"/>
              <a:cs typeface="黑体" panose="02010609060101010101" charset="-122"/>
            </a:endParaRPr>
          </a:p>
          <a:p>
            <a:r>
              <a:rPr lang="en-US" altLang="zh-CN" sz="2000" b="1" dirty="0">
                <a:latin typeface="黑体" panose="02010609060101010101" charset="-122"/>
                <a:ea typeface="黑体" panose="02010609060101010101" charset="-122"/>
                <a:cs typeface="黑体" panose="02010609060101010101" charset="-122"/>
              </a:rPr>
              <a:t>           </a:t>
            </a:r>
            <a:r>
              <a:rPr lang="en-US" altLang="zh-CN" sz="2000" b="1" dirty="0">
                <a:solidFill>
                  <a:srgbClr val="0000FF"/>
                </a:solidFill>
                <a:latin typeface="黑体" panose="02010609060101010101" charset="-122"/>
                <a:ea typeface="黑体" panose="02010609060101010101" charset="-122"/>
                <a:cs typeface="黑体" panose="02010609060101010101" charset="-122"/>
              </a:rPr>
              <a:t>S(n) = C · n </a:t>
            </a:r>
            <a:endParaRPr lang="en-US" altLang="zh-CN" sz="2000" b="1" dirty="0">
              <a:latin typeface="黑体" panose="02010609060101010101" charset="-122"/>
              <a:ea typeface="黑体" panose="02010609060101010101" charset="-122"/>
              <a:cs typeface="黑体" panose="02010609060101010101" charset="-122"/>
            </a:endParaRPr>
          </a:p>
          <a:p>
            <a:r>
              <a:rPr lang="en-US" altLang="x-none" sz="2000" b="1" dirty="0">
                <a:latin typeface="黑体" panose="02010609060101010101" charset="-122"/>
                <a:ea typeface="黑体" panose="02010609060101010101" charset="-122"/>
                <a:cs typeface="黑体" panose="02010609060101010101" charset="-122"/>
              </a:rPr>
              <a:t>其中</a:t>
            </a:r>
            <a:r>
              <a:rPr lang="zh-CN" altLang="en-US" sz="2000" b="1" dirty="0">
                <a:latin typeface="黑体" panose="02010609060101010101" charset="-122"/>
                <a:ea typeface="黑体" panose="02010609060101010101" charset="-122"/>
                <a:cs typeface="黑体" panose="02010609060101010101" charset="-122"/>
              </a:rPr>
              <a:t>：</a:t>
            </a:r>
            <a:r>
              <a:rPr lang="en-US" altLang="zh-CN" sz="2000" b="1" dirty="0">
                <a:latin typeface="黑体" panose="02010609060101010101" charset="-122"/>
                <a:ea typeface="黑体" panose="02010609060101010101" charset="-122"/>
                <a:cs typeface="黑体" panose="02010609060101010101" charset="-122"/>
              </a:rPr>
              <a:t>n</a:t>
            </a:r>
            <a:r>
              <a:rPr lang="en-US" altLang="x-none" sz="2000" b="1" dirty="0">
                <a:latin typeface="黑体" panose="02010609060101010101" charset="-122"/>
                <a:ea typeface="黑体" panose="02010609060101010101" charset="-122"/>
                <a:cs typeface="黑体" panose="02010609060101010101" charset="-122"/>
              </a:rPr>
              <a:t>是需要打印的整数的个数</a:t>
            </a:r>
            <a:r>
              <a:rPr lang="zh-CN" altLang="en-US" sz="2000" b="1" dirty="0">
                <a:latin typeface="黑体" panose="02010609060101010101" charset="-122"/>
                <a:ea typeface="黑体" panose="02010609060101010101" charset="-122"/>
                <a:cs typeface="黑体" panose="02010609060101010101" charset="-122"/>
              </a:rPr>
              <a:t>，是变量； </a:t>
            </a:r>
            <a:endParaRPr lang="en-US" altLang="zh-CN" sz="2000" b="1" dirty="0">
              <a:latin typeface="黑体" panose="02010609060101010101" charset="-122"/>
              <a:ea typeface="黑体" panose="02010609060101010101" charset="-122"/>
              <a:cs typeface="黑体" panose="02010609060101010101" charset="-122"/>
            </a:endParaRPr>
          </a:p>
          <a:p>
            <a:r>
              <a:rPr lang="en-US" altLang="zh-CN" sz="2000" b="1" dirty="0">
                <a:latin typeface="黑体" panose="02010609060101010101" charset="-122"/>
                <a:ea typeface="黑体" panose="02010609060101010101" charset="-122"/>
                <a:cs typeface="黑体" panose="02010609060101010101" charset="-122"/>
              </a:rPr>
              <a:t>C</a:t>
            </a:r>
            <a:r>
              <a:rPr lang="zh-CN" altLang="en-US" sz="2000" b="1" dirty="0">
                <a:latin typeface="黑体" panose="02010609060101010101" charset="-122"/>
                <a:ea typeface="黑体" panose="02010609060101010101" charset="-122"/>
                <a:cs typeface="黑体" panose="02010609060101010101" charset="-122"/>
              </a:rPr>
              <a:t>是</a:t>
            </a:r>
            <a:r>
              <a:rPr lang="en-US" altLang="zh-CN" sz="2000" b="1" dirty="0">
                <a:latin typeface="黑体" panose="02010609060101010101" charset="-122"/>
                <a:ea typeface="黑体" panose="02010609060101010101" charset="-122"/>
                <a:cs typeface="黑体" panose="02010609060101010101" charset="-122"/>
              </a:rPr>
              <a:t>1</a:t>
            </a:r>
            <a:r>
              <a:rPr lang="zh-CN" altLang="en-US" sz="2000" b="1" dirty="0">
                <a:latin typeface="黑体" panose="02010609060101010101" charset="-122"/>
                <a:ea typeface="黑体" panose="02010609060101010101" charset="-122"/>
                <a:cs typeface="黑体" panose="02010609060101010101" charset="-122"/>
              </a:rPr>
              <a:t>个单位的内存空间占用存储单元的长度， 固定常数</a:t>
            </a:r>
            <a:endParaRPr lang="zh-CN" altLang="en-US" sz="2000" b="1" dirty="0">
              <a:solidFill>
                <a:srgbClr val="0000FF"/>
              </a:solidFill>
              <a:latin typeface="黑体" panose="02010609060101010101" charset="-122"/>
              <a:ea typeface="黑体" panose="02010609060101010101" charset="-122"/>
              <a:cs typeface="黑体" panose="02010609060101010101" charset="-122"/>
            </a:endParaRPr>
          </a:p>
        </p:txBody>
      </p:sp>
      <p:sp>
        <p:nvSpPr>
          <p:cNvPr id="7" name="Text Box 8"/>
          <p:cNvSpPr txBox="1"/>
          <p:nvPr/>
        </p:nvSpPr>
        <p:spPr>
          <a:xfrm>
            <a:off x="696913" y="1267143"/>
            <a:ext cx="4005262" cy="193040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2000" b="1" dirty="0">
                <a:solidFill>
                  <a:srgbClr val="0000FF"/>
                </a:solidFill>
                <a:latin typeface="Courier New" panose="02070309020205020404" pitchFamily="49" charset="0"/>
              </a:rPr>
              <a:t>void</a:t>
            </a:r>
            <a:r>
              <a:rPr lang="en-US" altLang="zh-CN" sz="2000" b="1" dirty="0">
                <a:latin typeface="Courier New" panose="02070309020205020404" pitchFamily="49" charset="0"/>
              </a:rPr>
              <a:t> PrintN ( </a:t>
            </a:r>
            <a:r>
              <a:rPr lang="en-US" altLang="zh-CN" sz="2000" b="1" dirty="0">
                <a:solidFill>
                  <a:srgbClr val="0000FF"/>
                </a:solidFill>
                <a:latin typeface="Courier New" panose="02070309020205020404" pitchFamily="49" charset="0"/>
              </a:rPr>
              <a:t>int</a:t>
            </a:r>
            <a:r>
              <a:rPr lang="en-US" altLang="zh-CN" sz="2000" b="1" dirty="0">
                <a:latin typeface="Courier New" panose="02070309020205020404" pitchFamily="49" charset="0"/>
              </a:rPr>
              <a:t> N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int</a:t>
            </a:r>
            <a:r>
              <a:rPr lang="en-US" altLang="zh-CN" sz="2000" b="1" dirty="0">
                <a:latin typeface="Courier New" panose="02070309020205020404" pitchFamily="49" charset="0"/>
              </a:rPr>
              <a:t> i;</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for</a:t>
            </a:r>
            <a:r>
              <a:rPr lang="en-US" altLang="zh-CN" sz="2000" b="1" dirty="0">
                <a:latin typeface="Courier New" panose="02070309020205020404" pitchFamily="49" charset="0"/>
              </a:rPr>
              <a:t> ( i=1; i&lt;=N; i++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printf(“%d\n”, i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return</a:t>
            </a:r>
            <a:r>
              <a:rPr lang="en-US" altLang="zh-CN" sz="2000" b="1" dirty="0">
                <a:latin typeface="Courier New" panose="02070309020205020404" pitchFamily="49" charset="0"/>
              </a:rPr>
              <a:t>;</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p:txBody>
      </p:sp>
      <p:sp>
        <p:nvSpPr>
          <p:cNvPr id="8198" name="Text Box 9"/>
          <p:cNvSpPr txBox="1"/>
          <p:nvPr/>
        </p:nvSpPr>
        <p:spPr>
          <a:xfrm>
            <a:off x="697230" y="3705860"/>
            <a:ext cx="4005580" cy="1938020"/>
          </a:xfrm>
          <a:prstGeom prst="rect">
            <a:avLst/>
          </a:prstGeom>
          <a:noFill/>
          <a:ln w="9525" cap="flat" cmpd="sng">
            <a:solidFill>
              <a:schemeClr val="tx1"/>
            </a:solidFill>
            <a:prstDash val="solid"/>
            <a:miter/>
            <a:headEnd type="none" w="med" len="med"/>
            <a:tailEnd type="none" w="med" len="med"/>
          </a:ln>
        </p:spPr>
        <p:txBody>
          <a:bodyPr wrap="square">
            <a:spAutoFit/>
          </a:bodyPr>
          <a:p>
            <a:r>
              <a:rPr lang="en-US" altLang="zh-CN" sz="2000" b="1" dirty="0">
                <a:solidFill>
                  <a:srgbClr val="0000FF"/>
                </a:solidFill>
                <a:latin typeface="Courier New" panose="02070309020205020404" pitchFamily="49" charset="0"/>
              </a:rPr>
              <a:t>void</a:t>
            </a:r>
            <a:r>
              <a:rPr lang="en-US" altLang="zh-CN" sz="2000" b="1" dirty="0">
                <a:latin typeface="Courier New" panose="02070309020205020404" pitchFamily="49" charset="0"/>
              </a:rPr>
              <a:t> PrintN ( </a:t>
            </a:r>
            <a:r>
              <a:rPr lang="en-US" altLang="zh-CN" sz="2000" b="1" dirty="0">
                <a:solidFill>
                  <a:srgbClr val="0000FF"/>
                </a:solidFill>
                <a:latin typeface="Courier New" panose="02070309020205020404" pitchFamily="49" charset="0"/>
              </a:rPr>
              <a:t>int</a:t>
            </a:r>
            <a:r>
              <a:rPr lang="en-US" altLang="zh-CN" sz="2000" b="1" dirty="0">
                <a:latin typeface="Courier New" panose="02070309020205020404" pitchFamily="49" charset="0"/>
              </a:rPr>
              <a:t> N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if</a:t>
            </a:r>
            <a:r>
              <a:rPr lang="en-US" altLang="zh-CN" sz="2000" b="1" dirty="0">
                <a:latin typeface="Courier New" panose="02070309020205020404" pitchFamily="49" charset="0"/>
              </a:rPr>
              <a:t> ( N &gt; 0 ){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PrintN( N-1 );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printf("%d\n", N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wipe(up)">
                                      <p:cBhvr>
                                        <p:cTn id="12" dur="500"/>
                                        <p:tgtEl>
                                          <p:spTgt spid="819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412"/>
                                        </p:tgtEl>
                                        <p:attrNameLst>
                                          <p:attrName>style.visibility</p:attrName>
                                        </p:attrNameLst>
                                      </p:cBhvr>
                                      <p:to>
                                        <p:strVal val="visible"/>
                                      </p:to>
                                    </p:set>
                                    <p:anim calcmode="lin" valueType="num">
                                      <p:cBhvr additive="base">
                                        <p:cTn id="17" dur="500" fill="hold"/>
                                        <p:tgtEl>
                                          <p:spTgt spid="17412"/>
                                        </p:tgtEl>
                                        <p:attrNameLst>
                                          <p:attrName>ppt_x</p:attrName>
                                        </p:attrNameLst>
                                      </p:cBhvr>
                                      <p:tavLst>
                                        <p:tav tm="0">
                                          <p:val>
                                            <p:strVal val="#ppt_x"/>
                                          </p:val>
                                        </p:tav>
                                        <p:tav tm="100000">
                                          <p:val>
                                            <p:strVal val="#ppt_x"/>
                                          </p:val>
                                        </p:tav>
                                      </p:tavLst>
                                    </p:anim>
                                    <p:anim calcmode="lin" valueType="num">
                                      <p:cBhvr additive="base">
                                        <p:cTn id="1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198" grpId="0" bldLvl="0" animBg="1"/>
      <p:bldP spid="174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算法和算法分析</a:t>
            </a:r>
            <a:endParaRPr lang="zh-CN" altLang="en-US">
              <a:sym typeface="+mn-ea"/>
            </a:endParaRPr>
          </a:p>
        </p:txBody>
      </p:sp>
      <p:sp>
        <p:nvSpPr>
          <p:cNvPr id="17412" name="矩形 9"/>
          <p:cNvSpPr/>
          <p:nvPr/>
        </p:nvSpPr>
        <p:spPr>
          <a:xfrm>
            <a:off x="5483225" y="1127760"/>
            <a:ext cx="6708775" cy="1322070"/>
          </a:xfrm>
          <a:prstGeom prst="rect">
            <a:avLst/>
          </a:prstGeom>
          <a:noFill/>
          <a:ln w="9525">
            <a:noFill/>
          </a:ln>
        </p:spPr>
        <p:txBody>
          <a:bodyPr wrap="square">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latin typeface="黑体" panose="02010609060101010101" charset="-122"/>
                <a:ea typeface="黑体" panose="02010609060101010101" charset="-122"/>
                <a:cs typeface="黑体" panose="02010609060101010101" charset="-122"/>
              </a:rPr>
              <a:t>实现函数</a:t>
            </a:r>
            <a:r>
              <a:rPr lang="en-US" altLang="zh-CN" sz="2000" b="1" dirty="0">
                <a:latin typeface="黑体" panose="02010609060101010101" charset="-122"/>
                <a:ea typeface="黑体" panose="02010609060101010101" charset="-122"/>
                <a:cs typeface="黑体" panose="02010609060101010101" charset="-122"/>
              </a:rPr>
              <a:t>PrintN</a:t>
            </a:r>
            <a:r>
              <a:rPr lang="zh-CN" altLang="en-US" sz="2000" b="1" dirty="0">
                <a:latin typeface="黑体" panose="02010609060101010101" charset="-122"/>
                <a:ea typeface="黑体" panose="02010609060101010101" charset="-122"/>
                <a:cs typeface="黑体" panose="02010609060101010101" charset="-122"/>
              </a:rPr>
              <a:t>的</a:t>
            </a:r>
            <a:r>
              <a:rPr lang="zh-CN" altLang="en-US" sz="2000" b="1" dirty="0">
                <a:solidFill>
                  <a:srgbClr val="0000FF"/>
                </a:solidFill>
                <a:latin typeface="黑体" panose="02010609060101010101" charset="-122"/>
                <a:ea typeface="黑体" panose="02010609060101010101" charset="-122"/>
                <a:cs typeface="黑体" panose="02010609060101010101" charset="-122"/>
              </a:rPr>
              <a:t>递归算法</a:t>
            </a:r>
            <a:r>
              <a:rPr lang="zh-CN" altLang="en-US" sz="2000" b="1" dirty="0">
                <a:latin typeface="黑体" panose="02010609060101010101" charset="-122"/>
                <a:ea typeface="黑体" panose="02010609060101010101" charset="-122"/>
                <a:cs typeface="黑体" panose="02010609060101010101" charset="-122"/>
              </a:rPr>
              <a:t>的</a:t>
            </a:r>
            <a:r>
              <a:rPr lang="en-US" altLang="zh-CN" sz="2000" b="1" dirty="0">
                <a:latin typeface="黑体" panose="02010609060101010101" charset="-122"/>
                <a:ea typeface="黑体" panose="02010609060101010101" charset="-122"/>
                <a:cs typeface="黑体" panose="02010609060101010101" charset="-122"/>
              </a:rPr>
              <a:t>S(n)</a:t>
            </a:r>
            <a:r>
              <a:rPr lang="zh-CN" altLang="en-US" sz="2000" b="1" dirty="0">
                <a:latin typeface="黑体" panose="02010609060101010101" charset="-122"/>
                <a:ea typeface="黑体" panose="02010609060101010101" charset="-122"/>
                <a:cs typeface="黑体" panose="02010609060101010101" charset="-122"/>
              </a:rPr>
              <a:t>太大：</a:t>
            </a:r>
            <a:endParaRPr lang="en-US" altLang="zh-CN" sz="2000" b="1" dirty="0">
              <a:latin typeface="黑体" panose="02010609060101010101" charset="-122"/>
              <a:ea typeface="黑体" panose="02010609060101010101" charset="-122"/>
              <a:cs typeface="黑体" panose="02010609060101010101" charset="-122"/>
            </a:endParaRPr>
          </a:p>
          <a:p>
            <a:r>
              <a:rPr lang="en-US" altLang="zh-CN" sz="2000" b="1" dirty="0">
                <a:latin typeface="黑体" panose="02010609060101010101" charset="-122"/>
                <a:ea typeface="黑体" panose="02010609060101010101" charset="-122"/>
                <a:cs typeface="黑体" panose="02010609060101010101" charset="-122"/>
              </a:rPr>
              <a:t>           </a:t>
            </a:r>
            <a:r>
              <a:rPr lang="en-US" altLang="zh-CN" sz="2000" b="1" dirty="0">
                <a:solidFill>
                  <a:srgbClr val="0000FF"/>
                </a:solidFill>
                <a:latin typeface="黑体" panose="02010609060101010101" charset="-122"/>
                <a:ea typeface="黑体" panose="02010609060101010101" charset="-122"/>
                <a:cs typeface="黑体" panose="02010609060101010101" charset="-122"/>
              </a:rPr>
              <a:t>S(n) = C · n </a:t>
            </a:r>
            <a:endParaRPr lang="en-US" altLang="zh-CN" sz="2000" b="1" dirty="0">
              <a:latin typeface="黑体" panose="02010609060101010101" charset="-122"/>
              <a:ea typeface="黑体" panose="02010609060101010101" charset="-122"/>
              <a:cs typeface="黑体" panose="02010609060101010101" charset="-122"/>
            </a:endParaRPr>
          </a:p>
          <a:p>
            <a:r>
              <a:rPr lang="en-US" altLang="x-none" sz="2000" b="1" dirty="0">
                <a:latin typeface="黑体" panose="02010609060101010101" charset="-122"/>
                <a:ea typeface="黑体" panose="02010609060101010101" charset="-122"/>
                <a:cs typeface="黑体" panose="02010609060101010101" charset="-122"/>
              </a:rPr>
              <a:t>其中</a:t>
            </a:r>
            <a:r>
              <a:rPr lang="zh-CN" altLang="en-US" sz="2000" b="1" dirty="0">
                <a:latin typeface="黑体" panose="02010609060101010101" charset="-122"/>
                <a:ea typeface="黑体" panose="02010609060101010101" charset="-122"/>
                <a:cs typeface="黑体" panose="02010609060101010101" charset="-122"/>
              </a:rPr>
              <a:t>：</a:t>
            </a:r>
            <a:r>
              <a:rPr lang="en-US" altLang="zh-CN" sz="2000" b="1" dirty="0">
                <a:latin typeface="黑体" panose="02010609060101010101" charset="-122"/>
                <a:ea typeface="黑体" panose="02010609060101010101" charset="-122"/>
                <a:cs typeface="黑体" panose="02010609060101010101" charset="-122"/>
              </a:rPr>
              <a:t>n</a:t>
            </a:r>
            <a:r>
              <a:rPr lang="en-US" altLang="x-none" sz="2000" b="1" dirty="0">
                <a:latin typeface="黑体" panose="02010609060101010101" charset="-122"/>
                <a:ea typeface="黑体" panose="02010609060101010101" charset="-122"/>
                <a:cs typeface="黑体" panose="02010609060101010101" charset="-122"/>
              </a:rPr>
              <a:t>是需要打印的整数的个数</a:t>
            </a:r>
            <a:r>
              <a:rPr lang="zh-CN" altLang="en-US" sz="2000" b="1" dirty="0">
                <a:latin typeface="黑体" panose="02010609060101010101" charset="-122"/>
                <a:ea typeface="黑体" panose="02010609060101010101" charset="-122"/>
                <a:cs typeface="黑体" panose="02010609060101010101" charset="-122"/>
              </a:rPr>
              <a:t>，是变量； </a:t>
            </a:r>
            <a:endParaRPr lang="en-US" altLang="zh-CN" sz="2000" b="1" dirty="0">
              <a:latin typeface="黑体" panose="02010609060101010101" charset="-122"/>
              <a:ea typeface="黑体" panose="02010609060101010101" charset="-122"/>
              <a:cs typeface="黑体" panose="02010609060101010101" charset="-122"/>
            </a:endParaRPr>
          </a:p>
          <a:p>
            <a:r>
              <a:rPr lang="en-US" altLang="zh-CN" sz="2000" b="1" dirty="0">
                <a:latin typeface="黑体" panose="02010609060101010101" charset="-122"/>
                <a:ea typeface="黑体" panose="02010609060101010101" charset="-122"/>
                <a:cs typeface="黑体" panose="02010609060101010101" charset="-122"/>
              </a:rPr>
              <a:t>C</a:t>
            </a:r>
            <a:r>
              <a:rPr lang="zh-CN" altLang="en-US" sz="2000" b="1" dirty="0">
                <a:latin typeface="黑体" panose="02010609060101010101" charset="-122"/>
                <a:ea typeface="黑体" panose="02010609060101010101" charset="-122"/>
                <a:cs typeface="黑体" panose="02010609060101010101" charset="-122"/>
              </a:rPr>
              <a:t>是</a:t>
            </a:r>
            <a:r>
              <a:rPr lang="en-US" altLang="zh-CN" sz="2000" b="1" dirty="0">
                <a:latin typeface="黑体" panose="02010609060101010101" charset="-122"/>
                <a:ea typeface="黑体" panose="02010609060101010101" charset="-122"/>
                <a:cs typeface="黑体" panose="02010609060101010101" charset="-122"/>
              </a:rPr>
              <a:t>1</a:t>
            </a:r>
            <a:r>
              <a:rPr lang="zh-CN" altLang="en-US" sz="2000" b="1" dirty="0">
                <a:latin typeface="黑体" panose="02010609060101010101" charset="-122"/>
                <a:ea typeface="黑体" panose="02010609060101010101" charset="-122"/>
                <a:cs typeface="黑体" panose="02010609060101010101" charset="-122"/>
              </a:rPr>
              <a:t>个单位的内存空间占用存储单元的长度， 固定常数</a:t>
            </a:r>
            <a:endParaRPr lang="zh-CN" altLang="en-US" sz="2000" b="1" dirty="0">
              <a:solidFill>
                <a:srgbClr val="0000FF"/>
              </a:solidFill>
              <a:latin typeface="黑体" panose="02010609060101010101" charset="-122"/>
              <a:ea typeface="黑体" panose="02010609060101010101" charset="-122"/>
              <a:cs typeface="黑体" panose="02010609060101010101" charset="-122"/>
            </a:endParaRPr>
          </a:p>
        </p:txBody>
      </p:sp>
      <p:sp>
        <p:nvSpPr>
          <p:cNvPr id="7" name="Text Box 8"/>
          <p:cNvSpPr txBox="1"/>
          <p:nvPr/>
        </p:nvSpPr>
        <p:spPr>
          <a:xfrm>
            <a:off x="696913" y="1267143"/>
            <a:ext cx="4005262" cy="193040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2000" b="1" dirty="0">
                <a:solidFill>
                  <a:srgbClr val="0000FF"/>
                </a:solidFill>
                <a:latin typeface="Courier New" panose="02070309020205020404" pitchFamily="49" charset="0"/>
              </a:rPr>
              <a:t>void</a:t>
            </a:r>
            <a:r>
              <a:rPr lang="en-US" altLang="zh-CN" sz="2000" b="1" dirty="0">
                <a:latin typeface="Courier New" panose="02070309020205020404" pitchFamily="49" charset="0"/>
              </a:rPr>
              <a:t> PrintN ( </a:t>
            </a:r>
            <a:r>
              <a:rPr lang="en-US" altLang="zh-CN" sz="2000" b="1" dirty="0">
                <a:solidFill>
                  <a:srgbClr val="0000FF"/>
                </a:solidFill>
                <a:latin typeface="Courier New" panose="02070309020205020404" pitchFamily="49" charset="0"/>
              </a:rPr>
              <a:t>int</a:t>
            </a:r>
            <a:r>
              <a:rPr lang="en-US" altLang="zh-CN" sz="2000" b="1" dirty="0">
                <a:latin typeface="Courier New" panose="02070309020205020404" pitchFamily="49" charset="0"/>
              </a:rPr>
              <a:t> N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int</a:t>
            </a:r>
            <a:r>
              <a:rPr lang="en-US" altLang="zh-CN" sz="2000" b="1" dirty="0">
                <a:latin typeface="Courier New" panose="02070309020205020404" pitchFamily="49" charset="0"/>
              </a:rPr>
              <a:t> i;</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for</a:t>
            </a:r>
            <a:r>
              <a:rPr lang="en-US" altLang="zh-CN" sz="2000" b="1" dirty="0">
                <a:latin typeface="Courier New" panose="02070309020205020404" pitchFamily="49" charset="0"/>
              </a:rPr>
              <a:t> ( i=1; i&lt;=N; i++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printf(“%d\n”, i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return</a:t>
            </a:r>
            <a:r>
              <a:rPr lang="en-US" altLang="zh-CN" sz="2000" b="1" dirty="0">
                <a:latin typeface="Courier New" panose="02070309020205020404" pitchFamily="49" charset="0"/>
              </a:rPr>
              <a:t>;</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p:txBody>
      </p:sp>
      <p:sp>
        <p:nvSpPr>
          <p:cNvPr id="8198" name="Text Box 9"/>
          <p:cNvSpPr txBox="1"/>
          <p:nvPr/>
        </p:nvSpPr>
        <p:spPr>
          <a:xfrm>
            <a:off x="697230" y="3705860"/>
            <a:ext cx="4005580" cy="1938020"/>
          </a:xfrm>
          <a:prstGeom prst="rect">
            <a:avLst/>
          </a:prstGeom>
          <a:noFill/>
          <a:ln w="9525" cap="flat" cmpd="sng">
            <a:solidFill>
              <a:schemeClr val="tx1"/>
            </a:solidFill>
            <a:prstDash val="solid"/>
            <a:miter/>
            <a:headEnd type="none" w="med" len="med"/>
            <a:tailEnd type="none" w="med" len="med"/>
          </a:ln>
        </p:spPr>
        <p:txBody>
          <a:bodyPr wrap="square">
            <a:spAutoFit/>
          </a:bodyPr>
          <a:p>
            <a:r>
              <a:rPr lang="en-US" altLang="zh-CN" sz="2000" b="1" dirty="0">
                <a:solidFill>
                  <a:srgbClr val="0000FF"/>
                </a:solidFill>
                <a:latin typeface="Courier New" panose="02070309020205020404" pitchFamily="49" charset="0"/>
              </a:rPr>
              <a:t>void</a:t>
            </a:r>
            <a:r>
              <a:rPr lang="en-US" altLang="zh-CN" sz="2000" b="1" dirty="0">
                <a:latin typeface="Courier New" panose="02070309020205020404" pitchFamily="49" charset="0"/>
              </a:rPr>
              <a:t> PrintN ( </a:t>
            </a:r>
            <a:r>
              <a:rPr lang="en-US" altLang="zh-CN" sz="2000" b="1" dirty="0">
                <a:solidFill>
                  <a:srgbClr val="0000FF"/>
                </a:solidFill>
                <a:latin typeface="Courier New" panose="02070309020205020404" pitchFamily="49" charset="0"/>
              </a:rPr>
              <a:t>int</a:t>
            </a:r>
            <a:r>
              <a:rPr lang="en-US" altLang="zh-CN" sz="2000" b="1" dirty="0">
                <a:latin typeface="Courier New" panose="02070309020205020404" pitchFamily="49" charset="0"/>
              </a:rPr>
              <a:t> N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if</a:t>
            </a:r>
            <a:r>
              <a:rPr lang="en-US" altLang="zh-CN" sz="2000" b="1" dirty="0">
                <a:latin typeface="Courier New" panose="02070309020205020404" pitchFamily="49" charset="0"/>
              </a:rPr>
              <a:t> ( N &gt; 0 ){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PrintN( N-1 );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printf("%d\n", N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a:p>
            <a:r>
              <a:rPr lang="en-US" altLang="zh-CN" sz="2000" b="1" dirty="0">
                <a:latin typeface="Courier New" panose="02070309020205020404" pitchFamily="49" charset="0"/>
              </a:rPr>
              <a:t>} </a:t>
            </a:r>
            <a:endParaRPr lang="en-US" altLang="zh-CN" sz="2000" b="1" dirty="0">
              <a:latin typeface="Courier New" panose="02070309020205020404" pitchFamily="49" charset="0"/>
            </a:endParaRPr>
          </a:p>
        </p:txBody>
      </p:sp>
      <p:sp>
        <p:nvSpPr>
          <p:cNvPr id="15" name="Text Box 51"/>
          <p:cNvSpPr txBox="1"/>
          <p:nvPr/>
        </p:nvSpPr>
        <p:spPr>
          <a:xfrm>
            <a:off x="635" y="1829435"/>
            <a:ext cx="5482590" cy="3199765"/>
          </a:xfrm>
          <a:prstGeom prst="rect">
            <a:avLst/>
          </a:prstGeom>
          <a:solidFill>
            <a:schemeClr val="bg1"/>
          </a:solidFill>
          <a:ln w="9525">
            <a:solidFill>
              <a:schemeClr val="tx1"/>
            </a:solidFill>
          </a:ln>
        </p:spPr>
        <p:txBody>
          <a:bodyPr wrap="square">
            <a:spAutoFit/>
          </a:bodyPr>
          <a:p>
            <a:r>
              <a:rPr lang="en-US" altLang="zh-CN" b="1" dirty="0">
                <a:solidFill>
                  <a:srgbClr val="0000FF"/>
                </a:solidFill>
                <a:latin typeface="Arial" panose="020B0604020202020204" pitchFamily="34" charset="0"/>
              </a:rPr>
              <a:t>[</a:t>
            </a:r>
            <a:r>
              <a:rPr lang="zh-CN" altLang="en-US" b="1" dirty="0">
                <a:solidFill>
                  <a:srgbClr val="0000FF"/>
                </a:solidFill>
                <a:latin typeface="Arial" panose="020B0604020202020204" pitchFamily="34" charset="0"/>
              </a:rPr>
              <a:t>方法</a:t>
            </a:r>
            <a:r>
              <a:rPr lang="en-US" altLang="zh-CN" b="1" dirty="0">
                <a:solidFill>
                  <a:srgbClr val="0000FF"/>
                </a:solidFill>
                <a:latin typeface="Arial" panose="020B0604020202020204" pitchFamily="34" charset="0"/>
              </a:rPr>
              <a:t>2] </a:t>
            </a:r>
            <a:r>
              <a:rPr lang="zh-CN" altLang="zh-CN" b="1" dirty="0">
                <a:solidFill>
                  <a:srgbClr val="0000FF"/>
                </a:solidFill>
                <a:latin typeface="Times New Roman" panose="02020603050405020304" pitchFamily="18" charset="0"/>
              </a:rPr>
              <a:t>秦九韶法</a:t>
            </a:r>
            <a:endParaRPr lang="zh-CN" altLang="zh-CN" b="1" dirty="0">
              <a:solidFill>
                <a:srgbClr val="0000FF"/>
              </a:solidFill>
              <a:latin typeface="Times New Roman" panose="02020603050405020304" pitchFamily="18" charset="0"/>
            </a:endParaRPr>
          </a:p>
          <a:p>
            <a:r>
              <a:rPr lang="en-US" altLang="zh-CN" b="1" dirty="0">
                <a:latin typeface="Times New Roman" panose="02020603050405020304" pitchFamily="18" charset="0"/>
              </a:rPr>
              <a:t>            </a:t>
            </a:r>
            <a:r>
              <a:rPr lang="en-US" altLang="zh-CN" b="1" i="1" dirty="0">
                <a:latin typeface="Times New Roman" panose="02020603050405020304" pitchFamily="18" charset="0"/>
              </a:rPr>
              <a:t>f(x) = a</a:t>
            </a:r>
            <a:r>
              <a:rPr lang="en-US" altLang="zh-CN" b="1" i="1" baseline="-25000" dirty="0">
                <a:latin typeface="Times New Roman" panose="02020603050405020304" pitchFamily="18" charset="0"/>
              </a:rPr>
              <a:t>0</a:t>
            </a:r>
            <a:r>
              <a:rPr lang="en-US" altLang="zh-CN" b="1" i="1" dirty="0">
                <a:latin typeface="Times New Roman" panose="02020603050405020304" pitchFamily="18" charset="0"/>
              </a:rPr>
              <a:t> + x (a</a:t>
            </a:r>
            <a:r>
              <a:rPr lang="en-US" altLang="zh-CN" b="1" i="1" baseline="-25000" dirty="0">
                <a:latin typeface="Times New Roman" panose="02020603050405020304" pitchFamily="18" charset="0"/>
              </a:rPr>
              <a:t>1</a:t>
            </a:r>
            <a:r>
              <a:rPr lang="en-US" altLang="zh-CN" b="1" i="1" dirty="0">
                <a:latin typeface="Times New Roman" panose="02020603050405020304" pitchFamily="18" charset="0"/>
              </a:rPr>
              <a:t>+ x (a</a:t>
            </a:r>
            <a:r>
              <a:rPr lang="en-US" altLang="zh-CN" b="1" i="1" baseline="-25000" dirty="0">
                <a:latin typeface="Times New Roman" panose="02020603050405020304" pitchFamily="18" charset="0"/>
              </a:rPr>
              <a:t>2</a:t>
            </a:r>
            <a:r>
              <a:rPr lang="en-US" altLang="zh-CN" b="1" i="1" dirty="0">
                <a:latin typeface="Times New Roman" panose="02020603050405020304" pitchFamily="18" charset="0"/>
              </a:rPr>
              <a:t> +… + x (a</a:t>
            </a:r>
            <a:r>
              <a:rPr lang="en-US" altLang="zh-CN" b="1" i="1" baseline="-25000" dirty="0">
                <a:latin typeface="Times New Roman" panose="02020603050405020304" pitchFamily="18" charset="0"/>
              </a:rPr>
              <a:t>n</a:t>
            </a:r>
            <a:r>
              <a:rPr lang="en-US" altLang="zh-CN" b="1" i="1" dirty="0">
                <a:latin typeface="Times New Roman" panose="02020603050405020304" pitchFamily="18" charset="0"/>
              </a:rPr>
              <a:t>) …)</a:t>
            </a:r>
            <a:endParaRPr lang="en-US" altLang="zh-CN" b="1" i="1" dirty="0">
              <a:latin typeface="Times New Roman" panose="02020603050405020304" pitchFamily="18" charset="0"/>
            </a:endParaRPr>
          </a:p>
          <a:p>
            <a:r>
              <a:rPr lang="en-US" altLang="zh-CN" b="1" dirty="0">
                <a:solidFill>
                  <a:srgbClr val="0000FF"/>
                </a:solidFill>
                <a:latin typeface="Times New Roman" panose="02020603050405020304" pitchFamily="18" charset="0"/>
              </a:rPr>
              <a:t>double</a:t>
            </a:r>
            <a:r>
              <a:rPr lang="en-US" altLang="zh-CN" b="1" dirty="0">
                <a:latin typeface="Times New Roman" panose="02020603050405020304" pitchFamily="18" charset="0"/>
              </a:rPr>
              <a:t> f( </a:t>
            </a:r>
            <a:r>
              <a:rPr lang="en-US" altLang="zh-CN" b="1" dirty="0">
                <a:solidFill>
                  <a:srgbClr val="0000FF"/>
                </a:solidFill>
                <a:latin typeface="Times New Roman" panose="02020603050405020304" pitchFamily="18" charset="0"/>
              </a:rPr>
              <a:t>int</a:t>
            </a:r>
            <a:r>
              <a:rPr lang="en-US" altLang="zh-CN" b="1" dirty="0">
                <a:latin typeface="Times New Roman" panose="02020603050405020304" pitchFamily="18" charset="0"/>
              </a:rPr>
              <a:t> n, </a:t>
            </a:r>
            <a:r>
              <a:rPr lang="en-US" altLang="zh-CN" b="1" dirty="0">
                <a:solidFill>
                  <a:srgbClr val="0000FF"/>
                </a:solidFill>
                <a:latin typeface="Times New Roman" panose="02020603050405020304" pitchFamily="18" charset="0"/>
              </a:rPr>
              <a:t>double</a:t>
            </a:r>
            <a:r>
              <a:rPr lang="en-US" altLang="zh-CN" b="1" dirty="0">
                <a:latin typeface="Times New Roman" panose="02020603050405020304" pitchFamily="18" charset="0"/>
              </a:rPr>
              <a:t> a[], </a:t>
            </a:r>
            <a:r>
              <a:rPr lang="en-US" altLang="zh-CN" b="1" dirty="0">
                <a:solidFill>
                  <a:srgbClr val="0000FF"/>
                </a:solidFill>
                <a:latin typeface="Times New Roman" panose="02020603050405020304" pitchFamily="18" charset="0"/>
              </a:rPr>
              <a:t>double</a:t>
            </a:r>
            <a:r>
              <a:rPr lang="en-US" altLang="zh-CN" b="1" dirty="0">
                <a:latin typeface="Times New Roman" panose="02020603050405020304" pitchFamily="18" charset="0"/>
              </a:rPr>
              <a:t> x )</a:t>
            </a:r>
            <a:endParaRPr lang="zh-CN"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sz="2000" b="1" dirty="0">
                <a:solidFill>
                  <a:srgbClr val="006600"/>
                </a:solidFill>
                <a:latin typeface="Times New Roman" panose="02020603050405020304" pitchFamily="18" charset="0"/>
              </a:rPr>
              <a:t>/* </a:t>
            </a:r>
            <a:r>
              <a:rPr lang="zh-CN" altLang="zh-CN" sz="2000" b="1" dirty="0">
                <a:solidFill>
                  <a:srgbClr val="006600"/>
                </a:solidFill>
                <a:latin typeface="Times New Roman" panose="02020603050405020304" pitchFamily="18" charset="0"/>
              </a:rPr>
              <a:t>计算阶数为</a:t>
            </a:r>
            <a:r>
              <a:rPr lang="en-US" altLang="zh-CN" sz="2000" b="1" dirty="0">
                <a:solidFill>
                  <a:srgbClr val="006600"/>
                </a:solidFill>
                <a:latin typeface="Times New Roman" panose="02020603050405020304" pitchFamily="18" charset="0"/>
              </a:rPr>
              <a:t>n</a:t>
            </a:r>
            <a:r>
              <a:rPr lang="zh-CN" altLang="zh-CN" sz="2000" b="1" dirty="0">
                <a:solidFill>
                  <a:srgbClr val="006600"/>
                </a:solidFill>
                <a:latin typeface="Times New Roman" panose="02020603050405020304" pitchFamily="18" charset="0"/>
              </a:rPr>
              <a:t>，系数为</a:t>
            </a:r>
            <a:r>
              <a:rPr lang="en-US" altLang="zh-CN" sz="2000" b="1" dirty="0">
                <a:solidFill>
                  <a:srgbClr val="006600"/>
                </a:solidFill>
                <a:latin typeface="Times New Roman" panose="02020603050405020304" pitchFamily="18" charset="0"/>
              </a:rPr>
              <a:t>a[0]...a[n]</a:t>
            </a:r>
            <a:r>
              <a:rPr lang="zh-CN" altLang="zh-CN" sz="2000" b="1" dirty="0">
                <a:solidFill>
                  <a:srgbClr val="006600"/>
                </a:solidFill>
                <a:latin typeface="Times New Roman" panose="02020603050405020304" pitchFamily="18" charset="0"/>
              </a:rPr>
              <a:t>的多项式在</a:t>
            </a:r>
            <a:r>
              <a:rPr lang="en-US" altLang="zh-CN" sz="2000" b="1" dirty="0">
                <a:solidFill>
                  <a:srgbClr val="006600"/>
                </a:solidFill>
                <a:latin typeface="Times New Roman" panose="02020603050405020304" pitchFamily="18" charset="0"/>
              </a:rPr>
              <a:t>x</a:t>
            </a:r>
            <a:r>
              <a:rPr lang="zh-CN" altLang="zh-CN" sz="2000" b="1" dirty="0">
                <a:solidFill>
                  <a:srgbClr val="006600"/>
                </a:solidFill>
                <a:latin typeface="Times New Roman" panose="02020603050405020304" pitchFamily="18" charset="0"/>
              </a:rPr>
              <a:t>点的值</a:t>
            </a:r>
            <a:r>
              <a:rPr lang="en-US" altLang="zh-CN" sz="2000" b="1" dirty="0">
                <a:solidFill>
                  <a:srgbClr val="006600"/>
                </a:solidFill>
                <a:latin typeface="Times New Roman" panose="02020603050405020304" pitchFamily="18" charset="0"/>
              </a:rPr>
              <a:t> */</a:t>
            </a:r>
            <a:endParaRPr lang="zh-CN" altLang="zh-CN" sz="2000" b="1" dirty="0">
              <a:solidFill>
                <a:srgbClr val="006600"/>
              </a:solidFill>
              <a:latin typeface="Times New Roman" panose="02020603050405020304" pitchFamily="18" charset="0"/>
            </a:endParaRPr>
          </a:p>
          <a:p>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int</a:t>
            </a:r>
            <a:r>
              <a:rPr lang="en-US" altLang="zh-CN" b="1" dirty="0">
                <a:latin typeface="Times New Roman" panose="02020603050405020304" pitchFamily="18" charset="0"/>
              </a:rPr>
              <a:t> i;</a:t>
            </a:r>
            <a:endParaRPr lang="zh-CN"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double</a:t>
            </a:r>
            <a:r>
              <a:rPr lang="en-US" altLang="zh-CN" b="1" dirty="0">
                <a:latin typeface="Times New Roman" panose="02020603050405020304" pitchFamily="18" charset="0"/>
              </a:rPr>
              <a:t> p = a[n];</a:t>
            </a:r>
            <a:endParaRPr lang="zh-CN"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for</a:t>
            </a:r>
            <a:r>
              <a:rPr lang="en-US" altLang="zh-CN" b="1" dirty="0">
                <a:latin typeface="Times New Roman" panose="02020603050405020304" pitchFamily="18" charset="0"/>
              </a:rPr>
              <a:t> (i=n; i&gt;0; i--)</a:t>
            </a:r>
            <a:endParaRPr lang="zh-CN" altLang="zh-CN" b="1" dirty="0">
              <a:latin typeface="Times New Roman" panose="02020603050405020304" pitchFamily="18" charset="0"/>
            </a:endParaRPr>
          </a:p>
          <a:p>
            <a:r>
              <a:rPr lang="en-US" altLang="zh-CN" b="1" dirty="0">
                <a:latin typeface="Times New Roman" panose="02020603050405020304" pitchFamily="18" charset="0"/>
              </a:rPr>
              <a:t>		p = a[i-1] + x*p;</a:t>
            </a:r>
            <a:endParaRPr lang="zh-CN"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return</a:t>
            </a:r>
            <a:r>
              <a:rPr lang="en-US" altLang="zh-CN" b="1" dirty="0">
                <a:latin typeface="Times New Roman" panose="02020603050405020304" pitchFamily="18" charset="0"/>
              </a:rPr>
              <a:t> p;</a:t>
            </a:r>
            <a:endParaRPr lang="zh-CN" altLang="zh-CN" b="1" dirty="0">
              <a:latin typeface="Times New Roman" panose="02020603050405020304" pitchFamily="18" charset="0"/>
            </a:endParaRPr>
          </a:p>
          <a:p>
            <a:r>
              <a:rPr lang="en-US" altLang="zh-CN" b="1" dirty="0">
                <a:latin typeface="Times New Roman" panose="02020603050405020304" pitchFamily="18" charset="0"/>
              </a:rPr>
              <a:t>}</a:t>
            </a:r>
            <a:endParaRPr lang="zh-CN" altLang="zh-CN" b="1" dirty="0">
              <a:latin typeface="Times New Roman" panose="02020603050405020304" pitchFamily="18" charset="0"/>
            </a:endParaRPr>
          </a:p>
        </p:txBody>
      </p:sp>
      <p:sp>
        <p:nvSpPr>
          <p:cNvPr id="13" name="Text Box 51"/>
          <p:cNvSpPr txBox="1">
            <a:spLocks noChangeArrowheads="1"/>
          </p:cNvSpPr>
          <p:nvPr/>
        </p:nvSpPr>
        <p:spPr bwMode="auto">
          <a:xfrm>
            <a:off x="65405" y="1829435"/>
            <a:ext cx="5424805" cy="3199765"/>
          </a:xfrm>
          <a:prstGeom prst="rect">
            <a:avLst/>
          </a:prstGeom>
          <a:solidFill>
            <a:schemeClr val="bg1"/>
          </a:solidFill>
          <a:ln w="9525">
            <a:solidFill>
              <a:schemeClr val="tx1"/>
            </a:solidFill>
            <a:miter lim="800000"/>
          </a:ln>
        </p:spPr>
        <p:txBody>
          <a:bodyPr wrap="square">
            <a:spAutoFit/>
          </a:bodyPr>
          <a:p>
            <a:pPr marR="0" defTabSz="914400">
              <a:buClrTx/>
              <a:buSzTx/>
              <a:buFontTx/>
              <a:buNone/>
              <a:defRPr/>
            </a:pPr>
            <a:r>
              <a:rPr lang="en-US" altLang="zh-CN" b="1" dirty="0">
                <a:solidFill>
                  <a:srgbClr val="0000FF"/>
                </a:solidFill>
                <a:latin typeface="Arial" panose="020B0604020202020204" pitchFamily="34" charset="0"/>
                <a:sym typeface="+mn-ea"/>
              </a:rPr>
              <a:t>[</a:t>
            </a:r>
            <a:r>
              <a:rPr lang="zh-CN" altLang="en-US" b="1" dirty="0">
                <a:solidFill>
                  <a:srgbClr val="0000FF"/>
                </a:solidFill>
                <a:latin typeface="Arial" panose="020B0604020202020204" pitchFamily="34" charset="0"/>
                <a:sym typeface="+mn-ea"/>
              </a:rPr>
              <a:t>方法</a:t>
            </a:r>
            <a:r>
              <a:rPr lang="en-US" altLang="zh-CN" b="1" dirty="0">
                <a:solidFill>
                  <a:srgbClr val="0000FF"/>
                </a:solidFill>
                <a:latin typeface="Arial" panose="020B0604020202020204" pitchFamily="34" charset="0"/>
                <a:sym typeface="+mn-ea"/>
              </a:rPr>
              <a:t>1] </a:t>
            </a:r>
            <a:r>
              <a:rPr lang="zh-CN" altLang="zh-CN" b="1" dirty="0">
                <a:latin typeface="Times New Roman" panose="02020603050405020304" pitchFamily="18" charset="0"/>
                <a:sym typeface="+mn-ea"/>
              </a:rPr>
              <a:t>计算多项式函数值的</a:t>
            </a:r>
            <a:r>
              <a:rPr lang="zh-CN" altLang="zh-CN" b="1" dirty="0">
                <a:solidFill>
                  <a:srgbClr val="0000FF"/>
                </a:solidFill>
                <a:latin typeface="Times New Roman" panose="02020603050405020304" pitchFamily="18" charset="0"/>
                <a:sym typeface="+mn-ea"/>
              </a:rPr>
              <a:t>直接法</a:t>
            </a:r>
            <a:r>
              <a:rPr kumimoji="1" lang="en-US" altLang="zh-CN" b="1" kern="1200" cap="none" spc="0" normalizeH="0" baseline="0" noProof="0" dirty="0">
                <a:latin typeface="Arial" panose="020B0604020202020204" pitchFamily="34" charset="0"/>
                <a:ea typeface="宋体" panose="02010600030101010101" pitchFamily="2" charset="-122"/>
                <a:cs typeface="+mn-cs"/>
              </a:rPr>
              <a:t>  </a:t>
            </a:r>
            <a:endParaRPr kumimoji="1" lang="en-US" altLang="zh-CN" b="1"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1" lang="en-US" altLang="zh-CN" b="1"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double</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f( </a:t>
            </a:r>
            <a:r>
              <a:rPr kumimoji="1" lang="en-US" altLang="zh-CN" b="1" kern="1200" cap="none" spc="0" normalizeH="0" baseline="0" noProof="0" dirty="0" err="1">
                <a:solidFill>
                  <a:srgbClr val="0000FF"/>
                </a:solidFill>
                <a:latin typeface="Times New Roman" panose="02020603050405020304" pitchFamily="18" charset="0"/>
                <a:ea typeface="宋体" panose="02010600030101010101" pitchFamily="2" charset="-122"/>
                <a:cs typeface="+mn-cs"/>
              </a:rPr>
              <a:t>int</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n,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double</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double</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x )</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 </a:t>
            </a:r>
            <a:r>
              <a:rPr kumimoji="1" lang="zh-CN"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计算阶数为</a:t>
            </a:r>
            <a:r>
              <a:rPr kumimoji="1" lang="en-US"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n</a:t>
            </a:r>
            <a:r>
              <a:rPr kumimoji="1" lang="zh-CN"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，系数为</a:t>
            </a:r>
            <a:r>
              <a:rPr kumimoji="1" lang="en-US"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a[0]...a[n]</a:t>
            </a:r>
            <a:r>
              <a:rPr kumimoji="1" lang="zh-CN"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的多项式在</a:t>
            </a:r>
            <a:r>
              <a:rPr kumimoji="1" lang="en-US"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x</a:t>
            </a:r>
            <a:r>
              <a:rPr kumimoji="1" lang="zh-CN"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点的值 </a:t>
            </a:r>
            <a:r>
              <a:rPr kumimoji="1" lang="en-US"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rPr>
              <a:t>*/</a:t>
            </a:r>
            <a:endParaRPr kumimoji="1" lang="zh-CN" altLang="zh-CN" sz="2000" b="1" kern="1200" cap="none" spc="0" normalizeH="0" baseline="0" noProof="0" dirty="0">
              <a:solidFill>
                <a:schemeClr val="bg2">
                  <a:lumMod val="75000"/>
                </a:schemeClr>
              </a:solidFill>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b="1" kern="1200" cap="none" spc="0" normalizeH="0" baseline="0" noProof="0" dirty="0" err="1">
                <a:solidFill>
                  <a:srgbClr val="0000FF"/>
                </a:solidFill>
                <a:latin typeface="Times New Roman" panose="02020603050405020304" pitchFamily="18" charset="0"/>
                <a:ea typeface="宋体" panose="02010600030101010101" pitchFamily="2" charset="-122"/>
                <a:cs typeface="+mn-cs"/>
              </a:rPr>
              <a:t>int</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double</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p = a[0];</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for</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 </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=1; </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&lt;=n; </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p += a[</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pow</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(x, </a:t>
            </a:r>
            <a:r>
              <a:rPr kumimoji="1" lang="en-US" altLang="zh-CN"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return</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p;</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endParaRPr kumimoji="1" lang="zh-CN" altLang="zh-CN" b="1" kern="1200" cap="none" spc="0" normalizeH="0" baseline="0" noProof="0" dirty="0">
              <a:latin typeface="Times New Roman" panose="02020603050405020304" pitchFamily="18" charset="0"/>
              <a:ea typeface="宋体" panose="02010600030101010101" pitchFamily="2" charset="-122"/>
              <a:cs typeface="+mn-cs"/>
            </a:endParaRPr>
          </a:p>
        </p:txBody>
      </p:sp>
      <p:sp>
        <p:nvSpPr>
          <p:cNvPr id="11" name="矩形 10"/>
          <p:cNvSpPr/>
          <p:nvPr/>
        </p:nvSpPr>
        <p:spPr>
          <a:xfrm>
            <a:off x="5583555" y="2929890"/>
            <a:ext cx="5289550" cy="1322070"/>
          </a:xfrm>
          <a:prstGeom prst="rect">
            <a:avLst/>
          </a:prstGeom>
          <a:noFill/>
          <a:ln w="9525">
            <a:noFill/>
          </a:ln>
        </p:spPr>
        <p:txBody>
          <a:bodyPr wrap="none">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solidFill>
                  <a:srgbClr val="0000FF"/>
                </a:solidFill>
                <a:latin typeface="黑体" panose="02010609060101010101" charset="-122"/>
                <a:ea typeface="黑体" panose="02010609060101010101" charset="-122"/>
                <a:cs typeface="黑体" panose="02010609060101010101" charset="-122"/>
              </a:rPr>
              <a:t>秦九韶算法</a:t>
            </a:r>
            <a:r>
              <a:rPr lang="zh-CN" altLang="en-US" sz="2000" b="1" dirty="0">
                <a:latin typeface="黑体" panose="02010609060101010101" charset="-122"/>
                <a:ea typeface="黑体" panose="02010609060101010101" charset="-122"/>
                <a:cs typeface="黑体" panose="02010609060101010101" charset="-122"/>
              </a:rPr>
              <a:t>的</a:t>
            </a:r>
            <a:r>
              <a:rPr lang="en-US" altLang="zh-CN" sz="2000" b="1" dirty="0">
                <a:latin typeface="黑体" panose="02010609060101010101" charset="-122"/>
                <a:ea typeface="黑体" panose="02010609060101010101" charset="-122"/>
                <a:cs typeface="黑体" panose="02010609060101010101" charset="-122"/>
              </a:rPr>
              <a:t>T(n)</a:t>
            </a:r>
            <a:r>
              <a:rPr lang="zh-CN" altLang="en-US" sz="2000" b="1" dirty="0">
                <a:latin typeface="黑体" panose="02010609060101010101" charset="-122"/>
                <a:ea typeface="黑体" panose="02010609060101010101" charset="-122"/>
                <a:cs typeface="黑体" panose="02010609060101010101" charset="-122"/>
              </a:rPr>
              <a:t>比较小：</a:t>
            </a:r>
            <a:endParaRPr lang="en-US" altLang="zh-CN" sz="2000" b="1" dirty="0">
              <a:latin typeface="黑体" panose="02010609060101010101" charset="-122"/>
              <a:ea typeface="黑体" panose="02010609060101010101" charset="-122"/>
              <a:cs typeface="黑体" panose="02010609060101010101" charset="-122"/>
            </a:endParaRPr>
          </a:p>
          <a:p>
            <a:r>
              <a:rPr lang="en-US" altLang="zh-CN" sz="2000" b="1" dirty="0">
                <a:solidFill>
                  <a:srgbClr val="0000FF"/>
                </a:solidFill>
                <a:latin typeface="黑体" panose="02010609060101010101" charset="-122"/>
                <a:ea typeface="黑体" panose="02010609060101010101" charset="-122"/>
                <a:cs typeface="黑体" panose="02010609060101010101" charset="-122"/>
              </a:rPr>
              <a:t>       T</a:t>
            </a:r>
            <a:r>
              <a:rPr lang="en-US" altLang="zh-CN" sz="2000" b="1"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sz="2000" b="1" dirty="0">
                <a:solidFill>
                  <a:srgbClr val="0000FF"/>
                </a:solidFill>
                <a:latin typeface="黑体" panose="02010609060101010101" charset="-122"/>
                <a:ea typeface="黑体" panose="02010609060101010101" charset="-122"/>
                <a:cs typeface="黑体" panose="02010609060101010101" charset="-122"/>
              </a:rPr>
              <a:t>(n) = C · n </a:t>
            </a:r>
            <a:endParaRPr lang="en-US" altLang="zh-CN" sz="2000" b="1" dirty="0">
              <a:latin typeface="黑体" panose="02010609060101010101" charset="-122"/>
              <a:ea typeface="黑体" panose="02010609060101010101" charset="-122"/>
              <a:cs typeface="黑体" panose="02010609060101010101" charset="-122"/>
            </a:endParaRPr>
          </a:p>
          <a:p>
            <a:r>
              <a:rPr lang="en-US" altLang="x-none" sz="2000" b="1" dirty="0">
                <a:latin typeface="黑体" panose="02010609060101010101" charset="-122"/>
                <a:ea typeface="黑体" panose="02010609060101010101" charset="-122"/>
                <a:cs typeface="黑体" panose="02010609060101010101" charset="-122"/>
              </a:rPr>
              <a:t>其中</a:t>
            </a:r>
            <a:r>
              <a:rPr lang="zh-CN" altLang="en-US" sz="2000" b="1" dirty="0">
                <a:latin typeface="黑体" panose="02010609060101010101" charset="-122"/>
                <a:ea typeface="黑体" panose="02010609060101010101" charset="-122"/>
                <a:cs typeface="黑体" panose="02010609060101010101" charset="-122"/>
              </a:rPr>
              <a:t>：</a:t>
            </a:r>
            <a:r>
              <a:rPr lang="en-US" altLang="zh-CN" sz="2000" b="1" dirty="0">
                <a:latin typeface="黑体" panose="02010609060101010101" charset="-122"/>
                <a:ea typeface="黑体" panose="02010609060101010101" charset="-122"/>
                <a:cs typeface="黑体" panose="02010609060101010101" charset="-122"/>
              </a:rPr>
              <a:t>n</a:t>
            </a:r>
            <a:r>
              <a:rPr lang="en-US" altLang="x-none" sz="2000" b="1" dirty="0">
                <a:latin typeface="黑体" panose="02010609060101010101" charset="-122"/>
                <a:ea typeface="黑体" panose="02010609060101010101" charset="-122"/>
                <a:cs typeface="黑体" panose="02010609060101010101" charset="-122"/>
              </a:rPr>
              <a:t>是</a:t>
            </a:r>
            <a:r>
              <a:rPr lang="zh-CN" altLang="en-US" sz="2000" b="1" dirty="0">
                <a:latin typeface="黑体" panose="02010609060101010101" charset="-122"/>
                <a:ea typeface="黑体" panose="02010609060101010101" charset="-122"/>
                <a:cs typeface="黑体" panose="02010609060101010101" charset="-122"/>
              </a:rPr>
              <a:t>多项式的阶</a:t>
            </a:r>
            <a:r>
              <a:rPr lang="en-US" altLang="x-none" sz="2000" b="1" dirty="0">
                <a:latin typeface="黑体" panose="02010609060101010101" charset="-122"/>
                <a:ea typeface="黑体" panose="02010609060101010101" charset="-122"/>
                <a:cs typeface="黑体" panose="02010609060101010101" charset="-122"/>
              </a:rPr>
              <a:t>数</a:t>
            </a:r>
            <a:r>
              <a:rPr lang="zh-CN" altLang="en-US" sz="2000" b="1" dirty="0">
                <a:latin typeface="黑体" panose="02010609060101010101" charset="-122"/>
                <a:ea typeface="黑体" panose="02010609060101010101" charset="-122"/>
                <a:cs typeface="黑体" panose="02010609060101010101" charset="-122"/>
              </a:rPr>
              <a:t>，是变量；</a:t>
            </a:r>
            <a:endParaRPr lang="en-US" altLang="zh-CN" sz="2000" b="1" dirty="0">
              <a:latin typeface="黑体" panose="02010609060101010101" charset="-122"/>
              <a:ea typeface="黑体" panose="02010609060101010101" charset="-122"/>
              <a:cs typeface="黑体" panose="02010609060101010101" charset="-122"/>
            </a:endParaRPr>
          </a:p>
          <a:p>
            <a:r>
              <a:rPr lang="en-US" altLang="zh-CN" sz="2000" b="1" dirty="0">
                <a:latin typeface="黑体" panose="02010609060101010101" charset="-122"/>
                <a:ea typeface="黑体" panose="02010609060101010101" charset="-122"/>
                <a:cs typeface="黑体" panose="02010609060101010101" charset="-122"/>
              </a:rPr>
              <a:t>C</a:t>
            </a:r>
            <a:r>
              <a:rPr lang="zh-CN" altLang="en-US" sz="2000" b="1" dirty="0">
                <a:latin typeface="黑体" panose="02010609060101010101" charset="-122"/>
                <a:ea typeface="黑体" panose="02010609060101010101" charset="-122"/>
                <a:cs typeface="黑体" panose="02010609060101010101" charset="-122"/>
              </a:rPr>
              <a:t>是执行</a:t>
            </a:r>
            <a:r>
              <a:rPr lang="en-US" altLang="zh-CN" sz="2000" b="1" dirty="0">
                <a:latin typeface="黑体" panose="02010609060101010101" charset="-122"/>
                <a:ea typeface="黑体" panose="02010609060101010101" charset="-122"/>
                <a:cs typeface="黑体" panose="02010609060101010101" charset="-122"/>
              </a:rPr>
              <a:t>1</a:t>
            </a:r>
            <a:r>
              <a:rPr lang="zh-CN" altLang="en-US" sz="2000" b="1" dirty="0">
                <a:latin typeface="黑体" panose="02010609060101010101" charset="-122"/>
                <a:ea typeface="黑体" panose="02010609060101010101" charset="-122"/>
                <a:cs typeface="黑体" panose="02010609060101010101" charset="-122"/>
              </a:rPr>
              <a:t>次加法和乘法需要的时间，固定常数</a:t>
            </a:r>
            <a:endParaRPr lang="en-US" altLang="zh-CN" sz="2000" b="1" dirty="0">
              <a:latin typeface="黑体" panose="02010609060101010101" charset="-122"/>
              <a:ea typeface="黑体" panose="02010609060101010101" charset="-122"/>
              <a:cs typeface="黑体" panose="02010609060101010101" charset="-122"/>
            </a:endParaRPr>
          </a:p>
        </p:txBody>
      </p:sp>
      <p:sp>
        <p:nvSpPr>
          <p:cNvPr id="12" name="矩形 11"/>
          <p:cNvSpPr/>
          <p:nvPr/>
        </p:nvSpPr>
        <p:spPr>
          <a:xfrm>
            <a:off x="5512118" y="4644390"/>
            <a:ext cx="6701155" cy="1630045"/>
          </a:xfrm>
          <a:prstGeom prst="rect">
            <a:avLst/>
          </a:prstGeom>
          <a:noFill/>
          <a:ln w="9525">
            <a:noFill/>
          </a:ln>
        </p:spPr>
        <p:txBody>
          <a:bodyPr wrap="none">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solidFill>
                  <a:srgbClr val="0000FF"/>
                </a:solidFill>
                <a:latin typeface="黑体" panose="02010609060101010101" charset="-122"/>
                <a:ea typeface="黑体" panose="02010609060101010101" charset="-122"/>
                <a:cs typeface="黑体" panose="02010609060101010101" charset="-122"/>
              </a:rPr>
              <a:t>简单直接算法</a:t>
            </a:r>
            <a:r>
              <a:rPr lang="zh-CN" altLang="en-US" sz="2000" b="1" dirty="0">
                <a:latin typeface="黑体" panose="02010609060101010101" charset="-122"/>
                <a:ea typeface="黑体" panose="02010609060101010101" charset="-122"/>
                <a:cs typeface="黑体" panose="02010609060101010101" charset="-122"/>
              </a:rPr>
              <a:t>的</a:t>
            </a:r>
            <a:r>
              <a:rPr lang="en-US" altLang="zh-CN" sz="2000" b="1" dirty="0">
                <a:latin typeface="黑体" panose="02010609060101010101" charset="-122"/>
                <a:ea typeface="黑体" panose="02010609060101010101" charset="-122"/>
                <a:cs typeface="黑体" panose="02010609060101010101" charset="-122"/>
              </a:rPr>
              <a:t>T(n)</a:t>
            </a:r>
            <a:r>
              <a:rPr lang="zh-CN" altLang="en-US" sz="2000" b="1" dirty="0">
                <a:latin typeface="黑体" panose="02010609060101010101" charset="-122"/>
                <a:ea typeface="黑体" panose="02010609060101010101" charset="-122"/>
                <a:cs typeface="黑体" panose="02010609060101010101" charset="-122"/>
              </a:rPr>
              <a:t>比较大：</a:t>
            </a:r>
            <a:endParaRPr lang="en-US" altLang="zh-CN" sz="2000" b="1" dirty="0">
              <a:latin typeface="黑体" panose="02010609060101010101" charset="-122"/>
              <a:ea typeface="黑体" panose="02010609060101010101" charset="-122"/>
              <a:cs typeface="黑体" panose="02010609060101010101" charset="-122"/>
            </a:endParaRPr>
          </a:p>
          <a:p>
            <a:r>
              <a:rPr lang="en-US" altLang="zh-CN" sz="2000" b="1" dirty="0">
                <a:solidFill>
                  <a:srgbClr val="0000FF"/>
                </a:solidFill>
                <a:latin typeface="黑体" panose="02010609060101010101" charset="-122"/>
                <a:ea typeface="黑体" panose="02010609060101010101" charset="-122"/>
                <a:cs typeface="黑体" panose="02010609060101010101" charset="-122"/>
              </a:rPr>
              <a:t>       T</a:t>
            </a:r>
            <a:r>
              <a:rPr lang="en-US" altLang="zh-CN" sz="2000" b="1" baseline="-25000" dirty="0">
                <a:solidFill>
                  <a:srgbClr val="0000FF"/>
                </a:solidFill>
                <a:latin typeface="黑体" panose="02010609060101010101" charset="-122"/>
                <a:ea typeface="黑体" panose="02010609060101010101" charset="-122"/>
                <a:cs typeface="黑体" panose="02010609060101010101" charset="-122"/>
              </a:rPr>
              <a:t>2</a:t>
            </a:r>
            <a:r>
              <a:rPr lang="en-US" altLang="zh-CN" sz="2000" b="1" dirty="0">
                <a:solidFill>
                  <a:srgbClr val="0000FF"/>
                </a:solidFill>
                <a:latin typeface="黑体" panose="02010609060101010101" charset="-122"/>
                <a:ea typeface="黑体" panose="02010609060101010101" charset="-122"/>
                <a:cs typeface="黑体" panose="02010609060101010101" charset="-122"/>
              </a:rPr>
              <a:t>(n) = c</a:t>
            </a:r>
            <a:r>
              <a:rPr lang="en-US" altLang="zh-CN" sz="2000" b="1"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sz="2000" b="1" dirty="0">
                <a:solidFill>
                  <a:srgbClr val="0000FF"/>
                </a:solidFill>
                <a:latin typeface="黑体" panose="02010609060101010101" charset="-122"/>
                <a:ea typeface="黑体" panose="02010609060101010101" charset="-122"/>
                <a:cs typeface="黑体" panose="02010609060101010101" charset="-122"/>
              </a:rPr>
              <a:t>n</a:t>
            </a:r>
            <a:r>
              <a:rPr lang="en-US" altLang="zh-CN" sz="2000" b="1" baseline="30000" dirty="0">
                <a:solidFill>
                  <a:srgbClr val="0000FF"/>
                </a:solidFill>
                <a:latin typeface="黑体" panose="02010609060101010101" charset="-122"/>
                <a:ea typeface="黑体" panose="02010609060101010101" charset="-122"/>
                <a:cs typeface="黑体" panose="02010609060101010101" charset="-122"/>
              </a:rPr>
              <a:t>2</a:t>
            </a:r>
            <a:r>
              <a:rPr lang="en-US" altLang="zh-CN" sz="2000" b="1" dirty="0">
                <a:solidFill>
                  <a:srgbClr val="0000FF"/>
                </a:solidFill>
                <a:latin typeface="黑体" panose="02010609060101010101" charset="-122"/>
                <a:ea typeface="黑体" panose="02010609060101010101" charset="-122"/>
                <a:cs typeface="黑体" panose="02010609060101010101" charset="-122"/>
              </a:rPr>
              <a:t>+c</a:t>
            </a:r>
            <a:r>
              <a:rPr lang="en-US" altLang="zh-CN" sz="2000" b="1" baseline="-25000" dirty="0">
                <a:solidFill>
                  <a:srgbClr val="0000FF"/>
                </a:solidFill>
                <a:latin typeface="黑体" panose="02010609060101010101" charset="-122"/>
                <a:ea typeface="黑体" panose="02010609060101010101" charset="-122"/>
                <a:cs typeface="黑体" panose="02010609060101010101" charset="-122"/>
              </a:rPr>
              <a:t>2</a:t>
            </a:r>
            <a:r>
              <a:rPr lang="en-US" altLang="zh-CN" sz="2000" b="1" dirty="0">
                <a:solidFill>
                  <a:srgbClr val="0000FF"/>
                </a:solidFill>
                <a:latin typeface="黑体" panose="02010609060101010101" charset="-122"/>
                <a:ea typeface="黑体" panose="02010609060101010101" charset="-122"/>
                <a:cs typeface="黑体" panose="02010609060101010101" charset="-122"/>
              </a:rPr>
              <a:t>n </a:t>
            </a:r>
            <a:r>
              <a:rPr lang="en-US" altLang="x-none" sz="2000" b="1" dirty="0">
                <a:latin typeface="黑体" panose="02010609060101010101" charset="-122"/>
                <a:ea typeface="黑体" panose="02010609060101010101" charset="-122"/>
                <a:cs typeface="黑体" panose="02010609060101010101" charset="-122"/>
              </a:rPr>
              <a:t>，</a:t>
            </a:r>
            <a:endParaRPr lang="en-US" altLang="x-none" sz="2000" b="1" dirty="0">
              <a:latin typeface="黑体" panose="02010609060101010101" charset="-122"/>
              <a:ea typeface="黑体" panose="02010609060101010101" charset="-122"/>
              <a:cs typeface="黑体" panose="02010609060101010101" charset="-122"/>
            </a:endParaRPr>
          </a:p>
          <a:p>
            <a:r>
              <a:rPr lang="en-US" altLang="x-none" sz="2000" b="1" dirty="0">
                <a:latin typeface="黑体" panose="02010609060101010101" charset="-122"/>
                <a:ea typeface="黑体" panose="02010609060101010101" charset="-122"/>
                <a:cs typeface="黑体" panose="02010609060101010101" charset="-122"/>
              </a:rPr>
              <a:t>其中</a:t>
            </a:r>
            <a:r>
              <a:rPr lang="zh-CN" altLang="en-US" sz="2000" b="1" dirty="0">
                <a:latin typeface="黑体" panose="02010609060101010101" charset="-122"/>
                <a:ea typeface="黑体" panose="02010609060101010101" charset="-122"/>
                <a:cs typeface="黑体" panose="02010609060101010101" charset="-122"/>
              </a:rPr>
              <a:t>：</a:t>
            </a:r>
            <a:r>
              <a:rPr lang="en-US" altLang="zh-CN" sz="2000" b="1" dirty="0">
                <a:latin typeface="黑体" panose="02010609060101010101" charset="-122"/>
                <a:ea typeface="黑体" panose="02010609060101010101" charset="-122"/>
                <a:cs typeface="黑体" panose="02010609060101010101" charset="-122"/>
              </a:rPr>
              <a:t>n</a:t>
            </a:r>
            <a:r>
              <a:rPr lang="en-US" altLang="x-none" sz="2000" b="1" dirty="0">
                <a:latin typeface="黑体" panose="02010609060101010101" charset="-122"/>
                <a:ea typeface="黑体" panose="02010609060101010101" charset="-122"/>
                <a:cs typeface="黑体" panose="02010609060101010101" charset="-122"/>
              </a:rPr>
              <a:t>是</a:t>
            </a:r>
            <a:r>
              <a:rPr lang="zh-CN" altLang="en-US" sz="2000" b="1" dirty="0">
                <a:latin typeface="黑体" panose="02010609060101010101" charset="-122"/>
                <a:ea typeface="黑体" panose="02010609060101010101" charset="-122"/>
                <a:cs typeface="黑体" panose="02010609060101010101" charset="-122"/>
              </a:rPr>
              <a:t>多项式的阶</a:t>
            </a:r>
            <a:r>
              <a:rPr lang="en-US" altLang="x-none" sz="2000" b="1" dirty="0">
                <a:latin typeface="黑体" panose="02010609060101010101" charset="-122"/>
                <a:ea typeface="黑体" panose="02010609060101010101" charset="-122"/>
                <a:cs typeface="黑体" panose="02010609060101010101" charset="-122"/>
              </a:rPr>
              <a:t>数</a:t>
            </a:r>
            <a:r>
              <a:rPr lang="zh-CN" altLang="en-US" sz="2000" b="1" dirty="0">
                <a:latin typeface="黑体" panose="02010609060101010101" charset="-122"/>
                <a:ea typeface="黑体" panose="02010609060101010101" charset="-122"/>
                <a:cs typeface="黑体" panose="02010609060101010101" charset="-122"/>
              </a:rPr>
              <a:t>，是变量；</a:t>
            </a:r>
            <a:endParaRPr lang="en-US" altLang="zh-CN" sz="2000" b="1" dirty="0">
              <a:latin typeface="黑体" panose="02010609060101010101" charset="-122"/>
              <a:ea typeface="黑体" panose="02010609060101010101" charset="-122"/>
              <a:cs typeface="黑体" panose="02010609060101010101" charset="-122"/>
            </a:endParaRPr>
          </a:p>
          <a:p>
            <a:r>
              <a:rPr lang="en-US" altLang="zh-CN" sz="2000" b="1" dirty="0">
                <a:solidFill>
                  <a:srgbClr val="0000FF"/>
                </a:solidFill>
                <a:latin typeface="黑体" panose="02010609060101010101" charset="-122"/>
                <a:ea typeface="黑体" panose="02010609060101010101" charset="-122"/>
                <a:cs typeface="黑体" panose="02010609060101010101" charset="-122"/>
              </a:rPr>
              <a:t>c</a:t>
            </a:r>
            <a:r>
              <a:rPr lang="en-US" altLang="zh-CN" sz="2000" b="1" baseline="-25000" dirty="0">
                <a:solidFill>
                  <a:srgbClr val="0000FF"/>
                </a:solidFill>
                <a:latin typeface="黑体" panose="02010609060101010101" charset="-122"/>
                <a:ea typeface="黑体" panose="02010609060101010101" charset="-122"/>
                <a:cs typeface="黑体" panose="02010609060101010101" charset="-122"/>
              </a:rPr>
              <a:t>1</a:t>
            </a:r>
            <a:r>
              <a:rPr lang="en-US" altLang="x-none" sz="2000" b="1" dirty="0">
                <a:latin typeface="黑体" panose="02010609060101010101" charset="-122"/>
                <a:ea typeface="黑体" panose="02010609060101010101" charset="-122"/>
                <a:cs typeface="黑体" panose="02010609060101010101" charset="-122"/>
              </a:rPr>
              <a:t>是执行</a:t>
            </a:r>
            <a:r>
              <a:rPr lang="en-US" altLang="zh-CN" sz="2000" b="1" dirty="0">
                <a:latin typeface="黑体" panose="02010609060101010101" charset="-122"/>
                <a:ea typeface="黑体" panose="02010609060101010101" charset="-122"/>
                <a:cs typeface="黑体" panose="02010609060101010101" charset="-122"/>
              </a:rPr>
              <a:t>1/2</a:t>
            </a:r>
            <a:r>
              <a:rPr lang="en-US" altLang="x-none" sz="2000" b="1" dirty="0">
                <a:latin typeface="黑体" panose="02010609060101010101" charset="-122"/>
                <a:ea typeface="黑体" panose="02010609060101010101" charset="-122"/>
                <a:cs typeface="黑体" panose="02010609060101010101" charset="-122"/>
              </a:rPr>
              <a:t>次乘法需要的时间， </a:t>
            </a:r>
            <a:endParaRPr lang="en-US" altLang="x-none" sz="2000" b="1" dirty="0">
              <a:latin typeface="黑体" panose="02010609060101010101" charset="-122"/>
              <a:ea typeface="黑体" panose="02010609060101010101" charset="-122"/>
              <a:cs typeface="黑体" panose="02010609060101010101" charset="-122"/>
            </a:endParaRPr>
          </a:p>
          <a:p>
            <a:r>
              <a:rPr lang="en-US" altLang="zh-CN" sz="2000" b="1" dirty="0">
                <a:solidFill>
                  <a:srgbClr val="0000FF"/>
                </a:solidFill>
                <a:latin typeface="黑体" panose="02010609060101010101" charset="-122"/>
                <a:ea typeface="黑体" panose="02010609060101010101" charset="-122"/>
                <a:cs typeface="黑体" panose="02010609060101010101" charset="-122"/>
              </a:rPr>
              <a:t>c</a:t>
            </a:r>
            <a:r>
              <a:rPr lang="en-US" altLang="zh-CN" sz="2000" b="1" baseline="-25000" dirty="0">
                <a:solidFill>
                  <a:srgbClr val="0000FF"/>
                </a:solidFill>
                <a:latin typeface="黑体" panose="02010609060101010101" charset="-122"/>
                <a:ea typeface="黑体" panose="02010609060101010101" charset="-122"/>
                <a:cs typeface="黑体" panose="02010609060101010101" charset="-122"/>
              </a:rPr>
              <a:t>2</a:t>
            </a:r>
            <a:r>
              <a:rPr lang="en-US" altLang="x-none" sz="2000" b="1" dirty="0">
                <a:latin typeface="黑体" panose="02010609060101010101" charset="-122"/>
                <a:ea typeface="黑体" panose="02010609060101010101" charset="-122"/>
                <a:cs typeface="黑体" panose="02010609060101010101" charset="-122"/>
              </a:rPr>
              <a:t>是执行</a:t>
            </a:r>
            <a:r>
              <a:rPr lang="en-US" altLang="zh-CN" sz="2000" b="1" dirty="0">
                <a:latin typeface="黑体" panose="02010609060101010101" charset="-122"/>
                <a:ea typeface="黑体" panose="02010609060101010101" charset="-122"/>
                <a:cs typeface="黑体" panose="02010609060101010101" charset="-122"/>
              </a:rPr>
              <a:t>1</a:t>
            </a:r>
            <a:r>
              <a:rPr lang="en-US" altLang="x-none" sz="2000" b="1" dirty="0">
                <a:latin typeface="黑体" panose="02010609060101010101" charset="-122"/>
                <a:ea typeface="黑体" panose="02010609060101010101" charset="-122"/>
                <a:cs typeface="黑体" panose="02010609060101010101" charset="-122"/>
              </a:rPr>
              <a:t>次加法和</a:t>
            </a:r>
            <a:r>
              <a:rPr lang="en-US" altLang="zh-CN" sz="2000" b="1" dirty="0">
                <a:latin typeface="黑体" panose="02010609060101010101" charset="-122"/>
                <a:ea typeface="黑体" panose="02010609060101010101" charset="-122"/>
                <a:cs typeface="黑体" panose="02010609060101010101" charset="-122"/>
              </a:rPr>
              <a:t>1/2</a:t>
            </a:r>
            <a:r>
              <a:rPr lang="en-US" altLang="x-none" sz="2000" b="1" dirty="0">
                <a:latin typeface="黑体" panose="02010609060101010101" charset="-122"/>
                <a:ea typeface="黑体" panose="02010609060101010101" charset="-122"/>
                <a:cs typeface="黑体" panose="02010609060101010101" charset="-122"/>
              </a:rPr>
              <a:t>次乘法需要的时间，都是固定常数。</a:t>
            </a:r>
            <a:endParaRPr lang="zh-CN" altLang="en-US" sz="2000" b="1" dirty="0">
              <a:latin typeface="黑体" panose="02010609060101010101" charset="-122"/>
              <a:ea typeface="黑体" panose="02010609060101010101" charset="-122"/>
              <a:cs typeface="黑体" panose="02010609060101010101" charset="-122"/>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1" grpId="0"/>
      <p:bldP spid="13" grpId="0" animBg="1"/>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教  材</a:t>
            </a:r>
            <a:endParaRPr lang="zh-CN" altLang="en-US"/>
          </a:p>
        </p:txBody>
      </p:sp>
      <p:pic>
        <p:nvPicPr>
          <p:cNvPr id="6" name="图片 5"/>
          <p:cNvPicPr>
            <a:picLocks noChangeAspect="1"/>
          </p:cNvPicPr>
          <p:nvPr/>
        </p:nvPicPr>
        <p:blipFill>
          <a:blip r:embed="rId1"/>
          <a:stretch>
            <a:fillRect/>
          </a:stretch>
        </p:blipFill>
        <p:spPr>
          <a:xfrm>
            <a:off x="5791835" y="943610"/>
            <a:ext cx="6045835" cy="5926455"/>
          </a:xfrm>
          <a:prstGeom prst="rect">
            <a:avLst/>
          </a:prstGeom>
        </p:spPr>
      </p:pic>
      <p:pic>
        <p:nvPicPr>
          <p:cNvPr id="8" name="图片 7"/>
          <p:cNvPicPr>
            <a:picLocks noChangeAspect="1"/>
          </p:cNvPicPr>
          <p:nvPr/>
        </p:nvPicPr>
        <p:blipFill>
          <a:blip r:embed="rId2"/>
          <a:stretch>
            <a:fillRect/>
          </a:stretch>
        </p:blipFill>
        <p:spPr>
          <a:xfrm>
            <a:off x="470535" y="942975"/>
            <a:ext cx="5610225" cy="5610225"/>
          </a:xfrm>
          <a:prstGeom prst="rect">
            <a:avLst/>
          </a:prstGeom>
        </p:spPr>
      </p:pic>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算法和算法分析</a:t>
            </a:r>
            <a:endParaRPr lang="zh-CN" altLang="en-US"/>
          </a:p>
        </p:txBody>
      </p:sp>
      <p:sp>
        <p:nvSpPr>
          <p:cNvPr id="18436" name="矩形 9"/>
          <p:cNvSpPr/>
          <p:nvPr/>
        </p:nvSpPr>
        <p:spPr>
          <a:xfrm>
            <a:off x="2807653" y="1265555"/>
            <a:ext cx="5572125" cy="460375"/>
          </a:xfrm>
          <a:prstGeom prst="rect">
            <a:avLst/>
          </a:prstGeom>
          <a:noFill/>
          <a:ln w="9525">
            <a:noFill/>
          </a:ln>
        </p:spPr>
        <p:txBody>
          <a:bodyPr>
            <a:spAutoFit/>
          </a:bodyPr>
          <a:p>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400" b="1" dirty="0">
                <a:latin typeface="黑体" panose="02010609060101010101" charset="-122"/>
                <a:ea typeface="黑体" panose="02010609060101010101" charset="-122"/>
                <a:cs typeface="黑体" panose="02010609060101010101" charset="-122"/>
              </a:rPr>
              <a:t>我们经常关注下面两种复杂度：</a:t>
            </a:r>
            <a:endParaRPr lang="zh-CN" altLang="en-US" sz="2400" b="1" dirty="0">
              <a:solidFill>
                <a:srgbClr val="0000FF"/>
              </a:solidFill>
              <a:latin typeface="黑体" panose="02010609060101010101" charset="-122"/>
              <a:ea typeface="黑体" panose="02010609060101010101" charset="-122"/>
              <a:cs typeface="黑体" panose="02010609060101010101" charset="-122"/>
            </a:endParaRPr>
          </a:p>
        </p:txBody>
      </p:sp>
      <p:sp>
        <p:nvSpPr>
          <p:cNvPr id="11" name="矩形 10"/>
          <p:cNvSpPr/>
          <p:nvPr/>
        </p:nvSpPr>
        <p:spPr>
          <a:xfrm>
            <a:off x="3093403" y="1837055"/>
            <a:ext cx="4451350" cy="460375"/>
          </a:xfrm>
          <a:prstGeom prst="rect">
            <a:avLst/>
          </a:prstGeom>
          <a:noFill/>
          <a:ln w="9525">
            <a:noFill/>
          </a:ln>
        </p:spPr>
        <p:txBody>
          <a:bodyPr wrap="none">
            <a:spAutoFit/>
          </a:bodyPr>
          <a:p>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400" b="1" dirty="0">
                <a:latin typeface="黑体" panose="02010609060101010101" charset="-122"/>
                <a:ea typeface="黑体" panose="02010609060101010101" charset="-122"/>
                <a:cs typeface="黑体" panose="02010609060101010101" charset="-122"/>
              </a:rPr>
              <a:t>最坏情况复杂度</a:t>
            </a:r>
            <a:r>
              <a:rPr lang="en-US" altLang="x-none"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a:t>
            </a:r>
            <a:r>
              <a:rPr lang="en-US" altLang="zh-CN" sz="2400" b="1" dirty="0">
                <a:latin typeface="黑体" panose="02010609060101010101" charset="-122"/>
                <a:ea typeface="黑体" panose="02010609060101010101" charset="-122"/>
                <a:cs typeface="黑体" panose="02010609060101010101" charset="-122"/>
              </a:rPr>
              <a:t> </a:t>
            </a:r>
            <a:r>
              <a:rPr lang="en-US" altLang="zh-CN" sz="2400" b="1" dirty="0">
                <a:solidFill>
                  <a:srgbClr val="0000FF"/>
                </a:solidFill>
                <a:latin typeface="黑体" panose="02010609060101010101" charset="-122"/>
                <a:ea typeface="黑体" panose="02010609060101010101" charset="-122"/>
                <a:cs typeface="黑体" panose="02010609060101010101" charset="-122"/>
              </a:rPr>
              <a:t>T</a:t>
            </a:r>
            <a:r>
              <a:rPr lang="en-US" altLang="zh-CN" sz="2400" b="1" baseline="-25000" dirty="0">
                <a:solidFill>
                  <a:srgbClr val="0000FF"/>
                </a:solidFill>
                <a:latin typeface="黑体" panose="02010609060101010101" charset="-122"/>
                <a:ea typeface="黑体" panose="02010609060101010101" charset="-122"/>
                <a:cs typeface="黑体" panose="02010609060101010101" charset="-122"/>
              </a:rPr>
              <a:t>worst</a:t>
            </a:r>
            <a:r>
              <a:rPr lang="en-US" altLang="zh-CN" sz="2400" b="1" dirty="0">
                <a:solidFill>
                  <a:srgbClr val="0000FF"/>
                </a:solidFill>
                <a:latin typeface="黑体" panose="02010609060101010101" charset="-122"/>
                <a:ea typeface="黑体" panose="02010609060101010101" charset="-122"/>
                <a:cs typeface="黑体" panose="02010609060101010101" charset="-122"/>
              </a:rPr>
              <a:t>(n)</a:t>
            </a:r>
            <a:endParaRPr lang="zh-CN" altLang="en-US" sz="2400" b="1" dirty="0">
              <a:latin typeface="黑体" panose="02010609060101010101" charset="-122"/>
              <a:ea typeface="黑体" panose="02010609060101010101" charset="-122"/>
              <a:cs typeface="黑体" panose="02010609060101010101" charset="-122"/>
            </a:endParaRPr>
          </a:p>
        </p:txBody>
      </p:sp>
      <p:sp>
        <p:nvSpPr>
          <p:cNvPr id="7" name="矩形 6"/>
          <p:cNvSpPr/>
          <p:nvPr/>
        </p:nvSpPr>
        <p:spPr>
          <a:xfrm>
            <a:off x="3093403" y="2337118"/>
            <a:ext cx="5143500" cy="460375"/>
          </a:xfrm>
          <a:prstGeom prst="rect">
            <a:avLst/>
          </a:prstGeom>
          <a:noFill/>
          <a:ln w="9525">
            <a:noFill/>
          </a:ln>
        </p:spPr>
        <p:txBody>
          <a:bodyPr>
            <a:spAutoFit/>
          </a:bodyPr>
          <a:p>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400" b="1" dirty="0">
                <a:latin typeface="黑体" panose="02010609060101010101" charset="-122"/>
                <a:ea typeface="黑体" panose="02010609060101010101" charset="-122"/>
                <a:cs typeface="黑体" panose="02010609060101010101" charset="-122"/>
              </a:rPr>
              <a:t>平均复杂度</a:t>
            </a:r>
            <a:r>
              <a:rPr lang="en-US" altLang="x-none"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a:t>
            </a:r>
            <a:r>
              <a:rPr lang="en-US" altLang="zh-CN" sz="2400" b="1" dirty="0">
                <a:latin typeface="黑体" panose="02010609060101010101" charset="-122"/>
                <a:ea typeface="黑体" panose="02010609060101010101" charset="-122"/>
                <a:cs typeface="黑体" panose="02010609060101010101" charset="-122"/>
              </a:rPr>
              <a:t> </a:t>
            </a:r>
            <a:r>
              <a:rPr lang="en-US" altLang="zh-CN" sz="2400" b="1" dirty="0">
                <a:solidFill>
                  <a:srgbClr val="0000FF"/>
                </a:solidFill>
                <a:latin typeface="黑体" panose="02010609060101010101" charset="-122"/>
                <a:ea typeface="黑体" panose="02010609060101010101" charset="-122"/>
                <a:cs typeface="黑体" panose="02010609060101010101" charset="-122"/>
              </a:rPr>
              <a:t>T</a:t>
            </a:r>
            <a:r>
              <a:rPr lang="en-US" altLang="zh-CN" sz="2400" b="1" baseline="-25000" dirty="0">
                <a:solidFill>
                  <a:srgbClr val="0000FF"/>
                </a:solidFill>
                <a:latin typeface="黑体" panose="02010609060101010101" charset="-122"/>
                <a:ea typeface="黑体" panose="02010609060101010101" charset="-122"/>
                <a:cs typeface="黑体" panose="02010609060101010101" charset="-122"/>
              </a:rPr>
              <a:t>avg</a:t>
            </a:r>
            <a:r>
              <a:rPr lang="en-US" altLang="zh-CN" sz="2400" b="1" dirty="0">
                <a:solidFill>
                  <a:srgbClr val="0000FF"/>
                </a:solidFill>
                <a:latin typeface="黑体" panose="02010609060101010101" charset="-122"/>
                <a:ea typeface="黑体" panose="02010609060101010101" charset="-122"/>
                <a:cs typeface="黑体" panose="02010609060101010101" charset="-122"/>
              </a:rPr>
              <a:t>(n)</a:t>
            </a:r>
            <a:endParaRPr lang="zh-CN" altLang="en-US" sz="2400" b="1" dirty="0">
              <a:latin typeface="黑体" panose="02010609060101010101" charset="-122"/>
              <a:ea typeface="黑体" panose="02010609060101010101" charset="-122"/>
              <a:cs typeface="黑体" panose="02010609060101010101" charset="-122"/>
            </a:endParaRPr>
          </a:p>
        </p:txBody>
      </p:sp>
      <p:sp>
        <p:nvSpPr>
          <p:cNvPr id="8" name="矩形 7"/>
          <p:cNvSpPr/>
          <p:nvPr/>
        </p:nvSpPr>
        <p:spPr>
          <a:xfrm>
            <a:off x="3093720" y="2908935"/>
            <a:ext cx="7300595" cy="829945"/>
          </a:xfrm>
          <a:prstGeom prst="rect">
            <a:avLst/>
          </a:prstGeom>
          <a:noFill/>
          <a:ln w="9525">
            <a:noFill/>
          </a:ln>
        </p:spPr>
        <p:txBody>
          <a:bodyPr wrap="square">
            <a:spAutoFit/>
          </a:bodyPr>
          <a:p>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400" b="1" dirty="0">
                <a:latin typeface="黑体" panose="02010609060101010101" charset="-122"/>
                <a:ea typeface="黑体" panose="02010609060101010101" charset="-122"/>
                <a:cs typeface="黑体" panose="02010609060101010101" charset="-122"/>
              </a:rPr>
              <a:t>显然</a:t>
            </a:r>
            <a:r>
              <a:rPr lang="en-US" altLang="zh-CN" sz="2400" b="1" dirty="0">
                <a:latin typeface="黑体" panose="02010609060101010101" charset="-122"/>
                <a:ea typeface="黑体" panose="02010609060101010101" charset="-122"/>
                <a:cs typeface="黑体" panose="02010609060101010101" charset="-122"/>
              </a:rPr>
              <a:t>:  </a:t>
            </a:r>
            <a:r>
              <a:rPr lang="en-US" altLang="zh-CN" sz="2400" b="1" dirty="0">
                <a:solidFill>
                  <a:srgbClr val="0000FF"/>
                </a:solidFill>
                <a:latin typeface="黑体" panose="02010609060101010101" charset="-122"/>
                <a:ea typeface="黑体" panose="02010609060101010101" charset="-122"/>
                <a:cs typeface="黑体" panose="02010609060101010101" charset="-122"/>
              </a:rPr>
              <a:t>T</a:t>
            </a:r>
            <a:r>
              <a:rPr lang="en-US" altLang="zh-CN" sz="2400" b="1" baseline="-25000" dirty="0">
                <a:solidFill>
                  <a:srgbClr val="0000FF"/>
                </a:solidFill>
                <a:latin typeface="黑体" panose="02010609060101010101" charset="-122"/>
                <a:ea typeface="黑体" panose="02010609060101010101" charset="-122"/>
                <a:cs typeface="黑体" panose="02010609060101010101" charset="-122"/>
              </a:rPr>
              <a:t>avg</a:t>
            </a:r>
            <a:r>
              <a:rPr lang="en-US" altLang="zh-CN" sz="2400" b="1" dirty="0">
                <a:solidFill>
                  <a:srgbClr val="0000FF"/>
                </a:solidFill>
                <a:latin typeface="黑体" panose="02010609060101010101" charset="-122"/>
                <a:ea typeface="黑体" panose="02010609060101010101" charset="-122"/>
                <a:cs typeface="黑体" panose="02010609060101010101" charset="-122"/>
              </a:rPr>
              <a:t>(n) ≤ T</a:t>
            </a:r>
            <a:r>
              <a:rPr lang="en-US" altLang="zh-CN" sz="2400" b="1" baseline="-25000" dirty="0">
                <a:solidFill>
                  <a:srgbClr val="0000FF"/>
                </a:solidFill>
                <a:latin typeface="黑体" panose="02010609060101010101" charset="-122"/>
                <a:ea typeface="黑体" panose="02010609060101010101" charset="-122"/>
                <a:cs typeface="黑体" panose="02010609060101010101" charset="-122"/>
              </a:rPr>
              <a:t>worst</a:t>
            </a:r>
            <a:r>
              <a:rPr lang="en-US" altLang="zh-CN" sz="2400" b="1" dirty="0">
                <a:solidFill>
                  <a:srgbClr val="0000FF"/>
                </a:solidFill>
                <a:latin typeface="黑体" panose="02010609060101010101" charset="-122"/>
                <a:ea typeface="黑体" panose="02010609060101010101" charset="-122"/>
                <a:cs typeface="黑体" panose="02010609060101010101" charset="-122"/>
              </a:rPr>
              <a:t>(n)</a:t>
            </a:r>
            <a:r>
              <a:rPr lang="zh-CN" altLang="en-US" sz="2400" b="1" dirty="0">
                <a:latin typeface="黑体" panose="02010609060101010101" charset="-122"/>
                <a:ea typeface="黑体" panose="02010609060101010101" charset="-122"/>
                <a:cs typeface="黑体" panose="02010609060101010101" charset="-122"/>
              </a:rPr>
              <a:t>。</a:t>
            </a:r>
            <a:endParaRPr lang="en-US" altLang="zh-CN" sz="2400" b="1" dirty="0">
              <a:latin typeface="黑体" panose="02010609060101010101" charset="-122"/>
              <a:ea typeface="黑体" panose="02010609060101010101" charset="-122"/>
              <a:cs typeface="黑体" panose="02010609060101010101" charset="-122"/>
            </a:endParaRPr>
          </a:p>
          <a:p>
            <a:r>
              <a:rPr lang="zh-CN" altLang="en-US" sz="2400" b="1" dirty="0">
                <a:latin typeface="黑体" panose="02010609060101010101" charset="-122"/>
                <a:ea typeface="黑体" panose="02010609060101010101" charset="-122"/>
                <a:cs typeface="黑体" panose="02010609060101010101" charset="-122"/>
              </a:rPr>
              <a:t>对 </a:t>
            </a:r>
            <a:r>
              <a:rPr lang="en-US" altLang="zh-CN" sz="2400" b="1" dirty="0">
                <a:solidFill>
                  <a:srgbClr val="0000FF"/>
                </a:solidFill>
                <a:latin typeface="黑体" panose="02010609060101010101" charset="-122"/>
                <a:ea typeface="黑体" panose="02010609060101010101" charset="-122"/>
                <a:cs typeface="黑体" panose="02010609060101010101" charset="-122"/>
              </a:rPr>
              <a:t>T</a:t>
            </a:r>
            <a:r>
              <a:rPr lang="en-US" altLang="zh-CN" sz="2400" b="1" baseline="-25000" dirty="0">
                <a:solidFill>
                  <a:srgbClr val="0000FF"/>
                </a:solidFill>
                <a:latin typeface="黑体" panose="02010609060101010101" charset="-122"/>
                <a:ea typeface="黑体" panose="02010609060101010101" charset="-122"/>
                <a:cs typeface="黑体" panose="02010609060101010101" charset="-122"/>
              </a:rPr>
              <a:t>worst</a:t>
            </a:r>
            <a:r>
              <a:rPr lang="en-US" altLang="zh-CN" sz="2400" b="1" dirty="0">
                <a:solidFill>
                  <a:srgbClr val="0000FF"/>
                </a:solidFill>
                <a:latin typeface="黑体" panose="02010609060101010101" charset="-122"/>
                <a:ea typeface="黑体" panose="02010609060101010101" charset="-122"/>
                <a:cs typeface="黑体" panose="02010609060101010101" charset="-122"/>
              </a:rPr>
              <a:t>(n) </a:t>
            </a:r>
            <a:r>
              <a:rPr lang="en-US" altLang="zh-CN"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的分析往往比对</a:t>
            </a:r>
            <a:r>
              <a:rPr lang="en-US" altLang="x-none" sz="2400" b="1" dirty="0">
                <a:latin typeface="黑体" panose="02010609060101010101" charset="-122"/>
                <a:ea typeface="黑体" panose="02010609060101010101" charset="-122"/>
                <a:cs typeface="黑体" panose="02010609060101010101" charset="-122"/>
              </a:rPr>
              <a:t> </a:t>
            </a:r>
            <a:r>
              <a:rPr lang="en-US" altLang="zh-CN" sz="2400" b="1" dirty="0">
                <a:solidFill>
                  <a:srgbClr val="0000FF"/>
                </a:solidFill>
                <a:latin typeface="黑体" panose="02010609060101010101" charset="-122"/>
                <a:ea typeface="黑体" panose="02010609060101010101" charset="-122"/>
                <a:cs typeface="黑体" panose="02010609060101010101" charset="-122"/>
              </a:rPr>
              <a:t>T</a:t>
            </a:r>
            <a:r>
              <a:rPr lang="en-US" altLang="zh-CN" sz="2400" b="1" baseline="-25000" dirty="0">
                <a:solidFill>
                  <a:srgbClr val="0000FF"/>
                </a:solidFill>
                <a:latin typeface="黑体" panose="02010609060101010101" charset="-122"/>
                <a:ea typeface="黑体" panose="02010609060101010101" charset="-122"/>
                <a:cs typeface="黑体" panose="02010609060101010101" charset="-122"/>
              </a:rPr>
              <a:t>avg</a:t>
            </a:r>
            <a:r>
              <a:rPr lang="en-US" altLang="zh-CN" sz="2400" b="1" dirty="0">
                <a:solidFill>
                  <a:srgbClr val="0000FF"/>
                </a:solidFill>
                <a:latin typeface="黑体" panose="02010609060101010101" charset="-122"/>
                <a:ea typeface="黑体" panose="02010609060101010101" charset="-122"/>
                <a:cs typeface="黑体" panose="02010609060101010101" charset="-122"/>
              </a:rPr>
              <a:t>(n)</a:t>
            </a:r>
            <a:r>
              <a:rPr lang="zh-CN" altLang="en-US" sz="2400" b="1" dirty="0">
                <a:latin typeface="黑体" panose="02010609060101010101" charset="-122"/>
                <a:ea typeface="黑体" panose="02010609060101010101" charset="-122"/>
                <a:cs typeface="黑体" panose="02010609060101010101" charset="-122"/>
              </a:rPr>
              <a:t>的分析容易。</a:t>
            </a:r>
            <a:endParaRPr lang="zh-CN" altLang="en-US" sz="2400" b="1" dirty="0">
              <a:latin typeface="黑体" panose="02010609060101010101" charset="-122"/>
              <a:ea typeface="黑体" panose="02010609060101010101" charset="-122"/>
              <a:cs typeface="黑体" panose="02010609060101010101" charset="-122"/>
            </a:endParaRPr>
          </a:p>
        </p:txBody>
      </p:sp>
      <p:sp>
        <p:nvSpPr>
          <p:cNvPr id="9" name="矩形 8"/>
          <p:cNvSpPr/>
          <p:nvPr/>
        </p:nvSpPr>
        <p:spPr>
          <a:xfrm>
            <a:off x="2807653" y="3789363"/>
            <a:ext cx="4929187" cy="1568450"/>
          </a:xfrm>
          <a:prstGeom prst="rect">
            <a:avLst/>
          </a:prstGeom>
          <a:noFill/>
          <a:ln w="9525">
            <a:noFill/>
          </a:ln>
        </p:spPr>
        <p:txBody>
          <a:bodyPr>
            <a:spAutoFit/>
          </a:bodyPr>
          <a:p>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400" b="1" dirty="0">
                <a:latin typeface="黑体" panose="02010609060101010101" charset="-122"/>
                <a:ea typeface="黑体" panose="02010609060101010101" charset="-122"/>
                <a:cs typeface="黑体" panose="02010609060101010101" charset="-122"/>
              </a:rPr>
              <a:t>如果</a:t>
            </a:r>
            <a:r>
              <a:rPr lang="en-US" altLang="zh-CN" sz="2400" b="1" dirty="0">
                <a:latin typeface="黑体" panose="02010609060101010101" charset="-122"/>
                <a:ea typeface="黑体" panose="02010609060101010101" charset="-122"/>
                <a:cs typeface="黑体" panose="02010609060101010101" charset="-122"/>
              </a:rPr>
              <a:t>:</a:t>
            </a:r>
            <a:endParaRPr lang="en-US" altLang="zh-CN" sz="2400" b="1" dirty="0">
              <a:latin typeface="黑体" panose="02010609060101010101" charset="-122"/>
              <a:ea typeface="黑体" panose="02010609060101010101" charset="-122"/>
              <a:cs typeface="黑体" panose="02010609060101010101" charset="-122"/>
            </a:endParaRPr>
          </a:p>
          <a:p>
            <a:r>
              <a:rPr lang="en-US" altLang="zh-CN"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程序</a:t>
            </a:r>
            <a:r>
              <a:rPr lang="en-US" altLang="zh-CN" sz="2400" b="1" dirty="0">
                <a:latin typeface="黑体" panose="02010609060101010101" charset="-122"/>
                <a:ea typeface="黑体" panose="02010609060101010101" charset="-122"/>
                <a:cs typeface="黑体" panose="02010609060101010101" charset="-122"/>
              </a:rPr>
              <a:t>A</a:t>
            </a:r>
            <a:r>
              <a:rPr lang="zh-CN" altLang="en-US" sz="2400" b="1" dirty="0">
                <a:latin typeface="黑体" panose="02010609060101010101" charset="-122"/>
                <a:ea typeface="黑体" panose="02010609060101010101" charset="-122"/>
                <a:cs typeface="黑体" panose="02010609060101010101" charset="-122"/>
              </a:rPr>
              <a:t>执行了</a:t>
            </a:r>
            <a:r>
              <a:rPr lang="en-US" altLang="zh-CN" sz="2400" b="1" dirty="0">
                <a:latin typeface="黑体" panose="02010609060101010101" charset="-122"/>
                <a:ea typeface="黑体" panose="02010609060101010101" charset="-122"/>
                <a:cs typeface="黑体" panose="02010609060101010101" charset="-122"/>
              </a:rPr>
              <a:t>(3N+4)</a:t>
            </a:r>
            <a:r>
              <a:rPr lang="zh-CN" altLang="en-US" sz="2400" b="1" dirty="0">
                <a:latin typeface="黑体" panose="02010609060101010101" charset="-122"/>
                <a:ea typeface="黑体" panose="02010609060101010101" charset="-122"/>
                <a:cs typeface="黑体" panose="02010609060101010101" charset="-122"/>
              </a:rPr>
              <a:t>步，</a:t>
            </a:r>
            <a:endParaRPr lang="en-US" altLang="zh-CN" sz="2400" b="1" dirty="0">
              <a:latin typeface="黑体" panose="02010609060101010101" charset="-122"/>
              <a:ea typeface="黑体" panose="02010609060101010101" charset="-122"/>
              <a:cs typeface="黑体" panose="02010609060101010101" charset="-122"/>
            </a:endParaRPr>
          </a:p>
          <a:p>
            <a:r>
              <a:rPr lang="en-US" altLang="zh-CN"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程序</a:t>
            </a:r>
            <a:r>
              <a:rPr lang="en-US" altLang="zh-CN" sz="2400" b="1" dirty="0">
                <a:latin typeface="黑体" panose="02010609060101010101" charset="-122"/>
                <a:ea typeface="黑体" panose="02010609060101010101" charset="-122"/>
                <a:cs typeface="黑体" panose="02010609060101010101" charset="-122"/>
              </a:rPr>
              <a:t>B</a:t>
            </a:r>
            <a:r>
              <a:rPr lang="zh-CN" altLang="en-US" sz="2400" b="1" dirty="0">
                <a:latin typeface="黑体" panose="02010609060101010101" charset="-122"/>
                <a:ea typeface="黑体" panose="02010609060101010101" charset="-122"/>
                <a:cs typeface="黑体" panose="02010609060101010101" charset="-122"/>
              </a:rPr>
              <a:t>执行了</a:t>
            </a:r>
            <a:r>
              <a:rPr lang="en-US" altLang="zh-CN" sz="2400" b="1" dirty="0">
                <a:latin typeface="黑体" panose="02010609060101010101" charset="-122"/>
                <a:ea typeface="黑体" panose="02010609060101010101" charset="-122"/>
                <a:cs typeface="黑体" panose="02010609060101010101" charset="-122"/>
              </a:rPr>
              <a:t>(2N+2)</a:t>
            </a:r>
            <a:r>
              <a:rPr lang="zh-CN" altLang="en-US" sz="2400" b="1" dirty="0">
                <a:latin typeface="黑体" panose="02010609060101010101" charset="-122"/>
                <a:ea typeface="黑体" panose="02010609060101010101" charset="-122"/>
                <a:cs typeface="黑体" panose="02010609060101010101" charset="-122"/>
              </a:rPr>
              <a:t>步，</a:t>
            </a:r>
            <a:endParaRPr lang="en-US" altLang="zh-CN" sz="2400" b="1" dirty="0">
              <a:latin typeface="黑体" panose="02010609060101010101" charset="-122"/>
              <a:ea typeface="黑体" panose="02010609060101010101" charset="-122"/>
              <a:cs typeface="黑体" panose="02010609060101010101" charset="-122"/>
            </a:endParaRPr>
          </a:p>
          <a:p>
            <a:r>
              <a:rPr lang="en-US" altLang="zh-CN" sz="2400" b="1" dirty="0">
                <a:latin typeface="黑体" panose="02010609060101010101" charset="-122"/>
                <a:ea typeface="黑体" panose="02010609060101010101" charset="-122"/>
                <a:cs typeface="黑体" panose="02010609060101010101" charset="-122"/>
              </a:rPr>
              <a:t>	A</a:t>
            </a:r>
            <a:r>
              <a:rPr lang="zh-CN" altLang="en-US" sz="2400" b="1" dirty="0">
                <a:latin typeface="黑体" panose="02010609060101010101" charset="-122"/>
                <a:ea typeface="黑体" panose="02010609060101010101" charset="-122"/>
                <a:cs typeface="黑体" panose="02010609060101010101" charset="-122"/>
              </a:rPr>
              <a:t>一定比</a:t>
            </a:r>
            <a:r>
              <a:rPr lang="en-US" altLang="zh-CN" sz="2400" b="1" dirty="0">
                <a:latin typeface="黑体" panose="02010609060101010101" charset="-122"/>
                <a:ea typeface="黑体" panose="02010609060101010101" charset="-122"/>
                <a:cs typeface="黑体" panose="02010609060101010101" charset="-122"/>
              </a:rPr>
              <a:t>B</a:t>
            </a:r>
            <a:r>
              <a:rPr lang="zh-CN" altLang="en-US" sz="2400" b="1" dirty="0">
                <a:latin typeface="黑体" panose="02010609060101010101" charset="-122"/>
                <a:ea typeface="黑体" panose="02010609060101010101" charset="-122"/>
                <a:cs typeface="黑体" panose="02010609060101010101" charset="-122"/>
              </a:rPr>
              <a:t>慢吗？</a:t>
            </a:r>
            <a:endParaRPr lang="zh-CN" altLang="en-US" sz="2400" b="1" dirty="0">
              <a:solidFill>
                <a:srgbClr val="0000FF"/>
              </a:solidFill>
              <a:latin typeface="黑体" panose="02010609060101010101" charset="-122"/>
              <a:ea typeface="黑体" panose="02010609060101010101" charset="-122"/>
              <a:cs typeface="黑体" panose="02010609060101010101" charset="-122"/>
            </a:endParaRPr>
          </a:p>
        </p:txBody>
      </p:sp>
      <p:sp>
        <p:nvSpPr>
          <p:cNvPr id="10" name="矩形 9"/>
          <p:cNvSpPr/>
          <p:nvPr/>
        </p:nvSpPr>
        <p:spPr>
          <a:xfrm>
            <a:off x="2879090" y="5408930"/>
            <a:ext cx="1222375" cy="460375"/>
          </a:xfrm>
          <a:prstGeom prst="rect">
            <a:avLst/>
          </a:prstGeom>
          <a:noFill/>
          <a:ln w="9525">
            <a:noFill/>
          </a:ln>
        </p:spPr>
        <p:txBody>
          <a:bodyPr wrap="none">
            <a:spAutoFit/>
          </a:bodyPr>
          <a:p>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en-US" altLang="zh-CN" sz="2400" b="1" dirty="0">
                <a:solidFill>
                  <a:srgbClr val="0000FF"/>
                </a:solidFill>
                <a:latin typeface="黑体" panose="02010609060101010101" charset="-122"/>
                <a:ea typeface="黑体" panose="02010609060101010101" charset="-122"/>
                <a:cs typeface="黑体" panose="02010609060101010101" charset="-122"/>
              </a:rPr>
              <a:t>No</a:t>
            </a:r>
            <a:r>
              <a:rPr lang="zh-CN" altLang="en-US" sz="2400" b="1" dirty="0">
                <a:latin typeface="黑体" panose="02010609060101010101" charset="-122"/>
                <a:ea typeface="黑体" panose="02010609060101010101" charset="-122"/>
                <a:cs typeface="黑体" panose="02010609060101010101" charset="-122"/>
              </a:rPr>
              <a:t>！</a:t>
            </a:r>
            <a:endParaRPr lang="zh-CN" altLang="en-US" sz="2400" b="1" dirty="0">
              <a:latin typeface="黑体" panose="02010609060101010101" charset="-122"/>
              <a:ea typeface="黑体" panose="02010609060101010101" charset="-122"/>
              <a:cs typeface="黑体" panose="02010609060101010101" charset="-122"/>
            </a:endParaRPr>
          </a:p>
        </p:txBody>
      </p:sp>
      <p:sp>
        <p:nvSpPr>
          <p:cNvPr id="12" name="矩形 11"/>
          <p:cNvSpPr/>
          <p:nvPr/>
        </p:nvSpPr>
        <p:spPr>
          <a:xfrm>
            <a:off x="2879090" y="5908993"/>
            <a:ext cx="1785938" cy="460375"/>
          </a:xfrm>
          <a:prstGeom prst="rect">
            <a:avLst/>
          </a:prstGeom>
          <a:noFill/>
          <a:ln w="9525">
            <a:noFill/>
          </a:ln>
        </p:spPr>
        <p:txBody>
          <a:bodyPr>
            <a:spAutoFit/>
          </a:bodyPr>
          <a:p>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en-US" altLang="zh-CN" sz="2400" b="1" dirty="0">
                <a:solidFill>
                  <a:srgbClr val="0000FF"/>
                </a:solidFill>
                <a:latin typeface="黑体" panose="02010609060101010101" charset="-122"/>
                <a:ea typeface="黑体" panose="02010609060101010101" charset="-122"/>
                <a:cs typeface="黑体" panose="02010609060101010101" charset="-122"/>
              </a:rPr>
              <a:t>Why</a:t>
            </a:r>
            <a:r>
              <a:rPr lang="en-US" altLang="zh-CN" sz="2400" b="1" dirty="0">
                <a:latin typeface="黑体" panose="02010609060101010101" charset="-122"/>
                <a:ea typeface="黑体" panose="02010609060101010101" charset="-122"/>
                <a:cs typeface="黑体" panose="02010609060101010101" charset="-122"/>
              </a:rPr>
              <a:t>?</a:t>
            </a:r>
            <a:endParaRPr lang="zh-CN" altLang="en-US" sz="2400" b="1" dirty="0">
              <a:latin typeface="黑体" panose="02010609060101010101" charset="-122"/>
              <a:ea typeface="黑体" panose="02010609060101010101" charset="-122"/>
              <a:cs typeface="黑体" panose="02010609060101010101" charset="-122"/>
            </a:endParaRPr>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9" grpId="0"/>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算法和算法分析</a:t>
            </a:r>
            <a:endParaRPr lang="zh-CN" altLang="en-US"/>
          </a:p>
        </p:txBody>
      </p:sp>
      <p:sp>
        <p:nvSpPr>
          <p:cNvPr id="19460" name="矩形 9"/>
          <p:cNvSpPr/>
          <p:nvPr/>
        </p:nvSpPr>
        <p:spPr>
          <a:xfrm>
            <a:off x="2130425" y="1015683"/>
            <a:ext cx="7500938" cy="460375"/>
          </a:xfrm>
          <a:prstGeom prst="rect">
            <a:avLst/>
          </a:prstGeom>
          <a:noFill/>
          <a:ln w="9525">
            <a:noFill/>
          </a:ln>
        </p:spPr>
        <p:txBody>
          <a:bodyPr>
            <a:spAutoFit/>
          </a:bodyPr>
          <a:p>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400" b="1" dirty="0">
                <a:latin typeface="黑体" panose="02010609060101010101" charset="-122"/>
                <a:ea typeface="黑体" panose="02010609060101010101" charset="-122"/>
                <a:cs typeface="黑体" panose="02010609060101010101" charset="-122"/>
              </a:rPr>
              <a:t>如何来“</a:t>
            </a:r>
            <a:r>
              <a:rPr lang="zh-CN" altLang="en-US" sz="2400" b="1" dirty="0">
                <a:solidFill>
                  <a:srgbClr val="0000FF"/>
                </a:solidFill>
                <a:latin typeface="黑体" panose="02010609060101010101" charset="-122"/>
                <a:ea typeface="黑体" panose="02010609060101010101" charset="-122"/>
                <a:cs typeface="黑体" panose="02010609060101010101" charset="-122"/>
              </a:rPr>
              <a:t>度量</a:t>
            </a:r>
            <a:r>
              <a:rPr lang="zh-CN" altLang="en-US" sz="2400" b="1" dirty="0">
                <a:latin typeface="黑体" panose="02010609060101010101" charset="-122"/>
                <a:ea typeface="黑体" panose="02010609060101010101" charset="-122"/>
                <a:cs typeface="黑体" panose="02010609060101010101" charset="-122"/>
              </a:rPr>
              <a:t>”一个算法的时间复杂度呢？</a:t>
            </a:r>
            <a:endParaRPr lang="zh-CN" altLang="en-US" sz="2400" b="1" dirty="0">
              <a:solidFill>
                <a:srgbClr val="0000FF"/>
              </a:solidFill>
              <a:latin typeface="黑体" panose="02010609060101010101" charset="-122"/>
              <a:ea typeface="黑体" panose="02010609060101010101" charset="-122"/>
              <a:cs typeface="黑体" panose="02010609060101010101" charset="-122"/>
            </a:endParaRPr>
          </a:p>
        </p:txBody>
      </p:sp>
      <p:sp>
        <p:nvSpPr>
          <p:cNvPr id="11" name="矩形 10"/>
          <p:cNvSpPr/>
          <p:nvPr/>
        </p:nvSpPr>
        <p:spPr>
          <a:xfrm>
            <a:off x="2576195" y="1533208"/>
            <a:ext cx="4598035" cy="398780"/>
          </a:xfrm>
          <a:prstGeom prst="rect">
            <a:avLst/>
          </a:prstGeom>
          <a:noFill/>
          <a:ln w="9525">
            <a:noFill/>
          </a:ln>
        </p:spPr>
        <p:txBody>
          <a:bodyPr wrap="none">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latin typeface="黑体" panose="02010609060101010101" charset="-122"/>
                <a:ea typeface="黑体" panose="02010609060101010101" charset="-122"/>
                <a:cs typeface="黑体" panose="02010609060101010101" charset="-122"/>
              </a:rPr>
              <a:t>与运行该算法的</a:t>
            </a:r>
            <a:r>
              <a:rPr lang="zh-CN" altLang="en-US" sz="2000" b="1" dirty="0">
                <a:solidFill>
                  <a:srgbClr val="0000FF"/>
                </a:solidFill>
                <a:latin typeface="黑体" panose="02010609060101010101" charset="-122"/>
                <a:ea typeface="黑体" panose="02010609060101010101" charset="-122"/>
                <a:cs typeface="黑体" panose="02010609060101010101" charset="-122"/>
              </a:rPr>
              <a:t>机器和编译器无关</a:t>
            </a:r>
            <a:r>
              <a:rPr lang="zh-CN" altLang="en-US" sz="2000" b="1" dirty="0">
                <a:latin typeface="黑体" panose="02010609060101010101" charset="-122"/>
                <a:ea typeface="黑体" panose="02010609060101010101" charset="-122"/>
                <a:cs typeface="黑体" panose="02010609060101010101" charset="-122"/>
              </a:rPr>
              <a:t>；</a:t>
            </a:r>
            <a:endParaRPr lang="zh-CN" altLang="en-US" sz="2000" b="1" dirty="0">
              <a:latin typeface="黑体" panose="02010609060101010101" charset="-122"/>
              <a:ea typeface="黑体" panose="02010609060101010101" charset="-122"/>
              <a:cs typeface="黑体" panose="02010609060101010101" charset="-122"/>
            </a:endParaRPr>
          </a:p>
        </p:txBody>
      </p:sp>
      <p:sp>
        <p:nvSpPr>
          <p:cNvPr id="7" name="矩形 6"/>
          <p:cNvSpPr/>
          <p:nvPr/>
        </p:nvSpPr>
        <p:spPr>
          <a:xfrm>
            <a:off x="2576195" y="1961833"/>
            <a:ext cx="7143750" cy="706755"/>
          </a:xfrm>
          <a:prstGeom prst="rect">
            <a:avLst/>
          </a:prstGeom>
          <a:noFill/>
          <a:ln w="9525">
            <a:noFill/>
          </a:ln>
        </p:spPr>
        <p:txBody>
          <a:bodyPr>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latin typeface="黑体" panose="02010609060101010101" charset="-122"/>
                <a:ea typeface="黑体" panose="02010609060101010101" charset="-122"/>
                <a:cs typeface="黑体" panose="02010609060101010101" charset="-122"/>
              </a:rPr>
              <a:t>与要解决的问题的</a:t>
            </a:r>
            <a:r>
              <a:rPr lang="zh-CN" altLang="en-US" sz="2000" b="1" dirty="0">
                <a:solidFill>
                  <a:srgbClr val="0000FF"/>
                </a:solidFill>
                <a:latin typeface="黑体" panose="02010609060101010101" charset="-122"/>
                <a:ea typeface="黑体" panose="02010609060101010101" charset="-122"/>
                <a:cs typeface="黑体" panose="02010609060101010101" charset="-122"/>
              </a:rPr>
              <a:t>规模 </a:t>
            </a:r>
            <a:r>
              <a:rPr lang="en-US" altLang="zh-CN" sz="2000" b="1" dirty="0">
                <a:solidFill>
                  <a:srgbClr val="0000FF"/>
                </a:solidFill>
                <a:latin typeface="黑体" panose="02010609060101010101" charset="-122"/>
                <a:ea typeface="黑体" panose="02010609060101010101" charset="-122"/>
                <a:cs typeface="黑体" panose="02010609060101010101" charset="-122"/>
              </a:rPr>
              <a:t>n </a:t>
            </a:r>
            <a:r>
              <a:rPr lang="zh-CN" altLang="en-US" sz="2000" b="1" dirty="0">
                <a:solidFill>
                  <a:srgbClr val="0000FF"/>
                </a:solidFill>
                <a:latin typeface="黑体" panose="02010609060101010101" charset="-122"/>
                <a:ea typeface="黑体" panose="02010609060101010101" charset="-122"/>
                <a:cs typeface="黑体" panose="02010609060101010101" charset="-122"/>
              </a:rPr>
              <a:t>有关</a:t>
            </a:r>
            <a:r>
              <a:rPr lang="zh-CN" altLang="en-US" sz="2000" b="1" dirty="0">
                <a:latin typeface="黑体" panose="02010609060101010101" charset="-122"/>
                <a:ea typeface="黑体" panose="02010609060101010101" charset="-122"/>
                <a:cs typeface="黑体" panose="02010609060101010101" charset="-122"/>
              </a:rPr>
              <a:t>；</a:t>
            </a:r>
            <a:endParaRPr lang="en-US" altLang="zh-CN" sz="2000" b="1" dirty="0">
              <a:latin typeface="黑体" panose="02010609060101010101" charset="-122"/>
              <a:ea typeface="黑体" panose="02010609060101010101" charset="-122"/>
              <a:cs typeface="黑体" panose="02010609060101010101" charset="-122"/>
            </a:endParaRPr>
          </a:p>
          <a:p>
            <a:r>
              <a:rPr lang="zh-CN" altLang="en-US" sz="2000" b="1" dirty="0">
                <a:latin typeface="黑体" panose="02010609060101010101" charset="-122"/>
                <a:ea typeface="黑体" panose="02010609060101010101" charset="-122"/>
                <a:cs typeface="黑体" panose="02010609060101010101" charset="-122"/>
              </a:rPr>
              <a:t>（有时，描述一个问题的规模需要多个参数）</a:t>
            </a:r>
            <a:endParaRPr lang="zh-CN" altLang="en-US" sz="2000" b="1" dirty="0">
              <a:solidFill>
                <a:srgbClr val="0000FF"/>
              </a:solidFill>
              <a:latin typeface="黑体" panose="02010609060101010101" charset="-122"/>
              <a:ea typeface="黑体" panose="02010609060101010101" charset="-122"/>
              <a:cs typeface="黑体" panose="02010609060101010101" charset="-122"/>
            </a:endParaRPr>
          </a:p>
        </p:txBody>
      </p:sp>
      <p:sp>
        <p:nvSpPr>
          <p:cNvPr id="8" name="矩形 7"/>
          <p:cNvSpPr/>
          <p:nvPr/>
        </p:nvSpPr>
        <p:spPr>
          <a:xfrm>
            <a:off x="2576195" y="2676208"/>
            <a:ext cx="7786688" cy="398780"/>
          </a:xfrm>
          <a:prstGeom prst="rect">
            <a:avLst/>
          </a:prstGeom>
          <a:noFill/>
          <a:ln w="9525">
            <a:noFill/>
          </a:ln>
        </p:spPr>
        <p:txBody>
          <a:bodyPr>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latin typeface="黑体" panose="02010609060101010101" charset="-122"/>
                <a:ea typeface="黑体" panose="02010609060101010101" charset="-122"/>
                <a:cs typeface="黑体" panose="02010609060101010101" charset="-122"/>
              </a:rPr>
              <a:t>与算法的“</a:t>
            </a:r>
            <a:r>
              <a:rPr lang="en-US" altLang="zh-CN" sz="2000" b="1" dirty="0">
                <a:solidFill>
                  <a:srgbClr val="0000FF"/>
                </a:solidFill>
                <a:latin typeface="黑体" panose="02010609060101010101" charset="-122"/>
                <a:ea typeface="黑体" panose="02010609060101010101" charset="-122"/>
                <a:cs typeface="黑体" panose="02010609060101010101" charset="-122"/>
              </a:rPr>
              <a:t>1</a:t>
            </a:r>
            <a:r>
              <a:rPr lang="zh-CN" altLang="en-US" sz="2000" b="1" dirty="0">
                <a:solidFill>
                  <a:srgbClr val="0000FF"/>
                </a:solidFill>
                <a:latin typeface="黑体" panose="02010609060101010101" charset="-122"/>
                <a:ea typeface="黑体" panose="02010609060101010101" charset="-122"/>
                <a:cs typeface="黑体" panose="02010609060101010101" charset="-122"/>
              </a:rPr>
              <a:t>步</a:t>
            </a:r>
            <a:r>
              <a:rPr lang="zh-CN" altLang="en-US" sz="2000" b="1" dirty="0">
                <a:latin typeface="黑体" panose="02010609060101010101" charset="-122"/>
                <a:ea typeface="黑体" panose="02010609060101010101" charset="-122"/>
                <a:cs typeface="黑体" panose="02010609060101010101" charset="-122"/>
              </a:rPr>
              <a:t>”执行需要的</a:t>
            </a:r>
            <a:r>
              <a:rPr lang="zh-CN" altLang="en-US" sz="2000" b="1" dirty="0">
                <a:solidFill>
                  <a:srgbClr val="0000FF"/>
                </a:solidFill>
                <a:latin typeface="黑体" panose="02010609060101010101" charset="-122"/>
                <a:ea typeface="黑体" panose="02010609060101010101" charset="-122"/>
                <a:cs typeface="黑体" panose="02010609060101010101" charset="-122"/>
              </a:rPr>
              <a:t>工作量无关</a:t>
            </a:r>
            <a:r>
              <a:rPr lang="zh-CN" altLang="en-US" sz="2000" b="1" dirty="0">
                <a:latin typeface="黑体" panose="02010609060101010101" charset="-122"/>
                <a:ea typeface="黑体" panose="02010609060101010101" charset="-122"/>
                <a:cs typeface="黑体" panose="02010609060101010101" charset="-122"/>
              </a:rPr>
              <a:t>！</a:t>
            </a:r>
            <a:endParaRPr lang="zh-CN" altLang="en-US" sz="2000" b="1" dirty="0">
              <a:latin typeface="黑体" panose="02010609060101010101" charset="-122"/>
              <a:ea typeface="黑体" panose="02010609060101010101" charset="-122"/>
              <a:cs typeface="黑体" panose="02010609060101010101" charset="-122"/>
            </a:endParaRPr>
          </a:p>
        </p:txBody>
      </p:sp>
      <p:sp>
        <p:nvSpPr>
          <p:cNvPr id="12" name="矩形 11"/>
          <p:cNvSpPr/>
          <p:nvPr/>
        </p:nvSpPr>
        <p:spPr>
          <a:xfrm>
            <a:off x="2573020" y="3105150"/>
            <a:ext cx="9125585" cy="1014730"/>
          </a:xfrm>
          <a:prstGeom prst="rect">
            <a:avLst/>
          </a:prstGeom>
          <a:noFill/>
          <a:ln w="9525">
            <a:noFill/>
          </a:ln>
        </p:spPr>
        <p:txBody>
          <a:bodyPr wrap="square">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latin typeface="黑体" panose="02010609060101010101" charset="-122"/>
                <a:ea typeface="黑体" panose="02010609060101010101" charset="-122"/>
                <a:cs typeface="黑体" panose="02010609060101010101" charset="-122"/>
              </a:rPr>
              <a:t>在描述算法的时间性能时，人们只考虑</a:t>
            </a:r>
            <a:r>
              <a:rPr lang="zh-CN" altLang="en-US" sz="2000" b="1" dirty="0">
                <a:solidFill>
                  <a:srgbClr val="0000FF"/>
                </a:solidFill>
                <a:latin typeface="黑体" panose="02010609060101010101" charset="-122"/>
                <a:ea typeface="黑体" panose="02010609060101010101" charset="-122"/>
                <a:cs typeface="黑体" panose="02010609060101010101" charset="-122"/>
              </a:rPr>
              <a:t>宏观渐近性质</a:t>
            </a:r>
            <a:r>
              <a:rPr lang="zh-CN" altLang="en-US" sz="2000" b="1" dirty="0">
                <a:latin typeface="黑体" panose="02010609060101010101" charset="-122"/>
                <a:ea typeface="黑体" panose="02010609060101010101" charset="-122"/>
                <a:cs typeface="黑体" panose="02010609060101010101" charset="-122"/>
              </a:rPr>
              <a:t>，即当输入</a:t>
            </a:r>
            <a:r>
              <a:rPr lang="zh-CN" altLang="en-US" sz="2000" b="1" dirty="0">
                <a:solidFill>
                  <a:srgbClr val="0000FF"/>
                </a:solidFill>
                <a:latin typeface="黑体" panose="02010609060101010101" charset="-122"/>
                <a:ea typeface="黑体" panose="02010609060101010101" charset="-122"/>
                <a:cs typeface="黑体" panose="02010609060101010101" charset="-122"/>
              </a:rPr>
              <a:t>问题规模</a:t>
            </a:r>
            <a:r>
              <a:rPr lang="en-US" altLang="x-none" sz="2000" b="1" dirty="0">
                <a:solidFill>
                  <a:srgbClr val="0000FF"/>
                </a:solidFill>
                <a:latin typeface="黑体" panose="02010609060101010101" charset="-122"/>
                <a:ea typeface="黑体" panose="02010609060101010101" charset="-122"/>
                <a:cs typeface="黑体" panose="02010609060101010101" charset="-122"/>
              </a:rPr>
              <a:t> </a:t>
            </a:r>
            <a:r>
              <a:rPr lang="en-US" altLang="zh-CN" sz="2000" b="1" dirty="0">
                <a:solidFill>
                  <a:srgbClr val="0000FF"/>
                </a:solidFill>
                <a:latin typeface="黑体" panose="02010609060101010101" charset="-122"/>
                <a:ea typeface="黑体" panose="02010609060101010101" charset="-122"/>
                <a:cs typeface="黑体" panose="02010609060101010101" charset="-122"/>
              </a:rPr>
              <a:t>n</a:t>
            </a:r>
            <a:r>
              <a:rPr lang="zh-CN" altLang="en-US" sz="2000" b="1" dirty="0">
                <a:latin typeface="黑体" panose="02010609060101010101" charset="-122"/>
                <a:ea typeface="黑体" panose="02010609060101010101" charset="-122"/>
                <a:cs typeface="黑体" panose="02010609060101010101" charset="-122"/>
              </a:rPr>
              <a:t>“充分大”时，观察算法复杂度随着 </a:t>
            </a:r>
            <a:r>
              <a:rPr lang="en-US" altLang="zh-CN" sz="2000" b="1" dirty="0">
                <a:latin typeface="黑体" panose="02010609060101010101" charset="-122"/>
                <a:ea typeface="黑体" panose="02010609060101010101" charset="-122"/>
                <a:cs typeface="黑体" panose="02010609060101010101" charset="-122"/>
              </a:rPr>
              <a:t>n </a:t>
            </a:r>
            <a:r>
              <a:rPr lang="zh-CN" altLang="en-US" sz="2000" b="1" dirty="0">
                <a:latin typeface="黑体" panose="02010609060101010101" charset="-122"/>
                <a:ea typeface="黑体" panose="02010609060101010101" charset="-122"/>
                <a:cs typeface="黑体" panose="02010609060101010101" charset="-122"/>
              </a:rPr>
              <a:t>的“</a:t>
            </a:r>
            <a:r>
              <a:rPr lang="zh-CN" altLang="en-US" sz="2000" b="1" dirty="0">
                <a:solidFill>
                  <a:srgbClr val="0000FF"/>
                </a:solidFill>
                <a:latin typeface="黑体" panose="02010609060101010101" charset="-122"/>
                <a:ea typeface="黑体" panose="02010609060101010101" charset="-122"/>
                <a:cs typeface="黑体" panose="02010609060101010101" charset="-122"/>
              </a:rPr>
              <a:t>增长趋势</a:t>
            </a:r>
            <a:r>
              <a:rPr lang="zh-CN" altLang="en-US" sz="2000" b="1" dirty="0">
                <a:latin typeface="黑体" panose="02010609060101010101" charset="-122"/>
                <a:ea typeface="黑体" panose="02010609060101010101" charset="-122"/>
                <a:cs typeface="黑体" panose="02010609060101010101" charset="-122"/>
              </a:rPr>
              <a:t>”：</a:t>
            </a:r>
            <a:endParaRPr lang="en-US" altLang="zh-CN" sz="2000" b="1" dirty="0">
              <a:latin typeface="黑体" panose="02010609060101010101" charset="-122"/>
              <a:ea typeface="黑体" panose="02010609060101010101" charset="-122"/>
              <a:cs typeface="黑体" panose="02010609060101010101" charset="-122"/>
            </a:endParaRPr>
          </a:p>
          <a:p>
            <a:r>
              <a:rPr lang="zh-CN" altLang="en-US" sz="2000" b="1" dirty="0">
                <a:latin typeface="黑体" panose="02010609060101010101" charset="-122"/>
                <a:ea typeface="黑体" panose="02010609060101010101" charset="-122"/>
                <a:cs typeface="黑体" panose="02010609060101010101" charset="-122"/>
              </a:rPr>
              <a:t>当变量</a:t>
            </a:r>
            <a:r>
              <a:rPr lang="en-US" altLang="zh-CN" sz="2000" b="1" dirty="0">
                <a:latin typeface="黑体" panose="02010609060101010101" charset="-122"/>
                <a:ea typeface="黑体" panose="02010609060101010101" charset="-122"/>
                <a:cs typeface="黑体" panose="02010609060101010101" charset="-122"/>
              </a:rPr>
              <a:t>n</a:t>
            </a:r>
            <a:r>
              <a:rPr lang="zh-CN" altLang="en-US" sz="2000" b="1" dirty="0">
                <a:latin typeface="黑体" panose="02010609060101010101" charset="-122"/>
                <a:ea typeface="黑体" panose="02010609060101010101" charset="-122"/>
                <a:cs typeface="黑体" panose="02010609060101010101" charset="-122"/>
              </a:rPr>
              <a:t>不断增加时，解决问题所需要的时间的增长关系。</a:t>
            </a:r>
            <a:endParaRPr lang="zh-CN" altLang="en-US" sz="2000" b="1" dirty="0">
              <a:latin typeface="黑体" panose="02010609060101010101" charset="-122"/>
              <a:ea typeface="黑体" panose="02010609060101010101" charset="-122"/>
              <a:cs typeface="黑体" panose="02010609060101010101" charset="-122"/>
            </a:endParaRPr>
          </a:p>
        </p:txBody>
      </p:sp>
      <p:sp>
        <p:nvSpPr>
          <p:cNvPr id="13" name="矩形 12"/>
          <p:cNvSpPr/>
          <p:nvPr/>
        </p:nvSpPr>
        <p:spPr>
          <a:xfrm>
            <a:off x="2202180" y="4516120"/>
            <a:ext cx="8783955" cy="1014730"/>
          </a:xfrm>
          <a:prstGeom prst="rect">
            <a:avLst/>
          </a:prstGeom>
          <a:noFill/>
          <a:ln w="9525">
            <a:noFill/>
          </a:ln>
        </p:spPr>
        <p:txBody>
          <a:bodyPr wrap="square">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latin typeface="黑体" panose="02010609060101010101" charset="-122"/>
                <a:ea typeface="黑体" panose="02010609060101010101" charset="-122"/>
                <a:cs typeface="黑体" panose="02010609060101010101" charset="-122"/>
              </a:rPr>
              <a:t>比如：线性增长：</a:t>
            </a:r>
            <a:r>
              <a:rPr lang="en-US" altLang="zh-CN" sz="2000" b="1" dirty="0">
                <a:solidFill>
                  <a:srgbClr val="0000FF"/>
                </a:solidFill>
                <a:latin typeface="黑体" panose="02010609060101010101" charset="-122"/>
                <a:ea typeface="黑体" panose="02010609060101010101" charset="-122"/>
                <a:cs typeface="黑体" panose="02010609060101010101" charset="-122"/>
              </a:rPr>
              <a:t> T(n) = c·n</a:t>
            </a:r>
            <a:endParaRPr lang="en-US" altLang="zh-CN" sz="2000" b="1" dirty="0">
              <a:solidFill>
                <a:srgbClr val="0000FF"/>
              </a:solidFill>
              <a:latin typeface="黑体" panose="02010609060101010101" charset="-122"/>
              <a:ea typeface="黑体" panose="02010609060101010101" charset="-122"/>
              <a:cs typeface="黑体" panose="02010609060101010101" charset="-122"/>
            </a:endParaRPr>
          </a:p>
          <a:p>
            <a:r>
              <a:rPr lang="zh-CN" altLang="en-US" sz="2000" b="1" dirty="0">
                <a:latin typeface="黑体" panose="02010609060101010101" charset="-122"/>
                <a:ea typeface="黑体" panose="02010609060101010101" charset="-122"/>
                <a:cs typeface="黑体" panose="02010609060101010101" charset="-122"/>
              </a:rPr>
              <a:t>即问题规模</a:t>
            </a:r>
            <a:r>
              <a:rPr lang="en-US" altLang="zh-CN" sz="2000" b="1" dirty="0">
                <a:solidFill>
                  <a:srgbClr val="0000FF"/>
                </a:solidFill>
                <a:latin typeface="黑体" panose="02010609060101010101" charset="-122"/>
                <a:ea typeface="黑体" panose="02010609060101010101" charset="-122"/>
                <a:cs typeface="黑体" panose="02010609060101010101" charset="-122"/>
              </a:rPr>
              <a:t>n</a:t>
            </a:r>
            <a:r>
              <a:rPr lang="zh-CN" altLang="en-US" sz="2000" b="1" dirty="0">
                <a:latin typeface="黑体" panose="02010609060101010101" charset="-122"/>
                <a:ea typeface="黑体" panose="02010609060101010101" charset="-122"/>
                <a:cs typeface="黑体" panose="02010609060101010101" charset="-122"/>
              </a:rPr>
              <a:t>增长到</a:t>
            </a:r>
            <a:r>
              <a:rPr lang="en-US" altLang="zh-CN" sz="2000" b="1" dirty="0">
                <a:solidFill>
                  <a:srgbClr val="0000FF"/>
                </a:solidFill>
                <a:latin typeface="黑体" panose="02010609060101010101" charset="-122"/>
                <a:ea typeface="黑体" panose="02010609060101010101" charset="-122"/>
                <a:cs typeface="黑体" panose="02010609060101010101" charset="-122"/>
              </a:rPr>
              <a:t>2</a:t>
            </a:r>
            <a:r>
              <a:rPr lang="zh-CN" altLang="en-US" sz="2000" b="1" dirty="0">
                <a:solidFill>
                  <a:srgbClr val="0000FF"/>
                </a:solidFill>
                <a:latin typeface="黑体" panose="02010609060101010101" charset="-122"/>
                <a:ea typeface="黑体" panose="02010609060101010101" charset="-122"/>
                <a:cs typeface="黑体" panose="02010609060101010101" charset="-122"/>
              </a:rPr>
              <a:t>倍、</a:t>
            </a:r>
            <a:r>
              <a:rPr lang="en-US" altLang="zh-CN" sz="2000" b="1" dirty="0">
                <a:solidFill>
                  <a:srgbClr val="0000FF"/>
                </a:solidFill>
                <a:latin typeface="黑体" panose="02010609060101010101" charset="-122"/>
                <a:ea typeface="黑体" panose="02010609060101010101" charset="-122"/>
                <a:cs typeface="黑体" panose="02010609060101010101" charset="-122"/>
              </a:rPr>
              <a:t>3</a:t>
            </a:r>
            <a:r>
              <a:rPr lang="zh-CN" altLang="en-US" sz="2000" b="1" dirty="0">
                <a:solidFill>
                  <a:srgbClr val="0000FF"/>
                </a:solidFill>
                <a:latin typeface="黑体" panose="02010609060101010101" charset="-122"/>
                <a:ea typeface="黑体" panose="02010609060101010101" charset="-122"/>
                <a:cs typeface="黑体" panose="02010609060101010101" charset="-122"/>
              </a:rPr>
              <a:t>倍</a:t>
            </a:r>
            <a:r>
              <a:rPr lang="en-US" altLang="zh-CN" sz="2000" b="1" dirty="0">
                <a:solidFill>
                  <a:srgbClr val="0000FF"/>
                </a:solidFill>
                <a:latin typeface="黑体" panose="02010609060101010101" charset="-122"/>
                <a:ea typeface="黑体" panose="02010609060101010101" charset="-122"/>
                <a:cs typeface="黑体" panose="02010609060101010101" charset="-122"/>
              </a:rPr>
              <a:t>……</a:t>
            </a:r>
            <a:r>
              <a:rPr lang="zh-CN" altLang="en-US" sz="2000" b="1" dirty="0">
                <a:latin typeface="黑体" panose="02010609060101010101" charset="-122"/>
                <a:ea typeface="黑体" panose="02010609060101010101" charset="-122"/>
                <a:cs typeface="黑体" panose="02010609060101010101" charset="-122"/>
              </a:rPr>
              <a:t>时，解决问题所需要的时间</a:t>
            </a:r>
            <a:r>
              <a:rPr lang="en-US" altLang="zh-CN" sz="2000" b="1" dirty="0">
                <a:solidFill>
                  <a:srgbClr val="0000FF"/>
                </a:solidFill>
                <a:latin typeface="黑体" panose="02010609060101010101" charset="-122"/>
                <a:ea typeface="黑体" panose="02010609060101010101" charset="-122"/>
                <a:cs typeface="黑体" panose="02010609060101010101" charset="-122"/>
              </a:rPr>
              <a:t>T(n)</a:t>
            </a:r>
            <a:r>
              <a:rPr lang="zh-CN" altLang="en-US" sz="2000" b="1" dirty="0">
                <a:latin typeface="黑体" panose="02010609060101010101" charset="-122"/>
                <a:ea typeface="黑体" panose="02010609060101010101" charset="-122"/>
                <a:cs typeface="黑体" panose="02010609060101010101" charset="-122"/>
              </a:rPr>
              <a:t>也是增长到</a:t>
            </a:r>
            <a:r>
              <a:rPr lang="en-US" altLang="zh-CN" sz="2000" b="1" dirty="0">
                <a:solidFill>
                  <a:srgbClr val="0000FF"/>
                </a:solidFill>
                <a:latin typeface="黑体" panose="02010609060101010101" charset="-122"/>
                <a:ea typeface="黑体" panose="02010609060101010101" charset="-122"/>
                <a:cs typeface="黑体" panose="02010609060101010101" charset="-122"/>
              </a:rPr>
              <a:t>2</a:t>
            </a:r>
            <a:r>
              <a:rPr lang="zh-CN" altLang="en-US" sz="2000" b="1" dirty="0">
                <a:solidFill>
                  <a:srgbClr val="0000FF"/>
                </a:solidFill>
                <a:latin typeface="黑体" panose="02010609060101010101" charset="-122"/>
                <a:ea typeface="黑体" panose="02010609060101010101" charset="-122"/>
                <a:cs typeface="黑体" panose="02010609060101010101" charset="-122"/>
              </a:rPr>
              <a:t>倍、</a:t>
            </a:r>
            <a:r>
              <a:rPr lang="en-US" altLang="zh-CN" sz="2000" b="1" dirty="0">
                <a:solidFill>
                  <a:srgbClr val="0000FF"/>
                </a:solidFill>
                <a:latin typeface="黑体" panose="02010609060101010101" charset="-122"/>
                <a:ea typeface="黑体" panose="02010609060101010101" charset="-122"/>
                <a:cs typeface="黑体" panose="02010609060101010101" charset="-122"/>
              </a:rPr>
              <a:t>3</a:t>
            </a:r>
            <a:r>
              <a:rPr lang="zh-CN" altLang="en-US" sz="2000" b="1" dirty="0">
                <a:solidFill>
                  <a:srgbClr val="0000FF"/>
                </a:solidFill>
                <a:latin typeface="黑体" panose="02010609060101010101" charset="-122"/>
                <a:ea typeface="黑体" panose="02010609060101010101" charset="-122"/>
                <a:cs typeface="黑体" panose="02010609060101010101" charset="-122"/>
              </a:rPr>
              <a:t>倍</a:t>
            </a:r>
            <a:r>
              <a:rPr lang="en-US" altLang="zh-CN" sz="2000" b="1" dirty="0">
                <a:solidFill>
                  <a:srgbClr val="0000FF"/>
                </a:solidFill>
                <a:latin typeface="黑体" panose="02010609060101010101" charset="-122"/>
                <a:ea typeface="黑体" panose="02010609060101010101" charset="-122"/>
                <a:cs typeface="黑体" panose="02010609060101010101" charset="-122"/>
              </a:rPr>
              <a:t>……</a:t>
            </a:r>
            <a:r>
              <a:rPr lang="zh-CN" altLang="en-US" sz="2000" b="1" dirty="0">
                <a:latin typeface="黑体" panose="02010609060101010101" charset="-122"/>
                <a:ea typeface="黑体" panose="02010609060101010101" charset="-122"/>
                <a:cs typeface="黑体" panose="02010609060101010101" charset="-122"/>
              </a:rPr>
              <a:t>（</a:t>
            </a:r>
            <a:r>
              <a:rPr lang="en-US" altLang="zh-CN" sz="2000" b="1" dirty="0">
                <a:latin typeface="黑体" panose="02010609060101010101" charset="-122"/>
                <a:ea typeface="黑体" panose="02010609060101010101" charset="-122"/>
                <a:cs typeface="黑体" panose="02010609060101010101" charset="-122"/>
              </a:rPr>
              <a:t> </a:t>
            </a:r>
            <a:r>
              <a:rPr lang="zh-CN" altLang="en-US" sz="2000" b="1" dirty="0">
                <a:latin typeface="黑体" panose="02010609060101010101" charset="-122"/>
                <a:ea typeface="黑体" panose="02010609060101010101" charset="-122"/>
                <a:cs typeface="黑体" panose="02010609060101010101" charset="-122"/>
              </a:rPr>
              <a:t>与</a:t>
            </a:r>
            <a:r>
              <a:rPr lang="en-US" altLang="zh-CN" sz="2000" b="1" dirty="0">
                <a:latin typeface="黑体" panose="02010609060101010101" charset="-122"/>
                <a:ea typeface="黑体" panose="02010609060101010101" charset="-122"/>
                <a:cs typeface="黑体" panose="02010609060101010101" charset="-122"/>
              </a:rPr>
              <a:t>c</a:t>
            </a:r>
            <a:r>
              <a:rPr lang="zh-CN" altLang="en-US" sz="2000" b="1" dirty="0">
                <a:latin typeface="黑体" panose="02010609060101010101" charset="-122"/>
                <a:ea typeface="黑体" panose="02010609060101010101" charset="-122"/>
                <a:cs typeface="黑体" panose="02010609060101010101" charset="-122"/>
              </a:rPr>
              <a:t>无关</a:t>
            </a:r>
            <a:r>
              <a:rPr lang="en-US" altLang="zh-CN" sz="2000" b="1" dirty="0">
                <a:latin typeface="黑体" panose="02010609060101010101" charset="-122"/>
                <a:ea typeface="黑体" panose="02010609060101010101" charset="-122"/>
                <a:cs typeface="黑体" panose="02010609060101010101" charset="-122"/>
              </a:rPr>
              <a:t> </a:t>
            </a:r>
            <a:r>
              <a:rPr lang="zh-CN" altLang="en-US" sz="2000" b="1" dirty="0">
                <a:latin typeface="黑体" panose="02010609060101010101" charset="-122"/>
                <a:ea typeface="黑体" panose="02010609060101010101" charset="-122"/>
                <a:cs typeface="黑体" panose="02010609060101010101" charset="-122"/>
              </a:rPr>
              <a:t>）</a:t>
            </a:r>
            <a:endParaRPr lang="zh-CN" altLang="en-US" sz="2000" b="1" dirty="0">
              <a:latin typeface="黑体" panose="02010609060101010101" charset="-122"/>
              <a:ea typeface="黑体" panose="02010609060101010101" charset="-122"/>
              <a:cs typeface="黑体" panose="02010609060101010101" charset="-122"/>
            </a:endParaRPr>
          </a:p>
        </p:txBody>
      </p:sp>
      <p:sp>
        <p:nvSpPr>
          <p:cNvPr id="14" name="矩形 13"/>
          <p:cNvSpPr/>
          <p:nvPr/>
        </p:nvSpPr>
        <p:spPr>
          <a:xfrm>
            <a:off x="2201863" y="5587683"/>
            <a:ext cx="7786687" cy="1014730"/>
          </a:xfrm>
          <a:prstGeom prst="rect">
            <a:avLst/>
          </a:prstGeom>
          <a:noFill/>
          <a:ln w="9525">
            <a:noFill/>
          </a:ln>
        </p:spPr>
        <p:txBody>
          <a:bodyPr>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latin typeface="黑体" panose="02010609060101010101" charset="-122"/>
                <a:ea typeface="黑体" panose="02010609060101010101" charset="-122"/>
                <a:cs typeface="黑体" panose="02010609060101010101" charset="-122"/>
              </a:rPr>
              <a:t>平方增长：</a:t>
            </a:r>
            <a:r>
              <a:rPr lang="en-US" altLang="zh-CN" sz="2000" b="1" dirty="0">
                <a:solidFill>
                  <a:srgbClr val="0000FF"/>
                </a:solidFill>
                <a:latin typeface="黑体" panose="02010609060101010101" charset="-122"/>
                <a:ea typeface="黑体" panose="02010609060101010101" charset="-122"/>
                <a:cs typeface="黑体" panose="02010609060101010101" charset="-122"/>
              </a:rPr>
              <a:t> T(n) = c·n</a:t>
            </a:r>
            <a:r>
              <a:rPr lang="en-US" altLang="zh-CN" sz="2000" b="1" baseline="30000" dirty="0">
                <a:solidFill>
                  <a:srgbClr val="0000FF"/>
                </a:solidFill>
                <a:latin typeface="黑体" panose="02010609060101010101" charset="-122"/>
                <a:ea typeface="黑体" panose="02010609060101010101" charset="-122"/>
                <a:cs typeface="黑体" panose="02010609060101010101" charset="-122"/>
              </a:rPr>
              <a:t>2</a:t>
            </a:r>
            <a:endParaRPr lang="en-US" altLang="zh-CN" sz="2000" b="1" baseline="30000" dirty="0">
              <a:solidFill>
                <a:srgbClr val="0000FF"/>
              </a:solidFill>
              <a:latin typeface="黑体" panose="02010609060101010101" charset="-122"/>
              <a:ea typeface="黑体" panose="02010609060101010101" charset="-122"/>
              <a:cs typeface="黑体" panose="02010609060101010101" charset="-122"/>
            </a:endParaRPr>
          </a:p>
          <a:p>
            <a:r>
              <a:rPr lang="zh-CN" altLang="en-US" sz="2000" b="1" dirty="0">
                <a:latin typeface="黑体" panose="02010609060101010101" charset="-122"/>
                <a:ea typeface="黑体" panose="02010609060101010101" charset="-122"/>
                <a:cs typeface="黑体" panose="02010609060101010101" charset="-122"/>
              </a:rPr>
              <a:t>即问题规模</a:t>
            </a:r>
            <a:r>
              <a:rPr lang="en-US" altLang="zh-CN" sz="2000" b="1" dirty="0">
                <a:solidFill>
                  <a:srgbClr val="0000FF"/>
                </a:solidFill>
                <a:latin typeface="黑体" panose="02010609060101010101" charset="-122"/>
                <a:ea typeface="黑体" panose="02010609060101010101" charset="-122"/>
                <a:cs typeface="黑体" panose="02010609060101010101" charset="-122"/>
              </a:rPr>
              <a:t>n</a:t>
            </a:r>
            <a:r>
              <a:rPr lang="zh-CN" altLang="en-US" sz="2000" b="1" dirty="0">
                <a:latin typeface="黑体" panose="02010609060101010101" charset="-122"/>
                <a:ea typeface="黑体" panose="02010609060101010101" charset="-122"/>
                <a:cs typeface="黑体" panose="02010609060101010101" charset="-122"/>
              </a:rPr>
              <a:t>增长到</a:t>
            </a:r>
            <a:r>
              <a:rPr lang="en-US" altLang="zh-CN" sz="2000" b="1" dirty="0">
                <a:solidFill>
                  <a:srgbClr val="0000FF"/>
                </a:solidFill>
                <a:latin typeface="黑体" panose="02010609060101010101" charset="-122"/>
                <a:ea typeface="黑体" panose="02010609060101010101" charset="-122"/>
                <a:cs typeface="黑体" panose="02010609060101010101" charset="-122"/>
              </a:rPr>
              <a:t>2</a:t>
            </a:r>
            <a:r>
              <a:rPr lang="zh-CN" altLang="en-US" sz="2000" b="1" dirty="0">
                <a:solidFill>
                  <a:srgbClr val="0000FF"/>
                </a:solidFill>
                <a:latin typeface="黑体" panose="02010609060101010101" charset="-122"/>
                <a:ea typeface="黑体" panose="02010609060101010101" charset="-122"/>
                <a:cs typeface="黑体" panose="02010609060101010101" charset="-122"/>
              </a:rPr>
              <a:t>倍、</a:t>
            </a:r>
            <a:r>
              <a:rPr lang="en-US" altLang="zh-CN" sz="2000" b="1" dirty="0">
                <a:solidFill>
                  <a:srgbClr val="0000FF"/>
                </a:solidFill>
                <a:latin typeface="黑体" panose="02010609060101010101" charset="-122"/>
                <a:ea typeface="黑体" panose="02010609060101010101" charset="-122"/>
                <a:cs typeface="黑体" panose="02010609060101010101" charset="-122"/>
              </a:rPr>
              <a:t>3</a:t>
            </a:r>
            <a:r>
              <a:rPr lang="zh-CN" altLang="en-US" sz="2000" b="1" dirty="0">
                <a:solidFill>
                  <a:srgbClr val="0000FF"/>
                </a:solidFill>
                <a:latin typeface="黑体" panose="02010609060101010101" charset="-122"/>
                <a:ea typeface="黑体" panose="02010609060101010101" charset="-122"/>
                <a:cs typeface="黑体" panose="02010609060101010101" charset="-122"/>
              </a:rPr>
              <a:t>倍</a:t>
            </a:r>
            <a:r>
              <a:rPr lang="en-US" altLang="zh-CN" sz="2000" b="1" dirty="0">
                <a:solidFill>
                  <a:srgbClr val="0000FF"/>
                </a:solidFill>
                <a:latin typeface="黑体" panose="02010609060101010101" charset="-122"/>
                <a:ea typeface="黑体" panose="02010609060101010101" charset="-122"/>
                <a:cs typeface="黑体" panose="02010609060101010101" charset="-122"/>
              </a:rPr>
              <a:t>……</a:t>
            </a:r>
            <a:r>
              <a:rPr lang="zh-CN" altLang="en-US" sz="2000" b="1" dirty="0">
                <a:latin typeface="黑体" panose="02010609060101010101" charset="-122"/>
                <a:ea typeface="黑体" panose="02010609060101010101" charset="-122"/>
                <a:cs typeface="黑体" panose="02010609060101010101" charset="-122"/>
              </a:rPr>
              <a:t>时，解决问题所需要的时间</a:t>
            </a:r>
            <a:r>
              <a:rPr lang="en-US" altLang="zh-CN" sz="2000" b="1" dirty="0">
                <a:solidFill>
                  <a:srgbClr val="0000FF"/>
                </a:solidFill>
                <a:latin typeface="黑体" panose="02010609060101010101" charset="-122"/>
                <a:ea typeface="黑体" panose="02010609060101010101" charset="-122"/>
                <a:cs typeface="黑体" panose="02010609060101010101" charset="-122"/>
              </a:rPr>
              <a:t>T(n)</a:t>
            </a:r>
            <a:r>
              <a:rPr lang="zh-CN" altLang="en-US" sz="2000" b="1" dirty="0">
                <a:latin typeface="黑体" panose="02010609060101010101" charset="-122"/>
                <a:ea typeface="黑体" panose="02010609060101010101" charset="-122"/>
                <a:cs typeface="黑体" panose="02010609060101010101" charset="-122"/>
              </a:rPr>
              <a:t>增长到</a:t>
            </a:r>
            <a:r>
              <a:rPr lang="en-US" altLang="zh-CN" sz="2000" b="1" dirty="0">
                <a:solidFill>
                  <a:srgbClr val="0000FF"/>
                </a:solidFill>
                <a:latin typeface="黑体" panose="02010609060101010101" charset="-122"/>
                <a:ea typeface="黑体" panose="02010609060101010101" charset="-122"/>
                <a:cs typeface="黑体" panose="02010609060101010101" charset="-122"/>
              </a:rPr>
              <a:t>4</a:t>
            </a:r>
            <a:r>
              <a:rPr lang="zh-CN" altLang="en-US" sz="2000" b="1" dirty="0">
                <a:solidFill>
                  <a:srgbClr val="0000FF"/>
                </a:solidFill>
                <a:latin typeface="黑体" panose="02010609060101010101" charset="-122"/>
                <a:ea typeface="黑体" panose="02010609060101010101" charset="-122"/>
                <a:cs typeface="黑体" panose="02010609060101010101" charset="-122"/>
              </a:rPr>
              <a:t>倍、</a:t>
            </a:r>
            <a:r>
              <a:rPr lang="en-US" altLang="zh-CN" sz="2000" b="1" dirty="0">
                <a:solidFill>
                  <a:srgbClr val="0000FF"/>
                </a:solidFill>
                <a:latin typeface="黑体" panose="02010609060101010101" charset="-122"/>
                <a:ea typeface="黑体" panose="02010609060101010101" charset="-122"/>
                <a:cs typeface="黑体" panose="02010609060101010101" charset="-122"/>
              </a:rPr>
              <a:t>9</a:t>
            </a:r>
            <a:r>
              <a:rPr lang="zh-CN" altLang="en-US" sz="2000" b="1" dirty="0">
                <a:solidFill>
                  <a:srgbClr val="0000FF"/>
                </a:solidFill>
                <a:latin typeface="黑体" panose="02010609060101010101" charset="-122"/>
                <a:ea typeface="黑体" panose="02010609060101010101" charset="-122"/>
                <a:cs typeface="黑体" panose="02010609060101010101" charset="-122"/>
              </a:rPr>
              <a:t>倍</a:t>
            </a:r>
            <a:r>
              <a:rPr lang="en-US" altLang="zh-CN" sz="2000" b="1" dirty="0">
                <a:solidFill>
                  <a:srgbClr val="0000FF"/>
                </a:solidFill>
                <a:latin typeface="黑体" panose="02010609060101010101" charset="-122"/>
                <a:ea typeface="黑体" panose="02010609060101010101" charset="-122"/>
                <a:cs typeface="黑体" panose="02010609060101010101" charset="-122"/>
              </a:rPr>
              <a:t>……</a:t>
            </a:r>
            <a:r>
              <a:rPr lang="zh-CN" altLang="en-US" sz="2000" b="1" dirty="0">
                <a:latin typeface="黑体" panose="02010609060101010101" charset="-122"/>
                <a:ea typeface="黑体" panose="02010609060101010101" charset="-122"/>
                <a:cs typeface="黑体" panose="02010609060101010101" charset="-122"/>
              </a:rPr>
              <a:t> （</a:t>
            </a:r>
            <a:r>
              <a:rPr lang="en-US" altLang="zh-CN" sz="2000" b="1" dirty="0">
                <a:latin typeface="黑体" panose="02010609060101010101" charset="-122"/>
                <a:ea typeface="黑体" panose="02010609060101010101" charset="-122"/>
                <a:cs typeface="黑体" panose="02010609060101010101" charset="-122"/>
              </a:rPr>
              <a:t> </a:t>
            </a:r>
            <a:r>
              <a:rPr lang="zh-CN" altLang="en-US" sz="2000" b="1" dirty="0">
                <a:latin typeface="黑体" panose="02010609060101010101" charset="-122"/>
                <a:ea typeface="黑体" panose="02010609060101010101" charset="-122"/>
                <a:cs typeface="黑体" panose="02010609060101010101" charset="-122"/>
              </a:rPr>
              <a:t>与</a:t>
            </a:r>
            <a:r>
              <a:rPr lang="en-US" altLang="zh-CN" sz="2000" b="1" dirty="0">
                <a:latin typeface="黑体" panose="02010609060101010101" charset="-122"/>
                <a:ea typeface="黑体" panose="02010609060101010101" charset="-122"/>
                <a:cs typeface="黑体" panose="02010609060101010101" charset="-122"/>
              </a:rPr>
              <a:t>c</a:t>
            </a:r>
            <a:r>
              <a:rPr lang="zh-CN" altLang="en-US" sz="2000" b="1" dirty="0">
                <a:latin typeface="黑体" panose="02010609060101010101" charset="-122"/>
                <a:ea typeface="黑体" panose="02010609060101010101" charset="-122"/>
                <a:cs typeface="黑体" panose="02010609060101010101" charset="-122"/>
              </a:rPr>
              <a:t>无关</a:t>
            </a:r>
            <a:r>
              <a:rPr lang="en-US" altLang="zh-CN" sz="2000" b="1" dirty="0">
                <a:latin typeface="黑体" panose="02010609060101010101" charset="-122"/>
                <a:ea typeface="黑体" panose="02010609060101010101" charset="-122"/>
                <a:cs typeface="黑体" panose="02010609060101010101" charset="-122"/>
              </a:rPr>
              <a:t> </a:t>
            </a:r>
            <a:r>
              <a:rPr lang="zh-CN" altLang="en-US" sz="2000" b="1" dirty="0">
                <a:latin typeface="黑体" panose="02010609060101010101" charset="-122"/>
                <a:ea typeface="黑体" panose="02010609060101010101" charset="-122"/>
                <a:cs typeface="黑体" panose="02010609060101010101" charset="-122"/>
              </a:rPr>
              <a:t>）</a:t>
            </a:r>
            <a:endParaRPr lang="zh-CN" altLang="en-US" sz="2000" b="1" dirty="0">
              <a:latin typeface="黑体" panose="02010609060101010101" charset="-122"/>
              <a:ea typeface="黑体" panose="02010609060101010101" charset="-122"/>
              <a:cs typeface="黑体" panose="02010609060101010101" charset="-122"/>
            </a:endParaRPr>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12" grpId="0"/>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算法和算法分析</a:t>
            </a:r>
            <a:endParaRPr lang="zh-CN" altLang="en-US"/>
          </a:p>
        </p:txBody>
      </p:sp>
      <p:sp>
        <p:nvSpPr>
          <p:cNvPr id="20483" name="矩形 9"/>
          <p:cNvSpPr/>
          <p:nvPr/>
        </p:nvSpPr>
        <p:spPr>
          <a:xfrm>
            <a:off x="2166620" y="1247775"/>
            <a:ext cx="9544685" cy="583565"/>
          </a:xfrm>
          <a:prstGeom prst="rect">
            <a:avLst/>
          </a:prstGeom>
          <a:noFill/>
          <a:ln w="9525">
            <a:noFill/>
          </a:ln>
        </p:spPr>
        <p:txBody>
          <a:bodyPr wrap="square">
            <a:spAutoFit/>
          </a:bodyPr>
          <a:p>
            <a:r>
              <a:rPr lang="en-US" altLang="zh-CN" sz="32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3200" b="1" dirty="0">
                <a:latin typeface="黑体" panose="02010609060101010101" charset="-122"/>
                <a:ea typeface="黑体" panose="02010609060101010101" charset="-122"/>
                <a:cs typeface="黑体" panose="02010609060101010101" charset="-122"/>
              </a:rPr>
              <a:t>引入下面几种数学符号：</a:t>
            </a:r>
            <a:endParaRPr lang="zh-CN" altLang="en-US" sz="3200" b="1" dirty="0">
              <a:solidFill>
                <a:srgbClr val="0000FF"/>
              </a:solidFill>
              <a:latin typeface="黑体" panose="02010609060101010101" charset="-122"/>
              <a:ea typeface="黑体" panose="02010609060101010101" charset="-122"/>
              <a:cs typeface="黑体" panose="02010609060101010101" charset="-122"/>
            </a:endParaRPr>
          </a:p>
        </p:txBody>
      </p:sp>
      <p:sp>
        <p:nvSpPr>
          <p:cNvPr id="11" name="矩形 10"/>
          <p:cNvSpPr/>
          <p:nvPr/>
        </p:nvSpPr>
        <p:spPr>
          <a:xfrm>
            <a:off x="2718435" y="1962150"/>
            <a:ext cx="8926195" cy="829945"/>
          </a:xfrm>
          <a:prstGeom prst="rect">
            <a:avLst/>
          </a:prstGeom>
          <a:noFill/>
          <a:ln w="9525">
            <a:noFill/>
          </a:ln>
        </p:spPr>
        <p:txBody>
          <a:bodyPr wrap="square">
            <a:spAutoFit/>
          </a:bodyPr>
          <a:p>
            <a:r>
              <a:rPr lang="en-US" altLang="zh-CN" sz="2400" b="1" dirty="0">
                <a:latin typeface="黑体" panose="02010609060101010101" charset="-122"/>
                <a:ea typeface="黑体" panose="02010609060101010101" charset="-122"/>
                <a:cs typeface="黑体" panose="02010609060101010101" charset="-122"/>
              </a:rPr>
              <a:t>[</a:t>
            </a:r>
            <a:r>
              <a:rPr lang="zh-CN" altLang="en-US" sz="2400" b="1" dirty="0">
                <a:latin typeface="黑体" panose="02010609060101010101" charset="-122"/>
                <a:ea typeface="黑体" panose="02010609060101010101" charset="-122"/>
                <a:cs typeface="黑体" panose="02010609060101010101" charset="-122"/>
              </a:rPr>
              <a:t>定义</a:t>
            </a:r>
            <a:r>
              <a:rPr lang="en-US" altLang="zh-CN" sz="2400" b="1" dirty="0">
                <a:latin typeface="黑体" panose="02010609060101010101" charset="-122"/>
                <a:ea typeface="黑体" panose="02010609060101010101" charset="-122"/>
                <a:cs typeface="黑体" panose="02010609060101010101" charset="-122"/>
              </a:rPr>
              <a:t>1.1] </a:t>
            </a:r>
            <a:r>
              <a:rPr lang="en-US" altLang="zh-CN" sz="2400" b="1" i="1" dirty="0">
                <a:solidFill>
                  <a:srgbClr val="0000FF"/>
                </a:solidFill>
                <a:latin typeface="黑体" panose="02010609060101010101" charset="-122"/>
                <a:ea typeface="黑体" panose="02010609060101010101" charset="-122"/>
                <a:cs typeface="黑体" panose="02010609060101010101" charset="-122"/>
              </a:rPr>
              <a:t>T (n) = O(f(n)) </a:t>
            </a:r>
            <a:r>
              <a:rPr lang="zh-CN" altLang="en-US" sz="2400" b="1" dirty="0">
                <a:latin typeface="黑体" panose="02010609060101010101" charset="-122"/>
                <a:ea typeface="黑体" panose="02010609060101010101" charset="-122"/>
                <a:cs typeface="黑体" panose="02010609060101010101" charset="-122"/>
              </a:rPr>
              <a:t>表示存在常数</a:t>
            </a:r>
            <a:r>
              <a:rPr lang="en-US" altLang="zh-CN" sz="2400" b="1" dirty="0">
                <a:latin typeface="黑体" panose="02010609060101010101" charset="-122"/>
                <a:ea typeface="黑体" panose="02010609060101010101" charset="-122"/>
                <a:cs typeface="黑体" panose="02010609060101010101" charset="-122"/>
              </a:rPr>
              <a:t>c &gt; 0, n</a:t>
            </a:r>
            <a:r>
              <a:rPr lang="en-US" altLang="zh-CN" sz="2400" b="1" baseline="-25000" dirty="0">
                <a:latin typeface="黑体" panose="02010609060101010101" charset="-122"/>
                <a:ea typeface="黑体" panose="02010609060101010101" charset="-122"/>
                <a:cs typeface="黑体" panose="02010609060101010101" charset="-122"/>
              </a:rPr>
              <a:t>0</a:t>
            </a:r>
            <a:r>
              <a:rPr lang="en-US" altLang="zh-CN" sz="2400" b="1" dirty="0">
                <a:latin typeface="黑体" panose="02010609060101010101" charset="-122"/>
                <a:ea typeface="黑体" panose="02010609060101010101" charset="-122"/>
                <a:cs typeface="黑体" panose="02010609060101010101" charset="-122"/>
              </a:rPr>
              <a:t> &gt; 0</a:t>
            </a:r>
            <a:r>
              <a:rPr lang="zh-CN" altLang="en-US" sz="2400" b="1" dirty="0">
                <a:latin typeface="黑体" panose="02010609060101010101" charset="-122"/>
                <a:ea typeface="黑体" panose="02010609060101010101" charset="-122"/>
                <a:cs typeface="黑体" panose="02010609060101010101" charset="-122"/>
              </a:rPr>
              <a:t> ，</a:t>
            </a:r>
            <a:endParaRPr lang="en-US" altLang="zh-CN" sz="2400" b="1" dirty="0">
              <a:latin typeface="黑体" panose="02010609060101010101" charset="-122"/>
              <a:ea typeface="黑体" panose="02010609060101010101" charset="-122"/>
              <a:cs typeface="黑体" panose="02010609060101010101" charset="-122"/>
            </a:endParaRPr>
          </a:p>
          <a:p>
            <a:r>
              <a:rPr lang="zh-CN" altLang="en-US" sz="2400" b="1" dirty="0">
                <a:latin typeface="黑体" panose="02010609060101010101" charset="-122"/>
                <a:ea typeface="黑体" panose="02010609060101010101" charset="-122"/>
                <a:cs typeface="黑体" panose="02010609060101010101" charset="-122"/>
              </a:rPr>
              <a:t>          使得当</a:t>
            </a:r>
            <a:r>
              <a:rPr lang="en-US" altLang="zh-CN" sz="2400" b="1" dirty="0">
                <a:latin typeface="黑体" panose="02010609060101010101" charset="-122"/>
                <a:ea typeface="黑体" panose="02010609060101010101" charset="-122"/>
                <a:cs typeface="黑体" panose="02010609060101010101" charset="-122"/>
              </a:rPr>
              <a:t> n ≥ n</a:t>
            </a:r>
            <a:r>
              <a:rPr lang="en-US" altLang="zh-CN" sz="2400" b="1" baseline="-25000" dirty="0">
                <a:latin typeface="黑体" panose="02010609060101010101" charset="-122"/>
                <a:ea typeface="黑体" panose="02010609060101010101" charset="-122"/>
                <a:cs typeface="黑体" panose="02010609060101010101" charset="-122"/>
              </a:rPr>
              <a:t>0</a:t>
            </a:r>
            <a:r>
              <a:rPr lang="en-US" altLang="zh-CN"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时有</a:t>
            </a:r>
            <a:r>
              <a:rPr lang="en-US" altLang="x-none" sz="2400" b="1" dirty="0">
                <a:latin typeface="黑体" panose="02010609060101010101" charset="-122"/>
                <a:ea typeface="黑体" panose="02010609060101010101" charset="-122"/>
                <a:cs typeface="黑体" panose="02010609060101010101" charset="-122"/>
              </a:rPr>
              <a:t> </a:t>
            </a:r>
            <a:r>
              <a:rPr lang="en-US" altLang="zh-CN" sz="2400" b="1" i="1" dirty="0">
                <a:solidFill>
                  <a:srgbClr val="0000FF"/>
                </a:solidFill>
                <a:latin typeface="黑体" panose="02010609060101010101" charset="-122"/>
                <a:ea typeface="黑体" panose="02010609060101010101" charset="-122"/>
                <a:cs typeface="黑体" panose="02010609060101010101" charset="-122"/>
              </a:rPr>
              <a:t>T (n) ≤ c f(n)</a:t>
            </a:r>
            <a:endParaRPr lang="en-US" altLang="zh-CN" sz="2400" b="1" i="1" dirty="0">
              <a:solidFill>
                <a:srgbClr val="0000FF"/>
              </a:solidFill>
              <a:latin typeface="黑体" panose="02010609060101010101" charset="-122"/>
              <a:ea typeface="黑体" panose="02010609060101010101" charset="-122"/>
              <a:cs typeface="黑体" panose="02010609060101010101" charset="-122"/>
            </a:endParaRPr>
          </a:p>
        </p:txBody>
      </p:sp>
      <p:sp>
        <p:nvSpPr>
          <p:cNvPr id="7" name="矩形 6"/>
          <p:cNvSpPr/>
          <p:nvPr/>
        </p:nvSpPr>
        <p:spPr>
          <a:xfrm>
            <a:off x="3432810" y="2891155"/>
            <a:ext cx="7688580" cy="829945"/>
          </a:xfrm>
          <a:prstGeom prst="rect">
            <a:avLst/>
          </a:prstGeom>
          <a:noFill/>
          <a:ln w="9525">
            <a:noFill/>
          </a:ln>
        </p:spPr>
        <p:txBody>
          <a:bodyPr wrap="square">
            <a:spAutoFit/>
          </a:bodyPr>
          <a:p>
            <a:r>
              <a:rPr lang="en-US" altLang="zh-CN" sz="24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400" b="1" dirty="0">
                <a:latin typeface="黑体" panose="02010609060101010101" charset="-122"/>
                <a:ea typeface="黑体" panose="02010609060101010101" charset="-122"/>
                <a:cs typeface="黑体" panose="02010609060101010101" charset="-122"/>
              </a:rPr>
              <a:t>例</a:t>
            </a:r>
            <a:r>
              <a:rPr lang="en-US" altLang="zh-CN" sz="2400" b="1" dirty="0">
                <a:latin typeface="黑体" panose="02010609060101010101" charset="-122"/>
                <a:ea typeface="黑体" panose="02010609060101010101" charset="-122"/>
                <a:cs typeface="黑体" panose="02010609060101010101" charset="-122"/>
              </a:rPr>
              <a:t>1.3 </a:t>
            </a:r>
            <a:r>
              <a:rPr lang="zh-CN" altLang="en-US" sz="2400" b="1" dirty="0">
                <a:latin typeface="黑体" panose="02010609060101010101" charset="-122"/>
                <a:ea typeface="黑体" panose="02010609060101010101" charset="-122"/>
                <a:cs typeface="黑体" panose="02010609060101010101" charset="-122"/>
              </a:rPr>
              <a:t>中秦九韶算法的时间复杂度是</a:t>
            </a:r>
            <a:r>
              <a:rPr lang="en-US" altLang="zh-CN" sz="2400" b="1" i="1" dirty="0">
                <a:solidFill>
                  <a:srgbClr val="0000FF"/>
                </a:solidFill>
                <a:latin typeface="黑体" panose="02010609060101010101" charset="-122"/>
                <a:ea typeface="黑体" panose="02010609060101010101" charset="-122"/>
                <a:cs typeface="黑体" panose="02010609060101010101" charset="-122"/>
              </a:rPr>
              <a:t>O(n)</a:t>
            </a:r>
            <a:r>
              <a:rPr lang="en-US" altLang="zh-CN"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a:t>
            </a:r>
            <a:endParaRPr lang="en-US" altLang="zh-CN" sz="2400" b="1" dirty="0">
              <a:latin typeface="黑体" panose="02010609060101010101" charset="-122"/>
              <a:ea typeface="黑体" panose="02010609060101010101" charset="-122"/>
              <a:cs typeface="黑体" panose="02010609060101010101" charset="-122"/>
            </a:endParaRPr>
          </a:p>
          <a:p>
            <a:r>
              <a:rPr lang="en-US" altLang="zh-CN"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而简单直接法的时间复杂度是</a:t>
            </a:r>
            <a:r>
              <a:rPr lang="en-US" altLang="zh-CN" sz="2400" b="1" i="1" dirty="0">
                <a:solidFill>
                  <a:srgbClr val="0000FF"/>
                </a:solidFill>
                <a:latin typeface="黑体" panose="02010609060101010101" charset="-122"/>
                <a:ea typeface="黑体" panose="02010609060101010101" charset="-122"/>
                <a:cs typeface="黑体" panose="02010609060101010101" charset="-122"/>
              </a:rPr>
              <a:t>O(n</a:t>
            </a:r>
            <a:r>
              <a:rPr lang="en-US" altLang="zh-CN" sz="2400" b="1" i="1" baseline="30000" dirty="0">
                <a:solidFill>
                  <a:srgbClr val="0000FF"/>
                </a:solidFill>
                <a:latin typeface="黑体" panose="02010609060101010101" charset="-122"/>
                <a:ea typeface="黑体" panose="02010609060101010101" charset="-122"/>
                <a:cs typeface="黑体" panose="02010609060101010101" charset="-122"/>
              </a:rPr>
              <a:t>2</a:t>
            </a:r>
            <a:r>
              <a:rPr lang="en-US" altLang="zh-CN" sz="2400" b="1" i="1" dirty="0">
                <a:solidFill>
                  <a:srgbClr val="0000FF"/>
                </a:solidFill>
                <a:latin typeface="黑体" panose="02010609060101010101" charset="-122"/>
                <a:ea typeface="黑体" panose="02010609060101010101" charset="-122"/>
                <a:cs typeface="黑体" panose="02010609060101010101" charset="-122"/>
              </a:rPr>
              <a:t>)</a:t>
            </a:r>
            <a:r>
              <a:rPr lang="en-US" altLang="zh-CN"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a:t>
            </a:r>
            <a:endParaRPr lang="zh-CN" altLang="en-US" sz="2400" b="1" dirty="0">
              <a:latin typeface="黑体" panose="02010609060101010101" charset="-122"/>
              <a:ea typeface="黑体" panose="02010609060101010101" charset="-122"/>
              <a:cs typeface="黑体" panose="02010609060101010101" charset="-122"/>
            </a:endParaRPr>
          </a:p>
        </p:txBody>
      </p:sp>
      <p:sp>
        <p:nvSpPr>
          <p:cNvPr id="8" name="矩形 7"/>
          <p:cNvSpPr/>
          <p:nvPr/>
        </p:nvSpPr>
        <p:spPr>
          <a:xfrm>
            <a:off x="2718435" y="3891280"/>
            <a:ext cx="8837295" cy="829945"/>
          </a:xfrm>
          <a:prstGeom prst="rect">
            <a:avLst/>
          </a:prstGeom>
          <a:noFill/>
          <a:ln w="9525">
            <a:noFill/>
          </a:ln>
        </p:spPr>
        <p:txBody>
          <a:bodyPr wrap="square">
            <a:spAutoFit/>
          </a:bodyPr>
          <a:p>
            <a:r>
              <a:rPr lang="en-US" altLang="zh-CN" sz="2400" b="1" dirty="0">
                <a:latin typeface="黑体" panose="02010609060101010101" charset="-122"/>
                <a:ea typeface="黑体" panose="02010609060101010101" charset="-122"/>
                <a:cs typeface="黑体" panose="02010609060101010101" charset="-122"/>
              </a:rPr>
              <a:t>[</a:t>
            </a:r>
            <a:r>
              <a:rPr lang="zh-CN" altLang="en-US" sz="2400" b="1" dirty="0">
                <a:latin typeface="黑体" panose="02010609060101010101" charset="-122"/>
                <a:ea typeface="黑体" panose="02010609060101010101" charset="-122"/>
                <a:cs typeface="黑体" panose="02010609060101010101" charset="-122"/>
              </a:rPr>
              <a:t>定义</a:t>
            </a:r>
            <a:r>
              <a:rPr lang="en-US" altLang="zh-CN" sz="2400" b="1" dirty="0">
                <a:latin typeface="黑体" panose="02010609060101010101" charset="-122"/>
                <a:ea typeface="黑体" panose="02010609060101010101" charset="-122"/>
                <a:cs typeface="黑体" panose="02010609060101010101" charset="-122"/>
              </a:rPr>
              <a:t>1.2] </a:t>
            </a:r>
            <a:r>
              <a:rPr lang="en-US" altLang="zh-CN" sz="2400" b="1" i="1" dirty="0">
                <a:solidFill>
                  <a:srgbClr val="0000FF"/>
                </a:solidFill>
                <a:latin typeface="黑体" panose="02010609060101010101" charset="-122"/>
                <a:ea typeface="黑体" panose="02010609060101010101" charset="-122"/>
                <a:cs typeface="黑体" panose="02010609060101010101" charset="-122"/>
              </a:rPr>
              <a:t>T (n) = </a:t>
            </a:r>
            <a:r>
              <a:rPr lang="el-GR" altLang="zh-CN" sz="2400" b="1" i="1" dirty="0">
                <a:solidFill>
                  <a:srgbClr val="0000FF"/>
                </a:solidFill>
                <a:latin typeface="黑体" panose="02010609060101010101" charset="-122"/>
                <a:ea typeface="黑体" panose="02010609060101010101" charset="-122"/>
                <a:cs typeface="黑体" panose="02010609060101010101" charset="-122"/>
              </a:rPr>
              <a:t>Ω</a:t>
            </a:r>
            <a:r>
              <a:rPr lang="en-US" altLang="zh-CN" sz="2400" b="1" i="1" dirty="0">
                <a:solidFill>
                  <a:srgbClr val="0000FF"/>
                </a:solidFill>
                <a:latin typeface="黑体" panose="02010609060101010101" charset="-122"/>
                <a:ea typeface="黑体" panose="02010609060101010101" charset="-122"/>
                <a:cs typeface="黑体" panose="02010609060101010101" charset="-122"/>
              </a:rPr>
              <a:t>(g(n)) </a:t>
            </a:r>
            <a:r>
              <a:rPr lang="zh-CN" altLang="en-US" sz="2400" b="1" dirty="0">
                <a:latin typeface="黑体" panose="02010609060101010101" charset="-122"/>
                <a:ea typeface="黑体" panose="02010609060101010101" charset="-122"/>
                <a:cs typeface="黑体" panose="02010609060101010101" charset="-122"/>
              </a:rPr>
              <a:t>表示存在常数</a:t>
            </a:r>
            <a:r>
              <a:rPr lang="en-US" altLang="zh-CN" sz="2400" b="1" dirty="0">
                <a:latin typeface="黑体" panose="02010609060101010101" charset="-122"/>
                <a:ea typeface="黑体" panose="02010609060101010101" charset="-122"/>
                <a:cs typeface="黑体" panose="02010609060101010101" charset="-122"/>
              </a:rPr>
              <a:t>c &gt; 0, n</a:t>
            </a:r>
            <a:r>
              <a:rPr lang="en-US" altLang="zh-CN" sz="2400" b="1" baseline="-25000" dirty="0">
                <a:latin typeface="黑体" panose="02010609060101010101" charset="-122"/>
                <a:ea typeface="黑体" panose="02010609060101010101" charset="-122"/>
                <a:cs typeface="黑体" panose="02010609060101010101" charset="-122"/>
              </a:rPr>
              <a:t>0</a:t>
            </a:r>
            <a:r>
              <a:rPr lang="en-US" altLang="zh-CN" sz="2400" b="1" dirty="0">
                <a:latin typeface="黑体" panose="02010609060101010101" charset="-122"/>
                <a:ea typeface="黑体" panose="02010609060101010101" charset="-122"/>
                <a:cs typeface="黑体" panose="02010609060101010101" charset="-122"/>
              </a:rPr>
              <a:t> &gt; 0</a:t>
            </a:r>
            <a:r>
              <a:rPr lang="zh-CN" altLang="en-US" sz="2400" b="1" dirty="0">
                <a:latin typeface="黑体" panose="02010609060101010101" charset="-122"/>
                <a:ea typeface="黑体" panose="02010609060101010101" charset="-122"/>
                <a:cs typeface="黑体" panose="02010609060101010101" charset="-122"/>
              </a:rPr>
              <a:t> ，</a:t>
            </a:r>
            <a:endParaRPr lang="en-US" altLang="zh-CN" sz="2400" b="1" dirty="0">
              <a:latin typeface="黑体" panose="02010609060101010101" charset="-122"/>
              <a:ea typeface="黑体" panose="02010609060101010101" charset="-122"/>
              <a:cs typeface="黑体" panose="02010609060101010101" charset="-122"/>
            </a:endParaRPr>
          </a:p>
          <a:p>
            <a:r>
              <a:rPr lang="zh-CN" altLang="en-US" sz="2400" b="1" dirty="0">
                <a:latin typeface="黑体" panose="02010609060101010101" charset="-122"/>
                <a:ea typeface="黑体" panose="02010609060101010101" charset="-122"/>
                <a:cs typeface="黑体" panose="02010609060101010101" charset="-122"/>
              </a:rPr>
              <a:t>          使得当</a:t>
            </a:r>
            <a:r>
              <a:rPr lang="en-US" altLang="zh-CN" sz="2400" b="1" dirty="0">
                <a:latin typeface="黑体" panose="02010609060101010101" charset="-122"/>
                <a:ea typeface="黑体" panose="02010609060101010101" charset="-122"/>
                <a:cs typeface="黑体" panose="02010609060101010101" charset="-122"/>
              </a:rPr>
              <a:t> n ≥ n</a:t>
            </a:r>
            <a:r>
              <a:rPr lang="en-US" altLang="zh-CN" sz="2400" b="1" baseline="-25000" dirty="0">
                <a:latin typeface="黑体" panose="02010609060101010101" charset="-122"/>
                <a:ea typeface="黑体" panose="02010609060101010101" charset="-122"/>
                <a:cs typeface="黑体" panose="02010609060101010101" charset="-122"/>
              </a:rPr>
              <a:t>0</a:t>
            </a:r>
            <a:r>
              <a:rPr lang="en-US" altLang="zh-CN"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时有</a:t>
            </a:r>
            <a:r>
              <a:rPr lang="en-US" altLang="x-none" sz="2400" b="1" dirty="0">
                <a:latin typeface="黑体" panose="02010609060101010101" charset="-122"/>
                <a:ea typeface="黑体" panose="02010609060101010101" charset="-122"/>
                <a:cs typeface="黑体" panose="02010609060101010101" charset="-122"/>
              </a:rPr>
              <a:t> </a:t>
            </a:r>
            <a:r>
              <a:rPr lang="en-US" altLang="zh-CN" sz="2400" b="1" i="1" dirty="0">
                <a:solidFill>
                  <a:srgbClr val="0000FF"/>
                </a:solidFill>
                <a:latin typeface="黑体" panose="02010609060101010101" charset="-122"/>
                <a:ea typeface="黑体" panose="02010609060101010101" charset="-122"/>
                <a:cs typeface="黑体" panose="02010609060101010101" charset="-122"/>
              </a:rPr>
              <a:t>T (n) ≥ c g(n)</a:t>
            </a:r>
            <a:endParaRPr lang="en-US" altLang="zh-CN" sz="2400" b="1" i="1" dirty="0">
              <a:solidFill>
                <a:srgbClr val="0000FF"/>
              </a:solidFill>
              <a:latin typeface="黑体" panose="02010609060101010101" charset="-122"/>
              <a:ea typeface="黑体" panose="02010609060101010101" charset="-122"/>
              <a:cs typeface="黑体" panose="02010609060101010101" charset="-122"/>
            </a:endParaRPr>
          </a:p>
        </p:txBody>
      </p:sp>
      <p:sp>
        <p:nvSpPr>
          <p:cNvPr id="12" name="矩形 11"/>
          <p:cNvSpPr/>
          <p:nvPr/>
        </p:nvSpPr>
        <p:spPr>
          <a:xfrm>
            <a:off x="2718435" y="4962525"/>
            <a:ext cx="8571865" cy="829945"/>
          </a:xfrm>
          <a:prstGeom prst="rect">
            <a:avLst/>
          </a:prstGeom>
          <a:noFill/>
          <a:ln w="9525">
            <a:noFill/>
          </a:ln>
        </p:spPr>
        <p:txBody>
          <a:bodyPr wrap="square">
            <a:spAutoFit/>
          </a:bodyPr>
          <a:p>
            <a:r>
              <a:rPr lang="en-US" altLang="zh-CN" sz="2400" b="1" dirty="0">
                <a:latin typeface="黑体" panose="02010609060101010101" charset="-122"/>
                <a:ea typeface="黑体" panose="02010609060101010101" charset="-122"/>
                <a:cs typeface="黑体" panose="02010609060101010101" charset="-122"/>
              </a:rPr>
              <a:t>[</a:t>
            </a:r>
            <a:r>
              <a:rPr lang="zh-CN" altLang="en-US" sz="2400" b="1" dirty="0">
                <a:latin typeface="黑体" panose="02010609060101010101" charset="-122"/>
                <a:ea typeface="黑体" panose="02010609060101010101" charset="-122"/>
                <a:cs typeface="黑体" panose="02010609060101010101" charset="-122"/>
              </a:rPr>
              <a:t>定义</a:t>
            </a:r>
            <a:r>
              <a:rPr lang="en-US" altLang="zh-CN" sz="2400" b="1" dirty="0">
                <a:latin typeface="黑体" panose="02010609060101010101" charset="-122"/>
                <a:ea typeface="黑体" panose="02010609060101010101" charset="-122"/>
                <a:cs typeface="黑体" panose="02010609060101010101" charset="-122"/>
              </a:rPr>
              <a:t>1.3] </a:t>
            </a:r>
            <a:r>
              <a:rPr lang="en-US" altLang="zh-CN" sz="2400" b="1" i="1" dirty="0">
                <a:solidFill>
                  <a:srgbClr val="0000FF"/>
                </a:solidFill>
                <a:latin typeface="黑体" panose="02010609060101010101" charset="-122"/>
                <a:ea typeface="黑体" panose="02010609060101010101" charset="-122"/>
                <a:cs typeface="黑体" panose="02010609060101010101" charset="-122"/>
              </a:rPr>
              <a:t>T (n) = </a:t>
            </a:r>
            <a:r>
              <a:rPr lang="el-GR" altLang="zh-CN" sz="2400" b="1" i="1" dirty="0">
                <a:solidFill>
                  <a:srgbClr val="0000FF"/>
                </a:solidFill>
                <a:latin typeface="黑体" panose="02010609060101010101" charset="-122"/>
                <a:ea typeface="黑体" panose="02010609060101010101" charset="-122"/>
                <a:cs typeface="黑体" panose="02010609060101010101" charset="-122"/>
              </a:rPr>
              <a:t>Θ</a:t>
            </a:r>
            <a:r>
              <a:rPr lang="en-US" altLang="zh-CN" sz="2400" b="1" i="1" dirty="0">
                <a:solidFill>
                  <a:srgbClr val="0000FF"/>
                </a:solidFill>
                <a:latin typeface="黑体" panose="02010609060101010101" charset="-122"/>
                <a:ea typeface="黑体" panose="02010609060101010101" charset="-122"/>
                <a:cs typeface="黑体" panose="02010609060101010101" charset="-122"/>
              </a:rPr>
              <a:t>(h(n)) </a:t>
            </a:r>
            <a:r>
              <a:rPr lang="zh-CN" altLang="en-US" sz="2400" b="1" dirty="0">
                <a:latin typeface="黑体" panose="02010609060101010101" charset="-122"/>
                <a:ea typeface="黑体" panose="02010609060101010101" charset="-122"/>
                <a:cs typeface="黑体" panose="02010609060101010101" charset="-122"/>
              </a:rPr>
              <a:t>表示</a:t>
            </a:r>
            <a:endParaRPr lang="en-US" altLang="zh-CN" sz="2400" b="1" dirty="0">
              <a:latin typeface="黑体" panose="02010609060101010101" charset="-122"/>
              <a:ea typeface="黑体" panose="02010609060101010101" charset="-122"/>
              <a:cs typeface="黑体" panose="02010609060101010101" charset="-122"/>
            </a:endParaRPr>
          </a:p>
          <a:p>
            <a:r>
              <a:rPr lang="en-US" altLang="zh-CN" sz="2400" b="1" i="1" dirty="0">
                <a:solidFill>
                  <a:srgbClr val="0000FF"/>
                </a:solidFill>
                <a:latin typeface="黑体" panose="02010609060101010101" charset="-122"/>
                <a:ea typeface="黑体" panose="02010609060101010101" charset="-122"/>
                <a:cs typeface="黑体" panose="02010609060101010101" charset="-122"/>
              </a:rPr>
              <a:t>          T (n) = O(h(n))</a:t>
            </a:r>
            <a:r>
              <a:rPr lang="en-US" altLang="zh-CN" sz="2400" b="1" dirty="0">
                <a:solidFill>
                  <a:srgbClr val="0000FF"/>
                </a:solidFill>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同时</a:t>
            </a:r>
            <a:r>
              <a:rPr lang="en-US" altLang="zh-CN" sz="2400" b="1" i="1" dirty="0">
                <a:solidFill>
                  <a:srgbClr val="0000FF"/>
                </a:solidFill>
                <a:latin typeface="黑体" panose="02010609060101010101" charset="-122"/>
                <a:ea typeface="黑体" panose="02010609060101010101" charset="-122"/>
                <a:cs typeface="黑体" panose="02010609060101010101" charset="-122"/>
              </a:rPr>
              <a:t>T (n) = </a:t>
            </a:r>
            <a:r>
              <a:rPr lang="el-GR" altLang="zh-CN" sz="2400" b="1" i="1" dirty="0">
                <a:solidFill>
                  <a:srgbClr val="0000FF"/>
                </a:solidFill>
                <a:latin typeface="黑体" panose="02010609060101010101" charset="-122"/>
                <a:ea typeface="黑体" panose="02010609060101010101" charset="-122"/>
                <a:cs typeface="黑体" panose="02010609060101010101" charset="-122"/>
              </a:rPr>
              <a:t>Ω</a:t>
            </a:r>
            <a:r>
              <a:rPr lang="en-US" altLang="zh-CN" sz="2400" b="1" i="1" dirty="0">
                <a:solidFill>
                  <a:srgbClr val="0000FF"/>
                </a:solidFill>
                <a:latin typeface="黑体" panose="02010609060101010101" charset="-122"/>
                <a:ea typeface="黑体" panose="02010609060101010101" charset="-122"/>
                <a:cs typeface="黑体" panose="02010609060101010101" charset="-122"/>
              </a:rPr>
              <a:t>(h(n))</a:t>
            </a:r>
            <a:endParaRPr lang="en-US" altLang="zh-CN" sz="2400" b="1" i="1" dirty="0">
              <a:solidFill>
                <a:srgbClr val="0000FF"/>
              </a:solidFill>
              <a:latin typeface="黑体" panose="02010609060101010101" charset="-122"/>
              <a:ea typeface="黑体" panose="02010609060101010101" charset="-122"/>
              <a:cs typeface="黑体" panose="02010609060101010101" charset="-122"/>
            </a:endParaRPr>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7" grpId="1"/>
      <p:bldP spid="8"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算法和算法分析</a:t>
            </a:r>
            <a:endParaRPr lang="zh-CN" altLang="en-US"/>
          </a:p>
        </p:txBody>
      </p:sp>
      <p:sp>
        <p:nvSpPr>
          <p:cNvPr id="21507" name="矩形 9"/>
          <p:cNvSpPr/>
          <p:nvPr/>
        </p:nvSpPr>
        <p:spPr>
          <a:xfrm>
            <a:off x="4059555" y="1264285"/>
            <a:ext cx="4000500" cy="521970"/>
          </a:xfrm>
          <a:prstGeom prst="rect">
            <a:avLst/>
          </a:prstGeom>
          <a:noFill/>
          <a:ln w="9525">
            <a:noFill/>
          </a:ln>
        </p:spPr>
        <p:txBody>
          <a:bodyPr>
            <a:spAutoFit/>
          </a:bodyPr>
          <a:p>
            <a:pPr algn="ctr"/>
            <a:r>
              <a:rPr lang="zh-CN" altLang="en-US" sz="2800" b="1" dirty="0">
                <a:latin typeface="黑体" panose="02010609060101010101" charset="-122"/>
                <a:ea typeface="黑体" panose="02010609060101010101" charset="-122"/>
              </a:rPr>
              <a:t>常用函数增长表</a:t>
            </a:r>
            <a:endParaRPr lang="zh-CN" altLang="en-US" sz="2800" b="1" dirty="0">
              <a:solidFill>
                <a:srgbClr val="0000FF"/>
              </a:solidFill>
              <a:latin typeface="黑体" panose="02010609060101010101" charset="-122"/>
              <a:ea typeface="黑体" panose="02010609060101010101" charset="-122"/>
            </a:endParaRPr>
          </a:p>
        </p:txBody>
      </p:sp>
      <p:graphicFrame>
        <p:nvGraphicFramePr>
          <p:cNvPr id="13" name="表格 12"/>
          <p:cNvGraphicFramePr>
            <a:graphicFrameLocks noGrp="1"/>
          </p:cNvGraphicFramePr>
          <p:nvPr>
            <p:custDataLst>
              <p:tags r:id="rId1"/>
            </p:custDataLst>
          </p:nvPr>
        </p:nvGraphicFramePr>
        <p:xfrm>
          <a:off x="2256155" y="2034858"/>
          <a:ext cx="7643495" cy="3429000"/>
        </p:xfrm>
        <a:graphic>
          <a:graphicData uri="http://schemas.openxmlformats.org/drawingml/2006/table">
            <a:tbl>
              <a:tblPr/>
              <a:tblGrid>
                <a:gridCol w="1304290"/>
                <a:gridCol w="558800"/>
                <a:gridCol w="558800"/>
                <a:gridCol w="744855"/>
                <a:gridCol w="1116965"/>
                <a:gridCol w="1863090"/>
                <a:gridCol w="1496695"/>
              </a:tblGrid>
              <a:tr h="311150">
                <a:tc>
                  <a:txBody>
                    <a:bodyPr/>
                    <a:lstStyle/>
                    <a:p>
                      <a:pPr algn="ctr">
                        <a:spcAft>
                          <a:spcPts val="0"/>
                        </a:spcAft>
                      </a:pPr>
                      <a:endParaRPr lang="zh-CN" sz="2000" kern="100" dirty="0">
                        <a:latin typeface="Times New Roman" panose="02020603050405020304"/>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spcAft>
                          <a:spcPts val="0"/>
                        </a:spcAft>
                      </a:pPr>
                      <a:r>
                        <a:rPr lang="zh-CN" sz="2000" b="1" kern="100">
                          <a:latin typeface="Times New Roman" panose="02020603050405020304"/>
                          <a:ea typeface="楷体_GB2312"/>
                        </a:rPr>
                        <a:t>输入规模</a:t>
                      </a:r>
                      <a:r>
                        <a:rPr lang="en-US" sz="2000" b="1" i="1" kern="100">
                          <a:latin typeface="Times New Roman" panose="02020603050405020304"/>
                          <a:ea typeface="楷体_GB2312"/>
                        </a:rPr>
                        <a:t>n</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r>
              <a:tr h="311351">
                <a:tc>
                  <a:txBody>
                    <a:bodyPr/>
                    <a:lstStyle/>
                    <a:p>
                      <a:pPr algn="ctr">
                        <a:spcAft>
                          <a:spcPts val="0"/>
                        </a:spcAft>
                      </a:pPr>
                      <a:r>
                        <a:rPr lang="zh-CN" sz="2000" b="1" kern="100">
                          <a:latin typeface="Times New Roman" panose="02020603050405020304"/>
                          <a:ea typeface="楷体_GB2312"/>
                        </a:rPr>
                        <a:t>函数</a:t>
                      </a:r>
                      <a:endParaRPr lang="zh-CN" sz="2000" kern="100">
                        <a:latin typeface="Times New Roman" panose="02020603050405020304"/>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4</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8</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dirty="0">
                          <a:latin typeface="Times New Roman" panose="02020603050405020304"/>
                          <a:ea typeface="宋体" panose="02010600030101010101" pitchFamily="2" charset="-122"/>
                        </a:rPr>
                        <a:t>16</a:t>
                      </a:r>
                      <a:endParaRPr lang="zh-CN" sz="2000" kern="100" dirty="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32</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351">
                <a:tc>
                  <a:txBody>
                    <a:bodyPr/>
                    <a:lstStyle/>
                    <a:p>
                      <a:pPr algn="ctr">
                        <a:spcAft>
                          <a:spcPts val="0"/>
                        </a:spcAft>
                      </a:pPr>
                      <a:r>
                        <a:rPr lang="en-US" sz="2000" b="1" kern="100">
                          <a:latin typeface="Times New Roman" panose="02020603050405020304"/>
                          <a:ea typeface="楷体_GB2312"/>
                        </a:rPr>
                        <a:t>1</a:t>
                      </a:r>
                      <a:endParaRPr lang="zh-CN" sz="2000" kern="100">
                        <a:latin typeface="Times New Roman" panose="02020603050405020304"/>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11351">
                <a:tc>
                  <a:txBody>
                    <a:bodyPr/>
                    <a:lstStyle/>
                    <a:p>
                      <a:pPr algn="ctr">
                        <a:spcAft>
                          <a:spcPts val="0"/>
                        </a:spcAft>
                      </a:pPr>
                      <a:r>
                        <a:rPr lang="en-US" sz="2000" b="1" kern="100">
                          <a:latin typeface="Times New Roman" panose="02020603050405020304"/>
                          <a:ea typeface="楷体_GB2312"/>
                        </a:rPr>
                        <a:t>log</a:t>
                      </a:r>
                      <a:r>
                        <a:rPr lang="en-US" sz="2000" b="1" kern="100" baseline="-25000">
                          <a:latin typeface="Times New Roman" panose="02020603050405020304"/>
                          <a:ea typeface="楷体_GB2312"/>
                        </a:rPr>
                        <a:t>2</a:t>
                      </a:r>
                      <a:r>
                        <a:rPr lang="en-US" sz="2000" b="1" kern="100">
                          <a:latin typeface="Times New Roman" panose="02020603050405020304"/>
                          <a:ea typeface="楷体_GB2312"/>
                        </a:rPr>
                        <a:t> </a:t>
                      </a:r>
                      <a:r>
                        <a:rPr lang="en-US" sz="2000" b="1" i="1" kern="100">
                          <a:latin typeface="Times New Roman" panose="02020603050405020304"/>
                          <a:ea typeface="楷体_GB2312"/>
                        </a:rPr>
                        <a:t>n</a:t>
                      </a:r>
                      <a:endParaRPr lang="zh-CN" sz="2000" kern="100">
                        <a:latin typeface="Times New Roman" panose="02020603050405020304"/>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0</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3</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4</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5</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r>
              <a:tr h="311351">
                <a:tc>
                  <a:txBody>
                    <a:bodyPr/>
                    <a:lstStyle/>
                    <a:p>
                      <a:pPr algn="ctr">
                        <a:spcAft>
                          <a:spcPts val="0"/>
                        </a:spcAft>
                      </a:pPr>
                      <a:r>
                        <a:rPr lang="en-US" sz="2000" b="1" i="1" kern="100">
                          <a:latin typeface="Times New Roman" panose="02020603050405020304"/>
                          <a:ea typeface="楷体_GB2312"/>
                        </a:rPr>
                        <a:t>n</a:t>
                      </a:r>
                      <a:endParaRPr lang="zh-CN" sz="2000" kern="100">
                        <a:latin typeface="Times New Roman" panose="02020603050405020304"/>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4</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8</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16</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32</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r>
              <a:tr h="311351">
                <a:tc>
                  <a:txBody>
                    <a:bodyPr/>
                    <a:lstStyle/>
                    <a:p>
                      <a:pPr algn="ctr">
                        <a:spcAft>
                          <a:spcPts val="0"/>
                        </a:spcAft>
                      </a:pPr>
                      <a:r>
                        <a:rPr lang="en-US" sz="2000" b="1" i="1" kern="100">
                          <a:latin typeface="Times New Roman" panose="02020603050405020304"/>
                          <a:ea typeface="楷体_GB2312"/>
                        </a:rPr>
                        <a:t>n</a:t>
                      </a:r>
                      <a:r>
                        <a:rPr lang="en-US" sz="2000" b="1" kern="100">
                          <a:latin typeface="Times New Roman" panose="02020603050405020304"/>
                          <a:ea typeface="楷体_GB2312"/>
                        </a:rPr>
                        <a:t> log</a:t>
                      </a:r>
                      <a:r>
                        <a:rPr lang="en-US" sz="2000" b="1" kern="100" baseline="-25000">
                          <a:latin typeface="Times New Roman" panose="02020603050405020304"/>
                          <a:ea typeface="楷体_GB2312"/>
                        </a:rPr>
                        <a:t>2</a:t>
                      </a:r>
                      <a:r>
                        <a:rPr lang="en-US" sz="2000" b="1" kern="100">
                          <a:latin typeface="Times New Roman" panose="02020603050405020304"/>
                          <a:ea typeface="楷体_GB2312"/>
                        </a:rPr>
                        <a:t> </a:t>
                      </a:r>
                      <a:r>
                        <a:rPr lang="en-US" sz="2000" b="1" i="1" kern="100">
                          <a:latin typeface="Times New Roman" panose="02020603050405020304"/>
                          <a:ea typeface="楷体_GB2312"/>
                        </a:rPr>
                        <a:t>n</a:t>
                      </a:r>
                      <a:endParaRPr lang="zh-CN" sz="2000" kern="100">
                        <a:latin typeface="Times New Roman" panose="02020603050405020304"/>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0</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8</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24</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64</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160</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r>
              <a:tr h="311351">
                <a:tc>
                  <a:txBody>
                    <a:bodyPr/>
                    <a:lstStyle/>
                    <a:p>
                      <a:pPr algn="ctr">
                        <a:spcAft>
                          <a:spcPts val="0"/>
                        </a:spcAft>
                      </a:pPr>
                      <a:r>
                        <a:rPr lang="en-US" sz="2000" b="1" i="1" kern="100">
                          <a:latin typeface="Times New Roman" panose="02020603050405020304"/>
                          <a:ea typeface="楷体_GB2312"/>
                        </a:rPr>
                        <a:t>n</a:t>
                      </a:r>
                      <a:r>
                        <a:rPr lang="en-US" sz="2000" b="1" kern="100" baseline="30000">
                          <a:latin typeface="Times New Roman" panose="02020603050405020304"/>
                          <a:ea typeface="楷体_GB2312"/>
                        </a:rPr>
                        <a:t>2</a:t>
                      </a:r>
                      <a:endParaRPr lang="zh-CN" sz="2000" kern="100">
                        <a:latin typeface="Times New Roman" panose="02020603050405020304"/>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4</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16</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64</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256</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1024</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a:noFill/>
                    </a:lnB>
                  </a:tcPr>
                </a:tc>
              </a:tr>
              <a:tr h="463749">
                <a:tc>
                  <a:txBody>
                    <a:bodyPr/>
                    <a:lstStyle/>
                    <a:p>
                      <a:pPr algn="ctr">
                        <a:spcAft>
                          <a:spcPts val="0"/>
                        </a:spcAft>
                      </a:pPr>
                      <a:r>
                        <a:rPr lang="en-US" sz="2000" b="1" i="1" kern="100">
                          <a:latin typeface="Times New Roman" panose="02020603050405020304"/>
                          <a:ea typeface="楷体_GB2312"/>
                        </a:rPr>
                        <a:t>n</a:t>
                      </a:r>
                      <a:r>
                        <a:rPr lang="en-US" sz="2000" b="1" kern="100" baseline="30000">
                          <a:latin typeface="Times New Roman" panose="02020603050405020304"/>
                          <a:ea typeface="楷体_GB2312"/>
                        </a:rPr>
                        <a:t>3</a:t>
                      </a:r>
                      <a:endParaRPr lang="zh-CN" sz="2000" kern="100">
                        <a:latin typeface="Times New Roman" panose="02020603050405020304"/>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8</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64</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512</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4096</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32768</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dash"/>
                      <a:round/>
                      <a:headEnd type="none" w="med" len="med"/>
                      <a:tailEnd type="none" w="med" len="med"/>
                    </a:lnB>
                  </a:tcPr>
                </a:tc>
              </a:tr>
              <a:tr h="357190">
                <a:tc>
                  <a:txBody>
                    <a:bodyPr/>
                    <a:lstStyle/>
                    <a:p>
                      <a:pPr algn="ctr">
                        <a:spcAft>
                          <a:spcPts val="0"/>
                        </a:spcAft>
                      </a:pPr>
                      <a:r>
                        <a:rPr lang="en-US" sz="2000" b="1" kern="100">
                          <a:latin typeface="Times New Roman" panose="02020603050405020304"/>
                          <a:ea typeface="楷体_GB2312"/>
                        </a:rPr>
                        <a:t>2</a:t>
                      </a:r>
                      <a:r>
                        <a:rPr lang="en-US" sz="2000" b="1" i="1" kern="100" baseline="30000">
                          <a:latin typeface="Times New Roman" panose="02020603050405020304"/>
                          <a:ea typeface="楷体_GB2312"/>
                        </a:rPr>
                        <a:t>n</a:t>
                      </a:r>
                      <a:endParaRPr lang="zh-CN" sz="2000" kern="100">
                        <a:latin typeface="Times New Roman" panose="02020603050405020304"/>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4</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16</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256</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a:latin typeface="Times New Roman" panose="02020603050405020304"/>
                          <a:ea typeface="宋体" panose="02010600030101010101" pitchFamily="2" charset="-122"/>
                        </a:rPr>
                        <a:t>65536</a:t>
                      </a:r>
                      <a:endParaRPr lang="zh-CN" sz="2000" kern="10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dirty="0">
                          <a:latin typeface="Times New Roman" panose="02020603050405020304"/>
                          <a:ea typeface="宋体" panose="02010600030101010101" pitchFamily="2" charset="-122"/>
                        </a:rPr>
                        <a:t>4294967296</a:t>
                      </a:r>
                      <a:endParaRPr lang="zh-CN" sz="2000" kern="100" dirty="0">
                        <a:latin typeface="Times New Roman" panose="02020603050405020304"/>
                        <a:ea typeface="宋体" panose="02010600030101010101" pitchFamily="2" charset="-122"/>
                      </a:endParaRPr>
                    </a:p>
                  </a:txBody>
                  <a:tcPr marL="68580" marR="68580" marT="0" marB="0">
                    <a:lnL>
                      <a:noFill/>
                    </a:lnL>
                    <a:lnR>
                      <a:noFill/>
                    </a:lnR>
                    <a:lnT w="12700" cap="flat" cmpd="sng" algn="ctr">
                      <a:solidFill>
                        <a:srgbClr val="000000"/>
                      </a:solidFill>
                      <a:prstDash val="dash"/>
                      <a:round/>
                      <a:headEnd type="none" w="med" len="med"/>
                      <a:tailEnd type="none" w="med" len="med"/>
                    </a:lnT>
                    <a:lnB>
                      <a:noFill/>
                    </a:lnB>
                  </a:tcPr>
                </a:tc>
              </a:tr>
              <a:tr h="428628">
                <a:tc>
                  <a:txBody>
                    <a:bodyPr/>
                    <a:lstStyle/>
                    <a:p>
                      <a:pPr algn="ctr">
                        <a:spcAft>
                          <a:spcPts val="0"/>
                        </a:spcAft>
                      </a:pPr>
                      <a:r>
                        <a:rPr lang="en-US" sz="2000" b="1" i="1" kern="100">
                          <a:latin typeface="Times New Roman" panose="02020603050405020304"/>
                          <a:ea typeface="楷体_GB2312"/>
                        </a:rPr>
                        <a:t>n</a:t>
                      </a:r>
                      <a:r>
                        <a:rPr lang="en-US" sz="2000" b="1" kern="100">
                          <a:latin typeface="Times New Roman" panose="02020603050405020304"/>
                          <a:ea typeface="楷体_GB2312"/>
                        </a:rPr>
                        <a:t>!</a:t>
                      </a:r>
                      <a:endParaRPr lang="zh-CN" sz="2000" kern="100">
                        <a:latin typeface="Times New Roman" panose="02020603050405020304"/>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1</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24</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40326</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panose="02020603050405020304"/>
                          <a:ea typeface="宋体" panose="02010600030101010101" pitchFamily="2" charset="-122"/>
                        </a:rPr>
                        <a:t>2092278988000</a:t>
                      </a:r>
                      <a:endParaRPr lang="zh-CN" sz="2000" kern="10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dirty="0">
                          <a:latin typeface="Times New Roman" panose="02020603050405020304"/>
                          <a:ea typeface="宋体" panose="02010600030101010101" pitchFamily="2" charset="-122"/>
                        </a:rPr>
                        <a:t>26313 </a:t>
                      </a:r>
                      <a:r>
                        <a:rPr lang="en-US" sz="2000" b="1" kern="100" dirty="0">
                          <a:latin typeface="Times New Roman" panose="02020603050405020304"/>
                          <a:ea typeface="宋体" panose="02010600030101010101" pitchFamily="2" charset="-122"/>
                          <a:sym typeface="Symbol" panose="05050102010706020507"/>
                        </a:rPr>
                        <a:t></a:t>
                      </a:r>
                      <a:r>
                        <a:rPr lang="en-US" sz="2000" b="1" kern="100" dirty="0">
                          <a:latin typeface="Times New Roman" panose="02020603050405020304"/>
                          <a:ea typeface="宋体" panose="02010600030101010101" pitchFamily="2" charset="-122"/>
                        </a:rPr>
                        <a:t> </a:t>
                      </a:r>
                      <a:r>
                        <a:rPr lang="en-US" sz="2000" b="1" kern="100" dirty="0">
                          <a:solidFill>
                            <a:srgbClr val="000000"/>
                          </a:solidFill>
                          <a:latin typeface="Times New Roman" panose="02020603050405020304"/>
                          <a:ea typeface="宋体" panose="02010600030101010101" pitchFamily="2" charset="-122"/>
                        </a:rPr>
                        <a:t>10</a:t>
                      </a:r>
                      <a:r>
                        <a:rPr lang="en-US" sz="2000" b="1" kern="100" baseline="30000" dirty="0">
                          <a:solidFill>
                            <a:srgbClr val="000000"/>
                          </a:solidFill>
                          <a:latin typeface="Times New Roman" panose="02020603050405020304"/>
                          <a:ea typeface="宋体" panose="02010600030101010101" pitchFamily="2" charset="-122"/>
                        </a:rPr>
                        <a:t>33</a:t>
                      </a:r>
                      <a:endParaRPr lang="zh-CN" sz="2000" kern="100" dirty="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1666240" y="17780"/>
            <a:ext cx="9144000" cy="6873875"/>
            <a:chOff x="0" y="-10"/>
            <a:chExt cx="5760" cy="4330"/>
          </a:xfrm>
        </p:grpSpPr>
        <p:pic>
          <p:nvPicPr>
            <p:cNvPr id="22534" name="Picture 3"/>
            <p:cNvPicPr>
              <a:picLocks noChangeAspect="1"/>
            </p:cNvPicPr>
            <p:nvPr/>
          </p:nvPicPr>
          <p:blipFill>
            <a:blip r:embed="rId1"/>
            <a:stretch>
              <a:fillRect/>
            </a:stretch>
          </p:blipFill>
          <p:spPr>
            <a:xfrm>
              <a:off x="0" y="-10"/>
              <a:ext cx="5760" cy="4330"/>
            </a:xfrm>
            <a:prstGeom prst="rect">
              <a:avLst/>
            </a:prstGeom>
            <a:noFill/>
            <a:ln w="9525">
              <a:noFill/>
            </a:ln>
          </p:spPr>
        </p:pic>
        <p:sp>
          <p:nvSpPr>
            <p:cNvPr id="22535" name="Text Box 5"/>
            <p:cNvSpPr txBox="1"/>
            <p:nvPr/>
          </p:nvSpPr>
          <p:spPr>
            <a:xfrm>
              <a:off x="3072" y="384"/>
              <a:ext cx="432" cy="251"/>
            </a:xfrm>
            <a:prstGeom prst="rect">
              <a:avLst/>
            </a:prstGeom>
            <a:noFill/>
            <a:ln w="9525">
              <a:noFill/>
            </a:ln>
          </p:spPr>
          <p:txBody>
            <a:bodyPr>
              <a:spAutoFit/>
            </a:bodyPr>
            <a:p>
              <a:pPr algn="ctr">
                <a:spcBef>
                  <a:spcPct val="50000"/>
                </a:spcBef>
              </a:pPr>
              <a:r>
                <a:rPr lang="en-US" altLang="zh-CN" sz="2000" b="1" dirty="0">
                  <a:latin typeface="Times New Roman" panose="02020603050405020304" pitchFamily="18" charset="0"/>
                </a:rPr>
                <a:t>2</a:t>
              </a:r>
              <a:r>
                <a:rPr lang="en-US" altLang="zh-CN" sz="2000" b="1" i="1" baseline="30000" dirty="0">
                  <a:latin typeface="Times New Roman" panose="02020603050405020304" pitchFamily="18" charset="0"/>
                </a:rPr>
                <a:t>n</a:t>
              </a:r>
              <a:endParaRPr lang="en-US" altLang="zh-CN" sz="2000" b="1" dirty="0">
                <a:latin typeface="Times New Roman" panose="02020603050405020304" pitchFamily="18" charset="0"/>
              </a:endParaRPr>
            </a:p>
          </p:txBody>
        </p:sp>
        <p:sp>
          <p:nvSpPr>
            <p:cNvPr id="22536" name="Text Box 6"/>
            <p:cNvSpPr txBox="1"/>
            <p:nvPr/>
          </p:nvSpPr>
          <p:spPr>
            <a:xfrm>
              <a:off x="3888" y="480"/>
              <a:ext cx="432" cy="251"/>
            </a:xfrm>
            <a:prstGeom prst="rect">
              <a:avLst/>
            </a:prstGeom>
            <a:noFill/>
            <a:ln w="9525">
              <a:noFill/>
            </a:ln>
          </p:spPr>
          <p:txBody>
            <a:bodyPr>
              <a:spAutoFit/>
            </a:bodyPr>
            <a:p>
              <a:pPr algn="ctr">
                <a:spcBef>
                  <a:spcPct val="50000"/>
                </a:spcBef>
              </a:pPr>
              <a:r>
                <a:rPr lang="en-US" altLang="zh-CN" sz="2000" b="1" i="1" dirty="0">
                  <a:latin typeface="Times New Roman" panose="02020603050405020304" pitchFamily="18" charset="0"/>
                </a:rPr>
                <a:t>n</a:t>
              </a:r>
              <a:r>
                <a:rPr lang="en-US" altLang="zh-CN" sz="2000" b="1" baseline="30000" dirty="0">
                  <a:latin typeface="Times New Roman" panose="02020603050405020304" pitchFamily="18" charset="0"/>
                </a:rPr>
                <a:t>2</a:t>
              </a:r>
              <a:endParaRPr lang="en-US" altLang="zh-CN" sz="2000" b="1" dirty="0">
                <a:latin typeface="Times New Roman" panose="02020603050405020304" pitchFamily="18" charset="0"/>
              </a:endParaRPr>
            </a:p>
          </p:txBody>
        </p:sp>
        <p:sp>
          <p:nvSpPr>
            <p:cNvPr id="22537" name="Text Box 7"/>
            <p:cNvSpPr txBox="1"/>
            <p:nvPr/>
          </p:nvSpPr>
          <p:spPr>
            <a:xfrm>
              <a:off x="4368" y="1920"/>
              <a:ext cx="720" cy="251"/>
            </a:xfrm>
            <a:prstGeom prst="rect">
              <a:avLst/>
            </a:prstGeom>
            <a:noFill/>
            <a:ln w="9525">
              <a:noFill/>
            </a:ln>
          </p:spPr>
          <p:txBody>
            <a:bodyPr>
              <a:spAutoFit/>
            </a:bodyPr>
            <a:p>
              <a:pPr algn="ctr">
                <a:spcBef>
                  <a:spcPct val="50000"/>
                </a:spcBef>
              </a:pP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 log </a:t>
              </a:r>
              <a:r>
                <a:rPr lang="en-US" altLang="zh-CN" sz="2000" b="1" i="1" dirty="0">
                  <a:latin typeface="Times New Roman" panose="02020603050405020304" pitchFamily="18" charset="0"/>
                </a:rPr>
                <a:t>n</a:t>
              </a:r>
              <a:endParaRPr lang="en-US" altLang="zh-CN" sz="2000" b="1" dirty="0">
                <a:latin typeface="Times New Roman" panose="02020603050405020304" pitchFamily="18" charset="0"/>
              </a:endParaRPr>
            </a:p>
          </p:txBody>
        </p:sp>
        <p:sp>
          <p:nvSpPr>
            <p:cNvPr id="22538" name="Text Box 8"/>
            <p:cNvSpPr txBox="1"/>
            <p:nvPr/>
          </p:nvSpPr>
          <p:spPr>
            <a:xfrm>
              <a:off x="4848" y="3120"/>
              <a:ext cx="432" cy="251"/>
            </a:xfrm>
            <a:prstGeom prst="rect">
              <a:avLst/>
            </a:prstGeom>
            <a:noFill/>
            <a:ln w="9525">
              <a:noFill/>
            </a:ln>
          </p:spPr>
          <p:txBody>
            <a:bodyPr>
              <a:spAutoFit/>
            </a:bodyPr>
            <a:p>
              <a:pPr algn="ctr">
                <a:spcBef>
                  <a:spcPct val="50000"/>
                </a:spcBef>
              </a:pPr>
              <a:r>
                <a:rPr lang="en-US" altLang="zh-CN" sz="2000" b="1" i="1" dirty="0">
                  <a:latin typeface="Times New Roman" panose="02020603050405020304" pitchFamily="18" charset="0"/>
                </a:rPr>
                <a:t>n</a:t>
              </a:r>
              <a:endParaRPr lang="en-US" altLang="zh-CN" sz="2000" b="1" i="1" dirty="0">
                <a:latin typeface="Times New Roman" panose="02020603050405020304" pitchFamily="18" charset="0"/>
              </a:endParaRPr>
            </a:p>
          </p:txBody>
        </p:sp>
        <p:sp>
          <p:nvSpPr>
            <p:cNvPr id="22539" name="Text Box 9"/>
            <p:cNvSpPr txBox="1"/>
            <p:nvPr/>
          </p:nvSpPr>
          <p:spPr>
            <a:xfrm>
              <a:off x="4704" y="3456"/>
              <a:ext cx="576" cy="251"/>
            </a:xfrm>
            <a:prstGeom prst="rect">
              <a:avLst/>
            </a:prstGeom>
            <a:noFill/>
            <a:ln w="9525">
              <a:noFill/>
            </a:ln>
          </p:spPr>
          <p:txBody>
            <a:bodyPr>
              <a:spAutoFit/>
            </a:bodyPr>
            <a:p>
              <a:pPr algn="ctr">
                <a:spcBef>
                  <a:spcPct val="50000"/>
                </a:spcBef>
              </a:pPr>
              <a:r>
                <a:rPr lang="en-US" altLang="zh-CN" sz="2000" b="1" dirty="0">
                  <a:latin typeface="Times New Roman" panose="02020603050405020304" pitchFamily="18" charset="0"/>
                </a:rPr>
                <a:t>log </a:t>
              </a:r>
              <a:r>
                <a:rPr lang="en-US" altLang="zh-CN" sz="2000" b="1" i="1" dirty="0">
                  <a:latin typeface="Times New Roman" panose="02020603050405020304" pitchFamily="18" charset="0"/>
                </a:rPr>
                <a:t>n</a:t>
              </a:r>
              <a:endParaRPr lang="en-US" altLang="zh-CN" sz="2000" b="1" dirty="0">
                <a:latin typeface="Times New Roman" panose="02020603050405020304" pitchFamily="18" charset="0"/>
              </a:endParaRPr>
            </a:p>
          </p:txBody>
        </p:sp>
        <p:sp>
          <p:nvSpPr>
            <p:cNvPr id="22540" name="Text Box 10"/>
            <p:cNvSpPr txBox="1"/>
            <p:nvPr/>
          </p:nvSpPr>
          <p:spPr>
            <a:xfrm>
              <a:off x="192" y="2352"/>
              <a:ext cx="432" cy="251"/>
            </a:xfrm>
            <a:prstGeom prst="rect">
              <a:avLst/>
            </a:prstGeom>
            <a:noFill/>
            <a:ln w="9525">
              <a:noFill/>
            </a:ln>
          </p:spPr>
          <p:txBody>
            <a:bodyPr>
              <a:spAutoFit/>
            </a:bodyPr>
            <a:p>
              <a:pPr algn="ctr">
                <a:spcBef>
                  <a:spcPct val="50000"/>
                </a:spcBef>
              </a:pPr>
              <a:r>
                <a:rPr lang="en-US" altLang="zh-CN" sz="2000" b="1" i="1" dirty="0">
                  <a:latin typeface="Times New Roman" panose="02020603050405020304" pitchFamily="18" charset="0"/>
                </a:rPr>
                <a:t>f</a:t>
              </a:r>
              <a:endParaRPr lang="en-US" altLang="zh-CN" sz="2000" b="1" i="1" dirty="0">
                <a:latin typeface="Times New Roman" panose="02020603050405020304" pitchFamily="18" charset="0"/>
              </a:endParaRPr>
            </a:p>
          </p:txBody>
        </p:sp>
        <p:sp>
          <p:nvSpPr>
            <p:cNvPr id="22541" name="Text Box 11"/>
            <p:cNvSpPr txBox="1"/>
            <p:nvPr/>
          </p:nvSpPr>
          <p:spPr>
            <a:xfrm>
              <a:off x="2496" y="3980"/>
              <a:ext cx="432" cy="251"/>
            </a:xfrm>
            <a:prstGeom prst="rect">
              <a:avLst/>
            </a:prstGeom>
            <a:noFill/>
            <a:ln w="9525">
              <a:noFill/>
            </a:ln>
          </p:spPr>
          <p:txBody>
            <a:bodyPr>
              <a:spAutoFit/>
            </a:bodyPr>
            <a:p>
              <a:pPr algn="ctr">
                <a:spcBef>
                  <a:spcPct val="50000"/>
                </a:spcBef>
              </a:pPr>
              <a:r>
                <a:rPr lang="en-US" altLang="zh-CN" sz="2000" b="1" i="1" dirty="0">
                  <a:latin typeface="Times New Roman" panose="02020603050405020304" pitchFamily="18" charset="0"/>
                </a:rPr>
                <a:t>n</a:t>
              </a:r>
              <a:endParaRPr lang="en-US" altLang="zh-CN" sz="2000" b="1" i="1" dirty="0">
                <a:latin typeface="Times New Roman" panose="02020603050405020304" pitchFamily="18" charset="0"/>
              </a:endParaRPr>
            </a:p>
          </p:txBody>
        </p:sp>
        <p:sp>
          <p:nvSpPr>
            <p:cNvPr id="22542" name="Line 12"/>
            <p:cNvSpPr/>
            <p:nvPr/>
          </p:nvSpPr>
          <p:spPr>
            <a:xfrm>
              <a:off x="2880" y="4128"/>
              <a:ext cx="960" cy="0"/>
            </a:xfrm>
            <a:prstGeom prst="line">
              <a:avLst/>
            </a:prstGeom>
            <a:ln w="19050" cap="flat" cmpd="sng">
              <a:solidFill>
                <a:schemeClr val="tx1"/>
              </a:solidFill>
              <a:prstDash val="solid"/>
              <a:headEnd type="none" w="med" len="med"/>
              <a:tailEnd type="arrow" w="sm" len="lg"/>
            </a:ln>
          </p:spPr>
        </p:sp>
        <p:sp>
          <p:nvSpPr>
            <p:cNvPr id="22543" name="Line 13"/>
            <p:cNvSpPr/>
            <p:nvPr/>
          </p:nvSpPr>
          <p:spPr>
            <a:xfrm flipV="1">
              <a:off x="384" y="1200"/>
              <a:ext cx="0" cy="1104"/>
            </a:xfrm>
            <a:prstGeom prst="line">
              <a:avLst/>
            </a:prstGeom>
            <a:ln w="19050" cap="flat" cmpd="sng">
              <a:solidFill>
                <a:schemeClr val="tx1"/>
              </a:solidFill>
              <a:prstDash val="solid"/>
              <a:headEnd type="none" w="med" len="med"/>
              <a:tailEnd type="arrow" w="sm" len="lg"/>
            </a:ln>
          </p:spPr>
        </p:sp>
      </p:grpSp>
      <p:sp>
        <p:nvSpPr>
          <p:cNvPr id="3" name="标题 2"/>
          <p:cNvSpPr>
            <a:spLocks noGrp="1"/>
          </p:cNvSpPr>
          <p:nvPr>
            <p:ph type="title"/>
          </p:nvPr>
        </p:nvSpPr>
        <p:spPr/>
        <p:txBody>
          <a:bodyPr/>
          <a:p>
            <a:r>
              <a:rPr lang="zh-CN" altLang="en-US">
                <a:sym typeface="+mn-ea"/>
              </a:rPr>
              <a:t>算法和算法分析</a:t>
            </a:r>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算法和算法分析</a:t>
            </a:r>
            <a:endParaRPr lang="zh-CN" altLang="en-US"/>
          </a:p>
        </p:txBody>
      </p:sp>
      <p:grpSp>
        <p:nvGrpSpPr>
          <p:cNvPr id="2" name="Group 3"/>
          <p:cNvGrpSpPr/>
          <p:nvPr/>
        </p:nvGrpSpPr>
        <p:grpSpPr>
          <a:xfrm>
            <a:off x="2112645" y="979805"/>
            <a:ext cx="8423275" cy="5794375"/>
            <a:chOff x="270" y="328"/>
            <a:chExt cx="5306" cy="3650"/>
          </a:xfrm>
        </p:grpSpPr>
        <p:graphicFrame>
          <p:nvGraphicFramePr>
            <p:cNvPr id="1026" name="Object 4"/>
            <p:cNvGraphicFramePr/>
            <p:nvPr/>
          </p:nvGraphicFramePr>
          <p:xfrm>
            <a:off x="270" y="328"/>
            <a:ext cx="5306" cy="3543"/>
          </p:xfrm>
          <a:graphic>
            <a:graphicData uri="http://schemas.openxmlformats.org/presentationml/2006/ole">
              <mc:AlternateContent xmlns:mc="http://schemas.openxmlformats.org/markup-compatibility/2006">
                <mc:Choice xmlns:v="urn:schemas-microsoft-com:vml" Requires="v">
                  <p:oleObj spid="_x0000_s3076" name="" r:id="rId1" imgW="8561070" imgH="5702935" progId="Word.Document.8">
                    <p:embed/>
                  </p:oleObj>
                </mc:Choice>
                <mc:Fallback>
                  <p:oleObj name="" r:id="rId1" imgW="8561070" imgH="5702935" progId="Word.Document.8">
                    <p:embed/>
                    <p:pic>
                      <p:nvPicPr>
                        <p:cNvPr id="0" name="图片 3075"/>
                        <p:cNvPicPr/>
                        <p:nvPr/>
                      </p:nvPicPr>
                      <p:blipFill>
                        <a:blip r:embed="rId2"/>
                        <a:stretch>
                          <a:fillRect/>
                        </a:stretch>
                      </p:blipFill>
                      <p:spPr>
                        <a:xfrm>
                          <a:off x="270" y="328"/>
                          <a:ext cx="5306" cy="3543"/>
                        </a:xfrm>
                        <a:prstGeom prst="rect">
                          <a:avLst/>
                        </a:prstGeom>
                        <a:noFill/>
                        <a:ln w="38100">
                          <a:noFill/>
                          <a:miter/>
                        </a:ln>
                      </p:spPr>
                    </p:pic>
                  </p:oleObj>
                </mc:Fallback>
              </mc:AlternateContent>
            </a:graphicData>
          </a:graphic>
        </p:graphicFrame>
        <p:sp>
          <p:nvSpPr>
            <p:cNvPr id="1032" name="Text Box 5"/>
            <p:cNvSpPr txBox="1"/>
            <p:nvPr/>
          </p:nvSpPr>
          <p:spPr>
            <a:xfrm>
              <a:off x="270" y="3568"/>
              <a:ext cx="2400" cy="406"/>
            </a:xfrm>
            <a:prstGeom prst="rect">
              <a:avLst/>
            </a:prstGeom>
            <a:noFill/>
            <a:ln w="9525">
              <a:noFill/>
            </a:ln>
          </p:spPr>
          <p:txBody>
            <a:bodyPr>
              <a:spAutoFit/>
            </a:bodyPr>
            <a:p>
              <a:r>
                <a:rPr lang="en-US" altLang="zh-CN" sz="1800" b="1" dirty="0">
                  <a:latin typeface="Times New Roman" panose="02020603050405020304" pitchFamily="18" charset="0"/>
                  <a:sym typeface="Symbol" panose="05050102010706020507" pitchFamily="18" charset="2"/>
                </a:rPr>
                <a:t>s = </a:t>
              </a:r>
              <a:r>
                <a:rPr lang="zh-CN" altLang="en-US" sz="1800" b="1" dirty="0">
                  <a:latin typeface="Times New Roman" panose="02020603050405020304" pitchFamily="18" charset="0"/>
                  <a:sym typeface="Symbol" panose="05050102010706020507" pitchFamily="18" charset="2"/>
                </a:rPr>
                <a:t>微秒</a:t>
              </a:r>
              <a:r>
                <a:rPr lang="en-US" altLang="zh-CN" sz="1800" b="1" dirty="0">
                  <a:latin typeface="Times New Roman" panose="02020603050405020304" pitchFamily="18" charset="0"/>
                  <a:sym typeface="Symbol" panose="05050102010706020507" pitchFamily="18" charset="2"/>
                </a:rPr>
                <a:t> = 10</a:t>
              </a:r>
              <a:r>
                <a:rPr lang="en-US" altLang="zh-CN" sz="1800" b="1" baseline="30000" dirty="0">
                  <a:latin typeface="Times New Roman" panose="02020603050405020304" pitchFamily="18" charset="0"/>
                  <a:sym typeface="Symbol" panose="05050102010706020507" pitchFamily="18" charset="2"/>
                </a:rPr>
                <a:t>-6</a:t>
              </a:r>
              <a:r>
                <a:rPr lang="en-US" altLang="zh-CN" sz="1800" b="1" dirty="0">
                  <a:latin typeface="Times New Roman" panose="02020603050405020304" pitchFamily="18" charset="0"/>
                  <a:sym typeface="Symbol" panose="05050102010706020507" pitchFamily="18" charset="2"/>
                </a:rPr>
                <a:t> </a:t>
              </a:r>
              <a:r>
                <a:rPr lang="zh-CN" altLang="en-US" sz="1800" b="1" dirty="0">
                  <a:latin typeface="Times New Roman" panose="02020603050405020304" pitchFamily="18" charset="0"/>
                  <a:sym typeface="Symbol" panose="05050102010706020507" pitchFamily="18" charset="2"/>
                </a:rPr>
                <a:t>秒</a:t>
              </a:r>
              <a:endParaRPr lang="en-US" altLang="zh-CN" sz="1800" b="1" dirty="0">
                <a:latin typeface="Times New Roman" panose="02020603050405020304" pitchFamily="18" charset="0"/>
                <a:sym typeface="Symbol" panose="05050102010706020507" pitchFamily="18" charset="2"/>
              </a:endParaRPr>
            </a:p>
            <a:p>
              <a:r>
                <a:rPr lang="en-US" altLang="zh-CN" sz="1800" b="1" dirty="0">
                  <a:latin typeface="Times New Roman" panose="02020603050405020304" pitchFamily="18" charset="0"/>
                  <a:sym typeface="Symbol" panose="05050102010706020507" pitchFamily="18" charset="2"/>
                </a:rPr>
                <a:t>ms = </a:t>
              </a:r>
              <a:r>
                <a:rPr lang="zh-CN" altLang="en-US" sz="1800" b="1" dirty="0">
                  <a:latin typeface="Times New Roman" panose="02020603050405020304" pitchFamily="18" charset="0"/>
                  <a:sym typeface="Symbol" panose="05050102010706020507" pitchFamily="18" charset="2"/>
                </a:rPr>
                <a:t>毫秒</a:t>
              </a:r>
              <a:r>
                <a:rPr lang="en-US" altLang="zh-CN" sz="1800" b="1" dirty="0">
                  <a:latin typeface="Times New Roman" panose="02020603050405020304" pitchFamily="18" charset="0"/>
                  <a:sym typeface="Symbol" panose="05050102010706020507" pitchFamily="18" charset="2"/>
                </a:rPr>
                <a:t> = 10</a:t>
              </a:r>
              <a:r>
                <a:rPr lang="en-US" altLang="zh-CN" sz="1800" b="1" baseline="30000" dirty="0">
                  <a:latin typeface="Times New Roman" panose="02020603050405020304" pitchFamily="18" charset="0"/>
                  <a:sym typeface="Symbol" panose="05050102010706020507" pitchFamily="18" charset="2"/>
                </a:rPr>
                <a:t>-3</a:t>
              </a:r>
              <a:r>
                <a:rPr lang="en-US" altLang="zh-CN" sz="1800" b="1" dirty="0">
                  <a:latin typeface="Times New Roman" panose="02020603050405020304" pitchFamily="18" charset="0"/>
                  <a:sym typeface="Symbol" panose="05050102010706020507" pitchFamily="18" charset="2"/>
                </a:rPr>
                <a:t> </a:t>
              </a:r>
              <a:r>
                <a:rPr lang="zh-CN" altLang="en-US" sz="1800" b="1" dirty="0">
                  <a:latin typeface="Times New Roman" panose="02020603050405020304" pitchFamily="18" charset="0"/>
                  <a:sym typeface="Symbol" panose="05050102010706020507" pitchFamily="18" charset="2"/>
                </a:rPr>
                <a:t>秒     </a:t>
              </a:r>
              <a:r>
                <a:rPr lang="en-US" altLang="zh-CN" sz="1800" b="1" dirty="0">
                  <a:latin typeface="Times New Roman" panose="02020603050405020304" pitchFamily="18" charset="0"/>
                  <a:sym typeface="Symbol" panose="05050102010706020507" pitchFamily="18" charset="2"/>
                </a:rPr>
                <a:t>sec = </a:t>
              </a:r>
              <a:r>
                <a:rPr lang="zh-CN" altLang="en-US" sz="1800" b="1" dirty="0">
                  <a:latin typeface="Times New Roman" panose="02020603050405020304" pitchFamily="18" charset="0"/>
                  <a:sym typeface="Symbol" panose="05050102010706020507" pitchFamily="18" charset="2"/>
                </a:rPr>
                <a:t>秒</a:t>
              </a:r>
              <a:endParaRPr lang="en-US" altLang="zh-CN" sz="1800" b="1" dirty="0">
                <a:latin typeface="Times New Roman" panose="02020603050405020304" pitchFamily="18" charset="0"/>
              </a:endParaRPr>
            </a:p>
          </p:txBody>
        </p:sp>
        <p:sp>
          <p:nvSpPr>
            <p:cNvPr id="1033" name="Text Box 6"/>
            <p:cNvSpPr txBox="1"/>
            <p:nvPr/>
          </p:nvSpPr>
          <p:spPr>
            <a:xfrm>
              <a:off x="3060" y="3572"/>
              <a:ext cx="2400" cy="406"/>
            </a:xfrm>
            <a:prstGeom prst="rect">
              <a:avLst/>
            </a:prstGeom>
            <a:noFill/>
            <a:ln w="9525">
              <a:noFill/>
            </a:ln>
          </p:spPr>
          <p:txBody>
            <a:bodyPr>
              <a:spAutoFit/>
            </a:bodyPr>
            <a:p>
              <a:r>
                <a:rPr lang="en-US" altLang="zh-CN" sz="1800" b="1" dirty="0">
                  <a:latin typeface="Times New Roman" panose="02020603050405020304" pitchFamily="18" charset="0"/>
                  <a:sym typeface="Symbol" panose="05050102010706020507" pitchFamily="18" charset="2"/>
                </a:rPr>
                <a:t>min = </a:t>
              </a:r>
              <a:r>
                <a:rPr lang="zh-CN" altLang="en-US" sz="1800" b="1" dirty="0">
                  <a:latin typeface="Times New Roman" panose="02020603050405020304" pitchFamily="18" charset="0"/>
                  <a:sym typeface="Symbol" panose="05050102010706020507" pitchFamily="18" charset="2"/>
                </a:rPr>
                <a:t>分</a:t>
              </a:r>
              <a:r>
                <a:rPr lang="en-US" altLang="zh-CN" sz="1800" b="1" dirty="0">
                  <a:latin typeface="Times New Roman" panose="02020603050405020304" pitchFamily="18" charset="0"/>
                  <a:sym typeface="Symbol" panose="05050102010706020507" pitchFamily="18" charset="2"/>
                </a:rPr>
                <a:t>            yr = </a:t>
              </a:r>
              <a:r>
                <a:rPr lang="zh-CN" altLang="en-US" sz="1800" b="1" dirty="0">
                  <a:latin typeface="Times New Roman" panose="02020603050405020304" pitchFamily="18" charset="0"/>
                  <a:sym typeface="Symbol" panose="05050102010706020507" pitchFamily="18" charset="2"/>
                </a:rPr>
                <a:t>年</a:t>
              </a:r>
              <a:endParaRPr lang="en-US" altLang="zh-CN" sz="1800" b="1" dirty="0">
                <a:latin typeface="Times New Roman" panose="02020603050405020304" pitchFamily="18" charset="0"/>
                <a:sym typeface="Symbol" panose="05050102010706020507" pitchFamily="18" charset="2"/>
              </a:endParaRPr>
            </a:p>
            <a:p>
              <a:r>
                <a:rPr lang="en-US" altLang="zh-CN" sz="1800" b="1" dirty="0">
                  <a:latin typeface="Times New Roman" panose="02020603050405020304" pitchFamily="18" charset="0"/>
                  <a:sym typeface="Symbol" panose="05050102010706020507" pitchFamily="18" charset="2"/>
                </a:rPr>
                <a:t>hr = </a:t>
              </a:r>
              <a:r>
                <a:rPr lang="zh-CN" altLang="en-US" sz="1800" b="1" dirty="0">
                  <a:latin typeface="Times New Roman" panose="02020603050405020304" pitchFamily="18" charset="0"/>
                  <a:sym typeface="Symbol" panose="05050102010706020507" pitchFamily="18" charset="2"/>
                </a:rPr>
                <a:t>小时           </a:t>
              </a:r>
              <a:r>
                <a:rPr lang="en-US" altLang="zh-CN" sz="1800" b="1" dirty="0">
                  <a:latin typeface="Times New Roman" panose="02020603050405020304" pitchFamily="18" charset="0"/>
                  <a:sym typeface="Symbol" panose="05050102010706020507" pitchFamily="18" charset="2"/>
                </a:rPr>
                <a:t>d = </a:t>
              </a:r>
              <a:r>
                <a:rPr lang="zh-CN" altLang="en-US" sz="1800" b="1" dirty="0">
                  <a:latin typeface="Times New Roman" panose="02020603050405020304" pitchFamily="18" charset="0"/>
                  <a:sym typeface="Symbol" panose="05050102010706020507" pitchFamily="18" charset="2"/>
                </a:rPr>
                <a:t>天</a:t>
              </a:r>
              <a:endParaRPr lang="en-US" altLang="zh-CN" sz="1800" b="1" dirty="0">
                <a:latin typeface="Times New Roman" panose="02020603050405020304" pitchFamily="18" charset="0"/>
                <a:sym typeface="Symbol" panose="05050102010706020507" pitchFamily="18" charset="2"/>
              </a:endParaRPr>
            </a:p>
          </p:txBody>
        </p:sp>
      </p:grpSp>
      <p:sp>
        <p:nvSpPr>
          <p:cNvPr id="1028" name="Rectangle 8"/>
          <p:cNvSpPr/>
          <p:nvPr/>
        </p:nvSpPr>
        <p:spPr>
          <a:xfrm>
            <a:off x="3944620" y="1256030"/>
            <a:ext cx="309880" cy="368300"/>
          </a:xfrm>
          <a:prstGeom prst="rect">
            <a:avLst/>
          </a:prstGeom>
          <a:noFill/>
          <a:ln w="9525">
            <a:noFill/>
          </a:ln>
        </p:spPr>
        <p:txBody>
          <a:bodyPr wrap="none">
            <a:spAutoFit/>
          </a:bodyPr>
          <a:p>
            <a:r>
              <a:rPr lang="en-US" altLang="zh-CN" sz="1800" b="1" i="1" dirty="0">
                <a:solidFill>
                  <a:srgbClr val="FF3300"/>
                </a:solidFill>
                <a:latin typeface="Times New Roman" panose="02020603050405020304" pitchFamily="18" charset="0"/>
              </a:rPr>
              <a:t>n</a:t>
            </a:r>
            <a:endParaRPr lang="en-US" altLang="zh-CN" sz="1800" b="1" i="1" dirty="0">
              <a:solidFill>
                <a:srgbClr val="FF3300"/>
              </a:solidFill>
              <a:latin typeface="Times New Roman" panose="02020603050405020304" pitchFamily="18" charset="0"/>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算法和算法分析</a:t>
            </a:r>
            <a:endParaRPr lang="zh-CN" altLang="en-US"/>
          </a:p>
        </p:txBody>
      </p:sp>
      <p:sp>
        <p:nvSpPr>
          <p:cNvPr id="23555" name="矩形 9"/>
          <p:cNvSpPr/>
          <p:nvPr/>
        </p:nvSpPr>
        <p:spPr>
          <a:xfrm>
            <a:off x="2202180" y="1087120"/>
            <a:ext cx="7715250" cy="398780"/>
          </a:xfrm>
          <a:prstGeom prst="rect">
            <a:avLst/>
          </a:prstGeom>
          <a:noFill/>
          <a:ln w="9525">
            <a:noFill/>
          </a:ln>
        </p:spPr>
        <p:txBody>
          <a:bodyPr>
            <a:spAutoFit/>
          </a:bodyPr>
          <a:p>
            <a:r>
              <a:rPr lang="en-US" altLang="zh-CN" sz="2000" b="1" dirty="0">
                <a:solidFill>
                  <a:schemeClr val="hlink"/>
                </a:solidFill>
                <a:latin typeface="黑体" panose="02010609060101010101" charset="-122"/>
                <a:ea typeface="黑体" panose="02010609060101010101" charset="-122"/>
                <a:cs typeface="黑体" panose="02010609060101010101" charset="-122"/>
                <a:sym typeface="Wingdings" panose="05000000000000000000" pitchFamily="2" charset="2"/>
              </a:rPr>
              <a:t> </a:t>
            </a:r>
            <a:r>
              <a:rPr lang="zh-CN" altLang="en-US" sz="2000" b="1" dirty="0">
                <a:latin typeface="黑体" panose="02010609060101010101" charset="-122"/>
                <a:ea typeface="黑体" panose="02010609060101010101" charset="-122"/>
                <a:cs typeface="黑体" panose="02010609060101010101" charset="-122"/>
              </a:rPr>
              <a:t>对给定的算法做渐进分析时，有几个小窍门：</a:t>
            </a:r>
            <a:endParaRPr lang="zh-CN" altLang="en-US" sz="2000" b="1" dirty="0">
              <a:solidFill>
                <a:srgbClr val="0000FF"/>
              </a:solidFill>
              <a:latin typeface="黑体" panose="02010609060101010101" charset="-122"/>
              <a:ea typeface="黑体" panose="02010609060101010101" charset="-122"/>
              <a:cs typeface="黑体" panose="02010609060101010101" charset="-122"/>
            </a:endParaRPr>
          </a:p>
        </p:txBody>
      </p:sp>
      <p:sp>
        <p:nvSpPr>
          <p:cNvPr id="7" name="矩形 6"/>
          <p:cNvSpPr/>
          <p:nvPr/>
        </p:nvSpPr>
        <p:spPr>
          <a:xfrm>
            <a:off x="2130743" y="1658620"/>
            <a:ext cx="8501062" cy="1106805"/>
          </a:xfrm>
          <a:prstGeom prst="rect">
            <a:avLst/>
          </a:prstGeom>
          <a:noFill/>
          <a:ln w="9525">
            <a:noFill/>
          </a:ln>
        </p:spPr>
        <p:txBody>
          <a:bodyPr>
            <a:spAutoFit/>
          </a:bodyPr>
          <a:p>
            <a:r>
              <a:rPr lang="en-US" altLang="zh-CN" sz="2000" b="1" dirty="0">
                <a:latin typeface="黑体" panose="02010609060101010101" charset="-122"/>
                <a:ea typeface="黑体" panose="02010609060101010101" charset="-122"/>
                <a:cs typeface="黑体" panose="02010609060101010101" charset="-122"/>
              </a:rPr>
              <a:t>(1) </a:t>
            </a:r>
            <a:r>
              <a:rPr lang="zh-CN" altLang="en-US" sz="2000" b="1" dirty="0">
                <a:latin typeface="黑体" panose="02010609060101010101" charset="-122"/>
                <a:ea typeface="黑体" panose="02010609060101010101" charset="-122"/>
                <a:cs typeface="黑体" panose="02010609060101010101" charset="-122"/>
              </a:rPr>
              <a:t>若两段算法分别有复杂度</a:t>
            </a:r>
            <a:r>
              <a:rPr lang="en-US" altLang="zh-CN" sz="2000" b="1" i="1" dirty="0">
                <a:solidFill>
                  <a:srgbClr val="0000FF"/>
                </a:solidFill>
                <a:latin typeface="黑体" panose="02010609060101010101" charset="-122"/>
                <a:ea typeface="黑体" panose="02010609060101010101" charset="-122"/>
                <a:cs typeface="黑体" panose="02010609060101010101" charset="-122"/>
              </a:rPr>
              <a:t>T</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sz="2000" b="1" i="1" dirty="0">
                <a:solidFill>
                  <a:srgbClr val="0000FF"/>
                </a:solidFill>
                <a:latin typeface="黑体" panose="02010609060101010101" charset="-122"/>
                <a:ea typeface="黑体" panose="02010609060101010101" charset="-122"/>
                <a:cs typeface="黑体" panose="02010609060101010101" charset="-122"/>
              </a:rPr>
              <a:t>(n) = O(f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sz="2000" b="1" i="1" dirty="0">
                <a:solidFill>
                  <a:srgbClr val="0000FF"/>
                </a:solidFill>
                <a:latin typeface="黑体" panose="02010609060101010101" charset="-122"/>
                <a:ea typeface="黑体" panose="02010609060101010101" charset="-122"/>
                <a:cs typeface="黑体" panose="02010609060101010101" charset="-122"/>
              </a:rPr>
              <a:t>(n))</a:t>
            </a:r>
            <a:r>
              <a:rPr lang="en-US" altLang="zh-CN" sz="2000" b="1" dirty="0">
                <a:latin typeface="黑体" panose="02010609060101010101" charset="-122"/>
                <a:ea typeface="黑体" panose="02010609060101010101" charset="-122"/>
                <a:cs typeface="黑体" panose="02010609060101010101" charset="-122"/>
              </a:rPr>
              <a:t> </a:t>
            </a:r>
            <a:r>
              <a:rPr lang="zh-CN" altLang="en-US" sz="2000" b="1" dirty="0">
                <a:latin typeface="黑体" panose="02010609060101010101" charset="-122"/>
                <a:ea typeface="黑体" panose="02010609060101010101" charset="-122"/>
                <a:cs typeface="黑体" panose="02010609060101010101" charset="-122"/>
              </a:rPr>
              <a:t>和</a:t>
            </a:r>
            <a:r>
              <a:rPr lang="en-US" altLang="x-none" sz="2000" b="1" dirty="0">
                <a:latin typeface="黑体" panose="02010609060101010101" charset="-122"/>
                <a:ea typeface="黑体" panose="02010609060101010101" charset="-122"/>
                <a:cs typeface="黑体" panose="02010609060101010101" charset="-122"/>
              </a:rPr>
              <a:t> </a:t>
            </a:r>
            <a:r>
              <a:rPr lang="en-US" altLang="zh-CN" sz="2000" b="1" i="1" dirty="0">
                <a:solidFill>
                  <a:srgbClr val="0000FF"/>
                </a:solidFill>
                <a:latin typeface="黑体" panose="02010609060101010101" charset="-122"/>
                <a:ea typeface="黑体" panose="02010609060101010101" charset="-122"/>
                <a:cs typeface="黑体" panose="02010609060101010101" charset="-122"/>
              </a:rPr>
              <a:t>T</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2 </a:t>
            </a:r>
            <a:r>
              <a:rPr lang="en-US" altLang="zh-CN" sz="2000" b="1" i="1" dirty="0">
                <a:solidFill>
                  <a:srgbClr val="0000FF"/>
                </a:solidFill>
                <a:latin typeface="黑体" panose="02010609060101010101" charset="-122"/>
                <a:ea typeface="黑体" panose="02010609060101010101" charset="-122"/>
                <a:cs typeface="黑体" panose="02010609060101010101" charset="-122"/>
              </a:rPr>
              <a:t>(n) = O(f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2</a:t>
            </a:r>
            <a:r>
              <a:rPr lang="en-US" altLang="zh-CN" sz="2000" b="1" i="1" dirty="0">
                <a:solidFill>
                  <a:srgbClr val="0000FF"/>
                </a:solidFill>
                <a:latin typeface="黑体" panose="02010609060101010101" charset="-122"/>
                <a:ea typeface="黑体" panose="02010609060101010101" charset="-122"/>
                <a:cs typeface="黑体" panose="02010609060101010101" charset="-122"/>
              </a:rPr>
              <a:t>(n)) </a:t>
            </a:r>
            <a:r>
              <a:rPr lang="zh-CN" altLang="en-US" sz="2000" b="1" dirty="0">
                <a:latin typeface="黑体" panose="02010609060101010101" charset="-122"/>
                <a:ea typeface="黑体" panose="02010609060101010101" charset="-122"/>
                <a:cs typeface="黑体" panose="02010609060101010101" charset="-122"/>
              </a:rPr>
              <a:t>，</a:t>
            </a:r>
            <a:endParaRPr lang="en-US" altLang="zh-CN" sz="2000" b="1" dirty="0">
              <a:latin typeface="黑体" panose="02010609060101010101" charset="-122"/>
              <a:ea typeface="黑体" panose="02010609060101010101" charset="-122"/>
              <a:cs typeface="黑体" panose="02010609060101010101" charset="-122"/>
            </a:endParaRPr>
          </a:p>
          <a:p>
            <a:pPr>
              <a:lnSpc>
                <a:spcPct val="130000"/>
              </a:lnSpc>
            </a:pPr>
            <a:r>
              <a:rPr lang="zh-CN" altLang="en-US" sz="2000" b="1" dirty="0">
                <a:solidFill>
                  <a:srgbClr val="0000FF"/>
                </a:solidFill>
                <a:latin typeface="黑体" panose="02010609060101010101" charset="-122"/>
                <a:ea typeface="黑体" panose="02010609060101010101" charset="-122"/>
                <a:cs typeface="黑体" panose="02010609060101010101" charset="-122"/>
              </a:rPr>
              <a:t>   ▲</a:t>
            </a:r>
            <a:r>
              <a:rPr lang="zh-CN" altLang="en-US" sz="2000" b="1" dirty="0">
                <a:latin typeface="黑体" panose="02010609060101010101" charset="-122"/>
                <a:ea typeface="黑体" panose="02010609060101010101" charset="-122"/>
                <a:cs typeface="黑体" panose="02010609060101010101" charset="-122"/>
              </a:rPr>
              <a:t>那么两段算法串联在一起的复杂度</a:t>
            </a:r>
            <a:r>
              <a:rPr lang="en-US" altLang="zh-CN" sz="2000" b="1" dirty="0">
                <a:latin typeface="黑体" panose="02010609060101010101" charset="-122"/>
                <a:ea typeface="黑体" panose="02010609060101010101" charset="-122"/>
                <a:cs typeface="黑体" panose="02010609060101010101" charset="-122"/>
              </a:rPr>
              <a:t>:</a:t>
            </a:r>
            <a:r>
              <a:rPr lang="zh-CN" altLang="en-US" sz="2000" b="1" dirty="0">
                <a:latin typeface="黑体" panose="02010609060101010101" charset="-122"/>
                <a:ea typeface="黑体" panose="02010609060101010101" charset="-122"/>
                <a:cs typeface="黑体" panose="02010609060101010101" charset="-122"/>
              </a:rPr>
              <a:t> </a:t>
            </a:r>
            <a:endParaRPr lang="en-US" altLang="zh-CN" sz="2000" b="1" dirty="0">
              <a:latin typeface="黑体" panose="02010609060101010101" charset="-122"/>
              <a:ea typeface="黑体" panose="02010609060101010101" charset="-122"/>
              <a:cs typeface="黑体" panose="02010609060101010101" charset="-122"/>
            </a:endParaRPr>
          </a:p>
          <a:p>
            <a:r>
              <a:rPr lang="en-US" altLang="zh-CN" sz="2000" b="1" i="1" dirty="0">
                <a:solidFill>
                  <a:srgbClr val="0000FF"/>
                </a:solidFill>
                <a:latin typeface="黑体" panose="02010609060101010101" charset="-122"/>
                <a:ea typeface="黑体" panose="02010609060101010101" charset="-122"/>
                <a:cs typeface="黑体" panose="02010609060101010101" charset="-122"/>
              </a:rPr>
              <a:t>     T</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sz="2000" b="1" i="1" dirty="0">
                <a:solidFill>
                  <a:srgbClr val="0000FF"/>
                </a:solidFill>
                <a:latin typeface="黑体" panose="02010609060101010101" charset="-122"/>
                <a:ea typeface="黑体" panose="02010609060101010101" charset="-122"/>
                <a:cs typeface="黑体" panose="02010609060101010101" charset="-122"/>
              </a:rPr>
              <a:t>(n)+T</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2 </a:t>
            </a:r>
            <a:r>
              <a:rPr lang="en-US" altLang="zh-CN" sz="2000" b="1" i="1" dirty="0">
                <a:solidFill>
                  <a:srgbClr val="0000FF"/>
                </a:solidFill>
                <a:latin typeface="黑体" panose="02010609060101010101" charset="-122"/>
                <a:ea typeface="黑体" panose="02010609060101010101" charset="-122"/>
                <a:cs typeface="黑体" panose="02010609060101010101" charset="-122"/>
              </a:rPr>
              <a:t>(n) = </a:t>
            </a:r>
            <a:r>
              <a:rPr lang="en-US" altLang="zh-CN" sz="2000" b="1" dirty="0">
                <a:solidFill>
                  <a:srgbClr val="0000FF"/>
                </a:solidFill>
                <a:latin typeface="黑体" panose="02010609060101010101" charset="-122"/>
                <a:ea typeface="黑体" panose="02010609060101010101" charset="-122"/>
                <a:cs typeface="黑体" panose="02010609060101010101" charset="-122"/>
              </a:rPr>
              <a:t>max(</a:t>
            </a:r>
            <a:r>
              <a:rPr lang="en-US" altLang="zh-CN" sz="2000" b="1" i="1" dirty="0">
                <a:solidFill>
                  <a:srgbClr val="0000FF"/>
                </a:solidFill>
                <a:latin typeface="黑体" panose="02010609060101010101" charset="-122"/>
                <a:ea typeface="黑体" panose="02010609060101010101" charset="-122"/>
                <a:cs typeface="黑体" panose="02010609060101010101" charset="-122"/>
              </a:rPr>
              <a:t> O(f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sz="2000" b="1" i="1" dirty="0">
                <a:solidFill>
                  <a:srgbClr val="0000FF"/>
                </a:solidFill>
                <a:latin typeface="黑体" panose="02010609060101010101" charset="-122"/>
                <a:ea typeface="黑体" panose="02010609060101010101" charset="-122"/>
                <a:cs typeface="黑体" panose="02010609060101010101" charset="-122"/>
              </a:rPr>
              <a:t>(n))</a:t>
            </a:r>
            <a:r>
              <a:rPr lang="en-US" altLang="zh-CN" sz="2000" b="1" dirty="0">
                <a:solidFill>
                  <a:srgbClr val="0000FF"/>
                </a:solidFill>
                <a:latin typeface="黑体" panose="02010609060101010101" charset="-122"/>
                <a:ea typeface="黑体" panose="02010609060101010101" charset="-122"/>
                <a:cs typeface="黑体" panose="02010609060101010101" charset="-122"/>
              </a:rPr>
              <a:t>, </a:t>
            </a:r>
            <a:r>
              <a:rPr lang="en-US" altLang="zh-CN" sz="2000" b="1" i="1" dirty="0">
                <a:solidFill>
                  <a:srgbClr val="0000FF"/>
                </a:solidFill>
                <a:latin typeface="黑体" panose="02010609060101010101" charset="-122"/>
                <a:ea typeface="黑体" panose="02010609060101010101" charset="-122"/>
                <a:cs typeface="黑体" panose="02010609060101010101" charset="-122"/>
              </a:rPr>
              <a:t>O(f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2</a:t>
            </a:r>
            <a:r>
              <a:rPr lang="en-US" altLang="zh-CN" sz="2000" b="1" i="1" dirty="0">
                <a:solidFill>
                  <a:srgbClr val="0000FF"/>
                </a:solidFill>
                <a:latin typeface="黑体" panose="02010609060101010101" charset="-122"/>
                <a:ea typeface="黑体" panose="02010609060101010101" charset="-122"/>
                <a:cs typeface="黑体" panose="02010609060101010101" charset="-122"/>
              </a:rPr>
              <a:t>(n)) </a:t>
            </a:r>
            <a:r>
              <a:rPr lang="en-US" altLang="zh-CN" sz="2000" b="1" dirty="0">
                <a:solidFill>
                  <a:srgbClr val="0000FF"/>
                </a:solidFill>
                <a:latin typeface="黑体" panose="02010609060101010101" charset="-122"/>
                <a:ea typeface="黑体" panose="02010609060101010101" charset="-122"/>
                <a:cs typeface="黑体" panose="02010609060101010101" charset="-122"/>
              </a:rPr>
              <a:t>)</a:t>
            </a:r>
            <a:r>
              <a:rPr lang="en-US" altLang="zh-CN" sz="2000" b="1" i="1" dirty="0">
                <a:solidFill>
                  <a:srgbClr val="0000FF"/>
                </a:solidFill>
                <a:latin typeface="黑体" panose="02010609060101010101" charset="-122"/>
                <a:ea typeface="黑体" panose="02010609060101010101" charset="-122"/>
                <a:cs typeface="黑体" panose="02010609060101010101" charset="-122"/>
              </a:rPr>
              <a:t> </a:t>
            </a:r>
            <a:endParaRPr lang="zh-CN" altLang="en-US" sz="2000" b="1" dirty="0">
              <a:latin typeface="黑体" panose="02010609060101010101" charset="-122"/>
              <a:ea typeface="黑体" panose="02010609060101010101" charset="-122"/>
              <a:cs typeface="黑体" panose="02010609060101010101" charset="-122"/>
            </a:endParaRPr>
          </a:p>
        </p:txBody>
      </p:sp>
      <p:sp>
        <p:nvSpPr>
          <p:cNvPr id="8" name="矩形 7"/>
          <p:cNvSpPr/>
          <p:nvPr/>
        </p:nvSpPr>
        <p:spPr>
          <a:xfrm>
            <a:off x="2370138" y="2848610"/>
            <a:ext cx="6858000" cy="706755"/>
          </a:xfrm>
          <a:prstGeom prst="rect">
            <a:avLst/>
          </a:prstGeom>
          <a:noFill/>
          <a:ln w="9525">
            <a:noFill/>
          </a:ln>
        </p:spPr>
        <p:txBody>
          <a:bodyPr>
            <a:spAutoFit/>
          </a:bodyPr>
          <a:p>
            <a:r>
              <a:rPr lang="en-US" altLang="zh-CN" sz="2000" b="1" dirty="0">
                <a:solidFill>
                  <a:srgbClr val="0000FF"/>
                </a:solidFill>
                <a:latin typeface="黑体" panose="02010609060101010101" charset="-122"/>
                <a:ea typeface="黑体" panose="02010609060101010101" charset="-122"/>
                <a:cs typeface="黑体" panose="02010609060101010101" charset="-122"/>
              </a:rPr>
              <a:t> </a:t>
            </a:r>
            <a:r>
              <a:rPr lang="zh-CN" altLang="en-US" sz="2000" b="1" dirty="0">
                <a:solidFill>
                  <a:srgbClr val="0000FF"/>
                </a:solidFill>
                <a:latin typeface="黑体" panose="02010609060101010101" charset="-122"/>
                <a:ea typeface="黑体" panose="02010609060101010101" charset="-122"/>
                <a:cs typeface="黑体" panose="02010609060101010101" charset="-122"/>
              </a:rPr>
              <a:t>▲</a:t>
            </a:r>
            <a:r>
              <a:rPr lang="zh-CN" altLang="en-US" sz="2000" b="1" dirty="0">
                <a:latin typeface="黑体" panose="02010609060101010101" charset="-122"/>
                <a:ea typeface="黑体" panose="02010609060101010101" charset="-122"/>
                <a:cs typeface="黑体" panose="02010609060101010101" charset="-122"/>
              </a:rPr>
              <a:t>那么两段算法嵌套在一起的复杂度</a:t>
            </a:r>
            <a:r>
              <a:rPr lang="en-US" altLang="zh-CN" sz="2000" b="1" dirty="0">
                <a:latin typeface="黑体" panose="02010609060101010101" charset="-122"/>
                <a:ea typeface="黑体" panose="02010609060101010101" charset="-122"/>
                <a:cs typeface="黑体" panose="02010609060101010101" charset="-122"/>
              </a:rPr>
              <a:t>:</a:t>
            </a:r>
            <a:r>
              <a:rPr lang="zh-CN" altLang="en-US" sz="2000" b="1" dirty="0">
                <a:latin typeface="黑体" panose="02010609060101010101" charset="-122"/>
                <a:ea typeface="黑体" panose="02010609060101010101" charset="-122"/>
                <a:cs typeface="黑体" panose="02010609060101010101" charset="-122"/>
              </a:rPr>
              <a:t> </a:t>
            </a:r>
            <a:endParaRPr lang="en-US" altLang="zh-CN" sz="2000" b="1" dirty="0">
              <a:latin typeface="黑体" panose="02010609060101010101" charset="-122"/>
              <a:ea typeface="黑体" panose="02010609060101010101" charset="-122"/>
              <a:cs typeface="黑体" panose="02010609060101010101" charset="-122"/>
            </a:endParaRPr>
          </a:p>
          <a:p>
            <a:r>
              <a:rPr lang="en-US" altLang="zh-CN" sz="2000" b="1" i="1" dirty="0">
                <a:solidFill>
                  <a:srgbClr val="0000FF"/>
                </a:solidFill>
                <a:latin typeface="黑体" panose="02010609060101010101" charset="-122"/>
                <a:ea typeface="黑体" panose="02010609060101010101" charset="-122"/>
                <a:cs typeface="黑体" panose="02010609060101010101" charset="-122"/>
              </a:rPr>
              <a:t>   T</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sz="2000" b="1" i="1" dirty="0">
                <a:solidFill>
                  <a:srgbClr val="0000FF"/>
                </a:solidFill>
                <a:latin typeface="黑体" panose="02010609060101010101" charset="-122"/>
                <a:ea typeface="黑体" panose="02010609060101010101" charset="-122"/>
                <a:cs typeface="黑体" panose="02010609060101010101" charset="-122"/>
              </a:rPr>
              <a:t>(n) × T</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2 </a:t>
            </a:r>
            <a:r>
              <a:rPr lang="en-US" altLang="zh-CN" sz="2000" b="1" i="1" dirty="0">
                <a:solidFill>
                  <a:srgbClr val="0000FF"/>
                </a:solidFill>
                <a:latin typeface="黑体" panose="02010609060101010101" charset="-122"/>
                <a:ea typeface="黑体" panose="02010609060101010101" charset="-122"/>
                <a:cs typeface="黑体" panose="02010609060101010101" charset="-122"/>
              </a:rPr>
              <a:t>(n) = O</a:t>
            </a:r>
            <a:r>
              <a:rPr lang="en-US" altLang="zh-CN" sz="2000" b="1" dirty="0">
                <a:solidFill>
                  <a:srgbClr val="0000FF"/>
                </a:solidFill>
                <a:latin typeface="黑体" panose="02010609060101010101" charset="-122"/>
                <a:ea typeface="黑体" panose="02010609060101010101" charset="-122"/>
                <a:cs typeface="黑体" panose="02010609060101010101" charset="-122"/>
              </a:rPr>
              <a:t>( </a:t>
            </a:r>
            <a:r>
              <a:rPr lang="en-US" altLang="zh-CN" sz="2000" b="1" i="1" dirty="0">
                <a:solidFill>
                  <a:srgbClr val="0000FF"/>
                </a:solidFill>
                <a:latin typeface="黑体" panose="02010609060101010101" charset="-122"/>
                <a:ea typeface="黑体" panose="02010609060101010101" charset="-122"/>
                <a:cs typeface="黑体" panose="02010609060101010101" charset="-122"/>
              </a:rPr>
              <a:t>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sz="2000" b="1" i="1" dirty="0">
                <a:solidFill>
                  <a:srgbClr val="0000FF"/>
                </a:solidFill>
                <a:latin typeface="黑体" panose="02010609060101010101" charset="-122"/>
                <a:ea typeface="黑体" panose="02010609060101010101" charset="-122"/>
                <a:cs typeface="黑体" panose="02010609060101010101" charset="-122"/>
              </a:rPr>
              <a:t>(n)</a:t>
            </a:r>
            <a:r>
              <a:rPr lang="en-US" altLang="zh-CN" sz="2000" b="1" dirty="0">
                <a:solidFill>
                  <a:srgbClr val="0000FF"/>
                </a:solidFill>
                <a:latin typeface="黑体" panose="02010609060101010101" charset="-122"/>
                <a:ea typeface="黑体" panose="02010609060101010101" charset="-122"/>
                <a:cs typeface="黑体" panose="02010609060101010101" charset="-122"/>
              </a:rPr>
              <a:t> × </a:t>
            </a:r>
            <a:r>
              <a:rPr lang="en-US" altLang="zh-CN" sz="2000" b="1" i="1" dirty="0">
                <a:solidFill>
                  <a:srgbClr val="0000FF"/>
                </a:solidFill>
                <a:latin typeface="黑体" panose="02010609060101010101" charset="-122"/>
                <a:ea typeface="黑体" panose="02010609060101010101" charset="-122"/>
                <a:cs typeface="黑体" panose="02010609060101010101" charset="-122"/>
              </a:rPr>
              <a:t>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2</a:t>
            </a:r>
            <a:r>
              <a:rPr lang="en-US" altLang="zh-CN" sz="2000" b="1" i="1" dirty="0">
                <a:solidFill>
                  <a:srgbClr val="0000FF"/>
                </a:solidFill>
                <a:latin typeface="黑体" panose="02010609060101010101" charset="-122"/>
                <a:ea typeface="黑体" panose="02010609060101010101" charset="-122"/>
                <a:cs typeface="黑体" panose="02010609060101010101" charset="-122"/>
              </a:rPr>
              <a:t>(n) </a:t>
            </a:r>
            <a:r>
              <a:rPr lang="en-US" altLang="zh-CN" sz="2000" b="1" dirty="0">
                <a:solidFill>
                  <a:srgbClr val="0000FF"/>
                </a:solidFill>
                <a:latin typeface="黑体" panose="02010609060101010101" charset="-122"/>
                <a:ea typeface="黑体" panose="02010609060101010101" charset="-122"/>
                <a:cs typeface="黑体" panose="02010609060101010101" charset="-122"/>
              </a:rPr>
              <a:t>)</a:t>
            </a:r>
            <a:endParaRPr lang="zh-CN" altLang="en-US" sz="2000" b="1" dirty="0">
              <a:latin typeface="黑体" panose="02010609060101010101" charset="-122"/>
              <a:ea typeface="黑体" panose="02010609060101010101" charset="-122"/>
              <a:cs typeface="黑体" panose="02010609060101010101" charset="-122"/>
            </a:endParaRPr>
          </a:p>
        </p:txBody>
      </p:sp>
      <p:sp>
        <p:nvSpPr>
          <p:cNvPr id="12" name="矩形 11"/>
          <p:cNvSpPr/>
          <p:nvPr/>
        </p:nvSpPr>
        <p:spPr>
          <a:xfrm>
            <a:off x="2202180" y="3730308"/>
            <a:ext cx="6929438" cy="398780"/>
          </a:xfrm>
          <a:prstGeom prst="rect">
            <a:avLst/>
          </a:prstGeom>
          <a:noFill/>
          <a:ln w="9525">
            <a:noFill/>
          </a:ln>
        </p:spPr>
        <p:txBody>
          <a:bodyPr>
            <a:spAutoFit/>
          </a:bodyPr>
          <a:p>
            <a:r>
              <a:rPr lang="en-US" altLang="zh-CN" sz="2000" b="1" dirty="0">
                <a:latin typeface="黑体" panose="02010609060101010101" charset="-122"/>
                <a:ea typeface="黑体" panose="02010609060101010101" charset="-122"/>
                <a:cs typeface="黑体" panose="02010609060101010101" charset="-122"/>
              </a:rPr>
              <a:t>(2) </a:t>
            </a:r>
            <a:r>
              <a:rPr lang="zh-CN" altLang="en-US" sz="2000" b="1" dirty="0">
                <a:latin typeface="黑体" panose="02010609060101010101" charset="-122"/>
                <a:ea typeface="黑体" panose="02010609060101010101" charset="-122"/>
                <a:cs typeface="黑体" panose="02010609060101010101" charset="-122"/>
              </a:rPr>
              <a:t>若</a:t>
            </a:r>
            <a:r>
              <a:rPr lang="en-US" altLang="x-none" sz="2000" b="1" dirty="0">
                <a:latin typeface="黑体" panose="02010609060101010101" charset="-122"/>
                <a:ea typeface="黑体" panose="02010609060101010101" charset="-122"/>
                <a:cs typeface="黑体" panose="02010609060101010101" charset="-122"/>
              </a:rPr>
              <a:t> </a:t>
            </a:r>
            <a:r>
              <a:rPr lang="en-US" altLang="zh-CN" sz="2000" b="1" i="1" dirty="0">
                <a:solidFill>
                  <a:srgbClr val="0000FF"/>
                </a:solidFill>
                <a:latin typeface="黑体" panose="02010609060101010101" charset="-122"/>
                <a:ea typeface="黑体" panose="02010609060101010101" charset="-122"/>
                <a:cs typeface="黑体" panose="02010609060101010101" charset="-122"/>
              </a:rPr>
              <a:t>T(n)</a:t>
            </a:r>
            <a:r>
              <a:rPr lang="zh-CN" altLang="en-US" sz="2000" b="1" dirty="0">
                <a:latin typeface="黑体" panose="02010609060101010101" charset="-122"/>
                <a:ea typeface="黑体" panose="02010609060101010101" charset="-122"/>
                <a:cs typeface="黑体" panose="02010609060101010101" charset="-122"/>
              </a:rPr>
              <a:t>是关于</a:t>
            </a:r>
            <a:r>
              <a:rPr lang="en-US" altLang="zh-CN" sz="2000" b="1" i="1" dirty="0">
                <a:solidFill>
                  <a:srgbClr val="0000FF"/>
                </a:solidFill>
                <a:latin typeface="黑体" panose="02010609060101010101" charset="-122"/>
                <a:ea typeface="黑体" panose="02010609060101010101" charset="-122"/>
                <a:cs typeface="黑体" panose="02010609060101010101" charset="-122"/>
              </a:rPr>
              <a:t>n</a:t>
            </a:r>
            <a:r>
              <a:rPr lang="zh-CN" altLang="en-US" sz="2000" b="1" dirty="0">
                <a:latin typeface="黑体" panose="02010609060101010101" charset="-122"/>
                <a:ea typeface="黑体" panose="02010609060101010101" charset="-122"/>
                <a:cs typeface="黑体" panose="02010609060101010101" charset="-122"/>
              </a:rPr>
              <a:t>的</a:t>
            </a:r>
            <a:r>
              <a:rPr lang="en-US" altLang="zh-CN" sz="2000" b="1" i="1" dirty="0">
                <a:solidFill>
                  <a:srgbClr val="0000FF"/>
                </a:solidFill>
                <a:latin typeface="黑体" panose="02010609060101010101" charset="-122"/>
                <a:ea typeface="黑体" panose="02010609060101010101" charset="-122"/>
                <a:cs typeface="黑体" panose="02010609060101010101" charset="-122"/>
              </a:rPr>
              <a:t>k</a:t>
            </a:r>
            <a:r>
              <a:rPr lang="zh-CN" altLang="en-US" sz="2000" b="1" dirty="0">
                <a:latin typeface="黑体" panose="02010609060101010101" charset="-122"/>
                <a:ea typeface="黑体" panose="02010609060101010101" charset="-122"/>
                <a:cs typeface="黑体" panose="02010609060101010101" charset="-122"/>
              </a:rPr>
              <a:t>阶多项式，那么</a:t>
            </a:r>
            <a:r>
              <a:rPr lang="en-US" altLang="zh-CN" sz="2000" b="1" i="1" dirty="0">
                <a:solidFill>
                  <a:srgbClr val="0000FF"/>
                </a:solidFill>
                <a:latin typeface="黑体" panose="02010609060101010101" charset="-122"/>
                <a:ea typeface="黑体" panose="02010609060101010101" charset="-122"/>
                <a:cs typeface="黑体" panose="02010609060101010101" charset="-122"/>
              </a:rPr>
              <a:t>T(n) = </a:t>
            </a:r>
            <a:r>
              <a:rPr lang="el-GR" altLang="zh-CN" sz="2000" b="1" i="1" dirty="0">
                <a:solidFill>
                  <a:srgbClr val="0000FF"/>
                </a:solidFill>
                <a:latin typeface="黑体" panose="02010609060101010101" charset="-122"/>
                <a:ea typeface="黑体" panose="02010609060101010101" charset="-122"/>
                <a:cs typeface="黑体" panose="02010609060101010101" charset="-122"/>
              </a:rPr>
              <a:t>Θ</a:t>
            </a:r>
            <a:r>
              <a:rPr lang="en-US" altLang="zh-CN" sz="2000" b="1" i="1" dirty="0">
                <a:solidFill>
                  <a:srgbClr val="0000FF"/>
                </a:solidFill>
                <a:latin typeface="黑体" panose="02010609060101010101" charset="-122"/>
                <a:ea typeface="黑体" panose="02010609060101010101" charset="-122"/>
                <a:cs typeface="黑体" panose="02010609060101010101" charset="-122"/>
              </a:rPr>
              <a:t>(n</a:t>
            </a:r>
            <a:r>
              <a:rPr lang="en-US" altLang="zh-CN" sz="2000" b="1" i="1" baseline="30000" dirty="0">
                <a:solidFill>
                  <a:srgbClr val="0000FF"/>
                </a:solidFill>
                <a:latin typeface="黑体" panose="02010609060101010101" charset="-122"/>
                <a:ea typeface="黑体" panose="02010609060101010101" charset="-122"/>
                <a:cs typeface="黑体" panose="02010609060101010101" charset="-122"/>
              </a:rPr>
              <a:t>k</a:t>
            </a:r>
            <a:r>
              <a:rPr lang="en-US" altLang="zh-CN" sz="2000" b="1" i="1" dirty="0">
                <a:solidFill>
                  <a:srgbClr val="0000FF"/>
                </a:solidFill>
                <a:latin typeface="黑体" panose="02010609060101010101" charset="-122"/>
                <a:ea typeface="黑体" panose="02010609060101010101" charset="-122"/>
                <a:cs typeface="黑体" panose="02010609060101010101" charset="-122"/>
              </a:rPr>
              <a:t>)</a:t>
            </a:r>
            <a:r>
              <a:rPr lang="en-US" altLang="zh-CN" sz="2000" b="1" dirty="0">
                <a:latin typeface="黑体" panose="02010609060101010101" charset="-122"/>
                <a:ea typeface="黑体" panose="02010609060101010101" charset="-122"/>
                <a:cs typeface="黑体" panose="02010609060101010101" charset="-122"/>
              </a:rPr>
              <a:t> </a:t>
            </a:r>
            <a:endParaRPr lang="zh-CN" altLang="en-US" sz="2000" b="1" dirty="0">
              <a:latin typeface="黑体" panose="02010609060101010101" charset="-122"/>
              <a:ea typeface="黑体" panose="02010609060101010101" charset="-122"/>
              <a:cs typeface="黑体" panose="02010609060101010101" charset="-122"/>
            </a:endParaRPr>
          </a:p>
        </p:txBody>
      </p:sp>
      <p:sp>
        <p:nvSpPr>
          <p:cNvPr id="13" name="矩形 12"/>
          <p:cNvSpPr/>
          <p:nvPr/>
        </p:nvSpPr>
        <p:spPr>
          <a:xfrm>
            <a:off x="2202180" y="4585970"/>
            <a:ext cx="8429625" cy="1014730"/>
          </a:xfrm>
          <a:prstGeom prst="rect">
            <a:avLst/>
          </a:prstGeom>
          <a:noFill/>
          <a:ln w="9525">
            <a:noFill/>
          </a:ln>
        </p:spPr>
        <p:txBody>
          <a:bodyPr>
            <a:spAutoFit/>
          </a:bodyPr>
          <a:p>
            <a:r>
              <a:rPr lang="en-US" altLang="zh-CN" sz="2000" b="1" dirty="0">
                <a:latin typeface="黑体" panose="02010609060101010101" charset="-122"/>
                <a:ea typeface="黑体" panose="02010609060101010101" charset="-122"/>
                <a:cs typeface="黑体" panose="02010609060101010101" charset="-122"/>
              </a:rPr>
              <a:t>(3) </a:t>
            </a:r>
            <a:r>
              <a:rPr lang="zh-CN" altLang="en-US" sz="2000" b="1" dirty="0">
                <a:latin typeface="黑体" panose="02010609060101010101" charset="-122"/>
                <a:ea typeface="黑体" panose="02010609060101010101" charset="-122"/>
                <a:cs typeface="黑体" panose="02010609060101010101" charset="-122"/>
              </a:rPr>
              <a:t>一个循环的时间复杂度等于循环次数乘以循环体代码的复杂度。例如下面循环的复杂度是</a:t>
            </a:r>
            <a:r>
              <a:rPr lang="en-US" altLang="zh-CN" sz="2000" b="1" i="1" dirty="0">
                <a:solidFill>
                  <a:srgbClr val="0000FF"/>
                </a:solidFill>
                <a:latin typeface="黑体" panose="02010609060101010101" charset="-122"/>
                <a:ea typeface="黑体" panose="02010609060101010101" charset="-122"/>
                <a:cs typeface="黑体" panose="02010609060101010101" charset="-122"/>
              </a:rPr>
              <a:t>O(N)</a:t>
            </a:r>
            <a:r>
              <a:rPr lang="zh-CN" altLang="en-US" sz="2000" b="1" dirty="0">
                <a:latin typeface="黑体" panose="02010609060101010101" charset="-122"/>
                <a:ea typeface="黑体" panose="02010609060101010101" charset="-122"/>
                <a:cs typeface="黑体" panose="02010609060101010101" charset="-122"/>
              </a:rPr>
              <a:t>：</a:t>
            </a:r>
            <a:endParaRPr lang="en-US" altLang="zh-CN" sz="2000" b="1" dirty="0">
              <a:latin typeface="黑体" panose="02010609060101010101" charset="-122"/>
              <a:ea typeface="黑体" panose="02010609060101010101" charset="-122"/>
              <a:cs typeface="黑体" panose="02010609060101010101" charset="-122"/>
            </a:endParaRPr>
          </a:p>
          <a:p>
            <a:r>
              <a:rPr lang="en-US" altLang="x-none" sz="2000" b="1" dirty="0">
                <a:latin typeface="黑体" panose="02010609060101010101" charset="-122"/>
                <a:ea typeface="黑体" panose="02010609060101010101" charset="-122"/>
                <a:cs typeface="黑体" panose="02010609060101010101" charset="-122"/>
              </a:rPr>
              <a:t>             </a:t>
            </a:r>
            <a:r>
              <a:rPr lang="en-US" altLang="zh-CN" sz="2000" b="1" dirty="0">
                <a:latin typeface="黑体" panose="02010609060101010101" charset="-122"/>
                <a:ea typeface="黑体" panose="02010609060101010101" charset="-122"/>
                <a:cs typeface="黑体" panose="02010609060101010101" charset="-122"/>
              </a:rPr>
              <a:t>for ( i=0; i&lt;N; i++ ) { x = y*x + z; k++; }</a:t>
            </a:r>
            <a:endParaRPr lang="zh-CN" altLang="en-US" sz="2000" b="1" dirty="0">
              <a:latin typeface="黑体" panose="02010609060101010101" charset="-122"/>
              <a:ea typeface="黑体" panose="02010609060101010101" charset="-122"/>
              <a:cs typeface="黑体" panose="02010609060101010101" charset="-122"/>
            </a:endParaRPr>
          </a:p>
        </p:txBody>
      </p:sp>
      <p:sp>
        <p:nvSpPr>
          <p:cNvPr id="3" name="矩形 2"/>
          <p:cNvSpPr/>
          <p:nvPr/>
        </p:nvSpPr>
        <p:spPr>
          <a:xfrm>
            <a:off x="2202180" y="1630045"/>
            <a:ext cx="8501380" cy="4092575"/>
          </a:xfrm>
          <a:prstGeom prst="rect">
            <a:avLst/>
          </a:prstGeom>
          <a:solidFill>
            <a:schemeClr val="bg1"/>
          </a:solidFill>
          <a:ln w="9525">
            <a:noFill/>
          </a:ln>
        </p:spPr>
        <p:txBody>
          <a:bodyPr wrap="square">
            <a:spAutoFit/>
          </a:bodyPr>
          <a:p>
            <a:r>
              <a:rPr lang="en-US" altLang="zh-CN" sz="2000" b="1" dirty="0">
                <a:latin typeface="黑体" panose="02010609060101010101" charset="-122"/>
                <a:ea typeface="黑体" panose="02010609060101010101" charset="-122"/>
                <a:cs typeface="黑体" panose="02010609060101010101" charset="-122"/>
              </a:rPr>
              <a:t>(4) </a:t>
            </a:r>
            <a:r>
              <a:rPr lang="zh-CN" altLang="en-US" sz="2000" b="1" dirty="0">
                <a:latin typeface="黑体" panose="02010609060101010101" charset="-122"/>
                <a:ea typeface="黑体" panose="02010609060101010101" charset="-122"/>
                <a:cs typeface="黑体" panose="02010609060101010101" charset="-122"/>
              </a:rPr>
              <a:t>若干层</a:t>
            </a:r>
            <a:r>
              <a:rPr lang="zh-CN" altLang="en-US" sz="2000" b="1" dirty="0">
                <a:solidFill>
                  <a:srgbClr val="0000FF"/>
                </a:solidFill>
                <a:latin typeface="黑体" panose="02010609060101010101" charset="-122"/>
                <a:ea typeface="黑体" panose="02010609060101010101" charset="-122"/>
                <a:cs typeface="黑体" panose="02010609060101010101" charset="-122"/>
              </a:rPr>
              <a:t>嵌套循环</a:t>
            </a:r>
            <a:r>
              <a:rPr lang="zh-CN" altLang="en-US" sz="2000" b="1" dirty="0">
                <a:latin typeface="黑体" panose="02010609060101010101" charset="-122"/>
                <a:ea typeface="黑体" panose="02010609060101010101" charset="-122"/>
                <a:cs typeface="黑体" panose="02010609060101010101" charset="-122"/>
              </a:rPr>
              <a:t>的时间复杂度等于</a:t>
            </a:r>
            <a:r>
              <a:rPr lang="zh-CN" altLang="en-US" sz="2000" b="1" dirty="0">
                <a:solidFill>
                  <a:srgbClr val="0000FF"/>
                </a:solidFill>
                <a:latin typeface="黑体" panose="02010609060101010101" charset="-122"/>
                <a:ea typeface="黑体" panose="02010609060101010101" charset="-122"/>
                <a:cs typeface="黑体" panose="02010609060101010101" charset="-122"/>
              </a:rPr>
              <a:t>各层循环次数的乘积</a:t>
            </a:r>
            <a:r>
              <a:rPr lang="zh-CN" altLang="en-US" sz="2000" b="1" dirty="0">
                <a:latin typeface="黑体" panose="02010609060101010101" charset="-122"/>
                <a:ea typeface="黑体" panose="02010609060101010101" charset="-122"/>
                <a:cs typeface="黑体" panose="02010609060101010101" charset="-122"/>
              </a:rPr>
              <a:t>再乘以循环体代码的复杂度。</a:t>
            </a:r>
            <a:endParaRPr lang="en-US" altLang="zh-CN" sz="2000" b="1" dirty="0">
              <a:latin typeface="黑体" panose="02010609060101010101" charset="-122"/>
              <a:ea typeface="黑体" panose="02010609060101010101" charset="-122"/>
              <a:cs typeface="黑体" panose="02010609060101010101" charset="-122"/>
            </a:endParaRPr>
          </a:p>
          <a:p>
            <a:r>
              <a:rPr lang="zh-CN" altLang="en-US" sz="2000" b="1" dirty="0">
                <a:latin typeface="黑体" panose="02010609060101010101" charset="-122"/>
                <a:ea typeface="黑体" panose="02010609060101010101" charset="-122"/>
                <a:cs typeface="黑体" panose="02010609060101010101" charset="-122"/>
              </a:rPr>
              <a:t>例如下列</a:t>
            </a:r>
            <a:r>
              <a:rPr lang="en-US" altLang="zh-CN" sz="2000" b="1" dirty="0">
                <a:latin typeface="黑体" panose="02010609060101010101" charset="-122"/>
                <a:ea typeface="黑体" panose="02010609060101010101" charset="-122"/>
                <a:cs typeface="黑体" panose="02010609060101010101" charset="-122"/>
              </a:rPr>
              <a:t>2</a:t>
            </a:r>
            <a:r>
              <a:rPr lang="zh-CN" altLang="en-US" sz="2000" b="1" dirty="0">
                <a:latin typeface="黑体" panose="02010609060101010101" charset="-122"/>
                <a:ea typeface="黑体" panose="02010609060101010101" charset="-122"/>
                <a:cs typeface="黑体" panose="02010609060101010101" charset="-122"/>
              </a:rPr>
              <a:t>层嵌套循环的复杂度是</a:t>
            </a:r>
            <a:r>
              <a:rPr lang="en-US" altLang="zh-CN" sz="2000" b="1" i="1" dirty="0">
                <a:solidFill>
                  <a:srgbClr val="0000FF"/>
                </a:solidFill>
                <a:latin typeface="黑体" panose="02010609060101010101" charset="-122"/>
                <a:ea typeface="黑体" panose="02010609060101010101" charset="-122"/>
                <a:cs typeface="黑体" panose="02010609060101010101" charset="-122"/>
              </a:rPr>
              <a:t>O(N</a:t>
            </a:r>
            <a:r>
              <a:rPr lang="en-US" altLang="zh-CN" sz="2000" b="1" i="1" baseline="30000" dirty="0">
                <a:solidFill>
                  <a:srgbClr val="0000FF"/>
                </a:solidFill>
                <a:latin typeface="黑体" panose="02010609060101010101" charset="-122"/>
                <a:ea typeface="黑体" panose="02010609060101010101" charset="-122"/>
                <a:cs typeface="黑体" panose="02010609060101010101" charset="-122"/>
              </a:rPr>
              <a:t>2</a:t>
            </a:r>
            <a:r>
              <a:rPr lang="en-US" altLang="zh-CN" sz="2000" b="1" i="1" dirty="0">
                <a:solidFill>
                  <a:srgbClr val="0000FF"/>
                </a:solidFill>
                <a:latin typeface="黑体" panose="02010609060101010101" charset="-122"/>
                <a:ea typeface="黑体" panose="02010609060101010101" charset="-122"/>
                <a:cs typeface="黑体" panose="02010609060101010101" charset="-122"/>
              </a:rPr>
              <a:t>)</a:t>
            </a:r>
            <a:r>
              <a:rPr lang="zh-CN" altLang="en-US" sz="2000" b="1" dirty="0">
                <a:latin typeface="黑体" panose="02010609060101010101" charset="-122"/>
                <a:ea typeface="黑体" panose="02010609060101010101" charset="-122"/>
                <a:cs typeface="黑体" panose="02010609060101010101" charset="-122"/>
              </a:rPr>
              <a:t>：</a:t>
            </a:r>
            <a:endParaRPr lang="zh-CN" altLang="en-US" sz="2000" b="1" dirty="0">
              <a:latin typeface="黑体" panose="02010609060101010101" charset="-122"/>
              <a:ea typeface="黑体" panose="02010609060101010101" charset="-122"/>
              <a:cs typeface="黑体" panose="02010609060101010101" charset="-122"/>
            </a:endParaRPr>
          </a:p>
          <a:p>
            <a:r>
              <a:rPr lang="en-US" altLang="zh-CN" sz="2000" b="1" dirty="0">
                <a:solidFill>
                  <a:srgbClr val="0000FF"/>
                </a:solidFill>
                <a:latin typeface="黑体" panose="02010609060101010101" charset="-122"/>
                <a:ea typeface="黑体" panose="02010609060101010101" charset="-122"/>
                <a:cs typeface="黑体" panose="02010609060101010101" charset="-122"/>
              </a:rPr>
              <a:t>for</a:t>
            </a:r>
            <a:r>
              <a:rPr lang="en-US" altLang="zh-CN" sz="2000" b="1" dirty="0">
                <a:latin typeface="黑体" panose="02010609060101010101" charset="-122"/>
                <a:ea typeface="黑体" panose="02010609060101010101" charset="-122"/>
                <a:cs typeface="黑体" panose="02010609060101010101" charset="-122"/>
              </a:rPr>
              <a:t> ( i=0; i&lt;N; i++ ) </a:t>
            </a:r>
            <a:endParaRPr lang="zh-CN" altLang="en-US" sz="2000" b="1" dirty="0">
              <a:latin typeface="黑体" panose="02010609060101010101" charset="-122"/>
              <a:ea typeface="黑体" panose="02010609060101010101" charset="-122"/>
              <a:cs typeface="黑体" panose="02010609060101010101" charset="-122"/>
            </a:endParaRPr>
          </a:p>
          <a:p>
            <a:r>
              <a:rPr lang="en-US" altLang="zh-CN" sz="2000" b="1" dirty="0">
                <a:latin typeface="黑体" panose="02010609060101010101" charset="-122"/>
                <a:ea typeface="黑体" panose="02010609060101010101" charset="-122"/>
                <a:cs typeface="黑体" panose="02010609060101010101" charset="-122"/>
              </a:rPr>
              <a:t>      </a:t>
            </a:r>
            <a:r>
              <a:rPr lang="en-US" altLang="zh-CN" sz="2000" b="1" dirty="0">
                <a:solidFill>
                  <a:srgbClr val="0000FF"/>
                </a:solidFill>
                <a:latin typeface="黑体" panose="02010609060101010101" charset="-122"/>
                <a:ea typeface="黑体" panose="02010609060101010101" charset="-122"/>
                <a:cs typeface="黑体" panose="02010609060101010101" charset="-122"/>
              </a:rPr>
              <a:t>for</a:t>
            </a:r>
            <a:r>
              <a:rPr lang="en-US" altLang="zh-CN" sz="2000" b="1" dirty="0">
                <a:latin typeface="黑体" panose="02010609060101010101" charset="-122"/>
                <a:ea typeface="黑体" panose="02010609060101010101" charset="-122"/>
                <a:cs typeface="黑体" panose="02010609060101010101" charset="-122"/>
              </a:rPr>
              <a:t> ( j=0; j&lt;N; j++ )</a:t>
            </a:r>
            <a:endParaRPr lang="zh-CN" altLang="en-US" sz="2000" b="1" dirty="0">
              <a:latin typeface="黑体" panose="02010609060101010101" charset="-122"/>
              <a:ea typeface="黑体" panose="02010609060101010101" charset="-122"/>
              <a:cs typeface="黑体" panose="02010609060101010101" charset="-122"/>
            </a:endParaRPr>
          </a:p>
          <a:p>
            <a:r>
              <a:rPr lang="en-US" altLang="zh-CN" sz="2000" b="1" dirty="0">
                <a:latin typeface="黑体" panose="02010609060101010101" charset="-122"/>
                <a:ea typeface="黑体" panose="02010609060101010101" charset="-122"/>
                <a:cs typeface="黑体" panose="02010609060101010101" charset="-122"/>
              </a:rPr>
              <a:t>         {x = y*x + z; k++;}</a:t>
            </a:r>
            <a:endParaRPr lang="en-US" altLang="zh-CN" sz="2000" b="1" dirty="0">
              <a:latin typeface="黑体" panose="02010609060101010101" charset="-122"/>
              <a:ea typeface="黑体" panose="02010609060101010101" charset="-122"/>
              <a:cs typeface="黑体" panose="02010609060101010101" charset="-122"/>
            </a:endParaRPr>
          </a:p>
          <a:p>
            <a:endParaRPr lang="en-US" altLang="zh-CN" sz="2000" b="1" dirty="0">
              <a:latin typeface="黑体" panose="02010609060101010101" charset="-122"/>
              <a:ea typeface="黑体" panose="02010609060101010101" charset="-122"/>
              <a:cs typeface="黑体" panose="02010609060101010101" charset="-122"/>
            </a:endParaRPr>
          </a:p>
          <a:p>
            <a:endParaRPr lang="en-US" altLang="zh-CN" sz="2000" b="1" dirty="0">
              <a:latin typeface="黑体" panose="02010609060101010101" charset="-122"/>
              <a:ea typeface="黑体" panose="02010609060101010101" charset="-122"/>
              <a:cs typeface="黑体" panose="02010609060101010101" charset="-122"/>
            </a:endParaRPr>
          </a:p>
          <a:p>
            <a:endParaRPr lang="en-US" altLang="zh-CN" sz="2000" b="1" dirty="0">
              <a:latin typeface="黑体" panose="02010609060101010101" charset="-122"/>
              <a:ea typeface="黑体" panose="02010609060101010101" charset="-122"/>
              <a:cs typeface="黑体" panose="02010609060101010101" charset="-122"/>
            </a:endParaRPr>
          </a:p>
          <a:p>
            <a:endParaRPr lang="en-US" altLang="zh-CN" sz="2000" b="1" dirty="0">
              <a:latin typeface="黑体" panose="02010609060101010101" charset="-122"/>
              <a:ea typeface="黑体" panose="02010609060101010101" charset="-122"/>
              <a:cs typeface="黑体" panose="02010609060101010101" charset="-122"/>
            </a:endParaRPr>
          </a:p>
          <a:p>
            <a:endParaRPr lang="en-US" altLang="zh-CN" sz="2000" b="1" dirty="0">
              <a:latin typeface="黑体" panose="02010609060101010101" charset="-122"/>
              <a:ea typeface="黑体" panose="02010609060101010101" charset="-122"/>
              <a:cs typeface="黑体" panose="02010609060101010101" charset="-122"/>
            </a:endParaRPr>
          </a:p>
          <a:p>
            <a:endParaRPr lang="en-US" altLang="zh-CN" sz="2000" b="1" dirty="0">
              <a:latin typeface="黑体" panose="02010609060101010101" charset="-122"/>
              <a:ea typeface="黑体" panose="02010609060101010101" charset="-122"/>
              <a:cs typeface="黑体" panose="02010609060101010101" charset="-122"/>
            </a:endParaRPr>
          </a:p>
          <a:p>
            <a:endParaRPr lang="zh-CN" altLang="en-US" sz="2000" b="1" dirty="0">
              <a:latin typeface="黑体" panose="02010609060101010101" charset="-122"/>
              <a:ea typeface="黑体" panose="02010609060101010101" charset="-122"/>
              <a:cs typeface="黑体" panose="02010609060101010101" charset="-122"/>
            </a:endParaRPr>
          </a:p>
        </p:txBody>
      </p:sp>
      <p:sp>
        <p:nvSpPr>
          <p:cNvPr id="4" name="矩形 3"/>
          <p:cNvSpPr/>
          <p:nvPr/>
        </p:nvSpPr>
        <p:spPr>
          <a:xfrm>
            <a:off x="2202180" y="3943350"/>
            <a:ext cx="8143875" cy="2245360"/>
          </a:xfrm>
          <a:prstGeom prst="rect">
            <a:avLst/>
          </a:prstGeom>
          <a:solidFill>
            <a:schemeClr val="bg1"/>
          </a:solidFill>
          <a:ln w="9525">
            <a:noFill/>
          </a:ln>
        </p:spPr>
        <p:txBody>
          <a:bodyPr>
            <a:spAutoFit/>
          </a:bodyPr>
          <a:p>
            <a:r>
              <a:rPr lang="en-US" altLang="zh-CN" sz="2000" b="1" dirty="0">
                <a:latin typeface="黑体" panose="02010609060101010101" charset="-122"/>
                <a:ea typeface="黑体" panose="02010609060101010101" charset="-122"/>
                <a:cs typeface="黑体" panose="02010609060101010101" charset="-122"/>
              </a:rPr>
              <a:t>(5) </a:t>
            </a:r>
            <a:r>
              <a:rPr lang="en-US" altLang="zh-CN" sz="2000" b="1" dirty="0">
                <a:solidFill>
                  <a:srgbClr val="0000FF"/>
                </a:solidFill>
                <a:latin typeface="黑体" panose="02010609060101010101" charset="-122"/>
                <a:ea typeface="黑体" panose="02010609060101010101" charset="-122"/>
                <a:cs typeface="黑体" panose="02010609060101010101" charset="-122"/>
              </a:rPr>
              <a:t>if-else</a:t>
            </a:r>
            <a:r>
              <a:rPr lang="en-US" altLang="zh-CN" sz="2000" b="1" dirty="0">
                <a:latin typeface="黑体" panose="02010609060101010101" charset="-122"/>
                <a:ea typeface="黑体" panose="02010609060101010101" charset="-122"/>
                <a:cs typeface="黑体" panose="02010609060101010101" charset="-122"/>
              </a:rPr>
              <a:t> </a:t>
            </a:r>
            <a:r>
              <a:rPr lang="zh-CN" altLang="en-US" sz="2000" b="1" dirty="0">
                <a:latin typeface="黑体" panose="02010609060101010101" charset="-122"/>
                <a:ea typeface="黑体" panose="02010609060101010101" charset="-122"/>
                <a:cs typeface="黑体" panose="02010609060101010101" charset="-122"/>
              </a:rPr>
              <a:t>结构的复杂度取决于</a:t>
            </a:r>
            <a:r>
              <a:rPr lang="en-US" altLang="zh-CN" sz="2000" b="1" dirty="0">
                <a:latin typeface="黑体" panose="02010609060101010101" charset="-122"/>
                <a:ea typeface="黑体" panose="02010609060101010101" charset="-122"/>
                <a:cs typeface="黑体" panose="02010609060101010101" charset="-122"/>
              </a:rPr>
              <a:t>if</a:t>
            </a:r>
            <a:r>
              <a:rPr lang="zh-CN" altLang="en-US" sz="2000" b="1" dirty="0">
                <a:latin typeface="黑体" panose="02010609060101010101" charset="-122"/>
                <a:ea typeface="黑体" panose="02010609060101010101" charset="-122"/>
                <a:cs typeface="黑体" panose="02010609060101010101" charset="-122"/>
              </a:rPr>
              <a:t>的条件判断复杂度和两个分枝部分的复杂度，总体复杂度</a:t>
            </a:r>
            <a:r>
              <a:rPr lang="zh-CN" altLang="en-US" sz="2000" b="1" dirty="0">
                <a:solidFill>
                  <a:srgbClr val="0000FF"/>
                </a:solidFill>
                <a:latin typeface="黑体" panose="02010609060101010101" charset="-122"/>
                <a:ea typeface="黑体" panose="02010609060101010101" charset="-122"/>
                <a:cs typeface="黑体" panose="02010609060101010101" charset="-122"/>
              </a:rPr>
              <a:t>取三者中最大</a:t>
            </a:r>
            <a:r>
              <a:rPr lang="zh-CN" altLang="en-US" sz="2000" b="1" dirty="0">
                <a:latin typeface="黑体" panose="02010609060101010101" charset="-122"/>
                <a:ea typeface="黑体" panose="02010609060101010101" charset="-122"/>
                <a:cs typeface="黑体" panose="02010609060101010101" charset="-122"/>
              </a:rPr>
              <a:t>。即对结构：</a:t>
            </a:r>
            <a:endParaRPr lang="zh-CN" altLang="en-US" sz="2000" b="1" dirty="0">
              <a:latin typeface="黑体" panose="02010609060101010101" charset="-122"/>
              <a:ea typeface="黑体" panose="02010609060101010101" charset="-122"/>
              <a:cs typeface="黑体" panose="02010609060101010101" charset="-122"/>
            </a:endParaRPr>
          </a:p>
          <a:p>
            <a:r>
              <a:rPr lang="en-US" altLang="zh-CN" sz="2000" b="1" dirty="0">
                <a:solidFill>
                  <a:srgbClr val="0000FF"/>
                </a:solidFill>
                <a:latin typeface="黑体" panose="02010609060101010101" charset="-122"/>
                <a:ea typeface="黑体" panose="02010609060101010101" charset="-122"/>
                <a:cs typeface="黑体" panose="02010609060101010101" charset="-122"/>
              </a:rPr>
              <a:t>      if </a:t>
            </a:r>
            <a:r>
              <a:rPr lang="en-US" altLang="zh-CN" sz="2000" b="1" dirty="0">
                <a:latin typeface="黑体" panose="02010609060101010101" charset="-122"/>
                <a:ea typeface="黑体" panose="02010609060101010101" charset="-122"/>
                <a:cs typeface="黑体" panose="02010609060101010101" charset="-122"/>
              </a:rPr>
              <a:t>(P1)    /* P1</a:t>
            </a:r>
            <a:r>
              <a:rPr lang="zh-CN" altLang="en-US" sz="2000" b="1" dirty="0">
                <a:latin typeface="黑体" panose="02010609060101010101" charset="-122"/>
                <a:ea typeface="黑体" panose="02010609060101010101" charset="-122"/>
                <a:cs typeface="黑体" panose="02010609060101010101" charset="-122"/>
              </a:rPr>
              <a:t>的复杂度为</a:t>
            </a:r>
            <a:r>
              <a:rPr lang="en-US" altLang="x-none" sz="2000" b="1" dirty="0">
                <a:latin typeface="黑体" panose="02010609060101010101" charset="-122"/>
                <a:ea typeface="黑体" panose="02010609060101010101" charset="-122"/>
                <a:cs typeface="黑体" panose="02010609060101010101" charset="-122"/>
              </a:rPr>
              <a:t> </a:t>
            </a:r>
            <a:r>
              <a:rPr lang="en-US" altLang="zh-CN" sz="2000" b="1" i="1" dirty="0">
                <a:solidFill>
                  <a:srgbClr val="0000FF"/>
                </a:solidFill>
                <a:latin typeface="黑体" panose="02010609060101010101" charset="-122"/>
                <a:ea typeface="黑体" panose="02010609060101010101" charset="-122"/>
                <a:cs typeface="黑体" panose="02010609060101010101" charset="-122"/>
              </a:rPr>
              <a:t>O(f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sz="2000" b="1" i="1" dirty="0">
                <a:solidFill>
                  <a:srgbClr val="0000FF"/>
                </a:solidFill>
                <a:latin typeface="黑体" panose="02010609060101010101" charset="-122"/>
                <a:ea typeface="黑体" panose="02010609060101010101" charset="-122"/>
                <a:cs typeface="黑体" panose="02010609060101010101" charset="-122"/>
              </a:rPr>
              <a:t>)</a:t>
            </a:r>
            <a:r>
              <a:rPr lang="en-US" altLang="zh-CN" sz="2000" b="1" dirty="0">
                <a:latin typeface="黑体" panose="02010609060101010101" charset="-122"/>
                <a:ea typeface="黑体" panose="02010609060101010101" charset="-122"/>
                <a:cs typeface="黑体" panose="02010609060101010101" charset="-122"/>
              </a:rPr>
              <a:t> */</a:t>
            </a:r>
            <a:endParaRPr lang="zh-CN" altLang="en-US" sz="2000" b="1" dirty="0">
              <a:latin typeface="黑体" panose="02010609060101010101" charset="-122"/>
              <a:ea typeface="黑体" panose="02010609060101010101" charset="-122"/>
              <a:cs typeface="黑体" panose="02010609060101010101" charset="-122"/>
            </a:endParaRPr>
          </a:p>
          <a:p>
            <a:r>
              <a:rPr lang="en-US" altLang="zh-CN" sz="2000" b="1" dirty="0">
                <a:latin typeface="黑体" panose="02010609060101010101" charset="-122"/>
                <a:ea typeface="黑体" panose="02010609060101010101" charset="-122"/>
                <a:cs typeface="黑体" panose="02010609060101010101" charset="-122"/>
              </a:rPr>
              <a:t>            P2;   /* P2</a:t>
            </a:r>
            <a:r>
              <a:rPr lang="zh-CN" altLang="en-US" sz="2000" b="1" dirty="0">
                <a:latin typeface="黑体" panose="02010609060101010101" charset="-122"/>
                <a:ea typeface="黑体" panose="02010609060101010101" charset="-122"/>
                <a:cs typeface="黑体" panose="02010609060101010101" charset="-122"/>
              </a:rPr>
              <a:t>的复杂度为</a:t>
            </a:r>
            <a:r>
              <a:rPr lang="en-US" altLang="x-none" sz="2000" b="1" dirty="0">
                <a:latin typeface="黑体" panose="02010609060101010101" charset="-122"/>
                <a:ea typeface="黑体" panose="02010609060101010101" charset="-122"/>
                <a:cs typeface="黑体" panose="02010609060101010101" charset="-122"/>
              </a:rPr>
              <a:t> </a:t>
            </a:r>
            <a:r>
              <a:rPr lang="en-US" altLang="zh-CN" sz="2000" b="1" i="1" dirty="0">
                <a:solidFill>
                  <a:srgbClr val="0000FF"/>
                </a:solidFill>
                <a:latin typeface="黑体" panose="02010609060101010101" charset="-122"/>
                <a:ea typeface="黑体" panose="02010609060101010101" charset="-122"/>
                <a:cs typeface="黑体" panose="02010609060101010101" charset="-122"/>
              </a:rPr>
              <a:t>O(f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2</a:t>
            </a:r>
            <a:r>
              <a:rPr lang="en-US" altLang="zh-CN" sz="2000" b="1" i="1" dirty="0">
                <a:solidFill>
                  <a:srgbClr val="0000FF"/>
                </a:solidFill>
                <a:latin typeface="黑体" panose="02010609060101010101" charset="-122"/>
                <a:ea typeface="黑体" panose="02010609060101010101" charset="-122"/>
                <a:cs typeface="黑体" panose="02010609060101010101" charset="-122"/>
              </a:rPr>
              <a:t>) </a:t>
            </a:r>
            <a:r>
              <a:rPr lang="en-US" altLang="zh-CN" sz="2000" b="1" dirty="0">
                <a:latin typeface="黑体" panose="02010609060101010101" charset="-122"/>
                <a:ea typeface="黑体" panose="02010609060101010101" charset="-122"/>
                <a:cs typeface="黑体" panose="02010609060101010101" charset="-122"/>
              </a:rPr>
              <a:t>*/</a:t>
            </a:r>
            <a:endParaRPr lang="zh-CN" altLang="en-US" sz="2000" b="1" dirty="0">
              <a:latin typeface="黑体" panose="02010609060101010101" charset="-122"/>
              <a:ea typeface="黑体" panose="02010609060101010101" charset="-122"/>
              <a:cs typeface="黑体" panose="02010609060101010101" charset="-122"/>
            </a:endParaRPr>
          </a:p>
          <a:p>
            <a:r>
              <a:rPr lang="en-US" altLang="zh-CN" sz="2000" b="1" dirty="0">
                <a:latin typeface="黑体" panose="02010609060101010101" charset="-122"/>
                <a:ea typeface="黑体" panose="02010609060101010101" charset="-122"/>
                <a:cs typeface="黑体" panose="02010609060101010101" charset="-122"/>
              </a:rPr>
              <a:t>      </a:t>
            </a:r>
            <a:r>
              <a:rPr lang="en-US" altLang="zh-CN" sz="2000" b="1" dirty="0">
                <a:solidFill>
                  <a:srgbClr val="0000FF"/>
                </a:solidFill>
                <a:latin typeface="黑体" panose="02010609060101010101" charset="-122"/>
                <a:ea typeface="黑体" panose="02010609060101010101" charset="-122"/>
                <a:cs typeface="黑体" panose="02010609060101010101" charset="-122"/>
              </a:rPr>
              <a:t>else</a:t>
            </a:r>
            <a:endParaRPr lang="zh-CN" altLang="en-US" sz="2000" b="1" dirty="0">
              <a:solidFill>
                <a:srgbClr val="0000FF"/>
              </a:solidFill>
              <a:latin typeface="黑体" panose="02010609060101010101" charset="-122"/>
              <a:ea typeface="黑体" panose="02010609060101010101" charset="-122"/>
              <a:cs typeface="黑体" panose="02010609060101010101" charset="-122"/>
            </a:endParaRPr>
          </a:p>
          <a:p>
            <a:r>
              <a:rPr lang="en-US" altLang="zh-CN" sz="2000" b="1" dirty="0">
                <a:latin typeface="黑体" panose="02010609060101010101" charset="-122"/>
                <a:ea typeface="黑体" panose="02010609060101010101" charset="-122"/>
                <a:cs typeface="黑体" panose="02010609060101010101" charset="-122"/>
              </a:rPr>
              <a:t>            P3;   /* P3</a:t>
            </a:r>
            <a:r>
              <a:rPr lang="zh-CN" altLang="en-US" sz="2000" b="1" dirty="0">
                <a:latin typeface="黑体" panose="02010609060101010101" charset="-122"/>
                <a:ea typeface="黑体" panose="02010609060101010101" charset="-122"/>
                <a:cs typeface="黑体" panose="02010609060101010101" charset="-122"/>
              </a:rPr>
              <a:t>的复杂度为</a:t>
            </a:r>
            <a:r>
              <a:rPr lang="en-US" altLang="x-none" sz="2000" b="1" dirty="0">
                <a:latin typeface="黑体" panose="02010609060101010101" charset="-122"/>
                <a:ea typeface="黑体" panose="02010609060101010101" charset="-122"/>
                <a:cs typeface="黑体" panose="02010609060101010101" charset="-122"/>
              </a:rPr>
              <a:t> </a:t>
            </a:r>
            <a:r>
              <a:rPr lang="en-US" altLang="zh-CN" sz="2000" b="1" i="1" dirty="0">
                <a:solidFill>
                  <a:srgbClr val="0000FF"/>
                </a:solidFill>
                <a:latin typeface="黑体" panose="02010609060101010101" charset="-122"/>
                <a:ea typeface="黑体" panose="02010609060101010101" charset="-122"/>
                <a:cs typeface="黑体" panose="02010609060101010101" charset="-122"/>
              </a:rPr>
              <a:t>O(f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3</a:t>
            </a:r>
            <a:r>
              <a:rPr lang="en-US" altLang="zh-CN" sz="2000" b="1" i="1" dirty="0">
                <a:solidFill>
                  <a:srgbClr val="0000FF"/>
                </a:solidFill>
                <a:latin typeface="黑体" panose="02010609060101010101" charset="-122"/>
                <a:ea typeface="黑体" panose="02010609060101010101" charset="-122"/>
                <a:cs typeface="黑体" panose="02010609060101010101" charset="-122"/>
              </a:rPr>
              <a:t>) </a:t>
            </a:r>
            <a:r>
              <a:rPr lang="en-US" altLang="zh-CN" sz="2000" b="1" dirty="0">
                <a:latin typeface="黑体" panose="02010609060101010101" charset="-122"/>
                <a:ea typeface="黑体" panose="02010609060101010101" charset="-122"/>
                <a:cs typeface="黑体" panose="02010609060101010101" charset="-122"/>
              </a:rPr>
              <a:t>*/</a:t>
            </a:r>
            <a:endParaRPr lang="zh-CN" altLang="en-US" sz="2000" b="1" dirty="0">
              <a:latin typeface="黑体" panose="02010609060101010101" charset="-122"/>
              <a:ea typeface="黑体" panose="02010609060101010101" charset="-122"/>
              <a:cs typeface="黑体" panose="02010609060101010101" charset="-122"/>
            </a:endParaRPr>
          </a:p>
          <a:p>
            <a:r>
              <a:rPr lang="zh-CN" altLang="en-US" sz="2000" b="1" dirty="0">
                <a:latin typeface="黑体" panose="02010609060101010101" charset="-122"/>
                <a:ea typeface="黑体" panose="02010609060101010101" charset="-122"/>
                <a:cs typeface="黑体" panose="02010609060101010101" charset="-122"/>
              </a:rPr>
              <a:t>总复杂度为 </a:t>
            </a:r>
            <a:r>
              <a:rPr lang="en-US" altLang="zh-CN" sz="2000" b="1" dirty="0">
                <a:solidFill>
                  <a:srgbClr val="0000FF"/>
                </a:solidFill>
                <a:latin typeface="黑体" panose="02010609060101010101" charset="-122"/>
                <a:ea typeface="黑体" panose="02010609060101010101" charset="-122"/>
                <a:cs typeface="黑体" panose="02010609060101010101" charset="-122"/>
              </a:rPr>
              <a:t>max( </a:t>
            </a:r>
            <a:r>
              <a:rPr lang="en-US" altLang="zh-CN" sz="2000" b="1" i="1" dirty="0">
                <a:solidFill>
                  <a:srgbClr val="0000FF"/>
                </a:solidFill>
                <a:latin typeface="黑体" panose="02010609060101010101" charset="-122"/>
                <a:ea typeface="黑体" panose="02010609060101010101" charset="-122"/>
                <a:cs typeface="黑体" panose="02010609060101010101" charset="-122"/>
              </a:rPr>
              <a:t>O(f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sz="2000" b="1" i="1" dirty="0">
                <a:solidFill>
                  <a:srgbClr val="0000FF"/>
                </a:solidFill>
                <a:latin typeface="黑体" panose="02010609060101010101" charset="-122"/>
                <a:ea typeface="黑体" panose="02010609060101010101" charset="-122"/>
                <a:cs typeface="黑体" panose="02010609060101010101" charset="-122"/>
              </a:rPr>
              <a:t>), O(f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2</a:t>
            </a:r>
            <a:r>
              <a:rPr lang="en-US" altLang="zh-CN" sz="2000" b="1" i="1" dirty="0">
                <a:solidFill>
                  <a:srgbClr val="0000FF"/>
                </a:solidFill>
                <a:latin typeface="黑体" panose="02010609060101010101" charset="-122"/>
                <a:ea typeface="黑体" panose="02010609060101010101" charset="-122"/>
                <a:cs typeface="黑体" panose="02010609060101010101" charset="-122"/>
              </a:rPr>
              <a:t>), O(f</a:t>
            </a:r>
            <a:r>
              <a:rPr lang="en-US" altLang="zh-CN" sz="2000" b="1" i="1" baseline="-25000" dirty="0">
                <a:solidFill>
                  <a:srgbClr val="0000FF"/>
                </a:solidFill>
                <a:latin typeface="黑体" panose="02010609060101010101" charset="-122"/>
                <a:ea typeface="黑体" panose="02010609060101010101" charset="-122"/>
                <a:cs typeface="黑体" panose="02010609060101010101" charset="-122"/>
              </a:rPr>
              <a:t>3</a:t>
            </a:r>
            <a:r>
              <a:rPr lang="en-US" altLang="zh-CN" sz="2000" b="1" i="1" dirty="0">
                <a:solidFill>
                  <a:srgbClr val="0000FF"/>
                </a:solidFill>
                <a:latin typeface="黑体" panose="02010609060101010101" charset="-122"/>
                <a:ea typeface="黑体" panose="02010609060101010101" charset="-122"/>
                <a:cs typeface="黑体" panose="02010609060101010101" charset="-122"/>
              </a:rPr>
              <a:t>) </a:t>
            </a:r>
            <a:r>
              <a:rPr lang="en-US" altLang="zh-CN" sz="2000" b="1" dirty="0">
                <a:solidFill>
                  <a:srgbClr val="0000FF"/>
                </a:solidFill>
                <a:latin typeface="黑体" panose="02010609060101010101" charset="-122"/>
                <a:ea typeface="黑体" panose="02010609060101010101" charset="-122"/>
                <a:cs typeface="黑体" panose="02010609060101010101" charset="-122"/>
              </a:rPr>
              <a:t>) </a:t>
            </a:r>
            <a:r>
              <a:rPr lang="zh-CN" altLang="en-US" sz="2000" b="1" dirty="0">
                <a:latin typeface="黑体" panose="02010609060101010101" charset="-122"/>
                <a:ea typeface="黑体" panose="02010609060101010101" charset="-122"/>
                <a:cs typeface="黑体" panose="02010609060101010101" charset="-122"/>
              </a:rPr>
              <a:t>。</a:t>
            </a:r>
            <a:endParaRPr lang="zh-CN" altLang="en-US" sz="2000" b="1" dirty="0">
              <a:latin typeface="黑体" panose="02010609060101010101" charset="-122"/>
              <a:ea typeface="黑体" panose="02010609060101010101" charset="-122"/>
              <a:cs typeface="黑体" panose="02010609060101010101" charset="-122"/>
            </a:endParaRPr>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Righ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3" grpId="0"/>
      <p:bldP spid="3" grpId="0" bldLvl="0" animBg="1"/>
      <p:bldP spid="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latin typeface="Times New Roman" panose="02020603050405020304" pitchFamily="18" charset="0"/>
                <a:sym typeface="Webdings" panose="05030102010509060703" pitchFamily="18" charset="2"/>
              </a:rPr>
              <a:t>应用实例：最大子列和问题</a:t>
            </a:r>
            <a:endParaRPr lang="zh-CN" altLang="en-US"/>
          </a:p>
        </p:txBody>
      </p:sp>
      <p:grpSp>
        <p:nvGrpSpPr>
          <p:cNvPr id="2" name="Group 5"/>
          <p:cNvGrpSpPr/>
          <p:nvPr/>
        </p:nvGrpSpPr>
        <p:grpSpPr>
          <a:xfrm>
            <a:off x="1485900" y="839470"/>
            <a:ext cx="9401175" cy="1123950"/>
            <a:chOff x="0" y="512"/>
            <a:chExt cx="5922" cy="708"/>
          </a:xfrm>
        </p:grpSpPr>
        <p:sp>
          <p:nvSpPr>
            <p:cNvPr id="2071" name="Text Box 3"/>
            <p:cNvSpPr txBox="1"/>
            <p:nvPr/>
          </p:nvSpPr>
          <p:spPr>
            <a:xfrm>
              <a:off x="0" y="512"/>
              <a:ext cx="5922" cy="708"/>
            </a:xfrm>
            <a:prstGeom prst="rect">
              <a:avLst/>
            </a:prstGeom>
            <a:noFill/>
            <a:ln w="9525">
              <a:noFill/>
            </a:ln>
          </p:spPr>
          <p:txBody>
            <a:bodyPr wrap="square">
              <a:spAutoFit/>
            </a:bodyPr>
            <a:p>
              <a:pPr marL="292100" indent="-292100">
                <a:lnSpc>
                  <a:spcPct val="140000"/>
                </a:lnSpc>
                <a:spcBef>
                  <a:spcPct val="50000"/>
                </a:spcBef>
              </a:pPr>
              <a:r>
                <a:rPr lang="en-US" altLang="zh-CN" sz="2400" b="1" dirty="0">
                  <a:solidFill>
                    <a:srgbClr val="0000FF"/>
                  </a:solidFill>
                  <a:latin typeface="黑体" panose="02010609060101010101" charset="-122"/>
                  <a:ea typeface="黑体" panose="02010609060101010101" charset="-122"/>
                  <a:cs typeface="黑体" panose="02010609060101010101" charset="-122"/>
                </a:rPr>
                <a:t>[</a:t>
              </a:r>
              <a:r>
                <a:rPr lang="zh-CN" altLang="en-US" sz="2400" b="1" dirty="0">
                  <a:solidFill>
                    <a:srgbClr val="0000FF"/>
                  </a:solidFill>
                  <a:latin typeface="黑体" panose="02010609060101010101" charset="-122"/>
                  <a:ea typeface="黑体" panose="02010609060101010101" charset="-122"/>
                  <a:cs typeface="黑体" panose="02010609060101010101" charset="-122"/>
                </a:rPr>
                <a:t>问题</a:t>
              </a:r>
              <a:r>
                <a:rPr lang="en-US" altLang="zh-CN" sz="2400" b="1" dirty="0">
                  <a:solidFill>
                    <a:srgbClr val="0000FF"/>
                  </a:solidFill>
                  <a:latin typeface="黑体" panose="02010609060101010101" charset="-122"/>
                  <a:ea typeface="黑体" panose="02010609060101010101" charset="-122"/>
                  <a:cs typeface="黑体" panose="02010609060101010101" charset="-122"/>
                </a:rPr>
                <a:t>]</a:t>
              </a:r>
              <a:r>
                <a:rPr lang="zh-CN" altLang="en-US" sz="2400" b="1" dirty="0">
                  <a:latin typeface="黑体" panose="02010609060101010101" charset="-122"/>
                  <a:ea typeface="黑体" panose="02010609060101010101" charset="-122"/>
                  <a:cs typeface="黑体" panose="02010609060101010101" charset="-122"/>
                </a:rPr>
                <a:t>给定</a:t>
              </a:r>
              <a:r>
                <a:rPr lang="en-US" altLang="x-none" sz="2400" b="1" dirty="0">
                  <a:latin typeface="黑体" panose="02010609060101010101" charset="-122"/>
                  <a:ea typeface="黑体" panose="02010609060101010101" charset="-122"/>
                  <a:cs typeface="黑体" panose="02010609060101010101" charset="-122"/>
                </a:rPr>
                <a:t> </a:t>
              </a:r>
              <a:r>
                <a:rPr lang="en-US" altLang="zh-CN" sz="2400" b="1" dirty="0">
                  <a:latin typeface="黑体" panose="02010609060101010101" charset="-122"/>
                  <a:ea typeface="黑体" panose="02010609060101010101" charset="-122"/>
                  <a:cs typeface="黑体" panose="02010609060101010101" charset="-122"/>
                </a:rPr>
                <a:t>n</a:t>
              </a:r>
              <a:r>
                <a:rPr lang="zh-CN" altLang="en-US" sz="2400" b="1" dirty="0">
                  <a:latin typeface="黑体" panose="02010609060101010101" charset="-122"/>
                  <a:ea typeface="黑体" panose="02010609060101010101" charset="-122"/>
                  <a:cs typeface="黑体" panose="02010609060101010101" charset="-122"/>
                </a:rPr>
                <a:t>个整数</a:t>
              </a:r>
              <a:r>
                <a:rPr lang="en-US" altLang="zh-CN" sz="2400" b="1" dirty="0">
                  <a:latin typeface="黑体" panose="02010609060101010101" charset="-122"/>
                  <a:ea typeface="黑体" panose="02010609060101010101" charset="-122"/>
                  <a:cs typeface="黑体" panose="02010609060101010101" charset="-122"/>
                </a:rPr>
                <a:t>(</a:t>
              </a:r>
              <a:r>
                <a:rPr lang="zh-CN" altLang="en-US" sz="2400" b="1" dirty="0">
                  <a:latin typeface="黑体" panose="02010609060101010101" charset="-122"/>
                  <a:ea typeface="黑体" panose="02010609060101010101" charset="-122"/>
                  <a:cs typeface="黑体" panose="02010609060101010101" charset="-122"/>
                </a:rPr>
                <a:t>可以是负数</a:t>
              </a:r>
              <a:r>
                <a:rPr lang="en-US" altLang="zh-CN" sz="2400" b="1" dirty="0">
                  <a:latin typeface="黑体" panose="02010609060101010101" charset="-122"/>
                  <a:ea typeface="黑体" panose="02010609060101010101" charset="-122"/>
                  <a:cs typeface="黑体" panose="02010609060101010101" charset="-122"/>
                </a:rPr>
                <a:t>)</a:t>
              </a:r>
              <a:r>
                <a:rPr lang="zh-CN" altLang="en-US" sz="2400" b="1" dirty="0">
                  <a:latin typeface="黑体" panose="02010609060101010101" charset="-122"/>
                  <a:ea typeface="黑体" panose="02010609060101010101" charset="-122"/>
                  <a:cs typeface="黑体" panose="02010609060101010101" charset="-122"/>
                </a:rPr>
                <a:t>的序列</a:t>
              </a:r>
              <a:r>
                <a:rPr lang="en-US" altLang="zh-CN" sz="2400" b="1" dirty="0">
                  <a:latin typeface="黑体" panose="02010609060101010101" charset="-122"/>
                  <a:ea typeface="黑体" panose="02010609060101010101" charset="-122"/>
                  <a:cs typeface="黑体" panose="02010609060101010101" charset="-122"/>
                </a:rPr>
                <a:t>{</a:t>
              </a:r>
              <a:r>
                <a:rPr lang="en-US" altLang="zh-CN" sz="2400" b="1" i="1" dirty="0">
                  <a:latin typeface="黑体" panose="02010609060101010101" charset="-122"/>
                  <a:ea typeface="黑体" panose="02010609060101010101" charset="-122"/>
                  <a:cs typeface="黑体" panose="02010609060101010101" charset="-122"/>
                </a:rPr>
                <a:t>a</a:t>
              </a:r>
              <a:r>
                <a:rPr lang="en-US" altLang="zh-CN" sz="2400" b="1" baseline="-25000" dirty="0">
                  <a:latin typeface="黑体" panose="02010609060101010101" charset="-122"/>
                  <a:ea typeface="黑体" panose="02010609060101010101" charset="-122"/>
                  <a:cs typeface="黑体" panose="02010609060101010101" charset="-122"/>
                </a:rPr>
                <a:t>1</a:t>
              </a:r>
              <a:r>
                <a:rPr lang="en-US" altLang="zh-CN" sz="2400" b="1" dirty="0">
                  <a:latin typeface="黑体" panose="02010609060101010101" charset="-122"/>
                  <a:ea typeface="黑体" panose="02010609060101010101" charset="-122"/>
                  <a:cs typeface="黑体" panose="02010609060101010101" charset="-122"/>
                </a:rPr>
                <a:t>,</a:t>
              </a:r>
              <a:r>
                <a:rPr lang="en-US" altLang="zh-CN" sz="2400" b="1" i="1" dirty="0">
                  <a:latin typeface="黑体" panose="02010609060101010101" charset="-122"/>
                  <a:ea typeface="黑体" panose="02010609060101010101" charset="-122"/>
                  <a:cs typeface="黑体" panose="02010609060101010101" charset="-122"/>
                </a:rPr>
                <a:t>a</a:t>
              </a:r>
              <a:r>
                <a:rPr lang="en-US" altLang="zh-CN" sz="2400" b="1" baseline="-25000" dirty="0">
                  <a:latin typeface="黑体" panose="02010609060101010101" charset="-122"/>
                  <a:ea typeface="黑体" panose="02010609060101010101" charset="-122"/>
                  <a:cs typeface="黑体" panose="02010609060101010101" charset="-122"/>
                </a:rPr>
                <a:t>2</a:t>
              </a:r>
              <a:r>
                <a:rPr lang="en-US" altLang="zh-CN" sz="2400" b="1" dirty="0">
                  <a:latin typeface="黑体" panose="02010609060101010101" charset="-122"/>
                  <a:ea typeface="黑体" panose="02010609060101010101" charset="-122"/>
                  <a:cs typeface="黑体" panose="02010609060101010101" charset="-122"/>
                </a:rPr>
                <a:t>,…,</a:t>
              </a:r>
              <a:r>
                <a:rPr lang="en-US" altLang="zh-CN" sz="2400" b="1" i="1" dirty="0">
                  <a:latin typeface="黑体" panose="02010609060101010101" charset="-122"/>
                  <a:ea typeface="黑体" panose="02010609060101010101" charset="-122"/>
                  <a:cs typeface="黑体" panose="02010609060101010101" charset="-122"/>
                </a:rPr>
                <a:t>a</a:t>
              </a:r>
              <a:r>
                <a:rPr lang="en-US" altLang="zh-CN" sz="2400" b="1" i="1" baseline="-25000" dirty="0">
                  <a:latin typeface="黑体" panose="02010609060101010101" charset="-122"/>
                  <a:ea typeface="黑体" panose="02010609060101010101" charset="-122"/>
                  <a:cs typeface="黑体" panose="02010609060101010101" charset="-122"/>
                </a:rPr>
                <a:t>n</a:t>
              </a:r>
              <a:r>
                <a:rPr lang="en-US" altLang="zh-CN" sz="2400" b="1" dirty="0">
                  <a:latin typeface="黑体" panose="02010609060101010101" charset="-122"/>
                  <a:ea typeface="黑体" panose="02010609060101010101" charset="-122"/>
                  <a:cs typeface="黑体" panose="02010609060101010101" charset="-122"/>
                </a:rPr>
                <a:t>},</a:t>
              </a:r>
              <a:r>
                <a:rPr lang="zh-CN" altLang="en-US" sz="2400" b="1" dirty="0">
                  <a:latin typeface="黑体" panose="02010609060101010101" charset="-122"/>
                  <a:ea typeface="黑体" panose="02010609060101010101" charset="-122"/>
                  <a:cs typeface="黑体" panose="02010609060101010101" charset="-122"/>
                </a:rPr>
                <a:t>求函数 </a:t>
              </a:r>
              <a:r>
                <a:rPr lang="en-US" altLang="zh-CN" sz="2400" b="1" i="1" dirty="0">
                  <a:latin typeface="黑体" panose="02010609060101010101" charset="-122"/>
                  <a:ea typeface="黑体" panose="02010609060101010101" charset="-122"/>
                  <a:cs typeface="黑体" panose="02010609060101010101" charset="-122"/>
                </a:rPr>
                <a:t>f</a:t>
              </a:r>
              <a:r>
                <a:rPr lang="en-US" altLang="zh-CN" sz="2400" b="1" dirty="0">
                  <a:latin typeface="黑体" panose="02010609060101010101" charset="-122"/>
                  <a:ea typeface="黑体" panose="02010609060101010101" charset="-122"/>
                  <a:cs typeface="黑体" panose="02010609060101010101" charset="-122"/>
                </a:rPr>
                <a:t>(</a:t>
              </a:r>
              <a:r>
                <a:rPr lang="en-US" altLang="zh-CN" sz="2400" b="1" i="1" dirty="0">
                  <a:latin typeface="黑体" panose="02010609060101010101" charset="-122"/>
                  <a:ea typeface="黑体" panose="02010609060101010101" charset="-122"/>
                  <a:cs typeface="黑体" panose="02010609060101010101" charset="-122"/>
                </a:rPr>
                <a:t>i,j</a:t>
              </a:r>
              <a:r>
                <a:rPr lang="en-US" altLang="zh-CN" sz="2400" b="1" dirty="0">
                  <a:latin typeface="黑体" panose="02010609060101010101" charset="-122"/>
                  <a:ea typeface="黑体" panose="02010609060101010101" charset="-122"/>
                  <a:cs typeface="黑体" panose="02010609060101010101" charset="-122"/>
                </a:rPr>
                <a:t>)= max( 0,       )</a:t>
              </a:r>
              <a:r>
                <a:rPr lang="zh-CN" altLang="en-US" sz="2400" b="1" dirty="0">
                  <a:latin typeface="黑体" panose="02010609060101010101" charset="-122"/>
                  <a:ea typeface="黑体" panose="02010609060101010101" charset="-122"/>
                  <a:cs typeface="黑体" panose="02010609060101010101" charset="-122"/>
                </a:rPr>
                <a:t>的最大值。</a:t>
              </a:r>
              <a:r>
                <a:rPr lang="en-US" altLang="zh-CN" sz="2400" b="1" dirty="0">
                  <a:latin typeface="黑体" panose="02010609060101010101" charset="-122"/>
                  <a:ea typeface="黑体" panose="02010609060101010101" charset="-122"/>
                  <a:cs typeface="黑体" panose="02010609060101010101" charset="-122"/>
                </a:rPr>
                <a:t> </a:t>
              </a:r>
              <a:endParaRPr lang="en-US" altLang="zh-CN" sz="2400" b="1" dirty="0">
                <a:solidFill>
                  <a:schemeClr val="hlink"/>
                </a:solidFill>
                <a:latin typeface="黑体" panose="02010609060101010101" charset="-122"/>
                <a:ea typeface="黑体" panose="02010609060101010101" charset="-122"/>
                <a:cs typeface="黑体" panose="02010609060101010101" charset="-122"/>
              </a:endParaRPr>
            </a:p>
          </p:txBody>
        </p:sp>
        <p:graphicFrame>
          <p:nvGraphicFramePr>
            <p:cNvPr id="2050" name="Object 2"/>
            <p:cNvGraphicFramePr/>
            <p:nvPr/>
          </p:nvGraphicFramePr>
          <p:xfrm>
            <a:off x="1686" y="849"/>
            <a:ext cx="675" cy="369"/>
          </p:xfrm>
          <a:graphic>
            <a:graphicData uri="http://schemas.openxmlformats.org/presentationml/2006/ole">
              <mc:AlternateContent xmlns:mc="http://schemas.openxmlformats.org/markup-compatibility/2006">
                <mc:Choice xmlns:v="urn:schemas-microsoft-com:vml" Requires="v">
                  <p:oleObj spid="_x0000_s3078" name="" r:id="rId1" imgW="558165" imgH="304800" progId="Equation.3">
                    <p:embed/>
                  </p:oleObj>
                </mc:Choice>
                <mc:Fallback>
                  <p:oleObj name="" r:id="rId1" imgW="558165" imgH="304800" progId="Equation.3">
                    <p:embed/>
                    <p:pic>
                      <p:nvPicPr>
                        <p:cNvPr id="0" name="图片 3077"/>
                        <p:cNvPicPr/>
                        <p:nvPr/>
                      </p:nvPicPr>
                      <p:blipFill>
                        <a:blip r:embed="rId2"/>
                        <a:stretch>
                          <a:fillRect/>
                        </a:stretch>
                      </p:blipFill>
                      <p:spPr>
                        <a:xfrm>
                          <a:off x="1686" y="849"/>
                          <a:ext cx="675" cy="369"/>
                        </a:xfrm>
                        <a:prstGeom prst="rect">
                          <a:avLst/>
                        </a:prstGeom>
                        <a:noFill/>
                        <a:ln w="38100">
                          <a:noFill/>
                          <a:miter/>
                        </a:ln>
                      </p:spPr>
                    </p:pic>
                  </p:oleObj>
                </mc:Fallback>
              </mc:AlternateContent>
            </a:graphicData>
          </a:graphic>
        </p:graphicFrame>
      </p:grpSp>
      <p:sp>
        <p:nvSpPr>
          <p:cNvPr id="57350" name="AutoShape 6"/>
          <p:cNvSpPr/>
          <p:nvPr/>
        </p:nvSpPr>
        <p:spPr>
          <a:xfrm>
            <a:off x="4166235" y="2239010"/>
            <a:ext cx="3124200" cy="1295400"/>
          </a:xfrm>
          <a:prstGeom prst="wedgeEllipseCallout">
            <a:avLst>
              <a:gd name="adj1" fmla="val -45782"/>
              <a:gd name="adj2" fmla="val -81370"/>
            </a:avLst>
          </a:prstGeom>
          <a:gradFill rotWithShape="0">
            <a:gsLst>
              <a:gs pos="0">
                <a:srgbClr val="C0C0C0"/>
              </a:gs>
              <a:gs pos="100000">
                <a:srgbClr val="FFFFFF"/>
              </a:gs>
            </a:gsLst>
            <a:lin ang="2700000" scaled="1"/>
            <a:tileRect/>
          </a:gradFill>
          <a:ln w="9525" cap="flat" cmpd="sng">
            <a:solidFill>
              <a:schemeClr val="tx1"/>
            </a:solidFill>
            <a:prstDash val="solid"/>
            <a:miter/>
            <a:headEnd type="none" w="med" len="med"/>
            <a:tailEnd type="none" w="med" len="med"/>
          </a:ln>
        </p:spPr>
        <p:txBody>
          <a:bodyPr/>
          <a:p>
            <a:pPr algn="ctr"/>
            <a:r>
              <a:rPr lang="zh-CN" altLang="en-US" sz="2000" b="1" dirty="0">
                <a:latin typeface="Times New Roman" panose="02020603050405020304" pitchFamily="18" charset="0"/>
              </a:rPr>
              <a:t>若全部整数都是负数，则最大子列和为</a:t>
            </a:r>
            <a:r>
              <a:rPr lang="en-US" altLang="zh-CN" sz="2000" b="1" dirty="0">
                <a:latin typeface="Times New Roman" panose="02020603050405020304" pitchFamily="18" charset="0"/>
              </a:rPr>
              <a:t>0.</a:t>
            </a:r>
            <a:endParaRPr lang="en-US" altLang="zh-CN" sz="2000" b="1" dirty="0">
              <a:latin typeface="Times New Roman" panose="02020603050405020304" pitchFamily="18" charset="0"/>
            </a:endParaRPr>
          </a:p>
        </p:txBody>
      </p:sp>
      <p:sp>
        <p:nvSpPr>
          <p:cNvPr id="57351" name="AutoShape 7" descr="棕色大理石"/>
          <p:cNvSpPr/>
          <p:nvPr/>
        </p:nvSpPr>
        <p:spPr>
          <a:xfrm>
            <a:off x="327660" y="2000250"/>
            <a:ext cx="1752600" cy="533400"/>
          </a:xfrm>
          <a:prstGeom prst="bevel">
            <a:avLst>
              <a:gd name="adj" fmla="val 12500"/>
            </a:avLst>
          </a:prstGeom>
          <a:blipFill rotWithShape="0">
            <a:blip r:embed="rId3"/>
          </a:blipFill>
          <a:ln w="9525">
            <a:noFill/>
          </a:ln>
        </p:spPr>
        <p:txBody>
          <a:bodyPr wrap="none" anchor="ctr"/>
          <a:p>
            <a:pPr algn="ctr"/>
            <a:r>
              <a:rPr lang="zh-CN" altLang="en-US" sz="2000" b="1" dirty="0">
                <a:solidFill>
                  <a:schemeClr val="bg1"/>
                </a:solidFill>
                <a:latin typeface="Arial" panose="020B0604020202020204" pitchFamily="34" charset="0"/>
              </a:rPr>
              <a:t>算法</a:t>
            </a:r>
            <a:r>
              <a:rPr lang="en-US" altLang="zh-CN" sz="2000" b="1" dirty="0">
                <a:solidFill>
                  <a:schemeClr val="bg1"/>
                </a:solidFill>
                <a:latin typeface="Arial" panose="020B0604020202020204" pitchFamily="34" charset="0"/>
              </a:rPr>
              <a:t>1</a:t>
            </a:r>
            <a:endParaRPr lang="en-US" altLang="zh-CN" sz="2000" b="1" dirty="0">
              <a:solidFill>
                <a:schemeClr val="bg1"/>
              </a:solidFill>
              <a:latin typeface="Arial" panose="020B0604020202020204" pitchFamily="34" charset="0"/>
            </a:endParaRPr>
          </a:p>
        </p:txBody>
      </p:sp>
      <p:sp>
        <p:nvSpPr>
          <p:cNvPr id="57352" name="AutoShape 8"/>
          <p:cNvSpPr/>
          <p:nvPr/>
        </p:nvSpPr>
        <p:spPr>
          <a:xfrm>
            <a:off x="2356485" y="2000250"/>
            <a:ext cx="8167688" cy="41148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b"/>
          <a:p>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MaxSubsequenceSum ( </a:t>
            </a:r>
            <a:r>
              <a:rPr lang="en-US" altLang="zh-CN" sz="1800" b="1" dirty="0">
                <a:solidFill>
                  <a:schemeClr val="hlink"/>
                </a:solidFill>
                <a:latin typeface="Arial" panose="020B0604020202020204" pitchFamily="34" charset="0"/>
              </a:rPr>
              <a:t>const int</a:t>
            </a:r>
            <a:r>
              <a:rPr lang="en-US" altLang="zh-CN" sz="1800" b="1" dirty="0">
                <a:latin typeface="Arial" panose="020B0604020202020204" pitchFamily="34" charset="0"/>
              </a:rPr>
              <a:t> A[ ],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N ) </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latin typeface="Arial" panose="020B0604020202020204" pitchFamily="34" charset="0"/>
            </a:endParaRPr>
          </a:p>
          <a:p>
            <a:r>
              <a:rPr lang="en-US" altLang="zh-CN" sz="1800" b="1" dirty="0">
                <a:solidFill>
                  <a:schemeClr val="hlink"/>
                </a:solidFill>
                <a:latin typeface="Arial" panose="020B0604020202020204" pitchFamily="34" charset="0"/>
              </a:rPr>
              <a:t>	int</a:t>
            </a:r>
            <a:r>
              <a:rPr lang="en-US" altLang="zh-CN" sz="1800" b="1" dirty="0">
                <a:latin typeface="Arial" panose="020B0604020202020204" pitchFamily="34" charset="0"/>
              </a:rPr>
              <a:t>  ThisSum,  MaxSum,  i,  j,  k;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1*/</a:t>
            </a:r>
            <a:r>
              <a:rPr lang="en-US" altLang="zh-CN" sz="1800" b="1" dirty="0">
                <a:latin typeface="Arial" panose="020B0604020202020204" pitchFamily="34" charset="0"/>
              </a:rPr>
              <a:t> 	MaxSum = 0;   </a:t>
            </a:r>
            <a:r>
              <a:rPr lang="en-US" altLang="zh-CN" sz="1800" b="1" dirty="0">
                <a:solidFill>
                  <a:srgbClr val="008000"/>
                </a:solidFill>
                <a:latin typeface="Arial" panose="020B0604020202020204" pitchFamily="34" charset="0"/>
              </a:rPr>
              <a:t>/* </a:t>
            </a:r>
            <a:r>
              <a:rPr lang="zh-CN" altLang="en-US" sz="1800" b="1" dirty="0">
                <a:solidFill>
                  <a:srgbClr val="008000"/>
                </a:solidFill>
                <a:latin typeface="Arial" panose="020B0604020202020204" pitchFamily="34" charset="0"/>
              </a:rPr>
              <a:t>初始化最大子列和 </a:t>
            </a:r>
            <a:r>
              <a:rPr lang="en-US" altLang="zh-CN"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2*/</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i = 0; i &lt; N; i++ )  </a:t>
            </a:r>
            <a:r>
              <a:rPr lang="en-US" altLang="zh-CN" sz="1800" b="1" dirty="0">
                <a:solidFill>
                  <a:srgbClr val="008000"/>
                </a:solidFill>
                <a:latin typeface="Arial" panose="020B0604020202020204" pitchFamily="34" charset="0"/>
              </a:rPr>
              <a:t>/* </a:t>
            </a:r>
            <a:r>
              <a:rPr lang="en-US" altLang="en-US" sz="1800" b="1" dirty="0">
                <a:solidFill>
                  <a:srgbClr val="008000"/>
                </a:solidFill>
                <a:latin typeface="Arial" panose="020B0604020202020204" pitchFamily="34" charset="0"/>
              </a:rPr>
              <a:t>i</a:t>
            </a:r>
            <a:r>
              <a:rPr lang="zh-CN" altLang="en-US" sz="1800" b="1" dirty="0">
                <a:solidFill>
                  <a:srgbClr val="008000"/>
                </a:solidFill>
                <a:latin typeface="Arial" panose="020B0604020202020204" pitchFamily="34" charset="0"/>
              </a:rPr>
              <a:t>是子列左端位置 </a:t>
            </a:r>
            <a:r>
              <a:rPr lang="en-US" altLang="zh-CN"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3*/</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j = i; j &lt; N; j++ ) {   </a:t>
            </a:r>
            <a:r>
              <a:rPr lang="en-US" altLang="zh-CN" sz="1800" b="1" dirty="0">
                <a:solidFill>
                  <a:srgbClr val="008000"/>
                </a:solidFill>
                <a:latin typeface="Arial" panose="020B0604020202020204" pitchFamily="34" charset="0"/>
              </a:rPr>
              <a:t>/* </a:t>
            </a:r>
            <a:r>
              <a:rPr lang="en-US" altLang="en-US" sz="1800" b="1" dirty="0">
                <a:solidFill>
                  <a:srgbClr val="008000"/>
                </a:solidFill>
                <a:latin typeface="Arial" panose="020B0604020202020204" pitchFamily="34" charset="0"/>
              </a:rPr>
              <a:t>j</a:t>
            </a:r>
            <a:r>
              <a:rPr lang="zh-CN" altLang="en-US" sz="1800" b="1" dirty="0">
                <a:solidFill>
                  <a:srgbClr val="008000"/>
                </a:solidFill>
                <a:latin typeface="Arial" panose="020B0604020202020204" pitchFamily="34" charset="0"/>
              </a:rPr>
              <a:t>是子列右端位置</a:t>
            </a:r>
            <a:r>
              <a:rPr lang="en-US" altLang="zh-CN"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4*/</a:t>
            </a:r>
            <a:r>
              <a:rPr lang="en-US" altLang="zh-CN" sz="1800" b="1" dirty="0">
                <a:latin typeface="Arial" panose="020B0604020202020204" pitchFamily="34" charset="0"/>
              </a:rPr>
              <a:t> 		ThisSum = 0;       </a:t>
            </a:r>
            <a:r>
              <a:rPr lang="en-US" altLang="en-US" sz="1800" b="1" dirty="0">
                <a:solidFill>
                  <a:srgbClr val="008000"/>
                </a:solidFill>
                <a:latin typeface="Arial" panose="020B0604020202020204" pitchFamily="34" charset="0"/>
              </a:rPr>
              <a:t>/* ThisSum</a:t>
            </a:r>
            <a:r>
              <a:rPr lang="zh-CN" altLang="en-US" sz="1800" b="1" dirty="0">
                <a:solidFill>
                  <a:srgbClr val="008000"/>
                </a:solidFill>
                <a:latin typeface="Arial" panose="020B0604020202020204" pitchFamily="34" charset="0"/>
              </a:rPr>
              <a:t>是从</a:t>
            </a:r>
            <a:r>
              <a:rPr lang="en-US" altLang="zh-CN" sz="1800" b="1" dirty="0">
                <a:solidFill>
                  <a:srgbClr val="008000"/>
                </a:solidFill>
                <a:latin typeface="Arial" panose="020B0604020202020204" pitchFamily="34" charset="0"/>
              </a:rPr>
              <a:t>A</a:t>
            </a:r>
            <a:r>
              <a:rPr lang="en-US" altLang="en-US" sz="1800" b="1" dirty="0">
                <a:solidFill>
                  <a:srgbClr val="008000"/>
                </a:solidFill>
                <a:latin typeface="Arial" panose="020B0604020202020204" pitchFamily="34" charset="0"/>
              </a:rPr>
              <a:t>[i]</a:t>
            </a:r>
            <a:r>
              <a:rPr lang="zh-CN" altLang="en-US" sz="1800" b="1" dirty="0">
                <a:solidFill>
                  <a:srgbClr val="008000"/>
                </a:solidFill>
                <a:latin typeface="Arial" panose="020B0604020202020204" pitchFamily="34" charset="0"/>
              </a:rPr>
              <a:t>到</a:t>
            </a:r>
            <a:r>
              <a:rPr lang="en-US" altLang="zh-CN" sz="1800" b="1" dirty="0">
                <a:solidFill>
                  <a:srgbClr val="008000"/>
                </a:solidFill>
                <a:latin typeface="Arial" panose="020B0604020202020204" pitchFamily="34" charset="0"/>
              </a:rPr>
              <a:t>A</a:t>
            </a:r>
            <a:r>
              <a:rPr lang="en-US" altLang="en-US" sz="1800" b="1" dirty="0">
                <a:solidFill>
                  <a:srgbClr val="008000"/>
                </a:solidFill>
                <a:latin typeface="Arial" panose="020B0604020202020204" pitchFamily="34" charset="0"/>
              </a:rPr>
              <a:t>[j]</a:t>
            </a:r>
            <a:r>
              <a:rPr lang="zh-CN" altLang="en-US" sz="1800" b="1" dirty="0">
                <a:solidFill>
                  <a:srgbClr val="008000"/>
                </a:solidFill>
                <a:latin typeface="Arial" panose="020B0604020202020204" pitchFamily="34" charset="0"/>
              </a:rPr>
              <a:t>的子列和</a:t>
            </a:r>
            <a:r>
              <a:rPr lang="en-US" altLang="en-US" sz="1800" b="1" dirty="0">
                <a:solidFill>
                  <a:srgbClr val="008000"/>
                </a:solidFill>
                <a:latin typeface="Arial" panose="020B0604020202020204" pitchFamily="34" charset="0"/>
              </a:rPr>
              <a:t> */</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5*/</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k = i; k &lt;= j; k++ )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6*/</a:t>
            </a:r>
            <a:r>
              <a:rPr lang="en-US" altLang="zh-CN" sz="1800" b="1" dirty="0">
                <a:latin typeface="Arial" panose="020B0604020202020204" pitchFamily="34" charset="0"/>
              </a:rPr>
              <a:t> 		      ThisSum += A[ k ];  </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7*/</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 </a:t>
            </a:r>
            <a:r>
              <a:rPr lang="en-US" altLang="zh-CN" sz="1800" b="1" dirty="0">
                <a:latin typeface="Arial" panose="020B0604020202020204" pitchFamily="34" charset="0"/>
              </a:rPr>
              <a:t>( ThisSum &gt; MaxSum ) </a:t>
            </a:r>
            <a:r>
              <a:rPr lang="en-US" altLang="en-US" sz="1800" b="1" dirty="0">
                <a:solidFill>
                  <a:srgbClr val="008000"/>
                </a:solidFill>
                <a:latin typeface="Arial" panose="020B0604020202020204" pitchFamily="34" charset="0"/>
              </a:rPr>
              <a:t>/* </a:t>
            </a:r>
            <a:r>
              <a:rPr lang="zh-CN" altLang="en-US" sz="1800" b="1" dirty="0">
                <a:solidFill>
                  <a:srgbClr val="008000"/>
                </a:solidFill>
                <a:latin typeface="Arial" panose="020B0604020202020204" pitchFamily="34" charset="0"/>
              </a:rPr>
              <a:t>如果刚得到的这个子列和更大</a:t>
            </a:r>
            <a:r>
              <a:rPr lang="en-US" altLang="en-US" sz="1800" b="1" dirty="0">
                <a:solidFill>
                  <a:srgbClr val="008000"/>
                </a:solidFill>
                <a:latin typeface="Arial" panose="020B0604020202020204" pitchFamily="34" charset="0"/>
              </a:rPr>
              <a:t> */</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8*/</a:t>
            </a:r>
            <a:r>
              <a:rPr lang="en-US" altLang="zh-CN" sz="1800" b="1" dirty="0">
                <a:latin typeface="Arial" panose="020B0604020202020204" pitchFamily="34" charset="0"/>
              </a:rPr>
              <a:t> 		      MaxSum = ThisSum;  </a:t>
            </a:r>
            <a:r>
              <a:rPr lang="en-US" altLang="zh-CN" sz="1800" b="1" dirty="0">
                <a:solidFill>
                  <a:srgbClr val="008000"/>
                </a:solidFill>
                <a:latin typeface="Arial" panose="020B0604020202020204" pitchFamily="34" charset="0"/>
              </a:rPr>
              <a:t>/*</a:t>
            </a:r>
            <a:r>
              <a:rPr lang="zh-CN" altLang="en-US" sz="1800" b="1" dirty="0">
                <a:solidFill>
                  <a:srgbClr val="008000"/>
                </a:solidFill>
                <a:latin typeface="Arial" panose="020B0604020202020204" pitchFamily="34" charset="0"/>
              </a:rPr>
              <a:t>则更新结果</a:t>
            </a:r>
            <a:r>
              <a:rPr lang="en-US" altLang="zh-CN"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latin typeface="Arial" panose="020B0604020202020204" pitchFamily="34" charset="0"/>
              </a:rPr>
              <a:t>	      }  </a:t>
            </a:r>
            <a:r>
              <a:rPr lang="en-US" altLang="zh-CN" sz="1800" b="1" dirty="0">
                <a:solidFill>
                  <a:srgbClr val="008000"/>
                </a:solidFill>
                <a:latin typeface="Arial" panose="020B0604020202020204" pitchFamily="34" charset="0"/>
              </a:rPr>
              <a:t>/* </a:t>
            </a:r>
            <a:r>
              <a:rPr lang="en-US" altLang="en-US" sz="1800" b="1" dirty="0">
                <a:solidFill>
                  <a:srgbClr val="008000"/>
                </a:solidFill>
                <a:latin typeface="Arial" panose="020B0604020202020204" pitchFamily="34" charset="0"/>
              </a:rPr>
              <a:t>i</a:t>
            </a:r>
            <a:r>
              <a:rPr lang="zh-CN" altLang="en-US" sz="1800" b="1" dirty="0">
                <a:solidFill>
                  <a:srgbClr val="008000"/>
                </a:solidFill>
                <a:latin typeface="Arial" panose="020B0604020202020204" pitchFamily="34" charset="0"/>
              </a:rPr>
              <a:t>， </a:t>
            </a:r>
            <a:r>
              <a:rPr lang="en-US" altLang="zh-CN" sz="1800" b="1" dirty="0">
                <a:solidFill>
                  <a:srgbClr val="008000"/>
                </a:solidFill>
                <a:latin typeface="Arial" panose="020B0604020202020204" pitchFamily="34" charset="0"/>
              </a:rPr>
              <a:t>j </a:t>
            </a:r>
            <a:r>
              <a:rPr lang="zh-CN" altLang="en-US" sz="1800" b="1" dirty="0">
                <a:solidFill>
                  <a:srgbClr val="008000"/>
                </a:solidFill>
                <a:latin typeface="Arial" panose="020B0604020202020204" pitchFamily="34" charset="0"/>
              </a:rPr>
              <a:t>循环结束  </a:t>
            </a:r>
            <a:r>
              <a:rPr lang="en-US" altLang="zh-CN"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9*/</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return</a:t>
            </a:r>
            <a:r>
              <a:rPr lang="en-US" altLang="zh-CN" sz="1800" b="1" dirty="0">
                <a:latin typeface="Arial" panose="020B0604020202020204" pitchFamily="34" charset="0"/>
              </a:rPr>
              <a:t>  MaxSum; </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latin typeface="Arial" panose="020B0604020202020204" pitchFamily="34" charset="0"/>
            </a:endParaRPr>
          </a:p>
        </p:txBody>
      </p:sp>
      <p:sp>
        <p:nvSpPr>
          <p:cNvPr id="57353" name="Text Box 9"/>
          <p:cNvSpPr txBox="1"/>
          <p:nvPr/>
        </p:nvSpPr>
        <p:spPr>
          <a:xfrm>
            <a:off x="5381625" y="5429250"/>
            <a:ext cx="2667000" cy="398780"/>
          </a:xfrm>
          <a:prstGeom prst="rect">
            <a:avLst/>
          </a:prstGeom>
          <a:noFill/>
          <a:ln w="9525">
            <a:noFill/>
          </a:ln>
        </p:spPr>
        <p:txBody>
          <a:bodyPr>
            <a:spAutoFit/>
          </a:bodyPr>
          <a:p>
            <a:pPr algn="ctr">
              <a:spcBef>
                <a:spcPct val="50000"/>
              </a:spcBef>
            </a:pP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 ) = O( </a:t>
            </a:r>
            <a:r>
              <a:rPr lang="en-US" altLang="zh-CN" sz="2000" b="1" i="1" dirty="0">
                <a:latin typeface="Times New Roman" panose="02020603050405020304" pitchFamily="18" charset="0"/>
              </a:rPr>
              <a:t>N</a:t>
            </a:r>
            <a:r>
              <a:rPr lang="en-US" altLang="zh-CN" sz="2000" b="1" baseline="30000" dirty="0">
                <a:latin typeface="Times New Roman" panose="02020603050405020304" pitchFamily="18" charset="0"/>
              </a:rPr>
              <a:t>3 </a:t>
            </a:r>
            <a:r>
              <a:rPr lang="en-US" altLang="zh-CN" sz="2000" b="1" dirty="0">
                <a:latin typeface="Times New Roman" panose="02020603050405020304" pitchFamily="18" charset="0"/>
              </a:rPr>
              <a:t>)</a:t>
            </a:r>
            <a:endParaRPr lang="en-US" altLang="zh-CN" sz="2000" b="1" i="1" dirty="0">
              <a:latin typeface="Times New Roman" panose="02020603050405020304" pitchFamily="18" charset="0"/>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7350"/>
                                        </p:tgtEl>
                                        <p:attrNameLst>
                                          <p:attrName>style.visibility</p:attrName>
                                        </p:attrNameLst>
                                      </p:cBhvr>
                                      <p:to>
                                        <p:strVal val="visible"/>
                                      </p:to>
                                    </p:set>
                                    <p:animEffect transition="in" filter="strips(downRight)">
                                      <p:cBhvr>
                                        <p:cTn id="12" dur="500"/>
                                        <p:tgtEl>
                                          <p:spTgt spid="57350"/>
                                        </p:tgtEl>
                                      </p:cBhvr>
                                    </p:animEffect>
                                  </p:childTnLst>
                                  <p:subTnLst>
                                    <p:set>
                                      <p:cBhvr override="childStyle">
                                        <p:cTn dur="1" fill="hold" display="0" masterRel="nextClick" afterEffect="1"/>
                                        <p:tgtEl>
                                          <p:spTgt spid="5735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57351"/>
                                        </p:tgtEl>
                                        <p:attrNameLst>
                                          <p:attrName>style.visibility</p:attrName>
                                        </p:attrNameLst>
                                      </p:cBhvr>
                                      <p:to>
                                        <p:strVal val="visible"/>
                                      </p:to>
                                    </p:set>
                                    <p:anim calcmode="lin" valueType="num">
                                      <p:cBhvr>
                                        <p:cTn id="17" dur="500" fill="hold"/>
                                        <p:tgtEl>
                                          <p:spTgt spid="57351"/>
                                        </p:tgtEl>
                                        <p:attrNameLst>
                                          <p:attrName>ppt_x</p:attrName>
                                        </p:attrNameLst>
                                      </p:cBhvr>
                                      <p:tavLst>
                                        <p:tav tm="0">
                                          <p:val>
                                            <p:strVal val="#ppt_x"/>
                                          </p:val>
                                        </p:tav>
                                        <p:tav tm="100000">
                                          <p:val>
                                            <p:strVal val="#ppt_x"/>
                                          </p:val>
                                        </p:tav>
                                      </p:tavLst>
                                    </p:anim>
                                    <p:anim calcmode="lin" valueType="num">
                                      <p:cBhvr>
                                        <p:cTn id="18" dur="500" fill="hold"/>
                                        <p:tgtEl>
                                          <p:spTgt spid="57351"/>
                                        </p:tgtEl>
                                        <p:attrNameLst>
                                          <p:attrName>ppt_y</p:attrName>
                                        </p:attrNameLst>
                                      </p:cBhvr>
                                      <p:tavLst>
                                        <p:tav tm="0">
                                          <p:val>
                                            <p:strVal val="#ppt_y-#ppt_h/2"/>
                                          </p:val>
                                        </p:tav>
                                        <p:tav tm="100000">
                                          <p:val>
                                            <p:strVal val="#ppt_y"/>
                                          </p:val>
                                        </p:tav>
                                      </p:tavLst>
                                    </p:anim>
                                    <p:anim calcmode="lin" valueType="num">
                                      <p:cBhvr>
                                        <p:cTn id="19" dur="500" fill="hold"/>
                                        <p:tgtEl>
                                          <p:spTgt spid="57351"/>
                                        </p:tgtEl>
                                        <p:attrNameLst>
                                          <p:attrName>ppt_w</p:attrName>
                                        </p:attrNameLst>
                                      </p:cBhvr>
                                      <p:tavLst>
                                        <p:tav tm="0">
                                          <p:val>
                                            <p:strVal val="#ppt_w"/>
                                          </p:val>
                                        </p:tav>
                                        <p:tav tm="100000">
                                          <p:val>
                                            <p:strVal val="#ppt_w"/>
                                          </p:val>
                                        </p:tav>
                                      </p:tavLst>
                                    </p:anim>
                                    <p:anim calcmode="lin" valueType="num">
                                      <p:cBhvr>
                                        <p:cTn id="20" dur="500" fill="hold"/>
                                        <p:tgtEl>
                                          <p:spTgt spid="57351"/>
                                        </p:tgtEl>
                                        <p:attrNameLst>
                                          <p:attrName>ppt_h</p:attrName>
                                        </p:attrNameLst>
                                      </p:cBhvr>
                                      <p:tavLst>
                                        <p:tav tm="0">
                                          <p:val>
                                            <p:fltVal val="0.000000"/>
                                          </p:val>
                                        </p:tav>
                                        <p:tav tm="100000">
                                          <p:val>
                                            <p:strVal val="#ppt_h"/>
                                          </p:val>
                                        </p:tav>
                                      </p:tavLst>
                                    </p:anim>
                                  </p:childTnLst>
                                </p:cTn>
                              </p:par>
                            </p:childTnLst>
                          </p:cTn>
                        </p:par>
                        <p:par>
                          <p:cTn id="21" fill="hold">
                            <p:stCondLst>
                              <p:cond delay="500"/>
                            </p:stCondLst>
                            <p:childTnLst>
                              <p:par>
                                <p:cTn id="22" presetID="18" presetClass="entr" presetSubtype="6" fill="hold" grpId="0" nodeType="afterEffect">
                                  <p:stCondLst>
                                    <p:cond delay="0"/>
                                  </p:stCondLst>
                                  <p:childTnLst>
                                    <p:set>
                                      <p:cBhvr>
                                        <p:cTn id="23" dur="1" fill="hold">
                                          <p:stCondLst>
                                            <p:cond delay="0"/>
                                          </p:stCondLst>
                                        </p:cTn>
                                        <p:tgtEl>
                                          <p:spTgt spid="57352"/>
                                        </p:tgtEl>
                                        <p:attrNameLst>
                                          <p:attrName>style.visibility</p:attrName>
                                        </p:attrNameLst>
                                      </p:cBhvr>
                                      <p:to>
                                        <p:strVal val="visible"/>
                                      </p:to>
                                    </p:set>
                                    <p:animEffect transition="in" filter="strips(downRight)">
                                      <p:cBhvr>
                                        <p:cTn id="24" dur="500"/>
                                        <p:tgtEl>
                                          <p:spTgt spid="57352"/>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7353"/>
                                        </p:tgtEl>
                                        <p:attrNameLst>
                                          <p:attrName>style.visibility</p:attrName>
                                        </p:attrNameLst>
                                      </p:cBhvr>
                                      <p:to>
                                        <p:strVal val="visible"/>
                                      </p:to>
                                    </p:set>
                                    <p:animEffect transition="in" filter="box(in)">
                                      <p:cBhvr>
                                        <p:cTn id="29" dur="500"/>
                                        <p:tgtEl>
                                          <p:spTgt spid="57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bldLvl="0" animBg="1"/>
      <p:bldP spid="57351" grpId="0" bldLvl="0" animBg="1"/>
      <p:bldP spid="57352" grpId="0" bldLvl="0" animBg="1"/>
      <p:bldP spid="573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Times New Roman" panose="02020603050405020304" pitchFamily="18" charset="0"/>
                <a:sym typeface="Webdings" panose="05030102010509060703" pitchFamily="18" charset="2"/>
              </a:rPr>
              <a:t>应用实例：最大子列和问题</a:t>
            </a:r>
            <a:endParaRPr lang="zh-CN" altLang="en-US"/>
          </a:p>
        </p:txBody>
      </p:sp>
      <p:sp>
        <p:nvSpPr>
          <p:cNvPr id="58370" name="AutoShape 2" descr="棕色大理石"/>
          <p:cNvSpPr/>
          <p:nvPr/>
        </p:nvSpPr>
        <p:spPr>
          <a:xfrm>
            <a:off x="260985" y="1371600"/>
            <a:ext cx="1752600" cy="533400"/>
          </a:xfrm>
          <a:prstGeom prst="bevel">
            <a:avLst>
              <a:gd name="adj" fmla="val 12500"/>
            </a:avLst>
          </a:prstGeom>
          <a:blipFill rotWithShape="0">
            <a:blip r:embed="rId1"/>
          </a:blipFill>
          <a:ln w="9525">
            <a:noFill/>
          </a:ln>
        </p:spPr>
        <p:txBody>
          <a:bodyPr wrap="none" anchor="ctr"/>
          <a:p>
            <a:pPr algn="ctr"/>
            <a:r>
              <a:rPr lang="zh-CN" altLang="en-US" sz="2000" b="1" dirty="0">
                <a:solidFill>
                  <a:schemeClr val="bg1"/>
                </a:solidFill>
                <a:latin typeface="Arial" panose="020B0604020202020204" pitchFamily="34" charset="0"/>
              </a:rPr>
              <a:t>算法</a:t>
            </a:r>
            <a:r>
              <a:rPr lang="en-US" altLang="zh-CN" sz="2000" b="1" dirty="0">
                <a:solidFill>
                  <a:schemeClr val="bg1"/>
                </a:solidFill>
                <a:latin typeface="Arial" panose="020B0604020202020204" pitchFamily="34" charset="0"/>
              </a:rPr>
              <a:t> 2</a:t>
            </a:r>
            <a:endParaRPr lang="en-US" altLang="zh-CN" sz="2000" b="1" dirty="0">
              <a:solidFill>
                <a:schemeClr val="bg1"/>
              </a:solidFill>
              <a:latin typeface="Arial" panose="020B0604020202020204" pitchFamily="34" charset="0"/>
            </a:endParaRPr>
          </a:p>
        </p:txBody>
      </p:sp>
      <p:sp>
        <p:nvSpPr>
          <p:cNvPr id="58372" name="AutoShape 4"/>
          <p:cNvSpPr/>
          <p:nvPr/>
        </p:nvSpPr>
        <p:spPr>
          <a:xfrm>
            <a:off x="2282825" y="1371600"/>
            <a:ext cx="8320088" cy="43434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ctr"/>
          <a:p>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MaxSubsequenceSum ( </a:t>
            </a:r>
            <a:r>
              <a:rPr lang="en-US" altLang="zh-CN" sz="1800" b="1" dirty="0">
                <a:solidFill>
                  <a:schemeClr val="hlink"/>
                </a:solidFill>
                <a:latin typeface="Arial" panose="020B0604020202020204" pitchFamily="34" charset="0"/>
              </a:rPr>
              <a:t>const int</a:t>
            </a:r>
            <a:r>
              <a:rPr lang="en-US" altLang="zh-CN" sz="1800" b="1" dirty="0">
                <a:latin typeface="Arial" panose="020B0604020202020204" pitchFamily="34" charset="0"/>
              </a:rPr>
              <a:t> A[ ],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N ) </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latin typeface="Arial" panose="020B0604020202020204" pitchFamily="34" charset="0"/>
            </a:endParaRPr>
          </a:p>
          <a:p>
            <a:r>
              <a:rPr lang="en-US" altLang="zh-CN" sz="1800" b="1" dirty="0">
                <a:solidFill>
                  <a:schemeClr val="hlink"/>
                </a:solidFill>
                <a:latin typeface="Arial" panose="020B0604020202020204" pitchFamily="34" charset="0"/>
              </a:rPr>
              <a:t>	int</a:t>
            </a:r>
            <a:r>
              <a:rPr lang="en-US" altLang="zh-CN" sz="1800" b="1" dirty="0">
                <a:latin typeface="Arial" panose="020B0604020202020204" pitchFamily="34" charset="0"/>
              </a:rPr>
              <a:t>  ThisSum,  MaxSum,  i,  j;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1*/</a:t>
            </a:r>
            <a:r>
              <a:rPr lang="en-US" altLang="zh-CN" sz="1800" b="1" dirty="0">
                <a:latin typeface="Arial" panose="020B0604020202020204" pitchFamily="34" charset="0"/>
              </a:rPr>
              <a:t> 	MaxSum = 0;   </a:t>
            </a:r>
            <a:r>
              <a:rPr lang="en-US" altLang="zh-CN" sz="1800" b="1" dirty="0">
                <a:solidFill>
                  <a:srgbClr val="008000"/>
                </a:solidFill>
                <a:latin typeface="Arial" panose="020B0604020202020204" pitchFamily="34" charset="0"/>
              </a:rPr>
              <a:t>/* </a:t>
            </a:r>
            <a:r>
              <a:rPr lang="zh-CN" altLang="en-US" sz="1800" b="1" dirty="0">
                <a:solidFill>
                  <a:srgbClr val="008000"/>
                </a:solidFill>
                <a:latin typeface="Arial" panose="020B0604020202020204" pitchFamily="34" charset="0"/>
              </a:rPr>
              <a:t>初始化最大子列和  </a:t>
            </a:r>
            <a:r>
              <a:rPr lang="en-US" altLang="zh-CN"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2*/</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i = 0; i &lt; N; i++ )  {      </a:t>
            </a:r>
            <a:r>
              <a:rPr lang="en-US" altLang="en-US" sz="1800" b="1" dirty="0">
                <a:solidFill>
                  <a:srgbClr val="008000"/>
                </a:solidFill>
                <a:latin typeface="Arial" panose="020B0604020202020204" pitchFamily="34" charset="0"/>
              </a:rPr>
              <a:t>/* i</a:t>
            </a:r>
            <a:r>
              <a:rPr lang="zh-CN" altLang="en-US" sz="1800" b="1" dirty="0">
                <a:solidFill>
                  <a:srgbClr val="008000"/>
                </a:solidFill>
                <a:latin typeface="Arial" panose="020B0604020202020204" pitchFamily="34" charset="0"/>
              </a:rPr>
              <a:t>是子列左端位置</a:t>
            </a:r>
            <a:r>
              <a:rPr lang="en-US" altLang="en-US" sz="1800" b="1" dirty="0">
                <a:solidFill>
                  <a:srgbClr val="008000"/>
                </a:solidFill>
                <a:latin typeface="Arial" panose="020B0604020202020204" pitchFamily="34" charset="0"/>
              </a:rPr>
              <a:t> </a:t>
            </a:r>
            <a:r>
              <a:rPr lang="en-US" altLang="x-none" sz="1800" dirty="0">
                <a:latin typeface="Times New Roman" panose="02020603050405020304" pitchFamily="18" charset="0"/>
              </a:rPr>
              <a:t>*</a:t>
            </a:r>
            <a:r>
              <a:rPr lang="en-US" altLang="zh-CN" sz="1800" dirty="0">
                <a:latin typeface="Times New Roman" panose="02020603050405020304" pitchFamily="18" charset="0"/>
              </a:rPr>
              <a:t>/</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3*/</a:t>
            </a:r>
            <a:r>
              <a:rPr lang="en-US" altLang="zh-CN" sz="1800" b="1" dirty="0">
                <a:latin typeface="Arial" panose="020B0604020202020204" pitchFamily="34" charset="0"/>
              </a:rPr>
              <a:t> 	      ThisSum = 0;          </a:t>
            </a:r>
            <a:r>
              <a:rPr lang="en-US" altLang="en-US" sz="1800" b="1" dirty="0">
                <a:solidFill>
                  <a:srgbClr val="008000"/>
                </a:solidFill>
                <a:latin typeface="Arial" panose="020B0604020202020204" pitchFamily="34" charset="0"/>
              </a:rPr>
              <a:t>/* ThisSum</a:t>
            </a:r>
            <a:r>
              <a:rPr lang="zh-CN" altLang="en-US" sz="1800" b="1" dirty="0">
                <a:solidFill>
                  <a:srgbClr val="008000"/>
                </a:solidFill>
                <a:latin typeface="Arial" panose="020B0604020202020204" pitchFamily="34" charset="0"/>
              </a:rPr>
              <a:t>是从</a:t>
            </a:r>
            <a:r>
              <a:rPr lang="en-US" altLang="zh-CN" sz="1800" b="1" dirty="0">
                <a:solidFill>
                  <a:srgbClr val="008000"/>
                </a:solidFill>
                <a:latin typeface="Arial" panose="020B0604020202020204" pitchFamily="34" charset="0"/>
              </a:rPr>
              <a:t>A</a:t>
            </a:r>
            <a:r>
              <a:rPr lang="en-US" altLang="en-US" sz="1800" b="1" dirty="0">
                <a:solidFill>
                  <a:srgbClr val="008000"/>
                </a:solidFill>
                <a:latin typeface="Arial" panose="020B0604020202020204" pitchFamily="34" charset="0"/>
              </a:rPr>
              <a:t>[i]</a:t>
            </a:r>
            <a:r>
              <a:rPr lang="zh-CN" altLang="en-US" sz="1800" b="1" dirty="0">
                <a:solidFill>
                  <a:srgbClr val="008000"/>
                </a:solidFill>
                <a:latin typeface="Arial" panose="020B0604020202020204" pitchFamily="34" charset="0"/>
              </a:rPr>
              <a:t>到</a:t>
            </a:r>
            <a:r>
              <a:rPr lang="en-US" altLang="zh-CN" sz="1800" b="1" dirty="0">
                <a:solidFill>
                  <a:srgbClr val="008000"/>
                </a:solidFill>
                <a:latin typeface="Arial" panose="020B0604020202020204" pitchFamily="34" charset="0"/>
              </a:rPr>
              <a:t>A</a:t>
            </a:r>
            <a:r>
              <a:rPr lang="en-US" altLang="en-US" sz="1800" b="1" dirty="0">
                <a:solidFill>
                  <a:srgbClr val="008000"/>
                </a:solidFill>
                <a:latin typeface="Arial" panose="020B0604020202020204" pitchFamily="34" charset="0"/>
              </a:rPr>
              <a:t>[j]</a:t>
            </a:r>
            <a:r>
              <a:rPr lang="zh-CN" altLang="en-US" sz="1800" b="1" dirty="0">
                <a:solidFill>
                  <a:srgbClr val="008000"/>
                </a:solidFill>
                <a:latin typeface="Arial" panose="020B0604020202020204" pitchFamily="34" charset="0"/>
              </a:rPr>
              <a:t>的子列和</a:t>
            </a:r>
            <a:r>
              <a:rPr lang="en-US" altLang="en-US" sz="1800" b="1" dirty="0">
                <a:solidFill>
                  <a:srgbClr val="008000"/>
                </a:solidFill>
                <a:latin typeface="Arial" panose="020B0604020202020204" pitchFamily="34" charset="0"/>
              </a:rPr>
              <a:t> </a:t>
            </a:r>
            <a:r>
              <a:rPr lang="en-US" altLang="x-none" sz="1800" dirty="0">
                <a:latin typeface="Times New Roman" panose="02020603050405020304" pitchFamily="18" charset="0"/>
              </a:rPr>
              <a:t>*</a:t>
            </a:r>
            <a:r>
              <a:rPr lang="en-US" altLang="zh-CN" sz="1800" dirty="0">
                <a:latin typeface="Times New Roman" panose="02020603050405020304" pitchFamily="18" charset="0"/>
              </a:rPr>
              <a:t>/</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4*/</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	      for</a:t>
            </a:r>
            <a:r>
              <a:rPr lang="en-US" altLang="zh-CN" sz="1800" b="1" dirty="0">
                <a:latin typeface="Arial" panose="020B0604020202020204" pitchFamily="34" charset="0"/>
              </a:rPr>
              <a:t>( j = i; j &lt; N; j++ ) {   </a:t>
            </a:r>
            <a:r>
              <a:rPr lang="en-US" altLang="zh-CN" sz="1800" b="1" dirty="0">
                <a:solidFill>
                  <a:srgbClr val="008000"/>
                </a:solidFill>
                <a:latin typeface="Arial" panose="020B0604020202020204" pitchFamily="34" charset="0"/>
              </a:rPr>
              <a:t>/* </a:t>
            </a:r>
            <a:r>
              <a:rPr lang="en-US" altLang="en-US" sz="1800" b="1" dirty="0">
                <a:solidFill>
                  <a:srgbClr val="008000"/>
                </a:solidFill>
                <a:latin typeface="Arial" panose="020B0604020202020204" pitchFamily="34" charset="0"/>
              </a:rPr>
              <a:t>j</a:t>
            </a:r>
            <a:r>
              <a:rPr lang="zh-CN" altLang="en-US" sz="1800" b="1" dirty="0">
                <a:solidFill>
                  <a:srgbClr val="008000"/>
                </a:solidFill>
                <a:latin typeface="Arial" panose="020B0604020202020204" pitchFamily="34" charset="0"/>
              </a:rPr>
              <a:t>是子列右端位置</a:t>
            </a:r>
            <a:r>
              <a:rPr lang="en-US" altLang="zh-CN"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5*/</a:t>
            </a:r>
            <a:r>
              <a:rPr lang="en-US" altLang="zh-CN" sz="1800" b="1" dirty="0">
                <a:latin typeface="Arial" panose="020B0604020202020204" pitchFamily="34" charset="0"/>
              </a:rPr>
              <a:t> 		ThisSum += A[ j ]; </a:t>
            </a:r>
            <a:endParaRPr lang="en-US" altLang="zh-CN" sz="1800" b="1" dirty="0">
              <a:latin typeface="Arial" panose="020B0604020202020204" pitchFamily="34" charset="0"/>
            </a:endParaRPr>
          </a:p>
          <a:p>
            <a:r>
              <a:rPr lang="en-US" altLang="en-US" sz="1800" b="1" dirty="0">
                <a:solidFill>
                  <a:srgbClr val="008000"/>
                </a:solidFill>
                <a:latin typeface="Arial" panose="020B0604020202020204" pitchFamily="34" charset="0"/>
              </a:rPr>
              <a:t>           /* </a:t>
            </a:r>
            <a:r>
              <a:rPr lang="zh-CN" altLang="en-US" sz="1800" b="1" dirty="0">
                <a:solidFill>
                  <a:srgbClr val="008000"/>
                </a:solidFill>
                <a:latin typeface="Arial" panose="020B0604020202020204" pitchFamily="34" charset="0"/>
              </a:rPr>
              <a:t>对于相同的</a:t>
            </a:r>
            <a:r>
              <a:rPr lang="en-US" altLang="en-US" sz="1800" b="1" dirty="0">
                <a:solidFill>
                  <a:srgbClr val="008000"/>
                </a:solidFill>
                <a:latin typeface="Arial" panose="020B0604020202020204" pitchFamily="34" charset="0"/>
              </a:rPr>
              <a:t>i</a:t>
            </a:r>
            <a:r>
              <a:rPr lang="zh-CN" altLang="en-US" sz="1800" b="1" dirty="0">
                <a:solidFill>
                  <a:srgbClr val="008000"/>
                </a:solidFill>
                <a:latin typeface="Arial" panose="020B0604020202020204" pitchFamily="34" charset="0"/>
              </a:rPr>
              <a:t>，不同的</a:t>
            </a:r>
            <a:r>
              <a:rPr lang="en-US" altLang="en-US" sz="1800" b="1" dirty="0">
                <a:solidFill>
                  <a:srgbClr val="008000"/>
                </a:solidFill>
                <a:latin typeface="Arial" panose="020B0604020202020204" pitchFamily="34" charset="0"/>
              </a:rPr>
              <a:t>j</a:t>
            </a:r>
            <a:r>
              <a:rPr lang="zh-CN" altLang="en-US" sz="1800" b="1" dirty="0">
                <a:solidFill>
                  <a:srgbClr val="008000"/>
                </a:solidFill>
                <a:latin typeface="Arial" panose="020B0604020202020204" pitchFamily="34" charset="0"/>
              </a:rPr>
              <a:t>，只要在</a:t>
            </a:r>
            <a:r>
              <a:rPr lang="en-US" altLang="en-US" sz="1800" b="1" dirty="0">
                <a:solidFill>
                  <a:srgbClr val="008000"/>
                </a:solidFill>
                <a:latin typeface="Arial" panose="020B0604020202020204" pitchFamily="34" charset="0"/>
              </a:rPr>
              <a:t>j-1</a:t>
            </a:r>
            <a:r>
              <a:rPr lang="zh-CN" altLang="en-US" sz="1800" b="1" dirty="0">
                <a:solidFill>
                  <a:srgbClr val="008000"/>
                </a:solidFill>
                <a:latin typeface="Arial" panose="020B0604020202020204" pitchFamily="34" charset="0"/>
              </a:rPr>
              <a:t>次循环的基础上累加</a:t>
            </a:r>
            <a:r>
              <a:rPr lang="en-US" altLang="en-US" sz="1800" b="1" dirty="0">
                <a:solidFill>
                  <a:srgbClr val="008000"/>
                </a:solidFill>
                <a:latin typeface="Arial" panose="020B0604020202020204" pitchFamily="34" charset="0"/>
              </a:rPr>
              <a:t>1</a:t>
            </a:r>
            <a:r>
              <a:rPr lang="zh-CN" altLang="en-US" sz="1800" b="1" dirty="0">
                <a:solidFill>
                  <a:srgbClr val="008000"/>
                </a:solidFill>
                <a:latin typeface="Arial" panose="020B0604020202020204" pitchFamily="34" charset="0"/>
              </a:rPr>
              <a:t>项即可 </a:t>
            </a:r>
            <a:r>
              <a:rPr lang="en-US" altLang="en-US"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6*/</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 </a:t>
            </a:r>
            <a:r>
              <a:rPr lang="en-US" altLang="zh-CN" sz="1800" b="1" dirty="0">
                <a:latin typeface="Arial" panose="020B0604020202020204" pitchFamily="34" charset="0"/>
              </a:rPr>
              <a:t>( ThisSum &gt; MaxSum )  </a:t>
            </a:r>
            <a:r>
              <a:rPr lang="en-US" altLang="zh-CN" sz="1800" b="1" dirty="0">
                <a:solidFill>
                  <a:srgbClr val="008000"/>
                </a:solidFill>
                <a:latin typeface="Arial" panose="020B0604020202020204" pitchFamily="34" charset="0"/>
              </a:rPr>
              <a:t>/* </a:t>
            </a:r>
            <a:r>
              <a:rPr lang="zh-CN" altLang="en-US" sz="1800" b="1" dirty="0">
                <a:solidFill>
                  <a:srgbClr val="008000"/>
                </a:solidFill>
                <a:latin typeface="Arial" panose="020B0604020202020204" pitchFamily="34" charset="0"/>
              </a:rPr>
              <a:t>如果刚得到的这个子列和更大 </a:t>
            </a:r>
            <a:r>
              <a:rPr lang="en-US" altLang="zh-CN" sz="1800" dirty="0">
                <a:latin typeface="Times New Roman" panose="02020603050405020304" pitchFamily="18" charset="0"/>
              </a:rPr>
              <a:t>*/</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7*/</a:t>
            </a:r>
            <a:r>
              <a:rPr lang="en-US" altLang="zh-CN" sz="1800" b="1" dirty="0">
                <a:latin typeface="Arial" panose="020B0604020202020204" pitchFamily="34" charset="0"/>
              </a:rPr>
              <a:t> 		      MaxSum = ThisSum;  </a:t>
            </a:r>
            <a:r>
              <a:rPr lang="en-US" altLang="zh-CN" sz="1800" b="1" dirty="0">
                <a:solidFill>
                  <a:srgbClr val="008000"/>
                </a:solidFill>
                <a:latin typeface="Arial" panose="020B0604020202020204" pitchFamily="34" charset="0"/>
              </a:rPr>
              <a:t>/* </a:t>
            </a:r>
            <a:r>
              <a:rPr lang="zh-CN" altLang="en-US" sz="1800" b="1" dirty="0">
                <a:solidFill>
                  <a:srgbClr val="008000"/>
                </a:solidFill>
                <a:latin typeface="Arial" panose="020B0604020202020204" pitchFamily="34" charset="0"/>
              </a:rPr>
              <a:t>则更新结果 </a:t>
            </a:r>
            <a:r>
              <a:rPr lang="en-US" altLang="zh-CN"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a:t>
            </a:r>
            <a:r>
              <a:rPr lang="en-US" altLang="zh-CN" sz="1800" b="1" dirty="0">
                <a:latin typeface="Arial" panose="020B0604020202020204" pitchFamily="34" charset="0"/>
              </a:rPr>
              <a:t>}</a:t>
            </a:r>
            <a:r>
              <a:rPr lang="en-US" altLang="zh-CN" sz="1800" b="1" dirty="0">
                <a:solidFill>
                  <a:srgbClr val="008000"/>
                </a:solidFill>
                <a:latin typeface="Arial" panose="020B0604020202020204" pitchFamily="34" charset="0"/>
              </a:rPr>
              <a:t>  /* </a:t>
            </a:r>
            <a:r>
              <a:rPr lang="en-US" altLang="en-US" sz="1800" b="1" dirty="0">
                <a:solidFill>
                  <a:srgbClr val="008000"/>
                </a:solidFill>
                <a:latin typeface="Arial" panose="020B0604020202020204" pitchFamily="34" charset="0"/>
              </a:rPr>
              <a:t>j</a:t>
            </a:r>
            <a:r>
              <a:rPr lang="zh-CN" altLang="en-US" sz="1800" b="1" dirty="0">
                <a:solidFill>
                  <a:srgbClr val="008000"/>
                </a:solidFill>
                <a:latin typeface="Arial" panose="020B0604020202020204" pitchFamily="34" charset="0"/>
              </a:rPr>
              <a:t>循环结束 </a:t>
            </a:r>
            <a:r>
              <a:rPr lang="en-US" altLang="zh-CN"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latin typeface="Arial" panose="020B0604020202020204" pitchFamily="34" charset="0"/>
              </a:rPr>
              <a:t>	}  </a:t>
            </a:r>
            <a:r>
              <a:rPr lang="en-US" altLang="zh-CN" sz="1800" b="1" dirty="0">
                <a:solidFill>
                  <a:srgbClr val="008000"/>
                </a:solidFill>
                <a:latin typeface="Arial" panose="020B0604020202020204" pitchFamily="34" charset="0"/>
              </a:rPr>
              <a:t>/* </a:t>
            </a:r>
            <a:r>
              <a:rPr lang="en-US" altLang="en-US" sz="1800" b="1" dirty="0">
                <a:solidFill>
                  <a:srgbClr val="008000"/>
                </a:solidFill>
                <a:latin typeface="Arial" panose="020B0604020202020204" pitchFamily="34" charset="0"/>
              </a:rPr>
              <a:t>i</a:t>
            </a:r>
            <a:r>
              <a:rPr lang="zh-CN" altLang="en-US" sz="1800" b="1" dirty="0">
                <a:solidFill>
                  <a:srgbClr val="008000"/>
                </a:solidFill>
                <a:latin typeface="Arial" panose="020B0604020202020204" pitchFamily="34" charset="0"/>
              </a:rPr>
              <a:t>循环结束 </a:t>
            </a:r>
            <a:r>
              <a:rPr lang="en-US" altLang="zh-CN" sz="1800" b="1" dirty="0">
                <a:solidFill>
                  <a:srgbClr val="008000"/>
                </a:solidFill>
                <a:latin typeface="Arial" panose="020B0604020202020204" pitchFamily="34" charset="0"/>
              </a:rPr>
              <a:t>*/</a:t>
            </a:r>
            <a:endParaRPr lang="en-US" altLang="zh-CN" sz="1800" b="1" dirty="0">
              <a:solidFill>
                <a:srgbClr val="008000"/>
              </a:solidFill>
              <a:latin typeface="Arial" panose="020B0604020202020204" pitchFamily="34" charset="0"/>
            </a:endParaRPr>
          </a:p>
          <a:p>
            <a:r>
              <a:rPr lang="en-US" altLang="zh-CN" sz="1800" b="1" dirty="0">
                <a:solidFill>
                  <a:srgbClr val="008000"/>
                </a:solidFill>
                <a:latin typeface="Arial" panose="020B0604020202020204" pitchFamily="34" charset="0"/>
              </a:rPr>
              <a:t>/* 8*/</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return</a:t>
            </a:r>
            <a:r>
              <a:rPr lang="en-US" altLang="zh-CN" sz="1800" b="1" dirty="0">
                <a:latin typeface="Arial" panose="020B0604020202020204" pitchFamily="34" charset="0"/>
              </a:rPr>
              <a:t>  MaxSum; </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latin typeface="Arial" panose="020B0604020202020204" pitchFamily="34" charset="0"/>
            </a:endParaRPr>
          </a:p>
        </p:txBody>
      </p:sp>
      <p:sp>
        <p:nvSpPr>
          <p:cNvPr id="58373" name="Text Box 5"/>
          <p:cNvSpPr txBox="1"/>
          <p:nvPr/>
        </p:nvSpPr>
        <p:spPr>
          <a:xfrm>
            <a:off x="6167438" y="5143500"/>
            <a:ext cx="2667000" cy="398780"/>
          </a:xfrm>
          <a:prstGeom prst="rect">
            <a:avLst/>
          </a:prstGeom>
          <a:noFill/>
          <a:ln w="9525">
            <a:noFill/>
          </a:ln>
        </p:spPr>
        <p:txBody>
          <a:bodyPr>
            <a:spAutoFit/>
          </a:bodyPr>
          <a:p>
            <a:pPr algn="ctr">
              <a:spcBef>
                <a:spcPct val="50000"/>
              </a:spcBef>
            </a:pP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 ) = O( </a:t>
            </a:r>
            <a:r>
              <a:rPr lang="en-US" altLang="zh-CN" sz="2000" b="1" i="1" dirty="0">
                <a:latin typeface="Times New Roman" panose="02020603050405020304" pitchFamily="18" charset="0"/>
              </a:rPr>
              <a:t>N</a:t>
            </a:r>
            <a:r>
              <a:rPr lang="en-US" altLang="zh-CN" sz="2000" b="1" baseline="30000" dirty="0">
                <a:latin typeface="Times New Roman" panose="02020603050405020304" pitchFamily="18" charset="0"/>
              </a:rPr>
              <a:t>2 </a:t>
            </a:r>
            <a:r>
              <a:rPr lang="en-US" altLang="zh-CN" sz="2000" b="1" dirty="0">
                <a:latin typeface="Times New Roman" panose="02020603050405020304" pitchFamily="18" charset="0"/>
              </a:rPr>
              <a:t>)</a:t>
            </a:r>
            <a:endParaRPr lang="en-US" altLang="zh-CN" sz="2000" b="1" i="1" dirty="0">
              <a:latin typeface="Times New Roman" panose="02020603050405020304" pitchFamily="18" charset="0"/>
            </a:endParaRPr>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ppt_x</p:attrName>
                                        </p:attrNameLst>
                                      </p:cBhvr>
                                      <p:tavLst>
                                        <p:tav tm="0">
                                          <p:val>
                                            <p:strVal val="#ppt_x"/>
                                          </p:val>
                                        </p:tav>
                                        <p:tav tm="100000">
                                          <p:val>
                                            <p:strVal val="#ppt_x"/>
                                          </p:val>
                                        </p:tav>
                                      </p:tavLst>
                                    </p:anim>
                                    <p:anim calcmode="lin" valueType="num">
                                      <p:cBhvr>
                                        <p:cTn id="8" dur="500" fill="hold"/>
                                        <p:tgtEl>
                                          <p:spTgt spid="58370"/>
                                        </p:tgtEl>
                                        <p:attrNameLst>
                                          <p:attrName>ppt_y</p:attrName>
                                        </p:attrNameLst>
                                      </p:cBhvr>
                                      <p:tavLst>
                                        <p:tav tm="0">
                                          <p:val>
                                            <p:strVal val="#ppt_y-#ppt_h/2"/>
                                          </p:val>
                                        </p:tav>
                                        <p:tav tm="100000">
                                          <p:val>
                                            <p:strVal val="#ppt_y"/>
                                          </p:val>
                                        </p:tav>
                                      </p:tavLst>
                                    </p:anim>
                                    <p:anim calcmode="lin" valueType="num">
                                      <p:cBhvr>
                                        <p:cTn id="9" dur="500" fill="hold"/>
                                        <p:tgtEl>
                                          <p:spTgt spid="58370"/>
                                        </p:tgtEl>
                                        <p:attrNameLst>
                                          <p:attrName>ppt_w</p:attrName>
                                        </p:attrNameLst>
                                      </p:cBhvr>
                                      <p:tavLst>
                                        <p:tav tm="0">
                                          <p:val>
                                            <p:strVal val="#ppt_w"/>
                                          </p:val>
                                        </p:tav>
                                        <p:tav tm="100000">
                                          <p:val>
                                            <p:strVal val="#ppt_w"/>
                                          </p:val>
                                        </p:tav>
                                      </p:tavLst>
                                    </p:anim>
                                    <p:anim calcmode="lin" valueType="num">
                                      <p:cBhvr>
                                        <p:cTn id="10" dur="500" fill="hold"/>
                                        <p:tgtEl>
                                          <p:spTgt spid="58370"/>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58372"/>
                                        </p:tgtEl>
                                        <p:attrNameLst>
                                          <p:attrName>style.visibility</p:attrName>
                                        </p:attrNameLst>
                                      </p:cBhvr>
                                      <p:to>
                                        <p:strVal val="visible"/>
                                      </p:to>
                                    </p:set>
                                    <p:animEffect transition="in" filter="strips(downRight)">
                                      <p:cBhvr>
                                        <p:cTn id="14" dur="500"/>
                                        <p:tgtEl>
                                          <p:spTgt spid="58372"/>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8373"/>
                                        </p:tgtEl>
                                        <p:attrNameLst>
                                          <p:attrName>style.visibility</p:attrName>
                                        </p:attrNameLst>
                                      </p:cBhvr>
                                      <p:to>
                                        <p:strVal val="visible"/>
                                      </p:to>
                                    </p:set>
                                    <p:animEffect transition="in" filter="box(in)">
                                      <p:cBhvr>
                                        <p:cTn id="19"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ldLvl="0" animBg="1"/>
      <p:bldP spid="58372" grpId="0" bldLvl="0" animBg="1"/>
      <p:bldP spid="583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latin typeface="Times New Roman" panose="02020603050405020304" pitchFamily="18" charset="0"/>
                <a:sym typeface="Webdings" panose="05030102010509060703" pitchFamily="18" charset="2"/>
              </a:rPr>
              <a:t>应用实例：最大子列和问题</a:t>
            </a:r>
            <a:endParaRPr lang="zh-CN" altLang="en-US"/>
          </a:p>
        </p:txBody>
      </p:sp>
      <p:sp>
        <p:nvSpPr>
          <p:cNvPr id="59395" name="AutoShape 3" descr="棕色大理石"/>
          <p:cNvSpPr/>
          <p:nvPr/>
        </p:nvSpPr>
        <p:spPr>
          <a:xfrm>
            <a:off x="274955" y="1272540"/>
            <a:ext cx="1752600" cy="533400"/>
          </a:xfrm>
          <a:prstGeom prst="bevel">
            <a:avLst>
              <a:gd name="adj" fmla="val 12500"/>
            </a:avLst>
          </a:prstGeom>
          <a:blipFill rotWithShape="0">
            <a:blip r:embed="rId1"/>
          </a:blipFill>
          <a:ln w="9525">
            <a:noFill/>
          </a:ln>
        </p:spPr>
        <p:txBody>
          <a:bodyPr wrap="none" anchor="ctr"/>
          <a:p>
            <a:pPr algn="ctr"/>
            <a:r>
              <a:rPr lang="zh-CN" altLang="en-US" sz="2000" b="1" dirty="0">
                <a:solidFill>
                  <a:schemeClr val="bg1"/>
                </a:solidFill>
                <a:latin typeface="Arial" panose="020B0604020202020204" pitchFamily="34" charset="0"/>
              </a:rPr>
              <a:t>算法</a:t>
            </a:r>
            <a:r>
              <a:rPr lang="en-US" altLang="zh-CN" sz="2000" b="1" dirty="0">
                <a:solidFill>
                  <a:schemeClr val="bg1"/>
                </a:solidFill>
                <a:latin typeface="Arial" panose="020B0604020202020204" pitchFamily="34" charset="0"/>
              </a:rPr>
              <a:t> 3</a:t>
            </a:r>
            <a:endParaRPr lang="en-US" altLang="zh-CN" sz="2000" b="1" dirty="0">
              <a:solidFill>
                <a:schemeClr val="bg1"/>
              </a:solidFill>
              <a:latin typeface="Arial" panose="020B0604020202020204" pitchFamily="34" charset="0"/>
            </a:endParaRPr>
          </a:p>
        </p:txBody>
      </p:sp>
      <p:sp>
        <p:nvSpPr>
          <p:cNvPr id="59396" name="Text Box 4"/>
          <p:cNvSpPr txBox="1"/>
          <p:nvPr/>
        </p:nvSpPr>
        <p:spPr>
          <a:xfrm>
            <a:off x="673100" y="2159000"/>
            <a:ext cx="736600" cy="2254250"/>
          </a:xfrm>
          <a:prstGeom prst="rect">
            <a:avLst/>
          </a:prstGeom>
          <a:noFill/>
          <a:ln w="9525">
            <a:noFill/>
          </a:ln>
        </p:spPr>
        <p:txBody>
          <a:bodyPr vert="eaVert" wrap="square">
            <a:spAutoFit/>
          </a:bodyPr>
          <a:p>
            <a:pPr>
              <a:spcBef>
                <a:spcPct val="50000"/>
              </a:spcBef>
            </a:pPr>
            <a:r>
              <a:rPr lang="zh-CN" altLang="en-US" sz="3600" b="1" dirty="0">
                <a:solidFill>
                  <a:srgbClr val="FF0000"/>
                </a:solidFill>
                <a:latin typeface="黑体" panose="02010609060101010101" charset="-122"/>
                <a:ea typeface="黑体" panose="02010609060101010101" charset="-122"/>
              </a:rPr>
              <a:t>分治法</a:t>
            </a:r>
            <a:endParaRPr lang="zh-CN" altLang="en-US" sz="3600" b="1" dirty="0">
              <a:solidFill>
                <a:srgbClr val="FF0000"/>
              </a:solidFill>
              <a:latin typeface="黑体" panose="02010609060101010101" charset="-122"/>
              <a:ea typeface="黑体" panose="02010609060101010101" charset="-122"/>
            </a:endParaRPr>
          </a:p>
        </p:txBody>
      </p:sp>
      <p:sp>
        <p:nvSpPr>
          <p:cNvPr id="59397" name="Rectangle 5"/>
          <p:cNvSpPr/>
          <p:nvPr/>
        </p:nvSpPr>
        <p:spPr>
          <a:xfrm>
            <a:off x="7459980" y="982980"/>
            <a:ext cx="2133600" cy="152400"/>
          </a:xfrm>
          <a:prstGeom prst="rect">
            <a:avLst/>
          </a:prstGeom>
          <a:noFill/>
          <a:ln w="38100" cap="flat" cmpd="sng">
            <a:solidFill>
              <a:schemeClr val="hlink"/>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9399" name="Rectangle 7"/>
          <p:cNvSpPr/>
          <p:nvPr/>
        </p:nvSpPr>
        <p:spPr>
          <a:xfrm>
            <a:off x="7612380" y="1211580"/>
            <a:ext cx="609600" cy="76200"/>
          </a:xfrm>
          <a:prstGeom prst="rect">
            <a:avLst/>
          </a:prstGeom>
          <a:solidFill>
            <a:schemeClr val="hlink"/>
          </a:solidFill>
          <a:ln w="9525">
            <a:noFill/>
          </a:ln>
        </p:spPr>
        <p:txBody>
          <a:bodyPr wrap="none" anchor="ctr"/>
          <a:p>
            <a:endParaRPr lang="zh-CN" altLang="en-US" dirty="0">
              <a:latin typeface="Times New Roman" panose="02020603050405020304" pitchFamily="18" charset="0"/>
            </a:endParaRPr>
          </a:p>
        </p:txBody>
      </p:sp>
      <p:sp>
        <p:nvSpPr>
          <p:cNvPr id="59400" name="Rectangle 8"/>
          <p:cNvSpPr/>
          <p:nvPr/>
        </p:nvSpPr>
        <p:spPr>
          <a:xfrm>
            <a:off x="8907780" y="1211580"/>
            <a:ext cx="457200" cy="76200"/>
          </a:xfrm>
          <a:prstGeom prst="rect">
            <a:avLst/>
          </a:prstGeom>
          <a:solidFill>
            <a:schemeClr val="hlink"/>
          </a:solidFill>
          <a:ln w="9525">
            <a:noFill/>
          </a:ln>
        </p:spPr>
        <p:txBody>
          <a:bodyPr wrap="none" anchor="ctr"/>
          <a:p>
            <a:endParaRPr lang="zh-CN" altLang="en-US" dirty="0">
              <a:latin typeface="Times New Roman" panose="02020603050405020304" pitchFamily="18" charset="0"/>
            </a:endParaRPr>
          </a:p>
        </p:txBody>
      </p:sp>
      <p:sp>
        <p:nvSpPr>
          <p:cNvPr id="59401" name="Rectangle 9"/>
          <p:cNvSpPr/>
          <p:nvPr/>
        </p:nvSpPr>
        <p:spPr>
          <a:xfrm>
            <a:off x="7764780" y="1363980"/>
            <a:ext cx="1295400" cy="76200"/>
          </a:xfrm>
          <a:prstGeom prst="rect">
            <a:avLst/>
          </a:prstGeom>
          <a:solidFill>
            <a:schemeClr val="hlink"/>
          </a:solidFill>
          <a:ln w="9525">
            <a:noFill/>
          </a:ln>
        </p:spPr>
        <p:txBody>
          <a:bodyPr wrap="none" anchor="ctr"/>
          <a:p>
            <a:endParaRPr lang="zh-CN" altLang="en-US" dirty="0">
              <a:latin typeface="Times New Roman" panose="02020603050405020304" pitchFamily="18" charset="0"/>
            </a:endParaRPr>
          </a:p>
        </p:txBody>
      </p:sp>
      <p:sp>
        <p:nvSpPr>
          <p:cNvPr id="59398" name="Line 6"/>
          <p:cNvSpPr/>
          <p:nvPr/>
        </p:nvSpPr>
        <p:spPr>
          <a:xfrm>
            <a:off x="8526780" y="830580"/>
            <a:ext cx="0" cy="685800"/>
          </a:xfrm>
          <a:prstGeom prst="line">
            <a:avLst/>
          </a:prstGeom>
          <a:ln w="38100" cap="flat" cmpd="sng">
            <a:solidFill>
              <a:srgbClr val="FF0000"/>
            </a:solidFill>
            <a:prstDash val="solid"/>
            <a:headEnd type="none" w="med" len="med"/>
            <a:tailEnd type="none" w="med" len="med"/>
          </a:ln>
        </p:spPr>
      </p:sp>
      <p:grpSp>
        <p:nvGrpSpPr>
          <p:cNvPr id="2" name="Group 24"/>
          <p:cNvGrpSpPr/>
          <p:nvPr/>
        </p:nvGrpSpPr>
        <p:grpSpPr>
          <a:xfrm>
            <a:off x="3116580" y="2125980"/>
            <a:ext cx="5486400" cy="533400"/>
            <a:chOff x="960" y="1680"/>
            <a:chExt cx="3456" cy="336"/>
          </a:xfrm>
        </p:grpSpPr>
        <p:sp>
          <p:nvSpPr>
            <p:cNvPr id="25644" name="Rectangle 11"/>
            <p:cNvSpPr/>
            <p:nvPr/>
          </p:nvSpPr>
          <p:spPr>
            <a:xfrm>
              <a:off x="960" y="1680"/>
              <a:ext cx="432"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800" b="1" dirty="0">
                  <a:latin typeface="Times New Roman" panose="02020603050405020304" pitchFamily="18" charset="0"/>
                </a:rPr>
                <a:t>4</a:t>
              </a:r>
              <a:endParaRPr lang="en-US" altLang="zh-CN" sz="2800" b="1" dirty="0">
                <a:latin typeface="Times New Roman" panose="02020603050405020304" pitchFamily="18" charset="0"/>
              </a:endParaRPr>
            </a:p>
          </p:txBody>
        </p:sp>
        <p:sp>
          <p:nvSpPr>
            <p:cNvPr id="25645" name="Rectangle 16"/>
            <p:cNvSpPr/>
            <p:nvPr/>
          </p:nvSpPr>
          <p:spPr>
            <a:xfrm>
              <a:off x="1392" y="1680"/>
              <a:ext cx="432"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3</a:t>
              </a:r>
              <a:endParaRPr lang="en-US" altLang="zh-CN" sz="2800" b="1" dirty="0">
                <a:latin typeface="Times New Roman" panose="02020603050405020304" pitchFamily="18" charset="0"/>
              </a:endParaRPr>
            </a:p>
          </p:txBody>
        </p:sp>
        <p:sp>
          <p:nvSpPr>
            <p:cNvPr id="25646" name="Rectangle 17"/>
            <p:cNvSpPr/>
            <p:nvPr/>
          </p:nvSpPr>
          <p:spPr>
            <a:xfrm>
              <a:off x="1824" y="1680"/>
              <a:ext cx="432"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800" b="1" dirty="0">
                  <a:latin typeface="Times New Roman" panose="02020603050405020304" pitchFamily="18" charset="0"/>
                </a:rPr>
                <a:t>5</a:t>
              </a:r>
              <a:endParaRPr lang="en-US" altLang="zh-CN" sz="2800" b="1" dirty="0">
                <a:latin typeface="Times New Roman" panose="02020603050405020304" pitchFamily="18" charset="0"/>
              </a:endParaRPr>
            </a:p>
          </p:txBody>
        </p:sp>
        <p:sp>
          <p:nvSpPr>
            <p:cNvPr id="25647" name="Rectangle 18"/>
            <p:cNvSpPr/>
            <p:nvPr/>
          </p:nvSpPr>
          <p:spPr>
            <a:xfrm>
              <a:off x="2256" y="1680"/>
              <a:ext cx="432"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2</a:t>
              </a:r>
              <a:endParaRPr lang="en-US" altLang="zh-CN" sz="2800" b="1" dirty="0">
                <a:latin typeface="Times New Roman" panose="02020603050405020304" pitchFamily="18" charset="0"/>
              </a:endParaRPr>
            </a:p>
          </p:txBody>
        </p:sp>
        <p:sp>
          <p:nvSpPr>
            <p:cNvPr id="25648" name="Rectangle 19"/>
            <p:cNvSpPr/>
            <p:nvPr/>
          </p:nvSpPr>
          <p:spPr>
            <a:xfrm>
              <a:off x="2688" y="1680"/>
              <a:ext cx="432"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
          <p:nvSpPr>
            <p:cNvPr id="25649" name="Rectangle 20"/>
            <p:cNvSpPr/>
            <p:nvPr/>
          </p:nvSpPr>
          <p:spPr>
            <a:xfrm>
              <a:off x="3120" y="1680"/>
              <a:ext cx="432"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800" b="1" dirty="0">
                  <a:latin typeface="Times New Roman" panose="02020603050405020304" pitchFamily="18" charset="0"/>
                </a:rPr>
                <a:t>2</a:t>
              </a:r>
              <a:endParaRPr lang="en-US" altLang="zh-CN" sz="2800" b="1" dirty="0">
                <a:latin typeface="Times New Roman" panose="02020603050405020304" pitchFamily="18" charset="0"/>
              </a:endParaRPr>
            </a:p>
          </p:txBody>
        </p:sp>
        <p:sp>
          <p:nvSpPr>
            <p:cNvPr id="25650" name="Rectangle 21"/>
            <p:cNvSpPr/>
            <p:nvPr/>
          </p:nvSpPr>
          <p:spPr>
            <a:xfrm>
              <a:off x="3552" y="1680"/>
              <a:ext cx="432"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800" b="1" dirty="0">
                  <a:latin typeface="Times New Roman" panose="02020603050405020304" pitchFamily="18" charset="0"/>
                </a:rPr>
                <a:t>6</a:t>
              </a:r>
              <a:endParaRPr lang="en-US" altLang="zh-CN" sz="2800" b="1" dirty="0">
                <a:latin typeface="Times New Roman" panose="02020603050405020304" pitchFamily="18" charset="0"/>
              </a:endParaRPr>
            </a:p>
          </p:txBody>
        </p:sp>
        <p:sp>
          <p:nvSpPr>
            <p:cNvPr id="25651" name="Rectangle 22"/>
            <p:cNvSpPr/>
            <p:nvPr/>
          </p:nvSpPr>
          <p:spPr>
            <a:xfrm>
              <a:off x="3984" y="1680"/>
              <a:ext cx="432"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2</a:t>
              </a:r>
              <a:endParaRPr lang="en-US" altLang="zh-CN" sz="2800" b="1" dirty="0">
                <a:latin typeface="Times New Roman" panose="02020603050405020304" pitchFamily="18" charset="0"/>
              </a:endParaRPr>
            </a:p>
          </p:txBody>
        </p:sp>
        <p:sp>
          <p:nvSpPr>
            <p:cNvPr id="25652" name="Rectangle 23"/>
            <p:cNvSpPr/>
            <p:nvPr/>
          </p:nvSpPr>
          <p:spPr>
            <a:xfrm>
              <a:off x="960" y="1680"/>
              <a:ext cx="3456" cy="336"/>
            </a:xfrm>
            <a:prstGeom prst="rect">
              <a:avLst/>
            </a:prstGeom>
            <a:noFill/>
            <a:ln w="38100" cap="flat" cmpd="sng">
              <a:solidFill>
                <a:schemeClr val="hlink"/>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sp>
        <p:nvSpPr>
          <p:cNvPr id="59417" name="AutoShape 25"/>
          <p:cNvSpPr/>
          <p:nvPr/>
        </p:nvSpPr>
        <p:spPr>
          <a:xfrm>
            <a:off x="5554980" y="1440180"/>
            <a:ext cx="1524000" cy="457200"/>
          </a:xfrm>
          <a:prstGeom prst="wedgeRectCallout">
            <a:avLst>
              <a:gd name="adj1" fmla="val 95417"/>
              <a:gd name="adj2" fmla="val -61806"/>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p>
            <a:pPr algn="ctr"/>
            <a:r>
              <a:rPr lang="zh-CN" altLang="en-US" sz="2000" b="1" dirty="0">
                <a:latin typeface="Times New Roman" panose="02020603050405020304" pitchFamily="18" charset="0"/>
              </a:rPr>
              <a:t>治</a:t>
            </a:r>
            <a:endParaRPr lang="en-US" altLang="zh-CN" sz="2000" b="1" dirty="0">
              <a:latin typeface="Times New Roman" panose="02020603050405020304" pitchFamily="18" charset="0"/>
            </a:endParaRPr>
          </a:p>
        </p:txBody>
      </p:sp>
      <p:sp>
        <p:nvSpPr>
          <p:cNvPr id="59418" name="AutoShape 26"/>
          <p:cNvSpPr/>
          <p:nvPr/>
        </p:nvSpPr>
        <p:spPr>
          <a:xfrm>
            <a:off x="8755380" y="1516380"/>
            <a:ext cx="1524000" cy="457200"/>
          </a:xfrm>
          <a:prstGeom prst="wedgeRectCallout">
            <a:avLst>
              <a:gd name="adj1" fmla="val -64583"/>
              <a:gd name="adj2" fmla="val -122917"/>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p>
            <a:pPr algn="ctr"/>
            <a:r>
              <a:rPr lang="zh-CN" altLang="en-US" sz="2000" b="1" dirty="0">
                <a:latin typeface="Times New Roman" panose="02020603050405020304" pitchFamily="18" charset="0"/>
              </a:rPr>
              <a:t>分</a:t>
            </a:r>
            <a:endParaRPr lang="en-US" altLang="zh-CN" sz="2000" b="1" dirty="0">
              <a:latin typeface="Times New Roman" panose="02020603050405020304" pitchFamily="18" charset="0"/>
            </a:endParaRPr>
          </a:p>
        </p:txBody>
      </p:sp>
      <p:sp>
        <p:nvSpPr>
          <p:cNvPr id="59419" name="Line 27"/>
          <p:cNvSpPr/>
          <p:nvPr/>
        </p:nvSpPr>
        <p:spPr>
          <a:xfrm>
            <a:off x="5859780" y="2125980"/>
            <a:ext cx="0" cy="533400"/>
          </a:xfrm>
          <a:prstGeom prst="line">
            <a:avLst/>
          </a:prstGeom>
          <a:ln w="76200" cap="flat" cmpd="sng">
            <a:solidFill>
              <a:srgbClr val="FF0000"/>
            </a:solidFill>
            <a:prstDash val="solid"/>
            <a:headEnd type="none" w="med" len="med"/>
            <a:tailEnd type="none" w="med" len="med"/>
          </a:ln>
        </p:spPr>
      </p:sp>
      <p:sp>
        <p:nvSpPr>
          <p:cNvPr id="59420" name="Line 28"/>
          <p:cNvSpPr/>
          <p:nvPr/>
        </p:nvSpPr>
        <p:spPr>
          <a:xfrm>
            <a:off x="4488180" y="2125980"/>
            <a:ext cx="0" cy="533400"/>
          </a:xfrm>
          <a:prstGeom prst="line">
            <a:avLst/>
          </a:prstGeom>
          <a:ln w="50800" cap="flat" cmpd="sng">
            <a:solidFill>
              <a:srgbClr val="FF6600"/>
            </a:solidFill>
            <a:prstDash val="solid"/>
            <a:headEnd type="none" w="med" len="med"/>
            <a:tailEnd type="none" w="med" len="med"/>
          </a:ln>
        </p:spPr>
      </p:sp>
      <p:sp>
        <p:nvSpPr>
          <p:cNvPr id="59421" name="Line 29"/>
          <p:cNvSpPr/>
          <p:nvPr/>
        </p:nvSpPr>
        <p:spPr>
          <a:xfrm>
            <a:off x="3802380" y="2125980"/>
            <a:ext cx="0" cy="533400"/>
          </a:xfrm>
          <a:prstGeom prst="line">
            <a:avLst/>
          </a:prstGeom>
          <a:ln w="25400" cap="flat" cmpd="sng">
            <a:solidFill>
              <a:srgbClr val="FF9900"/>
            </a:solidFill>
            <a:prstDash val="solid"/>
            <a:headEnd type="none" w="med" len="med"/>
            <a:tailEnd type="none" w="med" len="med"/>
          </a:ln>
        </p:spPr>
      </p:sp>
      <p:sp>
        <p:nvSpPr>
          <p:cNvPr id="59422" name="Rectangle 30"/>
          <p:cNvSpPr/>
          <p:nvPr/>
        </p:nvSpPr>
        <p:spPr>
          <a:xfrm>
            <a:off x="3116580" y="2811780"/>
            <a:ext cx="685800" cy="304800"/>
          </a:xfrm>
          <a:prstGeom prst="rect">
            <a:avLst/>
          </a:prstGeom>
          <a:noFill/>
          <a:ln w="25400" cap="flat" cmpd="sng">
            <a:solidFill>
              <a:srgbClr val="FF9900"/>
            </a:solidFill>
            <a:prstDash val="solid"/>
            <a:miter/>
            <a:headEnd type="none" w="med" len="med"/>
            <a:tailEnd type="none" w="med" len="med"/>
          </a:ln>
        </p:spPr>
        <p:txBody>
          <a:bodyPr wrap="none" anchor="ctr"/>
          <a:p>
            <a:pPr algn="ctr"/>
            <a:r>
              <a:rPr lang="en-US" altLang="zh-CN" sz="2000" b="1" dirty="0">
                <a:latin typeface="Times New Roman" panose="02020603050405020304" pitchFamily="18" charset="0"/>
              </a:rPr>
              <a:t>4</a:t>
            </a:r>
            <a:endParaRPr lang="en-US" altLang="zh-CN" sz="2000" b="1" dirty="0">
              <a:latin typeface="Times New Roman" panose="02020603050405020304" pitchFamily="18" charset="0"/>
            </a:endParaRPr>
          </a:p>
        </p:txBody>
      </p:sp>
      <p:sp>
        <p:nvSpPr>
          <p:cNvPr id="59423" name="Rectangle 31"/>
          <p:cNvSpPr/>
          <p:nvPr/>
        </p:nvSpPr>
        <p:spPr>
          <a:xfrm>
            <a:off x="4488180" y="2811780"/>
            <a:ext cx="685800" cy="304800"/>
          </a:xfrm>
          <a:prstGeom prst="rect">
            <a:avLst/>
          </a:prstGeom>
          <a:noFill/>
          <a:ln w="25400" cap="flat" cmpd="sng">
            <a:solidFill>
              <a:srgbClr val="FF9900"/>
            </a:solidFill>
            <a:prstDash val="solid"/>
            <a:miter/>
            <a:headEnd type="none" w="med" len="med"/>
            <a:tailEnd type="none" w="med" len="med"/>
          </a:ln>
        </p:spPr>
        <p:txBody>
          <a:bodyPr wrap="none" anchor="ctr"/>
          <a:p>
            <a:pPr algn="ctr"/>
            <a:r>
              <a:rPr lang="en-US" altLang="zh-CN" sz="2000" b="1" dirty="0">
                <a:latin typeface="Times New Roman" panose="02020603050405020304" pitchFamily="18" charset="0"/>
              </a:rPr>
              <a:t>5</a:t>
            </a:r>
            <a:endParaRPr lang="en-US" altLang="zh-CN" sz="2000" b="1" dirty="0">
              <a:latin typeface="Times New Roman" panose="02020603050405020304" pitchFamily="18" charset="0"/>
            </a:endParaRPr>
          </a:p>
        </p:txBody>
      </p:sp>
      <p:sp>
        <p:nvSpPr>
          <p:cNvPr id="59424" name="Line 32"/>
          <p:cNvSpPr/>
          <p:nvPr/>
        </p:nvSpPr>
        <p:spPr>
          <a:xfrm>
            <a:off x="5173980" y="2125980"/>
            <a:ext cx="0" cy="533400"/>
          </a:xfrm>
          <a:prstGeom prst="line">
            <a:avLst/>
          </a:prstGeom>
          <a:ln w="25400" cap="flat" cmpd="sng">
            <a:solidFill>
              <a:srgbClr val="FF9900"/>
            </a:solidFill>
            <a:prstDash val="solid"/>
            <a:headEnd type="none" w="med" len="med"/>
            <a:tailEnd type="none" w="med" len="med"/>
          </a:ln>
        </p:spPr>
      </p:sp>
      <p:sp>
        <p:nvSpPr>
          <p:cNvPr id="59425" name="Rectangle 33"/>
          <p:cNvSpPr/>
          <p:nvPr/>
        </p:nvSpPr>
        <p:spPr>
          <a:xfrm>
            <a:off x="3116580" y="3268980"/>
            <a:ext cx="1371600" cy="304800"/>
          </a:xfrm>
          <a:prstGeom prst="rect">
            <a:avLst/>
          </a:prstGeom>
          <a:noFill/>
          <a:ln w="50800" cap="flat" cmpd="sng">
            <a:solidFill>
              <a:srgbClr val="FF66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9426" name="Rectangle 34"/>
          <p:cNvSpPr/>
          <p:nvPr/>
        </p:nvSpPr>
        <p:spPr>
          <a:xfrm>
            <a:off x="4488180" y="3268980"/>
            <a:ext cx="685800" cy="304800"/>
          </a:xfrm>
          <a:prstGeom prst="rect">
            <a:avLst/>
          </a:prstGeom>
          <a:noFill/>
          <a:ln w="50800" cap="flat" cmpd="sng">
            <a:solidFill>
              <a:srgbClr val="FF66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9427" name="Rectangle 35"/>
          <p:cNvSpPr/>
          <p:nvPr/>
        </p:nvSpPr>
        <p:spPr>
          <a:xfrm>
            <a:off x="3116580" y="3268980"/>
            <a:ext cx="2057400" cy="304800"/>
          </a:xfrm>
          <a:prstGeom prst="rect">
            <a:avLst/>
          </a:prstGeom>
          <a:solidFill>
            <a:srgbClr val="FF6600">
              <a:alpha val="50195"/>
            </a:srgbClr>
          </a:solidFill>
          <a:ln w="9525">
            <a:noFill/>
          </a:ln>
        </p:spPr>
        <p:txBody>
          <a:bodyPr wrap="none" anchor="ctr"/>
          <a:p>
            <a:pPr algn="ctr"/>
            <a:r>
              <a:rPr lang="en-US" altLang="zh-CN" sz="2000" b="1" dirty="0">
                <a:latin typeface="Times New Roman" panose="02020603050405020304" pitchFamily="18" charset="0"/>
              </a:rPr>
              <a:t>6</a:t>
            </a:r>
            <a:endParaRPr lang="en-US" altLang="zh-CN" sz="2000" b="1" dirty="0">
              <a:latin typeface="Times New Roman" panose="02020603050405020304" pitchFamily="18" charset="0"/>
            </a:endParaRPr>
          </a:p>
        </p:txBody>
      </p:sp>
      <p:sp>
        <p:nvSpPr>
          <p:cNvPr id="59428" name="Line 36"/>
          <p:cNvSpPr/>
          <p:nvPr/>
        </p:nvSpPr>
        <p:spPr>
          <a:xfrm>
            <a:off x="7231380" y="2125980"/>
            <a:ext cx="0" cy="533400"/>
          </a:xfrm>
          <a:prstGeom prst="line">
            <a:avLst/>
          </a:prstGeom>
          <a:ln w="50800" cap="flat" cmpd="sng">
            <a:solidFill>
              <a:srgbClr val="FF6600"/>
            </a:solidFill>
            <a:prstDash val="solid"/>
            <a:headEnd type="none" w="med" len="med"/>
            <a:tailEnd type="none" w="med" len="med"/>
          </a:ln>
        </p:spPr>
      </p:sp>
      <p:sp>
        <p:nvSpPr>
          <p:cNvPr id="59429" name="Line 37"/>
          <p:cNvSpPr/>
          <p:nvPr/>
        </p:nvSpPr>
        <p:spPr>
          <a:xfrm>
            <a:off x="6545580" y="2125980"/>
            <a:ext cx="0" cy="533400"/>
          </a:xfrm>
          <a:prstGeom prst="line">
            <a:avLst/>
          </a:prstGeom>
          <a:ln w="25400" cap="flat" cmpd="sng">
            <a:solidFill>
              <a:srgbClr val="FF9900"/>
            </a:solidFill>
            <a:prstDash val="solid"/>
            <a:headEnd type="none" w="med" len="med"/>
            <a:tailEnd type="none" w="med" len="med"/>
          </a:ln>
        </p:spPr>
      </p:sp>
      <p:sp>
        <p:nvSpPr>
          <p:cNvPr id="59430" name="Rectangle 38"/>
          <p:cNvSpPr/>
          <p:nvPr/>
        </p:nvSpPr>
        <p:spPr>
          <a:xfrm>
            <a:off x="6545580" y="2811780"/>
            <a:ext cx="685800" cy="304800"/>
          </a:xfrm>
          <a:prstGeom prst="rect">
            <a:avLst/>
          </a:prstGeom>
          <a:noFill/>
          <a:ln w="25400" cap="flat" cmpd="sng">
            <a:solidFill>
              <a:srgbClr val="FF9900"/>
            </a:solidFill>
            <a:prstDash val="solid"/>
            <a:miter/>
            <a:headEnd type="none" w="med" len="med"/>
            <a:tailEnd type="none" w="med" len="med"/>
          </a:ln>
        </p:spPr>
        <p:txBody>
          <a:bodyPr wrap="none" anchor="ctr"/>
          <a:p>
            <a:pPr algn="ctr"/>
            <a:r>
              <a:rPr lang="en-US" altLang="zh-CN" sz="2000" b="1" dirty="0">
                <a:latin typeface="Times New Roman" panose="02020603050405020304" pitchFamily="18" charset="0"/>
              </a:rPr>
              <a:t>2</a:t>
            </a:r>
            <a:endParaRPr lang="en-US" altLang="zh-CN" sz="2000" b="1" dirty="0">
              <a:latin typeface="Times New Roman" panose="02020603050405020304" pitchFamily="18" charset="0"/>
            </a:endParaRPr>
          </a:p>
        </p:txBody>
      </p:sp>
      <p:sp>
        <p:nvSpPr>
          <p:cNvPr id="59431" name="Rectangle 39"/>
          <p:cNvSpPr/>
          <p:nvPr/>
        </p:nvSpPr>
        <p:spPr>
          <a:xfrm>
            <a:off x="7231380" y="2811780"/>
            <a:ext cx="685800" cy="304800"/>
          </a:xfrm>
          <a:prstGeom prst="rect">
            <a:avLst/>
          </a:prstGeom>
          <a:noFill/>
          <a:ln w="25400" cap="flat" cmpd="sng">
            <a:solidFill>
              <a:srgbClr val="FF9900"/>
            </a:solidFill>
            <a:prstDash val="solid"/>
            <a:miter/>
            <a:headEnd type="none" w="med" len="med"/>
            <a:tailEnd type="none" w="med" len="med"/>
          </a:ln>
        </p:spPr>
        <p:txBody>
          <a:bodyPr wrap="none" anchor="ctr"/>
          <a:p>
            <a:pPr algn="ctr"/>
            <a:r>
              <a:rPr lang="en-US" altLang="zh-CN" sz="2000" b="1" dirty="0">
                <a:latin typeface="Times New Roman" panose="02020603050405020304" pitchFamily="18" charset="0"/>
              </a:rPr>
              <a:t>6</a:t>
            </a:r>
            <a:endParaRPr lang="en-US" altLang="zh-CN" sz="2000" b="1" dirty="0">
              <a:latin typeface="Times New Roman" panose="02020603050405020304" pitchFamily="18" charset="0"/>
            </a:endParaRPr>
          </a:p>
        </p:txBody>
      </p:sp>
      <p:sp>
        <p:nvSpPr>
          <p:cNvPr id="59432" name="Rectangle 40"/>
          <p:cNvSpPr/>
          <p:nvPr/>
        </p:nvSpPr>
        <p:spPr>
          <a:xfrm>
            <a:off x="6545580" y="3268980"/>
            <a:ext cx="685800" cy="304800"/>
          </a:xfrm>
          <a:prstGeom prst="rect">
            <a:avLst/>
          </a:prstGeom>
          <a:noFill/>
          <a:ln w="50800" cap="flat" cmpd="sng">
            <a:solidFill>
              <a:srgbClr val="FF66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9434" name="Rectangle 42"/>
          <p:cNvSpPr/>
          <p:nvPr/>
        </p:nvSpPr>
        <p:spPr>
          <a:xfrm>
            <a:off x="7231380" y="3268980"/>
            <a:ext cx="685800" cy="304800"/>
          </a:xfrm>
          <a:prstGeom prst="rect">
            <a:avLst/>
          </a:prstGeom>
          <a:noFill/>
          <a:ln w="50800" cap="flat" cmpd="sng">
            <a:solidFill>
              <a:srgbClr val="FF66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9435" name="Rectangle 43"/>
          <p:cNvSpPr/>
          <p:nvPr/>
        </p:nvSpPr>
        <p:spPr>
          <a:xfrm>
            <a:off x="6545580" y="3268980"/>
            <a:ext cx="1371600" cy="304800"/>
          </a:xfrm>
          <a:prstGeom prst="rect">
            <a:avLst/>
          </a:prstGeom>
          <a:solidFill>
            <a:srgbClr val="FF6600">
              <a:alpha val="50195"/>
            </a:srgbClr>
          </a:solidFill>
          <a:ln w="9525">
            <a:noFill/>
          </a:ln>
        </p:spPr>
        <p:txBody>
          <a:bodyPr wrap="none" anchor="ctr"/>
          <a:p>
            <a:pPr algn="ctr"/>
            <a:r>
              <a:rPr lang="en-US" altLang="zh-CN" sz="2000" b="1" dirty="0">
                <a:latin typeface="Times New Roman" panose="02020603050405020304" pitchFamily="18" charset="0"/>
              </a:rPr>
              <a:t>8</a:t>
            </a:r>
            <a:endParaRPr lang="en-US" altLang="zh-CN" sz="2000" b="1" dirty="0">
              <a:latin typeface="Times New Roman" panose="02020603050405020304" pitchFamily="18" charset="0"/>
            </a:endParaRPr>
          </a:p>
        </p:txBody>
      </p:sp>
      <p:sp>
        <p:nvSpPr>
          <p:cNvPr id="59436" name="Rectangle 44"/>
          <p:cNvSpPr/>
          <p:nvPr/>
        </p:nvSpPr>
        <p:spPr>
          <a:xfrm>
            <a:off x="3116580" y="3726180"/>
            <a:ext cx="2743200" cy="304800"/>
          </a:xfrm>
          <a:prstGeom prst="rect">
            <a:avLst/>
          </a:prstGeom>
          <a:noFill/>
          <a:ln w="76200" cap="flat" cmpd="sng">
            <a:solidFill>
              <a:srgbClr val="FF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9437" name="Rectangle 45"/>
          <p:cNvSpPr/>
          <p:nvPr/>
        </p:nvSpPr>
        <p:spPr>
          <a:xfrm>
            <a:off x="5859780" y="3726180"/>
            <a:ext cx="2057400" cy="304800"/>
          </a:xfrm>
          <a:prstGeom prst="rect">
            <a:avLst/>
          </a:prstGeom>
          <a:noFill/>
          <a:ln w="76200" cap="flat" cmpd="sng">
            <a:solidFill>
              <a:srgbClr val="FF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9438" name="Rectangle 46"/>
          <p:cNvSpPr/>
          <p:nvPr/>
        </p:nvSpPr>
        <p:spPr>
          <a:xfrm>
            <a:off x="3116580" y="3726180"/>
            <a:ext cx="4800600" cy="304800"/>
          </a:xfrm>
          <a:prstGeom prst="rect">
            <a:avLst/>
          </a:prstGeom>
          <a:solidFill>
            <a:srgbClr val="FF0000"/>
          </a:solidFill>
          <a:ln w="9525">
            <a:noFill/>
          </a:ln>
        </p:spPr>
        <p:txBody>
          <a:bodyPr wrap="none" anchor="ctr"/>
          <a:p>
            <a:pPr algn="ctr"/>
            <a:r>
              <a:rPr lang="en-US" altLang="zh-CN" sz="2000" b="1" dirty="0">
                <a:solidFill>
                  <a:schemeClr val="bg1"/>
                </a:solidFill>
                <a:latin typeface="Times New Roman" panose="02020603050405020304" pitchFamily="18" charset="0"/>
              </a:rPr>
              <a:t>11</a:t>
            </a:r>
            <a:endParaRPr lang="en-US" altLang="zh-CN" sz="2000" b="1" dirty="0">
              <a:solidFill>
                <a:schemeClr val="bg1"/>
              </a:solidFill>
              <a:latin typeface="Times New Roman" panose="02020603050405020304" pitchFamily="18" charset="0"/>
            </a:endParaRPr>
          </a:p>
        </p:txBody>
      </p:sp>
      <p:sp>
        <p:nvSpPr>
          <p:cNvPr id="59439" name="Line 47"/>
          <p:cNvSpPr/>
          <p:nvPr/>
        </p:nvSpPr>
        <p:spPr>
          <a:xfrm>
            <a:off x="7917180" y="2125980"/>
            <a:ext cx="0" cy="533400"/>
          </a:xfrm>
          <a:prstGeom prst="line">
            <a:avLst/>
          </a:prstGeom>
          <a:ln w="25400" cap="flat" cmpd="sng">
            <a:solidFill>
              <a:srgbClr val="FF9900"/>
            </a:solidFill>
            <a:prstDash val="solid"/>
            <a:headEnd type="none" w="med" len="med"/>
            <a:tailEnd type="none" w="med" len="med"/>
          </a:ln>
        </p:spPr>
      </p:sp>
      <p:sp>
        <p:nvSpPr>
          <p:cNvPr id="59440" name="AutoShape 48"/>
          <p:cNvSpPr/>
          <p:nvPr/>
        </p:nvSpPr>
        <p:spPr>
          <a:xfrm>
            <a:off x="2659380" y="4259580"/>
            <a:ext cx="1524000" cy="762000"/>
          </a:xfrm>
          <a:prstGeom prst="wedgeEllipseCallout">
            <a:avLst>
              <a:gd name="adj1" fmla="val 45417"/>
              <a:gd name="adj2" fmla="val -136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p>
            <a:pPr algn="ctr"/>
            <a:r>
              <a:rPr lang="en-US" altLang="zh-CN" sz="2000" b="1" i="1" dirty="0">
                <a:latin typeface="Times New Roman" panose="02020603050405020304" pitchFamily="18" charset="0"/>
              </a:rPr>
              <a:t>T </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/2 )</a:t>
            </a:r>
            <a:endParaRPr lang="en-US" altLang="zh-CN" sz="2000" b="1" i="1" dirty="0">
              <a:latin typeface="Times New Roman" panose="02020603050405020304" pitchFamily="18" charset="0"/>
            </a:endParaRPr>
          </a:p>
        </p:txBody>
      </p:sp>
      <p:sp>
        <p:nvSpPr>
          <p:cNvPr id="59441" name="AutoShape 49"/>
          <p:cNvSpPr/>
          <p:nvPr/>
        </p:nvSpPr>
        <p:spPr>
          <a:xfrm>
            <a:off x="7612380" y="4259580"/>
            <a:ext cx="1524000" cy="762000"/>
          </a:xfrm>
          <a:prstGeom prst="wedgeEllipseCallout">
            <a:avLst>
              <a:gd name="adj1" fmla="val -73750"/>
              <a:gd name="adj2" fmla="val -136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p>
            <a:pPr algn="ctr"/>
            <a:r>
              <a:rPr lang="en-US" altLang="zh-CN" sz="2000" b="1" i="1" dirty="0">
                <a:latin typeface="Times New Roman" panose="02020603050405020304" pitchFamily="18" charset="0"/>
              </a:rPr>
              <a:t>T </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/2 )</a:t>
            </a:r>
            <a:endParaRPr lang="en-US" altLang="zh-CN" sz="2000" b="1" i="1" dirty="0">
              <a:latin typeface="Times New Roman" panose="02020603050405020304" pitchFamily="18" charset="0"/>
            </a:endParaRPr>
          </a:p>
        </p:txBody>
      </p:sp>
      <p:sp>
        <p:nvSpPr>
          <p:cNvPr id="59442" name="AutoShape 50"/>
          <p:cNvSpPr/>
          <p:nvPr/>
        </p:nvSpPr>
        <p:spPr>
          <a:xfrm>
            <a:off x="5250180" y="4259580"/>
            <a:ext cx="1524000" cy="762000"/>
          </a:xfrm>
          <a:prstGeom prst="wedgeEllipseCallout">
            <a:avLst>
              <a:gd name="adj1" fmla="val -23750"/>
              <a:gd name="adj2" fmla="val -71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p>
            <a:pPr algn="ctr"/>
            <a:r>
              <a:rPr lang="en-US" altLang="zh-CN" sz="2000" b="1" dirty="0">
                <a:latin typeface="Times New Roman" panose="02020603050405020304" pitchFamily="18" charset="0"/>
              </a:rPr>
              <a:t>O( </a:t>
            </a:r>
            <a:r>
              <a:rPr lang="en-US" altLang="zh-CN" sz="2000" b="1" i="1" dirty="0">
                <a:latin typeface="Times New Roman" panose="02020603050405020304" pitchFamily="18" charset="0"/>
              </a:rPr>
              <a:t>N </a:t>
            </a:r>
            <a:r>
              <a:rPr lang="en-US" altLang="zh-CN" sz="2000" b="1" dirty="0">
                <a:latin typeface="Times New Roman" panose="02020603050405020304" pitchFamily="18" charset="0"/>
              </a:rPr>
              <a:t>)</a:t>
            </a:r>
            <a:endParaRPr lang="en-US" altLang="zh-CN" sz="2000" b="1" i="1" dirty="0">
              <a:latin typeface="Times New Roman" panose="02020603050405020304" pitchFamily="18" charset="0"/>
            </a:endParaRPr>
          </a:p>
        </p:txBody>
      </p:sp>
      <p:sp>
        <p:nvSpPr>
          <p:cNvPr id="59443" name="Rectangle 51"/>
          <p:cNvSpPr/>
          <p:nvPr/>
        </p:nvSpPr>
        <p:spPr>
          <a:xfrm>
            <a:off x="3040380" y="5154930"/>
            <a:ext cx="5257800" cy="398780"/>
          </a:xfrm>
          <a:prstGeom prst="rect">
            <a:avLst/>
          </a:prstGeom>
          <a:noFill/>
          <a:ln w="9525">
            <a:noFill/>
          </a:ln>
        </p:spPr>
        <p:txBody>
          <a:bodyPr>
            <a:spAutoFit/>
          </a:bodyPr>
          <a:p>
            <a:r>
              <a:rPr lang="en-US" altLang="zh-CN" sz="2000" b="1" i="1" dirty="0">
                <a:latin typeface="Times New Roman" panose="02020603050405020304" pitchFamily="18" charset="0"/>
              </a:rPr>
              <a:t>T </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 </a:t>
            </a:r>
            <a:r>
              <a:rPr lang="en-US" altLang="zh-CN" sz="2000" b="1" dirty="0">
                <a:latin typeface="Times New Roman" panose="02020603050405020304" pitchFamily="18" charset="0"/>
              </a:rPr>
              <a:t>) = 2 </a:t>
            </a: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/2 ) + </a:t>
            </a:r>
            <a:r>
              <a:rPr lang="en-US" altLang="zh-CN" sz="2000" b="1" i="1" dirty="0">
                <a:latin typeface="Times New Roman" panose="02020603050405020304" pitchFamily="18" charset="0"/>
              </a:rPr>
              <a:t>c N</a:t>
            </a:r>
            <a:r>
              <a:rPr lang="en-US" altLang="zh-CN" sz="2000" b="1" dirty="0">
                <a:latin typeface="Times New Roman" panose="02020603050405020304" pitchFamily="18" charset="0"/>
              </a:rPr>
              <a:t> ,      </a:t>
            </a: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(1) = O(1)</a:t>
            </a:r>
            <a:endParaRPr lang="en-US" altLang="zh-CN" sz="2000" b="1" dirty="0">
              <a:latin typeface="Times New Roman" panose="02020603050405020304" pitchFamily="18" charset="0"/>
            </a:endParaRPr>
          </a:p>
        </p:txBody>
      </p:sp>
      <p:sp>
        <p:nvSpPr>
          <p:cNvPr id="59444" name="Rectangle 52"/>
          <p:cNvSpPr/>
          <p:nvPr/>
        </p:nvSpPr>
        <p:spPr>
          <a:xfrm>
            <a:off x="3802380" y="5440680"/>
            <a:ext cx="3505200" cy="398780"/>
          </a:xfrm>
          <a:prstGeom prst="rect">
            <a:avLst/>
          </a:prstGeom>
          <a:noFill/>
          <a:ln w="9525">
            <a:noFill/>
          </a:ln>
        </p:spPr>
        <p:txBody>
          <a:bodyPr>
            <a:spAutoFit/>
          </a:bodyPr>
          <a:p>
            <a:r>
              <a:rPr lang="en-US" altLang="zh-CN" sz="2000" b="1" dirty="0">
                <a:latin typeface="Times New Roman" panose="02020603050405020304" pitchFamily="18" charset="0"/>
              </a:rPr>
              <a:t>= 2 [2 </a:t>
            </a: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/2</a:t>
            </a:r>
            <a:r>
              <a:rPr lang="en-US" altLang="zh-CN" sz="2000" b="1" baseline="30000" dirty="0">
                <a:latin typeface="Times New Roman" panose="02020603050405020304" pitchFamily="18" charset="0"/>
              </a:rPr>
              <a:t>2</a:t>
            </a:r>
            <a:r>
              <a:rPr lang="en-US" altLang="zh-CN" sz="2000" b="1" dirty="0">
                <a:latin typeface="Times New Roman" panose="02020603050405020304" pitchFamily="18" charset="0"/>
              </a:rPr>
              <a:t> ) + </a:t>
            </a:r>
            <a:r>
              <a:rPr lang="en-US" altLang="zh-CN" sz="2000" b="1" i="1" dirty="0">
                <a:latin typeface="Times New Roman" panose="02020603050405020304" pitchFamily="18" charset="0"/>
              </a:rPr>
              <a:t>c N</a:t>
            </a:r>
            <a:r>
              <a:rPr lang="en-US" altLang="zh-CN" sz="2000" b="1" dirty="0">
                <a:latin typeface="Times New Roman" panose="02020603050405020304" pitchFamily="18" charset="0"/>
              </a:rPr>
              <a:t>/2] + </a:t>
            </a:r>
            <a:r>
              <a:rPr lang="en-US" altLang="zh-CN" sz="2000" b="1" i="1" dirty="0">
                <a:latin typeface="Times New Roman" panose="02020603050405020304" pitchFamily="18" charset="0"/>
              </a:rPr>
              <a:t>c N</a:t>
            </a:r>
            <a:endParaRPr lang="en-US" altLang="zh-CN" sz="2000" b="1" dirty="0">
              <a:latin typeface="Times New Roman" panose="02020603050405020304" pitchFamily="18" charset="0"/>
            </a:endParaRPr>
          </a:p>
        </p:txBody>
      </p:sp>
      <p:sp>
        <p:nvSpPr>
          <p:cNvPr id="59446" name="Rectangle 54"/>
          <p:cNvSpPr/>
          <p:nvPr/>
        </p:nvSpPr>
        <p:spPr>
          <a:xfrm>
            <a:off x="3802380" y="5797868"/>
            <a:ext cx="4267200" cy="398780"/>
          </a:xfrm>
          <a:prstGeom prst="rect">
            <a:avLst/>
          </a:prstGeom>
          <a:noFill/>
          <a:ln w="9525">
            <a:noFill/>
          </a:ln>
        </p:spPr>
        <p:txBody>
          <a:bodyPr>
            <a:spAutoFit/>
          </a:bodyPr>
          <a:p>
            <a:r>
              <a:rPr lang="en-US" altLang="zh-CN" sz="2000" b="1" dirty="0">
                <a:latin typeface="Times New Roman" panose="02020603050405020304" pitchFamily="18" charset="0"/>
              </a:rPr>
              <a:t>= 2</a:t>
            </a:r>
            <a:r>
              <a:rPr lang="en-US" altLang="zh-CN" sz="2000" b="1" i="1" baseline="30000" dirty="0">
                <a:latin typeface="Times New Roman" panose="02020603050405020304" pitchFamily="18" charset="0"/>
              </a:rPr>
              <a:t>k</a:t>
            </a:r>
            <a:r>
              <a:rPr lang="en-US" altLang="zh-CN" sz="2000" b="1" dirty="0">
                <a:latin typeface="Times New Roman" panose="02020603050405020304" pitchFamily="18" charset="0"/>
              </a:rPr>
              <a:t> O(1) + </a:t>
            </a:r>
            <a:r>
              <a:rPr lang="en-US" altLang="zh-CN" sz="2000" b="1" i="1" dirty="0">
                <a:latin typeface="Times New Roman" panose="02020603050405020304" pitchFamily="18" charset="0"/>
              </a:rPr>
              <a:t>c k N       </a:t>
            </a:r>
            <a:r>
              <a:rPr lang="zh-CN" altLang="en-US" sz="2000" b="1" i="1" dirty="0">
                <a:latin typeface="Times New Roman" panose="02020603050405020304" pitchFamily="18" charset="0"/>
              </a:rPr>
              <a:t>此处</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/2</a:t>
            </a:r>
            <a:r>
              <a:rPr lang="en-US" altLang="zh-CN" sz="2000" b="1" i="1" baseline="30000" dirty="0">
                <a:latin typeface="Times New Roman" panose="02020603050405020304" pitchFamily="18" charset="0"/>
              </a:rPr>
              <a:t>k</a:t>
            </a:r>
            <a:r>
              <a:rPr lang="en-US" altLang="zh-CN" sz="2000" b="1" dirty="0">
                <a:latin typeface="Times New Roman" panose="02020603050405020304" pitchFamily="18" charset="0"/>
              </a:rPr>
              <a:t> = 1 </a:t>
            </a:r>
            <a:endParaRPr lang="en-US" altLang="zh-CN" sz="2000" b="1" dirty="0">
              <a:latin typeface="Times New Roman" panose="02020603050405020304" pitchFamily="18" charset="0"/>
            </a:endParaRPr>
          </a:p>
        </p:txBody>
      </p:sp>
      <p:sp>
        <p:nvSpPr>
          <p:cNvPr id="59447" name="Rectangle 55"/>
          <p:cNvSpPr/>
          <p:nvPr/>
        </p:nvSpPr>
        <p:spPr>
          <a:xfrm>
            <a:off x="3802380" y="6083618"/>
            <a:ext cx="1828800" cy="398780"/>
          </a:xfrm>
          <a:prstGeom prst="rect">
            <a:avLst/>
          </a:prstGeom>
          <a:noFill/>
          <a:ln w="9525">
            <a:noFill/>
          </a:ln>
        </p:spPr>
        <p:txBody>
          <a:bodyPr>
            <a:spAutoFit/>
          </a:bodyPr>
          <a:p>
            <a:r>
              <a:rPr lang="en-US" altLang="zh-CN" sz="2000" b="1" dirty="0">
                <a:latin typeface="Times New Roman" panose="02020603050405020304" pitchFamily="18" charset="0"/>
              </a:rPr>
              <a:t>= O( </a:t>
            </a:r>
            <a:r>
              <a:rPr lang="en-US" altLang="zh-CN" sz="2000" b="1" i="1" dirty="0">
                <a:latin typeface="Times New Roman" panose="02020603050405020304" pitchFamily="18" charset="0"/>
              </a:rPr>
              <a:t>N </a:t>
            </a:r>
            <a:r>
              <a:rPr lang="en-US" altLang="zh-CN" sz="2000" b="1" dirty="0">
                <a:latin typeface="Times New Roman" panose="02020603050405020304" pitchFamily="18" charset="0"/>
              </a:rPr>
              <a:t>log</a:t>
            </a:r>
            <a:r>
              <a:rPr lang="en-US" altLang="zh-CN" sz="2000" b="1" i="1" dirty="0">
                <a:latin typeface="Times New Roman" panose="02020603050405020304" pitchFamily="18" charset="0"/>
              </a:rPr>
              <a:t> N</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p:txBody>
      </p:sp>
      <p:sp>
        <p:nvSpPr>
          <p:cNvPr id="59448" name="AutoShape 56"/>
          <p:cNvSpPr/>
          <p:nvPr/>
        </p:nvSpPr>
        <p:spPr>
          <a:xfrm>
            <a:off x="7917180" y="5083493"/>
            <a:ext cx="2286000" cy="1143000"/>
          </a:xfrm>
          <a:prstGeom prst="wedgeEllipseCallout">
            <a:avLst>
              <a:gd name="adj1" fmla="val -156389"/>
              <a:gd name="adj2" fmla="val 57083"/>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p>
            <a:pPr algn="ctr"/>
            <a:r>
              <a:rPr lang="zh-CN" altLang="en-US" sz="2000" b="1" i="1" dirty="0">
                <a:latin typeface="Times New Roman" panose="02020603050405020304" pitchFamily="18" charset="0"/>
              </a:rPr>
              <a:t>结论对</a:t>
            </a:r>
            <a:r>
              <a:rPr lang="en-US" altLang="zh-CN" sz="2000" b="1" i="1" dirty="0">
                <a:latin typeface="Times New Roman" panose="02020603050405020304" pitchFamily="18" charset="0"/>
              </a:rPr>
              <a:t>N </a:t>
            </a:r>
            <a:r>
              <a:rPr lang="en-US" altLang="zh-CN" sz="2000" b="1" dirty="0">
                <a:latin typeface="Times New Roman" panose="02020603050405020304" pitchFamily="18" charset="0"/>
                <a:sym typeface="Symbol" panose="05050102010706020507" pitchFamily="18" charset="2"/>
              </a:rPr>
              <a:t></a:t>
            </a:r>
            <a:r>
              <a:rPr lang="en-US" altLang="zh-CN" sz="2000" b="1" i="1" dirty="0">
                <a:latin typeface="Times New Roman" panose="02020603050405020304" pitchFamily="18" charset="0"/>
              </a:rPr>
              <a:t> </a:t>
            </a:r>
            <a:r>
              <a:rPr lang="en-US" altLang="zh-CN" sz="2000" b="1" dirty="0">
                <a:latin typeface="Times New Roman" panose="02020603050405020304" pitchFamily="18" charset="0"/>
              </a:rPr>
              <a:t>2</a:t>
            </a:r>
            <a:r>
              <a:rPr lang="en-US" altLang="zh-CN" sz="2000" b="1" i="1" baseline="30000" dirty="0">
                <a:latin typeface="Times New Roman" panose="02020603050405020304" pitchFamily="18" charset="0"/>
              </a:rPr>
              <a:t>k</a:t>
            </a:r>
            <a:r>
              <a:rPr lang="zh-CN" altLang="en-US" sz="2000" b="1" i="1" dirty="0">
                <a:latin typeface="Times New Roman" panose="02020603050405020304" pitchFamily="18" charset="0"/>
              </a:rPr>
              <a:t>同样正确</a:t>
            </a:r>
            <a:endParaRPr lang="en-US" altLang="zh-CN" sz="2000" b="1" dirty="0">
              <a:latin typeface="Times New Roman" panose="02020603050405020304" pitchFamily="18" charset="0"/>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p:cTn id="7" dur="500" fill="hold"/>
                                        <p:tgtEl>
                                          <p:spTgt spid="59395"/>
                                        </p:tgtEl>
                                        <p:attrNameLst>
                                          <p:attrName>ppt_x</p:attrName>
                                        </p:attrNameLst>
                                      </p:cBhvr>
                                      <p:tavLst>
                                        <p:tav tm="0">
                                          <p:val>
                                            <p:strVal val="#ppt_x"/>
                                          </p:val>
                                        </p:tav>
                                        <p:tav tm="100000">
                                          <p:val>
                                            <p:strVal val="#ppt_x"/>
                                          </p:val>
                                        </p:tav>
                                      </p:tavLst>
                                    </p:anim>
                                    <p:anim calcmode="lin" valueType="num">
                                      <p:cBhvr>
                                        <p:cTn id="8" dur="500" fill="hold"/>
                                        <p:tgtEl>
                                          <p:spTgt spid="59395"/>
                                        </p:tgtEl>
                                        <p:attrNameLst>
                                          <p:attrName>ppt_y</p:attrName>
                                        </p:attrNameLst>
                                      </p:cBhvr>
                                      <p:tavLst>
                                        <p:tav tm="0">
                                          <p:val>
                                            <p:strVal val="#ppt_y-#ppt_h/2"/>
                                          </p:val>
                                        </p:tav>
                                        <p:tav tm="100000">
                                          <p:val>
                                            <p:strVal val="#ppt_y"/>
                                          </p:val>
                                        </p:tav>
                                      </p:tavLst>
                                    </p:anim>
                                    <p:anim calcmode="lin" valueType="num">
                                      <p:cBhvr>
                                        <p:cTn id="9" dur="500" fill="hold"/>
                                        <p:tgtEl>
                                          <p:spTgt spid="59395"/>
                                        </p:tgtEl>
                                        <p:attrNameLst>
                                          <p:attrName>ppt_w</p:attrName>
                                        </p:attrNameLst>
                                      </p:cBhvr>
                                      <p:tavLst>
                                        <p:tav tm="0">
                                          <p:val>
                                            <p:strVal val="#ppt_w"/>
                                          </p:val>
                                        </p:tav>
                                        <p:tav tm="100000">
                                          <p:val>
                                            <p:strVal val="#ppt_w"/>
                                          </p:val>
                                        </p:tav>
                                      </p:tavLst>
                                    </p:anim>
                                    <p:anim calcmode="lin" valueType="num">
                                      <p:cBhvr>
                                        <p:cTn id="10" dur="500" fill="hold"/>
                                        <p:tgtEl>
                                          <p:spTgt spid="59395"/>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9396"/>
                                        </p:tgtEl>
                                        <p:attrNameLst>
                                          <p:attrName>style.visibility</p:attrName>
                                        </p:attrNameLst>
                                      </p:cBhvr>
                                      <p:to>
                                        <p:strVal val="visible"/>
                                      </p:to>
                                    </p:set>
                                    <p:animEffect transition="in" filter="wipe(left)">
                                      <p:cBhvr>
                                        <p:cTn id="14" dur="500"/>
                                        <p:tgtEl>
                                          <p:spTgt spid="5939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9397"/>
                                        </p:tgtEl>
                                        <p:attrNameLst>
                                          <p:attrName>style.visibility</p:attrName>
                                        </p:attrNameLst>
                                      </p:cBhvr>
                                      <p:to>
                                        <p:strVal val="visible"/>
                                      </p:to>
                                    </p:set>
                                    <p:animEffect transition="in" filter="wipe(up)">
                                      <p:cBhvr>
                                        <p:cTn id="19" dur="500"/>
                                        <p:tgtEl>
                                          <p:spTgt spid="5939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9398"/>
                                        </p:tgtEl>
                                        <p:attrNameLst>
                                          <p:attrName>style.visibility</p:attrName>
                                        </p:attrNameLst>
                                      </p:cBhvr>
                                      <p:to>
                                        <p:strVal val="visible"/>
                                      </p:to>
                                    </p:set>
                                    <p:animEffect transition="in" filter="wipe(up)">
                                      <p:cBhvr>
                                        <p:cTn id="24" dur="500"/>
                                        <p:tgtEl>
                                          <p:spTgt spid="5939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9399"/>
                                        </p:tgtEl>
                                        <p:attrNameLst>
                                          <p:attrName>style.visibility</p:attrName>
                                        </p:attrNameLst>
                                      </p:cBhvr>
                                      <p:to>
                                        <p:strVal val="visible"/>
                                      </p:to>
                                    </p:set>
                                    <p:animEffect transition="in" filter="box(in)">
                                      <p:cBhvr>
                                        <p:cTn id="29" dur="500"/>
                                        <p:tgtEl>
                                          <p:spTgt spid="59399"/>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59400"/>
                                        </p:tgtEl>
                                        <p:attrNameLst>
                                          <p:attrName>style.visibility</p:attrName>
                                        </p:attrNameLst>
                                      </p:cBhvr>
                                      <p:to>
                                        <p:strVal val="visible"/>
                                      </p:to>
                                    </p:set>
                                    <p:animEffect transition="in" filter="box(in)">
                                      <p:cBhvr>
                                        <p:cTn id="34" dur="500"/>
                                        <p:tgtEl>
                                          <p:spTgt spid="5940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59401"/>
                                        </p:tgtEl>
                                        <p:attrNameLst>
                                          <p:attrName>style.visibility</p:attrName>
                                        </p:attrNameLst>
                                      </p:cBhvr>
                                      <p:to>
                                        <p:strVal val="visible"/>
                                      </p:to>
                                    </p:set>
                                    <p:animEffect transition="in" filter="box(in)">
                                      <p:cBhvr>
                                        <p:cTn id="39" dur="500"/>
                                        <p:tgtEl>
                                          <p:spTgt spid="59401"/>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59418"/>
                                        </p:tgtEl>
                                        <p:attrNameLst>
                                          <p:attrName>style.visibility</p:attrName>
                                        </p:attrNameLst>
                                      </p:cBhvr>
                                      <p:to>
                                        <p:strVal val="visible"/>
                                      </p:to>
                                    </p:set>
                                    <p:animEffect transition="in" filter="strips(downRight)">
                                      <p:cBhvr>
                                        <p:cTn id="44" dur="500"/>
                                        <p:tgtEl>
                                          <p:spTgt spid="59418"/>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59417"/>
                                        </p:tgtEl>
                                        <p:attrNameLst>
                                          <p:attrName>style.visibility</p:attrName>
                                        </p:attrNameLst>
                                      </p:cBhvr>
                                      <p:to>
                                        <p:strVal val="visible"/>
                                      </p:to>
                                    </p:set>
                                    <p:animEffect transition="in" filter="strips(downLeft)">
                                      <p:cBhvr>
                                        <p:cTn id="49" dur="500"/>
                                        <p:tgtEl>
                                          <p:spTgt spid="594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up)">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59419"/>
                                        </p:tgtEl>
                                        <p:attrNameLst>
                                          <p:attrName>style.visibility</p:attrName>
                                        </p:attrNameLst>
                                      </p:cBhvr>
                                      <p:to>
                                        <p:strVal val="visible"/>
                                      </p:to>
                                    </p:set>
                                    <p:animEffect transition="in" filter="wipe(up)">
                                      <p:cBhvr>
                                        <p:cTn id="59" dur="500"/>
                                        <p:tgtEl>
                                          <p:spTgt spid="594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59420"/>
                                        </p:tgtEl>
                                        <p:attrNameLst>
                                          <p:attrName>style.visibility</p:attrName>
                                        </p:attrNameLst>
                                      </p:cBhvr>
                                      <p:to>
                                        <p:strVal val="visible"/>
                                      </p:to>
                                    </p:set>
                                    <p:animEffect transition="in" filter="wipe(up)">
                                      <p:cBhvr>
                                        <p:cTn id="64" dur="500"/>
                                        <p:tgtEl>
                                          <p:spTgt spid="594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59421"/>
                                        </p:tgtEl>
                                        <p:attrNameLst>
                                          <p:attrName>style.visibility</p:attrName>
                                        </p:attrNameLst>
                                      </p:cBhvr>
                                      <p:to>
                                        <p:strVal val="visible"/>
                                      </p:to>
                                    </p:set>
                                    <p:animEffect transition="in" filter="wipe(up)">
                                      <p:cBhvr>
                                        <p:cTn id="69" dur="500"/>
                                        <p:tgtEl>
                                          <p:spTgt spid="59421"/>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59422"/>
                                        </p:tgtEl>
                                        <p:attrNameLst>
                                          <p:attrName>style.visibility</p:attrName>
                                        </p:attrNameLst>
                                      </p:cBhvr>
                                      <p:to>
                                        <p:strVal val="visible"/>
                                      </p:to>
                                    </p:set>
                                    <p:animEffect transition="in" filter="box(in)">
                                      <p:cBhvr>
                                        <p:cTn id="74" dur="500"/>
                                        <p:tgtEl>
                                          <p:spTgt spid="5942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59424"/>
                                        </p:tgtEl>
                                        <p:attrNameLst>
                                          <p:attrName>style.visibility</p:attrName>
                                        </p:attrNameLst>
                                      </p:cBhvr>
                                      <p:to>
                                        <p:strVal val="visible"/>
                                      </p:to>
                                    </p:set>
                                    <p:animEffect transition="in" filter="wipe(up)">
                                      <p:cBhvr>
                                        <p:cTn id="79" dur="500"/>
                                        <p:tgtEl>
                                          <p:spTgt spid="59424"/>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59423"/>
                                        </p:tgtEl>
                                        <p:attrNameLst>
                                          <p:attrName>style.visibility</p:attrName>
                                        </p:attrNameLst>
                                      </p:cBhvr>
                                      <p:to>
                                        <p:strVal val="visible"/>
                                      </p:to>
                                    </p:set>
                                    <p:animEffect transition="in" filter="box(in)">
                                      <p:cBhvr>
                                        <p:cTn id="84" dur="500"/>
                                        <p:tgtEl>
                                          <p:spTgt spid="59423"/>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2" fill="hold" grpId="0" nodeType="clickEffect">
                                  <p:stCondLst>
                                    <p:cond delay="0"/>
                                  </p:stCondLst>
                                  <p:childTnLst>
                                    <p:set>
                                      <p:cBhvr>
                                        <p:cTn id="88" dur="1" fill="hold">
                                          <p:stCondLst>
                                            <p:cond delay="0"/>
                                          </p:stCondLst>
                                        </p:cTn>
                                        <p:tgtEl>
                                          <p:spTgt spid="59425"/>
                                        </p:tgtEl>
                                        <p:attrNameLst>
                                          <p:attrName>style.visibility</p:attrName>
                                        </p:attrNameLst>
                                      </p:cBhvr>
                                      <p:to>
                                        <p:strVal val="visible"/>
                                      </p:to>
                                    </p:set>
                                    <p:anim calcmode="lin" valueType="num">
                                      <p:cBhvr>
                                        <p:cTn id="89" dur="500" fill="hold"/>
                                        <p:tgtEl>
                                          <p:spTgt spid="59425"/>
                                        </p:tgtEl>
                                        <p:attrNameLst>
                                          <p:attrName>ppt_x</p:attrName>
                                        </p:attrNameLst>
                                      </p:cBhvr>
                                      <p:tavLst>
                                        <p:tav tm="0">
                                          <p:val>
                                            <p:strVal val="#ppt_x+#ppt_w/2"/>
                                          </p:val>
                                        </p:tav>
                                        <p:tav tm="100000">
                                          <p:val>
                                            <p:strVal val="#ppt_x"/>
                                          </p:val>
                                        </p:tav>
                                      </p:tavLst>
                                    </p:anim>
                                    <p:anim calcmode="lin" valueType="num">
                                      <p:cBhvr>
                                        <p:cTn id="90" dur="500" fill="hold"/>
                                        <p:tgtEl>
                                          <p:spTgt spid="59425"/>
                                        </p:tgtEl>
                                        <p:attrNameLst>
                                          <p:attrName>ppt_y</p:attrName>
                                        </p:attrNameLst>
                                      </p:cBhvr>
                                      <p:tavLst>
                                        <p:tav tm="0">
                                          <p:val>
                                            <p:strVal val="#ppt_y"/>
                                          </p:val>
                                        </p:tav>
                                        <p:tav tm="100000">
                                          <p:val>
                                            <p:strVal val="#ppt_y"/>
                                          </p:val>
                                        </p:tav>
                                      </p:tavLst>
                                    </p:anim>
                                    <p:anim calcmode="lin" valueType="num">
                                      <p:cBhvr>
                                        <p:cTn id="91" dur="500" fill="hold"/>
                                        <p:tgtEl>
                                          <p:spTgt spid="59425"/>
                                        </p:tgtEl>
                                        <p:attrNameLst>
                                          <p:attrName>ppt_w</p:attrName>
                                        </p:attrNameLst>
                                      </p:cBhvr>
                                      <p:tavLst>
                                        <p:tav tm="0">
                                          <p:val>
                                            <p:fltVal val="0.000000"/>
                                          </p:val>
                                        </p:tav>
                                        <p:tav tm="100000">
                                          <p:val>
                                            <p:strVal val="#ppt_w"/>
                                          </p:val>
                                        </p:tav>
                                      </p:tavLst>
                                    </p:anim>
                                    <p:anim calcmode="lin" valueType="num">
                                      <p:cBhvr>
                                        <p:cTn id="92" dur="500" fill="hold"/>
                                        <p:tgtEl>
                                          <p:spTgt spid="59425"/>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59426"/>
                                        </p:tgtEl>
                                        <p:attrNameLst>
                                          <p:attrName>style.visibility</p:attrName>
                                        </p:attrNameLst>
                                      </p:cBhvr>
                                      <p:to>
                                        <p:strVal val="visible"/>
                                      </p:to>
                                    </p:set>
                                    <p:anim calcmode="lin" valueType="num">
                                      <p:cBhvr>
                                        <p:cTn id="97" dur="500" fill="hold"/>
                                        <p:tgtEl>
                                          <p:spTgt spid="59426"/>
                                        </p:tgtEl>
                                        <p:attrNameLst>
                                          <p:attrName>ppt_x</p:attrName>
                                        </p:attrNameLst>
                                      </p:cBhvr>
                                      <p:tavLst>
                                        <p:tav tm="0">
                                          <p:val>
                                            <p:strVal val="#ppt_x-#ppt_w/2"/>
                                          </p:val>
                                        </p:tav>
                                        <p:tav tm="100000">
                                          <p:val>
                                            <p:strVal val="#ppt_x"/>
                                          </p:val>
                                        </p:tav>
                                      </p:tavLst>
                                    </p:anim>
                                    <p:anim calcmode="lin" valueType="num">
                                      <p:cBhvr>
                                        <p:cTn id="98" dur="500" fill="hold"/>
                                        <p:tgtEl>
                                          <p:spTgt spid="59426"/>
                                        </p:tgtEl>
                                        <p:attrNameLst>
                                          <p:attrName>ppt_y</p:attrName>
                                        </p:attrNameLst>
                                      </p:cBhvr>
                                      <p:tavLst>
                                        <p:tav tm="0">
                                          <p:val>
                                            <p:strVal val="#ppt_y"/>
                                          </p:val>
                                        </p:tav>
                                        <p:tav tm="100000">
                                          <p:val>
                                            <p:strVal val="#ppt_y"/>
                                          </p:val>
                                        </p:tav>
                                      </p:tavLst>
                                    </p:anim>
                                    <p:anim calcmode="lin" valueType="num">
                                      <p:cBhvr>
                                        <p:cTn id="99" dur="500" fill="hold"/>
                                        <p:tgtEl>
                                          <p:spTgt spid="59426"/>
                                        </p:tgtEl>
                                        <p:attrNameLst>
                                          <p:attrName>ppt_w</p:attrName>
                                        </p:attrNameLst>
                                      </p:cBhvr>
                                      <p:tavLst>
                                        <p:tav tm="0">
                                          <p:val>
                                            <p:fltVal val="0.000000"/>
                                          </p:val>
                                        </p:tav>
                                        <p:tav tm="100000">
                                          <p:val>
                                            <p:strVal val="#ppt_w"/>
                                          </p:val>
                                        </p:tav>
                                      </p:tavLst>
                                    </p:anim>
                                    <p:anim calcmode="lin" valueType="num">
                                      <p:cBhvr>
                                        <p:cTn id="100" dur="500" fill="hold"/>
                                        <p:tgtEl>
                                          <p:spTgt spid="59426"/>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grpId="0" nodeType="clickEffect">
                                  <p:stCondLst>
                                    <p:cond delay="0"/>
                                  </p:stCondLst>
                                  <p:childTnLst>
                                    <p:set>
                                      <p:cBhvr>
                                        <p:cTn id="104" dur="1" fill="hold">
                                          <p:stCondLst>
                                            <p:cond delay="0"/>
                                          </p:stCondLst>
                                        </p:cTn>
                                        <p:tgtEl>
                                          <p:spTgt spid="59427"/>
                                        </p:tgtEl>
                                        <p:attrNameLst>
                                          <p:attrName>style.visibility</p:attrName>
                                        </p:attrNameLst>
                                      </p:cBhvr>
                                      <p:to>
                                        <p:strVal val="visible"/>
                                      </p:to>
                                    </p:set>
                                    <p:anim calcmode="lin" valueType="num">
                                      <p:cBhvr>
                                        <p:cTn id="105" dur="500" fill="hold"/>
                                        <p:tgtEl>
                                          <p:spTgt spid="59427"/>
                                        </p:tgtEl>
                                        <p:attrNameLst>
                                          <p:attrName>ppt_w</p:attrName>
                                        </p:attrNameLst>
                                      </p:cBhvr>
                                      <p:tavLst>
                                        <p:tav tm="0">
                                          <p:val>
                                            <p:fltVal val="0.000000"/>
                                          </p:val>
                                        </p:tav>
                                        <p:tav tm="100000">
                                          <p:val>
                                            <p:strVal val="#ppt_w"/>
                                          </p:val>
                                        </p:tav>
                                      </p:tavLst>
                                    </p:anim>
                                    <p:anim calcmode="lin" valueType="num">
                                      <p:cBhvr>
                                        <p:cTn id="106" dur="500" fill="hold"/>
                                        <p:tgtEl>
                                          <p:spTgt spid="59427"/>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59428"/>
                                        </p:tgtEl>
                                        <p:attrNameLst>
                                          <p:attrName>style.visibility</p:attrName>
                                        </p:attrNameLst>
                                      </p:cBhvr>
                                      <p:to>
                                        <p:strVal val="visible"/>
                                      </p:to>
                                    </p:set>
                                    <p:animEffect transition="in" filter="wipe(up)">
                                      <p:cBhvr>
                                        <p:cTn id="111" dur="500"/>
                                        <p:tgtEl>
                                          <p:spTgt spid="5942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59429"/>
                                        </p:tgtEl>
                                        <p:attrNameLst>
                                          <p:attrName>style.visibility</p:attrName>
                                        </p:attrNameLst>
                                      </p:cBhvr>
                                      <p:to>
                                        <p:strVal val="visible"/>
                                      </p:to>
                                    </p:set>
                                    <p:animEffect transition="in" filter="wipe(up)">
                                      <p:cBhvr>
                                        <p:cTn id="116" dur="500"/>
                                        <p:tgtEl>
                                          <p:spTgt spid="59429"/>
                                        </p:tgtEl>
                                      </p:cBhvr>
                                    </p:animEffect>
                                  </p:childTnLst>
                                </p:cTn>
                              </p:par>
                            </p:childTnLst>
                          </p:cTn>
                        </p:par>
                      </p:childTnLst>
                    </p:cTn>
                  </p:par>
                  <p:par>
                    <p:cTn id="117" fill="hold">
                      <p:stCondLst>
                        <p:cond delay="indefinite"/>
                      </p:stCondLst>
                      <p:childTnLst>
                        <p:par>
                          <p:cTn id="118" fill="hold">
                            <p:stCondLst>
                              <p:cond delay="0"/>
                            </p:stCondLst>
                            <p:childTnLst>
                              <p:par>
                                <p:cTn id="119" presetID="4" presetClass="entr" presetSubtype="16" fill="hold" grpId="0" nodeType="clickEffect">
                                  <p:stCondLst>
                                    <p:cond delay="0"/>
                                  </p:stCondLst>
                                  <p:childTnLst>
                                    <p:set>
                                      <p:cBhvr>
                                        <p:cTn id="120" dur="1" fill="hold">
                                          <p:stCondLst>
                                            <p:cond delay="0"/>
                                          </p:stCondLst>
                                        </p:cTn>
                                        <p:tgtEl>
                                          <p:spTgt spid="59430"/>
                                        </p:tgtEl>
                                        <p:attrNameLst>
                                          <p:attrName>style.visibility</p:attrName>
                                        </p:attrNameLst>
                                      </p:cBhvr>
                                      <p:to>
                                        <p:strVal val="visible"/>
                                      </p:to>
                                    </p:set>
                                    <p:animEffect transition="in" filter="box(in)">
                                      <p:cBhvr>
                                        <p:cTn id="121" dur="500"/>
                                        <p:tgtEl>
                                          <p:spTgt spid="59430"/>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59439"/>
                                        </p:tgtEl>
                                        <p:attrNameLst>
                                          <p:attrName>style.visibility</p:attrName>
                                        </p:attrNameLst>
                                      </p:cBhvr>
                                      <p:to>
                                        <p:strVal val="visible"/>
                                      </p:to>
                                    </p:set>
                                    <p:animEffect transition="in" filter="wipe(up)">
                                      <p:cBhvr>
                                        <p:cTn id="126" dur="500"/>
                                        <p:tgtEl>
                                          <p:spTgt spid="59439"/>
                                        </p:tgtEl>
                                      </p:cBhvr>
                                    </p:animEffect>
                                  </p:childTnLst>
                                </p:cTn>
                              </p:par>
                            </p:childTnLst>
                          </p:cTn>
                        </p:par>
                      </p:childTnLst>
                    </p:cTn>
                  </p:par>
                  <p:par>
                    <p:cTn id="127" fill="hold">
                      <p:stCondLst>
                        <p:cond delay="indefinite"/>
                      </p:stCondLst>
                      <p:childTnLst>
                        <p:par>
                          <p:cTn id="128" fill="hold">
                            <p:stCondLst>
                              <p:cond delay="0"/>
                            </p:stCondLst>
                            <p:childTnLst>
                              <p:par>
                                <p:cTn id="129" presetID="4" presetClass="entr" presetSubtype="16" fill="hold" grpId="0" nodeType="clickEffect">
                                  <p:stCondLst>
                                    <p:cond delay="0"/>
                                  </p:stCondLst>
                                  <p:childTnLst>
                                    <p:set>
                                      <p:cBhvr>
                                        <p:cTn id="130" dur="1" fill="hold">
                                          <p:stCondLst>
                                            <p:cond delay="0"/>
                                          </p:stCondLst>
                                        </p:cTn>
                                        <p:tgtEl>
                                          <p:spTgt spid="59431"/>
                                        </p:tgtEl>
                                        <p:attrNameLst>
                                          <p:attrName>style.visibility</p:attrName>
                                        </p:attrNameLst>
                                      </p:cBhvr>
                                      <p:to>
                                        <p:strVal val="visible"/>
                                      </p:to>
                                    </p:set>
                                    <p:animEffect transition="in" filter="box(in)">
                                      <p:cBhvr>
                                        <p:cTn id="131" dur="500"/>
                                        <p:tgtEl>
                                          <p:spTgt spid="59431"/>
                                        </p:tgtEl>
                                      </p:cBhvr>
                                    </p:animEffect>
                                  </p:childTnLst>
                                </p:cTn>
                              </p:par>
                            </p:childTnLst>
                          </p:cTn>
                        </p:par>
                      </p:childTnLst>
                    </p:cTn>
                  </p:par>
                  <p:par>
                    <p:cTn id="132" fill="hold">
                      <p:stCondLst>
                        <p:cond delay="indefinite"/>
                      </p:stCondLst>
                      <p:childTnLst>
                        <p:par>
                          <p:cTn id="133" fill="hold">
                            <p:stCondLst>
                              <p:cond delay="0"/>
                            </p:stCondLst>
                            <p:childTnLst>
                              <p:par>
                                <p:cTn id="134" presetID="17" presetClass="entr" presetSubtype="2" fill="hold" grpId="0" nodeType="clickEffect">
                                  <p:stCondLst>
                                    <p:cond delay="0"/>
                                  </p:stCondLst>
                                  <p:childTnLst>
                                    <p:set>
                                      <p:cBhvr>
                                        <p:cTn id="135" dur="1" fill="hold">
                                          <p:stCondLst>
                                            <p:cond delay="0"/>
                                          </p:stCondLst>
                                        </p:cTn>
                                        <p:tgtEl>
                                          <p:spTgt spid="59432"/>
                                        </p:tgtEl>
                                        <p:attrNameLst>
                                          <p:attrName>style.visibility</p:attrName>
                                        </p:attrNameLst>
                                      </p:cBhvr>
                                      <p:to>
                                        <p:strVal val="visible"/>
                                      </p:to>
                                    </p:set>
                                    <p:anim calcmode="lin" valueType="num">
                                      <p:cBhvr>
                                        <p:cTn id="136" dur="500" fill="hold"/>
                                        <p:tgtEl>
                                          <p:spTgt spid="59432"/>
                                        </p:tgtEl>
                                        <p:attrNameLst>
                                          <p:attrName>ppt_x</p:attrName>
                                        </p:attrNameLst>
                                      </p:cBhvr>
                                      <p:tavLst>
                                        <p:tav tm="0">
                                          <p:val>
                                            <p:strVal val="#ppt_x+#ppt_w/2"/>
                                          </p:val>
                                        </p:tav>
                                        <p:tav tm="100000">
                                          <p:val>
                                            <p:strVal val="#ppt_x"/>
                                          </p:val>
                                        </p:tav>
                                      </p:tavLst>
                                    </p:anim>
                                    <p:anim calcmode="lin" valueType="num">
                                      <p:cBhvr>
                                        <p:cTn id="137" dur="500" fill="hold"/>
                                        <p:tgtEl>
                                          <p:spTgt spid="59432"/>
                                        </p:tgtEl>
                                        <p:attrNameLst>
                                          <p:attrName>ppt_y</p:attrName>
                                        </p:attrNameLst>
                                      </p:cBhvr>
                                      <p:tavLst>
                                        <p:tav tm="0">
                                          <p:val>
                                            <p:strVal val="#ppt_y"/>
                                          </p:val>
                                        </p:tav>
                                        <p:tav tm="100000">
                                          <p:val>
                                            <p:strVal val="#ppt_y"/>
                                          </p:val>
                                        </p:tav>
                                      </p:tavLst>
                                    </p:anim>
                                    <p:anim calcmode="lin" valueType="num">
                                      <p:cBhvr>
                                        <p:cTn id="138" dur="500" fill="hold"/>
                                        <p:tgtEl>
                                          <p:spTgt spid="59432"/>
                                        </p:tgtEl>
                                        <p:attrNameLst>
                                          <p:attrName>ppt_w</p:attrName>
                                        </p:attrNameLst>
                                      </p:cBhvr>
                                      <p:tavLst>
                                        <p:tav tm="0">
                                          <p:val>
                                            <p:fltVal val="0.000000"/>
                                          </p:val>
                                        </p:tav>
                                        <p:tav tm="100000">
                                          <p:val>
                                            <p:strVal val="#ppt_w"/>
                                          </p:val>
                                        </p:tav>
                                      </p:tavLst>
                                    </p:anim>
                                    <p:anim calcmode="lin" valueType="num">
                                      <p:cBhvr>
                                        <p:cTn id="139"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8" fill="hold" grpId="0" nodeType="clickEffect">
                                  <p:stCondLst>
                                    <p:cond delay="0"/>
                                  </p:stCondLst>
                                  <p:childTnLst>
                                    <p:set>
                                      <p:cBhvr>
                                        <p:cTn id="143" dur="1" fill="hold">
                                          <p:stCondLst>
                                            <p:cond delay="0"/>
                                          </p:stCondLst>
                                        </p:cTn>
                                        <p:tgtEl>
                                          <p:spTgt spid="59434"/>
                                        </p:tgtEl>
                                        <p:attrNameLst>
                                          <p:attrName>style.visibility</p:attrName>
                                        </p:attrNameLst>
                                      </p:cBhvr>
                                      <p:to>
                                        <p:strVal val="visible"/>
                                      </p:to>
                                    </p:set>
                                    <p:anim calcmode="lin" valueType="num">
                                      <p:cBhvr>
                                        <p:cTn id="144" dur="500" fill="hold"/>
                                        <p:tgtEl>
                                          <p:spTgt spid="59434"/>
                                        </p:tgtEl>
                                        <p:attrNameLst>
                                          <p:attrName>ppt_x</p:attrName>
                                        </p:attrNameLst>
                                      </p:cBhvr>
                                      <p:tavLst>
                                        <p:tav tm="0">
                                          <p:val>
                                            <p:strVal val="#ppt_x-#ppt_w/2"/>
                                          </p:val>
                                        </p:tav>
                                        <p:tav tm="100000">
                                          <p:val>
                                            <p:strVal val="#ppt_x"/>
                                          </p:val>
                                        </p:tav>
                                      </p:tavLst>
                                    </p:anim>
                                    <p:anim calcmode="lin" valueType="num">
                                      <p:cBhvr>
                                        <p:cTn id="145" dur="500" fill="hold"/>
                                        <p:tgtEl>
                                          <p:spTgt spid="59434"/>
                                        </p:tgtEl>
                                        <p:attrNameLst>
                                          <p:attrName>ppt_y</p:attrName>
                                        </p:attrNameLst>
                                      </p:cBhvr>
                                      <p:tavLst>
                                        <p:tav tm="0">
                                          <p:val>
                                            <p:strVal val="#ppt_y"/>
                                          </p:val>
                                        </p:tav>
                                        <p:tav tm="100000">
                                          <p:val>
                                            <p:strVal val="#ppt_y"/>
                                          </p:val>
                                        </p:tav>
                                      </p:tavLst>
                                    </p:anim>
                                    <p:anim calcmode="lin" valueType="num">
                                      <p:cBhvr>
                                        <p:cTn id="146" dur="500" fill="hold"/>
                                        <p:tgtEl>
                                          <p:spTgt spid="59434"/>
                                        </p:tgtEl>
                                        <p:attrNameLst>
                                          <p:attrName>ppt_w</p:attrName>
                                        </p:attrNameLst>
                                      </p:cBhvr>
                                      <p:tavLst>
                                        <p:tav tm="0">
                                          <p:val>
                                            <p:fltVal val="0.000000"/>
                                          </p:val>
                                        </p:tav>
                                        <p:tav tm="100000">
                                          <p:val>
                                            <p:strVal val="#ppt_w"/>
                                          </p:val>
                                        </p:tav>
                                      </p:tavLst>
                                    </p:anim>
                                    <p:anim calcmode="lin" valueType="num">
                                      <p:cBhvr>
                                        <p:cTn id="147" dur="500" fill="hold"/>
                                        <p:tgtEl>
                                          <p:spTgt spid="59434"/>
                                        </p:tgtEl>
                                        <p:attrNameLst>
                                          <p:attrName>ppt_h</p:attrName>
                                        </p:attrNameLst>
                                      </p:cBhvr>
                                      <p:tavLst>
                                        <p:tav tm="0">
                                          <p:val>
                                            <p:strVal val="#ppt_h"/>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17" presetClass="entr" presetSubtype="10" fill="hold" grpId="0" nodeType="clickEffect">
                                  <p:stCondLst>
                                    <p:cond delay="0"/>
                                  </p:stCondLst>
                                  <p:childTnLst>
                                    <p:set>
                                      <p:cBhvr>
                                        <p:cTn id="151" dur="1" fill="hold">
                                          <p:stCondLst>
                                            <p:cond delay="0"/>
                                          </p:stCondLst>
                                        </p:cTn>
                                        <p:tgtEl>
                                          <p:spTgt spid="59435"/>
                                        </p:tgtEl>
                                        <p:attrNameLst>
                                          <p:attrName>style.visibility</p:attrName>
                                        </p:attrNameLst>
                                      </p:cBhvr>
                                      <p:to>
                                        <p:strVal val="visible"/>
                                      </p:to>
                                    </p:set>
                                    <p:anim calcmode="lin" valueType="num">
                                      <p:cBhvr>
                                        <p:cTn id="152" dur="500" fill="hold"/>
                                        <p:tgtEl>
                                          <p:spTgt spid="59435"/>
                                        </p:tgtEl>
                                        <p:attrNameLst>
                                          <p:attrName>ppt_w</p:attrName>
                                        </p:attrNameLst>
                                      </p:cBhvr>
                                      <p:tavLst>
                                        <p:tav tm="0">
                                          <p:val>
                                            <p:fltVal val="0.000000"/>
                                          </p:val>
                                        </p:tav>
                                        <p:tav tm="100000">
                                          <p:val>
                                            <p:strVal val="#ppt_w"/>
                                          </p:val>
                                        </p:tav>
                                      </p:tavLst>
                                    </p:anim>
                                    <p:anim calcmode="lin" valueType="num">
                                      <p:cBhvr>
                                        <p:cTn id="153" dur="500" fill="hold"/>
                                        <p:tgtEl>
                                          <p:spTgt spid="59435"/>
                                        </p:tgtEl>
                                        <p:attrNameLst>
                                          <p:attrName>ppt_h</p:attrName>
                                        </p:attrNameLst>
                                      </p:cBhvr>
                                      <p:tavLst>
                                        <p:tav tm="0">
                                          <p:val>
                                            <p:strVal val="#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17" presetClass="entr" presetSubtype="2" fill="hold" grpId="0" nodeType="clickEffect">
                                  <p:stCondLst>
                                    <p:cond delay="0"/>
                                  </p:stCondLst>
                                  <p:childTnLst>
                                    <p:set>
                                      <p:cBhvr>
                                        <p:cTn id="157" dur="1" fill="hold">
                                          <p:stCondLst>
                                            <p:cond delay="0"/>
                                          </p:stCondLst>
                                        </p:cTn>
                                        <p:tgtEl>
                                          <p:spTgt spid="59436"/>
                                        </p:tgtEl>
                                        <p:attrNameLst>
                                          <p:attrName>style.visibility</p:attrName>
                                        </p:attrNameLst>
                                      </p:cBhvr>
                                      <p:to>
                                        <p:strVal val="visible"/>
                                      </p:to>
                                    </p:set>
                                    <p:anim calcmode="lin" valueType="num">
                                      <p:cBhvr>
                                        <p:cTn id="158" dur="500" fill="hold"/>
                                        <p:tgtEl>
                                          <p:spTgt spid="59436"/>
                                        </p:tgtEl>
                                        <p:attrNameLst>
                                          <p:attrName>ppt_x</p:attrName>
                                        </p:attrNameLst>
                                      </p:cBhvr>
                                      <p:tavLst>
                                        <p:tav tm="0">
                                          <p:val>
                                            <p:strVal val="#ppt_x+#ppt_w/2"/>
                                          </p:val>
                                        </p:tav>
                                        <p:tav tm="100000">
                                          <p:val>
                                            <p:strVal val="#ppt_x"/>
                                          </p:val>
                                        </p:tav>
                                      </p:tavLst>
                                    </p:anim>
                                    <p:anim calcmode="lin" valueType="num">
                                      <p:cBhvr>
                                        <p:cTn id="159" dur="500" fill="hold"/>
                                        <p:tgtEl>
                                          <p:spTgt spid="59436"/>
                                        </p:tgtEl>
                                        <p:attrNameLst>
                                          <p:attrName>ppt_y</p:attrName>
                                        </p:attrNameLst>
                                      </p:cBhvr>
                                      <p:tavLst>
                                        <p:tav tm="0">
                                          <p:val>
                                            <p:strVal val="#ppt_y"/>
                                          </p:val>
                                        </p:tav>
                                        <p:tav tm="100000">
                                          <p:val>
                                            <p:strVal val="#ppt_y"/>
                                          </p:val>
                                        </p:tav>
                                      </p:tavLst>
                                    </p:anim>
                                    <p:anim calcmode="lin" valueType="num">
                                      <p:cBhvr>
                                        <p:cTn id="160" dur="500" fill="hold"/>
                                        <p:tgtEl>
                                          <p:spTgt spid="59436"/>
                                        </p:tgtEl>
                                        <p:attrNameLst>
                                          <p:attrName>ppt_w</p:attrName>
                                        </p:attrNameLst>
                                      </p:cBhvr>
                                      <p:tavLst>
                                        <p:tav tm="0">
                                          <p:val>
                                            <p:fltVal val="0.000000"/>
                                          </p:val>
                                        </p:tav>
                                        <p:tav tm="100000">
                                          <p:val>
                                            <p:strVal val="#ppt_w"/>
                                          </p:val>
                                        </p:tav>
                                      </p:tavLst>
                                    </p:anim>
                                    <p:anim calcmode="lin" valueType="num">
                                      <p:cBhvr>
                                        <p:cTn id="161" dur="500" fill="hold"/>
                                        <p:tgtEl>
                                          <p:spTgt spid="59436"/>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17" presetClass="entr" presetSubtype="8" fill="hold" grpId="0" nodeType="clickEffect">
                                  <p:stCondLst>
                                    <p:cond delay="0"/>
                                  </p:stCondLst>
                                  <p:childTnLst>
                                    <p:set>
                                      <p:cBhvr>
                                        <p:cTn id="165" dur="1" fill="hold">
                                          <p:stCondLst>
                                            <p:cond delay="0"/>
                                          </p:stCondLst>
                                        </p:cTn>
                                        <p:tgtEl>
                                          <p:spTgt spid="59437"/>
                                        </p:tgtEl>
                                        <p:attrNameLst>
                                          <p:attrName>style.visibility</p:attrName>
                                        </p:attrNameLst>
                                      </p:cBhvr>
                                      <p:to>
                                        <p:strVal val="visible"/>
                                      </p:to>
                                    </p:set>
                                    <p:anim calcmode="lin" valueType="num">
                                      <p:cBhvr>
                                        <p:cTn id="166" dur="500" fill="hold"/>
                                        <p:tgtEl>
                                          <p:spTgt spid="59437"/>
                                        </p:tgtEl>
                                        <p:attrNameLst>
                                          <p:attrName>ppt_x</p:attrName>
                                        </p:attrNameLst>
                                      </p:cBhvr>
                                      <p:tavLst>
                                        <p:tav tm="0">
                                          <p:val>
                                            <p:strVal val="#ppt_x-#ppt_w/2"/>
                                          </p:val>
                                        </p:tav>
                                        <p:tav tm="100000">
                                          <p:val>
                                            <p:strVal val="#ppt_x"/>
                                          </p:val>
                                        </p:tav>
                                      </p:tavLst>
                                    </p:anim>
                                    <p:anim calcmode="lin" valueType="num">
                                      <p:cBhvr>
                                        <p:cTn id="167" dur="500" fill="hold"/>
                                        <p:tgtEl>
                                          <p:spTgt spid="59437"/>
                                        </p:tgtEl>
                                        <p:attrNameLst>
                                          <p:attrName>ppt_y</p:attrName>
                                        </p:attrNameLst>
                                      </p:cBhvr>
                                      <p:tavLst>
                                        <p:tav tm="0">
                                          <p:val>
                                            <p:strVal val="#ppt_y"/>
                                          </p:val>
                                        </p:tav>
                                        <p:tav tm="100000">
                                          <p:val>
                                            <p:strVal val="#ppt_y"/>
                                          </p:val>
                                        </p:tav>
                                      </p:tavLst>
                                    </p:anim>
                                    <p:anim calcmode="lin" valueType="num">
                                      <p:cBhvr>
                                        <p:cTn id="168" dur="500" fill="hold"/>
                                        <p:tgtEl>
                                          <p:spTgt spid="59437"/>
                                        </p:tgtEl>
                                        <p:attrNameLst>
                                          <p:attrName>ppt_w</p:attrName>
                                        </p:attrNameLst>
                                      </p:cBhvr>
                                      <p:tavLst>
                                        <p:tav tm="0">
                                          <p:val>
                                            <p:fltVal val="0.000000"/>
                                          </p:val>
                                        </p:tav>
                                        <p:tav tm="100000">
                                          <p:val>
                                            <p:strVal val="#ppt_w"/>
                                          </p:val>
                                        </p:tav>
                                      </p:tavLst>
                                    </p:anim>
                                    <p:anim calcmode="lin" valueType="num">
                                      <p:cBhvr>
                                        <p:cTn id="169"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38"/>
                                        </p:tgtEl>
                                        <p:attrNameLst>
                                          <p:attrName>style.visibility</p:attrName>
                                        </p:attrNameLst>
                                      </p:cBhvr>
                                      <p:to>
                                        <p:strVal val="visible"/>
                                      </p:to>
                                    </p:set>
                                    <p:anim calcmode="lin" valueType="num">
                                      <p:cBhvr>
                                        <p:cTn id="174" dur="500" fill="hold"/>
                                        <p:tgtEl>
                                          <p:spTgt spid="59438"/>
                                        </p:tgtEl>
                                        <p:attrNameLst>
                                          <p:attrName>ppt_w</p:attrName>
                                        </p:attrNameLst>
                                      </p:cBhvr>
                                      <p:tavLst>
                                        <p:tav tm="0">
                                          <p:val>
                                            <p:fltVal val="0.000000"/>
                                          </p:val>
                                        </p:tav>
                                        <p:tav tm="100000">
                                          <p:val>
                                            <p:strVal val="#ppt_w"/>
                                          </p:val>
                                        </p:tav>
                                      </p:tavLst>
                                    </p:anim>
                                    <p:anim calcmode="lin" valueType="num">
                                      <p:cBhvr>
                                        <p:cTn id="175" dur="500" fill="hold"/>
                                        <p:tgtEl>
                                          <p:spTgt spid="59438"/>
                                        </p:tgtEl>
                                        <p:attrNameLst>
                                          <p:attrName>ppt_h</p:attrName>
                                        </p:attrNameLst>
                                      </p:cBhvr>
                                      <p:tavLst>
                                        <p:tav tm="0">
                                          <p:val>
                                            <p:strVal val="#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18" presetClass="entr" presetSubtype="12" fill="hold" grpId="0" nodeType="clickEffect">
                                  <p:stCondLst>
                                    <p:cond delay="0"/>
                                  </p:stCondLst>
                                  <p:childTnLst>
                                    <p:set>
                                      <p:cBhvr>
                                        <p:cTn id="179" dur="1" fill="hold">
                                          <p:stCondLst>
                                            <p:cond delay="0"/>
                                          </p:stCondLst>
                                        </p:cTn>
                                        <p:tgtEl>
                                          <p:spTgt spid="59440"/>
                                        </p:tgtEl>
                                        <p:attrNameLst>
                                          <p:attrName>style.visibility</p:attrName>
                                        </p:attrNameLst>
                                      </p:cBhvr>
                                      <p:to>
                                        <p:strVal val="visible"/>
                                      </p:to>
                                    </p:set>
                                    <p:animEffect transition="in" filter="strips(downLeft)">
                                      <p:cBhvr>
                                        <p:cTn id="180" dur="500"/>
                                        <p:tgtEl>
                                          <p:spTgt spid="59440"/>
                                        </p:tgtEl>
                                      </p:cBhvr>
                                    </p:animEffect>
                                  </p:childTnLst>
                                </p:cTn>
                              </p:par>
                            </p:childTnLst>
                          </p:cTn>
                        </p:par>
                      </p:childTnLst>
                    </p:cTn>
                  </p:par>
                  <p:par>
                    <p:cTn id="181" fill="hold">
                      <p:stCondLst>
                        <p:cond delay="indefinite"/>
                      </p:stCondLst>
                      <p:childTnLst>
                        <p:par>
                          <p:cTn id="182" fill="hold">
                            <p:stCondLst>
                              <p:cond delay="0"/>
                            </p:stCondLst>
                            <p:childTnLst>
                              <p:par>
                                <p:cTn id="183" presetID="18" presetClass="entr" presetSubtype="6" fill="hold" grpId="0" nodeType="clickEffect">
                                  <p:stCondLst>
                                    <p:cond delay="0"/>
                                  </p:stCondLst>
                                  <p:childTnLst>
                                    <p:set>
                                      <p:cBhvr>
                                        <p:cTn id="184" dur="1" fill="hold">
                                          <p:stCondLst>
                                            <p:cond delay="0"/>
                                          </p:stCondLst>
                                        </p:cTn>
                                        <p:tgtEl>
                                          <p:spTgt spid="59441"/>
                                        </p:tgtEl>
                                        <p:attrNameLst>
                                          <p:attrName>style.visibility</p:attrName>
                                        </p:attrNameLst>
                                      </p:cBhvr>
                                      <p:to>
                                        <p:strVal val="visible"/>
                                      </p:to>
                                    </p:set>
                                    <p:animEffect transition="in" filter="strips(downRight)">
                                      <p:cBhvr>
                                        <p:cTn id="185" dur="500"/>
                                        <p:tgtEl>
                                          <p:spTgt spid="59441"/>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59442"/>
                                        </p:tgtEl>
                                        <p:attrNameLst>
                                          <p:attrName>style.visibility</p:attrName>
                                        </p:attrNameLst>
                                      </p:cBhvr>
                                      <p:to>
                                        <p:strVal val="visible"/>
                                      </p:to>
                                    </p:set>
                                    <p:animEffect transition="in" filter="wipe(up)">
                                      <p:cBhvr>
                                        <p:cTn id="190" dur="500"/>
                                        <p:tgtEl>
                                          <p:spTgt spid="59442"/>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59443"/>
                                        </p:tgtEl>
                                        <p:attrNameLst>
                                          <p:attrName>style.visibility</p:attrName>
                                        </p:attrNameLst>
                                      </p:cBhvr>
                                      <p:to>
                                        <p:strVal val="visible"/>
                                      </p:to>
                                    </p:set>
                                    <p:animEffect transition="in" filter="wipe(left)">
                                      <p:cBhvr>
                                        <p:cTn id="195" dur="500"/>
                                        <p:tgtEl>
                                          <p:spTgt spid="5944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59444"/>
                                        </p:tgtEl>
                                        <p:attrNameLst>
                                          <p:attrName>style.visibility</p:attrName>
                                        </p:attrNameLst>
                                      </p:cBhvr>
                                      <p:to>
                                        <p:strVal val="visible"/>
                                      </p:to>
                                    </p:set>
                                    <p:animEffect transition="in" filter="wipe(left)">
                                      <p:cBhvr>
                                        <p:cTn id="200" dur="500"/>
                                        <p:tgtEl>
                                          <p:spTgt spid="59444"/>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59446"/>
                                        </p:tgtEl>
                                        <p:attrNameLst>
                                          <p:attrName>style.visibility</p:attrName>
                                        </p:attrNameLst>
                                      </p:cBhvr>
                                      <p:to>
                                        <p:strVal val="visible"/>
                                      </p:to>
                                    </p:set>
                                    <p:animEffect transition="in" filter="wipe(left)">
                                      <p:cBhvr>
                                        <p:cTn id="205" dur="500"/>
                                        <p:tgtEl>
                                          <p:spTgt spid="59446"/>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59447"/>
                                        </p:tgtEl>
                                        <p:attrNameLst>
                                          <p:attrName>style.visibility</p:attrName>
                                        </p:attrNameLst>
                                      </p:cBhvr>
                                      <p:to>
                                        <p:strVal val="visible"/>
                                      </p:to>
                                    </p:set>
                                    <p:animEffect transition="in" filter="wipe(left)">
                                      <p:cBhvr>
                                        <p:cTn id="210" dur="500"/>
                                        <p:tgtEl>
                                          <p:spTgt spid="59447"/>
                                        </p:tgtEl>
                                      </p:cBhvr>
                                    </p:animEffect>
                                  </p:childTnLst>
                                </p:cTn>
                              </p:par>
                            </p:childTnLst>
                          </p:cTn>
                        </p:par>
                      </p:childTnLst>
                    </p:cTn>
                  </p:par>
                  <p:par>
                    <p:cTn id="211" fill="hold">
                      <p:stCondLst>
                        <p:cond delay="indefinite"/>
                      </p:stCondLst>
                      <p:childTnLst>
                        <p:par>
                          <p:cTn id="212" fill="hold">
                            <p:stCondLst>
                              <p:cond delay="0"/>
                            </p:stCondLst>
                            <p:childTnLst>
                              <p:par>
                                <p:cTn id="213" presetID="18" presetClass="entr" presetSubtype="3" fill="hold" grpId="0" nodeType="clickEffect">
                                  <p:stCondLst>
                                    <p:cond delay="0"/>
                                  </p:stCondLst>
                                  <p:childTnLst>
                                    <p:set>
                                      <p:cBhvr>
                                        <p:cTn id="214" dur="1" fill="hold">
                                          <p:stCondLst>
                                            <p:cond delay="0"/>
                                          </p:stCondLst>
                                        </p:cTn>
                                        <p:tgtEl>
                                          <p:spTgt spid="59448"/>
                                        </p:tgtEl>
                                        <p:attrNameLst>
                                          <p:attrName>style.visibility</p:attrName>
                                        </p:attrNameLst>
                                      </p:cBhvr>
                                      <p:to>
                                        <p:strVal val="visible"/>
                                      </p:to>
                                    </p:set>
                                    <p:animEffect transition="in" filter="strips(upRight)">
                                      <p:cBhvr>
                                        <p:cTn id="215" dur="500"/>
                                        <p:tgtEl>
                                          <p:spTgt spid="59448"/>
                                        </p:tgtEl>
                                      </p:cBhvr>
                                    </p:animEffect>
                                  </p:childTnLst>
                                  <p:subTnLst>
                                    <p:set>
                                      <p:cBhvr override="childStyle">
                                        <p:cTn dur="1" fill="hold" display="0" masterRel="nextClick" afterEffect="1"/>
                                        <p:tgtEl>
                                          <p:spTgt spid="594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ldLvl="0" animBg="1"/>
      <p:bldP spid="59396" grpId="0"/>
      <p:bldP spid="59397" grpId="0" bldLvl="0" animBg="1"/>
      <p:bldP spid="59399" grpId="0" bldLvl="0" animBg="1"/>
      <p:bldP spid="59400" grpId="0" bldLvl="0" animBg="1"/>
      <p:bldP spid="59401" grpId="0" bldLvl="0" animBg="1"/>
      <p:bldP spid="59417" grpId="0" bldLvl="0" animBg="1"/>
      <p:bldP spid="59418" grpId="0" bldLvl="0" animBg="1"/>
      <p:bldP spid="59422" grpId="0" bldLvl="0" animBg="1"/>
      <p:bldP spid="59423" grpId="0" bldLvl="0" animBg="1"/>
      <p:bldP spid="59425" grpId="0" bldLvl="0" animBg="1"/>
      <p:bldP spid="59426" grpId="0" bldLvl="0" animBg="1"/>
      <p:bldP spid="59427" grpId="0" bldLvl="0" animBg="1"/>
      <p:bldP spid="59430" grpId="0" bldLvl="0" animBg="1"/>
      <p:bldP spid="59431" grpId="0" bldLvl="0" animBg="1"/>
      <p:bldP spid="59432" grpId="0" bldLvl="0" animBg="1"/>
      <p:bldP spid="59434" grpId="0" bldLvl="0" animBg="1"/>
      <p:bldP spid="59435" grpId="0" bldLvl="0" animBg="1"/>
      <p:bldP spid="59436" grpId="0" bldLvl="0" animBg="1"/>
      <p:bldP spid="59437" grpId="0" bldLvl="0" animBg="1"/>
      <p:bldP spid="59438" grpId="0" bldLvl="0" animBg="1"/>
      <p:bldP spid="59440" grpId="0" bldLvl="0" animBg="1"/>
      <p:bldP spid="59441" grpId="0" bldLvl="0" animBg="1"/>
      <p:bldP spid="59442" grpId="0" bldLvl="0" animBg="1"/>
      <p:bldP spid="59443" grpId="0"/>
      <p:bldP spid="59444" grpId="0"/>
      <p:bldP spid="59446" grpId="0"/>
      <p:bldP spid="59447" grpId="0"/>
      <p:bldP spid="5944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课程简介</a:t>
            </a:r>
            <a:endParaRPr lang="zh-CN" altLang="en-US"/>
          </a:p>
        </p:txBody>
      </p:sp>
      <p:sp>
        <p:nvSpPr>
          <p:cNvPr id="4" name="内容占位符 3"/>
          <p:cNvSpPr>
            <a:spLocks noGrp="1"/>
          </p:cNvSpPr>
          <p:nvPr>
            <p:ph idx="1"/>
          </p:nvPr>
        </p:nvSpPr>
        <p:spPr/>
        <p:txBody>
          <a:bodyPr/>
          <a:p>
            <a:pPr>
              <a:lnSpc>
                <a:spcPct val="110000"/>
              </a:lnSpc>
            </a:pPr>
            <a:r>
              <a:rPr lang="zh-CN" altLang="en-US">
                <a:solidFill>
                  <a:srgbClr val="FF0000"/>
                </a:solidFill>
              </a:rPr>
              <a:t>《数据结构》</a:t>
            </a:r>
            <a:r>
              <a:rPr lang="zh-CN" altLang="en-US"/>
              <a:t>：</a:t>
            </a:r>
            <a:r>
              <a:rPr lang="en-US" altLang="zh-CN"/>
              <a:t>64</a:t>
            </a:r>
            <a:r>
              <a:rPr lang="zh-CN" altLang="en-US"/>
              <a:t>课时、</a:t>
            </a:r>
            <a:r>
              <a:rPr lang="en-US" altLang="zh-CN"/>
              <a:t>4</a:t>
            </a:r>
            <a:r>
              <a:rPr lang="zh-CN" altLang="en-US"/>
              <a:t>学分</a:t>
            </a:r>
            <a:endParaRPr lang="zh-CN" altLang="en-US"/>
          </a:p>
          <a:p>
            <a:pPr lvl="1">
              <a:lnSpc>
                <a:spcPct val="110000"/>
              </a:lnSpc>
            </a:pPr>
            <a:r>
              <a:rPr lang="zh-CN" altLang="en-US" sz="2400"/>
              <a:t>考核方式：期末考试</a:t>
            </a:r>
            <a:r>
              <a:rPr lang="en-US" altLang="zh-CN" sz="2400"/>
              <a:t>70%</a:t>
            </a:r>
            <a:r>
              <a:rPr lang="zh-CN" altLang="en-US" sz="2400"/>
              <a:t>、平时成绩</a:t>
            </a:r>
            <a:r>
              <a:rPr lang="en-US" altLang="zh-CN" sz="2400"/>
              <a:t>3</a:t>
            </a:r>
            <a:r>
              <a:rPr lang="en-US" altLang="zh-CN" sz="2400"/>
              <a:t>0%</a:t>
            </a:r>
            <a:endParaRPr lang="en-US" altLang="zh-CN" sz="2400"/>
          </a:p>
          <a:p>
            <a:pPr lvl="1">
              <a:lnSpc>
                <a:spcPct val="110000"/>
              </a:lnSpc>
            </a:pPr>
            <a:r>
              <a:rPr lang="zh-CN" altLang="en-US">
                <a:sym typeface="+mn-ea"/>
              </a:rPr>
              <a:t>平时成绩：</a:t>
            </a:r>
            <a:r>
              <a:rPr lang="en-US" altLang="zh-CN">
                <a:sym typeface="+mn-ea"/>
              </a:rPr>
              <a:t>PTA</a:t>
            </a:r>
            <a:r>
              <a:rPr lang="zh-CN" altLang="en-US">
                <a:sym typeface="+mn-ea"/>
              </a:rPr>
              <a:t>答题情况</a:t>
            </a:r>
            <a:endParaRPr lang="zh-CN" altLang="en-US"/>
          </a:p>
          <a:p>
            <a:pPr lvl="1">
              <a:lnSpc>
                <a:spcPct val="110000"/>
              </a:lnSpc>
            </a:pPr>
            <a:endParaRPr lang="zh-CN" altLang="en-US"/>
          </a:p>
          <a:p>
            <a:pPr>
              <a:lnSpc>
                <a:spcPct val="110000"/>
              </a:lnSpc>
            </a:pPr>
            <a:r>
              <a:rPr lang="zh-CN" altLang="en-US">
                <a:solidFill>
                  <a:srgbClr val="FF0000"/>
                </a:solidFill>
              </a:rPr>
              <a:t>《数据结构实验》</a:t>
            </a:r>
            <a:r>
              <a:rPr lang="zh-CN" altLang="en-US"/>
              <a:t>：</a:t>
            </a:r>
            <a:r>
              <a:rPr lang="en-US" altLang="zh-CN"/>
              <a:t>24</a:t>
            </a:r>
            <a:r>
              <a:rPr lang="zh-CN" altLang="en-US"/>
              <a:t>课时、</a:t>
            </a:r>
            <a:r>
              <a:rPr lang="en-US" altLang="zh-CN"/>
              <a:t>1</a:t>
            </a:r>
            <a:r>
              <a:rPr lang="zh-CN" altLang="en-US"/>
              <a:t>学分、</a:t>
            </a:r>
            <a:r>
              <a:rPr lang="en-US" altLang="zh-CN"/>
              <a:t>5-16</a:t>
            </a:r>
            <a:r>
              <a:rPr lang="zh-CN" altLang="en-US"/>
              <a:t>周授课</a:t>
            </a:r>
            <a:endParaRPr lang="zh-CN" altLang="en-US"/>
          </a:p>
          <a:p>
            <a:pPr lvl="1">
              <a:lnSpc>
                <a:spcPct val="110000"/>
              </a:lnSpc>
            </a:pPr>
            <a:r>
              <a:rPr lang="zh-CN" altLang="en-US"/>
              <a:t>考核方式：</a:t>
            </a:r>
            <a:r>
              <a:rPr lang="en-US" altLang="zh-CN">
                <a:sym typeface="+mn-ea"/>
              </a:rPr>
              <a:t>PTA</a:t>
            </a:r>
            <a:r>
              <a:rPr lang="zh-CN" altLang="en-US">
                <a:sym typeface="+mn-ea"/>
              </a:rPr>
              <a:t>答题情况</a:t>
            </a:r>
            <a:endParaRPr lang="en-US" altLang="zh-CN"/>
          </a:p>
          <a:p>
            <a:pPr lvl="1">
              <a:lnSpc>
                <a:spcPct val="110000"/>
              </a:lnSpc>
            </a:pPr>
            <a:r>
              <a:rPr lang="zh-CN" altLang="en-US"/>
              <a:t>平时成绩：参考平时表现</a:t>
            </a:r>
            <a:endParaRPr lang="zh-CN" altLang="en-US"/>
          </a:p>
          <a:p>
            <a:pPr lvl="1">
              <a:lnSpc>
                <a:spcPct val="110000"/>
              </a:lnSpc>
            </a:pPr>
            <a:endParaRPr lang="zh-CN" altLang="en-US"/>
          </a:p>
          <a:p>
            <a:pPr lvl="0">
              <a:lnSpc>
                <a:spcPct val="110000"/>
              </a:lnSpc>
            </a:pPr>
            <a:r>
              <a:rPr lang="zh-CN" altLang="en-US">
                <a:solidFill>
                  <a:srgbClr val="FF0000"/>
                </a:solidFill>
              </a:rPr>
              <a:t>计算机考研专业课</a:t>
            </a:r>
            <a:r>
              <a:rPr lang="en-US" altLang="zh-CN">
                <a:solidFill>
                  <a:srgbClr val="FF0000"/>
                </a:solidFill>
              </a:rPr>
              <a:t>408</a:t>
            </a:r>
            <a:r>
              <a:rPr lang="zh-CN" altLang="en-US"/>
              <a:t>：</a:t>
            </a:r>
            <a:r>
              <a:rPr lang="zh-CN" altLang="en-US">
                <a:solidFill>
                  <a:srgbClr val="0000FF"/>
                </a:solidFill>
              </a:rPr>
              <a:t>《数据结构》45分</a:t>
            </a:r>
            <a:r>
              <a:rPr lang="zh-CN" altLang="en-US"/>
              <a:t>，《计算机组成原理》45分，《操作系统》35分，《计算机网络》25分；</a:t>
            </a:r>
            <a:endParaRPr lang="zh-CN" altLang="en-US"/>
          </a:p>
        </p:txBody>
      </p:sp>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335915"/>
            <a:ext cx="5670550" cy="6118860"/>
          </a:xfrm>
          <a:prstGeom prst="rect">
            <a:avLst/>
          </a:prstGeom>
          <a:noFill/>
        </p:spPr>
        <p:txBody>
          <a:bodyPr wrap="square" rtlCol="0" anchor="t">
            <a:spAutoFit/>
          </a:bodyPr>
          <a:p>
            <a:pPr>
              <a:lnSpc>
                <a:spcPct val="140000"/>
              </a:lnSpc>
            </a:pPr>
            <a:r>
              <a:rPr lang="zh-CN" altLang="en-US" sz="1400"/>
              <a:t>int Max3( int A, int B, int C )</a:t>
            </a:r>
            <a:endParaRPr lang="zh-CN" altLang="en-US" sz="1400"/>
          </a:p>
          <a:p>
            <a:pPr>
              <a:lnSpc>
                <a:spcPct val="140000"/>
              </a:lnSpc>
            </a:pPr>
            <a:r>
              <a:rPr lang="zh-CN" altLang="en-US" sz="1400"/>
              <a:t>{ /* 返回3个整数中的最大值 */</a:t>
            </a:r>
            <a:endParaRPr lang="zh-CN" altLang="en-US" sz="1400"/>
          </a:p>
          <a:p>
            <a:pPr>
              <a:lnSpc>
                <a:spcPct val="140000"/>
              </a:lnSpc>
            </a:pPr>
            <a:r>
              <a:rPr lang="zh-CN" altLang="en-US" sz="1400"/>
              <a:t>	return A &gt; B ? （A &gt; C ? A : C） : （B &gt; C ? B : C）;</a:t>
            </a:r>
            <a:endParaRPr lang="zh-CN" altLang="en-US" sz="1400"/>
          </a:p>
          <a:p>
            <a:pPr>
              <a:lnSpc>
                <a:spcPct val="140000"/>
              </a:lnSpc>
            </a:pPr>
            <a:r>
              <a:rPr lang="zh-CN" altLang="en-US" sz="1400"/>
              <a:t>}</a:t>
            </a:r>
            <a:endParaRPr lang="zh-CN" altLang="en-US" sz="1400"/>
          </a:p>
          <a:p>
            <a:pPr>
              <a:lnSpc>
                <a:spcPct val="140000"/>
              </a:lnSpc>
            </a:pPr>
            <a:r>
              <a:rPr lang="zh-CN" altLang="en-US" sz="1400"/>
              <a:t>int DivideAndConquer( int List[], int left, int right )</a:t>
            </a:r>
            <a:endParaRPr lang="zh-CN" altLang="en-US" sz="1400"/>
          </a:p>
          <a:p>
            <a:pPr>
              <a:lnSpc>
                <a:spcPct val="140000"/>
              </a:lnSpc>
            </a:pPr>
            <a:r>
              <a:rPr lang="zh-CN" altLang="en-US" sz="1400"/>
              <a:t>{ /* 分治法求List[left]到List[right]的最大子列和 */</a:t>
            </a:r>
            <a:endParaRPr lang="zh-CN" altLang="en-US" sz="1400"/>
          </a:p>
          <a:p>
            <a:pPr>
              <a:lnSpc>
                <a:spcPct val="140000"/>
              </a:lnSpc>
            </a:pPr>
            <a:r>
              <a:rPr lang="zh-CN" altLang="en-US" sz="1400"/>
              <a:t>           </a:t>
            </a:r>
            <a:r>
              <a:rPr lang="en-US" altLang="zh-CN" sz="1400"/>
              <a:t>	</a:t>
            </a:r>
            <a:r>
              <a:rPr lang="zh-CN" altLang="en-US" sz="1400"/>
              <a:t>int MaxLeftSum, MaxRightSum; /* 存放左右子问题的解 */</a:t>
            </a:r>
            <a:endParaRPr lang="zh-CN" altLang="en-US" sz="1400"/>
          </a:p>
          <a:p>
            <a:pPr>
              <a:lnSpc>
                <a:spcPct val="140000"/>
              </a:lnSpc>
            </a:pPr>
            <a:r>
              <a:rPr lang="zh-CN" altLang="en-US" sz="1400"/>
              <a:t>	int MaxLeftBorderSum, MaxRightBorderSum; /*存放跨分界线的结果*/</a:t>
            </a:r>
            <a:endParaRPr lang="zh-CN" altLang="en-US" sz="1400"/>
          </a:p>
          <a:p>
            <a:pPr>
              <a:lnSpc>
                <a:spcPct val="140000"/>
              </a:lnSpc>
            </a:pPr>
            <a:r>
              <a:rPr lang="zh-CN" altLang="en-US" sz="1400"/>
              <a:t>	int LeftBorderSum, RightBorderSum;</a:t>
            </a:r>
            <a:endParaRPr lang="zh-CN" altLang="en-US" sz="1400"/>
          </a:p>
          <a:p>
            <a:pPr>
              <a:lnSpc>
                <a:spcPct val="140000"/>
              </a:lnSpc>
            </a:pPr>
            <a:r>
              <a:rPr lang="zh-CN" altLang="en-US" sz="1400"/>
              <a:t>	int center, i;</a:t>
            </a:r>
            <a:endParaRPr lang="zh-CN" altLang="en-US" sz="1400"/>
          </a:p>
          <a:p>
            <a:pPr>
              <a:lnSpc>
                <a:spcPct val="140000"/>
              </a:lnSpc>
            </a:pPr>
            <a:r>
              <a:rPr lang="zh-CN" altLang="en-US" sz="1400"/>
              <a:t>	if( left == right ) </a:t>
            </a:r>
            <a:r>
              <a:rPr lang="zh-CN" altLang="en-US" sz="1400">
                <a:solidFill>
                  <a:srgbClr val="FF0000"/>
                </a:solidFill>
              </a:rPr>
              <a:t>{</a:t>
            </a:r>
            <a:r>
              <a:rPr lang="zh-CN" altLang="en-US" sz="1400"/>
              <a:t>/* 递归的终止条件，子列只有1个数字 */</a:t>
            </a:r>
            <a:endParaRPr lang="zh-CN" altLang="en-US" sz="1400"/>
          </a:p>
          <a:p>
            <a:pPr>
              <a:lnSpc>
                <a:spcPct val="140000"/>
              </a:lnSpc>
            </a:pPr>
            <a:r>
              <a:rPr lang="zh-CN" altLang="en-US" sz="1400"/>
              <a:t>		if( List[left] &gt; 0 )  return List[left];</a:t>
            </a:r>
            <a:endParaRPr lang="zh-CN" altLang="en-US" sz="1400"/>
          </a:p>
          <a:p>
            <a:pPr>
              <a:lnSpc>
                <a:spcPct val="140000"/>
              </a:lnSpc>
            </a:pPr>
            <a:r>
              <a:rPr lang="zh-CN" altLang="en-US" sz="1400"/>
              <a:t>		else return 0;	</a:t>
            </a:r>
            <a:r>
              <a:rPr lang="zh-CN" altLang="en-US" sz="1400">
                <a:solidFill>
                  <a:srgbClr val="FF0000"/>
                </a:solidFill>
              </a:rPr>
              <a:t>}</a:t>
            </a:r>
            <a:endParaRPr lang="zh-CN" altLang="en-US" sz="1400"/>
          </a:p>
          <a:p>
            <a:pPr>
              <a:lnSpc>
                <a:spcPct val="140000"/>
              </a:lnSpc>
            </a:pPr>
            <a:r>
              <a:rPr lang="zh-CN" altLang="en-US" sz="1400"/>
              <a:t>    /* 下面是"分"的过程 */</a:t>
            </a:r>
            <a:endParaRPr lang="zh-CN" altLang="en-US" sz="1400"/>
          </a:p>
          <a:p>
            <a:pPr>
              <a:lnSpc>
                <a:spcPct val="140000"/>
              </a:lnSpc>
            </a:pPr>
            <a:r>
              <a:rPr lang="zh-CN" altLang="en-US" sz="1400"/>
              <a:t>	center = ( left + right ) / 2; /* 找到中分点 */</a:t>
            </a:r>
            <a:endParaRPr lang="zh-CN" altLang="en-US" sz="1400"/>
          </a:p>
          <a:p>
            <a:pPr>
              <a:lnSpc>
                <a:spcPct val="140000"/>
              </a:lnSpc>
            </a:pPr>
            <a:r>
              <a:rPr lang="zh-CN" altLang="en-US" sz="1400"/>
              <a:t>	/* 递归求得两边子列的最大和 */</a:t>
            </a:r>
            <a:endParaRPr lang="zh-CN" altLang="en-US" sz="1400"/>
          </a:p>
          <a:p>
            <a:pPr>
              <a:lnSpc>
                <a:spcPct val="140000"/>
              </a:lnSpc>
            </a:pPr>
            <a:r>
              <a:rPr lang="zh-CN" altLang="en-US" sz="1400"/>
              <a:t>	MaxLeftSum = DivideAndConquer( List, left, center );</a:t>
            </a:r>
            <a:endParaRPr lang="zh-CN" altLang="en-US" sz="1400"/>
          </a:p>
          <a:p>
            <a:pPr>
              <a:lnSpc>
                <a:spcPct val="140000"/>
              </a:lnSpc>
            </a:pPr>
            <a:r>
              <a:rPr lang="zh-CN" altLang="en-US" sz="1400"/>
              <a:t>	MaxRightSum = DivideAndConquer( List, center+1, right );</a:t>
            </a:r>
            <a:endParaRPr lang="zh-CN" altLang="en-US" sz="1400"/>
          </a:p>
          <a:p>
            <a:pPr>
              <a:lnSpc>
                <a:spcPct val="140000"/>
              </a:lnSpc>
            </a:pPr>
            <a:r>
              <a:rPr lang="zh-CN" altLang="en-US" sz="1400"/>
              <a:t>    </a:t>
            </a:r>
            <a:endParaRPr lang="zh-CN" altLang="en-US" sz="1400"/>
          </a:p>
        </p:txBody>
      </p:sp>
      <p:sp>
        <p:nvSpPr>
          <p:cNvPr id="4" name="文本框 3"/>
          <p:cNvSpPr txBox="1"/>
          <p:nvPr/>
        </p:nvSpPr>
        <p:spPr>
          <a:xfrm>
            <a:off x="5643880" y="335915"/>
            <a:ext cx="7239635" cy="5754370"/>
          </a:xfrm>
          <a:prstGeom prst="rect">
            <a:avLst/>
          </a:prstGeom>
          <a:noFill/>
        </p:spPr>
        <p:txBody>
          <a:bodyPr wrap="square" rtlCol="0" anchor="t">
            <a:spAutoFit/>
          </a:bodyPr>
          <a:p>
            <a:r>
              <a:rPr lang="zh-CN" altLang="en-US" sz="1600">
                <a:sym typeface="+mn-ea"/>
              </a:rPr>
              <a:t>/* 下面求跨分界线的最大子列和 */</a:t>
            </a:r>
            <a:endParaRPr lang="zh-CN" altLang="en-US" sz="1600"/>
          </a:p>
          <a:p>
            <a:r>
              <a:rPr lang="zh-CN" altLang="en-US" sz="1600">
                <a:sym typeface="+mn-ea"/>
              </a:rPr>
              <a:t>	MaxLeftBorderSum = 0; LeftBorderSum = 0;</a:t>
            </a:r>
            <a:endParaRPr lang="zh-CN" altLang="en-US" sz="1600"/>
          </a:p>
          <a:p>
            <a:r>
              <a:rPr lang="zh-CN" altLang="en-US" sz="1600">
                <a:sym typeface="+mn-ea"/>
              </a:rPr>
              <a:t>	for( i=center; i&gt;=left; i-- ) </a:t>
            </a:r>
            <a:r>
              <a:rPr lang="zh-CN" altLang="en-US" sz="1600">
                <a:solidFill>
                  <a:srgbClr val="FF0000"/>
                </a:solidFill>
                <a:sym typeface="+mn-ea"/>
              </a:rPr>
              <a:t>{ </a:t>
            </a:r>
            <a:r>
              <a:rPr lang="zh-CN" altLang="en-US" sz="1600">
                <a:sym typeface="+mn-ea"/>
              </a:rPr>
              <a:t>/* 从中线向左扫描 */</a:t>
            </a:r>
            <a:endParaRPr lang="zh-CN" altLang="en-US" sz="1600"/>
          </a:p>
          <a:p>
            <a:r>
              <a:rPr lang="zh-CN" altLang="en-US" sz="1600">
                <a:sym typeface="+mn-ea"/>
              </a:rPr>
              <a:t>		LeftBorderSum += List[i];</a:t>
            </a:r>
            <a:endParaRPr lang="zh-CN" altLang="en-US" sz="1600"/>
          </a:p>
          <a:p>
            <a:r>
              <a:rPr lang="zh-CN" altLang="en-US" sz="1600">
                <a:sym typeface="+mn-ea"/>
              </a:rPr>
              <a:t>		if( LeftBorderSum &gt; MaxLeftBorderSum )</a:t>
            </a:r>
            <a:endParaRPr lang="zh-CN" altLang="en-US" sz="1600"/>
          </a:p>
          <a:p>
            <a:r>
              <a:rPr lang="zh-CN" altLang="en-US" sz="1600">
                <a:sym typeface="+mn-ea"/>
              </a:rPr>
              <a:t>			MaxLeftBorderSum = LeftBorderSum;</a:t>
            </a:r>
            <a:endParaRPr lang="zh-CN" altLang="en-US" sz="1600"/>
          </a:p>
          <a:p>
            <a:r>
              <a:rPr lang="zh-CN" altLang="en-US" sz="1600">
                <a:sym typeface="+mn-ea"/>
              </a:rPr>
              <a:t>	</a:t>
            </a:r>
            <a:r>
              <a:rPr lang="zh-CN" altLang="en-US" sz="1600">
                <a:solidFill>
                  <a:srgbClr val="FF0000"/>
                </a:solidFill>
                <a:sym typeface="+mn-ea"/>
              </a:rPr>
              <a:t>} </a:t>
            </a:r>
            <a:r>
              <a:rPr lang="zh-CN" altLang="en-US" sz="1600">
                <a:sym typeface="+mn-ea"/>
              </a:rPr>
              <a:t>/* 左边扫描结束 */</a:t>
            </a:r>
            <a:endParaRPr lang="zh-CN" altLang="en-US" sz="1600"/>
          </a:p>
          <a:p>
            <a:endParaRPr lang="zh-CN" altLang="en-US" sz="1600"/>
          </a:p>
          <a:p>
            <a:r>
              <a:rPr lang="zh-CN" altLang="en-US" sz="1600">
                <a:sym typeface="+mn-ea"/>
              </a:rPr>
              <a:t>	MaxRightBorderSum = 0; RightBorderSum = 0;</a:t>
            </a:r>
            <a:endParaRPr lang="zh-CN" altLang="en-US" sz="1600"/>
          </a:p>
          <a:p>
            <a:r>
              <a:rPr lang="zh-CN" altLang="en-US" sz="1600">
                <a:sym typeface="+mn-ea"/>
              </a:rPr>
              <a:t>	for( i=center+1; i&lt;=right; i++ )</a:t>
            </a:r>
            <a:r>
              <a:rPr lang="zh-CN" altLang="en-US" sz="1600">
                <a:solidFill>
                  <a:srgbClr val="FF0000"/>
                </a:solidFill>
                <a:sym typeface="+mn-ea"/>
              </a:rPr>
              <a:t> {</a:t>
            </a:r>
            <a:r>
              <a:rPr lang="zh-CN" altLang="en-US" sz="1600">
                <a:sym typeface="+mn-ea"/>
              </a:rPr>
              <a:t> /* 从中线向右扫描 */</a:t>
            </a:r>
            <a:endParaRPr lang="zh-CN" altLang="en-US" sz="1600"/>
          </a:p>
          <a:p>
            <a:r>
              <a:rPr lang="zh-CN" altLang="en-US" sz="1600">
                <a:sym typeface="+mn-ea"/>
              </a:rPr>
              <a:t>		RightBorderSum += List[i];</a:t>
            </a:r>
            <a:endParaRPr lang="zh-CN" altLang="en-US" sz="1600"/>
          </a:p>
          <a:p>
            <a:r>
              <a:rPr lang="zh-CN" altLang="en-US" sz="1600">
                <a:sym typeface="+mn-ea"/>
              </a:rPr>
              <a:t>		if( RightBorderSum &gt; MaxRightBorderSum )</a:t>
            </a:r>
            <a:endParaRPr lang="zh-CN" altLang="en-US" sz="1600"/>
          </a:p>
          <a:p>
            <a:r>
              <a:rPr lang="zh-CN" altLang="en-US" sz="1600">
                <a:sym typeface="+mn-ea"/>
              </a:rPr>
              <a:t>			MaxRightBorderSum = RightBorderSum;</a:t>
            </a:r>
            <a:endParaRPr lang="zh-CN" altLang="en-US" sz="1600"/>
          </a:p>
          <a:p>
            <a:r>
              <a:rPr lang="zh-CN" altLang="en-US" sz="1600">
                <a:sym typeface="+mn-ea"/>
              </a:rPr>
              <a:t>	</a:t>
            </a:r>
            <a:r>
              <a:rPr lang="zh-CN" altLang="en-US" sz="1600">
                <a:solidFill>
                  <a:srgbClr val="FF0000"/>
                </a:solidFill>
                <a:sym typeface="+mn-ea"/>
              </a:rPr>
              <a:t>}</a:t>
            </a:r>
            <a:r>
              <a:rPr lang="zh-CN" altLang="en-US" sz="1600">
                <a:sym typeface="+mn-ea"/>
              </a:rPr>
              <a:t> /* 右边扫描结束 */</a:t>
            </a:r>
            <a:endParaRPr lang="zh-CN" altLang="en-US" sz="1600"/>
          </a:p>
          <a:p>
            <a:endParaRPr lang="zh-CN" altLang="en-US" sz="1600"/>
          </a:p>
          <a:p>
            <a:r>
              <a:rPr lang="zh-CN" altLang="en-US" sz="1600">
                <a:sym typeface="+mn-ea"/>
              </a:rPr>
              <a:t>    /* 下面返回"治"的结果 */</a:t>
            </a:r>
            <a:endParaRPr lang="zh-CN" altLang="en-US" sz="1600"/>
          </a:p>
          <a:p>
            <a:r>
              <a:rPr lang="zh-CN" altLang="en-US" sz="1600">
                <a:sym typeface="+mn-ea"/>
              </a:rPr>
              <a:t>	return Max3( MaxLeftSum, MaxRightSum, MaxLeftBorderSum + MaxRightBorderSum );</a:t>
            </a:r>
            <a:endParaRPr lang="zh-CN" altLang="en-US" sz="1600"/>
          </a:p>
          <a:p>
            <a:r>
              <a:rPr lang="zh-CN" altLang="en-US" sz="1600">
                <a:sym typeface="+mn-ea"/>
              </a:rPr>
              <a:t>}</a:t>
            </a:r>
            <a:endParaRPr lang="zh-CN" altLang="en-US" sz="1600"/>
          </a:p>
          <a:p>
            <a:r>
              <a:rPr lang="zh-CN" altLang="en-US" sz="1600">
                <a:sym typeface="+mn-ea"/>
              </a:rPr>
              <a:t>int MaxSubseqSum3( int List[], int N )</a:t>
            </a:r>
            <a:endParaRPr lang="zh-CN" altLang="en-US" sz="1600"/>
          </a:p>
          <a:p>
            <a:r>
              <a:rPr lang="zh-CN" altLang="en-US" sz="1600">
                <a:sym typeface="+mn-ea"/>
              </a:rPr>
              <a:t>{ /* 保持与前2种算法相同的函数接口 */</a:t>
            </a:r>
            <a:endParaRPr lang="zh-CN" altLang="en-US" sz="1600"/>
          </a:p>
          <a:p>
            <a:r>
              <a:rPr lang="zh-CN" altLang="en-US" sz="1600">
                <a:sym typeface="+mn-ea"/>
              </a:rPr>
              <a:t>	return DivideAndConquer( List, 0, N-1 );</a:t>
            </a:r>
            <a:endParaRPr lang="zh-CN" altLang="en-US" sz="1600">
              <a:sym typeface="+mn-ea"/>
            </a:endParaRPr>
          </a:p>
          <a:p>
            <a:r>
              <a:rPr lang="zh-CN" altLang="en-US" sz="1600">
                <a:sym typeface="+mn-ea"/>
              </a:rPr>
              <a:t>}</a:t>
            </a:r>
            <a:endParaRPr lang="zh-CN" altLang="en-US" sz="1600">
              <a:sym typeface="+mn-ea"/>
            </a:endParaRPr>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Times New Roman" panose="02020603050405020304" pitchFamily="18" charset="0"/>
                <a:sym typeface="Webdings" panose="05030102010509060703" pitchFamily="18" charset="2"/>
              </a:rPr>
              <a:t>应用实例：最大子列和问题</a:t>
            </a:r>
            <a:endParaRPr lang="zh-CN" altLang="en-US"/>
          </a:p>
        </p:txBody>
      </p:sp>
      <p:grpSp>
        <p:nvGrpSpPr>
          <p:cNvPr id="3075" name="组合 50"/>
          <p:cNvGrpSpPr/>
          <p:nvPr/>
        </p:nvGrpSpPr>
        <p:grpSpPr>
          <a:xfrm>
            <a:off x="2575243" y="1201738"/>
            <a:ext cx="8643937" cy="3929062"/>
            <a:chOff x="500034" y="1071546"/>
            <a:chExt cx="8643966" cy="3929090"/>
          </a:xfrm>
        </p:grpSpPr>
        <p:sp>
          <p:nvSpPr>
            <p:cNvPr id="3129" name="AutoShape 5"/>
            <p:cNvSpPr/>
            <p:nvPr/>
          </p:nvSpPr>
          <p:spPr>
            <a:xfrm>
              <a:off x="500034" y="1071546"/>
              <a:ext cx="8643966" cy="3929090"/>
            </a:xfrm>
            <a:prstGeom prst="foldedCorner">
              <a:avLst>
                <a:gd name="adj" fmla="val 7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ctr"/>
            <a:p>
              <a:pPr fontAlgn="auto">
                <a:lnSpc>
                  <a:spcPct val="120000"/>
                </a:lnSpc>
                <a:spcAft>
                  <a:spcPts val="1200"/>
                </a:spcAft>
              </a:pPr>
              <a:r>
                <a:rPr lang="zh-CN" altLang="en-US" sz="2400" b="1" dirty="0">
                  <a:latin typeface="黑体" panose="02010609060101010101" charset="-122"/>
                  <a:ea typeface="黑体" panose="02010609060101010101" charset="-122"/>
                  <a:cs typeface="黑体" panose="02010609060101010101" charset="-122"/>
                </a:rPr>
                <a:t>该算法的核心思想是基于下面的事实：</a:t>
              </a:r>
              <a:endParaRPr lang="en-US" altLang="zh-CN" sz="2400" b="1" dirty="0">
                <a:latin typeface="黑体" panose="02010609060101010101" charset="-122"/>
                <a:ea typeface="黑体" panose="02010609060101010101" charset="-122"/>
                <a:cs typeface="黑体" panose="02010609060101010101" charset="-122"/>
              </a:endParaRPr>
            </a:p>
            <a:p>
              <a:pPr>
                <a:lnSpc>
                  <a:spcPct val="170000"/>
                </a:lnSpc>
              </a:pPr>
              <a:r>
                <a:rPr lang="zh-CN" altLang="en-US" sz="2400" b="1" dirty="0">
                  <a:latin typeface="黑体" panose="02010609060101010101" charset="-122"/>
                  <a:ea typeface="黑体" panose="02010609060101010101" charset="-122"/>
                  <a:cs typeface="黑体" panose="02010609060101010101" charset="-122"/>
                </a:rPr>
                <a:t>如果整数序列</a:t>
              </a:r>
              <a:r>
                <a:rPr lang="en-US" altLang="en-US" sz="2400" b="1" dirty="0">
                  <a:latin typeface="黑体" panose="02010609060101010101" charset="-122"/>
                  <a:ea typeface="黑体" panose="02010609060101010101" charset="-122"/>
                  <a:cs typeface="黑体" panose="02010609060101010101" charset="-122"/>
                </a:rPr>
                <a:t> </a:t>
              </a:r>
              <a:r>
                <a:rPr lang="en-US" altLang="zh-CN" sz="2400" b="1" dirty="0">
                  <a:latin typeface="黑体" panose="02010609060101010101" charset="-122"/>
                  <a:ea typeface="黑体" panose="02010609060101010101" charset="-122"/>
                  <a:cs typeface="黑体" panose="02010609060101010101" charset="-122"/>
                </a:rPr>
                <a:t>{</a:t>
              </a:r>
              <a:r>
                <a:rPr lang="en-US" altLang="zh-CN" sz="2400" b="1" i="1" dirty="0">
                  <a:latin typeface="黑体" panose="02010609060101010101" charset="-122"/>
                  <a:ea typeface="黑体" panose="02010609060101010101" charset="-122"/>
                  <a:cs typeface="黑体" panose="02010609060101010101" charset="-122"/>
                </a:rPr>
                <a:t>a</a:t>
              </a:r>
              <a:r>
                <a:rPr lang="en-US" altLang="zh-CN" sz="2400" b="1" baseline="-25000" dirty="0">
                  <a:latin typeface="黑体" panose="02010609060101010101" charset="-122"/>
                  <a:ea typeface="黑体" panose="02010609060101010101" charset="-122"/>
                  <a:cs typeface="黑体" panose="02010609060101010101" charset="-122"/>
                </a:rPr>
                <a:t>1</a:t>
              </a:r>
              <a:r>
                <a:rPr lang="en-US" altLang="zh-CN" sz="2400" b="1" dirty="0">
                  <a:latin typeface="黑体" panose="02010609060101010101" charset="-122"/>
                  <a:ea typeface="黑体" panose="02010609060101010101" charset="-122"/>
                  <a:cs typeface="黑体" panose="02010609060101010101" charset="-122"/>
                </a:rPr>
                <a:t>, </a:t>
              </a:r>
              <a:r>
                <a:rPr lang="en-US" altLang="zh-CN" sz="2400" b="1" i="1" dirty="0">
                  <a:latin typeface="黑体" panose="02010609060101010101" charset="-122"/>
                  <a:ea typeface="黑体" panose="02010609060101010101" charset="-122"/>
                  <a:cs typeface="黑体" panose="02010609060101010101" charset="-122"/>
                </a:rPr>
                <a:t>a</a:t>
              </a:r>
              <a:r>
                <a:rPr lang="en-US" altLang="zh-CN" sz="2400" b="1" baseline="-25000" dirty="0">
                  <a:latin typeface="黑体" panose="02010609060101010101" charset="-122"/>
                  <a:ea typeface="黑体" panose="02010609060101010101" charset="-122"/>
                  <a:cs typeface="黑体" panose="02010609060101010101" charset="-122"/>
                </a:rPr>
                <a:t>2</a:t>
              </a:r>
              <a:r>
                <a:rPr lang="en-US" altLang="zh-CN" sz="2400" b="1" dirty="0">
                  <a:latin typeface="黑体" panose="02010609060101010101" charset="-122"/>
                  <a:ea typeface="黑体" panose="02010609060101010101" charset="-122"/>
                  <a:cs typeface="黑体" panose="02010609060101010101" charset="-122"/>
                </a:rPr>
                <a:t>, …, </a:t>
              </a:r>
              <a:r>
                <a:rPr lang="en-US" altLang="zh-CN" sz="2400" b="1" i="1" dirty="0">
                  <a:latin typeface="黑体" panose="02010609060101010101" charset="-122"/>
                  <a:ea typeface="黑体" panose="02010609060101010101" charset="-122"/>
                  <a:cs typeface="黑体" panose="02010609060101010101" charset="-122"/>
                </a:rPr>
                <a:t>a</a:t>
              </a:r>
              <a:r>
                <a:rPr lang="en-US" altLang="zh-CN" sz="2400" b="1" i="1" baseline="-25000" dirty="0">
                  <a:latin typeface="黑体" panose="02010609060101010101" charset="-122"/>
                  <a:ea typeface="黑体" panose="02010609060101010101" charset="-122"/>
                  <a:cs typeface="黑体" panose="02010609060101010101" charset="-122"/>
                </a:rPr>
                <a:t>n</a:t>
              </a:r>
              <a:r>
                <a:rPr lang="en-US" altLang="zh-CN" sz="2400" b="1" dirty="0">
                  <a:latin typeface="黑体" panose="02010609060101010101" charset="-122"/>
                  <a:ea typeface="黑体" panose="02010609060101010101" charset="-122"/>
                  <a:cs typeface="黑体" panose="02010609060101010101" charset="-122"/>
                </a:rPr>
                <a:t>}</a:t>
              </a:r>
              <a:r>
                <a:rPr lang="zh-CN" altLang="en-US" sz="2400" b="1" dirty="0">
                  <a:latin typeface="黑体" panose="02010609060101010101" charset="-122"/>
                  <a:ea typeface="黑体" panose="02010609060101010101" charset="-122"/>
                  <a:cs typeface="黑体" panose="02010609060101010101" charset="-122"/>
                </a:rPr>
                <a:t>的最大和子列是</a:t>
              </a:r>
              <a:r>
                <a:rPr lang="en-US" altLang="en-US" sz="2400" b="1" dirty="0">
                  <a:latin typeface="黑体" panose="02010609060101010101" charset="-122"/>
                  <a:ea typeface="黑体" panose="02010609060101010101" charset="-122"/>
                  <a:cs typeface="黑体" panose="02010609060101010101" charset="-122"/>
                </a:rPr>
                <a:t> </a:t>
              </a:r>
              <a:r>
                <a:rPr lang="en-US" altLang="zh-CN" sz="2400" b="1" dirty="0">
                  <a:latin typeface="黑体" panose="02010609060101010101" charset="-122"/>
                  <a:ea typeface="黑体" panose="02010609060101010101" charset="-122"/>
                  <a:cs typeface="黑体" panose="02010609060101010101" charset="-122"/>
                </a:rPr>
                <a:t>{</a:t>
              </a:r>
              <a:r>
                <a:rPr lang="en-US" altLang="zh-CN" sz="2400" b="1" i="1" dirty="0">
                  <a:latin typeface="黑体" panose="02010609060101010101" charset="-122"/>
                  <a:ea typeface="黑体" panose="02010609060101010101" charset="-122"/>
                  <a:cs typeface="黑体" panose="02010609060101010101" charset="-122"/>
                </a:rPr>
                <a:t>a</a:t>
              </a:r>
              <a:r>
                <a:rPr lang="en-US" altLang="zh-CN" sz="2400" b="1" baseline="-25000" dirty="0">
                  <a:latin typeface="黑体" panose="02010609060101010101" charset="-122"/>
                  <a:ea typeface="黑体" panose="02010609060101010101" charset="-122"/>
                  <a:cs typeface="黑体" panose="02010609060101010101" charset="-122"/>
                </a:rPr>
                <a:t>i</a:t>
              </a:r>
              <a:r>
                <a:rPr lang="en-US" altLang="zh-CN" sz="2400" b="1" dirty="0">
                  <a:latin typeface="黑体" panose="02010609060101010101" charset="-122"/>
                  <a:ea typeface="黑体" panose="02010609060101010101" charset="-122"/>
                  <a:cs typeface="黑体" panose="02010609060101010101" charset="-122"/>
                </a:rPr>
                <a:t>, </a:t>
              </a:r>
              <a:r>
                <a:rPr lang="en-US" altLang="zh-CN" sz="2400" b="1" i="1" dirty="0">
                  <a:latin typeface="黑体" panose="02010609060101010101" charset="-122"/>
                  <a:ea typeface="黑体" panose="02010609060101010101" charset="-122"/>
                  <a:cs typeface="黑体" panose="02010609060101010101" charset="-122"/>
                </a:rPr>
                <a:t>a</a:t>
              </a:r>
              <a:r>
                <a:rPr lang="en-US" altLang="zh-CN" sz="2400" b="1" baseline="-25000" dirty="0">
                  <a:latin typeface="黑体" panose="02010609060101010101" charset="-122"/>
                  <a:ea typeface="黑体" panose="02010609060101010101" charset="-122"/>
                  <a:cs typeface="黑体" panose="02010609060101010101" charset="-122"/>
                </a:rPr>
                <a:t>i+1</a:t>
              </a:r>
              <a:r>
                <a:rPr lang="en-US" altLang="zh-CN" sz="2400" b="1" dirty="0">
                  <a:latin typeface="黑体" panose="02010609060101010101" charset="-122"/>
                  <a:ea typeface="黑体" panose="02010609060101010101" charset="-122"/>
                  <a:cs typeface="黑体" panose="02010609060101010101" charset="-122"/>
                </a:rPr>
                <a:t>, …, </a:t>
              </a:r>
              <a:r>
                <a:rPr lang="en-US" altLang="zh-CN" sz="2400" b="1" i="1" dirty="0">
                  <a:latin typeface="黑体" panose="02010609060101010101" charset="-122"/>
                  <a:ea typeface="黑体" panose="02010609060101010101" charset="-122"/>
                  <a:cs typeface="黑体" panose="02010609060101010101" charset="-122"/>
                </a:rPr>
                <a:t>a</a:t>
              </a:r>
              <a:r>
                <a:rPr lang="en-US" altLang="zh-CN" sz="2400" b="1" i="1" baseline="-25000" dirty="0">
                  <a:latin typeface="黑体" panose="02010609060101010101" charset="-122"/>
                  <a:ea typeface="黑体" panose="02010609060101010101" charset="-122"/>
                  <a:cs typeface="黑体" panose="02010609060101010101" charset="-122"/>
                </a:rPr>
                <a:t>j</a:t>
              </a:r>
              <a:r>
                <a:rPr lang="en-US" altLang="zh-CN"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，那么必定有   </a:t>
              </a:r>
              <a:r>
                <a:rPr lang="en-US" altLang="en-US"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对任意 </a:t>
              </a:r>
              <a:r>
                <a:rPr lang="en-US" altLang="zh-CN" sz="2400" b="1" i="1" dirty="0">
                  <a:latin typeface="黑体" panose="02010609060101010101" charset="-122"/>
                  <a:ea typeface="黑体" panose="02010609060101010101" charset="-122"/>
                  <a:cs typeface="黑体" panose="02010609060101010101" charset="-122"/>
                </a:rPr>
                <a:t>i ≤ l ≤ j</a:t>
              </a:r>
              <a:r>
                <a:rPr lang="en-US" altLang="en-US"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都成立。</a:t>
              </a:r>
              <a:endParaRPr lang="en-US" altLang="zh-CN" sz="2400" b="1" dirty="0">
                <a:latin typeface="黑体" panose="02010609060101010101" charset="-122"/>
                <a:ea typeface="黑体" panose="02010609060101010101" charset="-122"/>
                <a:cs typeface="黑体" panose="02010609060101010101" charset="-122"/>
              </a:endParaRPr>
            </a:p>
            <a:p>
              <a:pPr>
                <a:lnSpc>
                  <a:spcPct val="120000"/>
                </a:lnSpc>
              </a:pPr>
              <a:endParaRPr lang="en-US" altLang="zh-CN" sz="2400" b="1" dirty="0">
                <a:latin typeface="黑体" panose="02010609060101010101" charset="-122"/>
                <a:ea typeface="黑体" panose="02010609060101010101" charset="-122"/>
                <a:cs typeface="黑体" panose="02010609060101010101" charset="-122"/>
              </a:endParaRPr>
            </a:p>
            <a:p>
              <a:pPr>
                <a:lnSpc>
                  <a:spcPct val="120000"/>
                </a:lnSpc>
              </a:pPr>
              <a:r>
                <a:rPr lang="zh-CN" altLang="en-US" sz="2400" b="1" dirty="0">
                  <a:latin typeface="黑体" panose="02010609060101010101" charset="-122"/>
                  <a:ea typeface="黑体" panose="02010609060101010101" charset="-122"/>
                  <a:cs typeface="黑体" panose="02010609060101010101" charset="-122"/>
                </a:rPr>
                <a:t>因此，一旦发现当前子列和为负，则可以重新开始考察一个新的子列。</a:t>
              </a:r>
              <a:endParaRPr lang="zh-CN" altLang="en-US" sz="2400" b="1" dirty="0">
                <a:latin typeface="黑体" panose="02010609060101010101" charset="-122"/>
                <a:ea typeface="黑体" panose="02010609060101010101" charset="-122"/>
                <a:cs typeface="黑体" panose="02010609060101010101" charset="-122"/>
              </a:endParaRPr>
            </a:p>
          </p:txBody>
        </p:sp>
        <p:graphicFrame>
          <p:nvGraphicFramePr>
            <p:cNvPr id="3074" name="Object 10"/>
            <p:cNvGraphicFramePr/>
            <p:nvPr/>
          </p:nvGraphicFramePr>
          <p:xfrm>
            <a:off x="3129599" y="2680244"/>
            <a:ext cx="1564856" cy="636032"/>
          </p:xfrm>
          <a:graphic>
            <a:graphicData uri="http://schemas.openxmlformats.org/presentationml/2006/ole">
              <mc:AlternateContent xmlns:mc="http://schemas.openxmlformats.org/markup-compatibility/2006">
                <mc:Choice xmlns:v="urn:schemas-microsoft-com:vml" Requires="v">
                  <p:oleObj spid="_x0000_s3077" name="" r:id="rId1" imgW="786765" imgH="304800" progId="Equation.3">
                    <p:embed/>
                  </p:oleObj>
                </mc:Choice>
                <mc:Fallback>
                  <p:oleObj name="" r:id="rId1" imgW="786765" imgH="304800" progId="Equation.3">
                    <p:embed/>
                    <p:pic>
                      <p:nvPicPr>
                        <p:cNvPr id="0" name="图片 3076"/>
                        <p:cNvPicPr/>
                        <p:nvPr/>
                      </p:nvPicPr>
                      <p:blipFill>
                        <a:blip r:embed="rId2"/>
                        <a:stretch>
                          <a:fillRect/>
                        </a:stretch>
                      </p:blipFill>
                      <p:spPr>
                        <a:xfrm>
                          <a:off x="3129599" y="2680244"/>
                          <a:ext cx="1564856" cy="636032"/>
                        </a:xfrm>
                        <a:prstGeom prst="rect">
                          <a:avLst/>
                        </a:prstGeom>
                        <a:noFill/>
                        <a:ln w="38100">
                          <a:noFill/>
                          <a:miter/>
                        </a:ln>
                      </p:spPr>
                    </p:pic>
                  </p:oleObj>
                </mc:Fallback>
              </mc:AlternateContent>
            </a:graphicData>
          </a:graphic>
        </p:graphicFrame>
      </p:grpSp>
      <p:sp>
        <p:nvSpPr>
          <p:cNvPr id="60419" name="AutoShape 3" descr="棕色大理石"/>
          <p:cNvSpPr/>
          <p:nvPr/>
        </p:nvSpPr>
        <p:spPr>
          <a:xfrm>
            <a:off x="271780" y="1348740"/>
            <a:ext cx="1752600" cy="533400"/>
          </a:xfrm>
          <a:prstGeom prst="bevel">
            <a:avLst>
              <a:gd name="adj" fmla="val 12500"/>
            </a:avLst>
          </a:prstGeom>
          <a:blipFill rotWithShape="0">
            <a:blip r:embed="rId3"/>
          </a:blipFill>
          <a:ln w="9525">
            <a:noFill/>
          </a:ln>
        </p:spPr>
        <p:txBody>
          <a:bodyPr wrap="none" anchor="ctr"/>
          <a:p>
            <a:pPr algn="ctr"/>
            <a:r>
              <a:rPr lang="zh-CN" altLang="en-US" sz="2000" b="1" dirty="0">
                <a:solidFill>
                  <a:schemeClr val="bg1"/>
                </a:solidFill>
                <a:latin typeface="Arial" panose="020B0604020202020204" pitchFamily="34" charset="0"/>
              </a:rPr>
              <a:t>算法</a:t>
            </a:r>
            <a:r>
              <a:rPr lang="en-US" altLang="zh-CN" sz="2000" b="1" dirty="0">
                <a:solidFill>
                  <a:schemeClr val="bg1"/>
                </a:solidFill>
                <a:latin typeface="Arial" panose="020B0604020202020204" pitchFamily="34" charset="0"/>
              </a:rPr>
              <a:t> 4</a:t>
            </a:r>
            <a:endParaRPr lang="en-US" altLang="zh-CN" sz="2000" b="1" dirty="0">
              <a:solidFill>
                <a:schemeClr val="bg1"/>
              </a:solidFill>
              <a:latin typeface="Arial" panose="020B0604020202020204" pitchFamily="34" charset="0"/>
            </a:endParaRPr>
          </a:p>
        </p:txBody>
      </p:sp>
      <p:sp>
        <p:nvSpPr>
          <p:cNvPr id="60420" name="Text Box 4"/>
          <p:cNvSpPr txBox="1"/>
          <p:nvPr/>
        </p:nvSpPr>
        <p:spPr>
          <a:xfrm>
            <a:off x="749300" y="2133600"/>
            <a:ext cx="798195" cy="3311525"/>
          </a:xfrm>
          <a:prstGeom prst="rect">
            <a:avLst/>
          </a:prstGeom>
          <a:noFill/>
          <a:ln w="9525">
            <a:noFill/>
          </a:ln>
        </p:spPr>
        <p:txBody>
          <a:bodyPr vert="eaVert" wrap="square">
            <a:spAutoFit/>
          </a:bodyPr>
          <a:p>
            <a:pPr>
              <a:spcBef>
                <a:spcPct val="50000"/>
              </a:spcBef>
            </a:pPr>
            <a:r>
              <a:rPr lang="zh-CN" altLang="en-US" sz="4000" b="1" dirty="0">
                <a:solidFill>
                  <a:srgbClr val="FF0000"/>
                </a:solidFill>
                <a:latin typeface="黑体" panose="02010609060101010101" charset="-122"/>
                <a:ea typeface="黑体" panose="02010609060101010101" charset="-122"/>
                <a:cs typeface="黑体" panose="02010609060101010101" charset="-122"/>
              </a:rPr>
              <a:t>“在线”算法</a:t>
            </a:r>
            <a:endParaRPr lang="zh-CN" altLang="en-US" sz="4000" b="1" dirty="0">
              <a:solidFill>
                <a:srgbClr val="FF0000"/>
              </a:solidFill>
              <a:latin typeface="黑体" panose="02010609060101010101" charset="-122"/>
              <a:ea typeface="黑体" panose="02010609060101010101" charset="-122"/>
              <a:cs typeface="黑体" panose="02010609060101010101" charset="-122"/>
            </a:endParaRPr>
          </a:p>
        </p:txBody>
      </p:sp>
      <p:graphicFrame>
        <p:nvGraphicFramePr>
          <p:cNvPr id="3100" name="表格 3099"/>
          <p:cNvGraphicFramePr/>
          <p:nvPr/>
        </p:nvGraphicFramePr>
        <p:xfrm>
          <a:off x="6596063" y="4436110"/>
          <a:ext cx="2740025" cy="372745"/>
        </p:xfrm>
        <a:graphic>
          <a:graphicData uri="http://schemas.openxmlformats.org/drawingml/2006/table">
            <a:tbl>
              <a:tblPr/>
              <a:tblGrid>
                <a:gridCol w="396875"/>
                <a:gridCol w="390525"/>
                <a:gridCol w="390525"/>
                <a:gridCol w="390525"/>
                <a:gridCol w="390525"/>
                <a:gridCol w="390525"/>
                <a:gridCol w="390525"/>
              </a:tblGrid>
              <a:tr h="37274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r>
                        <a:rPr lang="en-US" altLang="zh-CN" sz="1600" b="1" dirty="0">
                          <a:latin typeface="Times New Roman" panose="02020603050405020304" pitchFamily="18" charset="0"/>
                          <a:cs typeface="Times New Roman" panose="02020603050405020304" pitchFamily="18" charset="0"/>
                        </a:rPr>
                        <a:t>-2</a:t>
                      </a:r>
                      <a:endParaRPr lang="en-US" altLang="zh-CN" sz="1600" b="1" dirty="0">
                        <a:latin typeface="Times New Roman" panose="02020603050405020304" pitchFamily="18" charset="0"/>
                        <a:ea typeface="Times New Roman" panose="02020603050405020304" pitchFamily="18" charset="0"/>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r>
                        <a:rPr lang="en-US" altLang="zh-CN" sz="1600" b="1" dirty="0">
                          <a:latin typeface="Times New Roman" panose="02020603050405020304" pitchFamily="18" charset="0"/>
                          <a:cs typeface="Times New Roman" panose="02020603050405020304" pitchFamily="18" charset="0"/>
                        </a:rPr>
                        <a:t>4</a:t>
                      </a:r>
                      <a:endParaRPr lang="en-US" altLang="zh-CN" sz="1600" b="1" dirty="0">
                        <a:latin typeface="Times New Roman" panose="02020603050405020304" pitchFamily="18" charset="0"/>
                        <a:ea typeface="Times New Roman" panose="02020603050405020304" pitchFamily="18" charset="0"/>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r>
                        <a:rPr lang="en-US" altLang="zh-CN" sz="1600" b="1" dirty="0">
                          <a:latin typeface="Times New Roman" panose="02020603050405020304" pitchFamily="18" charset="0"/>
                          <a:cs typeface="Times New Roman" panose="02020603050405020304" pitchFamily="18" charset="0"/>
                        </a:rPr>
                        <a:t>1</a:t>
                      </a:r>
                      <a:endParaRPr lang="en-US" altLang="zh-CN" sz="1600" b="1" dirty="0">
                        <a:latin typeface="Times New Roman" panose="02020603050405020304" pitchFamily="18" charset="0"/>
                        <a:ea typeface="Times New Roman" panose="02020603050405020304" pitchFamily="18" charset="0"/>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r>
                        <a:rPr lang="en-US" altLang="zh-CN" sz="1600" b="1" dirty="0">
                          <a:latin typeface="Times New Roman" panose="02020603050405020304" pitchFamily="18" charset="0"/>
                          <a:cs typeface="Times New Roman" panose="02020603050405020304" pitchFamily="18" charset="0"/>
                        </a:rPr>
                        <a:t>-6</a:t>
                      </a:r>
                      <a:endParaRPr lang="zh-CN" altLang="zh-CN" sz="1600" b="1" dirty="0">
                        <a:latin typeface="Times New Roman" panose="02020603050405020304" pitchFamily="18" charset="0"/>
                        <a:ea typeface="Times New Roman" panose="02020603050405020304" pitchFamily="18" charset="0"/>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r>
                        <a:rPr lang="en-US" altLang="zh-CN" sz="1600" b="1" dirty="0">
                          <a:latin typeface="Times New Roman" panose="02020603050405020304" pitchFamily="18" charset="0"/>
                          <a:cs typeface="Times New Roman" panose="02020603050405020304" pitchFamily="18" charset="0"/>
                        </a:rPr>
                        <a:t>3</a:t>
                      </a:r>
                      <a:endParaRPr lang="en-US" altLang="zh-CN" sz="1600" b="1" dirty="0">
                        <a:latin typeface="Times New Roman" panose="02020603050405020304" pitchFamily="18" charset="0"/>
                        <a:ea typeface="Times New Roman" panose="02020603050405020304" pitchFamily="18" charset="0"/>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r>
                        <a:rPr lang="en-US" altLang="zh-CN" sz="1600" b="1" dirty="0">
                          <a:latin typeface="Times New Roman" panose="02020603050405020304" pitchFamily="18" charset="0"/>
                          <a:cs typeface="Times New Roman" panose="02020603050405020304" pitchFamily="18" charset="0"/>
                        </a:rPr>
                        <a:t>-1</a:t>
                      </a:r>
                      <a:endParaRPr lang="en-US" altLang="zh-CN" sz="1600" b="1" dirty="0">
                        <a:latin typeface="Times New Roman" panose="02020603050405020304" pitchFamily="18" charset="0"/>
                        <a:ea typeface="Times New Roman" panose="02020603050405020304" pitchFamily="18" charset="0"/>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r>
                        <a:rPr lang="en-US" altLang="zh-CN" sz="1600" b="1" dirty="0">
                          <a:latin typeface="Times New Roman" panose="02020603050405020304" pitchFamily="18" charset="0"/>
                          <a:cs typeface="Times New Roman" panose="02020603050405020304" pitchFamily="18" charset="0"/>
                        </a:rPr>
                        <a:t>5</a:t>
                      </a:r>
                      <a:endParaRPr lang="en-US" altLang="zh-CN" sz="1600" b="1" dirty="0">
                        <a:latin typeface="Times New Roman" panose="02020603050405020304" pitchFamily="18" charset="0"/>
                        <a:ea typeface="Times New Roman" panose="02020603050405020304" pitchFamily="18" charset="0"/>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9" name="矩形 38"/>
          <p:cNvSpPr/>
          <p:nvPr/>
        </p:nvSpPr>
        <p:spPr>
          <a:xfrm>
            <a:off x="8167688" y="4451985"/>
            <a:ext cx="1143000" cy="357188"/>
          </a:xfrm>
          <a:prstGeom prst="rect">
            <a:avLst/>
          </a:prstGeom>
          <a:solidFill>
            <a:schemeClr val="accent1">
              <a:alpha val="36078"/>
            </a:schemeClr>
          </a:solidFill>
          <a:ln w="9525" cap="flat" cmpd="sng">
            <a:solidFill>
              <a:schemeClr val="tx1"/>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40" name="矩形 39"/>
          <p:cNvSpPr/>
          <p:nvPr/>
        </p:nvSpPr>
        <p:spPr>
          <a:xfrm>
            <a:off x="7024688" y="4451985"/>
            <a:ext cx="1500187" cy="357188"/>
          </a:xfrm>
          <a:prstGeom prst="rect">
            <a:avLst/>
          </a:prstGeom>
          <a:solidFill>
            <a:schemeClr val="accent1">
              <a:alpha val="36078"/>
            </a:schemeClr>
          </a:solidFill>
          <a:ln w="9525" cap="flat" cmpd="sng">
            <a:solidFill>
              <a:schemeClr val="tx1"/>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par>
                                <p:cTn id="7" presetID="9"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animEffect transition="in" filter="dissolve">
                                      <p:cBhvr>
                                        <p:cTn id="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Times New Roman" panose="02020603050405020304" pitchFamily="18" charset="0"/>
                <a:sym typeface="Webdings" panose="05030102010509060703" pitchFamily="18" charset="2"/>
              </a:rPr>
              <a:t>应用实例：最大子列和问题</a:t>
            </a:r>
            <a:endParaRPr lang="zh-CN" altLang="en-US"/>
          </a:p>
        </p:txBody>
      </p:sp>
      <p:sp>
        <p:nvSpPr>
          <p:cNvPr id="60419" name="AutoShape 3" descr="棕色大理石"/>
          <p:cNvSpPr/>
          <p:nvPr/>
        </p:nvSpPr>
        <p:spPr>
          <a:xfrm>
            <a:off x="271780" y="1348740"/>
            <a:ext cx="1752600" cy="533400"/>
          </a:xfrm>
          <a:prstGeom prst="bevel">
            <a:avLst>
              <a:gd name="adj" fmla="val 12500"/>
            </a:avLst>
          </a:prstGeom>
          <a:blipFill rotWithShape="0">
            <a:blip r:embed="rId1"/>
          </a:blipFill>
          <a:ln w="9525">
            <a:noFill/>
          </a:ln>
        </p:spPr>
        <p:txBody>
          <a:bodyPr wrap="none" anchor="ctr"/>
          <a:p>
            <a:pPr algn="ctr"/>
            <a:r>
              <a:rPr lang="zh-CN" altLang="en-US" sz="2000" b="1" dirty="0">
                <a:solidFill>
                  <a:schemeClr val="bg1"/>
                </a:solidFill>
                <a:latin typeface="Arial" panose="020B0604020202020204" pitchFamily="34" charset="0"/>
              </a:rPr>
              <a:t>算法</a:t>
            </a:r>
            <a:r>
              <a:rPr lang="en-US" altLang="zh-CN" sz="2000" b="1" dirty="0">
                <a:solidFill>
                  <a:schemeClr val="bg1"/>
                </a:solidFill>
                <a:latin typeface="Arial" panose="020B0604020202020204" pitchFamily="34" charset="0"/>
              </a:rPr>
              <a:t> 4</a:t>
            </a:r>
            <a:endParaRPr lang="en-US" altLang="zh-CN" sz="2000" b="1" dirty="0">
              <a:solidFill>
                <a:schemeClr val="bg1"/>
              </a:solidFill>
              <a:latin typeface="Arial" panose="020B0604020202020204" pitchFamily="34" charset="0"/>
            </a:endParaRPr>
          </a:p>
        </p:txBody>
      </p:sp>
      <p:sp>
        <p:nvSpPr>
          <p:cNvPr id="60420" name="Text Box 4"/>
          <p:cNvSpPr txBox="1"/>
          <p:nvPr/>
        </p:nvSpPr>
        <p:spPr>
          <a:xfrm>
            <a:off x="749300" y="2133600"/>
            <a:ext cx="798195" cy="3311525"/>
          </a:xfrm>
          <a:prstGeom prst="rect">
            <a:avLst/>
          </a:prstGeom>
          <a:noFill/>
          <a:ln w="9525">
            <a:noFill/>
          </a:ln>
        </p:spPr>
        <p:txBody>
          <a:bodyPr vert="eaVert" wrap="square">
            <a:spAutoFit/>
          </a:bodyPr>
          <a:p>
            <a:pPr>
              <a:spcBef>
                <a:spcPct val="50000"/>
              </a:spcBef>
            </a:pPr>
            <a:r>
              <a:rPr lang="zh-CN" altLang="en-US" sz="4000" b="1" dirty="0">
                <a:solidFill>
                  <a:srgbClr val="FF0000"/>
                </a:solidFill>
                <a:latin typeface="黑体" panose="02010609060101010101" charset="-122"/>
                <a:ea typeface="黑体" panose="02010609060101010101" charset="-122"/>
                <a:cs typeface="黑体" panose="02010609060101010101" charset="-122"/>
              </a:rPr>
              <a:t>“在线”算法</a:t>
            </a:r>
            <a:endParaRPr lang="zh-CN" altLang="en-US" sz="4000" b="1" dirty="0">
              <a:solidFill>
                <a:srgbClr val="FF0000"/>
              </a:solidFill>
              <a:latin typeface="黑体" panose="02010609060101010101" charset="-122"/>
              <a:ea typeface="黑体" panose="02010609060101010101" charset="-122"/>
              <a:cs typeface="黑体" panose="02010609060101010101" charset="-122"/>
            </a:endParaRPr>
          </a:p>
        </p:txBody>
      </p:sp>
      <p:sp>
        <p:nvSpPr>
          <p:cNvPr id="60421" name="AutoShape 5"/>
          <p:cNvSpPr/>
          <p:nvPr/>
        </p:nvSpPr>
        <p:spPr>
          <a:xfrm>
            <a:off x="2375218" y="1247458"/>
            <a:ext cx="8610600" cy="4038600"/>
          </a:xfrm>
          <a:prstGeom prst="foldedCorner">
            <a:avLst>
              <a:gd name="adj" fmla="val 7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ctr"/>
          <a:p>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MaxSubsequenceSum( </a:t>
            </a:r>
            <a:r>
              <a:rPr lang="en-US" altLang="zh-CN" sz="1800" b="1" dirty="0">
                <a:solidFill>
                  <a:schemeClr val="hlink"/>
                </a:solidFill>
                <a:latin typeface="Arial" panose="020B0604020202020204" pitchFamily="34" charset="0"/>
              </a:rPr>
              <a:t>const int</a:t>
            </a:r>
            <a:r>
              <a:rPr lang="en-US" altLang="zh-CN" sz="1800" b="1" dirty="0">
                <a:latin typeface="Arial" panose="020B0604020202020204" pitchFamily="34" charset="0"/>
              </a:rPr>
              <a:t>  A[ ],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N ) </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latin typeface="Arial" panose="020B0604020202020204" pitchFamily="34" charset="0"/>
            </a:endParaRPr>
          </a:p>
          <a:p>
            <a:r>
              <a:rPr lang="en-US" altLang="zh-CN" sz="1800" b="1" dirty="0">
                <a:solidFill>
                  <a:schemeClr val="hlink"/>
                </a:solidFill>
                <a:latin typeface="Arial" panose="020B0604020202020204" pitchFamily="34" charset="0"/>
              </a:rPr>
              <a:t>	int</a:t>
            </a:r>
            <a:r>
              <a:rPr lang="en-US" altLang="zh-CN" sz="1800" b="1" dirty="0">
                <a:latin typeface="Arial" panose="020B0604020202020204" pitchFamily="34" charset="0"/>
              </a:rPr>
              <a:t>  ThisSum, MaxSum, j;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1*/</a:t>
            </a:r>
            <a:r>
              <a:rPr lang="en-US" altLang="zh-CN" sz="1800" b="1" dirty="0">
                <a:latin typeface="Arial" panose="020B0604020202020204" pitchFamily="34" charset="0"/>
              </a:rPr>
              <a:t> 	ThisSum = MaxSum = 0;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2*/</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 </a:t>
            </a:r>
            <a:r>
              <a:rPr lang="en-US" altLang="zh-CN" sz="1800" b="1" dirty="0">
                <a:latin typeface="Arial" panose="020B0604020202020204" pitchFamily="34" charset="0"/>
              </a:rPr>
              <a:t>( j = 0; j &lt; N; j++ ) {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3*/</a:t>
            </a:r>
            <a:r>
              <a:rPr lang="en-US" altLang="zh-CN" sz="1800" b="1" dirty="0">
                <a:latin typeface="Arial" panose="020B0604020202020204" pitchFamily="34" charset="0"/>
              </a:rPr>
              <a:t> 	      ThisSum += A[ j ];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4*/</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  </a:t>
            </a:r>
            <a:r>
              <a:rPr lang="en-US" altLang="zh-CN" sz="1800" b="1" dirty="0">
                <a:latin typeface="Arial" panose="020B0604020202020204" pitchFamily="34" charset="0"/>
              </a:rPr>
              <a:t>( ThisSum &gt; MaxSum )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5*/</a:t>
            </a:r>
            <a:r>
              <a:rPr lang="en-US" altLang="zh-CN" sz="1800" b="1" dirty="0">
                <a:latin typeface="Arial" panose="020B0604020202020204" pitchFamily="34" charset="0"/>
              </a:rPr>
              <a:t> 		MaxSum = ThisSum;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6*/</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else</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 </a:t>
            </a:r>
            <a:r>
              <a:rPr lang="en-US" altLang="zh-CN" sz="1800" b="1" dirty="0">
                <a:latin typeface="Arial" panose="020B0604020202020204" pitchFamily="34" charset="0"/>
              </a:rPr>
              <a:t>( ThisSum &lt; 0 )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7*/</a:t>
            </a:r>
            <a:r>
              <a:rPr lang="en-US" altLang="zh-CN" sz="1800" b="1" dirty="0">
                <a:latin typeface="Arial" panose="020B0604020202020204" pitchFamily="34" charset="0"/>
              </a:rPr>
              <a:t> 		ThisSum = 0;</a:t>
            </a:r>
            <a:endParaRPr lang="en-US" altLang="zh-CN" sz="1800" b="1" dirty="0">
              <a:latin typeface="Arial" panose="020B0604020202020204" pitchFamily="34" charset="0"/>
            </a:endParaRPr>
          </a:p>
          <a:p>
            <a:r>
              <a:rPr lang="en-US" altLang="zh-CN" sz="1800" b="1" dirty="0">
                <a:latin typeface="Arial" panose="020B0604020202020204" pitchFamily="34" charset="0"/>
              </a:rPr>
              <a:t>	}  </a:t>
            </a:r>
            <a:r>
              <a:rPr lang="en-US" altLang="zh-CN" sz="1800" b="1" dirty="0">
                <a:solidFill>
                  <a:srgbClr val="008000"/>
                </a:solidFill>
                <a:latin typeface="Arial" panose="020B0604020202020204" pitchFamily="34" charset="0"/>
              </a:rPr>
              <a:t>/* end for-j */</a:t>
            </a:r>
            <a:endParaRPr lang="en-US" altLang="zh-CN" sz="1800" b="1" dirty="0">
              <a:latin typeface="Arial" panose="020B0604020202020204" pitchFamily="34" charset="0"/>
            </a:endParaRPr>
          </a:p>
          <a:p>
            <a:r>
              <a:rPr lang="en-US" altLang="zh-CN" sz="1800" b="1" dirty="0">
                <a:solidFill>
                  <a:srgbClr val="008000"/>
                </a:solidFill>
                <a:latin typeface="Arial" panose="020B0604020202020204" pitchFamily="34" charset="0"/>
              </a:rPr>
              <a:t>/* 8*/</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return</a:t>
            </a:r>
            <a:r>
              <a:rPr lang="en-US" altLang="zh-CN" sz="1800" b="1" dirty="0">
                <a:latin typeface="Arial" panose="020B0604020202020204" pitchFamily="34" charset="0"/>
              </a:rPr>
              <a:t> MaxSum; </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latin typeface="Arial" panose="020B0604020202020204" pitchFamily="34" charset="0"/>
            </a:endParaRPr>
          </a:p>
        </p:txBody>
      </p:sp>
      <p:sp>
        <p:nvSpPr>
          <p:cNvPr id="60422" name="Text Box 6"/>
          <p:cNvSpPr txBox="1"/>
          <p:nvPr/>
        </p:nvSpPr>
        <p:spPr>
          <a:xfrm>
            <a:off x="2133600" y="5286375"/>
            <a:ext cx="2057400" cy="398780"/>
          </a:xfrm>
          <a:prstGeom prst="rect">
            <a:avLst/>
          </a:prstGeom>
          <a:noFill/>
          <a:ln w="9525">
            <a:noFill/>
          </a:ln>
        </p:spPr>
        <p:txBody>
          <a:bodyPr>
            <a:spAutoFit/>
          </a:bodyPr>
          <a:p>
            <a:pPr>
              <a:spcBef>
                <a:spcPct val="50000"/>
              </a:spcBef>
            </a:pP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 ) = O( </a:t>
            </a:r>
            <a:r>
              <a:rPr lang="en-US" altLang="zh-CN" sz="2000" b="1" i="1" dirty="0">
                <a:latin typeface="Times New Roman" panose="02020603050405020304" pitchFamily="18" charset="0"/>
              </a:rPr>
              <a:t>N</a:t>
            </a:r>
            <a:r>
              <a:rPr lang="en-US" altLang="zh-CN" sz="2000" b="1" baseline="30000" dirty="0">
                <a:latin typeface="Times New Roman" panose="02020603050405020304" pitchFamily="18" charset="0"/>
              </a:rPr>
              <a:t> </a:t>
            </a:r>
            <a:r>
              <a:rPr lang="en-US" altLang="zh-CN" sz="2000" b="1" dirty="0">
                <a:latin typeface="Times New Roman" panose="02020603050405020304" pitchFamily="18" charset="0"/>
              </a:rPr>
              <a:t>)</a:t>
            </a:r>
            <a:endParaRPr lang="en-US" altLang="zh-CN" sz="2000" b="1" i="1" dirty="0">
              <a:latin typeface="Times New Roman" panose="02020603050405020304" pitchFamily="18" charset="0"/>
            </a:endParaRPr>
          </a:p>
        </p:txBody>
      </p:sp>
      <p:sp>
        <p:nvSpPr>
          <p:cNvPr id="60423" name="Text Box 7"/>
          <p:cNvSpPr txBox="1"/>
          <p:nvPr/>
        </p:nvSpPr>
        <p:spPr>
          <a:xfrm>
            <a:off x="2133600" y="5643563"/>
            <a:ext cx="3276600" cy="398780"/>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序列</a:t>
            </a:r>
            <a:r>
              <a:rPr lang="en-US" altLang="zh-CN" sz="2000" b="1" dirty="0">
                <a:latin typeface="Times New Roman" panose="02020603050405020304" pitchFamily="18" charset="0"/>
              </a:rPr>
              <a:t>A[ ] </a:t>
            </a:r>
            <a:r>
              <a:rPr lang="zh-CN" altLang="en-US" sz="2000" b="1" i="1" dirty="0">
                <a:solidFill>
                  <a:srgbClr val="0000FF"/>
                </a:solidFill>
                <a:latin typeface="Times New Roman" panose="02020603050405020304" pitchFamily="18" charset="0"/>
              </a:rPr>
              <a:t>仅需</a:t>
            </a:r>
            <a:r>
              <a:rPr lang="zh-CN" altLang="en-US" sz="2000" b="1" dirty="0">
                <a:latin typeface="Times New Roman" panose="02020603050405020304" pitchFamily="18" charset="0"/>
              </a:rPr>
              <a:t>扫描一遍！</a:t>
            </a:r>
            <a:endParaRPr lang="en-US" altLang="zh-CN" sz="2000" b="1" dirty="0">
              <a:latin typeface="Times New Roman" panose="02020603050405020304" pitchFamily="18" charset="0"/>
            </a:endParaRPr>
          </a:p>
        </p:txBody>
      </p:sp>
      <p:grpSp>
        <p:nvGrpSpPr>
          <p:cNvPr id="3" name="Group 24"/>
          <p:cNvGrpSpPr/>
          <p:nvPr/>
        </p:nvGrpSpPr>
        <p:grpSpPr>
          <a:xfrm>
            <a:off x="6172200" y="2133600"/>
            <a:ext cx="3657600" cy="381000"/>
            <a:chOff x="2928" y="3600"/>
            <a:chExt cx="2304" cy="240"/>
          </a:xfrm>
        </p:grpSpPr>
        <p:sp>
          <p:nvSpPr>
            <p:cNvPr id="3120" name="Rectangle 8"/>
            <p:cNvSpPr/>
            <p:nvPr/>
          </p:nvSpPr>
          <p:spPr>
            <a:xfrm>
              <a:off x="2928" y="3600"/>
              <a:ext cx="288" cy="24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1</a:t>
              </a:r>
              <a:endParaRPr lang="en-US" altLang="zh-CN" sz="1800" b="1" dirty="0">
                <a:latin typeface="Times New Roman" panose="02020603050405020304" pitchFamily="18" charset="0"/>
              </a:endParaRPr>
            </a:p>
          </p:txBody>
        </p:sp>
        <p:sp>
          <p:nvSpPr>
            <p:cNvPr id="3121" name="Rectangle 16"/>
            <p:cNvSpPr/>
            <p:nvPr/>
          </p:nvSpPr>
          <p:spPr>
            <a:xfrm>
              <a:off x="3216" y="3600"/>
              <a:ext cx="288" cy="24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800" b="1" dirty="0">
                  <a:latin typeface="Times New Roman" panose="02020603050405020304" pitchFamily="18" charset="0"/>
                  <a:sym typeface="Symbol" panose="05050102010706020507" pitchFamily="18" charset="2"/>
                </a:rPr>
                <a:t>3</a:t>
              </a:r>
              <a:endParaRPr lang="en-US" altLang="zh-CN" sz="1800" b="1" dirty="0">
                <a:latin typeface="Times New Roman" panose="02020603050405020304" pitchFamily="18" charset="0"/>
              </a:endParaRPr>
            </a:p>
          </p:txBody>
        </p:sp>
        <p:sp>
          <p:nvSpPr>
            <p:cNvPr id="3122" name="Rectangle 17"/>
            <p:cNvSpPr/>
            <p:nvPr/>
          </p:nvSpPr>
          <p:spPr>
            <a:xfrm>
              <a:off x="3504" y="3600"/>
              <a:ext cx="288" cy="24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2</a:t>
              </a:r>
              <a:endParaRPr lang="en-US" altLang="zh-CN" sz="1800" b="1" dirty="0">
                <a:latin typeface="Times New Roman" panose="02020603050405020304" pitchFamily="18" charset="0"/>
              </a:endParaRPr>
            </a:p>
          </p:txBody>
        </p:sp>
        <p:sp>
          <p:nvSpPr>
            <p:cNvPr id="3123" name="Rectangle 18"/>
            <p:cNvSpPr/>
            <p:nvPr/>
          </p:nvSpPr>
          <p:spPr>
            <a:xfrm>
              <a:off x="3792" y="3600"/>
              <a:ext cx="288" cy="24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800" b="1" dirty="0">
                  <a:latin typeface="Times New Roman" panose="02020603050405020304" pitchFamily="18" charset="0"/>
                  <a:sym typeface="Symbol" panose="05050102010706020507" pitchFamily="18" charset="2"/>
                </a:rPr>
                <a:t>4</a:t>
              </a:r>
              <a:endParaRPr lang="en-US" altLang="zh-CN" sz="1800" b="1" dirty="0">
                <a:latin typeface="Times New Roman" panose="02020603050405020304" pitchFamily="18" charset="0"/>
              </a:endParaRPr>
            </a:p>
          </p:txBody>
        </p:sp>
        <p:sp>
          <p:nvSpPr>
            <p:cNvPr id="3124" name="Rectangle 19"/>
            <p:cNvSpPr/>
            <p:nvPr/>
          </p:nvSpPr>
          <p:spPr>
            <a:xfrm>
              <a:off x="4080" y="3600"/>
              <a:ext cx="288" cy="24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6</a:t>
              </a:r>
              <a:endParaRPr lang="en-US" altLang="zh-CN" sz="1800" b="1" dirty="0">
                <a:latin typeface="Times New Roman" panose="02020603050405020304" pitchFamily="18" charset="0"/>
              </a:endParaRPr>
            </a:p>
          </p:txBody>
        </p:sp>
        <p:sp>
          <p:nvSpPr>
            <p:cNvPr id="3125" name="Rectangle 20"/>
            <p:cNvSpPr/>
            <p:nvPr/>
          </p:nvSpPr>
          <p:spPr>
            <a:xfrm>
              <a:off x="4368" y="3600"/>
              <a:ext cx="288" cy="24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800" b="1" dirty="0">
                  <a:latin typeface="Times New Roman" panose="02020603050405020304" pitchFamily="18" charset="0"/>
                </a:rPr>
                <a:t>1</a:t>
              </a:r>
              <a:endParaRPr lang="en-US" altLang="zh-CN" sz="1800" b="1" dirty="0">
                <a:latin typeface="Times New Roman" panose="02020603050405020304" pitchFamily="18" charset="0"/>
              </a:endParaRPr>
            </a:p>
          </p:txBody>
        </p:sp>
        <p:sp>
          <p:nvSpPr>
            <p:cNvPr id="3126" name="Rectangle 21"/>
            <p:cNvSpPr/>
            <p:nvPr/>
          </p:nvSpPr>
          <p:spPr>
            <a:xfrm>
              <a:off x="4656" y="3600"/>
              <a:ext cx="288" cy="24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800" b="1" dirty="0">
                  <a:latin typeface="Times New Roman" panose="02020603050405020304" pitchFamily="18" charset="0"/>
                  <a:sym typeface="Symbol" panose="05050102010706020507" pitchFamily="18" charset="2"/>
                </a:rPr>
                <a:t>6</a:t>
              </a:r>
              <a:endParaRPr lang="en-US" altLang="zh-CN" sz="1800" b="1" dirty="0">
                <a:latin typeface="Times New Roman" panose="02020603050405020304" pitchFamily="18" charset="0"/>
              </a:endParaRPr>
            </a:p>
          </p:txBody>
        </p:sp>
        <p:sp>
          <p:nvSpPr>
            <p:cNvPr id="3127" name="Rectangle 22"/>
            <p:cNvSpPr/>
            <p:nvPr/>
          </p:nvSpPr>
          <p:spPr>
            <a:xfrm>
              <a:off x="4944" y="3600"/>
              <a:ext cx="288" cy="24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1</a:t>
              </a:r>
              <a:endParaRPr lang="en-US" altLang="zh-CN" sz="1800" b="1" dirty="0">
                <a:latin typeface="Times New Roman" panose="02020603050405020304" pitchFamily="18" charset="0"/>
              </a:endParaRPr>
            </a:p>
          </p:txBody>
        </p:sp>
        <p:sp>
          <p:nvSpPr>
            <p:cNvPr id="3128" name="Rectangle 23"/>
            <p:cNvSpPr/>
            <p:nvPr/>
          </p:nvSpPr>
          <p:spPr>
            <a:xfrm>
              <a:off x="2928" y="3600"/>
              <a:ext cx="2304" cy="240"/>
            </a:xfrm>
            <a:prstGeom prst="rect">
              <a:avLst/>
            </a:prstGeom>
            <a:noFill/>
            <a:ln w="38100" cap="flat" cmpd="sng">
              <a:solidFill>
                <a:schemeClr val="hlink"/>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sp>
        <p:nvSpPr>
          <p:cNvPr id="60441" name="Rectangle 25"/>
          <p:cNvSpPr/>
          <p:nvPr/>
        </p:nvSpPr>
        <p:spPr>
          <a:xfrm>
            <a:off x="6172200" y="2133600"/>
            <a:ext cx="457200" cy="381000"/>
          </a:xfrm>
          <a:prstGeom prst="rect">
            <a:avLst/>
          </a:prstGeom>
          <a:solidFill>
            <a:srgbClr val="CCFFFF">
              <a:alpha val="50195"/>
            </a:srgbClr>
          </a:solidFill>
          <a:ln w="9525">
            <a:noFill/>
          </a:ln>
        </p:spPr>
        <p:txBody>
          <a:bodyPr wrap="none" anchor="ctr"/>
          <a:p>
            <a:endParaRPr lang="zh-CN" altLang="en-US" dirty="0">
              <a:latin typeface="Times New Roman" panose="02020603050405020304" pitchFamily="18" charset="0"/>
            </a:endParaRPr>
          </a:p>
        </p:txBody>
      </p:sp>
      <p:sp>
        <p:nvSpPr>
          <p:cNvPr id="60442" name="Rectangle 26"/>
          <p:cNvSpPr/>
          <p:nvPr/>
        </p:nvSpPr>
        <p:spPr>
          <a:xfrm>
            <a:off x="6629400" y="2133600"/>
            <a:ext cx="457200" cy="381000"/>
          </a:xfrm>
          <a:prstGeom prst="rect">
            <a:avLst/>
          </a:prstGeom>
          <a:solidFill>
            <a:srgbClr val="CCFFFF">
              <a:alpha val="50195"/>
            </a:srgbClr>
          </a:solidFill>
          <a:ln w="9525">
            <a:noFill/>
          </a:ln>
        </p:spPr>
        <p:txBody>
          <a:bodyPr wrap="none" anchor="ctr"/>
          <a:p>
            <a:endParaRPr lang="zh-CN" altLang="en-US" dirty="0">
              <a:latin typeface="Times New Roman" panose="02020603050405020304" pitchFamily="18" charset="0"/>
            </a:endParaRPr>
          </a:p>
        </p:txBody>
      </p:sp>
      <p:sp>
        <p:nvSpPr>
          <p:cNvPr id="60443" name="Rectangle 27"/>
          <p:cNvSpPr/>
          <p:nvPr/>
        </p:nvSpPr>
        <p:spPr>
          <a:xfrm>
            <a:off x="6629400" y="2514600"/>
            <a:ext cx="457200" cy="152400"/>
          </a:xfrm>
          <a:prstGeom prst="rect">
            <a:avLst/>
          </a:prstGeom>
          <a:solidFill>
            <a:srgbClr val="FF0000"/>
          </a:solidFill>
          <a:ln w="9525">
            <a:noFill/>
          </a:ln>
        </p:spPr>
        <p:txBody>
          <a:bodyPr wrap="none" anchor="ctr"/>
          <a:p>
            <a:endParaRPr lang="zh-CN" altLang="en-US" dirty="0">
              <a:latin typeface="Times New Roman" panose="02020603050405020304" pitchFamily="18" charset="0"/>
            </a:endParaRPr>
          </a:p>
        </p:txBody>
      </p:sp>
      <p:sp>
        <p:nvSpPr>
          <p:cNvPr id="60444" name="Rectangle 28"/>
          <p:cNvSpPr/>
          <p:nvPr/>
        </p:nvSpPr>
        <p:spPr>
          <a:xfrm>
            <a:off x="7086600" y="2133600"/>
            <a:ext cx="457200" cy="381000"/>
          </a:xfrm>
          <a:prstGeom prst="rect">
            <a:avLst/>
          </a:prstGeom>
          <a:solidFill>
            <a:srgbClr val="CCFFFF">
              <a:alpha val="50195"/>
            </a:srgbClr>
          </a:solidFill>
          <a:ln w="9525">
            <a:noFill/>
          </a:ln>
        </p:spPr>
        <p:txBody>
          <a:bodyPr wrap="none" anchor="ctr"/>
          <a:p>
            <a:endParaRPr lang="zh-CN" altLang="en-US" dirty="0">
              <a:latin typeface="Times New Roman" panose="02020603050405020304" pitchFamily="18" charset="0"/>
            </a:endParaRPr>
          </a:p>
        </p:txBody>
      </p:sp>
      <p:sp>
        <p:nvSpPr>
          <p:cNvPr id="60445" name="Rectangle 29"/>
          <p:cNvSpPr/>
          <p:nvPr/>
        </p:nvSpPr>
        <p:spPr>
          <a:xfrm>
            <a:off x="7543800" y="2133600"/>
            <a:ext cx="457200" cy="381000"/>
          </a:xfrm>
          <a:prstGeom prst="rect">
            <a:avLst/>
          </a:prstGeom>
          <a:solidFill>
            <a:srgbClr val="CCFFFF">
              <a:alpha val="50195"/>
            </a:srgbClr>
          </a:solidFill>
          <a:ln w="9525">
            <a:noFill/>
          </a:ln>
        </p:spPr>
        <p:txBody>
          <a:bodyPr wrap="none" anchor="ctr"/>
          <a:p>
            <a:endParaRPr lang="zh-CN" altLang="en-US" dirty="0">
              <a:latin typeface="Times New Roman" panose="02020603050405020304" pitchFamily="18" charset="0"/>
            </a:endParaRPr>
          </a:p>
        </p:txBody>
      </p:sp>
      <p:sp>
        <p:nvSpPr>
          <p:cNvPr id="60446" name="Rectangle 30"/>
          <p:cNvSpPr/>
          <p:nvPr/>
        </p:nvSpPr>
        <p:spPr>
          <a:xfrm>
            <a:off x="7086600" y="2514600"/>
            <a:ext cx="914400" cy="152400"/>
          </a:xfrm>
          <a:prstGeom prst="rect">
            <a:avLst/>
          </a:prstGeom>
          <a:solidFill>
            <a:srgbClr val="FF0000"/>
          </a:solidFill>
          <a:ln w="9525">
            <a:noFill/>
          </a:ln>
        </p:spPr>
        <p:txBody>
          <a:bodyPr wrap="none" anchor="ctr"/>
          <a:p>
            <a:endParaRPr lang="zh-CN" altLang="en-US" dirty="0">
              <a:latin typeface="Times New Roman" panose="02020603050405020304" pitchFamily="18" charset="0"/>
            </a:endParaRPr>
          </a:p>
        </p:txBody>
      </p:sp>
      <p:sp>
        <p:nvSpPr>
          <p:cNvPr id="60447" name="Rectangle 31"/>
          <p:cNvSpPr/>
          <p:nvPr/>
        </p:nvSpPr>
        <p:spPr>
          <a:xfrm>
            <a:off x="6172200" y="2133600"/>
            <a:ext cx="457200" cy="381000"/>
          </a:xfrm>
          <a:prstGeom prst="rect">
            <a:avLst/>
          </a:prstGeom>
          <a:solidFill>
            <a:schemeClr val="hlink"/>
          </a:solidFill>
          <a:ln w="9525">
            <a:noFill/>
          </a:ln>
        </p:spPr>
        <p:txBody>
          <a:bodyPr wrap="none" anchor="ctr"/>
          <a:p>
            <a:pPr algn="ctr"/>
            <a:r>
              <a:rPr lang="en-US" altLang="zh-CN" sz="1800" b="1" dirty="0">
                <a:solidFill>
                  <a:schemeClr val="bg1"/>
                </a:solidFill>
                <a:latin typeface="Times New Roman" panose="02020603050405020304" pitchFamily="18" charset="0"/>
                <a:sym typeface="Symbol" panose="05050102010706020507" pitchFamily="18" charset="2"/>
              </a:rPr>
              <a:t></a:t>
            </a:r>
            <a:r>
              <a:rPr lang="en-US" altLang="zh-CN" sz="1800" b="1"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60448" name="Rectangle 32"/>
          <p:cNvSpPr/>
          <p:nvPr/>
        </p:nvSpPr>
        <p:spPr>
          <a:xfrm>
            <a:off x="8001000" y="2133600"/>
            <a:ext cx="457200" cy="381000"/>
          </a:xfrm>
          <a:prstGeom prst="rect">
            <a:avLst/>
          </a:prstGeom>
          <a:solidFill>
            <a:srgbClr val="CCFFFF">
              <a:alpha val="50195"/>
            </a:srgbClr>
          </a:solidFill>
          <a:ln w="9525">
            <a:noFill/>
          </a:ln>
        </p:spPr>
        <p:txBody>
          <a:bodyPr wrap="none" anchor="ctr"/>
          <a:p>
            <a:endParaRPr lang="zh-CN" altLang="en-US" dirty="0">
              <a:latin typeface="Times New Roman" panose="02020603050405020304" pitchFamily="18" charset="0"/>
            </a:endParaRPr>
          </a:p>
        </p:txBody>
      </p:sp>
      <p:sp>
        <p:nvSpPr>
          <p:cNvPr id="60449" name="Rectangle 33"/>
          <p:cNvSpPr/>
          <p:nvPr/>
        </p:nvSpPr>
        <p:spPr>
          <a:xfrm>
            <a:off x="6629400" y="2133600"/>
            <a:ext cx="1828800" cy="381000"/>
          </a:xfrm>
          <a:prstGeom prst="rect">
            <a:avLst/>
          </a:prstGeom>
          <a:solidFill>
            <a:schemeClr val="hlink"/>
          </a:solidFill>
          <a:ln w="9525">
            <a:noFill/>
          </a:ln>
        </p:spPr>
        <p:txBody>
          <a:bodyPr wrap="none" anchor="ctr"/>
          <a:p>
            <a:pPr algn="ctr"/>
            <a:r>
              <a:rPr lang="en-US" altLang="zh-CN" sz="1800" b="1" dirty="0">
                <a:solidFill>
                  <a:schemeClr val="bg1"/>
                </a:solidFill>
                <a:latin typeface="Times New Roman" panose="02020603050405020304" pitchFamily="18" charset="0"/>
                <a:sym typeface="Symbol" panose="05050102010706020507" pitchFamily="18" charset="2"/>
              </a:rPr>
              <a:t>3     </a:t>
            </a:r>
            <a:r>
              <a:rPr lang="en-US" altLang="zh-CN" sz="1800" b="1" dirty="0">
                <a:solidFill>
                  <a:schemeClr val="bg1"/>
                </a:solidFill>
                <a:latin typeface="Times New Roman" panose="02020603050405020304" pitchFamily="18" charset="0"/>
              </a:rPr>
              <a:t>2     4     </a:t>
            </a:r>
            <a:r>
              <a:rPr lang="en-US" altLang="zh-CN" sz="1800" b="1" dirty="0">
                <a:solidFill>
                  <a:schemeClr val="bg1"/>
                </a:solidFill>
                <a:latin typeface="Times New Roman" panose="02020603050405020304" pitchFamily="18" charset="0"/>
                <a:sym typeface="Symbol" panose="05050102010706020507" pitchFamily="18" charset="2"/>
              </a:rPr>
              <a:t></a:t>
            </a:r>
            <a:r>
              <a:rPr lang="en-US" altLang="zh-CN" sz="1800" b="1" dirty="0">
                <a:solidFill>
                  <a:schemeClr val="bg1"/>
                </a:solidFill>
                <a:latin typeface="Times New Roman" panose="02020603050405020304" pitchFamily="18" charset="0"/>
              </a:rPr>
              <a:t>6</a:t>
            </a:r>
            <a:endParaRPr lang="en-US" altLang="zh-CN" sz="1800" b="1" dirty="0">
              <a:solidFill>
                <a:schemeClr val="bg1"/>
              </a:solidFill>
              <a:latin typeface="Times New Roman" panose="02020603050405020304" pitchFamily="18" charset="0"/>
            </a:endParaRPr>
          </a:p>
        </p:txBody>
      </p:sp>
      <p:sp>
        <p:nvSpPr>
          <p:cNvPr id="60450" name="Rectangle 34"/>
          <p:cNvSpPr/>
          <p:nvPr/>
        </p:nvSpPr>
        <p:spPr>
          <a:xfrm>
            <a:off x="8458200" y="2133600"/>
            <a:ext cx="457200" cy="381000"/>
          </a:xfrm>
          <a:prstGeom prst="rect">
            <a:avLst/>
          </a:prstGeom>
          <a:solidFill>
            <a:srgbClr val="CCFFFF">
              <a:alpha val="50195"/>
            </a:srgbClr>
          </a:solidFill>
          <a:ln w="9525">
            <a:noFill/>
          </a:ln>
        </p:spPr>
        <p:txBody>
          <a:bodyPr wrap="none" anchor="ctr"/>
          <a:p>
            <a:endParaRPr lang="zh-CN" altLang="en-US" dirty="0">
              <a:latin typeface="Times New Roman" panose="02020603050405020304" pitchFamily="18" charset="0"/>
            </a:endParaRPr>
          </a:p>
        </p:txBody>
      </p:sp>
      <p:sp>
        <p:nvSpPr>
          <p:cNvPr id="60451" name="Rectangle 35"/>
          <p:cNvSpPr/>
          <p:nvPr/>
        </p:nvSpPr>
        <p:spPr>
          <a:xfrm>
            <a:off x="8915400" y="2133600"/>
            <a:ext cx="457200" cy="381000"/>
          </a:xfrm>
          <a:prstGeom prst="rect">
            <a:avLst/>
          </a:prstGeom>
          <a:solidFill>
            <a:srgbClr val="CCFFFF">
              <a:alpha val="50195"/>
            </a:srgbClr>
          </a:solidFill>
          <a:ln w="9525">
            <a:noFill/>
          </a:ln>
        </p:spPr>
        <p:txBody>
          <a:bodyPr wrap="none" anchor="ctr"/>
          <a:p>
            <a:endParaRPr lang="zh-CN" altLang="en-US" dirty="0">
              <a:latin typeface="Times New Roman" panose="02020603050405020304" pitchFamily="18" charset="0"/>
            </a:endParaRPr>
          </a:p>
        </p:txBody>
      </p:sp>
      <p:sp>
        <p:nvSpPr>
          <p:cNvPr id="60452" name="Rectangle 36"/>
          <p:cNvSpPr/>
          <p:nvPr/>
        </p:nvSpPr>
        <p:spPr>
          <a:xfrm>
            <a:off x="6629400" y="2514600"/>
            <a:ext cx="1371600" cy="152400"/>
          </a:xfrm>
          <a:prstGeom prst="rect">
            <a:avLst/>
          </a:prstGeom>
          <a:solidFill>
            <a:srgbClr val="FFFFFF"/>
          </a:solidFill>
          <a:ln w="9525">
            <a:noFill/>
          </a:ln>
        </p:spPr>
        <p:txBody>
          <a:bodyPr wrap="none" anchor="ctr"/>
          <a:p>
            <a:endParaRPr lang="zh-CN" altLang="en-US" dirty="0">
              <a:latin typeface="Times New Roman" panose="02020603050405020304" pitchFamily="18" charset="0"/>
            </a:endParaRPr>
          </a:p>
        </p:txBody>
      </p:sp>
      <p:sp>
        <p:nvSpPr>
          <p:cNvPr id="60453" name="Rectangle 37"/>
          <p:cNvSpPr/>
          <p:nvPr/>
        </p:nvSpPr>
        <p:spPr>
          <a:xfrm>
            <a:off x="8458200" y="2514600"/>
            <a:ext cx="914400" cy="152400"/>
          </a:xfrm>
          <a:prstGeom prst="rect">
            <a:avLst/>
          </a:prstGeom>
          <a:solidFill>
            <a:srgbClr val="FF0000"/>
          </a:solidFill>
          <a:ln w="9525">
            <a:noFill/>
          </a:ln>
        </p:spPr>
        <p:txBody>
          <a:bodyPr wrap="none" anchor="ctr"/>
          <a:p>
            <a:endParaRPr lang="zh-CN" altLang="en-US" dirty="0">
              <a:latin typeface="Times New Roman" panose="02020603050405020304" pitchFamily="18" charset="0"/>
            </a:endParaRPr>
          </a:p>
        </p:txBody>
      </p:sp>
      <p:sp>
        <p:nvSpPr>
          <p:cNvPr id="60454" name="Rectangle 38"/>
          <p:cNvSpPr/>
          <p:nvPr/>
        </p:nvSpPr>
        <p:spPr>
          <a:xfrm>
            <a:off x="9372600" y="2133600"/>
            <a:ext cx="457200" cy="381000"/>
          </a:xfrm>
          <a:prstGeom prst="rect">
            <a:avLst/>
          </a:prstGeom>
          <a:solidFill>
            <a:srgbClr val="CCFFFF">
              <a:alpha val="50195"/>
            </a:srgbClr>
          </a:solidFill>
          <a:ln w="9525">
            <a:noFill/>
          </a:ln>
        </p:spPr>
        <p:txBody>
          <a:bodyPr wrap="none" anchor="ctr"/>
          <a:p>
            <a:endParaRPr lang="zh-CN" altLang="en-US" dirty="0">
              <a:latin typeface="Times New Roman" panose="02020603050405020304" pitchFamily="18" charset="0"/>
            </a:endParaRPr>
          </a:p>
        </p:txBody>
      </p:sp>
      <p:sp>
        <p:nvSpPr>
          <p:cNvPr id="60455" name="AutoShape 39"/>
          <p:cNvSpPr/>
          <p:nvPr/>
        </p:nvSpPr>
        <p:spPr>
          <a:xfrm>
            <a:off x="4381500" y="4286250"/>
            <a:ext cx="5572125" cy="1571625"/>
          </a:xfrm>
          <a:prstGeom prst="wedgeEllipseCallout">
            <a:avLst>
              <a:gd name="adj1" fmla="val 12667"/>
              <a:gd name="adj2" fmla="val -143991"/>
            </a:avLst>
          </a:prstGeom>
          <a:gradFill rotWithShape="0">
            <a:gsLst>
              <a:gs pos="0">
                <a:srgbClr val="C0C0C0"/>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p>
            <a:pPr algn="ctr"/>
            <a:r>
              <a:rPr lang="zh-CN" altLang="en-US" sz="2000" b="1" dirty="0">
                <a:latin typeface="Times New Roman" panose="02020603050405020304" pitchFamily="18" charset="0"/>
              </a:rPr>
              <a:t>任何时刻</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a:t>
            </a:r>
            <a:r>
              <a:rPr lang="zh-CN" altLang="en-US" sz="2000" b="1" dirty="0">
                <a:solidFill>
                  <a:srgbClr val="0000FF"/>
                </a:solidFill>
                <a:latin typeface="Times New Roman" panose="02020603050405020304" pitchFamily="18" charset="0"/>
              </a:rPr>
              <a:t>在线</a:t>
            </a:r>
            <a:r>
              <a:rPr lang="zh-CN" altLang="en-US" sz="2000" b="1" dirty="0">
                <a:latin typeface="Times New Roman" panose="02020603050405020304" pitchFamily="18" charset="0"/>
              </a:rPr>
              <a:t>”算法都可以对已经读入的数据序列给出</a:t>
            </a:r>
            <a:r>
              <a:rPr lang="zh-CN" altLang="en-US" sz="2000" b="1" dirty="0">
                <a:solidFill>
                  <a:srgbClr val="0000FF"/>
                </a:solidFill>
                <a:latin typeface="Times New Roman" panose="02020603050405020304" pitchFamily="18" charset="0"/>
              </a:rPr>
              <a:t>正确的最大子列和答案</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strips(downRight)">
                                      <p:cBhvr>
                                        <p:cTn id="7" dur="5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box(in)">
                                      <p:cBhvr>
                                        <p:cTn id="12" dur="500"/>
                                        <p:tgtEl>
                                          <p:spTgt spid="604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423"/>
                                        </p:tgtEl>
                                        <p:attrNameLst>
                                          <p:attrName>style.visibility</p:attrName>
                                        </p:attrNameLst>
                                      </p:cBhvr>
                                      <p:to>
                                        <p:strVal val="visible"/>
                                      </p:to>
                                    </p:set>
                                    <p:animEffect transition="in" filter="box(in)">
                                      <p:cBhvr>
                                        <p:cTn id="17" dur="500"/>
                                        <p:tgtEl>
                                          <p:spTgt spid="604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41"/>
                                        </p:tgtEl>
                                        <p:attrNameLst>
                                          <p:attrName>style.visibility</p:attrName>
                                        </p:attrNameLst>
                                      </p:cBhvr>
                                      <p:to>
                                        <p:strVal val="visible"/>
                                      </p:to>
                                    </p:set>
                                    <p:animEffect transition="in" filter="wipe(left)">
                                      <p:cBhvr>
                                        <p:cTn id="27" dur="500"/>
                                        <p:tgtEl>
                                          <p:spTgt spid="60441"/>
                                        </p:tgtEl>
                                      </p:cBhvr>
                                    </p:animEffect>
                                  </p:childTnLst>
                                  <p:subTnLst>
                                    <p:set>
                                      <p:cBhvr override="childStyle">
                                        <p:cTn dur="1" fill="hold" display="0" masterRel="nextClick" afterEffect="1"/>
                                        <p:tgtEl>
                                          <p:spTgt spid="6044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0447"/>
                                        </p:tgtEl>
                                        <p:attrNameLst>
                                          <p:attrName>style.visibility</p:attrName>
                                        </p:attrNameLst>
                                      </p:cBhvr>
                                      <p:to>
                                        <p:strVal val="visible"/>
                                      </p:to>
                                    </p:set>
                                    <p:animEffect transition="in" filter="box(in)">
                                      <p:cBhvr>
                                        <p:cTn id="32" dur="500"/>
                                        <p:tgtEl>
                                          <p:spTgt spid="604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442"/>
                                        </p:tgtEl>
                                        <p:attrNameLst>
                                          <p:attrName>style.visibility</p:attrName>
                                        </p:attrNameLst>
                                      </p:cBhvr>
                                      <p:to>
                                        <p:strVal val="visible"/>
                                      </p:to>
                                    </p:set>
                                    <p:animEffect transition="in" filter="wipe(left)">
                                      <p:cBhvr>
                                        <p:cTn id="37" dur="500"/>
                                        <p:tgtEl>
                                          <p:spTgt spid="604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0443"/>
                                        </p:tgtEl>
                                        <p:attrNameLst>
                                          <p:attrName>style.visibility</p:attrName>
                                        </p:attrNameLst>
                                      </p:cBhvr>
                                      <p:to>
                                        <p:strVal val="visible"/>
                                      </p:to>
                                    </p:set>
                                    <p:animEffect transition="in" filter="wipe(left)">
                                      <p:cBhvr>
                                        <p:cTn id="42" dur="500"/>
                                        <p:tgtEl>
                                          <p:spTgt spid="604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0444"/>
                                        </p:tgtEl>
                                        <p:attrNameLst>
                                          <p:attrName>style.visibility</p:attrName>
                                        </p:attrNameLst>
                                      </p:cBhvr>
                                      <p:to>
                                        <p:strVal val="visible"/>
                                      </p:to>
                                    </p:set>
                                    <p:animEffect transition="in" filter="wipe(left)">
                                      <p:cBhvr>
                                        <p:cTn id="47" dur="500"/>
                                        <p:tgtEl>
                                          <p:spTgt spid="604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0445"/>
                                        </p:tgtEl>
                                        <p:attrNameLst>
                                          <p:attrName>style.visibility</p:attrName>
                                        </p:attrNameLst>
                                      </p:cBhvr>
                                      <p:to>
                                        <p:strVal val="visible"/>
                                      </p:to>
                                    </p:set>
                                    <p:animEffect transition="in" filter="wipe(left)">
                                      <p:cBhvr>
                                        <p:cTn id="52" dur="500"/>
                                        <p:tgtEl>
                                          <p:spTgt spid="604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0446"/>
                                        </p:tgtEl>
                                        <p:attrNameLst>
                                          <p:attrName>style.visibility</p:attrName>
                                        </p:attrNameLst>
                                      </p:cBhvr>
                                      <p:to>
                                        <p:strVal val="visible"/>
                                      </p:to>
                                    </p:set>
                                    <p:animEffect transition="in" filter="wipe(left)">
                                      <p:cBhvr>
                                        <p:cTn id="57" dur="500"/>
                                        <p:tgtEl>
                                          <p:spTgt spid="6044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0448"/>
                                        </p:tgtEl>
                                        <p:attrNameLst>
                                          <p:attrName>style.visibility</p:attrName>
                                        </p:attrNameLst>
                                      </p:cBhvr>
                                      <p:to>
                                        <p:strVal val="visible"/>
                                      </p:to>
                                    </p:set>
                                    <p:animEffect transition="in" filter="wipe(left)">
                                      <p:cBhvr>
                                        <p:cTn id="62" dur="500"/>
                                        <p:tgtEl>
                                          <p:spTgt spid="6044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0449"/>
                                        </p:tgtEl>
                                        <p:attrNameLst>
                                          <p:attrName>style.visibility</p:attrName>
                                        </p:attrNameLst>
                                      </p:cBhvr>
                                      <p:to>
                                        <p:strVal val="visible"/>
                                      </p:to>
                                    </p:set>
                                    <p:animEffect transition="in" filter="wipe(left)">
                                      <p:cBhvr>
                                        <p:cTn id="67" dur="500"/>
                                        <p:tgtEl>
                                          <p:spTgt spid="6044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0450"/>
                                        </p:tgtEl>
                                        <p:attrNameLst>
                                          <p:attrName>style.visibility</p:attrName>
                                        </p:attrNameLst>
                                      </p:cBhvr>
                                      <p:to>
                                        <p:strVal val="visible"/>
                                      </p:to>
                                    </p:set>
                                    <p:animEffect transition="in" filter="wipe(left)">
                                      <p:cBhvr>
                                        <p:cTn id="72" dur="500"/>
                                        <p:tgtEl>
                                          <p:spTgt spid="6045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0451"/>
                                        </p:tgtEl>
                                        <p:attrNameLst>
                                          <p:attrName>style.visibility</p:attrName>
                                        </p:attrNameLst>
                                      </p:cBhvr>
                                      <p:to>
                                        <p:strVal val="visible"/>
                                      </p:to>
                                    </p:set>
                                    <p:animEffect transition="in" filter="wipe(left)">
                                      <p:cBhvr>
                                        <p:cTn id="77" dur="500"/>
                                        <p:tgtEl>
                                          <p:spTgt spid="6045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0452"/>
                                        </p:tgtEl>
                                        <p:attrNameLst>
                                          <p:attrName>style.visibility</p:attrName>
                                        </p:attrNameLst>
                                      </p:cBhvr>
                                      <p:to>
                                        <p:strVal val="visible"/>
                                      </p:to>
                                    </p:set>
                                    <p:animEffect transition="in" filter="wipe(left)">
                                      <p:cBhvr>
                                        <p:cTn id="82" dur="500"/>
                                        <p:tgtEl>
                                          <p:spTgt spid="60452"/>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60453"/>
                                        </p:tgtEl>
                                        <p:attrNameLst>
                                          <p:attrName>style.visibility</p:attrName>
                                        </p:attrNameLst>
                                      </p:cBhvr>
                                      <p:to>
                                        <p:strVal val="visible"/>
                                      </p:to>
                                    </p:set>
                                    <p:animEffect transition="in" filter="wipe(left)">
                                      <p:cBhvr>
                                        <p:cTn id="86" dur="500"/>
                                        <p:tgtEl>
                                          <p:spTgt spid="6045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0454"/>
                                        </p:tgtEl>
                                        <p:attrNameLst>
                                          <p:attrName>style.visibility</p:attrName>
                                        </p:attrNameLst>
                                      </p:cBhvr>
                                      <p:to>
                                        <p:strVal val="visible"/>
                                      </p:to>
                                    </p:set>
                                    <p:animEffect transition="in" filter="wipe(left)">
                                      <p:cBhvr>
                                        <p:cTn id="91" dur="500"/>
                                        <p:tgtEl>
                                          <p:spTgt spid="6045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60455"/>
                                        </p:tgtEl>
                                        <p:attrNameLst>
                                          <p:attrName>style.visibility</p:attrName>
                                        </p:attrNameLst>
                                      </p:cBhvr>
                                      <p:to>
                                        <p:strVal val="visible"/>
                                      </p:to>
                                    </p:set>
                                    <p:animEffect transition="in" filter="wipe(up)">
                                      <p:cBhvr>
                                        <p:cTn id="96" dur="500"/>
                                        <p:tgtEl>
                                          <p:spTgt spid="60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ldLvl="0" animBg="1"/>
      <p:bldP spid="60422" grpId="0"/>
      <p:bldP spid="60423" grpId="0"/>
      <p:bldP spid="60441" grpId="0" bldLvl="0" animBg="1"/>
      <p:bldP spid="60442" grpId="0" bldLvl="0" animBg="1"/>
      <p:bldP spid="60443" grpId="0" bldLvl="0" animBg="1"/>
      <p:bldP spid="60444" grpId="0" bldLvl="0" animBg="1"/>
      <p:bldP spid="60445" grpId="0" bldLvl="0" animBg="1"/>
      <p:bldP spid="60446" grpId="0" bldLvl="0" animBg="1"/>
      <p:bldP spid="60447" grpId="0" bldLvl="0" animBg="1"/>
      <p:bldP spid="60448" grpId="0" bldLvl="0" animBg="1"/>
      <p:bldP spid="60449" grpId="0" bldLvl="0" animBg="1"/>
      <p:bldP spid="60450" grpId="0" bldLvl="0" animBg="1"/>
      <p:bldP spid="60451" grpId="0" bldLvl="0" animBg="1"/>
      <p:bldP spid="60452" grpId="0" bldLvl="0" animBg="1"/>
      <p:bldP spid="60453" grpId="0" bldLvl="0" animBg="1"/>
      <p:bldP spid="60454" grpId="0" bldLvl="0" animBg="1"/>
      <p:bldP spid="6045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latin typeface="Times New Roman" panose="02020603050405020304" pitchFamily="18" charset="0"/>
                <a:sym typeface="Webdings" panose="05030102010509060703" pitchFamily="18" charset="2"/>
              </a:rPr>
              <a:t>应用实例：最大子列和问题</a:t>
            </a:r>
            <a:endParaRPr lang="zh-CN" altLang="en-US"/>
          </a:p>
        </p:txBody>
      </p:sp>
      <p:grpSp>
        <p:nvGrpSpPr>
          <p:cNvPr id="2" name="Group 447"/>
          <p:cNvGrpSpPr/>
          <p:nvPr/>
        </p:nvGrpSpPr>
        <p:grpSpPr>
          <a:xfrm>
            <a:off x="1981200" y="857250"/>
            <a:ext cx="8153400" cy="3790950"/>
            <a:chOff x="288" y="540"/>
            <a:chExt cx="5136" cy="2388"/>
          </a:xfrm>
        </p:grpSpPr>
        <p:sp>
          <p:nvSpPr>
            <p:cNvPr id="26631" name="AutoShape 89" descr="深色木质"/>
            <p:cNvSpPr/>
            <p:nvPr/>
          </p:nvSpPr>
          <p:spPr>
            <a:xfrm>
              <a:off x="288" y="1008"/>
              <a:ext cx="5136" cy="1920"/>
            </a:xfrm>
            <a:prstGeom prst="bevel">
              <a:avLst>
                <a:gd name="adj" fmla="val 4583"/>
              </a:avLst>
            </a:prstGeom>
            <a:blipFill rotWithShape="0">
              <a:blip r:embed="rId1"/>
            </a:blipFill>
            <a:ln w="9525">
              <a:noFill/>
            </a:ln>
          </p:spPr>
          <p:txBody>
            <a:bodyPr wrap="none" anchor="ctr"/>
            <a:p>
              <a:endParaRPr lang="zh-CN" altLang="en-US" dirty="0">
                <a:latin typeface="Times New Roman" panose="02020603050405020304" pitchFamily="18" charset="0"/>
              </a:endParaRPr>
            </a:p>
          </p:txBody>
        </p:sp>
        <p:sp>
          <p:nvSpPr>
            <p:cNvPr id="26632" name="Rectangle 18"/>
            <p:cNvSpPr/>
            <p:nvPr/>
          </p:nvSpPr>
          <p:spPr>
            <a:xfrm>
              <a:off x="4464" y="1633"/>
              <a:ext cx="864" cy="1199"/>
            </a:xfrm>
            <a:prstGeom prst="rect">
              <a:avLst/>
            </a:prstGeom>
            <a:noFill/>
            <a:ln w="9525">
              <a:noFill/>
            </a:ln>
          </p:spPr>
          <p:txBody>
            <a:bodyPr/>
            <a:p>
              <a:pPr>
                <a:spcBef>
                  <a:spcPct val="20000"/>
                </a:spcBef>
              </a:pPr>
              <a:r>
                <a:rPr lang="en-US" altLang="zh-CN" sz="2000" b="1" dirty="0">
                  <a:solidFill>
                    <a:schemeClr val="bg1"/>
                  </a:solidFill>
                  <a:latin typeface="Times New Roman" panose="02020603050405020304" pitchFamily="18" charset="0"/>
                </a:rPr>
                <a:t>  0.00034</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0.00063</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0.00333</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0.03042</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0.29832</a:t>
              </a:r>
              <a:endParaRPr lang="en-US" altLang="zh-CN" sz="2000" b="1" dirty="0">
                <a:solidFill>
                  <a:schemeClr val="bg1"/>
                </a:solidFill>
                <a:latin typeface="Times New Roman" panose="02020603050405020304" pitchFamily="18" charset="0"/>
              </a:endParaRPr>
            </a:p>
          </p:txBody>
        </p:sp>
        <p:sp>
          <p:nvSpPr>
            <p:cNvPr id="26633" name="Rectangle 17"/>
            <p:cNvSpPr/>
            <p:nvPr/>
          </p:nvSpPr>
          <p:spPr>
            <a:xfrm>
              <a:off x="3552" y="1633"/>
              <a:ext cx="912" cy="1199"/>
            </a:xfrm>
            <a:prstGeom prst="rect">
              <a:avLst/>
            </a:prstGeom>
            <a:noFill/>
            <a:ln w="9525">
              <a:noFill/>
            </a:ln>
          </p:spPr>
          <p:txBody>
            <a:bodyPr/>
            <a:p>
              <a:pPr>
                <a:spcBef>
                  <a:spcPct val="20000"/>
                </a:spcBef>
              </a:pPr>
              <a:r>
                <a:rPr lang="en-US" altLang="zh-CN" sz="2000" b="1" dirty="0">
                  <a:solidFill>
                    <a:schemeClr val="bg1"/>
                  </a:solidFill>
                  <a:latin typeface="Times New Roman" panose="02020603050405020304" pitchFamily="18" charset="0"/>
                </a:rPr>
                <a:t>  0.00066</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0.00486</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0.05843</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0.68631</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8.0113</a:t>
              </a:r>
              <a:endParaRPr lang="en-US" altLang="zh-CN" sz="2000" b="1" dirty="0">
                <a:solidFill>
                  <a:schemeClr val="bg1"/>
                </a:solidFill>
                <a:latin typeface="Times New Roman" panose="02020603050405020304" pitchFamily="18" charset="0"/>
              </a:endParaRPr>
            </a:p>
          </p:txBody>
        </p:sp>
        <p:sp>
          <p:nvSpPr>
            <p:cNvPr id="26634" name="Rectangle 16"/>
            <p:cNvSpPr/>
            <p:nvPr/>
          </p:nvSpPr>
          <p:spPr>
            <a:xfrm>
              <a:off x="2688" y="1633"/>
              <a:ext cx="864" cy="1199"/>
            </a:xfrm>
            <a:prstGeom prst="rect">
              <a:avLst/>
            </a:prstGeom>
            <a:noFill/>
            <a:ln w="9525">
              <a:noFill/>
            </a:ln>
          </p:spPr>
          <p:txBody>
            <a:bodyPr/>
            <a:p>
              <a:pPr>
                <a:spcBef>
                  <a:spcPct val="20000"/>
                </a:spcBef>
              </a:pPr>
              <a:r>
                <a:rPr lang="en-US" altLang="zh-CN" sz="2000" b="1" dirty="0">
                  <a:solidFill>
                    <a:schemeClr val="bg1"/>
                  </a:solidFill>
                  <a:latin typeface="Times New Roman" panose="02020603050405020304" pitchFamily="18" charset="0"/>
                </a:rPr>
                <a:t>    0.00045</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0.01112</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1.1233</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111.13</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NA</a:t>
              </a:r>
              <a:endParaRPr lang="en-US" altLang="zh-CN" sz="2000" b="1" dirty="0">
                <a:solidFill>
                  <a:schemeClr val="bg1"/>
                </a:solidFill>
                <a:latin typeface="Times New Roman" panose="02020603050405020304" pitchFamily="18" charset="0"/>
              </a:endParaRPr>
            </a:p>
          </p:txBody>
        </p:sp>
        <p:sp>
          <p:nvSpPr>
            <p:cNvPr id="26635" name="Rectangle 15"/>
            <p:cNvSpPr/>
            <p:nvPr/>
          </p:nvSpPr>
          <p:spPr>
            <a:xfrm>
              <a:off x="1824" y="1633"/>
              <a:ext cx="864" cy="1199"/>
            </a:xfrm>
            <a:prstGeom prst="rect">
              <a:avLst/>
            </a:prstGeom>
            <a:noFill/>
            <a:ln w="9525">
              <a:noFill/>
            </a:ln>
          </p:spPr>
          <p:txBody>
            <a:bodyPr/>
            <a:p>
              <a:pPr>
                <a:spcBef>
                  <a:spcPct val="20000"/>
                </a:spcBef>
              </a:pPr>
              <a:r>
                <a:rPr lang="en-US" altLang="zh-CN" sz="2000" b="1" dirty="0">
                  <a:solidFill>
                    <a:schemeClr val="bg1"/>
                  </a:solidFill>
                  <a:latin typeface="Times New Roman" panose="02020603050405020304" pitchFamily="18" charset="0"/>
                </a:rPr>
                <a:t>    0.00103</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0.47015</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448.77</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NA</a:t>
              </a:r>
              <a:endParaRPr lang="en-US" altLang="zh-CN" sz="2000" b="1" dirty="0">
                <a:solidFill>
                  <a:schemeClr val="bg1"/>
                </a:solidFill>
                <a:latin typeface="Times New Roman" panose="02020603050405020304" pitchFamily="18" charset="0"/>
              </a:endParaRPr>
            </a:p>
            <a:p>
              <a:pPr>
                <a:spcBef>
                  <a:spcPct val="20000"/>
                </a:spcBef>
              </a:pPr>
              <a:r>
                <a:rPr lang="en-US" altLang="zh-CN" sz="2000" b="1" dirty="0">
                  <a:solidFill>
                    <a:schemeClr val="bg1"/>
                  </a:solidFill>
                  <a:latin typeface="Times New Roman" panose="02020603050405020304" pitchFamily="18" charset="0"/>
                </a:rPr>
                <a:t>     NA</a:t>
              </a:r>
              <a:endParaRPr lang="en-US" altLang="zh-CN" sz="2000" b="1" dirty="0">
                <a:solidFill>
                  <a:schemeClr val="bg1"/>
                </a:solidFill>
                <a:latin typeface="Times New Roman" panose="02020603050405020304" pitchFamily="18" charset="0"/>
              </a:endParaRPr>
            </a:p>
          </p:txBody>
        </p:sp>
        <p:sp>
          <p:nvSpPr>
            <p:cNvPr id="26636" name="Rectangle 14"/>
            <p:cNvSpPr/>
            <p:nvPr/>
          </p:nvSpPr>
          <p:spPr>
            <a:xfrm>
              <a:off x="384" y="1633"/>
              <a:ext cx="1440" cy="1199"/>
            </a:xfrm>
            <a:prstGeom prst="rect">
              <a:avLst/>
            </a:prstGeom>
            <a:noFill/>
            <a:ln w="9525">
              <a:noFill/>
            </a:ln>
          </p:spPr>
          <p:txBody>
            <a:bodyPr anchor="ctr"/>
            <a:p>
              <a:pPr>
                <a:spcBef>
                  <a:spcPct val="20000"/>
                </a:spcBef>
              </a:pPr>
              <a:endParaRPr lang="zh-CN" altLang="zh-CN" sz="2000" b="1" dirty="0">
                <a:solidFill>
                  <a:schemeClr val="bg1"/>
                </a:solidFill>
                <a:latin typeface="Times New Roman" panose="02020603050405020304" pitchFamily="18" charset="0"/>
              </a:endParaRPr>
            </a:p>
          </p:txBody>
        </p:sp>
        <p:sp>
          <p:nvSpPr>
            <p:cNvPr id="26637" name="Rectangle 13"/>
            <p:cNvSpPr/>
            <p:nvPr/>
          </p:nvSpPr>
          <p:spPr>
            <a:xfrm>
              <a:off x="4464" y="1376"/>
              <a:ext cx="864" cy="257"/>
            </a:xfrm>
            <a:prstGeom prst="rect">
              <a:avLst/>
            </a:prstGeom>
            <a:noFill/>
            <a:ln w="9525">
              <a:noFill/>
            </a:ln>
          </p:spPr>
          <p:txBody>
            <a:bodyPr/>
            <a:p>
              <a:pPr algn="ctr">
                <a:spcBef>
                  <a:spcPct val="20000"/>
                </a:spcBef>
              </a:pPr>
              <a:r>
                <a:rPr lang="en-US" altLang="zh-CN" sz="1800" b="1" dirty="0">
                  <a:solidFill>
                    <a:schemeClr val="bg1"/>
                  </a:solidFill>
                  <a:latin typeface="Times New Roman" panose="02020603050405020304" pitchFamily="18" charset="0"/>
                </a:rPr>
                <a:t>O( </a:t>
              </a:r>
              <a:r>
                <a:rPr lang="en-US" altLang="zh-CN" sz="1800" b="1" i="1" dirty="0">
                  <a:solidFill>
                    <a:schemeClr val="bg1"/>
                  </a:solidFill>
                  <a:latin typeface="Times New Roman" panose="02020603050405020304" pitchFamily="18" charset="0"/>
                </a:rPr>
                <a:t>N</a:t>
              </a:r>
              <a:r>
                <a:rPr lang="en-US" altLang="zh-CN" sz="1800" b="1" dirty="0">
                  <a:solidFill>
                    <a:schemeClr val="bg1"/>
                  </a:solidFill>
                  <a:latin typeface="Times New Roman" panose="02020603050405020304" pitchFamily="18" charset="0"/>
                </a:rPr>
                <a:t> )</a:t>
              </a:r>
              <a:endParaRPr lang="en-US" altLang="zh-CN" sz="1800" b="1" dirty="0">
                <a:solidFill>
                  <a:schemeClr val="bg1"/>
                </a:solidFill>
                <a:latin typeface="Times New Roman" panose="02020603050405020304" pitchFamily="18" charset="0"/>
              </a:endParaRPr>
            </a:p>
          </p:txBody>
        </p:sp>
        <p:sp>
          <p:nvSpPr>
            <p:cNvPr id="26638" name="Rectangle 12"/>
            <p:cNvSpPr/>
            <p:nvPr/>
          </p:nvSpPr>
          <p:spPr>
            <a:xfrm>
              <a:off x="3552" y="1376"/>
              <a:ext cx="912" cy="257"/>
            </a:xfrm>
            <a:prstGeom prst="rect">
              <a:avLst/>
            </a:prstGeom>
            <a:noFill/>
            <a:ln w="9525">
              <a:noFill/>
            </a:ln>
          </p:spPr>
          <p:txBody>
            <a:bodyPr/>
            <a:p>
              <a:pPr algn="ctr">
                <a:spcBef>
                  <a:spcPct val="20000"/>
                </a:spcBef>
              </a:pPr>
              <a:r>
                <a:rPr lang="en-US" altLang="zh-CN" sz="1800" b="1" dirty="0">
                  <a:solidFill>
                    <a:schemeClr val="bg1"/>
                  </a:solidFill>
                  <a:latin typeface="Times New Roman" panose="02020603050405020304" pitchFamily="18" charset="0"/>
                </a:rPr>
                <a:t>O(</a:t>
              </a:r>
              <a:r>
                <a:rPr lang="en-US" altLang="zh-CN" sz="1800" b="1" i="1" dirty="0">
                  <a:solidFill>
                    <a:schemeClr val="bg1"/>
                  </a:solidFill>
                  <a:latin typeface="Times New Roman" panose="02020603050405020304" pitchFamily="18" charset="0"/>
                </a:rPr>
                <a:t>N</a:t>
              </a:r>
              <a:r>
                <a:rPr lang="en-US" altLang="zh-CN" sz="1800" b="1" baseline="30000" dirty="0">
                  <a:solidFill>
                    <a:schemeClr val="bg1"/>
                  </a:solidFill>
                  <a:latin typeface="Times New Roman" panose="02020603050405020304" pitchFamily="18" charset="0"/>
                </a:rPr>
                <a:t> </a:t>
              </a:r>
              <a:r>
                <a:rPr lang="en-US" altLang="zh-CN" sz="1800" b="1" dirty="0">
                  <a:solidFill>
                    <a:schemeClr val="bg1"/>
                  </a:solidFill>
                  <a:latin typeface="Times New Roman" panose="02020603050405020304" pitchFamily="18" charset="0"/>
                </a:rPr>
                <a:t>log </a:t>
              </a:r>
              <a:r>
                <a:rPr lang="en-US" altLang="zh-CN" sz="1800" b="1" i="1" dirty="0">
                  <a:solidFill>
                    <a:schemeClr val="bg1"/>
                  </a:solidFill>
                  <a:latin typeface="Times New Roman" panose="02020603050405020304" pitchFamily="18" charset="0"/>
                </a:rPr>
                <a:t>N</a:t>
              </a: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26639" name="Rectangle 11"/>
            <p:cNvSpPr/>
            <p:nvPr/>
          </p:nvSpPr>
          <p:spPr>
            <a:xfrm>
              <a:off x="2688" y="1376"/>
              <a:ext cx="864" cy="257"/>
            </a:xfrm>
            <a:prstGeom prst="rect">
              <a:avLst/>
            </a:prstGeom>
            <a:noFill/>
            <a:ln w="9525">
              <a:noFill/>
            </a:ln>
          </p:spPr>
          <p:txBody>
            <a:bodyPr/>
            <a:p>
              <a:pPr algn="ctr">
                <a:spcBef>
                  <a:spcPct val="20000"/>
                </a:spcBef>
              </a:pPr>
              <a:r>
                <a:rPr lang="en-US" altLang="zh-CN" sz="1800" b="1" dirty="0">
                  <a:solidFill>
                    <a:schemeClr val="bg1"/>
                  </a:solidFill>
                  <a:latin typeface="Times New Roman" panose="02020603050405020304" pitchFamily="18" charset="0"/>
                </a:rPr>
                <a:t>O( </a:t>
              </a:r>
              <a:r>
                <a:rPr lang="en-US" altLang="zh-CN" sz="1800" b="1" i="1" dirty="0">
                  <a:solidFill>
                    <a:schemeClr val="bg1"/>
                  </a:solidFill>
                  <a:latin typeface="Times New Roman" panose="02020603050405020304" pitchFamily="18" charset="0"/>
                </a:rPr>
                <a:t>N</a:t>
              </a:r>
              <a:r>
                <a:rPr lang="en-US" altLang="zh-CN" sz="1800" b="1" baseline="30000" dirty="0">
                  <a:solidFill>
                    <a:schemeClr val="bg1"/>
                  </a:solidFill>
                  <a:latin typeface="Times New Roman" panose="02020603050405020304" pitchFamily="18" charset="0"/>
                </a:rPr>
                <a:t>2</a:t>
              </a:r>
              <a:r>
                <a:rPr lang="en-US" altLang="zh-CN" sz="1800" b="1" dirty="0">
                  <a:solidFill>
                    <a:schemeClr val="bg1"/>
                  </a:solidFill>
                  <a:latin typeface="Times New Roman" panose="02020603050405020304" pitchFamily="18" charset="0"/>
                </a:rPr>
                <a:t> )</a:t>
              </a:r>
              <a:endParaRPr lang="en-US" altLang="zh-CN" sz="1800" b="1" dirty="0">
                <a:solidFill>
                  <a:schemeClr val="bg1"/>
                </a:solidFill>
                <a:latin typeface="Times New Roman" panose="02020603050405020304" pitchFamily="18" charset="0"/>
              </a:endParaRPr>
            </a:p>
          </p:txBody>
        </p:sp>
        <p:sp>
          <p:nvSpPr>
            <p:cNvPr id="26640" name="Rectangle 10"/>
            <p:cNvSpPr/>
            <p:nvPr/>
          </p:nvSpPr>
          <p:spPr>
            <a:xfrm>
              <a:off x="1824" y="1376"/>
              <a:ext cx="864" cy="257"/>
            </a:xfrm>
            <a:prstGeom prst="rect">
              <a:avLst/>
            </a:prstGeom>
            <a:noFill/>
            <a:ln w="9525">
              <a:noFill/>
            </a:ln>
          </p:spPr>
          <p:txBody>
            <a:bodyPr/>
            <a:p>
              <a:pPr algn="ctr">
                <a:spcBef>
                  <a:spcPct val="20000"/>
                </a:spcBef>
              </a:pPr>
              <a:r>
                <a:rPr lang="en-US" altLang="zh-CN" sz="1800" b="1" dirty="0">
                  <a:solidFill>
                    <a:schemeClr val="bg1"/>
                  </a:solidFill>
                  <a:latin typeface="Times New Roman" panose="02020603050405020304" pitchFamily="18" charset="0"/>
                </a:rPr>
                <a:t>O( </a:t>
              </a:r>
              <a:r>
                <a:rPr lang="en-US" altLang="zh-CN" sz="1800" b="1" i="1" dirty="0">
                  <a:solidFill>
                    <a:schemeClr val="bg1"/>
                  </a:solidFill>
                  <a:latin typeface="Times New Roman" panose="02020603050405020304" pitchFamily="18" charset="0"/>
                </a:rPr>
                <a:t>N</a:t>
              </a:r>
              <a:r>
                <a:rPr lang="en-US" altLang="zh-CN" sz="1800" b="1" baseline="30000" dirty="0">
                  <a:solidFill>
                    <a:schemeClr val="bg1"/>
                  </a:solidFill>
                  <a:latin typeface="Times New Roman" panose="02020603050405020304" pitchFamily="18" charset="0"/>
                </a:rPr>
                <a:t>3</a:t>
              </a:r>
              <a:r>
                <a:rPr lang="en-US" altLang="zh-CN" sz="1800" b="1" dirty="0">
                  <a:solidFill>
                    <a:schemeClr val="bg1"/>
                  </a:solidFill>
                  <a:latin typeface="Times New Roman" panose="02020603050405020304" pitchFamily="18" charset="0"/>
                </a:rPr>
                <a:t> )</a:t>
              </a:r>
              <a:endParaRPr lang="en-US" altLang="zh-CN" sz="1800" b="1" dirty="0">
                <a:solidFill>
                  <a:schemeClr val="bg1"/>
                </a:solidFill>
                <a:latin typeface="Times New Roman" panose="02020603050405020304" pitchFamily="18" charset="0"/>
              </a:endParaRPr>
            </a:p>
          </p:txBody>
        </p:sp>
        <p:sp>
          <p:nvSpPr>
            <p:cNvPr id="26641" name="Rectangle 9"/>
            <p:cNvSpPr/>
            <p:nvPr/>
          </p:nvSpPr>
          <p:spPr>
            <a:xfrm>
              <a:off x="384" y="1376"/>
              <a:ext cx="1440" cy="257"/>
            </a:xfrm>
            <a:prstGeom prst="rect">
              <a:avLst/>
            </a:prstGeom>
            <a:noFill/>
            <a:ln w="9525">
              <a:noFill/>
            </a:ln>
          </p:spPr>
          <p:txBody>
            <a:bodyPr/>
            <a:p>
              <a:pPr algn="ctr">
                <a:spcBef>
                  <a:spcPct val="20000"/>
                </a:spcBef>
              </a:pPr>
              <a:r>
                <a:rPr lang="zh-CN" altLang="en-US" sz="2000" b="1" dirty="0">
                  <a:solidFill>
                    <a:schemeClr val="bg1"/>
                  </a:solidFill>
                  <a:latin typeface="Times New Roman" panose="02020603050405020304" pitchFamily="18" charset="0"/>
                </a:rPr>
                <a:t>时间复杂性</a:t>
              </a:r>
              <a:endParaRPr lang="en-US" altLang="zh-CN" sz="2000" b="1" dirty="0">
                <a:solidFill>
                  <a:schemeClr val="bg1"/>
                </a:solidFill>
                <a:latin typeface="Times New Roman" panose="02020603050405020304" pitchFamily="18" charset="0"/>
              </a:endParaRPr>
            </a:p>
          </p:txBody>
        </p:sp>
        <p:sp>
          <p:nvSpPr>
            <p:cNvPr id="26642" name="Rectangle 8"/>
            <p:cNvSpPr/>
            <p:nvPr/>
          </p:nvSpPr>
          <p:spPr>
            <a:xfrm>
              <a:off x="4464" y="1120"/>
              <a:ext cx="864" cy="256"/>
            </a:xfrm>
            <a:prstGeom prst="rect">
              <a:avLst/>
            </a:prstGeom>
            <a:noFill/>
            <a:ln w="9525">
              <a:noFill/>
            </a:ln>
          </p:spPr>
          <p:txBody>
            <a:bodyPr/>
            <a:p>
              <a:pPr algn="ctr">
                <a:spcBef>
                  <a:spcPct val="20000"/>
                </a:spcBef>
              </a:pPr>
              <a:r>
                <a:rPr lang="en-US" altLang="zh-CN" sz="2000" b="1" dirty="0">
                  <a:solidFill>
                    <a:schemeClr val="bg1"/>
                  </a:solidFill>
                  <a:latin typeface="Times New Roman" panose="02020603050405020304" pitchFamily="18" charset="0"/>
                </a:rPr>
                <a:t>4</a:t>
              </a:r>
              <a:endParaRPr lang="en-US" altLang="zh-CN" sz="2000" b="1" dirty="0">
                <a:solidFill>
                  <a:schemeClr val="bg1"/>
                </a:solidFill>
                <a:latin typeface="Times New Roman" panose="02020603050405020304" pitchFamily="18" charset="0"/>
              </a:endParaRPr>
            </a:p>
          </p:txBody>
        </p:sp>
        <p:sp>
          <p:nvSpPr>
            <p:cNvPr id="26643" name="Rectangle 7"/>
            <p:cNvSpPr/>
            <p:nvPr/>
          </p:nvSpPr>
          <p:spPr>
            <a:xfrm>
              <a:off x="3552" y="1120"/>
              <a:ext cx="912" cy="256"/>
            </a:xfrm>
            <a:prstGeom prst="rect">
              <a:avLst/>
            </a:prstGeom>
            <a:noFill/>
            <a:ln w="9525">
              <a:noFill/>
            </a:ln>
          </p:spPr>
          <p:txBody>
            <a:bodyPr/>
            <a:p>
              <a:pPr algn="ctr">
                <a:spcBef>
                  <a:spcPct val="20000"/>
                </a:spcBef>
              </a:pPr>
              <a:r>
                <a:rPr lang="en-US" altLang="zh-CN" sz="2000" b="1" dirty="0">
                  <a:solidFill>
                    <a:schemeClr val="bg1"/>
                  </a:solidFill>
                  <a:latin typeface="Times New Roman" panose="02020603050405020304" pitchFamily="18" charset="0"/>
                </a:rPr>
                <a:t>3</a:t>
              </a:r>
              <a:endParaRPr lang="en-US" altLang="zh-CN" sz="2000" b="1" dirty="0">
                <a:solidFill>
                  <a:schemeClr val="bg1"/>
                </a:solidFill>
                <a:latin typeface="Times New Roman" panose="02020603050405020304" pitchFamily="18" charset="0"/>
              </a:endParaRPr>
            </a:p>
          </p:txBody>
        </p:sp>
        <p:sp>
          <p:nvSpPr>
            <p:cNvPr id="26644" name="Rectangle 6"/>
            <p:cNvSpPr/>
            <p:nvPr/>
          </p:nvSpPr>
          <p:spPr>
            <a:xfrm>
              <a:off x="2688" y="1120"/>
              <a:ext cx="864" cy="256"/>
            </a:xfrm>
            <a:prstGeom prst="rect">
              <a:avLst/>
            </a:prstGeom>
            <a:noFill/>
            <a:ln w="9525">
              <a:noFill/>
            </a:ln>
          </p:spPr>
          <p:txBody>
            <a:bodyPr/>
            <a:p>
              <a:pPr algn="ctr">
                <a:spcBef>
                  <a:spcPct val="20000"/>
                </a:spcBef>
              </a:pPr>
              <a:r>
                <a:rPr lang="en-US" altLang="zh-CN" sz="2000" b="1" dirty="0">
                  <a:solidFill>
                    <a:schemeClr val="bg1"/>
                  </a:solidFill>
                  <a:latin typeface="Times New Roman" panose="02020603050405020304" pitchFamily="18" charset="0"/>
                </a:rPr>
                <a:t>2</a:t>
              </a:r>
              <a:endParaRPr lang="en-US" altLang="zh-CN" sz="2000" b="1" dirty="0">
                <a:solidFill>
                  <a:schemeClr val="bg1"/>
                </a:solidFill>
                <a:latin typeface="Times New Roman" panose="02020603050405020304" pitchFamily="18" charset="0"/>
              </a:endParaRPr>
            </a:p>
          </p:txBody>
        </p:sp>
        <p:sp>
          <p:nvSpPr>
            <p:cNvPr id="26645" name="Rectangle 5"/>
            <p:cNvSpPr/>
            <p:nvPr/>
          </p:nvSpPr>
          <p:spPr>
            <a:xfrm>
              <a:off x="1824" y="1120"/>
              <a:ext cx="864" cy="256"/>
            </a:xfrm>
            <a:prstGeom prst="rect">
              <a:avLst/>
            </a:prstGeom>
            <a:noFill/>
            <a:ln w="9525">
              <a:noFill/>
            </a:ln>
          </p:spPr>
          <p:txBody>
            <a:bodyPr/>
            <a:p>
              <a:pPr algn="ctr">
                <a:spcBef>
                  <a:spcPct val="20000"/>
                </a:spcBef>
              </a:pPr>
              <a:r>
                <a:rPr lang="en-US" altLang="zh-CN" sz="2000" b="1" dirty="0">
                  <a:solidFill>
                    <a:schemeClr val="bg1"/>
                  </a:solidFill>
                  <a:latin typeface="Times New Roman" panose="02020603050405020304" pitchFamily="18" charset="0"/>
                </a:rPr>
                <a:t>1</a:t>
              </a:r>
              <a:endParaRPr lang="en-US" altLang="zh-CN" sz="2000" b="1" dirty="0">
                <a:solidFill>
                  <a:schemeClr val="bg1"/>
                </a:solidFill>
                <a:latin typeface="Times New Roman" panose="02020603050405020304" pitchFamily="18" charset="0"/>
              </a:endParaRPr>
            </a:p>
          </p:txBody>
        </p:sp>
        <p:sp>
          <p:nvSpPr>
            <p:cNvPr id="26646" name="Rectangle 4"/>
            <p:cNvSpPr/>
            <p:nvPr/>
          </p:nvSpPr>
          <p:spPr>
            <a:xfrm>
              <a:off x="384" y="1120"/>
              <a:ext cx="1440" cy="256"/>
            </a:xfrm>
            <a:prstGeom prst="rect">
              <a:avLst/>
            </a:prstGeom>
            <a:noFill/>
            <a:ln w="9525">
              <a:noFill/>
            </a:ln>
          </p:spPr>
          <p:txBody>
            <a:bodyPr anchor="ctr"/>
            <a:p>
              <a:pPr algn="ctr">
                <a:spcBef>
                  <a:spcPct val="20000"/>
                </a:spcBef>
              </a:pPr>
              <a:r>
                <a:rPr lang="zh-CN" altLang="en-US" sz="2000" b="1" dirty="0">
                  <a:solidFill>
                    <a:schemeClr val="bg1"/>
                  </a:solidFill>
                  <a:latin typeface="Times New Roman" panose="02020603050405020304" pitchFamily="18" charset="0"/>
                </a:rPr>
                <a:t>算法</a:t>
              </a:r>
              <a:endParaRPr lang="en-US" altLang="zh-CN" sz="2000" b="1" dirty="0">
                <a:solidFill>
                  <a:schemeClr val="bg1"/>
                </a:solidFill>
                <a:latin typeface="Times New Roman" panose="02020603050405020304" pitchFamily="18" charset="0"/>
              </a:endParaRPr>
            </a:p>
          </p:txBody>
        </p:sp>
        <p:sp>
          <p:nvSpPr>
            <p:cNvPr id="26647" name="Line 20"/>
            <p:cNvSpPr/>
            <p:nvPr/>
          </p:nvSpPr>
          <p:spPr>
            <a:xfrm>
              <a:off x="384" y="1376"/>
              <a:ext cx="4944" cy="0"/>
            </a:xfrm>
            <a:prstGeom prst="line">
              <a:avLst/>
            </a:prstGeom>
            <a:ln w="28575" cap="flat" cmpd="sng">
              <a:solidFill>
                <a:schemeClr val="bg1"/>
              </a:solidFill>
              <a:prstDash val="solid"/>
              <a:headEnd type="none" w="med" len="med"/>
              <a:tailEnd type="none" w="med" len="med"/>
            </a:ln>
          </p:spPr>
        </p:sp>
        <p:sp>
          <p:nvSpPr>
            <p:cNvPr id="26648" name="Line 21"/>
            <p:cNvSpPr/>
            <p:nvPr/>
          </p:nvSpPr>
          <p:spPr>
            <a:xfrm>
              <a:off x="384" y="1633"/>
              <a:ext cx="4944" cy="0"/>
            </a:xfrm>
            <a:prstGeom prst="line">
              <a:avLst/>
            </a:prstGeom>
            <a:ln w="28575" cap="flat" cmpd="sng">
              <a:solidFill>
                <a:schemeClr val="bg1"/>
              </a:solidFill>
              <a:prstDash val="solid"/>
              <a:headEnd type="none" w="med" len="med"/>
              <a:tailEnd type="none" w="med" len="med"/>
            </a:ln>
          </p:spPr>
        </p:sp>
        <p:sp>
          <p:nvSpPr>
            <p:cNvPr id="26649" name="Line 24"/>
            <p:cNvSpPr/>
            <p:nvPr/>
          </p:nvSpPr>
          <p:spPr>
            <a:xfrm>
              <a:off x="1824" y="1120"/>
              <a:ext cx="0" cy="1712"/>
            </a:xfrm>
            <a:prstGeom prst="line">
              <a:avLst/>
            </a:prstGeom>
            <a:ln w="28575" cap="flat" cmpd="sng">
              <a:solidFill>
                <a:schemeClr val="bg1"/>
              </a:solidFill>
              <a:prstDash val="solid"/>
              <a:headEnd type="none" w="med" len="med"/>
              <a:tailEnd type="none" w="med" len="med"/>
            </a:ln>
          </p:spPr>
        </p:sp>
        <p:sp>
          <p:nvSpPr>
            <p:cNvPr id="26650" name="Line 25"/>
            <p:cNvSpPr/>
            <p:nvPr/>
          </p:nvSpPr>
          <p:spPr>
            <a:xfrm>
              <a:off x="2688" y="1120"/>
              <a:ext cx="0" cy="1712"/>
            </a:xfrm>
            <a:prstGeom prst="line">
              <a:avLst/>
            </a:prstGeom>
            <a:ln w="28575" cap="flat" cmpd="sng">
              <a:solidFill>
                <a:schemeClr val="bg1"/>
              </a:solidFill>
              <a:prstDash val="solid"/>
              <a:headEnd type="none" w="med" len="med"/>
              <a:tailEnd type="none" w="med" len="med"/>
            </a:ln>
          </p:spPr>
        </p:sp>
        <p:sp>
          <p:nvSpPr>
            <p:cNvPr id="26651" name="Line 26"/>
            <p:cNvSpPr/>
            <p:nvPr/>
          </p:nvSpPr>
          <p:spPr>
            <a:xfrm>
              <a:off x="3552" y="1120"/>
              <a:ext cx="0" cy="1712"/>
            </a:xfrm>
            <a:prstGeom prst="line">
              <a:avLst/>
            </a:prstGeom>
            <a:ln w="28575" cap="flat" cmpd="sng">
              <a:solidFill>
                <a:schemeClr val="bg1"/>
              </a:solidFill>
              <a:prstDash val="solid"/>
              <a:headEnd type="none" w="med" len="med"/>
              <a:tailEnd type="none" w="med" len="med"/>
            </a:ln>
          </p:spPr>
        </p:sp>
        <p:sp>
          <p:nvSpPr>
            <p:cNvPr id="26652" name="Line 27"/>
            <p:cNvSpPr/>
            <p:nvPr/>
          </p:nvSpPr>
          <p:spPr>
            <a:xfrm>
              <a:off x="4464" y="1120"/>
              <a:ext cx="0" cy="1712"/>
            </a:xfrm>
            <a:prstGeom prst="line">
              <a:avLst/>
            </a:prstGeom>
            <a:ln w="28575" cap="flat" cmpd="sng">
              <a:solidFill>
                <a:schemeClr val="bg1"/>
              </a:solidFill>
              <a:prstDash val="solid"/>
              <a:headEnd type="none" w="med" len="med"/>
              <a:tailEnd type="none" w="med" len="med"/>
            </a:ln>
          </p:spPr>
        </p:sp>
        <p:sp>
          <p:nvSpPr>
            <p:cNvPr id="26653" name="Line 19"/>
            <p:cNvSpPr/>
            <p:nvPr/>
          </p:nvSpPr>
          <p:spPr>
            <a:xfrm>
              <a:off x="384" y="1120"/>
              <a:ext cx="4944" cy="0"/>
            </a:xfrm>
            <a:prstGeom prst="line">
              <a:avLst/>
            </a:prstGeom>
            <a:ln w="28575" cap="sq" cmpd="sng">
              <a:solidFill>
                <a:schemeClr val="bg1"/>
              </a:solidFill>
              <a:prstDash val="solid"/>
              <a:headEnd type="none" w="med" len="med"/>
              <a:tailEnd type="none" w="med" len="med"/>
            </a:ln>
          </p:spPr>
        </p:sp>
        <p:sp>
          <p:nvSpPr>
            <p:cNvPr id="26654" name="Line 23"/>
            <p:cNvSpPr/>
            <p:nvPr/>
          </p:nvSpPr>
          <p:spPr>
            <a:xfrm>
              <a:off x="384" y="1120"/>
              <a:ext cx="0" cy="1712"/>
            </a:xfrm>
            <a:prstGeom prst="line">
              <a:avLst/>
            </a:prstGeom>
            <a:ln w="28575" cap="sq" cmpd="sng">
              <a:solidFill>
                <a:schemeClr val="bg1"/>
              </a:solidFill>
              <a:prstDash val="solid"/>
              <a:headEnd type="none" w="med" len="med"/>
              <a:tailEnd type="none" w="med" len="med"/>
            </a:ln>
          </p:spPr>
        </p:sp>
        <p:sp>
          <p:nvSpPr>
            <p:cNvPr id="26655" name="Line 28"/>
            <p:cNvSpPr/>
            <p:nvPr/>
          </p:nvSpPr>
          <p:spPr>
            <a:xfrm>
              <a:off x="5328" y="1120"/>
              <a:ext cx="0" cy="1712"/>
            </a:xfrm>
            <a:prstGeom prst="line">
              <a:avLst/>
            </a:prstGeom>
            <a:ln w="28575" cap="sq" cmpd="sng">
              <a:solidFill>
                <a:schemeClr val="bg1"/>
              </a:solidFill>
              <a:prstDash val="solid"/>
              <a:headEnd type="none" w="med" len="med"/>
              <a:tailEnd type="none" w="med" len="med"/>
            </a:ln>
          </p:spPr>
        </p:sp>
        <p:sp>
          <p:nvSpPr>
            <p:cNvPr id="26656" name="Line 22"/>
            <p:cNvSpPr/>
            <p:nvPr/>
          </p:nvSpPr>
          <p:spPr>
            <a:xfrm>
              <a:off x="384" y="2832"/>
              <a:ext cx="4944" cy="0"/>
            </a:xfrm>
            <a:prstGeom prst="line">
              <a:avLst/>
            </a:prstGeom>
            <a:ln w="28575" cap="sq" cmpd="sng">
              <a:solidFill>
                <a:schemeClr val="bg1"/>
              </a:solidFill>
              <a:prstDash val="solid"/>
              <a:headEnd type="none" w="med" len="med"/>
              <a:tailEnd type="none" w="med" len="med"/>
            </a:ln>
          </p:spPr>
        </p:sp>
        <p:sp>
          <p:nvSpPr>
            <p:cNvPr id="26657" name="Rectangle 53"/>
            <p:cNvSpPr/>
            <p:nvPr/>
          </p:nvSpPr>
          <p:spPr>
            <a:xfrm>
              <a:off x="912" y="1632"/>
              <a:ext cx="912" cy="1200"/>
            </a:xfrm>
            <a:prstGeom prst="rect">
              <a:avLst/>
            </a:prstGeom>
            <a:noFill/>
            <a:ln w="9525">
              <a:noFill/>
            </a:ln>
          </p:spPr>
          <p:txBody>
            <a:bodyPr/>
            <a:p>
              <a:pPr>
                <a:spcBef>
                  <a:spcPct val="20000"/>
                </a:spcBef>
              </a:pPr>
              <a:r>
                <a:rPr lang="en-US" altLang="zh-CN" sz="2000" b="1" i="1" dirty="0">
                  <a:solidFill>
                    <a:schemeClr val="bg1"/>
                  </a:solidFill>
                  <a:latin typeface="Times New Roman" panose="02020603050405020304" pitchFamily="18" charset="0"/>
                </a:rPr>
                <a:t>N </a:t>
              </a:r>
              <a:r>
                <a:rPr lang="en-US" altLang="zh-CN" sz="2000" b="1" dirty="0">
                  <a:solidFill>
                    <a:schemeClr val="bg1"/>
                  </a:solidFill>
                  <a:latin typeface="Times New Roman" panose="02020603050405020304" pitchFamily="18" charset="0"/>
                </a:rPr>
                <a:t>=10</a:t>
              </a:r>
              <a:endParaRPr lang="en-US" altLang="zh-CN" sz="2000" b="1" dirty="0">
                <a:solidFill>
                  <a:schemeClr val="bg1"/>
                </a:solidFill>
                <a:latin typeface="Times New Roman" panose="02020603050405020304" pitchFamily="18" charset="0"/>
              </a:endParaRPr>
            </a:p>
            <a:p>
              <a:pPr>
                <a:spcBef>
                  <a:spcPct val="20000"/>
                </a:spcBef>
              </a:pPr>
              <a:r>
                <a:rPr lang="en-US" altLang="zh-CN" sz="2000" b="1" i="1" dirty="0">
                  <a:solidFill>
                    <a:schemeClr val="bg1"/>
                  </a:solidFill>
                  <a:latin typeface="Times New Roman" panose="02020603050405020304" pitchFamily="18" charset="0"/>
                </a:rPr>
                <a:t>N </a:t>
              </a:r>
              <a:r>
                <a:rPr lang="en-US" altLang="zh-CN" sz="2000" b="1" dirty="0">
                  <a:solidFill>
                    <a:schemeClr val="bg1"/>
                  </a:solidFill>
                  <a:latin typeface="Times New Roman" panose="02020603050405020304" pitchFamily="18" charset="0"/>
                </a:rPr>
                <a:t>=100</a:t>
              </a:r>
              <a:endParaRPr lang="en-US" altLang="zh-CN" sz="2000" b="1" dirty="0">
                <a:solidFill>
                  <a:schemeClr val="bg1"/>
                </a:solidFill>
                <a:latin typeface="Times New Roman" panose="02020603050405020304" pitchFamily="18" charset="0"/>
              </a:endParaRPr>
            </a:p>
            <a:p>
              <a:pPr>
                <a:spcBef>
                  <a:spcPct val="20000"/>
                </a:spcBef>
              </a:pPr>
              <a:r>
                <a:rPr lang="en-US" altLang="zh-CN" sz="2000" b="1" i="1" dirty="0">
                  <a:solidFill>
                    <a:schemeClr val="bg1"/>
                  </a:solidFill>
                  <a:latin typeface="Times New Roman" panose="02020603050405020304" pitchFamily="18" charset="0"/>
                </a:rPr>
                <a:t>N </a:t>
              </a:r>
              <a:r>
                <a:rPr lang="en-US" altLang="zh-CN" sz="2000" b="1" dirty="0">
                  <a:solidFill>
                    <a:schemeClr val="bg1"/>
                  </a:solidFill>
                  <a:latin typeface="Times New Roman" panose="02020603050405020304" pitchFamily="18" charset="0"/>
                </a:rPr>
                <a:t>=1,000</a:t>
              </a:r>
              <a:endParaRPr lang="en-US" altLang="zh-CN" sz="2000" b="1" dirty="0">
                <a:solidFill>
                  <a:schemeClr val="bg1"/>
                </a:solidFill>
                <a:latin typeface="Times New Roman" panose="02020603050405020304" pitchFamily="18" charset="0"/>
              </a:endParaRPr>
            </a:p>
            <a:p>
              <a:pPr>
                <a:spcBef>
                  <a:spcPct val="20000"/>
                </a:spcBef>
              </a:pPr>
              <a:r>
                <a:rPr lang="en-US" altLang="zh-CN" sz="2000" b="1" i="1" dirty="0">
                  <a:solidFill>
                    <a:schemeClr val="bg1"/>
                  </a:solidFill>
                  <a:latin typeface="Times New Roman" panose="02020603050405020304" pitchFamily="18" charset="0"/>
                </a:rPr>
                <a:t>N </a:t>
              </a:r>
              <a:r>
                <a:rPr lang="en-US" altLang="zh-CN" sz="2000" b="1" dirty="0">
                  <a:solidFill>
                    <a:schemeClr val="bg1"/>
                  </a:solidFill>
                  <a:latin typeface="Times New Roman" panose="02020603050405020304" pitchFamily="18" charset="0"/>
                </a:rPr>
                <a:t>=10,000</a:t>
              </a:r>
              <a:endParaRPr lang="en-US" altLang="zh-CN" sz="2000" b="1" dirty="0">
                <a:solidFill>
                  <a:schemeClr val="bg1"/>
                </a:solidFill>
                <a:latin typeface="Times New Roman" panose="02020603050405020304" pitchFamily="18" charset="0"/>
              </a:endParaRPr>
            </a:p>
            <a:p>
              <a:pPr>
                <a:spcBef>
                  <a:spcPct val="20000"/>
                </a:spcBef>
              </a:pPr>
              <a:r>
                <a:rPr lang="en-US" altLang="zh-CN" sz="2000" b="1" i="1" dirty="0">
                  <a:solidFill>
                    <a:schemeClr val="bg1"/>
                  </a:solidFill>
                  <a:latin typeface="Times New Roman" panose="02020603050405020304" pitchFamily="18" charset="0"/>
                </a:rPr>
                <a:t>N </a:t>
              </a:r>
              <a:r>
                <a:rPr lang="en-US" altLang="zh-CN" sz="2000" b="1" dirty="0">
                  <a:solidFill>
                    <a:schemeClr val="bg1"/>
                  </a:solidFill>
                  <a:latin typeface="Times New Roman" panose="02020603050405020304" pitchFamily="18" charset="0"/>
                </a:rPr>
                <a:t>=100,000</a:t>
              </a:r>
              <a:endParaRPr lang="en-US" altLang="zh-CN" sz="2000" b="1" dirty="0">
                <a:solidFill>
                  <a:schemeClr val="bg1"/>
                </a:solidFill>
                <a:latin typeface="Times New Roman" panose="02020603050405020304" pitchFamily="18" charset="0"/>
              </a:endParaRPr>
            </a:p>
          </p:txBody>
        </p:sp>
        <p:sp>
          <p:nvSpPr>
            <p:cNvPr id="26658" name="Rectangle 52"/>
            <p:cNvSpPr/>
            <p:nvPr/>
          </p:nvSpPr>
          <p:spPr>
            <a:xfrm>
              <a:off x="384" y="1632"/>
              <a:ext cx="528" cy="1200"/>
            </a:xfrm>
            <a:prstGeom prst="rect">
              <a:avLst/>
            </a:prstGeom>
            <a:noFill/>
            <a:ln w="9525">
              <a:noFill/>
            </a:ln>
          </p:spPr>
          <p:txBody>
            <a:bodyPr anchor="ctr"/>
            <a:p>
              <a:pPr>
                <a:lnSpc>
                  <a:spcPct val="150000"/>
                </a:lnSpc>
                <a:spcBef>
                  <a:spcPct val="20000"/>
                </a:spcBef>
              </a:pPr>
              <a:r>
                <a:rPr lang="zh-CN" altLang="en-US" sz="2000" b="1" dirty="0">
                  <a:solidFill>
                    <a:schemeClr val="bg1"/>
                  </a:solidFill>
                  <a:latin typeface="Times New Roman" panose="02020603050405020304" pitchFamily="18" charset="0"/>
                </a:rPr>
                <a:t>子列大小</a:t>
              </a:r>
              <a:endParaRPr lang="en-US" altLang="zh-CN" sz="2000" b="1" dirty="0">
                <a:solidFill>
                  <a:schemeClr val="bg1"/>
                </a:solidFill>
                <a:latin typeface="Times New Roman" panose="02020603050405020304" pitchFamily="18" charset="0"/>
              </a:endParaRPr>
            </a:p>
          </p:txBody>
        </p:sp>
        <p:sp>
          <p:nvSpPr>
            <p:cNvPr id="26659" name="Line 54"/>
            <p:cNvSpPr/>
            <p:nvPr/>
          </p:nvSpPr>
          <p:spPr>
            <a:xfrm>
              <a:off x="384" y="1632"/>
              <a:ext cx="528" cy="0"/>
            </a:xfrm>
            <a:prstGeom prst="line">
              <a:avLst/>
            </a:prstGeom>
            <a:ln w="28575">
              <a:noFill/>
            </a:ln>
          </p:spPr>
        </p:sp>
        <p:sp>
          <p:nvSpPr>
            <p:cNvPr id="26660" name="Line 55"/>
            <p:cNvSpPr/>
            <p:nvPr/>
          </p:nvSpPr>
          <p:spPr>
            <a:xfrm>
              <a:off x="384" y="2832"/>
              <a:ext cx="528" cy="0"/>
            </a:xfrm>
            <a:prstGeom prst="line">
              <a:avLst/>
            </a:prstGeom>
            <a:ln w="28575">
              <a:noFill/>
            </a:ln>
          </p:spPr>
        </p:sp>
        <p:sp>
          <p:nvSpPr>
            <p:cNvPr id="26661" name="Line 56"/>
            <p:cNvSpPr/>
            <p:nvPr/>
          </p:nvSpPr>
          <p:spPr>
            <a:xfrm>
              <a:off x="384" y="1632"/>
              <a:ext cx="0" cy="1200"/>
            </a:xfrm>
            <a:prstGeom prst="line">
              <a:avLst/>
            </a:prstGeom>
            <a:ln w="28575">
              <a:noFill/>
            </a:ln>
          </p:spPr>
        </p:sp>
        <p:sp>
          <p:nvSpPr>
            <p:cNvPr id="26662" name="Line 57"/>
            <p:cNvSpPr/>
            <p:nvPr/>
          </p:nvSpPr>
          <p:spPr>
            <a:xfrm>
              <a:off x="912" y="1632"/>
              <a:ext cx="0" cy="1200"/>
            </a:xfrm>
            <a:prstGeom prst="line">
              <a:avLst/>
            </a:prstGeom>
            <a:ln w="28575" cap="flat" cmpd="sng">
              <a:solidFill>
                <a:schemeClr val="bg1"/>
              </a:solidFill>
              <a:prstDash val="solid"/>
              <a:headEnd type="none" w="med" len="med"/>
              <a:tailEnd type="none" w="med" len="med"/>
            </a:ln>
          </p:spPr>
        </p:sp>
        <p:sp>
          <p:nvSpPr>
            <p:cNvPr id="26663" name="Line 58"/>
            <p:cNvSpPr/>
            <p:nvPr/>
          </p:nvSpPr>
          <p:spPr>
            <a:xfrm>
              <a:off x="1824" y="1632"/>
              <a:ext cx="0" cy="1200"/>
            </a:xfrm>
            <a:prstGeom prst="line">
              <a:avLst/>
            </a:prstGeom>
            <a:ln w="28575">
              <a:noFill/>
            </a:ln>
          </p:spPr>
        </p:sp>
        <p:sp>
          <p:nvSpPr>
            <p:cNvPr id="26664" name="Line 328"/>
            <p:cNvSpPr/>
            <p:nvPr/>
          </p:nvSpPr>
          <p:spPr>
            <a:xfrm>
              <a:off x="912" y="1632"/>
              <a:ext cx="912" cy="0"/>
            </a:xfrm>
            <a:prstGeom prst="line">
              <a:avLst/>
            </a:prstGeom>
            <a:ln w="28575">
              <a:noFill/>
            </a:ln>
          </p:spPr>
        </p:sp>
        <p:sp>
          <p:nvSpPr>
            <p:cNvPr id="26665" name="Line 329"/>
            <p:cNvSpPr/>
            <p:nvPr/>
          </p:nvSpPr>
          <p:spPr>
            <a:xfrm>
              <a:off x="912" y="2832"/>
              <a:ext cx="912" cy="0"/>
            </a:xfrm>
            <a:prstGeom prst="line">
              <a:avLst/>
            </a:prstGeom>
            <a:ln w="28575">
              <a:noFill/>
            </a:ln>
          </p:spPr>
        </p:sp>
        <p:sp>
          <p:nvSpPr>
            <p:cNvPr id="26666" name="Text Box 446"/>
            <p:cNvSpPr txBox="1"/>
            <p:nvPr/>
          </p:nvSpPr>
          <p:spPr>
            <a:xfrm>
              <a:off x="360" y="540"/>
              <a:ext cx="4995" cy="290"/>
            </a:xfrm>
            <a:prstGeom prst="rect">
              <a:avLst/>
            </a:prstGeom>
            <a:noFill/>
            <a:ln w="9525">
              <a:noFill/>
            </a:ln>
          </p:spPr>
          <p:txBody>
            <a:bodyPr>
              <a:spAutoFit/>
            </a:bodyPr>
            <a:p>
              <a:pPr indent="0" algn="ctr">
                <a:spcBef>
                  <a:spcPct val="50000"/>
                </a:spcBef>
                <a:buNone/>
              </a:pPr>
              <a:r>
                <a:rPr lang="zh-CN" altLang="en-US" sz="2400" b="1" dirty="0">
                  <a:latin typeface="黑体" panose="02010609060101010101" charset="-122"/>
                  <a:ea typeface="黑体" panose="02010609060101010101" charset="-122"/>
                  <a:cs typeface="黑体" panose="02010609060101010101" charset="-122"/>
                </a:rPr>
                <a:t>上述</a:t>
              </a:r>
              <a:r>
                <a:rPr lang="en-US" altLang="zh-CN" sz="2400" b="1" dirty="0">
                  <a:latin typeface="黑体" panose="02010609060101010101" charset="-122"/>
                  <a:ea typeface="黑体" panose="02010609060101010101" charset="-122"/>
                  <a:cs typeface="黑体" panose="02010609060101010101" charset="-122"/>
                </a:rPr>
                <a:t>4</a:t>
              </a:r>
              <a:r>
                <a:rPr lang="zh-CN" altLang="en-US" sz="2400" b="1" dirty="0">
                  <a:latin typeface="黑体" panose="02010609060101010101" charset="-122"/>
                  <a:ea typeface="黑体" panose="02010609060101010101" charset="-122"/>
                  <a:cs typeface="黑体" panose="02010609060101010101" charset="-122"/>
                </a:rPr>
                <a:t>种算法用于求最大子列和所需的运行时间比较</a:t>
              </a:r>
              <a:r>
                <a:rPr lang="en-US" altLang="zh-CN" sz="2400" b="1" dirty="0">
                  <a:latin typeface="黑体" panose="02010609060101010101" charset="-122"/>
                  <a:ea typeface="黑体" panose="02010609060101010101" charset="-122"/>
                  <a:cs typeface="黑体" panose="02010609060101010101" charset="-122"/>
                </a:rPr>
                <a:t> (</a:t>
              </a:r>
              <a:r>
                <a:rPr lang="zh-CN" altLang="en-US" sz="2400" b="1" dirty="0">
                  <a:latin typeface="黑体" panose="02010609060101010101" charset="-122"/>
                  <a:ea typeface="黑体" panose="02010609060101010101" charset="-122"/>
                  <a:cs typeface="黑体" panose="02010609060101010101" charset="-122"/>
                </a:rPr>
                <a:t>秒</a:t>
              </a:r>
              <a:r>
                <a:rPr lang="en-US" altLang="zh-CN" sz="2400" b="1" dirty="0">
                  <a:latin typeface="黑体" panose="02010609060101010101" charset="-122"/>
                  <a:ea typeface="黑体" panose="02010609060101010101" charset="-122"/>
                  <a:cs typeface="黑体" panose="02010609060101010101" charset="-122"/>
                </a:rPr>
                <a:t>)</a:t>
              </a:r>
              <a:endParaRPr lang="en-US" altLang="zh-CN" sz="2400" b="1" dirty="0">
                <a:latin typeface="黑体" panose="02010609060101010101" charset="-122"/>
                <a:ea typeface="黑体" panose="02010609060101010101" charset="-122"/>
                <a:cs typeface="黑体" panose="02010609060101010101" charset="-122"/>
              </a:endParaRPr>
            </a:p>
          </p:txBody>
        </p:sp>
      </p:grpSp>
      <p:sp>
        <p:nvSpPr>
          <p:cNvPr id="61888" name="AutoShape 448" descr="再生纸"/>
          <p:cNvSpPr>
            <a:spLocks noChangeArrowheads="1"/>
          </p:cNvSpPr>
          <p:nvPr/>
        </p:nvSpPr>
        <p:spPr bwMode="auto">
          <a:xfrm>
            <a:off x="2595563" y="4929188"/>
            <a:ext cx="6781800" cy="914400"/>
          </a:xfrm>
          <a:prstGeom prst="roundRect">
            <a:avLst>
              <a:gd name="adj" fmla="val 16667"/>
            </a:avLst>
          </a:prstGeom>
          <a:blipFill dpi="0" rotWithShape="0">
            <a:blip r:embed="rId2"/>
            <a:srcRect/>
            <a:tile tx="0" ty="0" sx="100000" sy="100000" flip="none" algn="tl"/>
          </a:blipFill>
          <a:ln w="9525">
            <a:noFill/>
            <a:round/>
          </a:ln>
          <a:effectLst>
            <a:outerShdw dist="107763" dir="2700000" algn="ctr" rotWithShape="0">
              <a:schemeClr val="bg2"/>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注</a:t>
            </a:r>
            <a:r>
              <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不包括输入子列的时间</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NA – Not Acceptable, </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不可接受的时间</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888"/>
                                        </p:tgtEl>
                                        <p:attrNameLst>
                                          <p:attrName>style.visibility</p:attrName>
                                        </p:attrNameLst>
                                      </p:cBhvr>
                                      <p:to>
                                        <p:strVal val="visible"/>
                                      </p:to>
                                    </p:set>
                                    <p:animEffect transition="in" filter="box(in)">
                                      <p:cBhvr>
                                        <p:cTn id="12" dur="500"/>
                                        <p:tgtEl>
                                          <p:spTgt spid="61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8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作业及思考</a:t>
            </a:r>
            <a:endParaRPr lang="zh-CN" altLang="en-US"/>
          </a:p>
        </p:txBody>
      </p:sp>
      <p:sp>
        <p:nvSpPr>
          <p:cNvPr id="3" name="内容占位符 2"/>
          <p:cNvSpPr>
            <a:spLocks noGrp="1"/>
          </p:cNvSpPr>
          <p:nvPr>
            <p:ph idx="1"/>
          </p:nvPr>
        </p:nvSpPr>
        <p:spPr/>
        <p:txBody>
          <a:bodyPr/>
          <a:p>
            <a:pPr>
              <a:lnSpc>
                <a:spcPct val="170000"/>
              </a:lnSpc>
            </a:pPr>
            <a:r>
              <a:rPr lang="zh-CN" altLang="en-US" sz="3200"/>
              <a:t>上网查找</a:t>
            </a:r>
            <a:r>
              <a:rPr lang="en-US" altLang="zh-CN" sz="3200"/>
              <a:t>C++</a:t>
            </a:r>
            <a:r>
              <a:rPr lang="zh-CN" altLang="en-US" sz="3200"/>
              <a:t>中的“引用”概念，学会并掌握使用方法。</a:t>
            </a:r>
            <a:endParaRPr lang="zh-CN" altLang="en-US" sz="3200"/>
          </a:p>
          <a:p>
            <a:pPr>
              <a:lnSpc>
                <a:spcPct val="170000"/>
              </a:lnSpc>
            </a:pPr>
            <a:r>
              <a:rPr lang="zh-CN" altLang="en-US" sz="3200"/>
              <a:t>内存是一组连续的存储空间，各个程序在运行时都要加载到内存中，该如何有效的管理内存空间？</a:t>
            </a:r>
            <a:endParaRPr lang="zh-CN" altLang="en-US" sz="3200"/>
          </a:p>
          <a:p>
            <a:pPr>
              <a:lnSpc>
                <a:spcPct val="170000"/>
              </a:lnSpc>
            </a:pPr>
            <a:r>
              <a:rPr lang="zh-CN" altLang="en-US" sz="3200"/>
              <a:t>查找一组数中第</a:t>
            </a:r>
            <a:r>
              <a:rPr lang="en-US" altLang="zh-CN" sz="3200"/>
              <a:t>k</a:t>
            </a:r>
            <a:r>
              <a:rPr lang="zh-CN" altLang="en-US" sz="3200"/>
              <a:t>大的值？</a:t>
            </a:r>
            <a:endParaRPr lang="zh-CN" altLang="en-US" sz="3200"/>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p:sp>
        <p:nvSpPr>
          <p:cNvPr id="3" name="标题 2"/>
          <p:cNvSpPr>
            <a:spLocks noGrp="1"/>
          </p:cNvSpPr>
          <p:nvPr>
            <p:ph type="title"/>
          </p:nvPr>
        </p:nvSpPr>
        <p:spPr/>
        <p:txBody>
          <a:bodyPr/>
          <a:p>
            <a:r>
              <a:rPr lang="zh-CN" altLang="en-US">
                <a:sym typeface="+mn-ea"/>
              </a:rPr>
              <a:t>课程简介</a:t>
            </a:r>
            <a:endParaRPr lang="zh-CN" altLang="en-US"/>
          </a:p>
        </p:txBody>
      </p:sp>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100" name="文本框 99"/>
          <p:cNvSpPr txBox="1"/>
          <p:nvPr/>
        </p:nvSpPr>
        <p:spPr>
          <a:xfrm>
            <a:off x="2329180" y="942975"/>
            <a:ext cx="4107815" cy="3707765"/>
          </a:xfrm>
          <a:prstGeom prst="rect">
            <a:avLst/>
          </a:prstGeom>
          <a:noFill/>
          <a:ln w="9525">
            <a:noFill/>
          </a:ln>
        </p:spPr>
        <p:txBody>
          <a:bodyPr wrap="square">
            <a:spAutoFit/>
          </a:bodyPr>
          <a:p>
            <a:pPr marL="0" indent="0" algn="l">
              <a:lnSpc>
                <a:spcPct val="140000"/>
              </a:lnSpc>
            </a:pPr>
            <a:r>
              <a:rPr lang="zh-CN" altLang="en-US" sz="2800" b="1">
                <a:latin typeface="黑体" panose="02010609060101010101" charset="-122"/>
                <a:ea typeface="黑体" panose="02010609060101010101" charset="-122"/>
                <a:cs typeface="黑体" panose="02010609060101010101" charset="-122"/>
              </a:rPr>
              <a:t>第1章 绪论</a:t>
            </a:r>
            <a:endParaRPr lang="zh-CN" altLang="en-US" sz="2800" b="1">
              <a:latin typeface="黑体" panose="02010609060101010101" charset="-122"/>
              <a:ea typeface="黑体" panose="02010609060101010101" charset="-122"/>
              <a:cs typeface="黑体" panose="02010609060101010101" charset="-122"/>
            </a:endParaRPr>
          </a:p>
          <a:p>
            <a:pPr marL="0" indent="0" algn="l">
              <a:lnSpc>
                <a:spcPct val="140000"/>
              </a:lnSpc>
            </a:pPr>
            <a:r>
              <a:rPr lang="zh-CN" altLang="en-US" sz="2800" b="1">
                <a:solidFill>
                  <a:srgbClr val="FF0000"/>
                </a:solidFill>
                <a:latin typeface="黑体" panose="02010609060101010101" charset="-122"/>
                <a:ea typeface="黑体" panose="02010609060101010101" charset="-122"/>
                <a:cs typeface="黑体" panose="02010609060101010101" charset="-122"/>
              </a:rPr>
              <a:t>第2章 线性表</a:t>
            </a:r>
            <a:endParaRPr lang="zh-CN" altLang="en-US" sz="2800" b="1">
              <a:solidFill>
                <a:srgbClr val="FF0000"/>
              </a:solidFill>
              <a:latin typeface="黑体" panose="02010609060101010101" charset="-122"/>
              <a:ea typeface="黑体" panose="02010609060101010101" charset="-122"/>
              <a:cs typeface="黑体" panose="02010609060101010101" charset="-122"/>
            </a:endParaRPr>
          </a:p>
          <a:p>
            <a:pPr marL="0" indent="0" algn="l">
              <a:lnSpc>
                <a:spcPct val="140000"/>
              </a:lnSpc>
            </a:pPr>
            <a:r>
              <a:rPr lang="zh-CN" altLang="en-US" sz="2800" b="1">
                <a:solidFill>
                  <a:srgbClr val="FF0000"/>
                </a:solidFill>
                <a:latin typeface="黑体" panose="02010609060101010101" charset="-122"/>
                <a:ea typeface="黑体" panose="02010609060101010101" charset="-122"/>
                <a:cs typeface="黑体" panose="02010609060101010101" charset="-122"/>
              </a:rPr>
              <a:t>第3章 栈和队列</a:t>
            </a:r>
            <a:endParaRPr lang="zh-CN" altLang="en-US" sz="2800" b="1">
              <a:latin typeface="黑体" panose="02010609060101010101" charset="-122"/>
              <a:ea typeface="黑体" panose="02010609060101010101" charset="-122"/>
              <a:cs typeface="黑体" panose="02010609060101010101" charset="-122"/>
            </a:endParaRPr>
          </a:p>
          <a:p>
            <a:pPr marL="0" indent="0" algn="l">
              <a:lnSpc>
                <a:spcPct val="140000"/>
              </a:lnSpc>
            </a:pPr>
            <a:r>
              <a:rPr lang="zh-CN" altLang="en-US" sz="2800" b="1">
                <a:latin typeface="黑体" panose="02010609060101010101" charset="-122"/>
                <a:ea typeface="黑体" panose="02010609060101010101" charset="-122"/>
                <a:cs typeface="黑体" panose="02010609060101010101" charset="-122"/>
              </a:rPr>
              <a:t>第4章 串</a:t>
            </a:r>
            <a:endParaRPr lang="zh-CN" altLang="en-US" sz="2800" b="1">
              <a:latin typeface="黑体" panose="02010609060101010101" charset="-122"/>
              <a:ea typeface="黑体" panose="02010609060101010101" charset="-122"/>
              <a:cs typeface="黑体" panose="02010609060101010101" charset="-122"/>
            </a:endParaRPr>
          </a:p>
          <a:p>
            <a:pPr marL="0" indent="0" algn="l">
              <a:lnSpc>
                <a:spcPct val="140000"/>
              </a:lnSpc>
            </a:pPr>
            <a:r>
              <a:rPr lang="zh-CN" altLang="en-US" sz="2800" b="1">
                <a:latin typeface="黑体" panose="02010609060101010101" charset="-122"/>
                <a:ea typeface="黑体" panose="02010609060101010101" charset="-122"/>
                <a:cs typeface="黑体" panose="02010609060101010101" charset="-122"/>
              </a:rPr>
              <a:t>第5章 数组和广义表</a:t>
            </a:r>
            <a:endParaRPr lang="zh-CN" altLang="en-US" sz="2800" b="1">
              <a:latin typeface="黑体" panose="02010609060101010101" charset="-122"/>
              <a:ea typeface="黑体" panose="02010609060101010101" charset="-122"/>
              <a:cs typeface="黑体" panose="02010609060101010101" charset="-122"/>
            </a:endParaRPr>
          </a:p>
          <a:p>
            <a:pPr marL="0" indent="0" algn="l">
              <a:lnSpc>
                <a:spcPct val="140000"/>
              </a:lnSpc>
            </a:pPr>
            <a:r>
              <a:rPr lang="zh-CN" altLang="en-US" sz="2800" b="1">
                <a:solidFill>
                  <a:srgbClr val="FF0000"/>
                </a:solidFill>
                <a:latin typeface="黑体" panose="02010609060101010101" charset="-122"/>
                <a:ea typeface="黑体" panose="02010609060101010101" charset="-122"/>
                <a:cs typeface="黑体" panose="02010609060101010101" charset="-122"/>
              </a:rPr>
              <a:t>第6章 树和二叉树</a:t>
            </a:r>
            <a:endParaRPr lang="zh-CN" altLang="en-US" sz="2800" b="1">
              <a:solidFill>
                <a:srgbClr val="FF0000"/>
              </a:solidFill>
              <a:latin typeface="黑体" panose="02010609060101010101" charset="-122"/>
              <a:ea typeface="黑体" panose="02010609060101010101" charset="-122"/>
              <a:cs typeface="黑体" panose="02010609060101010101" charset="-122"/>
            </a:endParaRPr>
          </a:p>
        </p:txBody>
      </p:sp>
      <p:sp>
        <p:nvSpPr>
          <p:cNvPr id="4" name="文本框 3"/>
          <p:cNvSpPr txBox="1"/>
          <p:nvPr/>
        </p:nvSpPr>
        <p:spPr>
          <a:xfrm>
            <a:off x="6157595" y="2615565"/>
            <a:ext cx="4461510" cy="3969385"/>
          </a:xfrm>
          <a:prstGeom prst="rect">
            <a:avLst/>
          </a:prstGeom>
          <a:noFill/>
        </p:spPr>
        <p:txBody>
          <a:bodyPr wrap="square" rtlCol="0" anchor="t">
            <a:spAutoFit/>
          </a:bodyPr>
          <a:p>
            <a:pPr marL="0" indent="0" algn="l">
              <a:lnSpc>
                <a:spcPct val="150000"/>
              </a:lnSpc>
            </a:pPr>
            <a:r>
              <a:rPr lang="zh-CN" altLang="en-US" sz="2800" b="1">
                <a:solidFill>
                  <a:srgbClr val="FF0000"/>
                </a:solidFill>
                <a:latin typeface="黑体" panose="02010609060101010101" charset="-122"/>
                <a:ea typeface="黑体" panose="02010609060101010101" charset="-122"/>
                <a:cs typeface="黑体" panose="02010609060101010101" charset="-122"/>
                <a:sym typeface="+mn-ea"/>
              </a:rPr>
              <a:t>第7章 图</a:t>
            </a:r>
            <a:endParaRPr lang="zh-CN" altLang="en-US" sz="2800" b="1">
              <a:solidFill>
                <a:srgbClr val="0000FF"/>
              </a:solidFill>
              <a:latin typeface="黑体" panose="02010609060101010101" charset="-122"/>
              <a:ea typeface="黑体" panose="02010609060101010101" charset="-122"/>
              <a:cs typeface="黑体" panose="02010609060101010101" charset="-122"/>
            </a:endParaRPr>
          </a:p>
          <a:p>
            <a:pPr marL="0" indent="0" algn="l">
              <a:lnSpc>
                <a:spcPct val="150000"/>
              </a:lnSpc>
            </a:pPr>
            <a:r>
              <a:rPr lang="zh-CN" altLang="en-US" sz="2800" b="1">
                <a:solidFill>
                  <a:schemeClr val="bg2">
                    <a:lumMod val="75000"/>
                  </a:schemeClr>
                </a:solidFill>
                <a:latin typeface="黑体" panose="02010609060101010101" charset="-122"/>
                <a:ea typeface="黑体" panose="02010609060101010101" charset="-122"/>
                <a:cs typeface="黑体" panose="02010609060101010101" charset="-122"/>
                <a:sym typeface="+mn-ea"/>
              </a:rPr>
              <a:t>第8章 动态存储管理</a:t>
            </a:r>
            <a:endParaRPr lang="zh-CN" altLang="en-US" sz="2800" b="1">
              <a:solidFill>
                <a:schemeClr val="tx1">
                  <a:lumMod val="50000"/>
                  <a:lumOff val="50000"/>
                </a:schemeClr>
              </a:solidFill>
              <a:latin typeface="黑体" panose="02010609060101010101" charset="-122"/>
              <a:ea typeface="黑体" panose="02010609060101010101" charset="-122"/>
              <a:cs typeface="黑体" panose="02010609060101010101" charset="-122"/>
            </a:endParaRPr>
          </a:p>
          <a:p>
            <a:pPr marL="0" indent="0" algn="l">
              <a:lnSpc>
                <a:spcPct val="150000"/>
              </a:lnSpc>
            </a:pPr>
            <a:r>
              <a:rPr lang="zh-CN" altLang="en-US" sz="2800" b="1">
                <a:solidFill>
                  <a:srgbClr val="FF0000"/>
                </a:solidFill>
                <a:latin typeface="黑体" panose="02010609060101010101" charset="-122"/>
                <a:ea typeface="黑体" panose="02010609060101010101" charset="-122"/>
                <a:cs typeface="黑体" panose="02010609060101010101" charset="-122"/>
                <a:sym typeface="+mn-ea"/>
              </a:rPr>
              <a:t>第9章 查找</a:t>
            </a:r>
            <a:endParaRPr lang="zh-CN" altLang="en-US" sz="2800" b="1">
              <a:solidFill>
                <a:srgbClr val="FF0000"/>
              </a:solidFill>
              <a:latin typeface="黑体" panose="02010609060101010101" charset="-122"/>
              <a:ea typeface="黑体" panose="02010609060101010101" charset="-122"/>
              <a:cs typeface="黑体" panose="02010609060101010101" charset="-122"/>
            </a:endParaRPr>
          </a:p>
          <a:p>
            <a:pPr marL="0" indent="0" algn="l">
              <a:lnSpc>
                <a:spcPct val="150000"/>
              </a:lnSpc>
            </a:pPr>
            <a:r>
              <a:rPr lang="zh-CN" altLang="en-US" sz="2800" b="1">
                <a:solidFill>
                  <a:srgbClr val="FF0000"/>
                </a:solidFill>
                <a:latin typeface="黑体" panose="02010609060101010101" charset="-122"/>
                <a:ea typeface="黑体" panose="02010609060101010101" charset="-122"/>
                <a:cs typeface="黑体" panose="02010609060101010101" charset="-122"/>
                <a:sym typeface="+mn-ea"/>
              </a:rPr>
              <a:t>第10章 内部排序</a:t>
            </a:r>
            <a:endParaRPr lang="zh-CN" altLang="en-US" sz="2800" b="1">
              <a:latin typeface="黑体" panose="02010609060101010101" charset="-122"/>
              <a:ea typeface="黑体" panose="02010609060101010101" charset="-122"/>
              <a:cs typeface="黑体" panose="02010609060101010101" charset="-122"/>
            </a:endParaRPr>
          </a:p>
          <a:p>
            <a:pPr marL="0" indent="0" algn="l">
              <a:lnSpc>
                <a:spcPct val="150000"/>
              </a:lnSpc>
            </a:pPr>
            <a:r>
              <a:rPr lang="zh-CN" altLang="en-US" sz="2800" b="1">
                <a:solidFill>
                  <a:schemeClr val="bg2">
                    <a:lumMod val="75000"/>
                  </a:schemeClr>
                </a:solidFill>
                <a:latin typeface="黑体" panose="02010609060101010101" charset="-122"/>
                <a:ea typeface="黑体" panose="02010609060101010101" charset="-122"/>
                <a:cs typeface="黑体" panose="02010609060101010101" charset="-122"/>
                <a:sym typeface="+mn-ea"/>
              </a:rPr>
              <a:t>第11章 外部排序</a:t>
            </a:r>
            <a:endParaRPr lang="zh-CN" altLang="en-US" sz="2800" b="1">
              <a:solidFill>
                <a:schemeClr val="bg2">
                  <a:lumMod val="75000"/>
                </a:schemeClr>
              </a:solidFill>
              <a:latin typeface="黑体" panose="02010609060101010101" charset="-122"/>
              <a:ea typeface="黑体" panose="02010609060101010101" charset="-122"/>
              <a:cs typeface="黑体" panose="02010609060101010101" charset="-122"/>
            </a:endParaRPr>
          </a:p>
          <a:p>
            <a:pPr marL="0" indent="0" algn="l">
              <a:lnSpc>
                <a:spcPct val="150000"/>
              </a:lnSpc>
            </a:pPr>
            <a:r>
              <a:rPr lang="zh-CN" altLang="en-US" sz="2800" b="1">
                <a:solidFill>
                  <a:schemeClr val="bg2">
                    <a:lumMod val="75000"/>
                  </a:schemeClr>
                </a:solidFill>
                <a:latin typeface="黑体" panose="02010609060101010101" charset="-122"/>
                <a:ea typeface="黑体" panose="02010609060101010101" charset="-122"/>
                <a:cs typeface="黑体" panose="02010609060101010101" charset="-122"/>
                <a:sym typeface="+mn-ea"/>
              </a:rPr>
              <a:t>第12章 文件</a:t>
            </a:r>
            <a:endParaRPr lang="zh-CN" altLang="en-US" sz="2800" b="1">
              <a:solidFill>
                <a:schemeClr val="bg2">
                  <a:lumMod val="75000"/>
                </a:schemeClr>
              </a:solidFill>
              <a:latin typeface="黑体" panose="02010609060101010101" charset="-122"/>
              <a:ea typeface="黑体" panose="02010609060101010101" charset="-122"/>
              <a:cs typeface="黑体" panose="02010609060101010101" charset="-122"/>
              <a:sym typeface="+mn-ea"/>
            </a:endParaRPr>
          </a:p>
        </p:txBody>
      </p:sp>
      <p:graphicFrame>
        <p:nvGraphicFramePr>
          <p:cNvPr id="7" name="Object 13"/>
          <p:cNvGraphicFramePr>
            <a:graphicFrameLocks noChangeAspect="1"/>
          </p:cNvGraphicFramePr>
          <p:nvPr/>
        </p:nvGraphicFramePr>
        <p:xfrm>
          <a:off x="17145" y="4996180"/>
          <a:ext cx="2106295" cy="1861820"/>
        </p:xfrm>
        <a:graphic>
          <a:graphicData uri="http://schemas.openxmlformats.org/presentationml/2006/ole">
            <mc:AlternateContent xmlns:mc="http://schemas.openxmlformats.org/markup-compatibility/2006">
              <mc:Choice xmlns:v="urn:schemas-microsoft-com:vml" Requires="v">
                <p:oleObj spid="_x0000_s1247" name="剪辑" r:id="rId1" imgW="3954780" imgH="3497580" progId="MS_ClipArt_Gallery.2">
                  <p:embed/>
                </p:oleObj>
              </mc:Choice>
              <mc:Fallback>
                <p:oleObj name="剪辑" r:id="rId1" imgW="3954780" imgH="3497580" progId="MS_ClipArt_Gallery.2">
                  <p:embed/>
                  <p:pic>
                    <p:nvPicPr>
                      <p:cNvPr id="0" name="图片 12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 y="4996180"/>
                        <a:ext cx="2106295" cy="1861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effectLst>
                  <a:outerShdw blurRad="38100" dist="38100" dir="2700000" algn="tl">
                    <a:srgbClr val="000000">
                      <a:alpha val="43137"/>
                    </a:srgbClr>
                  </a:outerShdw>
                </a:effectLst>
              </a:rPr>
              <a:t>什么是数据结构？</a:t>
            </a:r>
            <a:endParaRPr lang="zh-CN" altLang="en-US" b="1">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70747" y="910590"/>
            <a:ext cx="11370733" cy="5296535"/>
          </a:xfrm>
        </p:spPr>
        <p:txBody>
          <a:bodyPr/>
          <a:p>
            <a:pPr marL="0" indent="0">
              <a:lnSpc>
                <a:spcPct val="110000"/>
              </a:lnSpc>
              <a:buNone/>
            </a:pPr>
            <a:r>
              <a:rPr lang="en-US" altLang="zh-CN" dirty="0">
                <a:solidFill>
                  <a:srgbClr val="0000FF"/>
                </a:solidFill>
                <a:cs typeface="黑体" panose="02010609060101010101" charset="-122"/>
                <a:sym typeface="+mn-ea"/>
              </a:rPr>
              <a:t>【</a:t>
            </a:r>
            <a:r>
              <a:rPr lang="zh-CN" altLang="en-US" dirty="0">
                <a:solidFill>
                  <a:srgbClr val="0000FF"/>
                </a:solidFill>
                <a:cs typeface="黑体" panose="02010609060101010101" charset="-122"/>
                <a:sym typeface="+mn-ea"/>
              </a:rPr>
              <a:t>定义</a:t>
            </a:r>
            <a:r>
              <a:rPr lang="en-US" altLang="zh-CN" dirty="0">
                <a:solidFill>
                  <a:srgbClr val="0000FF"/>
                </a:solidFill>
                <a:cs typeface="黑体" panose="02010609060101010101" charset="-122"/>
                <a:sym typeface="+mn-ea"/>
              </a:rPr>
              <a:t>】</a:t>
            </a:r>
            <a:r>
              <a:rPr lang="zh-CN" altLang="zh-CN" dirty="0">
                <a:cs typeface="黑体" panose="02010609060101010101" charset="-122"/>
                <a:sym typeface="+mn-ea"/>
              </a:rPr>
              <a:t>“数据结构是计算机中</a:t>
            </a:r>
            <a:r>
              <a:rPr lang="zh-CN" altLang="zh-CN" dirty="0">
                <a:solidFill>
                  <a:srgbClr val="0000FF"/>
                </a:solidFill>
                <a:cs typeface="黑体" panose="02010609060101010101" charset="-122"/>
                <a:sym typeface="+mn-ea"/>
              </a:rPr>
              <a:t>存储、组织数据</a:t>
            </a:r>
            <a:r>
              <a:rPr lang="zh-CN" altLang="zh-CN" dirty="0">
                <a:cs typeface="黑体" panose="02010609060101010101" charset="-122"/>
                <a:sym typeface="+mn-ea"/>
              </a:rPr>
              <a:t>的方式。精心选择的数据结构可以带来</a:t>
            </a:r>
            <a:r>
              <a:rPr lang="zh-CN" altLang="zh-CN" dirty="0">
                <a:solidFill>
                  <a:srgbClr val="0000FF"/>
                </a:solidFill>
                <a:cs typeface="黑体" panose="02010609060101010101" charset="-122"/>
                <a:sym typeface="+mn-ea"/>
              </a:rPr>
              <a:t>最优效率的算法</a:t>
            </a:r>
            <a:r>
              <a:rPr lang="zh-CN" altLang="zh-CN" dirty="0">
                <a:cs typeface="黑体" panose="02010609060101010101" charset="-122"/>
                <a:sym typeface="+mn-ea"/>
              </a:rPr>
              <a:t>。”</a:t>
            </a:r>
            <a:endParaRPr lang="en-US" altLang="zh-CN" b="1" dirty="0">
              <a:cs typeface="黑体" panose="02010609060101010101" charset="-122"/>
            </a:endParaRPr>
          </a:p>
          <a:p>
            <a:pPr marL="0" indent="0">
              <a:lnSpc>
                <a:spcPct val="110000"/>
              </a:lnSpc>
              <a:buNone/>
            </a:pPr>
            <a:endParaRPr lang="en-US" altLang="zh-CN" b="1" dirty="0">
              <a:cs typeface="黑体" panose="02010609060101010101" charset="-122"/>
            </a:endParaRPr>
          </a:p>
        </p:txBody>
      </p:sp>
      <p:pic>
        <p:nvPicPr>
          <p:cNvPr id="2101" name="Picture 53" descr="55996225201011161651193526184650306_003"/>
          <p:cNvPicPr>
            <a:picLocks noChangeAspect="1"/>
          </p:cNvPicPr>
          <p:nvPr/>
        </p:nvPicPr>
        <p:blipFill>
          <a:blip r:embed="rId1"/>
          <a:stretch>
            <a:fillRect/>
          </a:stretch>
        </p:blipFill>
        <p:spPr>
          <a:xfrm>
            <a:off x="242570" y="2077200"/>
            <a:ext cx="6671310" cy="4445635"/>
          </a:xfrm>
          <a:prstGeom prst="rect">
            <a:avLst/>
          </a:prstGeom>
          <a:noFill/>
          <a:ln w="9525">
            <a:noFill/>
          </a:ln>
        </p:spPr>
      </p:pic>
      <p:sp>
        <p:nvSpPr>
          <p:cNvPr id="5" name="文本框 4"/>
          <p:cNvSpPr txBox="1"/>
          <p:nvPr/>
        </p:nvSpPr>
        <p:spPr>
          <a:xfrm>
            <a:off x="7226300" y="2708275"/>
            <a:ext cx="4615180" cy="2306955"/>
          </a:xfrm>
          <a:prstGeom prst="rect">
            <a:avLst/>
          </a:prstGeom>
          <a:noFill/>
        </p:spPr>
        <p:txBody>
          <a:bodyPr vert="horz" wrap="square" rtlCol="0" anchor="t">
            <a:spAutoFit/>
          </a:bodyPr>
          <a:p>
            <a:pPr>
              <a:lnSpc>
                <a:spcPct val="200000"/>
              </a:lnSpc>
            </a:pPr>
            <a:r>
              <a:rPr lang="zh-CN" altLang="zh-CN" sz="2400" b="1" dirty="0">
                <a:latin typeface="黑体" panose="02010609060101010101" charset="-122"/>
                <a:ea typeface="黑体" panose="02010609060101010101" charset="-122"/>
                <a:sym typeface="+mn-ea"/>
              </a:rPr>
              <a:t>该</a:t>
            </a:r>
            <a:r>
              <a:rPr lang="zh-CN" altLang="zh-CN" sz="2400" b="1" dirty="0">
                <a:solidFill>
                  <a:srgbClr val="FF0000"/>
                </a:solidFill>
                <a:latin typeface="黑体" panose="02010609060101010101" charset="-122"/>
                <a:ea typeface="黑体" panose="02010609060101010101" charset="-122"/>
                <a:sym typeface="+mn-ea"/>
              </a:rPr>
              <a:t>如何摆放书</a:t>
            </a:r>
            <a:r>
              <a:rPr lang="zh-CN" altLang="zh-CN" sz="2400" b="1" dirty="0">
                <a:latin typeface="黑体" panose="02010609060101010101" charset="-122"/>
                <a:ea typeface="黑体" panose="02010609060101010101" charset="-122"/>
                <a:sym typeface="+mn-ea"/>
              </a:rPr>
              <a:t>，才能让读者很方便地找到你手里这本《数据结构》？</a:t>
            </a:r>
            <a:endParaRPr lang="zh-CN" altLang="en-US" sz="2400">
              <a:latin typeface="黑体" panose="02010609060101010101" charset="-122"/>
              <a:ea typeface="黑体" panose="02010609060101010101" charset="-122"/>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01"/>
                                        </p:tgtEl>
                                        <p:attrNameLst>
                                          <p:attrName>style.visibility</p:attrName>
                                        </p:attrNameLst>
                                      </p:cBhvr>
                                      <p:to>
                                        <p:strVal val="visible"/>
                                      </p:to>
                                    </p:set>
                                    <p:anim calcmode="lin" valueType="num">
                                      <p:cBhvr additive="base">
                                        <p:cTn id="7" dur="500" fill="hold"/>
                                        <p:tgtEl>
                                          <p:spTgt spid="2101"/>
                                        </p:tgtEl>
                                        <p:attrNameLst>
                                          <p:attrName>ppt_x</p:attrName>
                                        </p:attrNameLst>
                                      </p:cBhvr>
                                      <p:tavLst>
                                        <p:tav tm="0">
                                          <p:val>
                                            <p:strVal val="#ppt_x"/>
                                          </p:val>
                                        </p:tav>
                                        <p:tav tm="100000">
                                          <p:val>
                                            <p:strVal val="#ppt_x"/>
                                          </p:val>
                                        </p:tav>
                                      </p:tavLst>
                                    </p:anim>
                                    <p:anim calcmode="lin" valueType="num">
                                      <p:cBhvr additive="base">
                                        <p:cTn id="8" dur="500" fill="hold"/>
                                        <p:tgtEl>
                                          <p:spTgt spid="21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effectLst>
                  <a:outerShdw blurRad="38100" dist="38100" dir="2700000" algn="tl">
                    <a:srgbClr val="000000">
                      <a:alpha val="43137"/>
                    </a:srgbClr>
                  </a:outerShdw>
                </a:effectLst>
              </a:rPr>
              <a:t>什么是数据结构？</a:t>
            </a:r>
            <a:endParaRPr lang="zh-CN" altLang="en-US" b="1">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70747" y="910590"/>
            <a:ext cx="11370733" cy="5296535"/>
          </a:xfrm>
        </p:spPr>
        <p:txBody>
          <a:bodyPr/>
          <a:p>
            <a:pPr marL="0" indent="0">
              <a:lnSpc>
                <a:spcPct val="110000"/>
              </a:lnSpc>
              <a:buNone/>
            </a:pPr>
            <a:r>
              <a:rPr lang="en-US" altLang="zh-CN" dirty="0">
                <a:solidFill>
                  <a:srgbClr val="0000FF"/>
                </a:solidFill>
                <a:cs typeface="黑体" panose="02010609060101010101" charset="-122"/>
                <a:sym typeface="+mn-ea"/>
              </a:rPr>
              <a:t>【</a:t>
            </a:r>
            <a:r>
              <a:rPr lang="zh-CN" altLang="en-US" dirty="0">
                <a:solidFill>
                  <a:srgbClr val="0000FF"/>
                </a:solidFill>
                <a:cs typeface="黑体" panose="02010609060101010101" charset="-122"/>
                <a:sym typeface="+mn-ea"/>
              </a:rPr>
              <a:t>定义</a:t>
            </a:r>
            <a:r>
              <a:rPr lang="en-US" altLang="zh-CN" dirty="0">
                <a:solidFill>
                  <a:srgbClr val="0000FF"/>
                </a:solidFill>
                <a:cs typeface="黑体" panose="02010609060101010101" charset="-122"/>
                <a:sym typeface="+mn-ea"/>
              </a:rPr>
              <a:t>】</a:t>
            </a:r>
            <a:r>
              <a:rPr lang="zh-CN" altLang="zh-CN" dirty="0">
                <a:cs typeface="黑体" panose="02010609060101010101" charset="-122"/>
                <a:sym typeface="+mn-ea"/>
              </a:rPr>
              <a:t>“数据结构是计算机中</a:t>
            </a:r>
            <a:r>
              <a:rPr lang="zh-CN" altLang="zh-CN" dirty="0">
                <a:solidFill>
                  <a:srgbClr val="0000FF"/>
                </a:solidFill>
                <a:cs typeface="黑体" panose="02010609060101010101" charset="-122"/>
                <a:sym typeface="+mn-ea"/>
              </a:rPr>
              <a:t>存储、组织数据</a:t>
            </a:r>
            <a:r>
              <a:rPr lang="zh-CN" altLang="zh-CN" dirty="0">
                <a:cs typeface="黑体" panose="02010609060101010101" charset="-122"/>
                <a:sym typeface="+mn-ea"/>
              </a:rPr>
              <a:t>的方式。精心选择的数据结构可以带来</a:t>
            </a:r>
            <a:r>
              <a:rPr lang="zh-CN" altLang="zh-CN" dirty="0">
                <a:solidFill>
                  <a:srgbClr val="0000FF"/>
                </a:solidFill>
                <a:cs typeface="黑体" panose="02010609060101010101" charset="-122"/>
                <a:sym typeface="+mn-ea"/>
              </a:rPr>
              <a:t>最优效率的算法</a:t>
            </a:r>
            <a:r>
              <a:rPr lang="zh-CN" altLang="zh-CN" dirty="0">
                <a:cs typeface="黑体" panose="02010609060101010101" charset="-122"/>
                <a:sym typeface="+mn-ea"/>
              </a:rPr>
              <a:t>。”</a:t>
            </a:r>
            <a:endParaRPr lang="en-US" altLang="zh-CN" b="1" dirty="0">
              <a:cs typeface="黑体" panose="02010609060101010101" charset="-122"/>
            </a:endParaRPr>
          </a:p>
          <a:p>
            <a:pPr marL="0" indent="0">
              <a:lnSpc>
                <a:spcPct val="110000"/>
              </a:lnSpc>
              <a:buNone/>
            </a:pPr>
            <a:endParaRPr lang="en-US" altLang="zh-CN" b="1" dirty="0">
              <a:cs typeface="黑体" panose="02010609060101010101" charset="-122"/>
            </a:endParaRPr>
          </a:p>
        </p:txBody>
      </p:sp>
      <p:pic>
        <p:nvPicPr>
          <p:cNvPr id="2101" name="Picture 53" descr="55996225201011161651193526184650306_003"/>
          <p:cNvPicPr>
            <a:picLocks noChangeAspect="1"/>
          </p:cNvPicPr>
          <p:nvPr/>
        </p:nvPicPr>
        <p:blipFill>
          <a:blip r:embed="rId1"/>
          <a:stretch>
            <a:fillRect/>
          </a:stretch>
        </p:blipFill>
        <p:spPr>
          <a:xfrm>
            <a:off x="242570" y="2077200"/>
            <a:ext cx="6671310" cy="4445635"/>
          </a:xfrm>
          <a:prstGeom prst="rect">
            <a:avLst/>
          </a:prstGeom>
          <a:noFill/>
          <a:ln w="9525">
            <a:noFill/>
          </a:ln>
        </p:spPr>
      </p:pic>
      <p:sp>
        <p:nvSpPr>
          <p:cNvPr id="8" name="Text Box 51"/>
          <p:cNvSpPr txBox="1"/>
          <p:nvPr/>
        </p:nvSpPr>
        <p:spPr>
          <a:xfrm>
            <a:off x="6948170" y="2072005"/>
            <a:ext cx="5180965" cy="706755"/>
          </a:xfrm>
          <a:prstGeom prst="rect">
            <a:avLst/>
          </a:prstGeom>
          <a:noFill/>
          <a:ln w="9525">
            <a:noFill/>
          </a:ln>
        </p:spPr>
        <p:txBody>
          <a:bodyPr wrap="square">
            <a:spAutoFit/>
          </a:bodyPr>
          <a:p>
            <a:r>
              <a:rPr lang="en-US" altLang="zh-CN" sz="2000" b="1" dirty="0">
                <a:solidFill>
                  <a:srgbClr val="0000FF"/>
                </a:solidFill>
                <a:latin typeface="黑体" panose="02010609060101010101" charset="-122"/>
                <a:ea typeface="黑体" panose="02010609060101010101" charset="-122"/>
                <a:cs typeface="黑体" panose="02010609060101010101" charset="-122"/>
              </a:rPr>
              <a:t>[</a:t>
            </a:r>
            <a:r>
              <a:rPr lang="zh-CN" altLang="en-US" sz="2000" b="1" dirty="0">
                <a:solidFill>
                  <a:srgbClr val="0000FF"/>
                </a:solidFill>
                <a:latin typeface="黑体" panose="02010609060101010101" charset="-122"/>
                <a:ea typeface="黑体" panose="02010609060101010101" charset="-122"/>
                <a:cs typeface="黑体" panose="02010609060101010101" charset="-122"/>
              </a:rPr>
              <a:t>方法</a:t>
            </a:r>
            <a:r>
              <a:rPr lang="en-US" altLang="zh-CN" sz="2000" b="1" dirty="0">
                <a:solidFill>
                  <a:srgbClr val="0000FF"/>
                </a:solidFill>
                <a:latin typeface="黑体" panose="02010609060101010101" charset="-122"/>
                <a:ea typeface="黑体" panose="02010609060101010101" charset="-122"/>
                <a:cs typeface="黑体" panose="02010609060101010101" charset="-122"/>
              </a:rPr>
              <a:t>1] </a:t>
            </a:r>
            <a:r>
              <a:rPr lang="zh-CN" altLang="en-US" sz="2000" b="1" dirty="0">
                <a:solidFill>
                  <a:srgbClr val="0000FF"/>
                </a:solidFill>
                <a:latin typeface="黑体" panose="02010609060101010101" charset="-122"/>
                <a:ea typeface="黑体" panose="02010609060101010101" charset="-122"/>
                <a:cs typeface="黑体" panose="02010609060101010101" charset="-122"/>
              </a:rPr>
              <a:t>随便放</a:t>
            </a:r>
            <a:r>
              <a:rPr lang="en-US" altLang="zh-CN" sz="2000" b="1" dirty="0">
                <a:latin typeface="黑体" panose="02010609060101010101" charset="-122"/>
                <a:ea typeface="黑体" panose="02010609060101010101" charset="-122"/>
                <a:cs typeface="黑体" panose="02010609060101010101" charset="-122"/>
              </a:rPr>
              <a:t>----</a:t>
            </a:r>
            <a:r>
              <a:rPr lang="zh-CN" altLang="zh-CN" sz="2000" b="1" dirty="0">
                <a:latin typeface="黑体" panose="02010609060101010101" charset="-122"/>
                <a:ea typeface="黑体" panose="02010609060101010101" charset="-122"/>
                <a:cs typeface="黑体" panose="02010609060101010101" charset="-122"/>
              </a:rPr>
              <a:t>任何时候有新书进来，哪里有空就把书插到哪里</a:t>
            </a:r>
            <a:r>
              <a:rPr lang="zh-CN" altLang="en-US" sz="2000" b="1" dirty="0">
                <a:latin typeface="黑体" panose="02010609060101010101" charset="-122"/>
                <a:ea typeface="黑体" panose="02010609060101010101" charset="-122"/>
                <a:cs typeface="黑体" panose="02010609060101010101" charset="-122"/>
              </a:rPr>
              <a:t>。</a:t>
            </a:r>
            <a:endParaRPr lang="en-US" altLang="zh-CN" sz="2000" b="1" dirty="0">
              <a:latin typeface="黑体" panose="02010609060101010101" charset="-122"/>
              <a:ea typeface="黑体" panose="02010609060101010101" charset="-122"/>
              <a:cs typeface="黑体" panose="02010609060101010101" charset="-122"/>
            </a:endParaRPr>
          </a:p>
        </p:txBody>
      </p:sp>
      <p:sp>
        <p:nvSpPr>
          <p:cNvPr id="9" name="Text Box 51"/>
          <p:cNvSpPr txBox="1"/>
          <p:nvPr/>
        </p:nvSpPr>
        <p:spPr>
          <a:xfrm>
            <a:off x="6948170" y="3630295"/>
            <a:ext cx="4961255" cy="398780"/>
          </a:xfrm>
          <a:prstGeom prst="rect">
            <a:avLst/>
          </a:prstGeom>
          <a:noFill/>
          <a:ln w="9525">
            <a:noFill/>
          </a:ln>
        </p:spPr>
        <p:txBody>
          <a:bodyPr wrap="square">
            <a:spAutoFit/>
          </a:bodyPr>
          <a:p>
            <a:r>
              <a:rPr lang="en-US" altLang="zh-CN" sz="2000" b="1" dirty="0">
                <a:solidFill>
                  <a:srgbClr val="0000FF"/>
                </a:solidFill>
                <a:latin typeface="黑体" panose="02010609060101010101" charset="-122"/>
                <a:ea typeface="黑体" panose="02010609060101010101" charset="-122"/>
                <a:cs typeface="黑体" panose="02010609060101010101" charset="-122"/>
              </a:rPr>
              <a:t>[</a:t>
            </a:r>
            <a:r>
              <a:rPr lang="zh-CN" altLang="en-US" sz="2000" b="1" dirty="0">
                <a:solidFill>
                  <a:srgbClr val="0000FF"/>
                </a:solidFill>
                <a:latin typeface="黑体" panose="02010609060101010101" charset="-122"/>
                <a:ea typeface="黑体" panose="02010609060101010101" charset="-122"/>
                <a:cs typeface="黑体" panose="02010609060101010101" charset="-122"/>
              </a:rPr>
              <a:t>方法</a:t>
            </a:r>
            <a:r>
              <a:rPr lang="en-US" altLang="zh-CN" sz="2000" b="1" dirty="0">
                <a:solidFill>
                  <a:srgbClr val="0000FF"/>
                </a:solidFill>
                <a:latin typeface="黑体" panose="02010609060101010101" charset="-122"/>
                <a:ea typeface="黑体" panose="02010609060101010101" charset="-122"/>
                <a:cs typeface="黑体" panose="02010609060101010101" charset="-122"/>
              </a:rPr>
              <a:t>2] </a:t>
            </a:r>
            <a:r>
              <a:rPr lang="zh-CN" altLang="zh-CN" sz="2000" b="1" dirty="0">
                <a:latin typeface="黑体" panose="02010609060101010101" charset="-122"/>
                <a:ea typeface="黑体" panose="02010609060101010101" charset="-122"/>
                <a:cs typeface="黑体" panose="02010609060101010101" charset="-122"/>
              </a:rPr>
              <a:t>按照书名的</a:t>
            </a:r>
            <a:r>
              <a:rPr lang="zh-CN" altLang="zh-CN" sz="2000" b="1" dirty="0">
                <a:solidFill>
                  <a:srgbClr val="0000FF"/>
                </a:solidFill>
                <a:latin typeface="黑体" panose="02010609060101010101" charset="-122"/>
                <a:ea typeface="黑体" panose="02010609060101010101" charset="-122"/>
                <a:cs typeface="黑体" panose="02010609060101010101" charset="-122"/>
              </a:rPr>
              <a:t>拼音字母顺序</a:t>
            </a:r>
            <a:r>
              <a:rPr lang="zh-CN" altLang="zh-CN" sz="2000" b="1" dirty="0">
                <a:latin typeface="黑体" panose="02010609060101010101" charset="-122"/>
                <a:ea typeface="黑体" panose="02010609060101010101" charset="-122"/>
                <a:cs typeface="黑体" panose="02010609060101010101" charset="-122"/>
              </a:rPr>
              <a:t>排放。</a:t>
            </a:r>
            <a:endParaRPr lang="zh-CN" altLang="zh-CN" sz="2000" b="1" dirty="0">
              <a:latin typeface="黑体" panose="02010609060101010101" charset="-122"/>
              <a:ea typeface="黑体" panose="02010609060101010101" charset="-122"/>
              <a:cs typeface="黑体" panose="02010609060101010101" charset="-122"/>
            </a:endParaRPr>
          </a:p>
        </p:txBody>
      </p:sp>
      <p:sp>
        <p:nvSpPr>
          <p:cNvPr id="10" name="Text Box 51"/>
          <p:cNvSpPr txBox="1"/>
          <p:nvPr/>
        </p:nvSpPr>
        <p:spPr>
          <a:xfrm>
            <a:off x="6948170" y="4978400"/>
            <a:ext cx="5181600" cy="1014730"/>
          </a:xfrm>
          <a:prstGeom prst="rect">
            <a:avLst/>
          </a:prstGeom>
          <a:noFill/>
          <a:ln w="9525">
            <a:noFill/>
          </a:ln>
        </p:spPr>
        <p:txBody>
          <a:bodyPr wrap="square">
            <a:spAutoFit/>
          </a:bodyPr>
          <a:p>
            <a:r>
              <a:rPr lang="en-US" altLang="zh-CN" sz="2000" b="1" dirty="0">
                <a:solidFill>
                  <a:srgbClr val="0000FF"/>
                </a:solidFill>
                <a:latin typeface="黑体" panose="02010609060101010101" charset="-122"/>
                <a:ea typeface="黑体" panose="02010609060101010101" charset="-122"/>
                <a:cs typeface="黑体" panose="02010609060101010101" charset="-122"/>
              </a:rPr>
              <a:t>[</a:t>
            </a:r>
            <a:r>
              <a:rPr lang="zh-CN" altLang="en-US" sz="2000" b="1" dirty="0">
                <a:solidFill>
                  <a:srgbClr val="0000FF"/>
                </a:solidFill>
                <a:latin typeface="黑体" panose="02010609060101010101" charset="-122"/>
                <a:ea typeface="黑体" panose="02010609060101010101" charset="-122"/>
                <a:cs typeface="黑体" panose="02010609060101010101" charset="-122"/>
              </a:rPr>
              <a:t>方法</a:t>
            </a:r>
            <a:r>
              <a:rPr lang="en-US" altLang="zh-CN" sz="2000" b="1" dirty="0">
                <a:solidFill>
                  <a:srgbClr val="0000FF"/>
                </a:solidFill>
                <a:latin typeface="黑体" panose="02010609060101010101" charset="-122"/>
                <a:ea typeface="黑体" panose="02010609060101010101" charset="-122"/>
                <a:cs typeface="黑体" panose="02010609060101010101" charset="-122"/>
              </a:rPr>
              <a:t>3] </a:t>
            </a:r>
            <a:r>
              <a:rPr lang="zh-CN" altLang="zh-CN" sz="2000" b="1" dirty="0">
                <a:latin typeface="黑体" panose="02010609060101010101" charset="-122"/>
                <a:ea typeface="黑体" panose="02010609060101010101" charset="-122"/>
                <a:cs typeface="黑体" panose="02010609060101010101" charset="-122"/>
              </a:rPr>
              <a:t>把书架</a:t>
            </a:r>
            <a:r>
              <a:rPr lang="zh-CN" altLang="zh-CN" sz="2000" b="1" dirty="0">
                <a:solidFill>
                  <a:srgbClr val="0000FF"/>
                </a:solidFill>
                <a:latin typeface="黑体" panose="02010609060101010101" charset="-122"/>
                <a:ea typeface="黑体" panose="02010609060101010101" charset="-122"/>
                <a:cs typeface="黑体" panose="02010609060101010101" charset="-122"/>
              </a:rPr>
              <a:t>划分成几块区域</a:t>
            </a:r>
            <a:r>
              <a:rPr lang="zh-CN" altLang="zh-CN" sz="2000" b="1" dirty="0">
                <a:latin typeface="黑体" panose="02010609060101010101" charset="-122"/>
                <a:ea typeface="黑体" panose="02010609060101010101" charset="-122"/>
                <a:cs typeface="黑体" panose="02010609060101010101" charset="-122"/>
              </a:rPr>
              <a:t>，每块区域指定摆放某种类别的图书；在每种类别内，按照书名的拼音字母顺序排放。</a:t>
            </a:r>
            <a:endParaRPr lang="zh-CN" altLang="zh-CN" sz="2000" b="1" dirty="0">
              <a:latin typeface="黑体" panose="02010609060101010101" charset="-122"/>
              <a:ea typeface="黑体" panose="02010609060101010101" charset="-122"/>
              <a:cs typeface="黑体" panose="02010609060101010101" charset="-122"/>
            </a:endParaRPr>
          </a:p>
        </p:txBody>
      </p:sp>
      <p:sp>
        <p:nvSpPr>
          <p:cNvPr id="11" name="Text Box 51"/>
          <p:cNvSpPr txBox="1"/>
          <p:nvPr/>
        </p:nvSpPr>
        <p:spPr>
          <a:xfrm>
            <a:off x="7698423" y="2974340"/>
            <a:ext cx="2571750" cy="398780"/>
          </a:xfrm>
          <a:prstGeom prst="rect">
            <a:avLst/>
          </a:prstGeom>
          <a:noFill/>
          <a:ln w="9525">
            <a:noFill/>
          </a:ln>
        </p:spPr>
        <p:txBody>
          <a:bodyPr>
            <a:spAutoFit/>
          </a:bodyPr>
          <a:p>
            <a:r>
              <a:rPr lang="zh-CN" altLang="en-US" sz="2000" b="1" dirty="0">
                <a:solidFill>
                  <a:srgbClr val="FF0000"/>
                </a:solidFill>
                <a:latin typeface="黑体" panose="02010609060101010101" charset="-122"/>
                <a:ea typeface="黑体" panose="02010609060101010101" charset="-122"/>
                <a:cs typeface="黑体" panose="02010609060101010101" charset="-122"/>
              </a:rPr>
              <a:t>查找效率极低！</a:t>
            </a:r>
            <a:endParaRPr lang="zh-CN" altLang="en-US" sz="2000" b="1" dirty="0">
              <a:solidFill>
                <a:srgbClr val="FF0000"/>
              </a:solidFill>
              <a:latin typeface="黑体" panose="02010609060101010101" charset="-122"/>
              <a:ea typeface="黑体" panose="02010609060101010101" charset="-122"/>
              <a:cs typeface="黑体" panose="02010609060101010101" charset="-122"/>
            </a:endParaRPr>
          </a:p>
        </p:txBody>
      </p:sp>
      <p:sp>
        <p:nvSpPr>
          <p:cNvPr id="13" name="Text Box 51"/>
          <p:cNvSpPr txBox="1"/>
          <p:nvPr/>
        </p:nvSpPr>
        <p:spPr>
          <a:xfrm>
            <a:off x="7698740" y="4248785"/>
            <a:ext cx="4111625" cy="398780"/>
          </a:xfrm>
          <a:prstGeom prst="rect">
            <a:avLst/>
          </a:prstGeom>
          <a:noFill/>
          <a:ln w="9525">
            <a:noFill/>
          </a:ln>
        </p:spPr>
        <p:txBody>
          <a:bodyPr>
            <a:spAutoFit/>
          </a:bodyPr>
          <a:p>
            <a:r>
              <a:rPr lang="zh-CN" altLang="en-US" sz="2000" b="1" dirty="0">
                <a:solidFill>
                  <a:srgbClr val="FF0000"/>
                </a:solidFill>
                <a:latin typeface="黑体" panose="02010609060101010101" charset="-122"/>
                <a:ea typeface="黑体" panose="02010609060101010101" charset="-122"/>
                <a:cs typeface="黑体" panose="02010609060101010101" charset="-122"/>
              </a:rPr>
              <a:t>有时插入新书很困难！</a:t>
            </a:r>
            <a:endParaRPr lang="zh-CN" altLang="en-US" sz="2000" b="1" dirty="0">
              <a:solidFill>
                <a:srgbClr val="FF0000"/>
              </a:solidFill>
              <a:latin typeface="黑体" panose="02010609060101010101" charset="-122"/>
              <a:ea typeface="黑体" panose="02010609060101010101" charset="-122"/>
              <a:cs typeface="黑体" panose="02010609060101010101" charset="-122"/>
            </a:endParaRPr>
          </a:p>
        </p:txBody>
      </p:sp>
      <p:sp>
        <p:nvSpPr>
          <p:cNvPr id="14" name="Text Box 51"/>
          <p:cNvSpPr txBox="1"/>
          <p:nvPr/>
        </p:nvSpPr>
        <p:spPr>
          <a:xfrm>
            <a:off x="7698740" y="6130290"/>
            <a:ext cx="3143250" cy="398780"/>
          </a:xfrm>
          <a:prstGeom prst="rect">
            <a:avLst/>
          </a:prstGeom>
          <a:noFill/>
          <a:ln w="9525">
            <a:noFill/>
          </a:ln>
        </p:spPr>
        <p:txBody>
          <a:bodyPr>
            <a:spAutoFit/>
          </a:bodyPr>
          <a:p>
            <a:r>
              <a:rPr lang="zh-CN" altLang="en-US" sz="2000" b="1" dirty="0">
                <a:solidFill>
                  <a:srgbClr val="FF0000"/>
                </a:solidFill>
                <a:latin typeface="黑体" panose="02010609060101010101" charset="-122"/>
                <a:ea typeface="黑体" panose="02010609060101010101" charset="-122"/>
                <a:cs typeface="黑体" panose="02010609060101010101" charset="-122"/>
              </a:rPr>
              <a:t>可能造成空间的浪费！</a:t>
            </a:r>
            <a:endParaRPr lang="zh-CN" altLang="en-US" sz="2000" b="1" dirty="0">
              <a:solidFill>
                <a:srgbClr val="FF0000"/>
              </a:solidFill>
              <a:latin typeface="黑体" panose="02010609060101010101" charset="-122"/>
              <a:ea typeface="黑体" panose="02010609060101010101" charset="-122"/>
              <a:cs typeface="黑体" panose="02010609060101010101" charset="-122"/>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downRigh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effectLst>
                  <a:outerShdw blurRad="38100" dist="38100" dir="2700000" algn="tl">
                    <a:srgbClr val="000000">
                      <a:alpha val="43137"/>
                    </a:srgbClr>
                  </a:outerShdw>
                </a:effectLst>
              </a:rPr>
              <a:t>什么是数据结构？</a:t>
            </a:r>
            <a:endParaRPr lang="zh-CN" altLang="en-US" b="1">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70747" y="910590"/>
            <a:ext cx="11370733" cy="5296535"/>
          </a:xfrm>
        </p:spPr>
        <p:txBody>
          <a:bodyPr/>
          <a:p>
            <a:pPr marL="0" indent="0">
              <a:lnSpc>
                <a:spcPct val="110000"/>
              </a:lnSpc>
              <a:buNone/>
            </a:pPr>
            <a:r>
              <a:rPr lang="en-US" altLang="zh-CN" dirty="0">
                <a:solidFill>
                  <a:srgbClr val="0000FF"/>
                </a:solidFill>
                <a:cs typeface="黑体" panose="02010609060101010101" charset="-122"/>
                <a:sym typeface="+mn-ea"/>
              </a:rPr>
              <a:t>【</a:t>
            </a:r>
            <a:r>
              <a:rPr lang="zh-CN" altLang="en-US" dirty="0">
                <a:solidFill>
                  <a:srgbClr val="0000FF"/>
                </a:solidFill>
                <a:cs typeface="黑体" panose="02010609060101010101" charset="-122"/>
                <a:sym typeface="+mn-ea"/>
              </a:rPr>
              <a:t>定义</a:t>
            </a:r>
            <a:r>
              <a:rPr lang="en-US" altLang="zh-CN" dirty="0">
                <a:solidFill>
                  <a:srgbClr val="0000FF"/>
                </a:solidFill>
                <a:cs typeface="黑体" panose="02010609060101010101" charset="-122"/>
                <a:sym typeface="+mn-ea"/>
              </a:rPr>
              <a:t>】</a:t>
            </a:r>
            <a:r>
              <a:rPr lang="zh-CN" altLang="zh-CN" dirty="0">
                <a:cs typeface="黑体" panose="02010609060101010101" charset="-122"/>
                <a:sym typeface="+mn-ea"/>
              </a:rPr>
              <a:t>“数据结构是计算机中</a:t>
            </a:r>
            <a:r>
              <a:rPr lang="zh-CN" altLang="zh-CN" dirty="0">
                <a:solidFill>
                  <a:srgbClr val="0000FF"/>
                </a:solidFill>
                <a:cs typeface="黑体" panose="02010609060101010101" charset="-122"/>
                <a:sym typeface="+mn-ea"/>
              </a:rPr>
              <a:t>存储、组织数据</a:t>
            </a:r>
            <a:r>
              <a:rPr lang="zh-CN" altLang="zh-CN" dirty="0">
                <a:cs typeface="黑体" panose="02010609060101010101" charset="-122"/>
                <a:sym typeface="+mn-ea"/>
              </a:rPr>
              <a:t>的方式。精心选择的数据结构可以带来</a:t>
            </a:r>
            <a:r>
              <a:rPr lang="zh-CN" altLang="zh-CN" dirty="0">
                <a:solidFill>
                  <a:srgbClr val="0000FF"/>
                </a:solidFill>
                <a:cs typeface="黑体" panose="02010609060101010101" charset="-122"/>
                <a:sym typeface="+mn-ea"/>
              </a:rPr>
              <a:t>最优效率的算法</a:t>
            </a:r>
            <a:r>
              <a:rPr lang="zh-CN" altLang="zh-CN" dirty="0">
                <a:cs typeface="黑体" panose="02010609060101010101" charset="-122"/>
                <a:sym typeface="+mn-ea"/>
              </a:rPr>
              <a:t>。”</a:t>
            </a:r>
            <a:endParaRPr lang="en-US" altLang="zh-CN" b="1" dirty="0">
              <a:cs typeface="黑体" panose="02010609060101010101" charset="-122"/>
            </a:endParaRPr>
          </a:p>
          <a:p>
            <a:pPr marL="0" indent="0">
              <a:lnSpc>
                <a:spcPct val="110000"/>
              </a:lnSpc>
              <a:buNone/>
            </a:pPr>
            <a:endParaRPr lang="en-US" altLang="zh-CN" b="1" dirty="0">
              <a:cs typeface="黑体" panose="02010609060101010101" charset="-122"/>
            </a:endParaRPr>
          </a:p>
        </p:txBody>
      </p:sp>
      <p:pic>
        <p:nvPicPr>
          <p:cNvPr id="2101" name="Picture 53" descr="55996225201011161651193526184650306_003"/>
          <p:cNvPicPr>
            <a:picLocks noChangeAspect="1"/>
          </p:cNvPicPr>
          <p:nvPr/>
        </p:nvPicPr>
        <p:blipFill>
          <a:blip r:embed="rId1"/>
          <a:stretch>
            <a:fillRect/>
          </a:stretch>
        </p:blipFill>
        <p:spPr>
          <a:xfrm>
            <a:off x="242570" y="2077200"/>
            <a:ext cx="6671310" cy="4445635"/>
          </a:xfrm>
          <a:prstGeom prst="rect">
            <a:avLst/>
          </a:prstGeom>
          <a:noFill/>
          <a:ln w="9525">
            <a:noFill/>
          </a:ln>
        </p:spPr>
      </p:pic>
      <p:sp>
        <p:nvSpPr>
          <p:cNvPr id="5" name="文本框 4"/>
          <p:cNvSpPr txBox="1"/>
          <p:nvPr/>
        </p:nvSpPr>
        <p:spPr>
          <a:xfrm>
            <a:off x="7226300" y="1793875"/>
            <a:ext cx="4615180" cy="1568450"/>
          </a:xfrm>
          <a:prstGeom prst="rect">
            <a:avLst/>
          </a:prstGeom>
          <a:noFill/>
        </p:spPr>
        <p:txBody>
          <a:bodyPr vert="horz" wrap="square" rtlCol="0" anchor="t">
            <a:spAutoFit/>
          </a:bodyPr>
          <a:p>
            <a:pPr>
              <a:lnSpc>
                <a:spcPct val="200000"/>
              </a:lnSpc>
            </a:pPr>
            <a:r>
              <a:rPr lang="zh-CN" altLang="zh-CN" sz="2400" b="1" dirty="0">
                <a:latin typeface="黑体" panose="02010609060101010101" charset="-122"/>
                <a:ea typeface="黑体" panose="02010609060101010101" charset="-122"/>
                <a:sym typeface="+mn-ea"/>
              </a:rPr>
              <a:t>如何</a:t>
            </a:r>
            <a:r>
              <a:rPr lang="zh-CN" altLang="zh-CN" sz="2400" b="1" dirty="0">
                <a:solidFill>
                  <a:srgbClr val="FF0000"/>
                </a:solidFill>
                <a:latin typeface="黑体" panose="02010609060101010101" charset="-122"/>
                <a:ea typeface="黑体" panose="02010609060101010101" charset="-122"/>
                <a:sym typeface="+mn-ea"/>
              </a:rPr>
              <a:t>在计算机中</a:t>
            </a:r>
            <a:r>
              <a:rPr lang="zh-CN" altLang="zh-CN" sz="2400" b="1" dirty="0">
                <a:solidFill>
                  <a:schemeClr val="tx1"/>
                </a:solidFill>
                <a:latin typeface="黑体" panose="02010609060101010101" charset="-122"/>
                <a:ea typeface="黑体" panose="02010609060101010101" charset="-122"/>
                <a:sym typeface="+mn-ea"/>
              </a:rPr>
              <a:t>对图书进行管理，</a:t>
            </a:r>
            <a:r>
              <a:rPr lang="zh-CN" altLang="zh-CN" sz="2400" b="1" dirty="0">
                <a:latin typeface="黑体" panose="02010609060101010101" charset="-122"/>
                <a:ea typeface="黑体" panose="02010609060101010101" charset="-122"/>
                <a:sym typeface="+mn-ea"/>
              </a:rPr>
              <a:t>才能方便的对图书进行</a:t>
            </a:r>
            <a:r>
              <a:rPr lang="zh-CN" altLang="zh-CN" sz="2400" b="1" dirty="0">
                <a:solidFill>
                  <a:srgbClr val="FF0000"/>
                </a:solidFill>
                <a:latin typeface="黑体" panose="02010609060101010101" charset="-122"/>
                <a:ea typeface="黑体" panose="02010609060101010101" charset="-122"/>
                <a:sym typeface="+mn-ea"/>
              </a:rPr>
              <a:t>各种操作</a:t>
            </a:r>
            <a:r>
              <a:rPr lang="zh-CN" altLang="zh-CN" sz="2400" b="1" dirty="0">
                <a:latin typeface="黑体" panose="02010609060101010101" charset="-122"/>
                <a:ea typeface="黑体" panose="02010609060101010101" charset="-122"/>
                <a:sym typeface="+mn-ea"/>
              </a:rPr>
              <a:t>？</a:t>
            </a:r>
            <a:endParaRPr lang="zh-CN" altLang="en-US" sz="2400">
              <a:latin typeface="黑体" panose="02010609060101010101" charset="-122"/>
              <a:ea typeface="黑体" panose="02010609060101010101" charset="-122"/>
            </a:endParaRPr>
          </a:p>
        </p:txBody>
      </p:sp>
      <p:graphicFrame>
        <p:nvGraphicFramePr>
          <p:cNvPr id="132528" name="Group 432"/>
          <p:cNvGraphicFramePr>
            <a:graphicFrameLocks noGrp="1"/>
          </p:cNvGraphicFramePr>
          <p:nvPr>
            <p:custDataLst>
              <p:tags r:id="rId2"/>
            </p:custDataLst>
          </p:nvPr>
        </p:nvGraphicFramePr>
        <p:xfrm>
          <a:off x="6852920" y="3545205"/>
          <a:ext cx="5361940" cy="1870710"/>
        </p:xfrm>
        <a:graphic>
          <a:graphicData uri="http://schemas.openxmlformats.org/drawingml/2006/table">
            <a:tbl>
              <a:tblPr/>
              <a:tblGrid>
                <a:gridCol w="908050"/>
                <a:gridCol w="843915"/>
                <a:gridCol w="1308735"/>
                <a:gridCol w="1393825"/>
                <a:gridCol w="907415"/>
              </a:tblGrid>
              <a:tr h="35369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rPr>
                        <a:t>登录号</a:t>
                      </a:r>
                      <a:endPar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endParaRPr>
                    </a:p>
                  </a:txBody>
                  <a:tcPr anchor="ctr" anchorCtr="0"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rPr>
                        <a:t>书名</a:t>
                      </a:r>
                      <a:endPar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rPr>
                        <a:t>作者</a:t>
                      </a:r>
                      <a:endPar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rPr>
                        <a:t>出版社</a:t>
                      </a:r>
                      <a:endPar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200" b="1" i="0" u="none" strike="noStrike" cap="none" normalizeH="0" baseline="0" smtClean="0">
                          <a:ln>
                            <a:noFill/>
                          </a:ln>
                          <a:solidFill>
                            <a:schemeClr val="tx2"/>
                          </a:solidFill>
                          <a:effectLst/>
                          <a:latin typeface="楷体_GB2312" pitchFamily="49" charset="-122"/>
                          <a:ea typeface="楷体_GB2312" pitchFamily="49" charset="-122"/>
                        </a:rPr>
                        <a:t>...</a:t>
                      </a:r>
                      <a:endParaRPr kumimoji="1" lang="en-US" altLang="zh-CN" sz="1200" b="1" i="0" u="none" strike="noStrike" cap="none" normalizeH="0" baseline="0" smtClean="0">
                        <a:ln>
                          <a:noFill/>
                        </a:ln>
                        <a:solidFill>
                          <a:schemeClr val="tx2"/>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3695">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rPr>
                        <a:t>0001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anchor="ctr" anchorCtr="0"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rPr>
                        <a:t>数据结构</a:t>
                      </a:r>
                      <a:endPar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rPr>
                        <a:t>严蔚敏 吴伟民</a:t>
                      </a:r>
                      <a:endPar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rPr>
                        <a:t>清华大学出版社</a:t>
                      </a:r>
                      <a:endPar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b="1" smtClean="0">
                          <a:ln>
                            <a:noFill/>
                          </a:ln>
                          <a:solidFill>
                            <a:schemeClr val="tx2"/>
                          </a:solidFill>
                          <a:effectLst/>
                          <a:latin typeface="楷体_GB2312" pitchFamily="49" charset="-122"/>
                          <a:ea typeface="楷体_GB2312" pitchFamily="49" charset="-122"/>
                          <a:sym typeface="+mn-ea"/>
                        </a:rPr>
                        <a:t>...</a:t>
                      </a: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rPr>
                        <a:t> </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3695">
                <a:tc>
                  <a:txBody>
                    <a:bodyPr/>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effectLst/>
                          <a:latin typeface="楷体_GB2312" pitchFamily="49" charset="-122"/>
                          <a:ea typeface="楷体_GB2312" pitchFamily="49" charset="-122"/>
                        </a:rPr>
                        <a:t>0002</a:t>
                      </a:r>
                      <a:endParaRPr kumimoji="1" lang="zh-CN" altLang="en-US" sz="1200" b="1" i="0" u="none" strike="noStrike" cap="none" normalizeH="0" baseline="0" smtClean="0">
                        <a:ln>
                          <a:noFill/>
                        </a:ln>
                        <a:effectLst/>
                        <a:latin typeface="楷体_GB2312" pitchFamily="49" charset="-122"/>
                        <a:ea typeface="楷体_GB2312" pitchFamily="49" charset="-122"/>
                      </a:endParaRPr>
                    </a:p>
                  </a:txBody>
                  <a:tcPr anchor="ctr" anchorCtr="0"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effectLst/>
                          <a:latin typeface="楷体_GB2312" pitchFamily="49" charset="-122"/>
                          <a:ea typeface="楷体_GB2312" pitchFamily="49" charset="-122"/>
                        </a:rPr>
                        <a:t>数据结构</a:t>
                      </a:r>
                      <a:endParaRPr kumimoji="1" lang="zh-CN" altLang="en-US" sz="1200" b="1" i="0" u="none" strike="noStrike" cap="none" normalizeH="0" baseline="0" smtClean="0">
                        <a:ln>
                          <a:noFill/>
                        </a:ln>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effectLst/>
                          <a:latin typeface="楷体_GB2312" pitchFamily="49" charset="-122"/>
                          <a:ea typeface="楷体_GB2312" pitchFamily="49" charset="-122"/>
                        </a:rPr>
                        <a:t>陈越</a:t>
                      </a:r>
                      <a:endParaRPr kumimoji="1" lang="zh-CN" altLang="en-US" sz="1200" b="1" i="0" u="none" strike="noStrike" cap="none" normalizeH="0" baseline="0" smtClean="0">
                        <a:ln>
                          <a:noFill/>
                        </a:ln>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effectLst/>
                          <a:latin typeface="楷体_GB2312" pitchFamily="49" charset="-122"/>
                          <a:ea typeface="楷体_GB2312" pitchFamily="49" charset="-122"/>
                        </a:rPr>
                        <a:t>高等教育出版社</a:t>
                      </a:r>
                      <a:endParaRPr kumimoji="1" lang="zh-CN" altLang="en-US" sz="1200" b="1" i="0" u="none" strike="noStrike" cap="none" normalizeH="0" baseline="0" smtClean="0">
                        <a:ln>
                          <a:noFill/>
                        </a:ln>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effectLst/>
                          <a:latin typeface="楷体_GB2312" pitchFamily="49" charset="-122"/>
                          <a:ea typeface="楷体_GB2312" pitchFamily="49" charset="-122"/>
                        </a:rPr>
                        <a:t>...</a:t>
                      </a:r>
                      <a:endParaRPr kumimoji="1" lang="zh-CN" altLang="en-US" sz="1200" b="1" i="0" u="none" strike="noStrike" cap="none" normalizeH="0" baseline="0" smtClean="0">
                        <a:ln>
                          <a:noFill/>
                        </a:ln>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3695">
                <a:tc>
                  <a:txBody>
                    <a:bodyPr/>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effectLst/>
                          <a:latin typeface="楷体_GB2312" pitchFamily="49" charset="-122"/>
                          <a:ea typeface="楷体_GB2312" pitchFamily="49" charset="-122"/>
                        </a:rPr>
                        <a:t>0003</a:t>
                      </a:r>
                      <a:endParaRPr kumimoji="1" lang="zh-CN" altLang="en-US" sz="1200" b="1" i="0" u="none" strike="noStrike" cap="none" normalizeH="0" baseline="0" smtClean="0">
                        <a:ln>
                          <a:noFill/>
                        </a:ln>
                        <a:effectLst/>
                        <a:latin typeface="楷体_GB2312" pitchFamily="49" charset="-122"/>
                        <a:ea typeface="楷体_GB2312" pitchFamily="49" charset="-122"/>
                      </a:endParaRPr>
                    </a:p>
                  </a:txBody>
                  <a:tcPr anchor="ctr" anchorCtr="0"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effectLst/>
                          <a:latin typeface="楷体_GB2312" pitchFamily="49" charset="-122"/>
                          <a:ea typeface="楷体_GB2312" pitchFamily="49" charset="-122"/>
                        </a:rPr>
                        <a:t>高等数学</a:t>
                      </a:r>
                      <a:endParaRPr kumimoji="1" lang="zh-CN" altLang="en-US" sz="1200" b="1" i="0" u="none" strike="noStrike" cap="none" normalizeH="0" baseline="0" smtClean="0">
                        <a:ln>
                          <a:noFill/>
                        </a:ln>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effectLst/>
                          <a:latin typeface="楷体_GB2312" pitchFamily="49" charset="-122"/>
                          <a:ea typeface="楷体_GB2312" pitchFamily="49" charset="-122"/>
                        </a:rPr>
                        <a:t>同济大学数学系</a:t>
                      </a:r>
                      <a:endParaRPr kumimoji="1" lang="zh-CN" altLang="en-US" sz="1200" b="1" i="0" u="none" strike="noStrike" cap="none" normalizeH="0" baseline="0" smtClean="0">
                        <a:ln>
                          <a:noFill/>
                        </a:ln>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effectLst/>
                          <a:latin typeface="楷体_GB2312" pitchFamily="49" charset="-122"/>
                          <a:ea typeface="楷体_GB2312" pitchFamily="49" charset="-122"/>
                        </a:rPr>
                        <a:t>高等教育出版社</a:t>
                      </a:r>
                      <a:endParaRPr kumimoji="1" lang="zh-CN" altLang="en-US" sz="1200" b="1" i="0" u="none" strike="noStrike" cap="none" normalizeH="0" baseline="0" smtClean="0">
                        <a:ln>
                          <a:noFill/>
                        </a:ln>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effectLst/>
                          <a:latin typeface="楷体_GB2312" pitchFamily="49" charset="-122"/>
                          <a:ea typeface="楷体_GB2312" pitchFamily="49" charset="-122"/>
                        </a:rPr>
                        <a:t>...</a:t>
                      </a:r>
                      <a:endParaRPr kumimoji="1" lang="zh-CN" altLang="en-US" sz="1200" b="1" i="0" u="none" strike="noStrike" cap="none" normalizeH="0" baseline="0" smtClean="0">
                        <a:ln>
                          <a:noFill/>
                        </a:ln>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93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rPr>
                        <a:t>...</a:t>
                      </a:r>
                      <a:endPar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rPr>
                        <a:t>...</a:t>
                      </a:r>
                      <a:endPar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rPr>
                        <a:t>...</a:t>
                      </a:r>
                      <a:endPar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rPr>
                        <a:t>...</a:t>
                      </a:r>
                      <a:endPar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algn="ctr" defTabSz="914400" rtl="0" eaLnBrk="1" fontAlgn="base" latinLnBrk="0" hangingPunct="1">
                        <a:lnSpc>
                          <a:spcPct val="100000"/>
                        </a:lnSpc>
                        <a:spcBef>
                          <a:spcPct val="20000"/>
                        </a:spcBef>
                        <a:buClr>
                          <a:schemeClr val="folHlink"/>
                        </a:buClr>
                        <a:buSzPct val="60000"/>
                        <a:buFont typeface="Wingdings" panose="05000000000000000000" pitchFamily="2" charset="2"/>
                        <a:buNone/>
                      </a:pPr>
                      <a:r>
                        <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rPr>
                        <a:t>...</a:t>
                      </a:r>
                      <a:endParaRPr kumimoji="1" lang="zh-CN" altLang="en-US" sz="12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7" name="灯片编号占位符 1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2528"/>
                                        </p:tgtEl>
                                        <p:attrNameLst>
                                          <p:attrName>style.visibility</p:attrName>
                                        </p:attrNameLst>
                                      </p:cBhvr>
                                      <p:to>
                                        <p:strVal val="visible"/>
                                      </p:to>
                                    </p:set>
                                    <p:anim calcmode="lin" valueType="num">
                                      <p:cBhvr additive="base">
                                        <p:cTn id="13" dur="500" fill="hold"/>
                                        <p:tgtEl>
                                          <p:spTgt spid="132528"/>
                                        </p:tgtEl>
                                        <p:attrNameLst>
                                          <p:attrName>ppt_x</p:attrName>
                                        </p:attrNameLst>
                                      </p:cBhvr>
                                      <p:tavLst>
                                        <p:tav tm="0">
                                          <p:val>
                                            <p:strVal val="#ppt_x"/>
                                          </p:val>
                                        </p:tav>
                                        <p:tav tm="100000">
                                          <p:val>
                                            <p:strVal val="#ppt_x"/>
                                          </p:val>
                                        </p:tav>
                                      </p:tavLst>
                                    </p:anim>
                                    <p:anim calcmode="lin" valueType="num">
                                      <p:cBhvr additive="base">
                                        <p:cTn id="14" dur="500" fill="hold"/>
                                        <p:tgtEl>
                                          <p:spTgt spid="1325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01" name="Picture 53" descr="55996225201011161651193526184650306_003"/>
          <p:cNvPicPr>
            <a:picLocks noChangeAspect="1"/>
          </p:cNvPicPr>
          <p:nvPr/>
        </p:nvPicPr>
        <p:blipFill>
          <a:blip r:embed="rId1"/>
          <a:stretch>
            <a:fillRect/>
          </a:stretch>
        </p:blipFill>
        <p:spPr>
          <a:xfrm>
            <a:off x="9147810" y="0"/>
            <a:ext cx="2829560" cy="1885950"/>
          </a:xfrm>
          <a:prstGeom prst="rect">
            <a:avLst/>
          </a:prstGeom>
          <a:noFill/>
          <a:ln w="9525">
            <a:noFill/>
          </a:ln>
        </p:spPr>
      </p:pic>
      <p:sp>
        <p:nvSpPr>
          <p:cNvPr id="2" name="标题 1"/>
          <p:cNvSpPr>
            <a:spLocks noGrp="1"/>
          </p:cNvSpPr>
          <p:nvPr>
            <p:ph type="title"/>
          </p:nvPr>
        </p:nvSpPr>
        <p:spPr/>
        <p:txBody>
          <a:bodyPr/>
          <a:p>
            <a:r>
              <a:rPr lang="zh-CN" altLang="en-US"/>
              <a:t>基本概念和术语</a:t>
            </a:r>
            <a:endParaRPr lang="zh-CN" altLang="en-US"/>
          </a:p>
        </p:txBody>
      </p:sp>
      <p:sp>
        <p:nvSpPr>
          <p:cNvPr id="3" name="内容占位符 2"/>
          <p:cNvSpPr>
            <a:spLocks noGrp="1"/>
          </p:cNvSpPr>
          <p:nvPr>
            <p:ph idx="1"/>
          </p:nvPr>
        </p:nvSpPr>
        <p:spPr/>
        <p:txBody>
          <a:bodyPr>
            <a:normAutofit/>
          </a:bodyPr>
          <a:p>
            <a:pPr>
              <a:lnSpc>
                <a:spcPct val="110000"/>
              </a:lnSpc>
            </a:pPr>
            <a:r>
              <a:rPr lang="zh-CN" altLang="en-US" sz="2400" dirty="0">
                <a:solidFill>
                  <a:srgbClr val="0000FF"/>
                </a:solidFill>
                <a:cs typeface="黑体" panose="02010609060101010101" charset="-122"/>
                <a:sym typeface="+mn-ea"/>
              </a:rPr>
              <a:t>数据元素</a:t>
            </a:r>
            <a:r>
              <a:rPr lang="zh-CN" altLang="en-US" sz="2400" dirty="0">
                <a:cs typeface="黑体" panose="02010609060101010101" charset="-122"/>
                <a:sym typeface="+mn-ea"/>
              </a:rPr>
              <a:t>：数据的</a:t>
            </a:r>
            <a:r>
              <a:rPr lang="zh-CN" altLang="en-US" sz="2400" dirty="0">
                <a:solidFill>
                  <a:srgbClr val="FF0000"/>
                </a:solidFill>
                <a:cs typeface="黑体" panose="02010609060101010101" charset="-122"/>
                <a:sym typeface="+mn-ea"/>
              </a:rPr>
              <a:t>基本</a:t>
            </a:r>
            <a:r>
              <a:rPr lang="zh-CN" altLang="en-US" sz="2400" dirty="0">
                <a:cs typeface="黑体" panose="02010609060101010101" charset="-122"/>
                <a:sym typeface="+mn-ea"/>
              </a:rPr>
              <a:t>单位，如</a:t>
            </a:r>
            <a:r>
              <a:rPr lang="zh-CN" altLang="en-US" sz="2400" dirty="0">
                <a:solidFill>
                  <a:srgbClr val="FF0000"/>
                </a:solidFill>
                <a:cs typeface="黑体" panose="02010609060101010101" charset="-122"/>
                <a:sym typeface="+mn-ea"/>
              </a:rPr>
              <a:t>“一条图书记录”</a:t>
            </a:r>
            <a:endParaRPr lang="zh-CN" altLang="zh-CN" sz="2400" dirty="0">
              <a:solidFill>
                <a:srgbClr val="0000FF"/>
              </a:solidFill>
              <a:effectLst/>
              <a:cs typeface="黑体" panose="02010609060101010101" charset="-122"/>
              <a:sym typeface="+mn-ea"/>
            </a:endParaRPr>
          </a:p>
          <a:p>
            <a:pPr>
              <a:lnSpc>
                <a:spcPct val="110000"/>
              </a:lnSpc>
            </a:pPr>
            <a:r>
              <a:rPr lang="zh-CN" altLang="zh-CN" sz="2400" dirty="0">
                <a:solidFill>
                  <a:srgbClr val="0000FF"/>
                </a:solidFill>
                <a:effectLst/>
                <a:cs typeface="黑体" panose="02010609060101010101" charset="-122"/>
                <a:sym typeface="+mn-ea"/>
              </a:rPr>
              <a:t>数据对象</a:t>
            </a:r>
            <a:r>
              <a:rPr lang="zh-CN" altLang="en-US" sz="2400" dirty="0">
                <a:effectLst/>
                <a:cs typeface="黑体" panose="02010609060101010101" charset="-122"/>
                <a:sym typeface="+mn-ea"/>
              </a:rPr>
              <a:t>：</a:t>
            </a:r>
            <a:r>
              <a:rPr lang="zh-CN" altLang="en-US" sz="2400" dirty="0">
                <a:cs typeface="黑体" panose="02010609060101010101" charset="-122"/>
                <a:sym typeface="+mn-ea"/>
              </a:rPr>
              <a:t>具有相同性质的</a:t>
            </a:r>
            <a:r>
              <a:rPr lang="zh-CN" altLang="en-US" sz="2400" dirty="0">
                <a:solidFill>
                  <a:srgbClr val="0000FF"/>
                </a:solidFill>
                <a:cs typeface="黑体" panose="02010609060101010101" charset="-122"/>
                <a:sym typeface="+mn-ea"/>
              </a:rPr>
              <a:t>数据元素</a:t>
            </a:r>
            <a:r>
              <a:rPr lang="zh-CN" altLang="en-US" sz="2400" dirty="0">
                <a:cs typeface="黑体" panose="02010609060101010101" charset="-122"/>
                <a:sym typeface="+mn-ea"/>
              </a:rPr>
              <a:t>集合。</a:t>
            </a:r>
            <a:r>
              <a:rPr lang="zh-CN" altLang="en-US" sz="2400" dirty="0">
                <a:effectLst/>
                <a:cs typeface="黑体" panose="02010609060101010101" charset="-122"/>
                <a:sym typeface="+mn-ea"/>
              </a:rPr>
              <a:t>计算机要处理的事物，如</a:t>
            </a:r>
            <a:r>
              <a:rPr lang="zh-CN" altLang="en-US" sz="2400" dirty="0">
                <a:solidFill>
                  <a:srgbClr val="FF0000"/>
                </a:solidFill>
                <a:effectLst/>
                <a:cs typeface="黑体" panose="02010609060101010101" charset="-122"/>
                <a:sym typeface="+mn-ea"/>
              </a:rPr>
              <a:t>“图书”</a:t>
            </a:r>
            <a:endParaRPr lang="zh-CN" altLang="en-US" sz="2400" dirty="0">
              <a:solidFill>
                <a:srgbClr val="FF0000"/>
              </a:solidFill>
              <a:effectLst/>
              <a:cs typeface="黑体" panose="02010609060101010101" charset="-122"/>
              <a:sym typeface="+mn-ea"/>
            </a:endParaRPr>
          </a:p>
          <a:p>
            <a:pPr>
              <a:lnSpc>
                <a:spcPct val="110000"/>
              </a:lnSpc>
            </a:pPr>
            <a:r>
              <a:rPr lang="zh-CN" altLang="zh-CN" sz="2400" dirty="0">
                <a:solidFill>
                  <a:srgbClr val="0000FF"/>
                </a:solidFill>
                <a:effectLst/>
                <a:cs typeface="黑体" panose="02010609060101010101" charset="-122"/>
                <a:sym typeface="+mn-ea"/>
              </a:rPr>
              <a:t>逻辑结构</a:t>
            </a:r>
            <a:r>
              <a:rPr lang="zh-CN" altLang="en-US" sz="2400" dirty="0">
                <a:effectLst/>
                <a:cs typeface="黑体" panose="02010609060101010101" charset="-122"/>
                <a:sym typeface="+mn-ea"/>
              </a:rPr>
              <a:t>：</a:t>
            </a:r>
            <a:r>
              <a:rPr lang="zh-CN" altLang="en-US" sz="2400" dirty="0">
                <a:solidFill>
                  <a:srgbClr val="0000FF"/>
                </a:solidFill>
                <a:effectLst/>
                <a:cs typeface="黑体" panose="02010609060101010101" charset="-122"/>
                <a:sym typeface="+mn-ea"/>
              </a:rPr>
              <a:t>数据对象</a:t>
            </a:r>
            <a:r>
              <a:rPr lang="zh-CN" altLang="en-US" sz="2400" dirty="0">
                <a:effectLst/>
                <a:cs typeface="黑体" panose="02010609060101010101" charset="-122"/>
                <a:sym typeface="+mn-ea"/>
              </a:rPr>
              <a:t>间的逻辑组织关系，分为</a:t>
            </a:r>
            <a:r>
              <a:rPr lang="zh-CN" altLang="en-US" sz="2400" dirty="0">
                <a:solidFill>
                  <a:srgbClr val="FF0000"/>
                </a:solidFill>
                <a:effectLst/>
                <a:cs typeface="黑体" panose="02010609060101010101" charset="-122"/>
                <a:sym typeface="+mn-ea"/>
              </a:rPr>
              <a:t>“线性”</a:t>
            </a:r>
            <a:r>
              <a:rPr lang="zh-CN" altLang="en-US" sz="2400" dirty="0">
                <a:effectLst/>
                <a:cs typeface="黑体" panose="02010609060101010101" charset="-122"/>
                <a:sym typeface="+mn-ea"/>
              </a:rPr>
              <a:t>、</a:t>
            </a:r>
            <a:r>
              <a:rPr lang="zh-CN" altLang="en-US" sz="2400" dirty="0">
                <a:solidFill>
                  <a:srgbClr val="FF0000"/>
                </a:solidFill>
                <a:effectLst/>
                <a:cs typeface="黑体" panose="02010609060101010101" charset="-122"/>
                <a:sym typeface="+mn-ea"/>
              </a:rPr>
              <a:t>“树”</a:t>
            </a:r>
            <a:r>
              <a:rPr lang="zh-CN" altLang="en-US" sz="2400" dirty="0">
                <a:effectLst/>
                <a:cs typeface="黑体" panose="02010609060101010101" charset="-122"/>
                <a:sym typeface="+mn-ea"/>
              </a:rPr>
              <a:t>和</a:t>
            </a:r>
            <a:r>
              <a:rPr lang="zh-CN" altLang="en-US" sz="2400" dirty="0">
                <a:solidFill>
                  <a:srgbClr val="FF0000"/>
                </a:solidFill>
                <a:effectLst/>
                <a:cs typeface="黑体" panose="02010609060101010101" charset="-122"/>
                <a:sym typeface="+mn-ea"/>
              </a:rPr>
              <a:t>“图”</a:t>
            </a:r>
            <a:endParaRPr lang="zh-CN" altLang="en-US" sz="2400" dirty="0">
              <a:effectLst/>
              <a:cs typeface="黑体" panose="02010609060101010101" charset="-122"/>
              <a:sym typeface="+mn-ea"/>
            </a:endParaRPr>
          </a:p>
          <a:p>
            <a:pPr lvl="1">
              <a:lnSpc>
                <a:spcPct val="110000"/>
              </a:lnSpc>
            </a:pPr>
            <a:r>
              <a:rPr lang="zh-CN" altLang="en-US" sz="2000" dirty="0">
                <a:effectLst/>
                <a:cs typeface="黑体" panose="02010609060101010101" charset="-122"/>
                <a:sym typeface="+mn-ea"/>
              </a:rPr>
              <a:t>图书按</a:t>
            </a:r>
            <a:r>
              <a:rPr lang="zh-CN" altLang="en-US" sz="2000" dirty="0">
                <a:solidFill>
                  <a:srgbClr val="FF0000"/>
                </a:solidFill>
                <a:effectLst/>
                <a:cs typeface="黑体" panose="02010609060101010101" charset="-122"/>
                <a:sym typeface="+mn-ea"/>
              </a:rPr>
              <a:t>“随便放”</a:t>
            </a:r>
            <a:r>
              <a:rPr lang="zh-CN" altLang="en-US" sz="2000" dirty="0">
                <a:effectLst/>
                <a:cs typeface="黑体" panose="02010609060101010101" charset="-122"/>
                <a:sym typeface="+mn-ea"/>
              </a:rPr>
              <a:t>的方法来处理，就是把图书集看成是</a:t>
            </a:r>
            <a:r>
              <a:rPr lang="zh-CN" altLang="en-US" sz="2000" dirty="0">
                <a:solidFill>
                  <a:srgbClr val="0000FF"/>
                </a:solidFill>
                <a:effectLst/>
                <a:cs typeface="黑体" panose="02010609060101010101" charset="-122"/>
                <a:sym typeface="+mn-ea"/>
              </a:rPr>
              <a:t>线性</a:t>
            </a:r>
            <a:r>
              <a:rPr lang="zh-CN" altLang="en-US" sz="2000" dirty="0">
                <a:effectLst/>
                <a:cs typeface="黑体" panose="02010609060101010101" charset="-122"/>
                <a:sym typeface="+mn-ea"/>
              </a:rPr>
              <a:t>的结构</a:t>
            </a:r>
            <a:endParaRPr lang="zh-CN" altLang="en-US" sz="2000" dirty="0">
              <a:effectLst/>
              <a:cs typeface="黑体" panose="02010609060101010101" charset="-122"/>
              <a:sym typeface="+mn-ea"/>
            </a:endParaRPr>
          </a:p>
          <a:p>
            <a:pPr lvl="1">
              <a:lnSpc>
                <a:spcPct val="110000"/>
              </a:lnSpc>
            </a:pPr>
            <a:r>
              <a:rPr lang="zh-CN" altLang="en-US" sz="2000" dirty="0">
                <a:effectLst/>
                <a:cs typeface="黑体" panose="02010609060101010101" charset="-122"/>
                <a:sym typeface="+mn-ea"/>
              </a:rPr>
              <a:t>图书按</a:t>
            </a:r>
            <a:r>
              <a:rPr lang="zh-CN" sz="2000" dirty="0">
                <a:solidFill>
                  <a:srgbClr val="FF0000"/>
                </a:solidFill>
                <a:effectLst/>
                <a:cs typeface="黑体" panose="02010609060101010101" charset="-122"/>
                <a:sym typeface="+mn-ea"/>
              </a:rPr>
              <a:t>“</a:t>
            </a:r>
            <a:r>
              <a:rPr lang="zh-CN" altLang="zh-CN" sz="2000" dirty="0">
                <a:solidFill>
                  <a:srgbClr val="FF0000"/>
                </a:solidFill>
                <a:cs typeface="黑体" panose="02010609060101010101" charset="-122"/>
                <a:sym typeface="+mn-ea"/>
              </a:rPr>
              <a:t>划分成几块区域”</a:t>
            </a:r>
            <a:r>
              <a:rPr lang="zh-CN" altLang="en-US" sz="2000" dirty="0">
                <a:effectLst/>
                <a:cs typeface="黑体" panose="02010609060101010101" charset="-122"/>
                <a:sym typeface="+mn-ea"/>
              </a:rPr>
              <a:t>来处理，就是把图书集看成是</a:t>
            </a:r>
            <a:r>
              <a:rPr lang="zh-CN" altLang="en-US" sz="2000" dirty="0">
                <a:solidFill>
                  <a:srgbClr val="0000FF"/>
                </a:solidFill>
                <a:effectLst/>
                <a:cs typeface="黑体" panose="02010609060101010101" charset="-122"/>
                <a:sym typeface="+mn-ea"/>
              </a:rPr>
              <a:t>树型</a:t>
            </a:r>
            <a:r>
              <a:rPr lang="zh-CN" altLang="en-US" sz="2000" dirty="0">
                <a:effectLst/>
                <a:cs typeface="黑体" panose="02010609060101010101" charset="-122"/>
                <a:sym typeface="+mn-ea"/>
              </a:rPr>
              <a:t>的结构。</a:t>
            </a:r>
            <a:r>
              <a:rPr lang="en-US" altLang="zh-CN" sz="2000" dirty="0">
                <a:solidFill>
                  <a:srgbClr val="FF0000"/>
                </a:solidFill>
                <a:effectLst/>
                <a:cs typeface="黑体" panose="02010609060101010101" charset="-122"/>
                <a:sym typeface="+mn-ea"/>
              </a:rPr>
              <a:t> </a:t>
            </a:r>
            <a:endParaRPr lang="zh-CN" altLang="zh-CN" sz="2000" dirty="0">
              <a:effectLst/>
              <a:cs typeface="黑体" panose="02010609060101010101" charset="-122"/>
              <a:sym typeface="+mn-ea"/>
            </a:endParaRPr>
          </a:p>
          <a:p>
            <a:pPr>
              <a:lnSpc>
                <a:spcPct val="110000"/>
              </a:lnSpc>
            </a:pPr>
            <a:r>
              <a:rPr lang="zh-CN" altLang="en-US" sz="2400" dirty="0">
                <a:solidFill>
                  <a:srgbClr val="0000FF"/>
                </a:solidFill>
                <a:effectLst/>
                <a:cs typeface="黑体" panose="02010609060101010101" charset="-122"/>
                <a:sym typeface="+mn-ea"/>
              </a:rPr>
              <a:t>操作</a:t>
            </a:r>
            <a:r>
              <a:rPr lang="zh-CN" altLang="en-US" sz="2400" dirty="0">
                <a:effectLst/>
                <a:cs typeface="黑体" panose="02010609060101010101" charset="-122"/>
                <a:sym typeface="+mn-ea"/>
              </a:rPr>
              <a:t>：处理事物</a:t>
            </a:r>
            <a:r>
              <a:rPr lang="zh-CN" altLang="en-US" sz="2400" dirty="0">
                <a:solidFill>
                  <a:srgbClr val="0000FF"/>
                </a:solidFill>
                <a:effectLst/>
                <a:cs typeface="黑体" panose="02010609060101010101" charset="-122"/>
                <a:sym typeface="+mn-ea"/>
              </a:rPr>
              <a:t>（数据对象）</a:t>
            </a:r>
            <a:r>
              <a:rPr lang="zh-CN" altLang="en-US" sz="2400" dirty="0">
                <a:effectLst/>
                <a:cs typeface="黑体" panose="02010609060101010101" charset="-122"/>
                <a:sym typeface="+mn-ea"/>
              </a:rPr>
              <a:t>的动作集合，如</a:t>
            </a:r>
            <a:r>
              <a:rPr lang="zh-CN" altLang="en-US" sz="2400" dirty="0">
                <a:solidFill>
                  <a:srgbClr val="FF0000"/>
                </a:solidFill>
                <a:effectLst/>
                <a:cs typeface="黑体" panose="02010609060101010101" charset="-122"/>
                <a:sym typeface="+mn-ea"/>
              </a:rPr>
              <a:t>“查找”</a:t>
            </a:r>
            <a:r>
              <a:rPr lang="zh-CN" altLang="en-US" sz="2400" dirty="0">
                <a:effectLst/>
                <a:cs typeface="黑体" panose="02010609060101010101" charset="-122"/>
                <a:sym typeface="+mn-ea"/>
              </a:rPr>
              <a:t>和</a:t>
            </a:r>
            <a:r>
              <a:rPr lang="zh-CN" altLang="en-US" sz="2400" dirty="0">
                <a:solidFill>
                  <a:srgbClr val="FF0000"/>
                </a:solidFill>
                <a:effectLst/>
                <a:cs typeface="黑体" panose="02010609060101010101" charset="-122"/>
                <a:sym typeface="+mn-ea"/>
              </a:rPr>
              <a:t>“插入”</a:t>
            </a:r>
            <a:endParaRPr lang="zh-CN" altLang="en-US" sz="2400" dirty="0">
              <a:solidFill>
                <a:srgbClr val="FF0000"/>
              </a:solidFill>
              <a:effectLst/>
              <a:cs typeface="黑体" panose="02010609060101010101" charset="-122"/>
              <a:sym typeface="+mn-ea"/>
            </a:endParaRPr>
          </a:p>
          <a:p>
            <a:pPr>
              <a:lnSpc>
                <a:spcPct val="110000"/>
              </a:lnSpc>
            </a:pPr>
            <a:r>
              <a:rPr lang="zh-CN" altLang="en-US" sz="2400" dirty="0">
                <a:solidFill>
                  <a:srgbClr val="0000FF"/>
                </a:solidFill>
                <a:effectLst/>
                <a:cs typeface="黑体" panose="02010609060101010101" charset="-122"/>
                <a:sym typeface="+mn-ea"/>
              </a:rPr>
              <a:t>算法</a:t>
            </a:r>
            <a:r>
              <a:rPr lang="zh-CN" altLang="en-US" sz="2400" dirty="0">
                <a:effectLst/>
                <a:cs typeface="黑体" panose="02010609060101010101" charset="-122"/>
                <a:sym typeface="+mn-ea"/>
              </a:rPr>
              <a:t>：</a:t>
            </a:r>
            <a:r>
              <a:rPr lang="zh-CN" altLang="en-US" sz="2400" dirty="0">
                <a:solidFill>
                  <a:srgbClr val="0000FF"/>
                </a:solidFill>
                <a:effectLst/>
                <a:cs typeface="黑体" panose="02010609060101010101" charset="-122"/>
                <a:sym typeface="+mn-ea"/>
              </a:rPr>
              <a:t>操作</a:t>
            </a:r>
            <a:r>
              <a:rPr lang="zh-CN" altLang="en-US" sz="2400" dirty="0">
                <a:effectLst/>
                <a:cs typeface="黑体" panose="02010609060101010101" charset="-122"/>
                <a:sym typeface="+mn-ea"/>
              </a:rPr>
              <a:t>的实现方法，如图书按字母序排放的“查找”和“插入”等</a:t>
            </a:r>
            <a:endParaRPr lang="zh-CN" altLang="en-US" sz="2400" dirty="0">
              <a:effectLst/>
              <a:cs typeface="黑体" panose="02010609060101010101" charset="-122"/>
              <a:sym typeface="+mn-ea"/>
            </a:endParaRPr>
          </a:p>
          <a:p>
            <a:pPr lvl="1">
              <a:lnSpc>
                <a:spcPct val="110000"/>
              </a:lnSpc>
            </a:pPr>
            <a:r>
              <a:rPr lang="zh-CN" altLang="en-US" sz="2055" dirty="0">
                <a:effectLst/>
                <a:cs typeface="黑体" panose="02010609060101010101" charset="-122"/>
                <a:sym typeface="+mn-ea"/>
              </a:rPr>
              <a:t>通常一个算法用一个</a:t>
            </a:r>
            <a:r>
              <a:rPr lang="zh-CN" altLang="en-US" sz="2055" dirty="0">
                <a:solidFill>
                  <a:srgbClr val="FF0000"/>
                </a:solidFill>
                <a:effectLst/>
                <a:cs typeface="黑体" panose="02010609060101010101" charset="-122"/>
                <a:sym typeface="+mn-ea"/>
              </a:rPr>
              <a:t>函数</a:t>
            </a:r>
            <a:r>
              <a:rPr lang="zh-CN" altLang="en-US" sz="2055" dirty="0">
                <a:effectLst/>
                <a:cs typeface="黑体" panose="02010609060101010101" charset="-122"/>
                <a:sym typeface="+mn-ea"/>
              </a:rPr>
              <a:t>来实现</a:t>
            </a:r>
            <a:r>
              <a:rPr lang="zh-CN" altLang="zh-CN" sz="2055" dirty="0">
                <a:effectLst/>
                <a:cs typeface="黑体" panose="02010609060101010101" charset="-122"/>
                <a:sym typeface="+mn-ea"/>
              </a:rPr>
              <a:t>。</a:t>
            </a:r>
            <a:endParaRPr lang="zh-CN" altLang="zh-CN" sz="2055" dirty="0">
              <a:effectLst/>
              <a:cs typeface="黑体" panose="02010609060101010101" charset="-122"/>
              <a:sym typeface="+mn-ea"/>
            </a:endParaRPr>
          </a:p>
          <a:p>
            <a:pPr lvl="0">
              <a:lnSpc>
                <a:spcPct val="110000"/>
              </a:lnSpc>
            </a:pPr>
            <a:r>
              <a:rPr lang="zh-CN" altLang="en-US" sz="2395" dirty="0">
                <a:solidFill>
                  <a:srgbClr val="0000FF"/>
                </a:solidFill>
                <a:effectLst/>
                <a:cs typeface="黑体" panose="02010609060101010101" charset="-122"/>
                <a:sym typeface="+mn-ea"/>
              </a:rPr>
              <a:t>物理</a:t>
            </a:r>
            <a:r>
              <a:rPr lang="zh-CN" altLang="zh-CN" sz="2395" dirty="0">
                <a:solidFill>
                  <a:srgbClr val="0000FF"/>
                </a:solidFill>
                <a:effectLst/>
                <a:cs typeface="黑体" panose="02010609060101010101" charset="-122"/>
                <a:sym typeface="+mn-ea"/>
              </a:rPr>
              <a:t>结构</a:t>
            </a:r>
            <a:r>
              <a:rPr lang="zh-CN" altLang="en-US" sz="2395" dirty="0">
                <a:effectLst/>
                <a:cs typeface="黑体" panose="02010609060101010101" charset="-122"/>
                <a:sym typeface="+mn-ea"/>
              </a:rPr>
              <a:t>：数据对象信息在计算机内存中的存储组织关系。一般分为</a:t>
            </a:r>
            <a:r>
              <a:rPr lang="zh-CN" altLang="en-US" sz="2395" dirty="0">
                <a:solidFill>
                  <a:srgbClr val="FF0000"/>
                </a:solidFill>
                <a:effectLst/>
                <a:cs typeface="黑体" panose="02010609060101010101" charset="-122"/>
                <a:sym typeface="+mn-ea"/>
              </a:rPr>
              <a:t>“顺序存储”</a:t>
            </a:r>
            <a:r>
              <a:rPr lang="zh-CN" altLang="en-US" sz="2395" dirty="0">
                <a:effectLst/>
                <a:cs typeface="黑体" panose="02010609060101010101" charset="-122"/>
                <a:sym typeface="+mn-ea"/>
              </a:rPr>
              <a:t>和</a:t>
            </a:r>
            <a:r>
              <a:rPr lang="zh-CN" altLang="en-US" sz="2395" dirty="0">
                <a:solidFill>
                  <a:srgbClr val="FF0000"/>
                </a:solidFill>
                <a:effectLst/>
                <a:cs typeface="黑体" panose="02010609060101010101" charset="-122"/>
                <a:sym typeface="+mn-ea"/>
              </a:rPr>
              <a:t>“</a:t>
            </a:r>
            <a:r>
              <a:rPr lang="zh-CN" altLang="zh-CN" sz="2395" dirty="0">
                <a:solidFill>
                  <a:srgbClr val="FF0000"/>
                </a:solidFill>
                <a:effectLst/>
                <a:cs typeface="黑体" panose="02010609060101010101" charset="-122"/>
                <a:sym typeface="+mn-ea"/>
              </a:rPr>
              <a:t>链</a:t>
            </a:r>
            <a:r>
              <a:rPr lang="zh-CN" altLang="en-US" sz="2395" dirty="0">
                <a:solidFill>
                  <a:srgbClr val="FF0000"/>
                </a:solidFill>
                <a:effectLst/>
                <a:cs typeface="黑体" panose="02010609060101010101" charset="-122"/>
                <a:sym typeface="+mn-ea"/>
              </a:rPr>
              <a:t>式</a:t>
            </a:r>
            <a:r>
              <a:rPr lang="zh-CN" altLang="zh-CN" sz="2395" dirty="0">
                <a:solidFill>
                  <a:srgbClr val="FF0000"/>
                </a:solidFill>
                <a:effectLst/>
                <a:cs typeface="黑体" panose="02010609060101010101" charset="-122"/>
                <a:sym typeface="+mn-ea"/>
              </a:rPr>
              <a:t>存储</a:t>
            </a:r>
            <a:r>
              <a:rPr lang="zh-CN" altLang="en-US" sz="2395" dirty="0">
                <a:solidFill>
                  <a:srgbClr val="FF0000"/>
                </a:solidFill>
                <a:effectLst/>
                <a:cs typeface="黑体" panose="02010609060101010101" charset="-122"/>
                <a:sym typeface="+mn-ea"/>
              </a:rPr>
              <a:t>”</a:t>
            </a:r>
            <a:endParaRPr lang="zh-CN" altLang="en-US" sz="2395" dirty="0">
              <a:solidFill>
                <a:srgbClr val="FF0000"/>
              </a:solidFill>
              <a:effectLst/>
              <a:cs typeface="黑体" panose="02010609060101010101" charset="-122"/>
              <a:sym typeface="+mn-ea"/>
            </a:endParaRPr>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基本概念和术语</a:t>
            </a:r>
            <a:endParaRPr lang="zh-CN" altLang="en-US"/>
          </a:p>
        </p:txBody>
      </p:sp>
      <p:sp>
        <p:nvSpPr>
          <p:cNvPr id="3" name="内容占位符 2"/>
          <p:cNvSpPr>
            <a:spLocks noGrp="1"/>
          </p:cNvSpPr>
          <p:nvPr>
            <p:ph idx="1"/>
          </p:nvPr>
        </p:nvSpPr>
        <p:spPr/>
        <p:txBody>
          <a:bodyPr>
            <a:normAutofit/>
          </a:bodyPr>
          <a:p>
            <a:pPr fontAlgn="auto">
              <a:lnSpc>
                <a:spcPct val="110000"/>
              </a:lnSpc>
              <a:spcAft>
                <a:spcPts val="0"/>
              </a:spcAft>
            </a:pPr>
            <a:r>
              <a:rPr lang="zh-CN" altLang="en-US" sz="2000" dirty="0">
                <a:solidFill>
                  <a:srgbClr val="0000FF"/>
                </a:solidFill>
                <a:cs typeface="黑体" panose="02010609060101010101" charset="-122"/>
                <a:sym typeface="+mn-ea"/>
              </a:rPr>
              <a:t>数据元素</a:t>
            </a:r>
            <a:r>
              <a:rPr lang="zh-CN" altLang="en-US" sz="2000" dirty="0">
                <a:cs typeface="黑体" panose="02010609060101010101" charset="-122"/>
                <a:sym typeface="+mn-ea"/>
              </a:rPr>
              <a:t>：数据的</a:t>
            </a:r>
            <a:r>
              <a:rPr lang="zh-CN" altLang="en-US" sz="2000" dirty="0">
                <a:solidFill>
                  <a:srgbClr val="FF0000"/>
                </a:solidFill>
                <a:cs typeface="黑体" panose="02010609060101010101" charset="-122"/>
                <a:sym typeface="+mn-ea"/>
              </a:rPr>
              <a:t>基本</a:t>
            </a:r>
            <a:r>
              <a:rPr lang="zh-CN" altLang="en-US" sz="2000" dirty="0">
                <a:cs typeface="黑体" panose="02010609060101010101" charset="-122"/>
                <a:sym typeface="+mn-ea"/>
              </a:rPr>
              <a:t>单位</a:t>
            </a:r>
            <a:endParaRPr lang="zh-CN" altLang="en-US" sz="2000" dirty="0">
              <a:cs typeface="黑体" panose="02010609060101010101" charset="-122"/>
              <a:sym typeface="+mn-ea"/>
            </a:endParaRPr>
          </a:p>
          <a:p>
            <a:pPr>
              <a:lnSpc>
                <a:spcPct val="110000"/>
              </a:lnSpc>
            </a:pPr>
            <a:r>
              <a:rPr lang="zh-CN" altLang="zh-CN" sz="2000" dirty="0">
                <a:solidFill>
                  <a:srgbClr val="0000FF"/>
                </a:solidFill>
                <a:effectLst/>
                <a:cs typeface="黑体" panose="02010609060101010101" charset="-122"/>
                <a:sym typeface="+mn-ea"/>
              </a:rPr>
              <a:t>数据对象</a:t>
            </a:r>
            <a:r>
              <a:rPr lang="zh-CN" altLang="en-US" sz="2000" dirty="0">
                <a:effectLst/>
                <a:cs typeface="黑体" panose="02010609060101010101" charset="-122"/>
                <a:sym typeface="+mn-ea"/>
              </a:rPr>
              <a:t>：</a:t>
            </a:r>
            <a:r>
              <a:rPr lang="en-US" altLang="zh-CN" sz="2000" dirty="0">
                <a:effectLst/>
                <a:cs typeface="黑体" panose="02010609060101010101" charset="-122"/>
                <a:sym typeface="+mn-ea"/>
              </a:rPr>
              <a:t> </a:t>
            </a:r>
            <a:r>
              <a:rPr lang="zh-CN" altLang="en-US" sz="2000" dirty="0">
                <a:cs typeface="黑体" panose="02010609060101010101" charset="-122"/>
                <a:sym typeface="+mn-ea"/>
              </a:rPr>
              <a:t>具有相同性质的</a:t>
            </a:r>
            <a:r>
              <a:rPr lang="zh-CN" altLang="en-US" sz="2000" dirty="0">
                <a:solidFill>
                  <a:srgbClr val="0000FF"/>
                </a:solidFill>
                <a:cs typeface="黑体" panose="02010609060101010101" charset="-122"/>
                <a:sym typeface="+mn-ea"/>
              </a:rPr>
              <a:t>数据元素</a:t>
            </a:r>
            <a:r>
              <a:rPr lang="zh-CN" altLang="en-US" sz="2000" dirty="0">
                <a:cs typeface="黑体" panose="02010609060101010101" charset="-122"/>
                <a:sym typeface="+mn-ea"/>
              </a:rPr>
              <a:t>集合。</a:t>
            </a:r>
            <a:endParaRPr lang="zh-CN" altLang="en-US" sz="2000" dirty="0">
              <a:solidFill>
                <a:srgbClr val="FF0000"/>
              </a:solidFill>
              <a:effectLst/>
              <a:cs typeface="黑体" panose="02010609060101010101" charset="-122"/>
              <a:sym typeface="+mn-ea"/>
            </a:endParaRPr>
          </a:p>
          <a:p>
            <a:pPr>
              <a:lnSpc>
                <a:spcPct val="110000"/>
              </a:lnSpc>
            </a:pPr>
            <a:r>
              <a:rPr lang="zh-CN" altLang="zh-CN" sz="2000" dirty="0">
                <a:solidFill>
                  <a:srgbClr val="0000FF"/>
                </a:solidFill>
                <a:effectLst/>
                <a:cs typeface="黑体" panose="02010609060101010101" charset="-122"/>
                <a:sym typeface="+mn-ea"/>
              </a:rPr>
              <a:t>逻辑结构</a:t>
            </a:r>
            <a:r>
              <a:rPr lang="zh-CN" altLang="en-US" sz="2000" dirty="0">
                <a:effectLst/>
                <a:cs typeface="黑体" panose="02010609060101010101" charset="-122"/>
                <a:sym typeface="+mn-ea"/>
              </a:rPr>
              <a:t>：</a:t>
            </a:r>
            <a:r>
              <a:rPr lang="zh-CN" altLang="en-US" sz="2000" dirty="0">
                <a:solidFill>
                  <a:srgbClr val="0000FF"/>
                </a:solidFill>
                <a:effectLst/>
                <a:cs typeface="黑体" panose="02010609060101010101" charset="-122"/>
                <a:sym typeface="+mn-ea"/>
              </a:rPr>
              <a:t>数据对象</a:t>
            </a:r>
            <a:r>
              <a:rPr lang="zh-CN" altLang="en-US" sz="2000" dirty="0">
                <a:effectLst/>
                <a:cs typeface="黑体" panose="02010609060101010101" charset="-122"/>
                <a:sym typeface="+mn-ea"/>
              </a:rPr>
              <a:t>间的逻辑组织关系，分为</a:t>
            </a:r>
            <a:r>
              <a:rPr lang="zh-CN" altLang="en-US" sz="2000" dirty="0">
                <a:solidFill>
                  <a:srgbClr val="FF0000"/>
                </a:solidFill>
                <a:effectLst/>
                <a:cs typeface="黑体" panose="02010609060101010101" charset="-122"/>
                <a:sym typeface="+mn-ea"/>
              </a:rPr>
              <a:t>“线性”</a:t>
            </a:r>
            <a:r>
              <a:rPr lang="zh-CN" altLang="en-US" sz="2000" dirty="0">
                <a:effectLst/>
                <a:cs typeface="黑体" panose="02010609060101010101" charset="-122"/>
                <a:sym typeface="+mn-ea"/>
              </a:rPr>
              <a:t>、</a:t>
            </a:r>
            <a:r>
              <a:rPr lang="zh-CN" altLang="en-US" sz="2000" dirty="0">
                <a:solidFill>
                  <a:srgbClr val="FF0000"/>
                </a:solidFill>
                <a:effectLst/>
                <a:cs typeface="黑体" panose="02010609060101010101" charset="-122"/>
                <a:sym typeface="+mn-ea"/>
              </a:rPr>
              <a:t>“树”</a:t>
            </a:r>
            <a:r>
              <a:rPr lang="zh-CN" altLang="en-US" sz="2000" dirty="0">
                <a:effectLst/>
                <a:cs typeface="黑体" panose="02010609060101010101" charset="-122"/>
                <a:sym typeface="+mn-ea"/>
              </a:rPr>
              <a:t>和</a:t>
            </a:r>
            <a:r>
              <a:rPr lang="zh-CN" altLang="en-US" sz="2000" dirty="0">
                <a:solidFill>
                  <a:srgbClr val="FF0000"/>
                </a:solidFill>
                <a:effectLst/>
                <a:cs typeface="黑体" panose="02010609060101010101" charset="-122"/>
                <a:sym typeface="+mn-ea"/>
              </a:rPr>
              <a:t>“图”</a:t>
            </a:r>
            <a:r>
              <a:rPr lang="en-US" altLang="zh-CN" sz="1800" dirty="0">
                <a:solidFill>
                  <a:srgbClr val="FF0000"/>
                </a:solidFill>
                <a:effectLst/>
                <a:cs typeface="黑体" panose="02010609060101010101" charset="-122"/>
                <a:sym typeface="+mn-ea"/>
              </a:rPr>
              <a:t> </a:t>
            </a:r>
            <a:endParaRPr lang="zh-CN" altLang="zh-CN" sz="1800" dirty="0">
              <a:effectLst/>
              <a:cs typeface="黑体" panose="02010609060101010101" charset="-122"/>
              <a:sym typeface="+mn-ea"/>
            </a:endParaRPr>
          </a:p>
          <a:p>
            <a:pPr fontAlgn="auto">
              <a:lnSpc>
                <a:spcPct val="110000"/>
              </a:lnSpc>
              <a:spcAft>
                <a:spcPts val="1200"/>
              </a:spcAft>
            </a:pPr>
            <a:r>
              <a:rPr lang="zh-CN" altLang="en-US" sz="2000" dirty="0">
                <a:solidFill>
                  <a:srgbClr val="0000FF"/>
                </a:solidFill>
                <a:effectLst/>
                <a:cs typeface="黑体" panose="02010609060101010101" charset="-122"/>
                <a:sym typeface="+mn-ea"/>
              </a:rPr>
              <a:t>操作</a:t>
            </a:r>
            <a:r>
              <a:rPr lang="zh-CN" altLang="en-US" sz="2000" dirty="0">
                <a:effectLst/>
                <a:cs typeface="黑体" panose="02010609060101010101" charset="-122"/>
                <a:sym typeface="+mn-ea"/>
              </a:rPr>
              <a:t>：处理事物</a:t>
            </a:r>
            <a:r>
              <a:rPr lang="zh-CN" altLang="en-US" sz="2000" dirty="0">
                <a:solidFill>
                  <a:srgbClr val="0000FF"/>
                </a:solidFill>
                <a:effectLst/>
                <a:cs typeface="黑体" panose="02010609060101010101" charset="-122"/>
                <a:sym typeface="+mn-ea"/>
              </a:rPr>
              <a:t>（数据对象）</a:t>
            </a:r>
            <a:r>
              <a:rPr lang="zh-CN" altLang="en-US" sz="2000" dirty="0">
                <a:effectLst/>
                <a:cs typeface="黑体" panose="02010609060101010101" charset="-122"/>
                <a:sym typeface="+mn-ea"/>
              </a:rPr>
              <a:t>的动作集合</a:t>
            </a:r>
            <a:endParaRPr lang="zh-CN" altLang="en-US" sz="2000" dirty="0">
              <a:solidFill>
                <a:srgbClr val="FF0000"/>
              </a:solidFill>
              <a:effectLst/>
              <a:cs typeface="黑体" panose="02010609060101010101" charset="-122"/>
              <a:sym typeface="+mn-ea"/>
            </a:endParaRPr>
          </a:p>
          <a:p>
            <a:pPr>
              <a:lnSpc>
                <a:spcPct val="110000"/>
              </a:lnSpc>
            </a:pPr>
            <a:endParaRPr lang="zh-CN" altLang="en-US" sz="2000" dirty="0">
              <a:solidFill>
                <a:srgbClr val="0000FF"/>
              </a:solidFill>
              <a:effectLst/>
              <a:cs typeface="黑体" panose="02010609060101010101" charset="-122"/>
              <a:sym typeface="+mn-ea"/>
            </a:endParaRPr>
          </a:p>
          <a:p>
            <a:pPr>
              <a:lnSpc>
                <a:spcPct val="110000"/>
              </a:lnSpc>
            </a:pPr>
            <a:endParaRPr lang="zh-CN" altLang="en-US" sz="2000" dirty="0">
              <a:solidFill>
                <a:srgbClr val="0000FF"/>
              </a:solidFill>
              <a:effectLst/>
              <a:cs typeface="黑体" panose="02010609060101010101" charset="-122"/>
              <a:sym typeface="+mn-ea"/>
            </a:endParaRPr>
          </a:p>
          <a:p>
            <a:pPr>
              <a:lnSpc>
                <a:spcPct val="110000"/>
              </a:lnSpc>
            </a:pPr>
            <a:endParaRPr lang="zh-CN" altLang="en-US" sz="2000" dirty="0">
              <a:solidFill>
                <a:srgbClr val="0000FF"/>
              </a:solidFill>
              <a:effectLst/>
              <a:cs typeface="黑体" panose="02010609060101010101" charset="-122"/>
              <a:sym typeface="+mn-ea"/>
            </a:endParaRPr>
          </a:p>
          <a:p>
            <a:pPr>
              <a:lnSpc>
                <a:spcPct val="110000"/>
              </a:lnSpc>
            </a:pPr>
            <a:r>
              <a:rPr lang="zh-CN" altLang="en-US" sz="2000" dirty="0">
                <a:solidFill>
                  <a:srgbClr val="0000FF"/>
                </a:solidFill>
                <a:effectLst/>
                <a:cs typeface="黑体" panose="02010609060101010101" charset="-122"/>
                <a:sym typeface="+mn-ea"/>
              </a:rPr>
              <a:t>算法</a:t>
            </a:r>
            <a:r>
              <a:rPr lang="zh-CN" altLang="en-US" sz="2000" dirty="0">
                <a:effectLst/>
                <a:cs typeface="黑体" panose="02010609060101010101" charset="-122"/>
                <a:sym typeface="+mn-ea"/>
              </a:rPr>
              <a:t>：</a:t>
            </a:r>
            <a:r>
              <a:rPr lang="zh-CN" altLang="en-US" sz="2000" dirty="0">
                <a:solidFill>
                  <a:srgbClr val="0000FF"/>
                </a:solidFill>
                <a:effectLst/>
                <a:cs typeface="黑体" panose="02010609060101010101" charset="-122"/>
                <a:sym typeface="+mn-ea"/>
              </a:rPr>
              <a:t>操作</a:t>
            </a:r>
            <a:r>
              <a:rPr lang="zh-CN" altLang="en-US" sz="2000" dirty="0">
                <a:effectLst/>
                <a:cs typeface="黑体" panose="02010609060101010101" charset="-122"/>
                <a:sym typeface="+mn-ea"/>
              </a:rPr>
              <a:t>的实现方法</a:t>
            </a:r>
            <a:endParaRPr lang="zh-CN" altLang="zh-CN" sz="2000" dirty="0">
              <a:effectLst/>
              <a:cs typeface="黑体" panose="02010609060101010101" charset="-122"/>
              <a:sym typeface="+mn-ea"/>
            </a:endParaRPr>
          </a:p>
          <a:p>
            <a:pPr lvl="0">
              <a:lnSpc>
                <a:spcPct val="110000"/>
              </a:lnSpc>
            </a:pPr>
            <a:r>
              <a:rPr lang="zh-CN" altLang="en-US" sz="2000" dirty="0">
                <a:solidFill>
                  <a:srgbClr val="0000FF"/>
                </a:solidFill>
                <a:effectLst/>
                <a:cs typeface="黑体" panose="02010609060101010101" charset="-122"/>
                <a:sym typeface="+mn-ea"/>
              </a:rPr>
              <a:t>物理</a:t>
            </a:r>
            <a:r>
              <a:rPr lang="zh-CN" altLang="zh-CN" sz="2000" dirty="0">
                <a:solidFill>
                  <a:srgbClr val="0000FF"/>
                </a:solidFill>
                <a:effectLst/>
                <a:cs typeface="黑体" panose="02010609060101010101" charset="-122"/>
                <a:sym typeface="+mn-ea"/>
              </a:rPr>
              <a:t>结构</a:t>
            </a:r>
            <a:r>
              <a:rPr lang="zh-CN" altLang="en-US" sz="2000" dirty="0">
                <a:effectLst/>
                <a:cs typeface="黑体" panose="02010609060101010101" charset="-122"/>
                <a:sym typeface="+mn-ea"/>
              </a:rPr>
              <a:t>：数据对象信息在计算机内存中的存储组织关系。一般分为</a:t>
            </a:r>
            <a:r>
              <a:rPr lang="zh-CN" altLang="en-US" sz="2000" dirty="0">
                <a:solidFill>
                  <a:srgbClr val="FF0000"/>
                </a:solidFill>
                <a:effectLst/>
                <a:cs typeface="黑体" panose="02010609060101010101" charset="-122"/>
                <a:sym typeface="+mn-ea"/>
              </a:rPr>
              <a:t>“顺序存储”</a:t>
            </a:r>
            <a:r>
              <a:rPr lang="zh-CN" altLang="en-US" sz="2000" dirty="0">
                <a:effectLst/>
                <a:cs typeface="黑体" panose="02010609060101010101" charset="-122"/>
                <a:sym typeface="+mn-ea"/>
              </a:rPr>
              <a:t>和</a:t>
            </a:r>
            <a:r>
              <a:rPr lang="zh-CN" altLang="en-US" sz="2000" dirty="0">
                <a:solidFill>
                  <a:srgbClr val="FF0000"/>
                </a:solidFill>
                <a:effectLst/>
                <a:cs typeface="黑体" panose="02010609060101010101" charset="-122"/>
                <a:sym typeface="+mn-ea"/>
              </a:rPr>
              <a:t>“</a:t>
            </a:r>
            <a:r>
              <a:rPr lang="zh-CN" altLang="zh-CN" sz="2000" dirty="0">
                <a:solidFill>
                  <a:srgbClr val="FF0000"/>
                </a:solidFill>
                <a:effectLst/>
                <a:cs typeface="黑体" panose="02010609060101010101" charset="-122"/>
                <a:sym typeface="+mn-ea"/>
              </a:rPr>
              <a:t>链</a:t>
            </a:r>
            <a:r>
              <a:rPr lang="zh-CN" altLang="en-US" sz="2000" dirty="0">
                <a:solidFill>
                  <a:srgbClr val="FF0000"/>
                </a:solidFill>
                <a:effectLst/>
                <a:cs typeface="黑体" panose="02010609060101010101" charset="-122"/>
                <a:sym typeface="+mn-ea"/>
              </a:rPr>
              <a:t>式</a:t>
            </a:r>
            <a:r>
              <a:rPr lang="zh-CN" altLang="zh-CN" sz="2000" dirty="0">
                <a:solidFill>
                  <a:srgbClr val="FF0000"/>
                </a:solidFill>
                <a:effectLst/>
                <a:cs typeface="黑体" panose="02010609060101010101" charset="-122"/>
                <a:sym typeface="+mn-ea"/>
              </a:rPr>
              <a:t>存储</a:t>
            </a:r>
            <a:r>
              <a:rPr lang="zh-CN" altLang="en-US" sz="2000" dirty="0">
                <a:solidFill>
                  <a:srgbClr val="FF0000"/>
                </a:solidFill>
                <a:effectLst/>
                <a:cs typeface="黑体" panose="02010609060101010101" charset="-122"/>
                <a:sym typeface="+mn-ea"/>
              </a:rPr>
              <a:t>”</a:t>
            </a:r>
            <a:endParaRPr lang="zh-CN" altLang="en-US" sz="2000" dirty="0">
              <a:solidFill>
                <a:srgbClr val="FF0000"/>
              </a:solidFill>
              <a:effectLst/>
              <a:cs typeface="黑体" panose="02010609060101010101" charset="-122"/>
              <a:sym typeface="+mn-ea"/>
            </a:endParaRPr>
          </a:p>
        </p:txBody>
      </p:sp>
      <p:sp>
        <p:nvSpPr>
          <p:cNvPr id="4" name="圆角矩形 3"/>
          <p:cNvSpPr/>
          <p:nvPr/>
        </p:nvSpPr>
        <p:spPr>
          <a:xfrm>
            <a:off x="470535" y="1492885"/>
            <a:ext cx="11228705" cy="143383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81965" y="3093720"/>
            <a:ext cx="11228705" cy="1087755"/>
          </a:xfrm>
          <a:prstGeom prst="rect">
            <a:avLst/>
          </a:prstGeom>
          <a:noFill/>
          <a:ln>
            <a:solidFill>
              <a:srgbClr val="0000FF"/>
            </a:solidFill>
          </a:ln>
        </p:spPr>
        <p:txBody>
          <a:bodyPr wrap="square" rtlCol="0" anchor="t">
            <a:spAutoFit/>
          </a:bodyPr>
          <a:p>
            <a:pPr algn="just">
              <a:lnSpc>
                <a:spcPct val="120000"/>
              </a:lnSpc>
              <a:spcBef>
                <a:spcPct val="50000"/>
              </a:spcBef>
            </a:pPr>
            <a:r>
              <a:rPr lang="zh-CN" altLang="en-US" b="1" dirty="0">
                <a:solidFill>
                  <a:srgbClr val="0000FF"/>
                </a:solidFill>
                <a:latin typeface="黑体" panose="02010609060101010101" charset="-122"/>
                <a:ea typeface="黑体" panose="02010609060101010101" charset="-122"/>
                <a:cs typeface="黑体" panose="02010609060101010101" charset="-122"/>
                <a:sym typeface="+mn-ea"/>
              </a:rPr>
              <a:t>抽象</a:t>
            </a:r>
            <a:r>
              <a:rPr lang="zh-CN" altLang="zh-CN" b="1" dirty="0">
                <a:solidFill>
                  <a:srgbClr val="0000FF"/>
                </a:solidFill>
                <a:latin typeface="黑体" panose="02010609060101010101" charset="-122"/>
                <a:ea typeface="黑体" panose="02010609060101010101" charset="-122"/>
                <a:cs typeface="黑体" panose="02010609060101010101" charset="-122"/>
                <a:sym typeface="+mn-ea"/>
              </a:rPr>
              <a:t>数据</a:t>
            </a:r>
            <a:r>
              <a:rPr lang="zh-CN" altLang="en-US" b="1" dirty="0">
                <a:solidFill>
                  <a:srgbClr val="0000FF"/>
                </a:solidFill>
                <a:latin typeface="黑体" panose="02010609060101010101" charset="-122"/>
                <a:ea typeface="黑体" panose="02010609060101010101" charset="-122"/>
                <a:cs typeface="黑体" panose="02010609060101010101" charset="-122"/>
                <a:sym typeface="+mn-ea"/>
              </a:rPr>
              <a:t>类型：</a:t>
            </a:r>
            <a:r>
              <a:rPr lang="en-US" altLang="zh-CN" b="1" dirty="0">
                <a:latin typeface="黑体" panose="02010609060101010101" charset="-122"/>
                <a:ea typeface="黑体" panose="02010609060101010101" charset="-122"/>
                <a:cs typeface="黑体" panose="02010609060101010101" charset="-122"/>
                <a:sym typeface="+mn-ea"/>
              </a:rPr>
              <a:t> </a:t>
            </a:r>
            <a:r>
              <a:rPr lang="zh-CN" altLang="zh-CN" b="1" dirty="0">
                <a:latin typeface="黑体" panose="02010609060101010101" charset="-122"/>
                <a:ea typeface="黑体" panose="02010609060101010101" charset="-122"/>
                <a:cs typeface="黑体" panose="02010609060101010101" charset="-122"/>
                <a:sym typeface="+mn-ea"/>
              </a:rPr>
              <a:t>“抽象”的意思，是指我们描述数据类型的方法是不依赖于具体实现的，即数据对象集和操作集的描述与存放数据的</a:t>
            </a:r>
            <a:r>
              <a:rPr lang="zh-CN" altLang="zh-CN" b="1" dirty="0">
                <a:solidFill>
                  <a:srgbClr val="0000FF"/>
                </a:solidFill>
                <a:latin typeface="黑体" panose="02010609060101010101" charset="-122"/>
                <a:ea typeface="黑体" panose="02010609060101010101" charset="-122"/>
                <a:cs typeface="黑体" panose="02010609060101010101" charset="-122"/>
                <a:sym typeface="+mn-ea"/>
              </a:rPr>
              <a:t>机器无关、与数据存储的物理结构无关、与实现操作的算法和编程语言均无关</a:t>
            </a:r>
            <a:r>
              <a:rPr lang="zh-CN" altLang="zh-CN" b="1" dirty="0">
                <a:latin typeface="黑体" panose="02010609060101010101" charset="-122"/>
                <a:ea typeface="黑体" panose="02010609060101010101" charset="-122"/>
                <a:cs typeface="黑体" panose="02010609060101010101" charset="-122"/>
                <a:sym typeface="+mn-ea"/>
              </a:rPr>
              <a:t>。简而言之，抽象数据类型只描述数据对象集和相关操作集</a:t>
            </a:r>
            <a:r>
              <a:rPr lang="zh-CN" altLang="zh-CN" b="1" dirty="0">
                <a:solidFill>
                  <a:srgbClr val="0000FF"/>
                </a:solidFill>
                <a:latin typeface="黑体" panose="02010609060101010101" charset="-122"/>
                <a:ea typeface="黑体" panose="02010609060101010101" charset="-122"/>
                <a:cs typeface="黑体" panose="02010609060101010101" charset="-122"/>
                <a:sym typeface="+mn-ea"/>
              </a:rPr>
              <a:t>“是什么”</a:t>
            </a:r>
            <a:r>
              <a:rPr lang="zh-CN" altLang="zh-CN" b="1" dirty="0">
                <a:latin typeface="黑体" panose="02010609060101010101" charset="-122"/>
                <a:ea typeface="黑体" panose="02010609060101010101" charset="-122"/>
                <a:cs typeface="黑体" panose="02010609060101010101" charset="-122"/>
                <a:sym typeface="+mn-ea"/>
              </a:rPr>
              <a:t>，并不涉及</a:t>
            </a:r>
            <a:r>
              <a:rPr lang="zh-CN" altLang="zh-CN" b="1" dirty="0">
                <a:solidFill>
                  <a:srgbClr val="0000FF"/>
                </a:solidFill>
                <a:latin typeface="黑体" panose="02010609060101010101" charset="-122"/>
                <a:ea typeface="黑体" panose="02010609060101010101" charset="-122"/>
                <a:cs typeface="黑体" panose="02010609060101010101" charset="-122"/>
                <a:sym typeface="+mn-ea"/>
              </a:rPr>
              <a:t>“如何做到”</a:t>
            </a:r>
            <a:r>
              <a:rPr lang="zh-CN" altLang="zh-CN" b="1" dirty="0">
                <a:latin typeface="黑体" panose="02010609060101010101" charset="-122"/>
                <a:ea typeface="黑体" panose="02010609060101010101" charset="-122"/>
                <a:cs typeface="黑体" panose="02010609060101010101" charset="-122"/>
                <a:sym typeface="+mn-ea"/>
              </a:rPr>
              <a:t>的问题。</a:t>
            </a:r>
            <a:endParaRPr lang="zh-CN" altLang="zh-CN" b="1" dirty="0">
              <a:latin typeface="黑体" panose="02010609060101010101" charset="-122"/>
              <a:ea typeface="黑体" panose="02010609060101010101" charset="-122"/>
              <a:cs typeface="黑体" panose="02010609060101010101" charset="-122"/>
              <a:sym typeface="+mn-ea"/>
            </a:endParaRPr>
          </a:p>
        </p:txBody>
      </p:sp>
      <p:sp>
        <p:nvSpPr>
          <p:cNvPr id="7" name="圆角矩形 6"/>
          <p:cNvSpPr/>
          <p:nvPr/>
        </p:nvSpPr>
        <p:spPr>
          <a:xfrm>
            <a:off x="481965" y="4413250"/>
            <a:ext cx="11228705" cy="104013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69900" y="5638800"/>
            <a:ext cx="10516235" cy="1038860"/>
          </a:xfrm>
          <a:prstGeom prst="rect">
            <a:avLst/>
          </a:prstGeom>
          <a:noFill/>
        </p:spPr>
        <p:txBody>
          <a:bodyPr wrap="square" rtlCol="0" anchor="t">
            <a:spAutoFit/>
          </a:bodyPr>
          <a:p>
            <a:pPr marL="914400" marR="0" lvl="1" indent="-457200" algn="l" defTabSz="914400" rtl="0" eaLnBrk="1" fontAlgn="base" latinLnBrk="0" hangingPunct="1">
              <a:lnSpc>
                <a:spcPct val="100000"/>
              </a:lnSpc>
              <a:spcBef>
                <a:spcPct val="20000"/>
              </a:spcBef>
              <a:spcAft>
                <a:spcPct val="0"/>
              </a:spcAft>
              <a:buClr>
                <a:schemeClr val="hlink"/>
              </a:buClr>
              <a:buSzPct val="55000"/>
              <a:buFont typeface="Wingdings" panose="05000000000000000000" charset="0"/>
              <a:buChar char=""/>
              <a:defRPr/>
            </a:pPr>
            <a:r>
              <a:rPr kumimoji="1" lang="zh-CN" altLang="en-US" sz="2800" b="1" noProof="0" smtClean="0">
                <a:ln>
                  <a:noFill/>
                </a:ln>
                <a:effectLst/>
                <a:uLnTx/>
                <a:uFillTx/>
                <a:latin typeface="黑体" panose="02010609060101010101" charset="-122"/>
                <a:ea typeface="黑体" panose="02010609060101010101" charset="-122"/>
                <a:sym typeface="+mn-ea"/>
              </a:rPr>
              <a:t>任意一个算法的</a:t>
            </a:r>
            <a:r>
              <a:rPr kumimoji="1" lang="zh-CN" altLang="en-US" sz="2800" b="1" noProof="0" smtClean="0">
                <a:ln>
                  <a:noFill/>
                </a:ln>
                <a:solidFill>
                  <a:srgbClr val="FF0000"/>
                </a:solidFill>
                <a:effectLst/>
                <a:uLnTx/>
                <a:uFillTx/>
                <a:latin typeface="黑体" panose="02010609060101010101" charset="-122"/>
                <a:ea typeface="黑体" panose="02010609060101010101" charset="-122"/>
                <a:sym typeface="+mn-ea"/>
              </a:rPr>
              <a:t>设计</a:t>
            </a:r>
            <a:r>
              <a:rPr kumimoji="1" lang="zh-CN" altLang="en-US" sz="2800" b="1" noProof="0" smtClean="0">
                <a:ln>
                  <a:noFill/>
                </a:ln>
                <a:effectLst/>
                <a:uLnTx/>
                <a:uFillTx/>
                <a:latin typeface="黑体" panose="02010609060101010101" charset="-122"/>
                <a:ea typeface="黑体" panose="02010609060101010101" charset="-122"/>
                <a:sym typeface="+mn-ea"/>
              </a:rPr>
              <a:t>取决于选定的逻辑结构</a:t>
            </a:r>
            <a:endParaRPr kumimoji="1" lang="zh-CN" altLang="en-US" sz="280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endParaRPr>
          </a:p>
          <a:p>
            <a:pPr marL="914400" marR="0" lvl="1" indent="-457200" algn="l" defTabSz="914400" rtl="0" eaLnBrk="1" fontAlgn="base" latinLnBrk="0" hangingPunct="1">
              <a:lnSpc>
                <a:spcPct val="100000"/>
              </a:lnSpc>
              <a:spcBef>
                <a:spcPct val="20000"/>
              </a:spcBef>
              <a:spcAft>
                <a:spcPct val="0"/>
              </a:spcAft>
              <a:buClr>
                <a:schemeClr val="hlink"/>
              </a:buClr>
              <a:buSzPct val="55000"/>
              <a:buFont typeface="Wingdings" panose="05000000000000000000" charset="0"/>
              <a:buChar char=""/>
              <a:defRPr/>
            </a:pPr>
            <a:r>
              <a:rPr kumimoji="1" lang="zh-CN" altLang="en-US" sz="2800" b="1" noProof="0" smtClean="0">
                <a:ln>
                  <a:noFill/>
                </a:ln>
                <a:effectLst/>
                <a:uLnTx/>
                <a:uFillTx/>
                <a:latin typeface="黑体" panose="02010609060101010101" charset="-122"/>
                <a:ea typeface="黑体" panose="02010609060101010101" charset="-122"/>
                <a:sym typeface="+mn-ea"/>
              </a:rPr>
              <a:t>算法的</a:t>
            </a:r>
            <a:r>
              <a:rPr kumimoji="1" lang="zh-CN" altLang="en-US" sz="2800" b="1" noProof="0" smtClean="0">
                <a:ln>
                  <a:noFill/>
                </a:ln>
                <a:solidFill>
                  <a:srgbClr val="FF0000"/>
                </a:solidFill>
                <a:effectLst/>
                <a:uLnTx/>
                <a:uFillTx/>
                <a:latin typeface="黑体" panose="02010609060101010101" charset="-122"/>
                <a:ea typeface="黑体" panose="02010609060101010101" charset="-122"/>
                <a:sym typeface="+mn-ea"/>
              </a:rPr>
              <a:t>实现</a:t>
            </a:r>
            <a:r>
              <a:rPr kumimoji="1" lang="zh-CN" altLang="en-US" sz="2800" b="1" noProof="0" smtClean="0">
                <a:ln>
                  <a:noFill/>
                </a:ln>
                <a:effectLst/>
                <a:uLnTx/>
                <a:uFillTx/>
                <a:latin typeface="黑体" panose="02010609060101010101" charset="-122"/>
                <a:ea typeface="黑体" panose="02010609060101010101" charset="-122"/>
                <a:sym typeface="+mn-ea"/>
              </a:rPr>
              <a:t>依赖于采用的物理结构</a:t>
            </a:r>
            <a:endParaRPr kumimoji="1" lang="zh-CN" altLang="en-US" sz="2800" b="1" noProof="0" smtClean="0">
              <a:ln>
                <a:noFill/>
              </a:ln>
              <a:effectLst/>
              <a:uLnTx/>
              <a:uFillTx/>
              <a:latin typeface="黑体" panose="02010609060101010101" charset="-122"/>
              <a:ea typeface="黑体" panose="02010609060101010101" charset="-122"/>
              <a:sym typeface="+mn-ea"/>
            </a:endParaRPr>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9" name="云形标注 8"/>
          <p:cNvSpPr/>
          <p:nvPr/>
        </p:nvSpPr>
        <p:spPr>
          <a:xfrm>
            <a:off x="7829550" y="662305"/>
            <a:ext cx="2769870" cy="1369060"/>
          </a:xfrm>
          <a:prstGeom prst="cloudCallout">
            <a:avLst>
              <a:gd name="adj1" fmla="val -111508"/>
              <a:gd name="adj2" fmla="val 34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黑体" panose="02010609060101010101" charset="-122"/>
                <a:ea typeface="黑体" panose="02010609060101010101" charset="-122"/>
                <a:sym typeface="+mn-ea"/>
              </a:rPr>
              <a:t>抽象层，问题的定义</a:t>
            </a:r>
            <a:endParaRPr lang="zh-CN" altLang="en-US" sz="2000" b="1">
              <a:solidFill>
                <a:srgbClr val="FF0000"/>
              </a:solidFill>
              <a:latin typeface="黑体" panose="02010609060101010101" charset="-122"/>
              <a:ea typeface="黑体" panose="02010609060101010101" charset="-122"/>
              <a:sym typeface="+mn-ea"/>
            </a:endParaRPr>
          </a:p>
        </p:txBody>
      </p:sp>
      <p:sp>
        <p:nvSpPr>
          <p:cNvPr id="11" name="云形标注 10"/>
          <p:cNvSpPr/>
          <p:nvPr/>
        </p:nvSpPr>
        <p:spPr>
          <a:xfrm>
            <a:off x="4451350" y="4181475"/>
            <a:ext cx="7484110" cy="782955"/>
          </a:xfrm>
          <a:prstGeom prst="cloudCallout">
            <a:avLst>
              <a:gd name="adj1" fmla="val -65603"/>
              <a:gd name="adj2" fmla="val 30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黑体" panose="02010609060101010101" charset="-122"/>
                <a:ea typeface="黑体" panose="02010609060101010101" charset="-122"/>
                <a:sym typeface="+mn-ea"/>
              </a:rPr>
              <a:t>算法主要设计解决问题（操作）的步骤</a:t>
            </a:r>
            <a:endParaRPr lang="zh-CN" altLang="en-US" sz="2000" b="1">
              <a:solidFill>
                <a:srgbClr val="FF0000"/>
              </a:soli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7" grpId="1" bldLvl="0" animBg="1"/>
      <p:bldP spid="8" grpId="0"/>
      <p:bldP spid="9" grpId="0" animBg="1"/>
      <p:bldP spid="11" grpId="0" animBg="1"/>
    </p:bldLst>
  </p:timing>
</p:sld>
</file>

<file path=ppt/tags/tag1.xml><?xml version="1.0" encoding="utf-8"?>
<p:tagLst xmlns:p="http://schemas.openxmlformats.org/presentationml/2006/main">
  <p:tag name="KSO_WM_UNIT_TABLE_BEAUTIFY" val="smartTable{a5bafd80-2940-466c-a183-117c112f9227}"/>
  <p:tag name="TABLE_ENDDRAG_ORIGIN_RECT" val="422*111"/>
  <p:tag name="TABLE_ENDDRAG_RECT" val="539*279*422*147"/>
</p:tagLst>
</file>

<file path=ppt/tags/tag2.xml><?xml version="1.0" encoding="utf-8"?>
<p:tagLst xmlns:p="http://schemas.openxmlformats.org/presentationml/2006/main">
  <p:tag name="KSO_WM_UNIT_TABLE_BEAUTIFY" val="smartTable{27802742-b913-4b3b-878f-fb7ba5e98753}"/>
</p:tagLst>
</file>

<file path=ppt/tags/tag3.xml><?xml version="1.0" encoding="utf-8"?>
<p:tagLst xmlns:p="http://schemas.openxmlformats.org/presentationml/2006/main">
  <p:tag name="COMMONDATA" val="eyJoZGlkIjoiMDYzOWMwZjI3NmJmMjc4NmRjZDA3OGM5ZmM4ZDUyNTAifQ=="/>
  <p:tag name="KSO_WPP_MARK_KEY" val="77ea4aff-b8b5-44ea-b7c7-a83b75c2e71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10841</Words>
  <Application>WPS 演示</Application>
  <PresentationFormat>宽屏</PresentationFormat>
  <Paragraphs>991</Paragraphs>
  <Slides>34</Slides>
  <Notes>0</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4</vt:i4>
      </vt:variant>
      <vt:variant>
        <vt:lpstr>幻灯片标题</vt:lpstr>
      </vt:variant>
      <vt:variant>
        <vt:i4>34</vt:i4>
      </vt:variant>
    </vt:vector>
  </HeadingPairs>
  <TitlesOfParts>
    <vt:vector size="62" baseType="lpstr">
      <vt:lpstr>Arial</vt:lpstr>
      <vt:lpstr>宋体</vt:lpstr>
      <vt:lpstr>Wingdings</vt:lpstr>
      <vt:lpstr>黑体</vt:lpstr>
      <vt:lpstr>华文新魏</vt:lpstr>
      <vt:lpstr>Wingdings 3</vt:lpstr>
      <vt:lpstr>Tahoma</vt:lpstr>
      <vt:lpstr>楷体_GB2312</vt:lpstr>
      <vt:lpstr>新宋体</vt:lpstr>
      <vt:lpstr>Times New Roman</vt:lpstr>
      <vt:lpstr>Wingdings</vt:lpstr>
      <vt:lpstr>Calibri</vt:lpstr>
      <vt:lpstr>微软雅黑</vt:lpstr>
      <vt:lpstr>Arial Unicode MS</vt:lpstr>
      <vt:lpstr>Calibri Light</vt:lpstr>
      <vt:lpstr>Courier New</vt:lpstr>
      <vt:lpstr>Arial Rounded MT Bold</vt:lpstr>
      <vt:lpstr>Courier</vt:lpstr>
      <vt:lpstr>Times New Roman</vt:lpstr>
      <vt:lpstr>楷体_GB2312</vt:lpstr>
      <vt:lpstr>Symbol</vt:lpstr>
      <vt:lpstr>Symbol</vt:lpstr>
      <vt:lpstr>Webdings</vt:lpstr>
      <vt:lpstr>Office 主题</vt:lpstr>
      <vt:lpstr>MS_ClipArt_Gallery.2</vt:lpstr>
      <vt:lpstr>Word.Document.8</vt:lpstr>
      <vt:lpstr>Equation.3</vt:lpstr>
      <vt:lpstr>Equation.3</vt:lpstr>
      <vt:lpstr>数 据 结 构</vt:lpstr>
      <vt:lpstr>教  材</vt:lpstr>
      <vt:lpstr>课程简介</vt:lpstr>
      <vt:lpstr>课程简介</vt:lpstr>
      <vt:lpstr>什么是数据结构？</vt:lpstr>
      <vt:lpstr>什么是数据结构？</vt:lpstr>
      <vt:lpstr>什么是数据结构？</vt:lpstr>
      <vt:lpstr>基本概念和术语</vt:lpstr>
      <vt:lpstr>基本概念和术语</vt:lpstr>
      <vt:lpstr>抽象数据类型</vt:lpstr>
      <vt:lpstr>算法和算法分析</vt:lpstr>
      <vt:lpstr>算法和算法分析—例子</vt:lpstr>
      <vt:lpstr>算法和算法分析—例子</vt:lpstr>
      <vt:lpstr>算法和算法分析—例子</vt:lpstr>
      <vt:lpstr>算法和算法分析</vt:lpstr>
      <vt:lpstr>算法和算法分析</vt:lpstr>
      <vt:lpstr>算法和算法分析</vt:lpstr>
      <vt:lpstr>算法和算法分析</vt:lpstr>
      <vt:lpstr>算法和算法分析</vt:lpstr>
      <vt:lpstr>算法和算法分析</vt:lpstr>
      <vt:lpstr>算法和算法分析</vt:lpstr>
      <vt:lpstr>算法和算法分析</vt:lpstr>
      <vt:lpstr>算法和算法分析</vt:lpstr>
      <vt:lpstr>算法和算法分析</vt:lpstr>
      <vt:lpstr>算法和算法分析</vt:lpstr>
      <vt:lpstr>算法和算法分析</vt:lpstr>
      <vt:lpstr>应用实例：最大子列和问题</vt:lpstr>
      <vt:lpstr>应用实例：最大子列和问题</vt:lpstr>
      <vt:lpstr>应用实例：最大子列和问题</vt:lpstr>
      <vt:lpstr>PowerPoint 演示文稿</vt:lpstr>
      <vt:lpstr>应用实例：最大子列和问题</vt:lpstr>
      <vt:lpstr>应用实例：最大子列和问题</vt:lpstr>
      <vt:lpstr>应用实例：最大子列和问题</vt:lpstr>
      <vt:lpstr>作业及思考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dc:creator>
  <cp:lastModifiedBy>娄铮铮</cp:lastModifiedBy>
  <cp:revision>174</cp:revision>
  <dcterms:created xsi:type="dcterms:W3CDTF">2021-09-06T16:07:00Z</dcterms:created>
  <dcterms:modified xsi:type="dcterms:W3CDTF">2024-09-02T09:10:59Z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B7222C41898E43F6AC94EE6412196471</vt:lpwstr>
  </property>
</Properties>
</file>