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0"/>
  </p:notesMasterIdLst>
  <p:sldIdLst>
    <p:sldId id="303" r:id="rId4"/>
    <p:sldId id="261" r:id="rId5"/>
    <p:sldId id="264" r:id="rId6"/>
    <p:sldId id="328" r:id="rId7"/>
    <p:sldId id="265" r:id="rId8"/>
    <p:sldId id="295" r:id="rId9"/>
    <p:sldId id="304" r:id="rId10"/>
    <p:sldId id="268" r:id="rId11"/>
    <p:sldId id="270" r:id="rId12"/>
    <p:sldId id="301" r:id="rId13"/>
    <p:sldId id="273" r:id="rId14"/>
    <p:sldId id="285" r:id="rId15"/>
    <p:sldId id="300" r:id="rId16"/>
    <p:sldId id="286" r:id="rId17"/>
    <p:sldId id="298" r:id="rId18"/>
    <p:sldId id="287" r:id="rId19"/>
    <p:sldId id="259" r:id="rId20"/>
    <p:sldId id="290" r:id="rId21"/>
    <p:sldId id="277" r:id="rId22"/>
    <p:sldId id="292" r:id="rId23"/>
    <p:sldId id="279" r:id="rId24"/>
    <p:sldId id="293" r:id="rId25"/>
    <p:sldId id="280" r:id="rId26"/>
    <p:sldId id="299" r:id="rId27"/>
    <p:sldId id="281" r:id="rId28"/>
    <p:sldId id="294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B8"/>
    <a:srgbClr val="006600"/>
    <a:srgbClr val="B0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11"/>
    <p:restoredTop sz="97241"/>
  </p:normalViewPr>
  <p:slideViewPr>
    <p:cSldViewPr showGuides="1">
      <p:cViewPr>
        <p:scale>
          <a:sx n="75" d="100"/>
          <a:sy n="75" d="100"/>
        </p:scale>
        <p:origin x="-1224" y="-252"/>
      </p:cViewPr>
      <p:guideLst>
        <p:guide orient="horz" pos="215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"/>
          <p:cNvSpPr txBox="1"/>
          <p:nvPr userDrawn="1"/>
        </p:nvSpPr>
        <p:spPr>
          <a:xfrm>
            <a:off x="390525" y="7938"/>
            <a:ext cx="46767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章 数据结构实现基础</a:t>
            </a:r>
            <a:endParaRPr lang="zh-CN" altLang="en-US" sz="32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523875"/>
            <a:ext cx="91440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0000FF">
                    <a:alpha val="45000"/>
                    <a:lumMod val="9700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/>
          <p:nvPr userDrawn="1"/>
        </p:nvSpPr>
        <p:spPr>
          <a:xfrm>
            <a:off x="390525" y="7938"/>
            <a:ext cx="46767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章 数据结构实现基础</a:t>
            </a:r>
            <a:endParaRPr lang="zh-CN" altLang="en-US" sz="32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542925"/>
            <a:ext cx="9144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51"/>
          <p:cNvSpPr txBox="1"/>
          <p:nvPr/>
        </p:nvSpPr>
        <p:spPr>
          <a:xfrm>
            <a:off x="714375" y="1143000"/>
            <a:ext cx="61420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还是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为每个具体应用都编一个程序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?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785813" y="3500438"/>
            <a:ext cx="8135938" cy="2244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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B8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类型名称：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数据集合的基本统计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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B8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数据对象集：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集合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S={x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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B8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操作集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ElementType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Average(S)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中元素的平均值；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ElementType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Max(S)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中元素的最大值；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ElementType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Min(S)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中元素的最小值；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ElementType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Median(S)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中元素的中位数。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14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8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9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0" name="矩形 109"/>
          <p:cNvSpPr/>
          <p:nvPr/>
        </p:nvSpPr>
        <p:spPr>
          <a:xfrm>
            <a:off x="714375" y="714375"/>
            <a:ext cx="7500938" cy="404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5000"/>
              </a:lnSpc>
            </a:pPr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从不同的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应用中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抽象出共性的数据组织与操作方法？</a:t>
            </a:r>
            <a:endParaRPr lang="zh-CN" altLang="en-US" sz="2400" b="1" dirty="0">
              <a:solidFill>
                <a:schemeClr val="hlink"/>
              </a:solidFill>
              <a:latin typeface="黑体" panose="02010609060101010101" charset="-122"/>
              <a:ea typeface="黑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75" y="1857375"/>
            <a:ext cx="7358063" cy="1322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2.1]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在日常数据处理中经常碰到的问题是需要对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一组数据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进行基本的统计分析。比如，分析一个课程班学生的平均成绩、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最高成绩、最低成绩、中位数、标准差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等。同样的统计要求也可能发生在其他领域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52" name="Text Box 2"/>
          <p:cNvSpPr txBox="1"/>
          <p:nvPr/>
        </p:nvSpPr>
        <p:spPr>
          <a:xfrm>
            <a:off x="7172325" y="0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2.1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引 子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00063" y="642938"/>
            <a:ext cx="6929438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共用体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定义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】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共用体类型是指将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不同的数据项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组织成一个整体，它们在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内存中占用同一段存储单元。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785813" y="1857375"/>
            <a:ext cx="3786187" cy="2246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共用体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类型定义的一般形式为：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union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共用体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{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……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n;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};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75" y="4429125"/>
            <a:ext cx="4572000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各个成员变量在内存中都使用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同一段存储空间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，因此共用体变量的长度等于</a:t>
            </a:r>
            <a:r>
              <a:rPr lang="zh-CN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最长的成员的长度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共用体的访问方式同结构体类似。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43438" y="2428875"/>
          <a:ext cx="4357688" cy="3276600"/>
        </p:xfrm>
        <a:graphic>
          <a:graphicData uri="http://schemas.openxmlformats.org/drawingml/2006/table">
            <a:tbl>
              <a:tblPr/>
              <a:tblGrid>
                <a:gridCol w="4357718"/>
              </a:tblGrid>
              <a:tr h="3276608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main()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{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union </a:t>
                      </a:r>
                      <a:r>
                        <a:rPr lang="en-US" altLang="zh-CN" sz="2000" b="1" dirty="0" smtClean="0"/>
                        <a:t>key {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           </a:t>
                      </a: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zh-CN" sz="2000" b="1" dirty="0" smtClean="0"/>
                        <a:t>     k;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           </a:t>
                      </a:r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char  </a:t>
                      </a:r>
                      <a:r>
                        <a:rPr lang="en-US" altLang="zh-CN" sz="2000" b="1" dirty="0" err="1" smtClean="0"/>
                        <a:t>ch</a:t>
                      </a:r>
                      <a:r>
                        <a:rPr lang="en-US" altLang="zh-CN" sz="2000" b="1" dirty="0" smtClean="0"/>
                        <a:t>[2];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     } u;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u.k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= 258</a:t>
                      </a: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；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(“%d %d\n”, 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u.ch[0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],u.ch[1]);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return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0;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}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48"/>
          <p:cNvGrpSpPr/>
          <p:nvPr/>
        </p:nvGrpSpPr>
        <p:grpSpPr>
          <a:xfrm>
            <a:off x="500063" y="4643438"/>
            <a:ext cx="1714500" cy="369887"/>
            <a:chOff x="4857752" y="1928802"/>
            <a:chExt cx="1714512" cy="369332"/>
          </a:xfrm>
        </p:grpSpPr>
        <p:sp>
          <p:nvSpPr>
            <p:cNvPr id="15371" name="矩形 49"/>
            <p:cNvSpPr/>
            <p:nvPr/>
          </p:nvSpPr>
          <p:spPr>
            <a:xfrm>
              <a:off x="4857752" y="1928802"/>
              <a:ext cx="1714512" cy="3571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372" name="直接连接符 50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5536413" y="2107397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3" name="直接连接符 51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5965835" y="2106603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4" name="直接连接符 52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5108579" y="2106603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5" name="直接连接符 53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5749139" y="2107397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6" name="直接连接符 54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6178561" y="2106603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7" name="直接连接符 55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5321305" y="2106603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8" name="直接连接符 56"/>
            <p:cNvCxnSpPr>
              <a:stCxn id="15371" idx="0"/>
              <a:endCxn id="15371" idx="2"/>
            </p:cNvCxnSpPr>
            <p:nvPr/>
          </p:nvCxnSpPr>
          <p:spPr>
            <a:xfrm rot="-5400000" flipH="1">
              <a:off x="4894265" y="2106603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79" name="矩形 57"/>
            <p:cNvSpPr/>
            <p:nvPr/>
          </p:nvSpPr>
          <p:spPr>
            <a:xfrm>
              <a:off x="5072066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矩形 58"/>
            <p:cNvSpPr/>
            <p:nvPr/>
          </p:nvSpPr>
          <p:spPr>
            <a:xfrm>
              <a:off x="4857752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矩形 59"/>
            <p:cNvSpPr/>
            <p:nvPr/>
          </p:nvSpPr>
          <p:spPr>
            <a:xfrm>
              <a:off x="5500694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矩形 60"/>
            <p:cNvSpPr/>
            <p:nvPr/>
          </p:nvSpPr>
          <p:spPr>
            <a:xfrm>
              <a:off x="5286380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矩形 61"/>
            <p:cNvSpPr/>
            <p:nvPr/>
          </p:nvSpPr>
          <p:spPr>
            <a:xfrm>
              <a:off x="5929322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矩形 62"/>
            <p:cNvSpPr/>
            <p:nvPr/>
          </p:nvSpPr>
          <p:spPr>
            <a:xfrm>
              <a:off x="5715008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矩形 63"/>
            <p:cNvSpPr/>
            <p:nvPr/>
          </p:nvSpPr>
          <p:spPr>
            <a:xfrm>
              <a:off x="6357950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矩形 64"/>
            <p:cNvSpPr/>
            <p:nvPr/>
          </p:nvSpPr>
          <p:spPr>
            <a:xfrm>
              <a:off x="6143636" y="1928802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65"/>
          <p:cNvGrpSpPr/>
          <p:nvPr/>
        </p:nvGrpSpPr>
        <p:grpSpPr>
          <a:xfrm>
            <a:off x="2214563" y="4643438"/>
            <a:ext cx="1714500" cy="369887"/>
            <a:chOff x="6572264" y="1857364"/>
            <a:chExt cx="1714512" cy="369332"/>
          </a:xfrm>
        </p:grpSpPr>
        <p:sp>
          <p:nvSpPr>
            <p:cNvPr id="15388" name="矩形 66"/>
            <p:cNvSpPr/>
            <p:nvPr/>
          </p:nvSpPr>
          <p:spPr>
            <a:xfrm>
              <a:off x="6572264" y="1857364"/>
              <a:ext cx="1714512" cy="3571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389" name="直接连接符 67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7250925" y="2035959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0" name="直接连接符 68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7680347" y="2035165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1" name="直接连接符 69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6823091" y="2035165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2" name="直接连接符 70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7463651" y="2035959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3" name="直接连接符 71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7893073" y="2035165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4" name="直接连接符 72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7035817" y="2035165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5" name="直接连接符 73"/>
            <p:cNvCxnSpPr>
              <a:stCxn id="15388" idx="0"/>
              <a:endCxn id="15388" idx="2"/>
            </p:cNvCxnSpPr>
            <p:nvPr/>
          </p:nvCxnSpPr>
          <p:spPr>
            <a:xfrm rot="-5400000" flipH="1">
              <a:off x="6608777" y="2035165"/>
              <a:ext cx="35719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96" name="矩形 74"/>
            <p:cNvSpPr/>
            <p:nvPr/>
          </p:nvSpPr>
          <p:spPr>
            <a:xfrm>
              <a:off x="6786578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7" name="矩形 75"/>
            <p:cNvSpPr/>
            <p:nvPr/>
          </p:nvSpPr>
          <p:spPr>
            <a:xfrm>
              <a:off x="6572264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矩形 76"/>
            <p:cNvSpPr/>
            <p:nvPr/>
          </p:nvSpPr>
          <p:spPr>
            <a:xfrm>
              <a:off x="7215206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9" name="矩形 77"/>
            <p:cNvSpPr/>
            <p:nvPr/>
          </p:nvSpPr>
          <p:spPr>
            <a:xfrm>
              <a:off x="7000892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矩形 78"/>
            <p:cNvSpPr/>
            <p:nvPr/>
          </p:nvSpPr>
          <p:spPr>
            <a:xfrm>
              <a:off x="7643834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矩形 79"/>
            <p:cNvSpPr/>
            <p:nvPr/>
          </p:nvSpPr>
          <p:spPr>
            <a:xfrm>
              <a:off x="7429520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矩形 80"/>
            <p:cNvSpPr/>
            <p:nvPr/>
          </p:nvSpPr>
          <p:spPr>
            <a:xfrm>
              <a:off x="8072462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3" name="矩形 81"/>
            <p:cNvSpPr/>
            <p:nvPr/>
          </p:nvSpPr>
          <p:spPr>
            <a:xfrm>
              <a:off x="7858148" y="1857364"/>
              <a:ext cx="2143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28625" y="4214813"/>
            <a:ext cx="28670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u.k=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258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的二进制表示：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767013" y="5072063"/>
            <a:ext cx="1233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u.ch[0] = 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95513" y="5429250"/>
            <a:ext cx="12334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u.ch[1] =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07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08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03958 0.0025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4.72222E-6 0.1155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83" grpId="0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1"/>
          <p:cNvSpPr/>
          <p:nvPr/>
        </p:nvSpPr>
        <p:spPr>
          <a:xfrm>
            <a:off x="928688" y="500063"/>
            <a:ext cx="11112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/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5.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链表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627" name="矩形 2"/>
          <p:cNvSpPr/>
          <p:nvPr/>
        </p:nvSpPr>
        <p:spPr>
          <a:xfrm>
            <a:off x="714375" y="928688"/>
            <a:ext cx="7818438" cy="163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链表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是一种重要的基础数据结构，也是实现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复杂数据结构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的重要手段。它不按照线性的顺序存储数据，而是由若干个同一结构类型的“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结点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”依次串接而成的，即每一个结点里保存着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下一个结点的地址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指针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链表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又分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单向链表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双向链表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以及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循环链表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等</a:t>
            </a:r>
            <a:endParaRPr lang="zh-CN" altLang="zh-CN" sz="20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628" name="矩形 3"/>
          <p:cNvSpPr/>
          <p:nvPr/>
        </p:nvSpPr>
        <p:spPr>
          <a:xfrm>
            <a:off x="642938" y="3000375"/>
            <a:ext cx="2327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单向链表的结构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8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0" name="对象 2"/>
          <p:cNvGraphicFramePr>
            <a:graphicFrameLocks noChangeAspect="1"/>
          </p:cNvGraphicFramePr>
          <p:nvPr/>
        </p:nvGraphicFramePr>
        <p:xfrm>
          <a:off x="1143000" y="3571875"/>
          <a:ext cx="700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94860" imgH="294005" progId="SmartDraw.2">
                  <p:embed/>
                </p:oleObj>
              </mc:Choice>
              <mc:Fallback>
                <p:oleObj name="" r:id="rId1" imgW="4594860" imgH="294005" progId="SmartDraw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571875"/>
                        <a:ext cx="70008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矩形 3"/>
          <p:cNvSpPr/>
          <p:nvPr/>
        </p:nvSpPr>
        <p:spPr>
          <a:xfrm>
            <a:off x="571500" y="4286250"/>
            <a:ext cx="7286625" cy="1770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使用结构的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嵌套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来定义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单向链表结点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的数据类型。如：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Node *PtrToNode;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Node 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ElementType Data;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PtrToNode   Next;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" name="矩形 3"/>
          <p:cNvSpPr/>
          <p:nvPr/>
        </p:nvSpPr>
        <p:spPr>
          <a:xfrm>
            <a:off x="4140200" y="4652963"/>
            <a:ext cx="47466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PtrToNode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p = (PtrToNode)malloc(</a:t>
            </a:r>
            <a:r>
              <a:rPr lang="en-US" altLang="en-US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(struct Node));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1" name="矩形 3"/>
          <p:cNvSpPr/>
          <p:nvPr/>
        </p:nvSpPr>
        <p:spPr>
          <a:xfrm>
            <a:off x="4140200" y="5438775"/>
            <a:ext cx="47466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PtrToNode List;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定义单链表类型 *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4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31" grpId="0"/>
      <p:bldP spid="2058" grpId="0"/>
      <p:bldP spid="20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9"/>
          <p:cNvGrpSpPr/>
          <p:nvPr/>
        </p:nvGrpSpPr>
        <p:grpSpPr>
          <a:xfrm>
            <a:off x="1571625" y="1930400"/>
            <a:ext cx="5743575" cy="433388"/>
            <a:chOff x="1571583" y="1643050"/>
            <a:chExt cx="5743636" cy="433391"/>
          </a:xfrm>
        </p:grpSpPr>
        <p:sp>
          <p:nvSpPr>
            <p:cNvPr id="17410" name="Text Box 15"/>
            <p:cNvSpPr txBox="1"/>
            <p:nvPr/>
          </p:nvSpPr>
          <p:spPr>
            <a:xfrm>
              <a:off x="1571583" y="1643050"/>
              <a:ext cx="914427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11" name="组合 46"/>
            <p:cNvGrpSpPr/>
            <p:nvPr/>
          </p:nvGrpSpPr>
          <p:grpSpPr>
            <a:xfrm>
              <a:off x="2379874" y="1704963"/>
              <a:ext cx="4139321" cy="247652"/>
              <a:chOff x="2351299" y="1700200"/>
              <a:chExt cx="4139321" cy="247652"/>
            </a:xfrm>
          </p:grpSpPr>
          <p:sp>
            <p:nvSpPr>
              <p:cNvPr id="17412" name="Line 16"/>
              <p:cNvSpPr/>
              <p:nvPr/>
            </p:nvSpPr>
            <p:spPr>
              <a:xfrm>
                <a:off x="2351299" y="1824026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17413" name="Group 17"/>
              <p:cNvGrpSpPr/>
              <p:nvPr/>
            </p:nvGrpSpPr>
            <p:grpSpPr>
              <a:xfrm>
                <a:off x="2669708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14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5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6" name="Line 20"/>
                <p:cNvSpPr/>
                <p:nvPr/>
              </p:nvSpPr>
              <p:spPr>
                <a:xfrm flipV="1">
                  <a:off x="3856" y="4070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7417" name="Rectangle 21"/>
              <p:cNvSpPr/>
              <p:nvPr/>
            </p:nvSpPr>
            <p:spPr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8" name="Rectangle 22"/>
              <p:cNvSpPr/>
              <p:nvPr/>
            </p:nvSpPr>
            <p:spPr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19" name="Group 24"/>
              <p:cNvGrpSpPr/>
              <p:nvPr/>
            </p:nvGrpSpPr>
            <p:grpSpPr>
              <a:xfrm>
                <a:off x="4580164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20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1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2" name="Line 27"/>
                <p:cNvSpPr/>
                <p:nvPr/>
              </p:nvSpPr>
              <p:spPr>
                <a:xfrm flipV="1">
                  <a:off x="3877" y="4092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7423" name="Group 28"/>
              <p:cNvGrpSpPr/>
              <p:nvPr/>
            </p:nvGrpSpPr>
            <p:grpSpPr>
              <a:xfrm>
                <a:off x="5535392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24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5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6" name="Line 31"/>
                <p:cNvSpPr/>
                <p:nvPr/>
              </p:nvSpPr>
              <p:spPr>
                <a:xfrm flipV="1">
                  <a:off x="3847" y="4092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17427" name="Text Box 40"/>
            <p:cNvSpPr txBox="1"/>
            <p:nvPr/>
          </p:nvSpPr>
          <p:spPr>
            <a:xfrm>
              <a:off x="6572264" y="1643050"/>
              <a:ext cx="74295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0" name="矩形 1"/>
          <p:cNvSpPr/>
          <p:nvPr/>
        </p:nvSpPr>
        <p:spPr>
          <a:xfrm>
            <a:off x="790575" y="1273175"/>
            <a:ext cx="58531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插入结点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( p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之后插入新结点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t )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429" name="矩形 4"/>
          <p:cNvSpPr/>
          <p:nvPr/>
        </p:nvSpPr>
        <p:spPr>
          <a:xfrm>
            <a:off x="785813" y="787400"/>
            <a:ext cx="282257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 startAt="2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单向链表的常见操作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53" name="矩形 3"/>
          <p:cNvSpPr/>
          <p:nvPr/>
        </p:nvSpPr>
        <p:spPr>
          <a:xfrm>
            <a:off x="785813" y="3144838"/>
            <a:ext cx="27178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删除结点 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83" name="Line 35"/>
          <p:cNvSpPr/>
          <p:nvPr/>
        </p:nvSpPr>
        <p:spPr>
          <a:xfrm>
            <a:off x="4214813" y="2144713"/>
            <a:ext cx="285750" cy="642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" name="组合 50"/>
          <p:cNvGrpSpPr/>
          <p:nvPr/>
        </p:nvGrpSpPr>
        <p:grpSpPr>
          <a:xfrm>
            <a:off x="3200400" y="2239963"/>
            <a:ext cx="1698625" cy="904875"/>
            <a:chOff x="3200390" y="1952615"/>
            <a:chExt cx="1698184" cy="904881"/>
          </a:xfrm>
        </p:grpSpPr>
        <p:grpSp>
          <p:nvGrpSpPr>
            <p:cNvPr id="17433" name="组合 47"/>
            <p:cNvGrpSpPr/>
            <p:nvPr/>
          </p:nvGrpSpPr>
          <p:grpSpPr>
            <a:xfrm>
              <a:off x="3200390" y="1952615"/>
              <a:ext cx="583751" cy="433391"/>
              <a:chOff x="3200390" y="1952615"/>
              <a:chExt cx="583751" cy="433391"/>
            </a:xfrm>
          </p:grpSpPr>
          <p:sp>
            <p:nvSpPr>
              <p:cNvPr id="17434" name="Line 36"/>
              <p:cNvSpPr/>
              <p:nvPr/>
            </p:nvSpPr>
            <p:spPr>
              <a:xfrm flipV="1">
                <a:off x="3465732" y="195261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7435" name="Text Box 37"/>
              <p:cNvSpPr txBox="1"/>
              <p:nvPr/>
            </p:nvSpPr>
            <p:spPr>
              <a:xfrm>
                <a:off x="3200390" y="1952615"/>
                <a:ext cx="58375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b="1" dirty="0">
                    <a:latin typeface="Courier" charset="0"/>
                    <a:ea typeface="宋体" panose="02010600030101010101" pitchFamily="2" charset="-122"/>
                  </a:rPr>
                  <a:t>p</a:t>
                </a:r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36" name="组合 48"/>
            <p:cNvGrpSpPr/>
            <p:nvPr/>
          </p:nvGrpSpPr>
          <p:grpSpPr>
            <a:xfrm>
              <a:off x="3624936" y="2424105"/>
              <a:ext cx="1273638" cy="433391"/>
              <a:chOff x="3624936" y="2138353"/>
              <a:chExt cx="1273638" cy="433391"/>
            </a:xfrm>
          </p:grpSpPr>
          <p:sp>
            <p:nvSpPr>
              <p:cNvPr id="17437" name="Rectangle 32"/>
              <p:cNvSpPr/>
              <p:nvPr/>
            </p:nvSpPr>
            <p:spPr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8" name="Rectangle 33"/>
              <p:cNvSpPr/>
              <p:nvPr/>
            </p:nvSpPr>
            <p:spPr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Text Box 38"/>
              <p:cNvSpPr txBox="1"/>
              <p:nvPr/>
            </p:nvSpPr>
            <p:spPr>
              <a:xfrm>
                <a:off x="3624936" y="2138353"/>
                <a:ext cx="477614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b="1" dirty="0">
                    <a:latin typeface="Courier" charset="0"/>
                    <a:ea typeface="宋体" panose="02010600030101010101" pitchFamily="2" charset="-122"/>
                  </a:rPr>
                  <a:t>t</a:t>
                </a:r>
                <a:endParaRPr lang="zh-CN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0" name="Line 39"/>
              <p:cNvSpPr/>
              <p:nvPr/>
            </p:nvSpPr>
            <p:spPr>
              <a:xfrm>
                <a:off x="3943346" y="2324092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7671" name="Line 23"/>
          <p:cNvSpPr/>
          <p:nvPr/>
        </p:nvSpPr>
        <p:spPr>
          <a:xfrm flipV="1">
            <a:off x="4214813" y="2144713"/>
            <a:ext cx="4365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" name="组合 52"/>
          <p:cNvGrpSpPr/>
          <p:nvPr/>
        </p:nvGrpSpPr>
        <p:grpSpPr>
          <a:xfrm>
            <a:off x="4840288" y="2243138"/>
            <a:ext cx="3660775" cy="696912"/>
            <a:chOff x="4841028" y="1956549"/>
            <a:chExt cx="3660030" cy="696280"/>
          </a:xfrm>
        </p:grpSpPr>
        <p:sp>
          <p:nvSpPr>
            <p:cNvPr id="17443" name="Rectangle 13"/>
            <p:cNvSpPr/>
            <p:nvPr/>
          </p:nvSpPr>
          <p:spPr>
            <a:xfrm>
              <a:off x="4929190" y="2071678"/>
              <a:ext cx="35718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266700" eaLnBrk="0" hangingPunct="0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t-&gt;Next = p-&gt;Next;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17444" name="Line 34"/>
            <p:cNvSpPr/>
            <p:nvPr/>
          </p:nvSpPr>
          <p:spPr>
            <a:xfrm rot="1200000" flipH="1" flipV="1">
              <a:off x="4841028" y="1956549"/>
              <a:ext cx="66357" cy="696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" name="矩形 53"/>
          <p:cNvSpPr/>
          <p:nvPr/>
        </p:nvSpPr>
        <p:spPr>
          <a:xfrm>
            <a:off x="1714500" y="2573338"/>
            <a:ext cx="2270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 eaLnBrk="0" hangingPunct="0"/>
            <a:r>
              <a:rPr lang="en-US" altLang="zh-CN" b="1" dirty="0">
                <a:latin typeface="Courier" charset="0"/>
                <a:ea typeface="宋体" panose="02010600030101010101" pitchFamily="2" charset="-122"/>
              </a:rPr>
              <a:t>p-&gt;Next = 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Courier" charset="0"/>
            </a:endParaRPr>
          </a:p>
        </p:txBody>
      </p:sp>
      <p:grpSp>
        <p:nvGrpSpPr>
          <p:cNvPr id="17446" name="组合 44"/>
          <p:cNvGrpSpPr/>
          <p:nvPr/>
        </p:nvGrpSpPr>
        <p:grpSpPr>
          <a:xfrm>
            <a:off x="1500188" y="4478338"/>
            <a:ext cx="2833687" cy="433387"/>
            <a:chOff x="528665" y="3071810"/>
            <a:chExt cx="2832954" cy="433387"/>
          </a:xfrm>
        </p:grpSpPr>
        <p:sp>
          <p:nvSpPr>
            <p:cNvPr id="17447" name="Text Box 15"/>
            <p:cNvSpPr txBox="1"/>
            <p:nvPr/>
          </p:nvSpPr>
          <p:spPr>
            <a:xfrm>
              <a:off x="528665" y="3071810"/>
              <a:ext cx="1028646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Line 16"/>
            <p:cNvSpPr/>
            <p:nvPr/>
          </p:nvSpPr>
          <p:spPr>
            <a:xfrm>
              <a:off x="1451176" y="3257547"/>
              <a:ext cx="3184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7449" name="Group 17"/>
            <p:cNvGrpSpPr/>
            <p:nvPr/>
          </p:nvGrpSpPr>
          <p:grpSpPr>
            <a:xfrm>
              <a:off x="1769593" y="3133722"/>
              <a:ext cx="955224" cy="247650"/>
              <a:chOff x="3240" y="3936"/>
              <a:chExt cx="1080" cy="312"/>
            </a:xfrm>
          </p:grpSpPr>
          <p:sp>
            <p:nvSpPr>
              <p:cNvPr id="17450" name="Rectangle 18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1" name="Rectangle 19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2" name="Line 20"/>
              <p:cNvSpPr/>
              <p:nvPr/>
            </p:nvSpPr>
            <p:spPr>
              <a:xfrm flipV="1">
                <a:off x="3856" y="4070"/>
                <a:ext cx="4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7453" name="Rectangle 21"/>
            <p:cNvSpPr/>
            <p:nvPr/>
          </p:nvSpPr>
          <p:spPr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Rectangle 22"/>
            <p:cNvSpPr/>
            <p:nvPr/>
          </p:nvSpPr>
          <p:spPr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55" name="组合 45"/>
          <p:cNvGrpSpPr/>
          <p:nvPr/>
        </p:nvGrpSpPr>
        <p:grpSpPr>
          <a:xfrm>
            <a:off x="5607050" y="4478338"/>
            <a:ext cx="1751013" cy="433387"/>
            <a:chOff x="4635254" y="3071810"/>
            <a:chExt cx="1751232" cy="433387"/>
          </a:xfrm>
        </p:grpSpPr>
        <p:grpSp>
          <p:nvGrpSpPr>
            <p:cNvPr id="17456" name="Group 28"/>
            <p:cNvGrpSpPr/>
            <p:nvPr/>
          </p:nvGrpSpPr>
          <p:grpSpPr>
            <a:xfrm>
              <a:off x="4635257" y="3133722"/>
              <a:ext cx="955224" cy="247650"/>
              <a:chOff x="3240" y="3936"/>
              <a:chExt cx="1080" cy="312"/>
            </a:xfrm>
          </p:grpSpPr>
          <p:sp>
            <p:nvSpPr>
              <p:cNvPr id="17457" name="Rectangle 29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8" name="Rectangle 30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9" name="Line 31"/>
              <p:cNvSpPr/>
              <p:nvPr/>
            </p:nvSpPr>
            <p:spPr>
              <a:xfrm flipV="1">
                <a:off x="3847" y="4092"/>
                <a:ext cx="4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7460" name="Text Box 40"/>
            <p:cNvSpPr txBox="1"/>
            <p:nvPr/>
          </p:nvSpPr>
          <p:spPr>
            <a:xfrm>
              <a:off x="5643536" y="3071810"/>
              <a:ext cx="742950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47"/>
          <p:cNvGrpSpPr/>
          <p:nvPr/>
        </p:nvGrpSpPr>
        <p:grpSpPr>
          <a:xfrm>
            <a:off x="3400425" y="4764088"/>
            <a:ext cx="584200" cy="433387"/>
            <a:chOff x="3200390" y="1952615"/>
            <a:chExt cx="583751" cy="433391"/>
          </a:xfrm>
        </p:grpSpPr>
        <p:sp>
          <p:nvSpPr>
            <p:cNvPr id="17462" name="Line 36"/>
            <p:cNvSpPr/>
            <p:nvPr/>
          </p:nvSpPr>
          <p:spPr>
            <a:xfrm flipV="1">
              <a:off x="3465732" y="1952615"/>
              <a:ext cx="318409" cy="2476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63" name="Text Box 37"/>
            <p:cNvSpPr txBox="1"/>
            <p:nvPr/>
          </p:nvSpPr>
          <p:spPr>
            <a:xfrm>
              <a:off x="3200390" y="1952615"/>
              <a:ext cx="583751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p</a:t>
              </a:r>
              <a:endPara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63"/>
          <p:cNvGrpSpPr/>
          <p:nvPr/>
        </p:nvGrpSpPr>
        <p:grpSpPr>
          <a:xfrm>
            <a:off x="4929188" y="3776663"/>
            <a:ext cx="2667000" cy="855662"/>
            <a:chOff x="3958291" y="3144200"/>
            <a:chExt cx="2666946" cy="855744"/>
          </a:xfrm>
        </p:grpSpPr>
        <p:sp>
          <p:nvSpPr>
            <p:cNvPr id="17465" name="Rectangle 13"/>
            <p:cNvSpPr/>
            <p:nvPr/>
          </p:nvSpPr>
          <p:spPr>
            <a:xfrm>
              <a:off x="4214765" y="3144200"/>
              <a:ext cx="2410472" cy="398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eaLnBrk="0" hangingPunct="0"/>
              <a:r>
                <a:rPr lang="en-US" altLang="zh-CN" sz="2000" b="1" dirty="0">
                  <a:latin typeface="Courier" charset="0"/>
                  <a:ea typeface="宋体" panose="02010600030101010101" pitchFamily="2" charset="-122"/>
                </a:rPr>
                <a:t>t = p-&gt;Next;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17466" name="Line 34"/>
            <p:cNvSpPr/>
            <p:nvPr/>
          </p:nvSpPr>
          <p:spPr>
            <a:xfrm rot="1200000" flipH="1">
              <a:off x="3958291" y="3345979"/>
              <a:ext cx="370160" cy="6539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7" name="组合 43"/>
          <p:cNvGrpSpPr/>
          <p:nvPr/>
        </p:nvGrpSpPr>
        <p:grpSpPr>
          <a:xfrm>
            <a:off x="4257675" y="4560888"/>
            <a:ext cx="1312863" cy="247650"/>
            <a:chOff x="3500430" y="3929066"/>
            <a:chExt cx="1312413" cy="247650"/>
          </a:xfrm>
        </p:grpSpPr>
        <p:grpSp>
          <p:nvGrpSpPr>
            <p:cNvPr id="17468" name="Group 24"/>
            <p:cNvGrpSpPr/>
            <p:nvPr/>
          </p:nvGrpSpPr>
          <p:grpSpPr>
            <a:xfrm>
              <a:off x="3857623" y="3929066"/>
              <a:ext cx="955224" cy="247650"/>
              <a:chOff x="3240" y="3936"/>
              <a:chExt cx="1080" cy="312"/>
            </a:xfrm>
          </p:grpSpPr>
          <p:sp>
            <p:nvSpPr>
              <p:cNvPr id="17469" name="Rectangle 25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70" name="Rectangle 26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71" name="Line 27"/>
              <p:cNvSpPr/>
              <p:nvPr/>
            </p:nvSpPr>
            <p:spPr>
              <a:xfrm flipV="1">
                <a:off x="3877" y="4092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7472" name="Line 27"/>
            <p:cNvSpPr/>
            <p:nvPr/>
          </p:nvSpPr>
          <p:spPr>
            <a:xfrm flipV="1">
              <a:off x="3500430" y="4071942"/>
              <a:ext cx="3918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9" name="组合 72"/>
          <p:cNvGrpSpPr/>
          <p:nvPr/>
        </p:nvGrpSpPr>
        <p:grpSpPr>
          <a:xfrm>
            <a:off x="3643313" y="4716463"/>
            <a:ext cx="3571875" cy="642937"/>
            <a:chOff x="3071802" y="4296809"/>
            <a:chExt cx="3571900" cy="642942"/>
          </a:xfrm>
        </p:grpSpPr>
        <p:sp>
          <p:nvSpPr>
            <p:cNvPr id="17474" name="矩形 73"/>
            <p:cNvSpPr/>
            <p:nvPr/>
          </p:nvSpPr>
          <p:spPr>
            <a:xfrm>
              <a:off x="3071802" y="4570419"/>
              <a:ext cx="35719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indent="266700" eaLnBrk="0" hangingPunct="0"/>
              <a:r>
                <a:rPr lang="en-US" altLang="zh-CN" b="1" dirty="0">
                  <a:latin typeface="Courier" charset="0"/>
                  <a:ea typeface="宋体" panose="02010600030101010101" pitchFamily="2" charset="-122"/>
                </a:rPr>
                <a:t>p-&gt;Next = t-&gt;next;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  <p:cxnSp>
          <p:nvCxnSpPr>
            <p:cNvPr id="17475" name="曲线连接符 44"/>
            <p:cNvCxnSpPr/>
            <p:nvPr/>
          </p:nvCxnSpPr>
          <p:spPr>
            <a:xfrm>
              <a:off x="3642675" y="4296809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7476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7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4"/>
          <p:cNvSpPr/>
          <p:nvPr/>
        </p:nvSpPr>
        <p:spPr>
          <a:xfrm>
            <a:off x="642938" y="642938"/>
            <a:ext cx="37846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  单向链表的遍历 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矩形 5"/>
          <p:cNvSpPr/>
          <p:nvPr/>
        </p:nvSpPr>
        <p:spPr>
          <a:xfrm>
            <a:off x="928688" y="1071563"/>
            <a:ext cx="3429000" cy="228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 = head;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(p!=NULL)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处理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所指的结点信息；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p = p-&gt;Next;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6"/>
          <p:cNvSpPr/>
          <p:nvPr/>
        </p:nvSpPr>
        <p:spPr>
          <a:xfrm>
            <a:off x="785813" y="3562350"/>
            <a:ext cx="2454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链表的建立 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矩形 4"/>
          <p:cNvSpPr/>
          <p:nvPr/>
        </p:nvSpPr>
        <p:spPr>
          <a:xfrm>
            <a:off x="714375" y="4062413"/>
            <a:ext cx="6143625" cy="163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有两种常见的插入结点方式：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）在链表的</a:t>
            </a:r>
            <a:r>
              <a:rPr lang="zh-CN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头上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不断插入新结点；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）在链表的</a:t>
            </a:r>
            <a:r>
              <a:rPr lang="zh-CN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尾部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不断插入新结点。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如果是后者，一般需要有一个</a:t>
            </a:r>
            <a:r>
              <a:rPr lang="zh-CN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临时的结点指针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一直指向当前链表的最后一个结点，以方便新结点的插入。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7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矩形 1"/>
          <p:cNvSpPr/>
          <p:nvPr/>
        </p:nvSpPr>
        <p:spPr>
          <a:xfrm>
            <a:off x="714375" y="644525"/>
            <a:ext cx="154622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 startAt="3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双向链表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787650"/>
            <a:ext cx="7643813" cy="642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矩形 3"/>
          <p:cNvSpPr/>
          <p:nvPr/>
        </p:nvSpPr>
        <p:spPr>
          <a:xfrm>
            <a:off x="714375" y="3716338"/>
            <a:ext cx="7500938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  如果将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双向链表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最后一个单元的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Next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指针指向链表的第一个单元，而第一个单元的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Previous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指针指向链表的最后一个单元，这样构成的链表称为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双向循环链表。</a:t>
            </a:r>
            <a:endParaRPr lang="zh-CN" altLang="en-US" sz="20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970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5073650"/>
            <a:ext cx="7358062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Rectangle 50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47650"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143000" y="1073150"/>
            <a:ext cx="7286625" cy="1739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struct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DNode *PtrToDNode;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DNode {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ElementType Data;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存储结点数据 *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PtrToDNode  Next;   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指向下一个结点的指针 *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PtrToDNode  Previous;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指向前一个结点的指针 *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矩形 61453"/>
          <p:cNvSpPr/>
          <p:nvPr/>
        </p:nvSpPr>
        <p:spPr>
          <a:xfrm>
            <a:off x="714375" y="715963"/>
            <a:ext cx="7286625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双向链表的插入、删除和遍历基本思路与单向链表相同，但需要同时考虑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前后两个指针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1357313" y="1787525"/>
            <a:ext cx="6040437" cy="558800"/>
            <a:chOff x="1357290" y="1500174"/>
            <a:chExt cx="6040462" cy="559134"/>
          </a:xfrm>
        </p:grpSpPr>
        <p:sp>
          <p:nvSpPr>
            <p:cNvPr id="20483" name="Text Box 39"/>
            <p:cNvSpPr txBox="1"/>
            <p:nvPr/>
          </p:nvSpPr>
          <p:spPr>
            <a:xfrm>
              <a:off x="2368306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36000" bIns="36000" anchor="t" anchorCtr="0"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Text Box 38"/>
            <p:cNvSpPr txBox="1"/>
            <p:nvPr/>
          </p:nvSpPr>
          <p:spPr>
            <a:xfrm>
              <a:off x="3510326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Line 37"/>
            <p:cNvSpPr/>
            <p:nvPr/>
          </p:nvSpPr>
          <p:spPr>
            <a:xfrm flipV="1">
              <a:off x="4022954" y="1518607"/>
              <a:ext cx="0" cy="4792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6" name="Line 36"/>
            <p:cNvSpPr/>
            <p:nvPr/>
          </p:nvSpPr>
          <p:spPr>
            <a:xfrm flipV="1">
              <a:off x="2883781" y="1518607"/>
              <a:ext cx="0" cy="4792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7" name="Text Box 35"/>
            <p:cNvSpPr txBox="1"/>
            <p:nvPr/>
          </p:nvSpPr>
          <p:spPr>
            <a:xfrm>
              <a:off x="4646650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Line 34"/>
            <p:cNvSpPr/>
            <p:nvPr/>
          </p:nvSpPr>
          <p:spPr>
            <a:xfrm flipV="1">
              <a:off x="5159278" y="1518607"/>
              <a:ext cx="0" cy="4792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Text Box 33"/>
            <p:cNvSpPr txBox="1"/>
            <p:nvPr/>
          </p:nvSpPr>
          <p:spPr>
            <a:xfrm>
              <a:off x="6714249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Line 32"/>
            <p:cNvSpPr/>
            <p:nvPr/>
          </p:nvSpPr>
          <p:spPr>
            <a:xfrm flipV="1">
              <a:off x="7226876" y="1518607"/>
              <a:ext cx="0" cy="4792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Line 31"/>
            <p:cNvSpPr/>
            <p:nvPr/>
          </p:nvSpPr>
          <p:spPr>
            <a:xfrm>
              <a:off x="2983459" y="1807391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492" name="Text Box 30"/>
            <p:cNvSpPr txBox="1"/>
            <p:nvPr/>
          </p:nvSpPr>
          <p:spPr>
            <a:xfrm>
              <a:off x="5902588" y="1533968"/>
              <a:ext cx="170876" cy="3195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Line 29"/>
            <p:cNvSpPr/>
            <p:nvPr/>
          </p:nvSpPr>
          <p:spPr>
            <a:xfrm flipV="1">
              <a:off x="2539181" y="1527823"/>
              <a:ext cx="0" cy="4649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Line 28"/>
            <p:cNvSpPr/>
            <p:nvPr/>
          </p:nvSpPr>
          <p:spPr>
            <a:xfrm flipV="1">
              <a:off x="4811831" y="1527823"/>
              <a:ext cx="0" cy="4649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Line 27"/>
            <p:cNvSpPr/>
            <p:nvPr/>
          </p:nvSpPr>
          <p:spPr>
            <a:xfrm flipV="1">
              <a:off x="3666962" y="1527823"/>
              <a:ext cx="0" cy="4649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Line 26"/>
            <p:cNvSpPr/>
            <p:nvPr/>
          </p:nvSpPr>
          <p:spPr>
            <a:xfrm flipV="1">
              <a:off x="6882276" y="1543184"/>
              <a:ext cx="0" cy="4649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Line 25"/>
            <p:cNvSpPr/>
            <p:nvPr/>
          </p:nvSpPr>
          <p:spPr>
            <a:xfrm flipH="1">
              <a:off x="3051809" y="1704985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498" name="Line 24"/>
            <p:cNvSpPr/>
            <p:nvPr/>
          </p:nvSpPr>
          <p:spPr>
            <a:xfrm>
              <a:off x="4105544" y="1807391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0499" name="Line 23"/>
            <p:cNvSpPr/>
            <p:nvPr/>
          </p:nvSpPr>
          <p:spPr>
            <a:xfrm flipH="1">
              <a:off x="4190982" y="1704985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0500" name="Line 22"/>
            <p:cNvSpPr/>
            <p:nvPr/>
          </p:nvSpPr>
          <p:spPr>
            <a:xfrm>
              <a:off x="5244716" y="1805342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01" name="Line 21"/>
            <p:cNvSpPr/>
            <p:nvPr/>
          </p:nvSpPr>
          <p:spPr>
            <a:xfrm flipH="1">
              <a:off x="5330154" y="1702937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02" name="Line 20"/>
            <p:cNvSpPr/>
            <p:nvPr/>
          </p:nvSpPr>
          <p:spPr>
            <a:xfrm>
              <a:off x="6198773" y="1807391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03" name="Line 19"/>
            <p:cNvSpPr/>
            <p:nvPr/>
          </p:nvSpPr>
          <p:spPr>
            <a:xfrm flipH="1">
              <a:off x="6284211" y="1704985"/>
              <a:ext cx="5126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grpSp>
          <p:nvGrpSpPr>
            <p:cNvPr id="20504" name="Group 16"/>
            <p:cNvGrpSpPr/>
            <p:nvPr/>
          </p:nvGrpSpPr>
          <p:grpSpPr>
            <a:xfrm>
              <a:off x="1357290" y="1500174"/>
              <a:ext cx="1025255" cy="559134"/>
              <a:chOff x="3780" y="4248"/>
              <a:chExt cx="1080" cy="546"/>
            </a:xfrm>
          </p:grpSpPr>
          <p:sp>
            <p:nvSpPr>
              <p:cNvPr id="20505" name="Text Box 18"/>
              <p:cNvSpPr txBox="1"/>
              <p:nvPr/>
            </p:nvSpPr>
            <p:spPr>
              <a:xfrm>
                <a:off x="3780" y="4248"/>
                <a:ext cx="840" cy="5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  <a:endParaRPr lang="en-US" altLang="zh-CN" b="1" dirty="0">
                  <a:latin typeface="Times New Roman" panose="02020603050405020304" pitchFamily="18" charset="0"/>
                  <a:ea typeface="Courier" charset="0"/>
                </a:endParaRPr>
              </a:p>
            </p:txBody>
          </p:sp>
          <p:sp>
            <p:nvSpPr>
              <p:cNvPr id="20506" name="Line 17"/>
              <p:cNvSpPr/>
              <p:nvPr/>
            </p:nvSpPr>
            <p:spPr>
              <a:xfrm>
                <a:off x="4500" y="4482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" name="组合 49"/>
          <p:cNvGrpSpPr/>
          <p:nvPr/>
        </p:nvGrpSpPr>
        <p:grpSpPr>
          <a:xfrm>
            <a:off x="2895600" y="2266950"/>
            <a:ext cx="1879600" cy="1038225"/>
            <a:chOff x="2895173" y="1979432"/>
            <a:chExt cx="1879634" cy="1038392"/>
          </a:xfrm>
        </p:grpSpPr>
        <p:grpSp>
          <p:nvGrpSpPr>
            <p:cNvPr id="20508" name="组合 47"/>
            <p:cNvGrpSpPr/>
            <p:nvPr/>
          </p:nvGrpSpPr>
          <p:grpSpPr>
            <a:xfrm>
              <a:off x="2895173" y="1979432"/>
              <a:ext cx="626545" cy="559134"/>
              <a:chOff x="2895173" y="1979432"/>
              <a:chExt cx="626545" cy="559134"/>
            </a:xfrm>
          </p:grpSpPr>
          <p:sp>
            <p:nvSpPr>
              <p:cNvPr id="20509" name="Line 15"/>
              <p:cNvSpPr/>
              <p:nvPr/>
            </p:nvSpPr>
            <p:spPr>
              <a:xfrm flipV="1">
                <a:off x="3179966" y="1979432"/>
                <a:ext cx="341752" cy="3195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0" name="Text Box 14"/>
              <p:cNvSpPr txBox="1"/>
              <p:nvPr/>
            </p:nvSpPr>
            <p:spPr>
              <a:xfrm>
                <a:off x="2895173" y="1979432"/>
                <a:ext cx="626545" cy="559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b="1" dirty="0">
                  <a:latin typeface="Times New Roman" panose="02020603050405020304" pitchFamily="18" charset="0"/>
                  <a:ea typeface="Courier" charset="0"/>
                </a:endParaRPr>
              </a:p>
            </p:txBody>
          </p:sp>
        </p:grpSp>
        <p:grpSp>
          <p:nvGrpSpPr>
            <p:cNvPr id="20511" name="组合 48"/>
            <p:cNvGrpSpPr/>
            <p:nvPr/>
          </p:nvGrpSpPr>
          <p:grpSpPr>
            <a:xfrm>
              <a:off x="3407800" y="2458690"/>
              <a:ext cx="1367007" cy="559134"/>
              <a:chOff x="3407800" y="2458690"/>
              <a:chExt cx="1367007" cy="559134"/>
            </a:xfrm>
          </p:grpSpPr>
          <p:sp>
            <p:nvSpPr>
              <p:cNvPr id="20512" name="Text Box 13"/>
              <p:cNvSpPr txBox="1"/>
              <p:nvPr/>
            </p:nvSpPr>
            <p:spPr>
              <a:xfrm>
                <a:off x="4091304" y="2458690"/>
                <a:ext cx="683503" cy="47925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eaLnBrk="0" hangingPunct="0"/>
                <a:endPara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3" name="Line 12"/>
              <p:cNvSpPr/>
              <p:nvPr/>
            </p:nvSpPr>
            <p:spPr>
              <a:xfrm flipV="1">
                <a:off x="4603932" y="2458690"/>
                <a:ext cx="0" cy="47925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14" name="Line 11"/>
              <p:cNvSpPr/>
              <p:nvPr/>
            </p:nvSpPr>
            <p:spPr>
              <a:xfrm flipV="1">
                <a:off x="4247940" y="2467906"/>
                <a:ext cx="0" cy="46492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15" name="Text Box 10"/>
              <p:cNvSpPr txBox="1"/>
              <p:nvPr/>
            </p:nvSpPr>
            <p:spPr>
              <a:xfrm>
                <a:off x="3407800" y="2458690"/>
                <a:ext cx="512628" cy="559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dirty="0">
                  <a:latin typeface="Times New Roman" panose="02020603050405020304" pitchFamily="18" charset="0"/>
                  <a:ea typeface="Courier" charset="0"/>
                </a:endParaRPr>
              </a:p>
            </p:txBody>
          </p:sp>
          <p:sp>
            <p:nvSpPr>
              <p:cNvPr id="20516" name="Line 9"/>
              <p:cNvSpPr/>
              <p:nvPr/>
            </p:nvSpPr>
            <p:spPr>
              <a:xfrm>
                <a:off x="3749552" y="2698319"/>
                <a:ext cx="34175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30727" name="矩形 41"/>
          <p:cNvSpPr/>
          <p:nvPr/>
        </p:nvSpPr>
        <p:spPr>
          <a:xfrm>
            <a:off x="1000125" y="3287713"/>
            <a:ext cx="4572000" cy="1920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PtrToDNode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p, t;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指针操作顺序：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 t-&gt;Previous = p;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 t-&gt;Next = p-&gt;Next;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 p-&gt;Next-&gt;Previous = t;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④  p-&gt;Next = t;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50"/>
          <p:cNvGrpSpPr/>
          <p:nvPr/>
        </p:nvGrpSpPr>
        <p:grpSpPr>
          <a:xfrm>
            <a:off x="3571875" y="2270125"/>
            <a:ext cx="574675" cy="638175"/>
            <a:chOff x="3571868" y="1982504"/>
            <a:chExt cx="574496" cy="639011"/>
          </a:xfrm>
        </p:grpSpPr>
        <p:sp>
          <p:nvSpPr>
            <p:cNvPr id="20519" name="Line 6"/>
            <p:cNvSpPr/>
            <p:nvPr/>
          </p:nvSpPr>
          <p:spPr>
            <a:xfrm flipH="1" flipV="1">
              <a:off x="3920428" y="1982504"/>
              <a:ext cx="225936" cy="6390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20" name="矩形 42"/>
            <p:cNvSpPr/>
            <p:nvPr/>
          </p:nvSpPr>
          <p:spPr>
            <a:xfrm>
              <a:off x="3571868" y="2214554"/>
              <a:ext cx="4171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51"/>
          <p:cNvGrpSpPr/>
          <p:nvPr/>
        </p:nvGrpSpPr>
        <p:grpSpPr>
          <a:xfrm>
            <a:off x="4679950" y="2270125"/>
            <a:ext cx="523875" cy="638175"/>
            <a:chOff x="4679876" y="1982504"/>
            <a:chExt cx="523540" cy="639011"/>
          </a:xfrm>
        </p:grpSpPr>
        <p:sp>
          <p:nvSpPr>
            <p:cNvPr id="20522" name="Line 5"/>
            <p:cNvSpPr/>
            <p:nvPr/>
          </p:nvSpPr>
          <p:spPr>
            <a:xfrm flipV="1">
              <a:off x="4679876" y="1982504"/>
              <a:ext cx="225936" cy="6390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23" name="矩形 43"/>
            <p:cNvSpPr/>
            <p:nvPr/>
          </p:nvSpPr>
          <p:spPr>
            <a:xfrm>
              <a:off x="4786314" y="2214554"/>
              <a:ext cx="4171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52"/>
          <p:cNvGrpSpPr/>
          <p:nvPr/>
        </p:nvGrpSpPr>
        <p:grpSpPr>
          <a:xfrm>
            <a:off x="4311650" y="2073275"/>
            <a:ext cx="474663" cy="673100"/>
            <a:chOff x="4311504" y="1785926"/>
            <a:chExt cx="474810" cy="672764"/>
          </a:xfrm>
        </p:grpSpPr>
        <p:sp>
          <p:nvSpPr>
            <p:cNvPr id="20525" name="Line 7"/>
            <p:cNvSpPr/>
            <p:nvPr/>
          </p:nvSpPr>
          <p:spPr>
            <a:xfrm flipH="1">
              <a:off x="4433056" y="1819679"/>
              <a:ext cx="341752" cy="6390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26" name="矩形 44"/>
            <p:cNvSpPr/>
            <p:nvPr/>
          </p:nvSpPr>
          <p:spPr>
            <a:xfrm>
              <a:off x="4311504" y="1785926"/>
              <a:ext cx="47481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53"/>
          <p:cNvGrpSpPr/>
          <p:nvPr/>
        </p:nvGrpSpPr>
        <p:grpSpPr>
          <a:xfrm>
            <a:off x="4071938" y="2073275"/>
            <a:ext cx="417512" cy="673100"/>
            <a:chOff x="4071934" y="1785926"/>
            <a:chExt cx="417102" cy="672764"/>
          </a:xfrm>
        </p:grpSpPr>
        <p:sp>
          <p:nvSpPr>
            <p:cNvPr id="20528" name="Line 8"/>
            <p:cNvSpPr/>
            <p:nvPr/>
          </p:nvSpPr>
          <p:spPr>
            <a:xfrm>
              <a:off x="4091304" y="1819679"/>
              <a:ext cx="341752" cy="6390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0529" name="矩形 45"/>
            <p:cNvSpPr/>
            <p:nvPr/>
          </p:nvSpPr>
          <p:spPr>
            <a:xfrm>
              <a:off x="4071934" y="1785926"/>
              <a:ext cx="4171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30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1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1"/>
          <p:cNvSpPr/>
          <p:nvPr/>
        </p:nvSpPr>
        <p:spPr>
          <a:xfrm>
            <a:off x="571500" y="500063"/>
            <a:ext cx="8035925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2.4]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给定一个单链表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L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，请设计函数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Reverse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将链表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L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就地逆转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，即不需要申请新的结点，将链表的第一个元素转为最后一个元素，第二个元素转为倒数第二个元素，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……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747" name="矩形 2"/>
          <p:cNvSpPr/>
          <p:nvPr/>
        </p:nvSpPr>
        <p:spPr>
          <a:xfrm>
            <a:off x="571500" y="1785938"/>
            <a:ext cx="7929563" cy="29225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分析</a:t>
            </a:r>
            <a:r>
              <a:rPr lang="en-US" altLang="zh-CN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】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基本思路是：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利用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循环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，从链表头开始逐个处理。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如何把握住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循环不变式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。（循环不变式表示一种在循环过程进行时不变的性质，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不依赖于前面所执行过程的重复次数的断言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。）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在每轮循环开始前我们都面临两个序列，其中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Old_head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是一个待逆转的序列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，而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New_head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是一个已经逆转好的序列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，如下图。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每轮循环的目的是把</a:t>
            </a:r>
            <a:r>
              <a:rPr lang="en-US" altLang="zh-CN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Old_head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中的第一个元素插入到</a:t>
            </a:r>
            <a:r>
              <a:rPr lang="en-US" altLang="zh-CN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New_head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的头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上，使这轮循环执行好后， </a:t>
            </a:r>
            <a:r>
              <a:rPr lang="en-US" altLang="zh-CN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Old_head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和 </a:t>
            </a:r>
            <a:r>
              <a:rPr lang="en-US" altLang="zh-CN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New_head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还是分别指向新的待逆转序列和已经逆转好的序列。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630" name="Rectangle 7"/>
          <p:cNvSpPr/>
          <p:nvPr/>
        </p:nvSpPr>
        <p:spPr>
          <a:xfrm>
            <a:off x="971550" y="5229225"/>
            <a:ext cx="3648075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Old_head-&gt;Next = New_head;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 indent="266700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New_head = Old_head;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508" name="Rectangle 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43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5" name="Rectangle 7"/>
          <p:cNvSpPr/>
          <p:nvPr/>
        </p:nvSpPr>
        <p:spPr>
          <a:xfrm>
            <a:off x="971550" y="5229225"/>
            <a:ext cx="3311525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 = Old_head-&gt;Next;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Old_head-&gt;Next = New_head;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New_head = Old_head;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Old_head = Temp;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7"/>
          <p:cNvGrpSpPr/>
          <p:nvPr/>
        </p:nvGrpSpPr>
        <p:grpSpPr>
          <a:xfrm>
            <a:off x="3006725" y="4805363"/>
            <a:ext cx="5021263" cy="1360487"/>
            <a:chOff x="1755" y="2925"/>
            <a:chExt cx="3163" cy="857"/>
          </a:xfrm>
        </p:grpSpPr>
        <p:sp>
          <p:nvSpPr>
            <p:cNvPr id="21513" name="Text Box 10"/>
            <p:cNvSpPr txBox="1"/>
            <p:nvPr/>
          </p:nvSpPr>
          <p:spPr>
            <a:xfrm>
              <a:off x="3833" y="3430"/>
              <a:ext cx="59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sz="1600" b="1" dirty="0">
                  <a:latin typeface="黑体" panose="02010609060101010101" charset="-122"/>
                  <a:ea typeface="黑体" panose="02010609060101010101" charset="-122"/>
                </a:rPr>
                <a:t>Temp</a:t>
              </a:r>
              <a:endParaRPr lang="en-US" altLang="zh-CN" sz="16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1514" name="Line 9"/>
            <p:cNvSpPr/>
            <p:nvPr/>
          </p:nvSpPr>
          <p:spPr>
            <a:xfrm flipV="1">
              <a:off x="3930" y="3158"/>
              <a:ext cx="180" cy="3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15" name="Text Box 25"/>
            <p:cNvSpPr txBox="1"/>
            <p:nvPr/>
          </p:nvSpPr>
          <p:spPr>
            <a:xfrm>
              <a:off x="4275" y="2925"/>
              <a:ext cx="164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16" name="Group 10"/>
            <p:cNvGrpSpPr/>
            <p:nvPr/>
          </p:nvGrpSpPr>
          <p:grpSpPr>
            <a:xfrm>
              <a:off x="1755" y="2935"/>
              <a:ext cx="231" cy="233"/>
              <a:chOff x="2230" y="4150"/>
              <a:chExt cx="520" cy="360"/>
            </a:xfrm>
          </p:grpSpPr>
          <p:sp>
            <p:nvSpPr>
              <p:cNvPr id="21517" name="Rectangle 12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18" name="AutoShape 11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19" name="Group 20"/>
            <p:cNvGrpSpPr/>
            <p:nvPr/>
          </p:nvGrpSpPr>
          <p:grpSpPr>
            <a:xfrm>
              <a:off x="2830" y="2935"/>
              <a:ext cx="231" cy="233"/>
              <a:chOff x="2230" y="4150"/>
              <a:chExt cx="520" cy="360"/>
            </a:xfrm>
          </p:grpSpPr>
          <p:sp>
            <p:nvSpPr>
              <p:cNvPr id="21520" name="Rectangle 22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21" name="AutoShape 21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22" name="Group 31"/>
            <p:cNvGrpSpPr/>
            <p:nvPr/>
          </p:nvGrpSpPr>
          <p:grpSpPr>
            <a:xfrm>
              <a:off x="3488" y="2935"/>
              <a:ext cx="231" cy="233"/>
              <a:chOff x="2230" y="4150"/>
              <a:chExt cx="520" cy="360"/>
            </a:xfrm>
          </p:grpSpPr>
          <p:sp>
            <p:nvSpPr>
              <p:cNvPr id="21523" name="Rectangle 33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24" name="AutoShape 32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25" name="Group 28"/>
            <p:cNvGrpSpPr/>
            <p:nvPr/>
          </p:nvGrpSpPr>
          <p:grpSpPr>
            <a:xfrm>
              <a:off x="3958" y="2935"/>
              <a:ext cx="231" cy="233"/>
              <a:chOff x="2230" y="4150"/>
              <a:chExt cx="520" cy="360"/>
            </a:xfrm>
          </p:grpSpPr>
          <p:sp>
            <p:nvSpPr>
              <p:cNvPr id="21526" name="Rectangle 30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27" name="AutoShape 29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28" name="Group 35"/>
            <p:cNvGrpSpPr/>
            <p:nvPr/>
          </p:nvGrpSpPr>
          <p:grpSpPr>
            <a:xfrm>
              <a:off x="4687" y="2935"/>
              <a:ext cx="231" cy="233"/>
              <a:chOff x="2230" y="4150"/>
              <a:chExt cx="520" cy="360"/>
            </a:xfrm>
          </p:grpSpPr>
          <p:sp>
            <p:nvSpPr>
              <p:cNvPr id="21529" name="Rectangle 37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30" name="AutoShape 36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31" name="Group 17"/>
            <p:cNvGrpSpPr/>
            <p:nvPr/>
          </p:nvGrpSpPr>
          <p:grpSpPr>
            <a:xfrm>
              <a:off x="2346" y="2935"/>
              <a:ext cx="231" cy="233"/>
              <a:chOff x="2230" y="4150"/>
              <a:chExt cx="520" cy="360"/>
            </a:xfrm>
          </p:grpSpPr>
          <p:sp>
            <p:nvSpPr>
              <p:cNvPr id="21532" name="Rectangle 19"/>
              <p:cNvSpPr/>
              <p:nvPr/>
            </p:nvSpPr>
            <p:spPr>
              <a:xfrm>
                <a:off x="2230" y="4150"/>
                <a:ext cx="520" cy="3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21533" name="AutoShape 18"/>
              <p:cNvCxnSpPr/>
              <p:nvPr/>
            </p:nvCxnSpPr>
            <p:spPr>
              <a:xfrm>
                <a:off x="2490" y="4150"/>
                <a:ext cx="0" cy="36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534" name="AutoShape 27"/>
            <p:cNvCxnSpPr/>
            <p:nvPr/>
          </p:nvCxnSpPr>
          <p:spPr>
            <a:xfrm>
              <a:off x="3670" y="3072"/>
              <a:ext cx="288" cy="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5" name="AutoShape 26"/>
            <p:cNvCxnSpPr/>
            <p:nvPr/>
          </p:nvCxnSpPr>
          <p:spPr>
            <a:xfrm>
              <a:off x="4105" y="3079"/>
              <a:ext cx="191" cy="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6" name="AutoShape 34"/>
            <p:cNvCxnSpPr/>
            <p:nvPr/>
          </p:nvCxnSpPr>
          <p:spPr>
            <a:xfrm>
              <a:off x="4496" y="3072"/>
              <a:ext cx="191" cy="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7" name="AutoShape 16"/>
            <p:cNvCxnSpPr/>
            <p:nvPr/>
          </p:nvCxnSpPr>
          <p:spPr>
            <a:xfrm flipH="1">
              <a:off x="2577" y="3072"/>
              <a:ext cx="297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8" name="AutoShape 15"/>
            <p:cNvCxnSpPr/>
            <p:nvPr/>
          </p:nvCxnSpPr>
          <p:spPr>
            <a:xfrm flipH="1">
              <a:off x="2266" y="3085"/>
              <a:ext cx="129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39" name="AutoShape 9"/>
            <p:cNvCxnSpPr/>
            <p:nvPr/>
          </p:nvCxnSpPr>
          <p:spPr>
            <a:xfrm flipH="1" flipV="1">
              <a:off x="1986" y="3079"/>
              <a:ext cx="80" cy="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40" name="Text Box 8"/>
            <p:cNvSpPr txBox="1"/>
            <p:nvPr/>
          </p:nvSpPr>
          <p:spPr>
            <a:xfrm>
              <a:off x="2025" y="2925"/>
              <a:ext cx="164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Text Box 14"/>
            <p:cNvSpPr txBox="1"/>
            <p:nvPr/>
          </p:nvSpPr>
          <p:spPr>
            <a:xfrm>
              <a:off x="2472" y="3294"/>
              <a:ext cx="907" cy="2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600" b="1" dirty="0">
                  <a:latin typeface="黑体" panose="02010609060101010101" charset="-122"/>
                  <a:ea typeface="黑体" panose="02010609060101010101" charset="-122"/>
                </a:rPr>
                <a:t>New_head</a:t>
              </a:r>
              <a:endParaRPr lang="en-US" altLang="zh-CN" sz="16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21542" name="AutoShape 23"/>
            <p:cNvCxnSpPr/>
            <p:nvPr/>
          </p:nvCxnSpPr>
          <p:spPr>
            <a:xfrm flipV="1">
              <a:off x="3462" y="3168"/>
              <a:ext cx="93" cy="24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43" name="AutoShape 13"/>
            <p:cNvCxnSpPr/>
            <p:nvPr/>
          </p:nvCxnSpPr>
          <p:spPr>
            <a:xfrm flipH="1" flipV="1">
              <a:off x="3020" y="3150"/>
              <a:ext cx="40" cy="20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44" name="Text Box 14"/>
            <p:cNvSpPr txBox="1"/>
            <p:nvPr/>
          </p:nvSpPr>
          <p:spPr>
            <a:xfrm>
              <a:off x="3107" y="3365"/>
              <a:ext cx="907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 eaLnBrk="0" hangingPunct="0"/>
              <a:r>
                <a:rPr lang="en-US" altLang="zh-CN" sz="1600" b="1" dirty="0">
                  <a:latin typeface="黑体" panose="02010609060101010101" charset="-122"/>
                  <a:ea typeface="黑体" panose="02010609060101010101" charset="-122"/>
                </a:rPr>
                <a:t>Old_head</a:t>
              </a:r>
              <a:endParaRPr lang="en-US" altLang="zh-CN" sz="16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26688" name="Group 64"/>
          <p:cNvGraphicFramePr>
            <a:graphicFrameLocks noGrp="1"/>
          </p:cNvGraphicFramePr>
          <p:nvPr/>
        </p:nvGraphicFramePr>
        <p:xfrm>
          <a:off x="642938" y="1557338"/>
          <a:ext cx="7715250" cy="3871913"/>
        </p:xfrm>
        <a:graphic>
          <a:graphicData uri="http://schemas.openxmlformats.org/drawingml/2006/table">
            <a:tbl>
              <a:tblPr/>
              <a:tblGrid>
                <a:gridCol w="7715250"/>
              </a:tblGrid>
              <a:tr h="3872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List Reverse( List L 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PtrToNode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Temp;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L;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初始化当前旧表头为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*/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NULL;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初始化逆转后新表头为空 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while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  {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当旧表不为空时 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Temp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-&gt;Next;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-&gt;Next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将当前旧表头逆转为新表头 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Temp;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更新旧表头 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L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New_head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更新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*/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7" grpId="1"/>
      <p:bldP spid="26630" grpId="0"/>
      <p:bldP spid="26630" grpId="1"/>
      <p:bldP spid="266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0" name="矩形 1"/>
          <p:cNvSpPr/>
          <p:nvPr/>
        </p:nvSpPr>
        <p:spPr>
          <a:xfrm>
            <a:off x="928688" y="1801813"/>
            <a:ext cx="6305550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顺序结构是一种自然的控制结构，通过安排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语句或模块的顺序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就能实现。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语言为分支控制提供了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if-else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两类语句，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为循环控制提供了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for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while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do-while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三类语句。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530" name="矩形 1"/>
          <p:cNvSpPr/>
          <p:nvPr/>
        </p:nvSpPr>
        <p:spPr>
          <a:xfrm>
            <a:off x="714375" y="944563"/>
            <a:ext cx="6410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三种基本的控制结构是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顺序、分支和循环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2" name="TextBox 2"/>
          <p:cNvSpPr txBox="1"/>
          <p:nvPr/>
        </p:nvSpPr>
        <p:spPr>
          <a:xfrm>
            <a:off x="1000125" y="3944938"/>
            <a:ext cx="2357438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函数定义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函数调用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函数递归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3" name="TextBox 3"/>
          <p:cNvSpPr txBox="1"/>
          <p:nvPr/>
        </p:nvSpPr>
        <p:spPr>
          <a:xfrm>
            <a:off x="5000625" y="3516313"/>
            <a:ext cx="178593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语句级控制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4" name="矩形 4"/>
          <p:cNvSpPr/>
          <p:nvPr/>
        </p:nvSpPr>
        <p:spPr>
          <a:xfrm>
            <a:off x="4992688" y="4230688"/>
            <a:ext cx="17224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单位级控制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7000875" y="2373313"/>
            <a:ext cx="714375" cy="1285875"/>
          </a:xfrm>
          <a:prstGeom prst="curvedLeftArrow">
            <a:avLst>
              <a:gd name="adj1" fmla="val 25001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3214688" y="4302125"/>
            <a:ext cx="1357312" cy="428625"/>
          </a:xfrm>
          <a:prstGeom prst="notchedRightArrow">
            <a:avLst>
              <a:gd name="adj1" fmla="val 50000"/>
              <a:gd name="adj2" fmla="val 4994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536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2" grpId="0"/>
      <p:bldP spid="34823" grpId="0"/>
      <p:bldP spid="34824" grpId="0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矩形 1"/>
          <p:cNvSpPr/>
          <p:nvPr/>
        </p:nvSpPr>
        <p:spPr>
          <a:xfrm>
            <a:off x="714375" y="500063"/>
            <a:ext cx="63309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2.5]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求单链表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L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中所有结点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Data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的阶乘和。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651" name="矩形 2"/>
          <p:cNvSpPr/>
          <p:nvPr/>
        </p:nvSpPr>
        <p:spPr>
          <a:xfrm>
            <a:off x="714375" y="1071563"/>
            <a:ext cx="7286625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分析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]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可以设定两重循环：大循环（外层循环）控制指针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P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遍历单链表的每个结点（用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while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语句），而小循环（内层循环）则用来求每个结点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Data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的阶乘（用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for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语句）。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88" y="2286000"/>
          <a:ext cx="7572375" cy="4267200"/>
        </p:xfrm>
        <a:graphic>
          <a:graphicData uri="http://schemas.openxmlformats.org/drawingml/2006/table">
            <a:tbl>
              <a:tblPr/>
              <a:tblGrid>
                <a:gridCol w="7572428"/>
              </a:tblGrid>
              <a:tr h="2943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FactorialSum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 List L )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 panose="02010600030101010101" pitchFamily="2" charset="-122"/>
                        </a:rPr>
                        <a:t>	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Fact, Sum,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PtrToNode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P = L;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Sum = 0;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while ( P ) {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Fact = 1;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for (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=2;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&lt;=P-&gt;Data;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 )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	Fact *= </a:t>
                      </a:r>
                      <a:r>
                        <a:rPr lang="en-US" sz="20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Sum += Fact;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P = P-&gt;Next;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}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return Sum;</a:t>
                      </a:r>
                      <a:endParaRPr lang="en-US" sz="2000" b="1" kern="0" dirty="0" smtClean="0">
                        <a:solidFill>
                          <a:schemeClr val="tx1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61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"/>
          <p:cNvSpPr/>
          <p:nvPr/>
        </p:nvSpPr>
        <p:spPr>
          <a:xfrm>
            <a:off x="785813" y="500063"/>
            <a:ext cx="20780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just">
              <a:buFont typeface="Times New Roman" panose="02020603050405020304" pitchFamily="18" charset="0"/>
              <a:buAutoNum type="arabicPeriod" startAt="3"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函数与递归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940" name="矩形 2"/>
          <p:cNvSpPr/>
          <p:nvPr/>
        </p:nvSpPr>
        <p:spPr>
          <a:xfrm>
            <a:off x="500063" y="3071813"/>
            <a:ext cx="4357687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比如：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语言提供了实数和整数的加法运算符号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来完成运算；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但是“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”不能对复数做加法运算；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可以写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一个函数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来实现这个功能。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943" name="矩形 1"/>
          <p:cNvSpPr/>
          <p:nvPr/>
        </p:nvSpPr>
        <p:spPr>
          <a:xfrm>
            <a:off x="428625" y="928688"/>
            <a:ext cx="8231188" cy="193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【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定义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是一个完成特定工作的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独立程序模块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只需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定义一次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，就可以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多次调用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函数包括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库函数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自定义函数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两种。例如，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scanf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printf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等库函数由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语言系统提供定义，编程时只要直接调用即可。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在程序设计中，往往根据模块化程序设计的需要，用户可以自己定义函数，属于自定义函数。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4714875" y="3357563"/>
            <a:ext cx="4214813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先定义复数类型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ImgType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，以约定何为复数：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Image { 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r; 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i; 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struct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Image ImgType;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500063" y="4500563"/>
            <a:ext cx="7500937" cy="193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再定义复数的加法函数：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ImgType ImgAdd(ImgType a, ImgType b)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ImgType  c;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c.r = a.r + b.r;      c.i = a.i + b.i;   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实部和虚部分别相加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AutoShape 87"/>
          <p:cNvSpPr/>
          <p:nvPr/>
        </p:nvSpPr>
        <p:spPr>
          <a:xfrm>
            <a:off x="5500688" y="4572000"/>
            <a:ext cx="3357562" cy="1500188"/>
          </a:xfrm>
          <a:prstGeom prst="wedgeEllipseCallout">
            <a:avLst>
              <a:gd name="adj1" fmla="val -158153"/>
              <a:gd name="adj2" fmla="val -1087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有了这个函数，以后可以在任何需要计算复数加法的地方调用它！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8"/>
          <p:cNvSpPr txBox="1"/>
          <p:nvPr/>
        </p:nvSpPr>
        <p:spPr>
          <a:xfrm>
            <a:off x="571500" y="571500"/>
            <a:ext cx="67500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如何利用程序设计语言实现上述抽象类型？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41" name="TextBox 1"/>
          <p:cNvSpPr txBox="1"/>
          <p:nvPr/>
        </p:nvSpPr>
        <p:spPr>
          <a:xfrm>
            <a:off x="785813" y="1136650"/>
            <a:ext cx="15890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1.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数据存储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42" name="矩形 1"/>
          <p:cNvSpPr/>
          <p:nvPr/>
        </p:nvSpPr>
        <p:spPr>
          <a:xfrm>
            <a:off x="785813" y="1571625"/>
            <a:ext cx="7500937" cy="1322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语言（包括其他高级语言）提供了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数组、结构、链表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等。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数据结构的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存储实现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跟所需要的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操作密切相关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在数据结构里，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利用数组和链表方式来实现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的，包括很复杂的数据结构，如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图、树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等。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43" name="TextBox 1"/>
          <p:cNvSpPr txBox="1"/>
          <p:nvPr/>
        </p:nvSpPr>
        <p:spPr>
          <a:xfrm>
            <a:off x="714375" y="2928938"/>
            <a:ext cx="1589088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操作实现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44" name="矩形 8"/>
          <p:cNvSpPr/>
          <p:nvPr/>
        </p:nvSpPr>
        <p:spPr>
          <a:xfrm>
            <a:off x="857250" y="3214688"/>
            <a:ext cx="7000875" cy="193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流程控制语句，即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分支控制语句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if-else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语句）、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循环控制语句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for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while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do-while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语句）。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hlink"/>
              </a:solidFill>
              <a:latin typeface="黑体" panose="02010609060101010101" charset="-122"/>
              <a:ea typeface="黑体" panose="02010609060101010101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此外，还有模块化的程序设计方法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endParaRPr lang="zh-CN" altLang="en-US" sz="20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8625" y="3500438"/>
          <a:ext cx="8286750" cy="27432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50033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ElementType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Average(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ElementType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S[], </a:t>
                      </a:r>
                      <a:r>
                        <a:rPr lang="en-US" sz="2000" b="1" kern="0" dirty="0" err="1">
                          <a:solidFill>
                            <a:srgbClr val="0000B8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sz="2000" b="1" kern="100" dirty="0" smtClean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{/* </a:t>
                      </a:r>
                      <a:r>
                        <a:rPr lang="zh-CN" sz="2000" b="1" kern="0" dirty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求集合元素的平均值</a:t>
                      </a:r>
                      <a:r>
                        <a:rPr lang="zh-CN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。集合</a:t>
                      </a:r>
                      <a:r>
                        <a:rPr lang="zh-CN" sz="2000" b="1" kern="0" dirty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元素存放在数组</a:t>
                      </a:r>
                      <a:r>
                        <a:rPr lang="en-US" sz="2000" b="1" kern="0" dirty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zh-CN" sz="2000" b="1" kern="0" dirty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中，数组大小为</a:t>
                      </a:r>
                      <a:r>
                        <a:rPr lang="en-US" sz="2000" b="1" kern="0" dirty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 */</a:t>
                      </a:r>
                      <a:endParaRPr lang="zh-CN" sz="2000" b="1" kern="100" dirty="0">
                        <a:solidFill>
                          <a:srgbClr val="0066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2000" b="1" kern="0" dirty="0" err="1" smtClean="0">
                          <a:solidFill>
                            <a:srgbClr val="0000B8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sz="2000" b="1" kern="0" dirty="0" err="1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ElementType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Sum=0;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2000" b="1" kern="0" dirty="0" smtClean="0">
                          <a:solidFill>
                            <a:srgbClr val="0000B8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1" kern="0" dirty="0" err="1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= 0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 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&lt;N; 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++)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Sum += S[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];     </a:t>
                      </a:r>
                      <a:r>
                        <a:rPr lang="en-US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/* </a:t>
                      </a:r>
                      <a:r>
                        <a:rPr lang="zh-CN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将数组元素累加到</a:t>
                      </a:r>
                      <a:r>
                        <a:rPr lang="en-US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Sum</a:t>
                      </a:r>
                      <a:r>
                        <a:rPr lang="zh-CN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2000" b="1" kern="0" dirty="0" smtClean="0">
                          <a:solidFill>
                            <a:srgbClr val="00660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*/</a:t>
                      </a:r>
                      <a:endParaRPr lang="zh-CN" sz="2000" b="1" kern="0" dirty="0" smtClean="0">
                        <a:solidFill>
                          <a:srgbClr val="006600"/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2000" b="1" kern="0" dirty="0">
                          <a:solidFill>
                            <a:srgbClr val="0000B8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Sum/N;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80" name="Text Box 2"/>
          <p:cNvSpPr txBox="1"/>
          <p:nvPr/>
        </p:nvSpPr>
        <p:spPr>
          <a:xfrm>
            <a:off x="7172325" y="0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2.1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引 子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4">
                                            <p:txEl>
                                              <p:charRg st="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6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344">
                                            <p:txEl>
                                              <p:charRg st="6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4344">
                                            <p:txEl>
                                              <p:charRg st="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4344">
                                            <p:txEl>
                                              <p:charRg st="6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6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  <p:bldP spid="14344" grpId="0" build="allAtOnce"/>
      <p:bldP spid="14344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矩形 1"/>
          <p:cNvSpPr/>
          <p:nvPr/>
        </p:nvSpPr>
        <p:spPr>
          <a:xfrm>
            <a:off x="552450" y="642938"/>
            <a:ext cx="580548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在设计函数时，注意掌握以下原则：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571500" y="1285875"/>
            <a:ext cx="74295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）函数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功能的设计原则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：结合模块的独立性原则，函数的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功能要单一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，不要设计多用途的函数，否则会降低模块的聚合度； 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52450" y="2643188"/>
            <a:ext cx="74485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）函数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规模的设计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原则：函数的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规模要小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，尽量控制在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50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行代码以内，这样可以使得函数更易于维护；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552450" y="3714750"/>
            <a:ext cx="7448550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函数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接口的设计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原则：结合模块的独立性原则，函数的接口包括函数的参数（入口）和返回值（出口），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不要设计过于复杂的接口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，合理选择、设置并控制参数的数量，尽量不要使用全局变量，否则会增加模块的耦合度。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605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1"/>
          <p:cNvSpPr/>
          <p:nvPr/>
        </p:nvSpPr>
        <p:spPr>
          <a:xfrm>
            <a:off x="857250" y="500063"/>
            <a:ext cx="177323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递归函数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059" name="矩形 1"/>
          <p:cNvSpPr/>
          <p:nvPr/>
        </p:nvSpPr>
        <p:spPr>
          <a:xfrm>
            <a:off x="785813" y="928688"/>
            <a:ext cx="7466012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定义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一个函数除了可以调用其他函数外，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语言还支持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函数直接或间接调用自己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。这种函数自己调用自己的形式称为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函数的递归调用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，带有递归调用的函数也称为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递归函数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060" name="矩形 2"/>
          <p:cNvSpPr/>
          <p:nvPr/>
        </p:nvSpPr>
        <p:spPr>
          <a:xfrm>
            <a:off x="785813" y="2506663"/>
            <a:ext cx="757237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两个关键点：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递归出口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：即递归的结束条件，到何时不再递归调用下去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;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85813" y="3198813"/>
            <a:ext cx="7572375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	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递归式子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：当前函数结果与准备调用的函数结果之间的关系，如求阶乘函数的递归式子：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       </a:t>
            </a:r>
            <a:r>
              <a:rPr lang="en-US" altLang="zh-CN" sz="2000" b="1" i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Factorial(n) = n* Factorial(n-1)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14500" y="4405313"/>
          <a:ext cx="5749925" cy="1828800"/>
        </p:xfrm>
        <a:graphic>
          <a:graphicData uri="http://schemas.openxmlformats.org/drawingml/2006/table">
            <a:tbl>
              <a:tblPr/>
              <a:tblGrid>
                <a:gridCol w="5749312"/>
              </a:tblGrid>
              <a:tr h="15001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</a:t>
                      </a:r>
                      <a:r>
                        <a:rPr lang="en-US" sz="2000" b="1" kern="0" dirty="0" err="1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Factorial( 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 )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 n == 0 ) </a:t>
                      </a: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 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endParaRPr lang="en-US" sz="2000" b="1" kern="0" dirty="0" smtClean="0"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n * Factorial(n-1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14500" y="4929188"/>
            <a:ext cx="544353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注意：程序代码不能写成上述式子！！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直角上箭头 11"/>
          <p:cNvSpPr/>
          <p:nvPr/>
        </p:nvSpPr>
        <p:spPr bwMode="auto">
          <a:xfrm rot="16200000">
            <a:off x="5228431" y="4591844"/>
            <a:ext cx="863600" cy="681038"/>
          </a:xfrm>
          <a:prstGeom prst="bentUpArrow">
            <a:avLst>
              <a:gd name="adj1" fmla="val 22530"/>
              <a:gd name="adj2" fmla="val 2117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88" y="4572000"/>
            <a:ext cx="11144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递归调用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8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9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8" grpId="0"/>
      <p:bldP spid="10" grpId="0"/>
      <p:bldP spid="10" grpId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矩形 2"/>
          <p:cNvSpPr/>
          <p:nvPr/>
        </p:nvSpPr>
        <p:spPr>
          <a:xfrm>
            <a:off x="928688" y="500063"/>
            <a:ext cx="3151187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2.8]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设计函数求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n!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7" name="矩形 1"/>
          <p:cNvSpPr/>
          <p:nvPr/>
        </p:nvSpPr>
        <p:spPr>
          <a:xfrm>
            <a:off x="1928813" y="5600700"/>
            <a:ext cx="291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2.7  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递归求解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4!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的过程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1563" y="1143000"/>
          <a:ext cx="5749925" cy="1524000"/>
        </p:xfrm>
        <a:graphic>
          <a:graphicData uri="http://schemas.openxmlformats.org/drawingml/2006/table">
            <a:tbl>
              <a:tblPr/>
              <a:tblGrid>
                <a:gridCol w="5749312"/>
              </a:tblGrid>
              <a:tr h="15001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</a:t>
                      </a:r>
                      <a:r>
                        <a:rPr lang="en-US" sz="2000" b="1" kern="0" dirty="0" err="1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Factorial( 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 )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 n == 0 ) </a:t>
                      </a: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 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1;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else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n * Factorial(n-1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87"/>
          <p:cNvSpPr/>
          <p:nvPr/>
        </p:nvSpPr>
        <p:spPr>
          <a:xfrm>
            <a:off x="4786313" y="1143000"/>
            <a:ext cx="2214562" cy="785813"/>
          </a:xfrm>
          <a:prstGeom prst="wedgeEllipseCallout">
            <a:avLst>
              <a:gd name="adj1" fmla="val -134704"/>
              <a:gd name="adj2" fmla="val 4499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递归出口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AutoShape 87"/>
          <p:cNvSpPr/>
          <p:nvPr/>
        </p:nvSpPr>
        <p:spPr>
          <a:xfrm>
            <a:off x="5572125" y="2571750"/>
            <a:ext cx="2214563" cy="571500"/>
          </a:xfrm>
          <a:prstGeom prst="wedgeEllipseCallout">
            <a:avLst>
              <a:gd name="adj1" fmla="val -100296"/>
              <a:gd name="adj2" fmla="val -92375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递归式子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85813" y="3071813"/>
            <a:ext cx="7572375" cy="2643187"/>
            <a:chOff x="2520" y="4107"/>
            <a:chExt cx="7560" cy="2415"/>
          </a:xfrm>
        </p:grpSpPr>
        <p:sp>
          <p:nvSpPr>
            <p:cNvPr id="27660" name="Text Box 11"/>
            <p:cNvSpPr txBox="1"/>
            <p:nvPr/>
          </p:nvSpPr>
          <p:spPr>
            <a:xfrm>
              <a:off x="2520" y="4447"/>
              <a:ext cx="1263" cy="34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u="sng" dirty="0">
                  <a:latin typeface="Calibri" panose="020F0502020204030204" pitchFamily="34" charset="0"/>
                  <a:ea typeface="宋体" panose="02010600030101010101" pitchFamily="2" charset="-122"/>
                </a:rPr>
                <a:t>Factorial(4)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Text Box 12"/>
            <p:cNvSpPr txBox="1"/>
            <p:nvPr/>
          </p:nvSpPr>
          <p:spPr>
            <a:xfrm>
              <a:off x="3822" y="4836"/>
              <a:ext cx="1398" cy="3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1600" b="1" u="sng" dirty="0">
                  <a:latin typeface="Calibri" panose="020F0502020204030204" pitchFamily="34" charset="0"/>
                  <a:ea typeface="宋体" panose="02010600030101010101" pitchFamily="2" charset="-122"/>
                </a:rPr>
                <a:t> Factorial (3)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Line 13"/>
            <p:cNvSpPr/>
            <p:nvPr/>
          </p:nvSpPr>
          <p:spPr>
            <a:xfrm flipH="1">
              <a:off x="3357" y="4796"/>
              <a:ext cx="3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3" name="Line 14"/>
            <p:cNvSpPr/>
            <p:nvPr/>
          </p:nvSpPr>
          <p:spPr>
            <a:xfrm>
              <a:off x="3360" y="5015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7664" name="Text Box 15"/>
            <p:cNvSpPr txBox="1"/>
            <p:nvPr/>
          </p:nvSpPr>
          <p:spPr>
            <a:xfrm>
              <a:off x="5415" y="5184"/>
              <a:ext cx="1245" cy="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1600" b="1" u="sng" dirty="0">
                  <a:latin typeface="Calibri" panose="020F0502020204030204" pitchFamily="34" charset="0"/>
                  <a:ea typeface="宋体" panose="02010600030101010101" pitchFamily="2" charset="-122"/>
                </a:rPr>
                <a:t> Factorial (2)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Text Box 16"/>
            <p:cNvSpPr txBox="1"/>
            <p:nvPr/>
          </p:nvSpPr>
          <p:spPr>
            <a:xfrm>
              <a:off x="6990" y="5652"/>
              <a:ext cx="129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1600" b="1" u="sng" dirty="0">
                  <a:latin typeface="Calibri" panose="020F0502020204030204" pitchFamily="34" charset="0"/>
                  <a:ea typeface="宋体" panose="02010600030101010101" pitchFamily="2" charset="-122"/>
                </a:rPr>
                <a:t> Factorial (1)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Text Box 17"/>
            <p:cNvSpPr txBox="1"/>
            <p:nvPr/>
          </p:nvSpPr>
          <p:spPr>
            <a:xfrm>
              <a:off x="8475" y="5964"/>
              <a:ext cx="1425" cy="2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1600" b="1" u="sng" dirty="0">
                  <a:latin typeface="Calibri" panose="020F0502020204030204" pitchFamily="34" charset="0"/>
                  <a:ea typeface="宋体" panose="02010600030101010101" pitchFamily="2" charset="-122"/>
                </a:rPr>
                <a:t> Factorial (0)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Line 18"/>
            <p:cNvSpPr/>
            <p:nvPr/>
          </p:nvSpPr>
          <p:spPr>
            <a:xfrm flipH="1">
              <a:off x="9099" y="5629"/>
              <a:ext cx="6" cy="29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7668" name="Line 19"/>
            <p:cNvSpPr/>
            <p:nvPr/>
          </p:nvSpPr>
          <p:spPr>
            <a:xfrm flipH="1">
              <a:off x="9372" y="6522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9" name="Line 20"/>
            <p:cNvSpPr/>
            <p:nvPr/>
          </p:nvSpPr>
          <p:spPr>
            <a:xfrm flipV="1">
              <a:off x="10080" y="5618"/>
              <a:ext cx="0" cy="9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Line 21"/>
            <p:cNvSpPr/>
            <p:nvPr/>
          </p:nvSpPr>
          <p:spPr>
            <a:xfrm flipH="1">
              <a:off x="2937" y="4221"/>
              <a:ext cx="10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1" name="Line 22"/>
            <p:cNvSpPr/>
            <p:nvPr/>
          </p:nvSpPr>
          <p:spPr>
            <a:xfrm flipV="1">
              <a:off x="4020" y="4221"/>
              <a:ext cx="0" cy="6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2" name="Text Box 23"/>
            <p:cNvSpPr txBox="1"/>
            <p:nvPr/>
          </p:nvSpPr>
          <p:spPr>
            <a:xfrm>
              <a:off x="8910" y="5394"/>
              <a:ext cx="179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Text Box 24"/>
            <p:cNvSpPr txBox="1"/>
            <p:nvPr/>
          </p:nvSpPr>
          <p:spPr>
            <a:xfrm>
              <a:off x="7347" y="5137"/>
              <a:ext cx="138" cy="2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Text Box 25"/>
            <p:cNvSpPr txBox="1"/>
            <p:nvPr/>
          </p:nvSpPr>
          <p:spPr>
            <a:xfrm>
              <a:off x="5850" y="4734"/>
              <a:ext cx="105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Text Box 26"/>
            <p:cNvSpPr txBox="1"/>
            <p:nvPr/>
          </p:nvSpPr>
          <p:spPr>
            <a:xfrm>
              <a:off x="4335" y="4355"/>
              <a:ext cx="105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Calibri" panose="020F0502020204030204" pitchFamily="34" charset="0"/>
                  <a:ea typeface="宋体" panose="02010600030101010101" pitchFamily="2" charset="-122"/>
                </a:rPr>
                <a:t>6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Text Box 27"/>
            <p:cNvSpPr txBox="1"/>
            <p:nvPr/>
          </p:nvSpPr>
          <p:spPr>
            <a:xfrm>
              <a:off x="2535" y="4107"/>
              <a:ext cx="255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24</a:t>
              </a:r>
              <a:endPara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Line 28"/>
            <p:cNvSpPr/>
            <p:nvPr/>
          </p:nvSpPr>
          <p:spPr>
            <a:xfrm flipH="1">
              <a:off x="9105" y="5611"/>
              <a:ext cx="96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8" name="Line 29"/>
            <p:cNvSpPr/>
            <p:nvPr/>
          </p:nvSpPr>
          <p:spPr>
            <a:xfrm>
              <a:off x="2937" y="4241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27679" name="Line 30"/>
            <p:cNvSpPr/>
            <p:nvPr/>
          </p:nvSpPr>
          <p:spPr>
            <a:xfrm flipH="1">
              <a:off x="4917" y="5175"/>
              <a:ext cx="3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0" name="Line 31"/>
            <p:cNvSpPr/>
            <p:nvPr/>
          </p:nvSpPr>
          <p:spPr>
            <a:xfrm>
              <a:off x="4920" y="5394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7681" name="Line 32"/>
            <p:cNvSpPr/>
            <p:nvPr/>
          </p:nvSpPr>
          <p:spPr>
            <a:xfrm flipH="1">
              <a:off x="4497" y="4600"/>
              <a:ext cx="10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2" name="Line 33"/>
            <p:cNvSpPr/>
            <p:nvPr/>
          </p:nvSpPr>
          <p:spPr>
            <a:xfrm flipV="1">
              <a:off x="5595" y="4600"/>
              <a:ext cx="0" cy="6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3" name="Line 34"/>
            <p:cNvSpPr/>
            <p:nvPr/>
          </p:nvSpPr>
          <p:spPr>
            <a:xfrm>
              <a:off x="4497" y="4620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27684" name="Line 35"/>
            <p:cNvSpPr/>
            <p:nvPr/>
          </p:nvSpPr>
          <p:spPr>
            <a:xfrm flipH="1">
              <a:off x="6492" y="5576"/>
              <a:ext cx="3" cy="2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5" name="Line 36"/>
            <p:cNvSpPr/>
            <p:nvPr/>
          </p:nvSpPr>
          <p:spPr>
            <a:xfrm>
              <a:off x="6495" y="5796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7686" name="Line 37"/>
            <p:cNvSpPr/>
            <p:nvPr/>
          </p:nvSpPr>
          <p:spPr>
            <a:xfrm flipH="1">
              <a:off x="6072" y="5002"/>
              <a:ext cx="10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7" name="Line 38"/>
            <p:cNvSpPr/>
            <p:nvPr/>
          </p:nvSpPr>
          <p:spPr>
            <a:xfrm flipV="1">
              <a:off x="7170" y="5002"/>
              <a:ext cx="0" cy="6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8" name="Line 39"/>
            <p:cNvSpPr/>
            <p:nvPr/>
          </p:nvSpPr>
          <p:spPr>
            <a:xfrm>
              <a:off x="6072" y="5021"/>
              <a:ext cx="0" cy="2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27689" name="Line 40"/>
            <p:cNvSpPr/>
            <p:nvPr/>
          </p:nvSpPr>
          <p:spPr>
            <a:xfrm flipH="1">
              <a:off x="7992" y="5924"/>
              <a:ext cx="3" cy="2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0" name="Line 41"/>
            <p:cNvSpPr/>
            <p:nvPr/>
          </p:nvSpPr>
          <p:spPr>
            <a:xfrm>
              <a:off x="7995" y="6143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7691" name="Line 42"/>
            <p:cNvSpPr/>
            <p:nvPr/>
          </p:nvSpPr>
          <p:spPr>
            <a:xfrm flipH="1">
              <a:off x="7572" y="5349"/>
              <a:ext cx="10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2" name="Line 43"/>
            <p:cNvSpPr/>
            <p:nvPr/>
          </p:nvSpPr>
          <p:spPr>
            <a:xfrm flipV="1">
              <a:off x="8655" y="5349"/>
              <a:ext cx="0" cy="6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3" name="Line 44"/>
            <p:cNvSpPr/>
            <p:nvPr/>
          </p:nvSpPr>
          <p:spPr>
            <a:xfrm>
              <a:off x="7572" y="5369"/>
              <a:ext cx="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27694" name="Line 45"/>
            <p:cNvSpPr/>
            <p:nvPr/>
          </p:nvSpPr>
          <p:spPr>
            <a:xfrm flipH="1">
              <a:off x="9375" y="6287"/>
              <a:ext cx="3" cy="2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695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96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/>
      <p:bldP spid="11" grpId="0" animBg="1"/>
      <p:bldP spid="11" grpId="1" animBg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1"/>
          <p:cNvSpPr/>
          <p:nvPr/>
        </p:nvSpPr>
        <p:spPr>
          <a:xfrm>
            <a:off x="785813" y="500063"/>
            <a:ext cx="7035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2.9]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汉诺塔（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Tower of Hanoi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）问题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674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500188" y="1071563"/>
            <a:ext cx="5143500" cy="1103312"/>
            <a:chOff x="2340" y="2195"/>
            <a:chExt cx="8100" cy="1737"/>
          </a:xfrm>
        </p:grpSpPr>
        <p:sp>
          <p:nvSpPr>
            <p:cNvPr id="28676" name="Rectangle 31"/>
            <p:cNvSpPr/>
            <p:nvPr/>
          </p:nvSpPr>
          <p:spPr>
            <a:xfrm flipH="1">
              <a:off x="414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7" name="Rectangle 30"/>
            <p:cNvSpPr/>
            <p:nvPr/>
          </p:nvSpPr>
          <p:spPr>
            <a:xfrm flipH="1">
              <a:off x="540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Rectangle 29"/>
            <p:cNvSpPr/>
            <p:nvPr/>
          </p:nvSpPr>
          <p:spPr>
            <a:xfrm>
              <a:off x="2340" y="3776"/>
              <a:ext cx="3600" cy="1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Rectangle 28"/>
            <p:cNvSpPr/>
            <p:nvPr/>
          </p:nvSpPr>
          <p:spPr>
            <a:xfrm flipH="1">
              <a:off x="990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27"/>
            <p:cNvSpPr/>
            <p:nvPr/>
          </p:nvSpPr>
          <p:spPr>
            <a:xfrm>
              <a:off x="6840" y="3776"/>
              <a:ext cx="3600" cy="1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AutoShape 26"/>
            <p:cNvSpPr/>
            <p:nvPr/>
          </p:nvSpPr>
          <p:spPr>
            <a:xfrm>
              <a:off x="2340" y="3620"/>
              <a:ext cx="126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AutoShape 25"/>
            <p:cNvSpPr/>
            <p:nvPr/>
          </p:nvSpPr>
          <p:spPr>
            <a:xfrm>
              <a:off x="2430" y="3494"/>
              <a:ext cx="108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AutoShape 24"/>
            <p:cNvSpPr/>
            <p:nvPr/>
          </p:nvSpPr>
          <p:spPr>
            <a:xfrm>
              <a:off x="2520" y="3368"/>
              <a:ext cx="90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AutoShape 23"/>
            <p:cNvSpPr/>
            <p:nvPr/>
          </p:nvSpPr>
          <p:spPr>
            <a:xfrm>
              <a:off x="2610" y="3257"/>
              <a:ext cx="72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AutoShape 22"/>
            <p:cNvSpPr/>
            <p:nvPr/>
          </p:nvSpPr>
          <p:spPr>
            <a:xfrm>
              <a:off x="2700" y="3131"/>
              <a:ext cx="54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AutoShape 21"/>
            <p:cNvSpPr/>
            <p:nvPr/>
          </p:nvSpPr>
          <p:spPr>
            <a:xfrm>
              <a:off x="2790" y="3005"/>
              <a:ext cx="36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7" name="AutoShape 20"/>
            <p:cNvSpPr/>
            <p:nvPr/>
          </p:nvSpPr>
          <p:spPr>
            <a:xfrm>
              <a:off x="2835" y="2879"/>
              <a:ext cx="255" cy="155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Rectangle 19"/>
            <p:cNvSpPr/>
            <p:nvPr/>
          </p:nvSpPr>
          <p:spPr>
            <a:xfrm>
              <a:off x="2940" y="2432"/>
              <a:ext cx="45" cy="45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AutoShape 18"/>
            <p:cNvSpPr/>
            <p:nvPr/>
          </p:nvSpPr>
          <p:spPr>
            <a:xfrm>
              <a:off x="8160" y="3620"/>
              <a:ext cx="108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0" name="AutoShape 17"/>
            <p:cNvSpPr/>
            <p:nvPr/>
          </p:nvSpPr>
          <p:spPr>
            <a:xfrm>
              <a:off x="8250" y="3494"/>
              <a:ext cx="90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AutoShape 16"/>
            <p:cNvSpPr/>
            <p:nvPr/>
          </p:nvSpPr>
          <p:spPr>
            <a:xfrm>
              <a:off x="8340" y="3383"/>
              <a:ext cx="72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AutoShape 15"/>
            <p:cNvSpPr/>
            <p:nvPr/>
          </p:nvSpPr>
          <p:spPr>
            <a:xfrm>
              <a:off x="8430" y="3257"/>
              <a:ext cx="54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AutoShape 14"/>
            <p:cNvSpPr/>
            <p:nvPr/>
          </p:nvSpPr>
          <p:spPr>
            <a:xfrm>
              <a:off x="8520" y="3131"/>
              <a:ext cx="36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AutoShape 13"/>
            <p:cNvSpPr/>
            <p:nvPr/>
          </p:nvSpPr>
          <p:spPr>
            <a:xfrm>
              <a:off x="8565" y="3005"/>
              <a:ext cx="255" cy="155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Rectangle 12"/>
            <p:cNvSpPr/>
            <p:nvPr/>
          </p:nvSpPr>
          <p:spPr>
            <a:xfrm flipH="1">
              <a:off x="8670" y="2476"/>
              <a:ext cx="34" cy="5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AutoShape 11"/>
            <p:cNvSpPr/>
            <p:nvPr/>
          </p:nvSpPr>
          <p:spPr>
            <a:xfrm>
              <a:off x="6840" y="3620"/>
              <a:ext cx="1260" cy="156"/>
            </a:xfrm>
            <a:prstGeom prst="flowChartMagneticDisk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Rectangle 10"/>
            <p:cNvSpPr/>
            <p:nvPr/>
          </p:nvSpPr>
          <p:spPr>
            <a:xfrm>
              <a:off x="7455" y="2461"/>
              <a:ext cx="34" cy="117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9"/>
            <p:cNvSpPr txBox="1"/>
            <p:nvPr/>
          </p:nvSpPr>
          <p:spPr>
            <a:xfrm>
              <a:off x="2880" y="219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Text Box 8"/>
            <p:cNvSpPr txBox="1"/>
            <p:nvPr/>
          </p:nvSpPr>
          <p:spPr>
            <a:xfrm>
              <a:off x="5340" y="2201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0" name="Text Box 7"/>
            <p:cNvSpPr txBox="1"/>
            <p:nvPr/>
          </p:nvSpPr>
          <p:spPr>
            <a:xfrm>
              <a:off x="4080" y="2201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1" name="Text Box 6"/>
            <p:cNvSpPr txBox="1"/>
            <p:nvPr/>
          </p:nvSpPr>
          <p:spPr>
            <a:xfrm>
              <a:off x="7380" y="221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2" name="Text Box 5"/>
            <p:cNvSpPr txBox="1"/>
            <p:nvPr/>
          </p:nvSpPr>
          <p:spPr>
            <a:xfrm>
              <a:off x="9840" y="22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Text Box 4"/>
            <p:cNvSpPr txBox="1"/>
            <p:nvPr/>
          </p:nvSpPr>
          <p:spPr>
            <a:xfrm>
              <a:off x="8580" y="22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indent="254000" eaLnBrk="0" hangingPunct="0"/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10" name="矩形 32770"/>
          <p:cNvSpPr/>
          <p:nvPr/>
        </p:nvSpPr>
        <p:spPr>
          <a:xfrm>
            <a:off x="1714500" y="2357438"/>
            <a:ext cx="18097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）初始状态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矩形 32771"/>
          <p:cNvSpPr/>
          <p:nvPr/>
        </p:nvSpPr>
        <p:spPr>
          <a:xfrm>
            <a:off x="4572000" y="2357438"/>
            <a:ext cx="1708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）中间状态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4" name="矩形 1"/>
          <p:cNvSpPr/>
          <p:nvPr/>
        </p:nvSpPr>
        <p:spPr>
          <a:xfrm>
            <a:off x="571500" y="2928938"/>
            <a:ext cx="82153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分析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可以用递归方法来求解汉诺塔问题，也就是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将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个金片的移动问题转换为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n-1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个金片的移动问题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。当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n=1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时，就不需要再递归了。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7188" y="3857625"/>
          <a:ext cx="8429625" cy="243840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28601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void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Move(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n, 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start, 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goal, </a:t>
                      </a:r>
                      <a:r>
                        <a:rPr lang="en-US" sz="2000" b="1" kern="0" dirty="0" err="1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temp)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2000" b="1" kern="0" dirty="0" smtClean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lang="en-US" sz="2000" b="1" kern="0" dirty="0" smtClean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 n == 0 ) </a:t>
                      </a:r>
                      <a:r>
                        <a:rPr lang="en-US" sz="2000" b="1" kern="0" dirty="0">
                          <a:solidFill>
                            <a:srgbClr val="0070C0"/>
                          </a:solidFill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Move(n-1, start, temp, goal);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2000" b="1" kern="0" dirty="0" err="1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printf</a:t>
                      </a: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(“Move disk %d from %d to %d.\n”, n, start, goal);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Move(n-1, temp, goal, start);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Courier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手杖形箭头 43"/>
          <p:cNvSpPr/>
          <p:nvPr/>
        </p:nvSpPr>
        <p:spPr bwMode="auto">
          <a:xfrm rot="16200000">
            <a:off x="325438" y="4254500"/>
            <a:ext cx="1174750" cy="3968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手杖形箭头 44"/>
          <p:cNvSpPr/>
          <p:nvPr/>
        </p:nvSpPr>
        <p:spPr bwMode="auto">
          <a:xfrm rot="16200000">
            <a:off x="-337344" y="4480719"/>
            <a:ext cx="1714500" cy="4683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8625" y="4202113"/>
            <a:ext cx="11144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递归调用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6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7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1" grpId="0"/>
      <p:bldP spid="47114" grpId="0"/>
      <p:bldP spid="44" grpId="0" animBg="1"/>
      <p:bldP spid="45" grpId="0" animBg="1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698" name="Group 2"/>
          <p:cNvGrpSpPr/>
          <p:nvPr/>
        </p:nvGrpSpPr>
        <p:grpSpPr>
          <a:xfrm>
            <a:off x="1227138" y="428625"/>
            <a:ext cx="5845175" cy="6127750"/>
            <a:chOff x="1872" y="4497"/>
            <a:chExt cx="8748" cy="3987"/>
          </a:xfrm>
        </p:grpSpPr>
        <p:sp>
          <p:nvSpPr>
            <p:cNvPr id="29699" name="Text Box 3"/>
            <p:cNvSpPr txBox="1"/>
            <p:nvPr/>
          </p:nvSpPr>
          <p:spPr>
            <a:xfrm>
              <a:off x="3240" y="7734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0" name="AutoShape 4"/>
            <p:cNvSpPr/>
            <p:nvPr/>
          </p:nvSpPr>
          <p:spPr>
            <a:xfrm>
              <a:off x="8405" y="5274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AutoShape 5"/>
            <p:cNvSpPr/>
            <p:nvPr/>
          </p:nvSpPr>
          <p:spPr>
            <a:xfrm>
              <a:off x="7305" y="4629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AutoShape 6"/>
            <p:cNvSpPr/>
            <p:nvPr/>
          </p:nvSpPr>
          <p:spPr>
            <a:xfrm>
              <a:off x="8175" y="8172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AutoShape 7"/>
            <p:cNvSpPr/>
            <p:nvPr/>
          </p:nvSpPr>
          <p:spPr>
            <a:xfrm>
              <a:off x="6195" y="7785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AutoShape 8"/>
            <p:cNvSpPr/>
            <p:nvPr/>
          </p:nvSpPr>
          <p:spPr>
            <a:xfrm>
              <a:off x="4575" y="8172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AutoShape 9"/>
            <p:cNvSpPr/>
            <p:nvPr/>
          </p:nvSpPr>
          <p:spPr>
            <a:xfrm>
              <a:off x="2400" y="4497"/>
              <a:ext cx="1995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Rectangle 10"/>
            <p:cNvSpPr/>
            <p:nvPr/>
          </p:nvSpPr>
          <p:spPr>
            <a:xfrm>
              <a:off x="6111" y="4923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Text Box 11"/>
            <p:cNvSpPr txBox="1"/>
            <p:nvPr/>
          </p:nvSpPr>
          <p:spPr>
            <a:xfrm>
              <a:off x="4866" y="4560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(3,1,3,2)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Text Box 12"/>
            <p:cNvSpPr txBox="1"/>
            <p:nvPr/>
          </p:nvSpPr>
          <p:spPr>
            <a:xfrm>
              <a:off x="4146" y="5118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(2,1,2,3)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Rectangle 13"/>
            <p:cNvSpPr/>
            <p:nvPr/>
          </p:nvSpPr>
          <p:spPr>
            <a:xfrm>
              <a:off x="3129" y="6582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Rectangle 14"/>
            <p:cNvSpPr/>
            <p:nvPr/>
          </p:nvSpPr>
          <p:spPr>
            <a:xfrm>
              <a:off x="4149" y="5859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Text Box 15"/>
            <p:cNvSpPr txBox="1"/>
            <p:nvPr/>
          </p:nvSpPr>
          <p:spPr>
            <a:xfrm>
              <a:off x="2610" y="6081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(1,1,3,2)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Rectangle 16"/>
            <p:cNvSpPr/>
            <p:nvPr/>
          </p:nvSpPr>
          <p:spPr>
            <a:xfrm>
              <a:off x="2619" y="7422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Text Box 17"/>
            <p:cNvSpPr txBox="1"/>
            <p:nvPr/>
          </p:nvSpPr>
          <p:spPr>
            <a:xfrm>
              <a:off x="1872" y="681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(0,1,2,3)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Line 18"/>
            <p:cNvSpPr/>
            <p:nvPr/>
          </p:nvSpPr>
          <p:spPr>
            <a:xfrm flipH="1">
              <a:off x="4389" y="5034"/>
              <a:ext cx="1667" cy="77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15" name="Line 19"/>
            <p:cNvSpPr/>
            <p:nvPr/>
          </p:nvSpPr>
          <p:spPr>
            <a:xfrm rot="-1649442" flipH="1">
              <a:off x="2668" y="6805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16" name="Line 20"/>
            <p:cNvSpPr/>
            <p:nvPr/>
          </p:nvSpPr>
          <p:spPr>
            <a:xfrm rot="8656595" flipH="1">
              <a:off x="2733" y="6938"/>
              <a:ext cx="540" cy="3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9717" name="Text Box 21"/>
            <p:cNvSpPr txBox="1"/>
            <p:nvPr/>
          </p:nvSpPr>
          <p:spPr>
            <a:xfrm>
              <a:off x="3549" y="678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(0,2,3,1)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Text Box 22"/>
            <p:cNvSpPr txBox="1"/>
            <p:nvPr/>
          </p:nvSpPr>
          <p:spPr>
            <a:xfrm>
              <a:off x="2460" y="4545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2 from 1 to 2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Text Box 23"/>
            <p:cNvSpPr txBox="1"/>
            <p:nvPr/>
          </p:nvSpPr>
          <p:spPr>
            <a:xfrm>
              <a:off x="5022" y="600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(1,3,2,1)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Rectangle 24"/>
            <p:cNvSpPr/>
            <p:nvPr/>
          </p:nvSpPr>
          <p:spPr>
            <a:xfrm>
              <a:off x="3684" y="7422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Line 25"/>
            <p:cNvSpPr/>
            <p:nvPr/>
          </p:nvSpPr>
          <p:spPr>
            <a:xfrm rot="2180021">
              <a:off x="3206" y="7008"/>
              <a:ext cx="425" cy="2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22" name="Text Box 26"/>
            <p:cNvSpPr txBox="1"/>
            <p:nvPr/>
          </p:nvSpPr>
          <p:spPr>
            <a:xfrm>
              <a:off x="3837" y="7014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(0,3,1,2)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3" name="Text Box 27"/>
            <p:cNvSpPr txBox="1"/>
            <p:nvPr/>
          </p:nvSpPr>
          <p:spPr>
            <a:xfrm>
              <a:off x="7335" y="4674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3 from 1 to 3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Line 28"/>
            <p:cNvSpPr/>
            <p:nvPr/>
          </p:nvSpPr>
          <p:spPr>
            <a:xfrm rot="689553">
              <a:off x="4306" y="6021"/>
              <a:ext cx="907" cy="55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25" name="Freeform 29"/>
            <p:cNvSpPr/>
            <p:nvPr/>
          </p:nvSpPr>
          <p:spPr>
            <a:xfrm>
              <a:off x="4482" y="5165"/>
              <a:ext cx="1592" cy="2173"/>
            </a:xfrm>
            <a:custGeom>
              <a:avLst/>
              <a:gdLst/>
              <a:ahLst/>
              <a:cxnLst>
                <a:cxn ang="0">
                  <a:pos x="1305" y="2173"/>
                </a:cxn>
                <a:cxn ang="0">
                  <a:pos x="1050" y="1483"/>
                </a:cxn>
                <a:cxn ang="0">
                  <a:pos x="990" y="1318"/>
                </a:cxn>
                <a:cxn ang="0">
                  <a:pos x="600" y="1303"/>
                </a:cxn>
                <a:cxn ang="0">
                  <a:pos x="0" y="718"/>
                </a:cxn>
                <a:cxn ang="0">
                  <a:pos x="1592" y="0"/>
                </a:cxn>
              </a:cxnLst>
              <a:pathLst>
                <a:path w="1592" h="2173">
                  <a:moveTo>
                    <a:pt x="1305" y="2173"/>
                  </a:moveTo>
                  <a:lnTo>
                    <a:pt x="1050" y="1483"/>
                  </a:lnTo>
                  <a:lnTo>
                    <a:pt x="990" y="1318"/>
                  </a:lnTo>
                  <a:lnTo>
                    <a:pt x="600" y="1303"/>
                  </a:lnTo>
                  <a:lnTo>
                    <a:pt x="0" y="718"/>
                  </a:lnTo>
                  <a:lnTo>
                    <a:pt x="159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6" name="Line 30"/>
            <p:cNvSpPr/>
            <p:nvPr/>
          </p:nvSpPr>
          <p:spPr>
            <a:xfrm rot="-689553" flipH="1">
              <a:off x="3263" y="6029"/>
              <a:ext cx="907" cy="55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27" name="Freeform 31"/>
            <p:cNvSpPr/>
            <p:nvPr/>
          </p:nvSpPr>
          <p:spPr>
            <a:xfrm>
              <a:off x="3432" y="6108"/>
              <a:ext cx="630" cy="1200"/>
            </a:xfrm>
            <a:custGeom>
              <a:avLst/>
              <a:gdLst/>
              <a:ahLst/>
              <a:cxnLst>
                <a:cxn ang="0">
                  <a:pos x="255" y="1200"/>
                </a:cxn>
                <a:cxn ang="0">
                  <a:pos x="0" y="585"/>
                </a:cxn>
                <a:cxn ang="0">
                  <a:pos x="630" y="0"/>
                </a:cxn>
              </a:cxnLst>
              <a:pathLst>
                <a:path w="630" h="1200">
                  <a:moveTo>
                    <a:pt x="255" y="1200"/>
                  </a:moveTo>
                  <a:lnTo>
                    <a:pt x="0" y="585"/>
                  </a:lnTo>
                  <a:lnTo>
                    <a:pt x="63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8" name="Rectangle 32"/>
            <p:cNvSpPr/>
            <p:nvPr/>
          </p:nvSpPr>
          <p:spPr>
            <a:xfrm>
              <a:off x="8049" y="5874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Text Box 33"/>
            <p:cNvSpPr txBox="1"/>
            <p:nvPr/>
          </p:nvSpPr>
          <p:spPr>
            <a:xfrm>
              <a:off x="6480" y="6108"/>
              <a:ext cx="969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(1,2,1,3)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Text Box 34"/>
            <p:cNvSpPr txBox="1"/>
            <p:nvPr/>
          </p:nvSpPr>
          <p:spPr>
            <a:xfrm>
              <a:off x="5562" y="672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(0,1,2,3)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Text Box 35"/>
            <p:cNvSpPr txBox="1"/>
            <p:nvPr/>
          </p:nvSpPr>
          <p:spPr>
            <a:xfrm>
              <a:off x="4617" y="8232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1 from 3 to 2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Text Box 36"/>
            <p:cNvSpPr txBox="1"/>
            <p:nvPr/>
          </p:nvSpPr>
          <p:spPr>
            <a:xfrm>
              <a:off x="7557" y="675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(0,3,1,2)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Text Box 37"/>
            <p:cNvSpPr txBox="1"/>
            <p:nvPr/>
          </p:nvSpPr>
          <p:spPr>
            <a:xfrm>
              <a:off x="9006" y="6039"/>
              <a:ext cx="969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(1,1,3,2)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4" name="Text Box 38"/>
            <p:cNvSpPr txBox="1"/>
            <p:nvPr/>
          </p:nvSpPr>
          <p:spPr>
            <a:xfrm>
              <a:off x="7797" y="7014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(0,1,2,3)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5" name="Line 39"/>
            <p:cNvSpPr/>
            <p:nvPr/>
          </p:nvSpPr>
          <p:spPr>
            <a:xfrm rot="-689553" flipH="1">
              <a:off x="7209" y="6026"/>
              <a:ext cx="737" cy="44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36" name="Line 40"/>
            <p:cNvSpPr/>
            <p:nvPr/>
          </p:nvSpPr>
          <p:spPr>
            <a:xfrm>
              <a:off x="6346" y="5034"/>
              <a:ext cx="1667" cy="77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37" name="Text Box 41"/>
            <p:cNvSpPr txBox="1"/>
            <p:nvPr/>
          </p:nvSpPr>
          <p:spPr>
            <a:xfrm>
              <a:off x="5766" y="6990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(0,2,3,1)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8" name="Text Box 42"/>
            <p:cNvSpPr txBox="1"/>
            <p:nvPr/>
          </p:nvSpPr>
          <p:spPr>
            <a:xfrm>
              <a:off x="9651" y="6819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(0,2,3,1)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9" name="Text Box 43"/>
            <p:cNvSpPr txBox="1"/>
            <p:nvPr/>
          </p:nvSpPr>
          <p:spPr>
            <a:xfrm>
              <a:off x="7365" y="5184"/>
              <a:ext cx="969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72000"/>
                </a:lnSpc>
              </a:pPr>
              <a:r>
                <a:rPr lang="en-US" altLang="zh-CN" sz="1600" b="1" dirty="0">
                  <a:latin typeface="Arial Narrow" panose="020B0606020202030204" pitchFamily="34" charset="0"/>
                  <a:ea typeface="宋体" panose="02010600030101010101" pitchFamily="2" charset="-122"/>
                </a:rPr>
                <a:t>Move (2,2,3,1)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0" name="Line 44"/>
            <p:cNvSpPr/>
            <p:nvPr/>
          </p:nvSpPr>
          <p:spPr>
            <a:xfrm flipH="1">
              <a:off x="4315" y="4992"/>
              <a:ext cx="1610" cy="71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41" name="Line 45"/>
            <p:cNvSpPr/>
            <p:nvPr/>
          </p:nvSpPr>
          <p:spPr>
            <a:xfrm>
              <a:off x="6430" y="5184"/>
              <a:ext cx="1440" cy="65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42" name="Line 46"/>
            <p:cNvSpPr/>
            <p:nvPr/>
          </p:nvSpPr>
          <p:spPr>
            <a:xfrm rot="-640323" flipH="1">
              <a:off x="3303" y="5943"/>
              <a:ext cx="789" cy="47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43" name="Line 47"/>
            <p:cNvSpPr/>
            <p:nvPr/>
          </p:nvSpPr>
          <p:spPr>
            <a:xfrm rot="689553">
              <a:off x="4308" y="6164"/>
              <a:ext cx="737" cy="44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44" name="Line 48"/>
            <p:cNvSpPr/>
            <p:nvPr/>
          </p:nvSpPr>
          <p:spPr>
            <a:xfrm rot="-2391588" flipH="1">
              <a:off x="2573" y="6866"/>
              <a:ext cx="595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45" name="Line 49"/>
            <p:cNvSpPr/>
            <p:nvPr/>
          </p:nvSpPr>
          <p:spPr>
            <a:xfrm rot="1649442">
              <a:off x="3209" y="6798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46" name="Line 50"/>
            <p:cNvSpPr/>
            <p:nvPr/>
          </p:nvSpPr>
          <p:spPr>
            <a:xfrm rot="689553">
              <a:off x="8206" y="6044"/>
              <a:ext cx="964" cy="499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47" name="Line 51"/>
            <p:cNvSpPr/>
            <p:nvPr/>
          </p:nvSpPr>
          <p:spPr>
            <a:xfrm rot="-689553" flipH="1">
              <a:off x="7250" y="6050"/>
              <a:ext cx="794" cy="499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48" name="Line 52"/>
            <p:cNvSpPr/>
            <p:nvPr/>
          </p:nvSpPr>
          <p:spPr>
            <a:xfrm flipV="1">
              <a:off x="5925" y="4620"/>
              <a:ext cx="0" cy="3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49" name="Rectangle 53"/>
            <p:cNvSpPr/>
            <p:nvPr/>
          </p:nvSpPr>
          <p:spPr>
            <a:xfrm>
              <a:off x="5196" y="6598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0" name="Rectangle 54"/>
            <p:cNvSpPr/>
            <p:nvPr/>
          </p:nvSpPr>
          <p:spPr>
            <a:xfrm>
              <a:off x="4686" y="7438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1" name="Line 55"/>
            <p:cNvSpPr/>
            <p:nvPr/>
          </p:nvSpPr>
          <p:spPr>
            <a:xfrm rot="-1649442" flipH="1">
              <a:off x="4735" y="6821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52" name="Line 56"/>
            <p:cNvSpPr/>
            <p:nvPr/>
          </p:nvSpPr>
          <p:spPr>
            <a:xfrm rot="8656595" flipH="1">
              <a:off x="4800" y="6954"/>
              <a:ext cx="540" cy="3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9753" name="Rectangle 57"/>
            <p:cNvSpPr/>
            <p:nvPr/>
          </p:nvSpPr>
          <p:spPr>
            <a:xfrm>
              <a:off x="5751" y="7438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4" name="Line 58"/>
            <p:cNvSpPr/>
            <p:nvPr/>
          </p:nvSpPr>
          <p:spPr>
            <a:xfrm rot="-2391588" flipH="1">
              <a:off x="4639" y="6852"/>
              <a:ext cx="595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55" name="Line 59"/>
            <p:cNvSpPr/>
            <p:nvPr/>
          </p:nvSpPr>
          <p:spPr>
            <a:xfrm rot="1649442">
              <a:off x="5276" y="6814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56" name="Rectangle 60"/>
            <p:cNvSpPr/>
            <p:nvPr/>
          </p:nvSpPr>
          <p:spPr>
            <a:xfrm>
              <a:off x="7091" y="654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7" name="Rectangle 61"/>
            <p:cNvSpPr/>
            <p:nvPr/>
          </p:nvSpPr>
          <p:spPr>
            <a:xfrm>
              <a:off x="6581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8" name="Line 62"/>
            <p:cNvSpPr/>
            <p:nvPr/>
          </p:nvSpPr>
          <p:spPr>
            <a:xfrm rot="-1649442" flipH="1">
              <a:off x="6630" y="6768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59" name="Line 63"/>
            <p:cNvSpPr/>
            <p:nvPr/>
          </p:nvSpPr>
          <p:spPr>
            <a:xfrm rot="8656595" flipH="1">
              <a:off x="6695" y="6901"/>
              <a:ext cx="540" cy="3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9760" name="Rectangle 64"/>
            <p:cNvSpPr/>
            <p:nvPr/>
          </p:nvSpPr>
          <p:spPr>
            <a:xfrm>
              <a:off x="7646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1" name="Line 65"/>
            <p:cNvSpPr/>
            <p:nvPr/>
          </p:nvSpPr>
          <p:spPr>
            <a:xfrm rot="-2391588" flipH="1">
              <a:off x="6550" y="6800"/>
              <a:ext cx="595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62" name="Line 66"/>
            <p:cNvSpPr/>
            <p:nvPr/>
          </p:nvSpPr>
          <p:spPr>
            <a:xfrm rot="1649442">
              <a:off x="7171" y="6761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63" name="Rectangle 67"/>
            <p:cNvSpPr/>
            <p:nvPr/>
          </p:nvSpPr>
          <p:spPr>
            <a:xfrm>
              <a:off x="9161" y="654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4" name="Rectangle 68"/>
            <p:cNvSpPr/>
            <p:nvPr/>
          </p:nvSpPr>
          <p:spPr>
            <a:xfrm>
              <a:off x="8651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5" name="Line 69"/>
            <p:cNvSpPr/>
            <p:nvPr/>
          </p:nvSpPr>
          <p:spPr>
            <a:xfrm rot="-1649442" flipH="1">
              <a:off x="8700" y="6768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66" name="Line 70"/>
            <p:cNvSpPr/>
            <p:nvPr/>
          </p:nvSpPr>
          <p:spPr>
            <a:xfrm rot="8656595" flipH="1">
              <a:off x="8765" y="6901"/>
              <a:ext cx="540" cy="3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med"/>
            </a:ln>
          </p:spPr>
        </p:sp>
        <p:sp>
          <p:nvSpPr>
            <p:cNvPr id="29767" name="Rectangle 71"/>
            <p:cNvSpPr/>
            <p:nvPr/>
          </p:nvSpPr>
          <p:spPr>
            <a:xfrm>
              <a:off x="9716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68" name="Line 72"/>
            <p:cNvSpPr/>
            <p:nvPr/>
          </p:nvSpPr>
          <p:spPr>
            <a:xfrm rot="-2391588" flipH="1">
              <a:off x="8605" y="6814"/>
              <a:ext cx="595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69" name="Line 73"/>
            <p:cNvSpPr/>
            <p:nvPr/>
          </p:nvSpPr>
          <p:spPr>
            <a:xfrm rot="1649442">
              <a:off x="9241" y="6761"/>
              <a:ext cx="556" cy="47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29770" name="Line 74"/>
            <p:cNvSpPr/>
            <p:nvPr/>
          </p:nvSpPr>
          <p:spPr>
            <a:xfrm rot="2180021">
              <a:off x="5265" y="7005"/>
              <a:ext cx="425" cy="2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71" name="Line 75"/>
            <p:cNvSpPr/>
            <p:nvPr/>
          </p:nvSpPr>
          <p:spPr>
            <a:xfrm rot="2180021">
              <a:off x="7155" y="6954"/>
              <a:ext cx="425" cy="2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72" name="Line 76"/>
            <p:cNvSpPr/>
            <p:nvPr/>
          </p:nvSpPr>
          <p:spPr>
            <a:xfrm rot="2180021">
              <a:off x="9225" y="6969"/>
              <a:ext cx="425" cy="2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73" name="Line 77"/>
            <p:cNvSpPr/>
            <p:nvPr/>
          </p:nvSpPr>
          <p:spPr>
            <a:xfrm rot="689553">
              <a:off x="8264" y="6053"/>
              <a:ext cx="850" cy="44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sm" len="med"/>
            </a:ln>
          </p:spPr>
        </p:sp>
        <p:sp>
          <p:nvSpPr>
            <p:cNvPr id="29774" name="Text Box 78"/>
            <p:cNvSpPr txBox="1"/>
            <p:nvPr/>
          </p:nvSpPr>
          <p:spPr>
            <a:xfrm>
              <a:off x="6240" y="7845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1 from 2 to 1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5" name="Text Box 79"/>
            <p:cNvSpPr txBox="1"/>
            <p:nvPr/>
          </p:nvSpPr>
          <p:spPr>
            <a:xfrm>
              <a:off x="8220" y="8223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1 from 1 to 3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6" name="AutoShape 80"/>
            <p:cNvSpPr/>
            <p:nvPr/>
          </p:nvSpPr>
          <p:spPr>
            <a:xfrm>
              <a:off x="2235" y="8016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7" name="Text Box 81"/>
            <p:cNvSpPr txBox="1"/>
            <p:nvPr/>
          </p:nvSpPr>
          <p:spPr>
            <a:xfrm>
              <a:off x="2275" y="8076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1 from 1 to 3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78" name="Line 82"/>
            <p:cNvSpPr/>
            <p:nvPr/>
          </p:nvSpPr>
          <p:spPr>
            <a:xfrm>
              <a:off x="3210" y="6849"/>
              <a:ext cx="0" cy="116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79" name="Line 83"/>
            <p:cNvSpPr/>
            <p:nvPr/>
          </p:nvSpPr>
          <p:spPr>
            <a:xfrm>
              <a:off x="4125" y="4812"/>
              <a:ext cx="0" cy="99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0" name="Text Box 84"/>
            <p:cNvSpPr txBox="1"/>
            <p:nvPr/>
          </p:nvSpPr>
          <p:spPr>
            <a:xfrm>
              <a:off x="3930" y="4857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1" name="Text Box 85"/>
            <p:cNvSpPr txBox="1"/>
            <p:nvPr/>
          </p:nvSpPr>
          <p:spPr>
            <a:xfrm>
              <a:off x="5325" y="7942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2" name="Line 86"/>
            <p:cNvSpPr/>
            <p:nvPr/>
          </p:nvSpPr>
          <p:spPr>
            <a:xfrm>
              <a:off x="5280" y="6873"/>
              <a:ext cx="0" cy="1276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3" name="Line 87"/>
            <p:cNvSpPr/>
            <p:nvPr/>
          </p:nvSpPr>
          <p:spPr>
            <a:xfrm flipH="1">
              <a:off x="6375" y="4872"/>
              <a:ext cx="900" cy="0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4" name="Line 88"/>
            <p:cNvSpPr/>
            <p:nvPr/>
          </p:nvSpPr>
          <p:spPr>
            <a:xfrm flipH="1">
              <a:off x="8280" y="5904"/>
              <a:ext cx="900" cy="0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5" name="Line 89"/>
            <p:cNvSpPr/>
            <p:nvPr/>
          </p:nvSpPr>
          <p:spPr>
            <a:xfrm>
              <a:off x="9170" y="5586"/>
              <a:ext cx="0" cy="31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6" name="Line 90"/>
            <p:cNvSpPr/>
            <p:nvPr/>
          </p:nvSpPr>
          <p:spPr>
            <a:xfrm>
              <a:off x="7185" y="6804"/>
              <a:ext cx="0" cy="95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7" name="Line 91"/>
            <p:cNvSpPr/>
            <p:nvPr/>
          </p:nvSpPr>
          <p:spPr>
            <a:xfrm>
              <a:off x="9255" y="6819"/>
              <a:ext cx="0" cy="133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lgDashDotDot"/>
              <a:round/>
              <a:headEnd type="none" w="med" len="med"/>
              <a:tailEnd type="none" w="med" len="med"/>
            </a:ln>
          </p:spPr>
        </p:sp>
        <p:sp>
          <p:nvSpPr>
            <p:cNvPr id="29788" name="Text Box 92"/>
            <p:cNvSpPr txBox="1"/>
            <p:nvPr/>
          </p:nvSpPr>
          <p:spPr>
            <a:xfrm>
              <a:off x="7095" y="4650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④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89" name="Text Box 93"/>
            <p:cNvSpPr txBox="1"/>
            <p:nvPr/>
          </p:nvSpPr>
          <p:spPr>
            <a:xfrm>
              <a:off x="7230" y="7563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⑤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0" name="Text Box 94"/>
            <p:cNvSpPr txBox="1"/>
            <p:nvPr/>
          </p:nvSpPr>
          <p:spPr>
            <a:xfrm>
              <a:off x="8925" y="5631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⑥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1" name="Text Box 95"/>
            <p:cNvSpPr txBox="1"/>
            <p:nvPr/>
          </p:nvSpPr>
          <p:spPr>
            <a:xfrm>
              <a:off x="9300" y="7950"/>
              <a:ext cx="180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/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⑦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2" name="Text Box 96"/>
            <p:cNvSpPr txBox="1"/>
            <p:nvPr/>
          </p:nvSpPr>
          <p:spPr>
            <a:xfrm>
              <a:off x="8450" y="5334"/>
              <a:ext cx="1865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>
                <a:lnSpc>
                  <a:spcPct val="104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Move disk 2 from 2 to 3</a:t>
              </a:r>
              <a:endPara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93" name="Freeform 97"/>
            <p:cNvSpPr/>
            <p:nvPr/>
          </p:nvSpPr>
          <p:spPr>
            <a:xfrm>
              <a:off x="6402" y="4698"/>
              <a:ext cx="3390" cy="2595"/>
            </a:xfrm>
            <a:custGeom>
              <a:avLst/>
              <a:gdLst/>
              <a:ahLst/>
              <a:cxnLst>
                <a:cxn ang="0">
                  <a:pos x="3390" y="2595"/>
                </a:cxn>
                <a:cxn ang="0">
                  <a:pos x="3045" y="1770"/>
                </a:cxn>
                <a:cxn ang="0">
                  <a:pos x="2670" y="1680"/>
                </a:cxn>
                <a:cxn ang="0">
                  <a:pos x="1890" y="1065"/>
                </a:cxn>
                <a:cxn ang="0">
                  <a:pos x="30" y="240"/>
                </a:cxn>
                <a:cxn ang="0">
                  <a:pos x="0" y="0"/>
                </a:cxn>
              </a:cxnLst>
              <a:pathLst>
                <a:path w="3390" h="2595">
                  <a:moveTo>
                    <a:pt x="3390" y="2595"/>
                  </a:moveTo>
                  <a:lnTo>
                    <a:pt x="3045" y="1770"/>
                  </a:lnTo>
                  <a:lnTo>
                    <a:pt x="2670" y="1680"/>
                  </a:lnTo>
                  <a:lnTo>
                    <a:pt x="1890" y="1065"/>
                  </a:lnTo>
                  <a:lnTo>
                    <a:pt x="30" y="24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94" name="Freeform 98"/>
            <p:cNvSpPr/>
            <p:nvPr/>
          </p:nvSpPr>
          <p:spPr>
            <a:xfrm>
              <a:off x="7437" y="6120"/>
              <a:ext cx="555" cy="1173"/>
            </a:xfrm>
            <a:custGeom>
              <a:avLst/>
              <a:gdLst/>
              <a:ahLst/>
              <a:cxnLst>
                <a:cxn ang="0">
                  <a:pos x="255" y="1173"/>
                </a:cxn>
                <a:cxn ang="0">
                  <a:pos x="0" y="528"/>
                </a:cxn>
                <a:cxn ang="0">
                  <a:pos x="555" y="0"/>
                </a:cxn>
              </a:cxnLst>
              <a:pathLst>
                <a:path w="555" h="1173">
                  <a:moveTo>
                    <a:pt x="255" y="1173"/>
                  </a:moveTo>
                  <a:lnTo>
                    <a:pt x="0" y="528"/>
                  </a:lnTo>
                  <a:lnTo>
                    <a:pt x="555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arrow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95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96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1"/>
          <p:cNvSpPr/>
          <p:nvPr/>
        </p:nvSpPr>
        <p:spPr>
          <a:xfrm>
            <a:off x="571500" y="787400"/>
            <a:ext cx="58943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2.10]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用递归方法求集合的中位数。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2" name="矩形 2"/>
          <p:cNvSpPr/>
          <p:nvPr/>
        </p:nvSpPr>
        <p:spPr>
          <a:xfrm>
            <a:off x="571500" y="1358900"/>
            <a:ext cx="771525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根据前面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求解集合第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大整数问题的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递归算法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思路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，还需要解决以下两个关键问题：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3" name="矩形 3"/>
          <p:cNvSpPr/>
          <p:nvPr/>
        </p:nvSpPr>
        <p:spPr>
          <a:xfrm>
            <a:off x="428625" y="2144713"/>
            <a:ext cx="74295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）如何根据元素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将集合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分解为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两个集合？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    </a:t>
            </a:r>
            <a:endParaRPr lang="zh-CN" altLang="en-US" sz="20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824" name="矩形 6"/>
          <p:cNvSpPr/>
          <p:nvPr/>
        </p:nvSpPr>
        <p:spPr>
          <a:xfrm>
            <a:off x="428625" y="2859088"/>
            <a:ext cx="76438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）如何设计递归函数的参数？</a:t>
            </a:r>
            <a:endParaRPr lang="zh-CN" altLang="en-US" sz="20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42938" y="3502025"/>
          <a:ext cx="7429500" cy="1219200"/>
        </p:xfrm>
        <a:graphic>
          <a:graphicData uri="http://schemas.openxmlformats.org/drawingml/2006/table">
            <a:tbl>
              <a:tblPr/>
              <a:tblGrid>
                <a:gridCol w="742955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Median(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S[],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)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return 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FindKthLargest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(S, (N+1)/2, 0, N-1);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1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2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57250" y="642938"/>
          <a:ext cx="7500938" cy="5572125"/>
        </p:xfrm>
        <a:graphic>
          <a:graphicData uri="http://schemas.openxmlformats.org/drawingml/2006/table">
            <a:tbl>
              <a:tblPr/>
              <a:tblGrid>
                <a:gridCol w="7500990"/>
              </a:tblGrid>
              <a:tr h="5572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FindKthLargest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S[],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Left,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Right )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S[Left]...S[Right]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中找第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大元素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= S[Left];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简单取首元素为基准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 = Left, R = Right;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(1)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{ 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将序列中比基准大的移到基准左边，小的移到右边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 (Left&lt;=Right)&amp;&amp;(e &lt;= S[Left]) )  Left++;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 (Left&lt;Right)&amp;&amp;(e &gt; S[Right]) )  Right--;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 Left &lt; Right )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Swap ( &amp;S[Left], &amp;S[Right] ) 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 break;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 ( &amp;S[Left-1], &amp;S[L] );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将基准换到两集合之间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 (Left-L-1) &gt;= K )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(Left-L-1)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代表了集合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的大小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FindKthLargest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(S, K, L, Left-2);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在集合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中找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 ( (Left-L-1) &lt; K-1 ) 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FindKthLargest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(S, K-(Left-L-1)-1, Left, R);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在集合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中找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e; </a:t>
                      </a:r>
                      <a:r>
                        <a:rPr 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zh-CN" altLang="en-US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找到，返回 *</a:t>
                      </a:r>
                      <a:r>
                        <a:rPr lang="en-US" altLang="zh-CN" sz="1800" b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1" kern="1200" dirty="0" smtClean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51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2.3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流程控制基础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2"/>
          <p:cNvSpPr/>
          <p:nvPr/>
        </p:nvSpPr>
        <p:spPr>
          <a:xfrm>
            <a:off x="357188" y="1857375"/>
            <a:ext cx="273843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2]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基于问题分解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387" name="矩形 2"/>
          <p:cNvSpPr/>
          <p:nvPr/>
        </p:nvSpPr>
        <p:spPr>
          <a:xfrm>
            <a:off x="500063" y="2292350"/>
            <a:ext cx="6072187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相近的另一个问题是：求集合中的第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 =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</a:t>
            </a:r>
            <a:r>
              <a:rPr lang="en-US" altLang="zh-CN" sz="2000" b="1" i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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时，集合的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大整数就是中位数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95" name="矩形 1"/>
          <p:cNvSpPr/>
          <p:nvPr/>
        </p:nvSpPr>
        <p:spPr>
          <a:xfrm>
            <a:off x="500063" y="571500"/>
            <a:ext cx="315753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求中位数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Median(S)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357188" y="1000125"/>
            <a:ext cx="8072437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1]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基于排序。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首先将集合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从大到小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排序，第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</a:t>
            </a:r>
            <a:r>
              <a:rPr lang="en-US" altLang="zh-CN" sz="2000" b="1" i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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（大于等于</a:t>
            </a:r>
            <a:r>
              <a:rPr lang="en-US" altLang="zh-CN" sz="2000" b="1" i="1" dirty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的最小整数）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元素就是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中位数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500063" y="2928938"/>
            <a:ext cx="5429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求解集合第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大整数问题的一种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递归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思路是：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928813" y="3857625"/>
            <a:ext cx="1071562" cy="1643063"/>
            <a:chOff x="1928794" y="4214818"/>
            <a:chExt cx="1071570" cy="1643074"/>
          </a:xfrm>
        </p:grpSpPr>
        <p:grpSp>
          <p:nvGrpSpPr>
            <p:cNvPr id="8199" name="组合 10"/>
            <p:cNvGrpSpPr/>
            <p:nvPr/>
          </p:nvGrpSpPr>
          <p:grpSpPr>
            <a:xfrm>
              <a:off x="1928794" y="4214818"/>
              <a:ext cx="1071570" cy="1643074"/>
              <a:chOff x="1928794" y="4214818"/>
              <a:chExt cx="1071570" cy="1643074"/>
            </a:xfrm>
          </p:grpSpPr>
          <p:sp>
            <p:nvSpPr>
              <p:cNvPr id="9" name="椭圆 8" descr="S"/>
              <p:cNvSpPr/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8201" name="TextBox 9"/>
              <p:cNvSpPr txBox="1"/>
              <p:nvPr/>
            </p:nvSpPr>
            <p:spPr>
              <a:xfrm>
                <a:off x="2285984" y="4428181"/>
                <a:ext cx="28575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</a:rPr>
                  <a:t>S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8202" name="TextBox 17"/>
            <p:cNvSpPr txBox="1"/>
            <p:nvPr/>
          </p:nvSpPr>
          <p:spPr>
            <a:xfrm>
              <a:off x="2001185" y="4929198"/>
              <a:ext cx="913136" cy="306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 dirty="0">
                  <a:latin typeface="黑体" panose="02010609060101010101" charset="-122"/>
                  <a:ea typeface="黑体" panose="02010609060101010101" charset="-122"/>
                </a:rPr>
                <a:t>N</a:t>
              </a:r>
              <a:r>
                <a:rPr lang="zh-CN" altLang="en-US" sz="1400" dirty="0">
                  <a:latin typeface="黑体" panose="02010609060101010101" charset="-122"/>
                  <a:ea typeface="黑体" panose="02010609060101010101" charset="-122"/>
                </a:rPr>
                <a:t>个元素</a:t>
              </a:r>
              <a:endParaRPr lang="zh-CN" altLang="en-US" sz="14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4071938" y="3429000"/>
            <a:ext cx="785812" cy="1000125"/>
            <a:chOff x="4071934" y="3785524"/>
            <a:chExt cx="785818" cy="1000798"/>
          </a:xfrm>
        </p:grpSpPr>
        <p:grpSp>
          <p:nvGrpSpPr>
            <p:cNvPr id="8204" name="组合 11"/>
            <p:cNvGrpSpPr/>
            <p:nvPr/>
          </p:nvGrpSpPr>
          <p:grpSpPr>
            <a:xfrm>
              <a:off x="4071934" y="3785524"/>
              <a:ext cx="785818" cy="1000797"/>
              <a:chOff x="1928794" y="4213725"/>
              <a:chExt cx="1071570" cy="1644167"/>
            </a:xfrm>
          </p:grpSpPr>
          <p:sp>
            <p:nvSpPr>
              <p:cNvPr id="8205" name="椭圆 12" descr="S"/>
              <p:cNvSpPr/>
              <p:nvPr/>
            </p:nvSpPr>
            <p:spPr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8206" name="TextBox 13"/>
              <p:cNvSpPr txBox="1"/>
              <p:nvPr/>
            </p:nvSpPr>
            <p:spPr>
              <a:xfrm>
                <a:off x="2221040" y="4213725"/>
                <a:ext cx="584493" cy="606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</a:rPr>
                  <a:t>S1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8207" name="TextBox 18"/>
            <p:cNvSpPr txBox="1"/>
            <p:nvPr/>
          </p:nvSpPr>
          <p:spPr>
            <a:xfrm>
              <a:off x="4143372" y="4143380"/>
              <a:ext cx="714380" cy="5220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400" dirty="0">
                  <a:latin typeface="黑体" panose="02010609060101010101" charset="-122"/>
                  <a:ea typeface="黑体" panose="02010609060101010101" charset="-122"/>
                </a:rPr>
                <a:t>N1</a:t>
              </a:r>
              <a:r>
                <a:rPr lang="zh-CN" altLang="en-US" sz="1400" dirty="0">
                  <a:latin typeface="黑体" panose="02010609060101010101" charset="-122"/>
                  <a:ea typeface="黑体" panose="02010609060101010101" charset="-122"/>
                </a:rPr>
                <a:t>个元素</a:t>
              </a:r>
              <a:endParaRPr lang="zh-CN" altLang="en-US" sz="14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6" name="组合 22"/>
          <p:cNvGrpSpPr/>
          <p:nvPr/>
        </p:nvGrpSpPr>
        <p:grpSpPr>
          <a:xfrm>
            <a:off x="4071938" y="4857750"/>
            <a:ext cx="1000125" cy="1143000"/>
            <a:chOff x="4071934" y="5214950"/>
            <a:chExt cx="1000132" cy="1143008"/>
          </a:xfrm>
        </p:grpSpPr>
        <p:grpSp>
          <p:nvGrpSpPr>
            <p:cNvPr id="8209" name="组合 14"/>
            <p:cNvGrpSpPr/>
            <p:nvPr/>
          </p:nvGrpSpPr>
          <p:grpSpPr>
            <a:xfrm>
              <a:off x="4071934" y="5214950"/>
              <a:ext cx="1000132" cy="1143008"/>
              <a:chOff x="1928794" y="4214818"/>
              <a:chExt cx="1071570" cy="1643074"/>
            </a:xfrm>
          </p:grpSpPr>
          <p:sp>
            <p:nvSpPr>
              <p:cNvPr id="8210" name="椭圆 15" descr="S"/>
              <p:cNvSpPr/>
              <p:nvPr/>
            </p:nvSpPr>
            <p:spPr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8211" name="TextBox 16"/>
              <p:cNvSpPr txBox="1"/>
              <p:nvPr/>
            </p:nvSpPr>
            <p:spPr>
              <a:xfrm>
                <a:off x="2158416" y="4317053"/>
                <a:ext cx="584493" cy="530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</a:rPr>
                  <a:t>S2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8212" name="TextBox 19"/>
            <p:cNvSpPr txBox="1"/>
            <p:nvPr/>
          </p:nvSpPr>
          <p:spPr>
            <a:xfrm>
              <a:off x="4214810" y="5643578"/>
              <a:ext cx="714380" cy="5219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400" dirty="0">
                  <a:latin typeface="黑体" panose="02010609060101010101" charset="-122"/>
                  <a:ea typeface="黑体" panose="02010609060101010101" charset="-122"/>
                </a:rPr>
                <a:t>N2</a:t>
              </a:r>
              <a:r>
                <a:rPr lang="zh-CN" altLang="en-US" sz="1400" dirty="0">
                  <a:latin typeface="黑体" panose="02010609060101010101" charset="-122"/>
                  <a:ea typeface="黑体" panose="02010609060101010101" charset="-122"/>
                </a:rPr>
                <a:t>个元素</a:t>
              </a:r>
              <a:endParaRPr lang="zh-CN" altLang="en-US" sz="14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1" name="组合 27"/>
          <p:cNvGrpSpPr/>
          <p:nvPr/>
        </p:nvGrpSpPr>
        <p:grpSpPr>
          <a:xfrm>
            <a:off x="2928938" y="3929063"/>
            <a:ext cx="1143000" cy="750887"/>
            <a:chOff x="2928608" y="4286256"/>
            <a:chExt cx="1143644" cy="748761"/>
          </a:xfrm>
        </p:grpSpPr>
        <p:cxnSp>
          <p:nvCxnSpPr>
            <p:cNvPr id="8214" name="直接箭头连接符 24"/>
            <p:cNvCxnSpPr>
              <a:stCxn id="9" idx="6"/>
              <a:endCxn id="8215" idx="3"/>
            </p:cNvCxnSpPr>
            <p:nvPr/>
          </p:nvCxnSpPr>
          <p:spPr>
            <a:xfrm flipV="1">
              <a:off x="3000364" y="4455147"/>
              <a:ext cx="1071888" cy="57987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215" name="TextBox 25"/>
            <p:cNvSpPr txBox="1"/>
            <p:nvPr/>
          </p:nvSpPr>
          <p:spPr>
            <a:xfrm>
              <a:off x="2928608" y="4286256"/>
              <a:ext cx="1143644" cy="3365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 b="1" dirty="0">
                  <a:latin typeface="黑体" panose="02010609060101010101" charset="-122"/>
                  <a:ea typeface="黑体" panose="02010609060101010101" charset="-122"/>
                </a:rPr>
                <a:t>元素 </a:t>
              </a:r>
              <a:r>
                <a:rPr lang="en-US" altLang="zh-CN" sz="1600" b="1" dirty="0">
                  <a:latin typeface="黑体" panose="02010609060101010101" charset="-122"/>
                  <a:ea typeface="黑体" panose="02010609060101010101" charset="-122"/>
                </a:rPr>
                <a:t>&gt;= e</a:t>
              </a:r>
              <a:endParaRPr lang="zh-CN" altLang="en-US" sz="16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2" name="组合 36"/>
          <p:cNvGrpSpPr/>
          <p:nvPr/>
        </p:nvGrpSpPr>
        <p:grpSpPr>
          <a:xfrm>
            <a:off x="2928938" y="4751388"/>
            <a:ext cx="1143000" cy="873125"/>
            <a:chOff x="2928609" y="5107110"/>
            <a:chExt cx="1143325" cy="875022"/>
          </a:xfrm>
        </p:grpSpPr>
        <p:cxnSp>
          <p:nvCxnSpPr>
            <p:cNvPr id="8217" name="直接箭头连接符 29"/>
            <p:cNvCxnSpPr>
              <a:stCxn id="9" idx="6"/>
              <a:endCxn id="8210" idx="2"/>
            </p:cNvCxnSpPr>
            <p:nvPr/>
          </p:nvCxnSpPr>
          <p:spPr>
            <a:xfrm>
              <a:off x="3000364" y="5107110"/>
              <a:ext cx="1071570" cy="75105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218" name="TextBox 30"/>
            <p:cNvSpPr txBox="1"/>
            <p:nvPr/>
          </p:nvSpPr>
          <p:spPr>
            <a:xfrm>
              <a:off x="2928609" y="5643578"/>
              <a:ext cx="107157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600" b="1" dirty="0">
                  <a:latin typeface="黑体" panose="02010609060101010101" charset="-122"/>
                  <a:ea typeface="黑体" panose="02010609060101010101" charset="-122"/>
                </a:rPr>
                <a:t>元素 </a:t>
              </a:r>
              <a:r>
                <a:rPr lang="en-US" altLang="zh-CN" sz="1600" b="1" dirty="0">
                  <a:latin typeface="黑体" panose="02010609060101010101" charset="-122"/>
                  <a:ea typeface="黑体" panose="02010609060101010101" charset="-122"/>
                </a:rPr>
                <a:t>&lt; e</a:t>
              </a:r>
              <a:endParaRPr lang="zh-CN" altLang="en-US" sz="16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8" name="矩形 2"/>
          <p:cNvSpPr/>
          <p:nvPr/>
        </p:nvSpPr>
        <p:spPr>
          <a:xfrm>
            <a:off x="5786438" y="3357563"/>
            <a:ext cx="2643187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 = N1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时，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Font typeface="Wingdings" panose="05000000000000000000" pitchFamily="2" charset="2"/>
            </a:pP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大整数就是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e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矩形 2"/>
          <p:cNvSpPr/>
          <p:nvPr/>
        </p:nvSpPr>
        <p:spPr>
          <a:xfrm>
            <a:off x="5786438" y="4071938"/>
            <a:ext cx="2286000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 &lt; N1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时，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S1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中的第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" name="矩形 2"/>
          <p:cNvSpPr/>
          <p:nvPr/>
        </p:nvSpPr>
        <p:spPr>
          <a:xfrm>
            <a:off x="5786438" y="5143500"/>
            <a:ext cx="2643187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 &gt; N1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时，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S2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中的第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(K-N1)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AutoShape 87"/>
          <p:cNvSpPr/>
          <p:nvPr/>
        </p:nvSpPr>
        <p:spPr>
          <a:xfrm>
            <a:off x="6000750" y="1785938"/>
            <a:ext cx="2071688" cy="571500"/>
          </a:xfrm>
          <a:prstGeom prst="wedgeEllipseCallout">
            <a:avLst>
              <a:gd name="adj1" fmla="val -213745"/>
              <a:gd name="adj2" fmla="val -1258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i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比较慢！</a:t>
            </a:r>
            <a:endParaRPr lang="zh-CN" altLang="en-US" sz="2000" b="1" i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223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3/25</a:t>
            </a:r>
            <a:endParaRPr lang="en-US" altLang="zh-CN" sz="14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224" name="Text Box 2"/>
          <p:cNvSpPr txBox="1"/>
          <p:nvPr/>
        </p:nvSpPr>
        <p:spPr>
          <a:xfrm>
            <a:off x="7172325" y="0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2.1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引 子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7" grpId="0"/>
      <p:bldP spid="8" grpId="0"/>
      <p:bldP spid="38" grpId="0"/>
      <p:bldP spid="39" grpId="0"/>
      <p:bldP spid="40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2"/>
          <p:cNvSpPr/>
          <p:nvPr/>
        </p:nvSpPr>
        <p:spPr>
          <a:xfrm>
            <a:off x="357188" y="1857375"/>
            <a:ext cx="273843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2]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基于问题分解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18" name="矩形 2"/>
          <p:cNvSpPr/>
          <p:nvPr/>
        </p:nvSpPr>
        <p:spPr>
          <a:xfrm>
            <a:off x="500063" y="2292350"/>
            <a:ext cx="6072187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相近的另一个问题是：求集合中的第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 =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</a:t>
            </a:r>
            <a:r>
              <a:rPr lang="en-US" altLang="zh-CN" sz="2000" b="1" i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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时，集合的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大整数就是中位数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19" name="矩形 1"/>
          <p:cNvSpPr/>
          <p:nvPr/>
        </p:nvSpPr>
        <p:spPr>
          <a:xfrm>
            <a:off x="500063" y="500063"/>
            <a:ext cx="31575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求中位数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Median(S)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0" name="矩形 1"/>
          <p:cNvSpPr/>
          <p:nvPr/>
        </p:nvSpPr>
        <p:spPr>
          <a:xfrm>
            <a:off x="357188" y="1000125"/>
            <a:ext cx="8072437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方法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1]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基于排序。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首先将集合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从大到小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排序，第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</a:t>
            </a:r>
            <a:r>
              <a:rPr lang="en-US" altLang="zh-CN" sz="2000" b="1" i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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（大于等于</a:t>
            </a:r>
            <a:r>
              <a:rPr lang="en-US" altLang="zh-CN" sz="2000" b="1" i="1" dirty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/2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的最小整数）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元素就是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中位数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500063" y="2928938"/>
            <a:ext cx="54292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求解集合第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大整数问题的一种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递归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思路是：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22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3/25</a:t>
            </a:r>
            <a:endParaRPr lang="en-US" altLang="zh-CN" sz="14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6432" name="Group 48"/>
          <p:cNvGraphicFramePr>
            <a:graphicFrameLocks noGrp="1"/>
          </p:cNvGraphicFramePr>
          <p:nvPr/>
        </p:nvGraphicFramePr>
        <p:xfrm>
          <a:off x="428625" y="3429000"/>
          <a:ext cx="8215313" cy="2857500"/>
        </p:xfrm>
        <a:graphic>
          <a:graphicData uri="http://schemas.openxmlformats.org/drawingml/2006/table">
            <a:tbl>
              <a:tblPr/>
              <a:tblGrid>
                <a:gridCol w="8215313"/>
              </a:tblGrid>
              <a:tr h="285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ElementType  FindKthLargest ( ElementType S[],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K)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	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中的第一个元素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e;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将集合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（不包含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）分解为大于等于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的元素集合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和小于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的元素集合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S2;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if ( |S1| &gt;K )          return FindKthLargest( S1, K );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else if ( |S1| &lt; K)  return FindKthLargest( S2, K-|S1| );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else return e;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9" name="Text Box 2"/>
          <p:cNvSpPr txBox="1"/>
          <p:nvPr/>
        </p:nvSpPr>
        <p:spPr>
          <a:xfrm>
            <a:off x="7172325" y="0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2.1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引 子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"/>
          <p:cNvSpPr/>
          <p:nvPr/>
        </p:nvSpPr>
        <p:spPr>
          <a:xfrm>
            <a:off x="714375" y="642938"/>
            <a:ext cx="61436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en-US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2.2]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求集合</a:t>
            </a:r>
            <a:r>
              <a:rPr lang="en-US" altLang="zh-CN" sz="2400" b="1" dirty="0">
                <a:latin typeface="Calibri Bold" charset="0"/>
                <a:ea typeface="黑体" panose="02010609060101010101" charset="-122"/>
              </a:rPr>
              <a:t>{ 6 5 9 8 2 1 7 3 4 }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的中位数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411" name="矩形 2"/>
          <p:cNvSpPr/>
          <p:nvPr/>
        </p:nvSpPr>
        <p:spPr>
          <a:xfrm>
            <a:off x="642938" y="1214438"/>
            <a:ext cx="7500938" cy="4522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fontAlgn="base"/>
            <a:r>
              <a:rPr lang="en-US" altLang="zh-CN" sz="24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</a:t>
            </a:r>
            <a:r>
              <a:rPr lang="zh-CN" altLang="en-US" sz="24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分析</a:t>
            </a:r>
            <a:r>
              <a:rPr lang="en-US" altLang="zh-CN" sz="24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由于该集合有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个元素，所以中位数应该是集合从大到小排序后的第</a:t>
            </a:r>
            <a:r>
              <a:rPr lang="en-US" altLang="zh-CN" sz="20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</a:t>
            </a:r>
            <a:r>
              <a:rPr lang="en-US" altLang="zh-CN" sz="2000" b="1" i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en-US" altLang="zh-CN" sz="20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/2</a:t>
            </a:r>
            <a:r>
              <a:rPr lang="en-US" altLang="zh-CN" sz="2000" b="1" strike="noStrike" noProof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 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 5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个元素。</a:t>
            </a: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 fontAlgn="base"/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选取集合的第一个元素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，根据这个元素从集合中分解出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S1={6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7}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S2={5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4}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endParaRPr lang="zh-CN" altLang="en-US" sz="24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由于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|S1|=4&lt;5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，所以该中位数应该在集合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中，且是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中第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(5 – 4 =1)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大整数。</a:t>
            </a: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继续选取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中的第一个整数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，将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分解出两个集合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S1'={5}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S2'={2,1,3,4}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endParaRPr lang="en-US" altLang="zh-CN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 algn="just" fontAlgn="base">
              <a:buClr>
                <a:srgbClr val="0000FF"/>
              </a:buClr>
              <a:buFont typeface="Wingdings" panose="05000000000000000000" charset="0"/>
              <a:buChar char=""/>
            </a:pP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由于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|S1'|=1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，所以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就是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S2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集合的第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大整数，也就是集合</a:t>
            </a:r>
            <a:r>
              <a:rPr lang="en-US" altLang="zh-CN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{6 5 9 8 2 1 7 3 4}</a:t>
            </a:r>
            <a:r>
              <a:rPr lang="zh-CN" altLang="en-US" sz="2000" b="1" strike="noStrike" noProof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的中位数。</a:t>
            </a:r>
            <a:endParaRPr lang="zh-CN" altLang="en-US" sz="2000" b="1" strike="noStrike" noProof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243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4/25</a:t>
            </a:r>
            <a:endParaRPr lang="en-US" altLang="zh-CN" sz="14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4" name="Text Box 2"/>
          <p:cNvSpPr txBox="1"/>
          <p:nvPr/>
        </p:nvSpPr>
        <p:spPr>
          <a:xfrm>
            <a:off x="7172325" y="0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2.1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引 子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  <p:sp>
        <p:nvSpPr>
          <p:cNvPr id="11266" name="矩形 3"/>
          <p:cNvSpPr/>
          <p:nvPr/>
        </p:nvSpPr>
        <p:spPr>
          <a:xfrm>
            <a:off x="357188" y="787400"/>
            <a:ext cx="7572375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 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变量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是数据存储的基本单位。变量的类型决定了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存储和操作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几种基本的数据类型：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整型、实型（浮点型）、字符型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等。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提供了构造数据类型：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数组、结构、指针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等。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357188" y="1857375"/>
            <a:ext cx="7572375" cy="1538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数组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数组是最基本的构造类型，它是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B8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一组相同类型数据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的有序集合。数组中的元素在内存中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B8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连续存放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，用数组名和下标可以唯一地确定数组元素。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501650" y="3786188"/>
            <a:ext cx="7785100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2.3]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求集合元素的最大值。集合元素存放在数组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中，数组大小为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/>
        </p:nvGraphicFramePr>
        <p:xfrm>
          <a:off x="571500" y="3786188"/>
          <a:ext cx="7429500" cy="2576513"/>
        </p:xfrm>
        <a:graphic>
          <a:graphicData uri="http://schemas.openxmlformats.org/drawingml/2006/table">
            <a:tbl>
              <a:tblPr/>
              <a:tblGrid>
                <a:gridCol w="7429500"/>
              </a:tblGrid>
              <a:tr h="2071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ElementType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Max(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ElementType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S[],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 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ElementType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CurMax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S[0];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=1;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&lt;N;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 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 S[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&gt;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CurMax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比当前最大值还要大 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CurMax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S[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];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则更新当前最大值 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CurMax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5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"/>
          <p:cNvSpPr/>
          <p:nvPr/>
        </p:nvSpPr>
        <p:spPr>
          <a:xfrm>
            <a:off x="714375" y="858838"/>
            <a:ext cx="35194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/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类型定义</a:t>
            </a:r>
            <a:r>
              <a:rPr lang="en-US" altLang="zh-CN" sz="24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typedef</a:t>
            </a:r>
            <a:endParaRPr lang="zh-CN" altLang="en-US" sz="2400" b="1" dirty="0">
              <a:solidFill>
                <a:srgbClr val="0000B8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797" name="矩形 1"/>
          <p:cNvSpPr/>
          <p:nvPr/>
        </p:nvSpPr>
        <p:spPr>
          <a:xfrm>
            <a:off x="714375" y="1430338"/>
            <a:ext cx="7893050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除了使用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语言提供的标准类型和自己定义的一些结构体、枚举等类型外，还可以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用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typedef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语句来建立已经定义好的数据类型的别名。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857250" y="2574925"/>
            <a:ext cx="43465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typedef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000" b="1" i="1" u="sng" dirty="0">
                <a:latin typeface="黑体" panose="02010609060101010101" charset="-122"/>
                <a:ea typeface="黑体" panose="02010609060101010101" charset="-122"/>
              </a:rPr>
              <a:t>原有类型名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000" b="1" i="1" u="sng" dirty="0">
                <a:latin typeface="黑体" panose="02010609060101010101" charset="-122"/>
                <a:ea typeface="黑体" panose="02010609060101010101" charset="-122"/>
              </a:rPr>
              <a:t>新类型名</a:t>
            </a:r>
            <a:endParaRPr lang="zh-CN" altLang="en-US" sz="2000" b="1" i="1" u="sng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857250" y="3003550"/>
            <a:ext cx="4929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typedef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int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ElementType;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785813" y="3503613"/>
            <a:ext cx="7643812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这样在调用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ElementType Max( ElementType S[],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N )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处理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int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型数组时，就不需要把 每个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ElementType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替换成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int 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了。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4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15/25</a:t>
            </a:r>
            <a:endParaRPr lang="en-US" altLang="zh-CN" sz="14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295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1"/>
          <p:cNvSpPr/>
          <p:nvPr/>
        </p:nvSpPr>
        <p:spPr>
          <a:xfrm>
            <a:off x="571500" y="500063"/>
            <a:ext cx="19446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3.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指针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486" name="矩形 1"/>
          <p:cNvSpPr/>
          <p:nvPr/>
        </p:nvSpPr>
        <p:spPr>
          <a:xfrm>
            <a:off x="785813" y="928688"/>
            <a:ext cx="7607300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指针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语言中一个非常重要的概念。使用指针可以对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复杂数据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进行处理，能对计算机的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内存进行分配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控制，在函数调用中使用指针还可以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返回多个值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642938" y="2286000"/>
            <a:ext cx="17970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⑴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指针与数组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714375" y="2714625"/>
            <a:ext cx="7777163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数组名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是数组中第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个元素（下标为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）的地址，可以看作是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常量指针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，不能改变指针常量（数组名）的值。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642938" y="3714750"/>
            <a:ext cx="33464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/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⑵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用指针实现内存动态分配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000125" y="4429125"/>
            <a:ext cx="6357938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①  分配函数 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void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*malloc(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unsigned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size)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②  释放函数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void 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free(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void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*ptr)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319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6/25</a:t>
            </a:r>
            <a:endParaRPr lang="en-US" altLang="zh-CN" sz="14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320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1"/>
          <p:cNvSpPr/>
          <p:nvPr/>
        </p:nvSpPr>
        <p:spPr>
          <a:xfrm>
            <a:off x="571500" y="571500"/>
            <a:ext cx="11112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/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4.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结构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531" name="矩形 2"/>
          <p:cNvSpPr/>
          <p:nvPr/>
        </p:nvSpPr>
        <p:spPr>
          <a:xfrm>
            <a:off x="714375" y="2000250"/>
            <a:ext cx="3786188" cy="2246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结构类型定义的一般形式为：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struct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结构名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{ 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结构成员名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结构成员名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……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类型名 结构成员名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n;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};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534" name="矩形 1"/>
          <p:cNvSpPr/>
          <p:nvPr/>
        </p:nvSpPr>
        <p:spPr>
          <a:xfrm>
            <a:off x="430213" y="1000125"/>
            <a:ext cx="8142287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定义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结构类型把一些可以是不同类型的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数据分量聚合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成一个整体。同时，结构又是一个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变量的集合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，可以单独使用其变量成员。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4786313" y="2143125"/>
            <a:ext cx="265112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结构变量的使用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4143375" y="2500313"/>
            <a:ext cx="4498975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使用结构变量就是对其成员进行操作。格式为：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结构变量名</a:t>
            </a:r>
            <a:r>
              <a:rPr lang="en-US" altLang="zh-CN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000" b="1" dirty="0">
                <a:solidFill>
                  <a:srgbClr val="0000B8"/>
                </a:solidFill>
                <a:latin typeface="黑体" panose="02010609060101010101" charset="-122"/>
                <a:ea typeface="黑体" panose="02010609060101010101" charset="-122"/>
              </a:rPr>
              <a:t>结构成员名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。此外，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结构变量不仅可以作为函数参数，也可以作为函数的返回值。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519113" y="4500563"/>
            <a:ext cx="384492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 startAt="2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结构数组：结构与数组的结合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5"/>
          <p:cNvSpPr/>
          <p:nvPr/>
        </p:nvSpPr>
        <p:spPr>
          <a:xfrm>
            <a:off x="500063" y="4500563"/>
            <a:ext cx="36083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宋体" panose="02010600030101010101" pitchFamily="2" charset="-122"/>
              <a:buAutoNum type="circleNumDbPlain" startAt="3"/>
            </a:pP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结构指针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：指向结构的指针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50863" y="5000625"/>
            <a:ext cx="8593137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）用*方式访问，形式：（*结构指针变量名 ）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结构成员名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）用指向运算符“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-&gt;”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访问指针指向的结构成员，形式：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                     结构指针变量名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-&gt;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结构成员名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"/>
          <p:cNvSpPr/>
          <p:nvPr/>
        </p:nvSpPr>
        <p:spPr>
          <a:xfrm>
            <a:off x="642938" y="4929188"/>
            <a:ext cx="7629525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对结构数组元素成员的引用是通过使用数组下标与结构成员操作符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“.”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相结合的方式来完成的，其一般格式为：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                    结构数组名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[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下标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].</a:t>
            </a:r>
            <a:r>
              <a:rPr lang="zh-CN" altLang="zh-CN" sz="2000" b="1" dirty="0">
                <a:latin typeface="黑体" panose="02010609060101010101" charset="-122"/>
                <a:ea typeface="黑体" panose="02010609060101010101" charset="-122"/>
              </a:rPr>
              <a:t>结构成员名</a:t>
            </a:r>
            <a:endParaRPr lang="zh-CN" altLang="zh-CN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46" name="Text Box 52"/>
          <p:cNvSpPr txBox="1"/>
          <p:nvPr/>
        </p:nvSpPr>
        <p:spPr>
          <a:xfrm>
            <a:off x="8534400" y="6553200"/>
            <a:ext cx="6096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7/25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7" name="Text Box 2"/>
          <p:cNvSpPr txBox="1"/>
          <p:nvPr/>
        </p:nvSpPr>
        <p:spPr>
          <a:xfrm>
            <a:off x="5948363" y="0"/>
            <a:ext cx="3189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108000" rIns="144000"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2.2 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Webdings" panose="05030102010509060703" pitchFamily="18" charset="2"/>
              </a:rPr>
              <a:t>数据存储基础</a:t>
            </a:r>
            <a:endParaRPr lang="zh-CN" altLang="en-US" sz="2400" b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4" grpId="0"/>
      <p:bldP spid="7" grpId="0"/>
      <p:bldP spid="8" grpId="0"/>
      <p:bldP spid="9" grpId="0"/>
      <p:bldP spid="9" grpId="1"/>
      <p:bldP spid="10" grpId="0"/>
      <p:bldP spid="11" grpId="0"/>
      <p:bldP spid="12" grpId="0"/>
      <p:bldP spid="12" grpId="1"/>
    </p:bldLst>
  </p:timing>
</p:sld>
</file>

<file path=ppt/tags/tag1.xml><?xml version="1.0" encoding="utf-8"?>
<p:tagLst xmlns:p="http://schemas.openxmlformats.org/presentationml/2006/main">
  <p:tag name="COMMONDATA" val="eyJoZGlkIjoiMDYzOWMwZjI3NmJmMjc4NmRjZDA3OGM5ZmM4ZDUyN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8811</Words>
  <Application>WPS 演示</Application>
  <PresentationFormat>全屏显示(4:3)</PresentationFormat>
  <Paragraphs>731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5" baseType="lpstr">
      <vt:lpstr>Arial</vt:lpstr>
      <vt:lpstr>宋体</vt:lpstr>
      <vt:lpstr>Wingdings</vt:lpstr>
      <vt:lpstr>方正书宋_GBK</vt:lpstr>
      <vt:lpstr>Arial Unicode MS</vt:lpstr>
      <vt:lpstr>微软雅黑</vt:lpstr>
      <vt:lpstr>Times New Roman</vt:lpstr>
      <vt:lpstr>Calibri</vt:lpstr>
      <vt:lpstr>Webdings</vt:lpstr>
      <vt:lpstr>Courier</vt:lpstr>
      <vt:lpstr>Courier New</vt:lpstr>
      <vt:lpstr>Symbol</vt:lpstr>
      <vt:lpstr>Arial Narrow</vt:lpstr>
      <vt:lpstr>Courier</vt:lpstr>
      <vt:lpstr>Thonburi</vt:lpstr>
      <vt:lpstr>Segoe Print</vt:lpstr>
      <vt:lpstr>Times New Roman</vt:lpstr>
      <vt:lpstr>苹方-简</vt:lpstr>
      <vt:lpstr>Kingsoft Sign</vt:lpstr>
      <vt:lpstr>黑体</vt:lpstr>
      <vt:lpstr>华文新魏</vt:lpstr>
      <vt:lpstr>Times New Roman Regular</vt:lpstr>
      <vt:lpstr>Calibri Bold</vt:lpstr>
      <vt:lpstr>Wingdings</vt:lpstr>
      <vt:lpstr>宋体-简</vt:lpstr>
      <vt:lpstr>Calibri Regular</vt:lpstr>
      <vt:lpstr>Office 主题</vt:lpstr>
      <vt:lpstr>1_Office 主题</vt:lpstr>
      <vt:lpstr>SmartDraw.2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赤叶枫林</dc:creator>
  <cp:lastModifiedBy>娄铮铮</cp:lastModifiedBy>
  <cp:revision>209</cp:revision>
  <dcterms:created xsi:type="dcterms:W3CDTF">2012-08-25T22:28:09Z</dcterms:created>
  <dcterms:modified xsi:type="dcterms:W3CDTF">2022-09-14T10:30:50Z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3DCFA3C016D546ECBC34BD934298F187</vt:lpwstr>
  </property>
</Properties>
</file>