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9" r:id="rId3"/>
    <p:sldId id="260" r:id="rId4"/>
    <p:sldId id="261" r:id="rId5"/>
    <p:sldId id="262" r:id="rId6"/>
    <p:sldId id="263" r:id="rId7"/>
    <p:sldId id="269" r:id="rId8"/>
    <p:sldId id="267" r:id="rId9"/>
    <p:sldId id="270" r:id="rId10"/>
    <p:sldId id="268" r:id="rId11"/>
    <p:sldId id="277" r:id="rId12"/>
    <p:sldId id="278" r:id="rId13"/>
    <p:sldId id="271" r:id="rId14"/>
    <p:sldId id="273" r:id="rId15"/>
    <p:sldId id="272" r:id="rId16"/>
    <p:sldId id="274" r:id="rId17"/>
    <p:sldId id="275" r:id="rId18"/>
    <p:sldId id="276" r:id="rId19"/>
    <p:sldId id="280" r:id="rId20"/>
    <p:sldId id="281" r:id="rId21"/>
    <p:sldId id="282" r:id="rId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101" d="100"/>
          <a:sy n="101" d="100"/>
        </p:scale>
        <p:origin x="15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组合 4097"/>
          <p:cNvGrpSpPr/>
          <p:nvPr/>
        </p:nvGrpSpPr>
        <p:grpSpPr>
          <a:xfrm>
            <a:off x="0" y="2438400"/>
            <a:ext cx="9009063" cy="1052513"/>
            <a:chOff x="0" y="1536"/>
            <a:chExt cx="5675" cy="663"/>
          </a:xfrm>
        </p:grpSpPr>
        <p:grpSp>
          <p:nvGrpSpPr>
            <p:cNvPr id="4099" name="组合 4098"/>
            <p:cNvGrpSpPr/>
            <p:nvPr/>
          </p:nvGrpSpPr>
          <p:grpSpPr>
            <a:xfrm>
              <a:off x="183" y="1604"/>
              <a:ext cx="448" cy="299"/>
              <a:chOff x="720" y="336"/>
              <a:chExt cx="624" cy="432"/>
            </a:xfrm>
          </p:grpSpPr>
          <p:sp>
            <p:nvSpPr>
              <p:cNvPr id="4100" name="矩形 4099"/>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4101" name="矩形 4100"/>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4102" name="组合 4101"/>
            <p:cNvGrpSpPr/>
            <p:nvPr/>
          </p:nvGrpSpPr>
          <p:grpSpPr>
            <a:xfrm>
              <a:off x="261" y="1870"/>
              <a:ext cx="465" cy="299"/>
              <a:chOff x="912" y="2640"/>
              <a:chExt cx="672" cy="432"/>
            </a:xfrm>
          </p:grpSpPr>
          <p:sp>
            <p:nvSpPr>
              <p:cNvPr id="4103" name="矩形 4102"/>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4104" name="矩形 4103"/>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4105" name="矩形 4104"/>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4106" name="矩形 4105"/>
            <p:cNvSpPr/>
            <p:nvPr/>
          </p:nvSpPr>
          <p:spPr>
            <a:xfrm>
              <a:off x="400" y="1536"/>
              <a:ext cx="20" cy="663"/>
            </a:xfrm>
            <a:prstGeom prst="rect">
              <a:avLst/>
            </a:prstGeom>
            <a:solidFill>
              <a:schemeClr val="bg2"/>
            </a:solidFill>
            <a:ln w="9525">
              <a:noFill/>
            </a:ln>
          </p:spPr>
          <p:txBody>
            <a:bodyPr/>
            <a:lstStyle/>
            <a:p>
              <a:endParaRPr lang="zh-CN" altLang="en-US"/>
            </a:p>
          </p:txBody>
        </p:sp>
        <p:sp>
          <p:nvSpPr>
            <p:cNvPr id="4107" name="矩形 4106"/>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4108" name="标题 4107"/>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p>
        </p:txBody>
      </p:sp>
      <p:sp>
        <p:nvSpPr>
          <p:cNvPr id="4110" name="日期占位符 4109"/>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t>2023/9/24</a:t>
            </a:fld>
            <a:endParaRPr lang="zh-CN" altLang="en-US" dirty="0">
              <a:latin typeface="Times New Roman" panose="02020603050405020304" pitchFamily="18" charset="0"/>
            </a:endParaRPr>
          </a:p>
        </p:txBody>
      </p:sp>
      <p:sp>
        <p:nvSpPr>
          <p:cNvPr id="4111" name="页脚占位符 4110"/>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4112" name="灯片编号占位符 4111"/>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2000250" cy="5751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381000"/>
            <a:ext cx="5884793" cy="5751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752600"/>
            <a:ext cx="3920490" cy="4379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2510" y="1752600"/>
            <a:ext cx="3920490" cy="4379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3073"/>
          <p:cNvSpPr/>
          <p:nvPr/>
        </p:nvSpPr>
        <p:spPr>
          <a:xfrm>
            <a:off x="431800" y="917575"/>
            <a:ext cx="438150" cy="474663"/>
          </a:xfrm>
          <a:prstGeom prst="rect">
            <a:avLst/>
          </a:prstGeom>
          <a:solidFill>
            <a:schemeClr val="accent2"/>
          </a:solidFill>
          <a:ln w="9525">
            <a:noFill/>
          </a:ln>
        </p:spPr>
        <p:txBody>
          <a:bodyPr wrap="none" anchor="ctr"/>
          <a:lstStyle/>
          <a:p>
            <a:pPr lvl="0" algn="ctr"/>
            <a:endParaRPr dirty="0">
              <a:latin typeface="Tahoma" panose="020B0604030504040204" pitchFamily="34" charset="0"/>
            </a:endParaRPr>
          </a:p>
        </p:txBody>
      </p:sp>
      <p:sp>
        <p:nvSpPr>
          <p:cNvPr id="3075" name="矩形 3074"/>
          <p:cNvSpPr/>
          <p:nvPr/>
        </p:nvSpPr>
        <p:spPr>
          <a:xfrm>
            <a:off x="814388" y="917575"/>
            <a:ext cx="328612"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3076" name="矩形 3075"/>
          <p:cNvSpPr/>
          <p:nvPr/>
        </p:nvSpPr>
        <p:spPr>
          <a:xfrm>
            <a:off x="555625" y="1339850"/>
            <a:ext cx="422275" cy="474663"/>
          </a:xfrm>
          <a:prstGeom prst="rect">
            <a:avLst/>
          </a:prstGeom>
          <a:solidFill>
            <a:schemeClr val="folHlink"/>
          </a:solidFill>
          <a:ln w="9525">
            <a:noFill/>
          </a:ln>
        </p:spPr>
        <p:txBody>
          <a:bodyPr wrap="none" anchor="ctr"/>
          <a:lstStyle/>
          <a:p>
            <a:pPr lvl="0" algn="ctr"/>
            <a:endParaRPr dirty="0">
              <a:latin typeface="Tahoma" panose="020B0604030504040204" pitchFamily="34" charset="0"/>
            </a:endParaRPr>
          </a:p>
        </p:txBody>
      </p:sp>
      <p:sp>
        <p:nvSpPr>
          <p:cNvPr id="3077" name="矩形 3076"/>
          <p:cNvSpPr/>
          <p:nvPr/>
        </p:nvSpPr>
        <p:spPr>
          <a:xfrm>
            <a:off x="925513" y="1339850"/>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3078" name="矩形 3077"/>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dirty="0">
              <a:latin typeface="Tahoma" panose="020B0604030504040204" pitchFamily="34" charset="0"/>
            </a:endParaRPr>
          </a:p>
        </p:txBody>
      </p:sp>
      <p:sp>
        <p:nvSpPr>
          <p:cNvPr id="3079" name="矩形 3078"/>
          <p:cNvSpPr/>
          <p:nvPr/>
        </p:nvSpPr>
        <p:spPr>
          <a:xfrm>
            <a:off x="762000" y="990600"/>
            <a:ext cx="31750" cy="1052513"/>
          </a:xfrm>
          <a:prstGeom prst="rect">
            <a:avLst/>
          </a:prstGeom>
          <a:solidFill>
            <a:schemeClr val="bg2"/>
          </a:solidFill>
          <a:ln w="9525">
            <a:noFill/>
          </a:ln>
        </p:spPr>
        <p:txBody>
          <a:bodyPr wrap="none" anchor="ctr"/>
          <a:lstStyle/>
          <a:p>
            <a:pPr lvl="0" algn="ctr"/>
            <a:endParaRPr dirty="0">
              <a:latin typeface="Tahoma" panose="020B0604030504040204" pitchFamily="34" charset="0"/>
            </a:endParaRPr>
          </a:p>
        </p:txBody>
      </p:sp>
      <p:sp>
        <p:nvSpPr>
          <p:cNvPr id="3080" name="矩形 3079"/>
          <p:cNvSpPr/>
          <p:nvPr/>
        </p:nvSpPr>
        <p:spPr>
          <a:xfrm>
            <a:off x="457200" y="1600200"/>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3081" name="标题 3080"/>
          <p:cNvSpPr>
            <a:spLocks noGrp="1"/>
          </p:cNvSpPr>
          <p:nvPr>
            <p:ph type="title"/>
          </p:nvPr>
        </p:nvSpPr>
        <p:spPr>
          <a:xfrm>
            <a:off x="1143000" y="381000"/>
            <a:ext cx="7612063" cy="1143000"/>
          </a:xfrm>
          <a:prstGeom prst="rect">
            <a:avLst/>
          </a:prstGeom>
          <a:noFill/>
          <a:ln w="9525">
            <a:noFill/>
          </a:ln>
        </p:spPr>
        <p:txBody>
          <a:bodyPr anchor="b"/>
          <a:lstStyle/>
          <a:p>
            <a:pPr lvl="0"/>
            <a:r>
              <a:rPr lang="zh-CN" altLang="en-US" dirty="0"/>
              <a:t>单击此处编辑母版标题样式</a:t>
            </a:r>
          </a:p>
        </p:txBody>
      </p:sp>
      <p:sp>
        <p:nvSpPr>
          <p:cNvPr id="3082" name="文本占位符 3081"/>
          <p:cNvSpPr>
            <a:spLocks noGrp="1"/>
          </p:cNvSpPr>
          <p:nvPr>
            <p:ph type="body" idx="1"/>
          </p:nvPr>
        </p:nvSpPr>
        <p:spPr>
          <a:xfrm>
            <a:off x="762000" y="1752600"/>
            <a:ext cx="8001000" cy="43799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83" name="日期占位符 3082"/>
          <p:cNvSpPr>
            <a:spLocks noGrp="1"/>
          </p:cNvSpPr>
          <p:nvPr>
            <p:ph type="dt" sz="half" idx="2"/>
          </p:nvPr>
        </p:nvSpPr>
        <p:spPr>
          <a:xfrm>
            <a:off x="914400" y="6324600"/>
            <a:ext cx="25908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Times New Roman" panose="02020603050405020304" pitchFamily="18" charset="0"/>
            </a:endParaRPr>
          </a:p>
        </p:txBody>
      </p:sp>
      <p:sp>
        <p:nvSpPr>
          <p:cNvPr id="3084" name="页脚占位符 3083"/>
          <p:cNvSpPr>
            <a:spLocks noGrp="1"/>
          </p:cNvSpPr>
          <p:nvPr>
            <p:ph type="ftr" sz="quarter" idx="3"/>
          </p:nvPr>
        </p:nvSpPr>
        <p:spPr>
          <a:xfrm>
            <a:off x="3962400" y="6324600"/>
            <a:ext cx="32004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3085" name="灯片编号占位符 3084"/>
          <p:cNvSpPr>
            <a:spLocks noGrp="1"/>
          </p:cNvSpPr>
          <p:nvPr>
            <p:ph type="sldNum" sz="quarter" idx="4"/>
          </p:nvPr>
        </p:nvSpPr>
        <p:spPr>
          <a:xfrm>
            <a:off x="7772400" y="6324600"/>
            <a:ext cx="9144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hyperlink" Target="http://zh.wikipedia.org/wiki/%E6%B8%85%E5%8D%8E%E5%A4%A7%E5%AD%A6" TargetMode="External"/><Relationship Id="rId13" Type="http://schemas.openxmlformats.org/officeDocument/2006/relationships/hyperlink" Target="http://zh.wikipedia.org/wiki/%E5%8F%B0%E6%B9%BE" TargetMode="External"/><Relationship Id="rId18" Type="http://schemas.openxmlformats.org/officeDocument/2006/relationships/hyperlink" Target="http://zh.wikipedia.org/wiki/%E5%93%88%E4%BD%9B%E5%A4%A7%E5%AD%A6" TargetMode="External"/><Relationship Id="rId26" Type="http://schemas.openxmlformats.org/officeDocument/2006/relationships/hyperlink" Target="http://zh.wikipedia.org/wiki/%E6%99%AE%E6%9E%97%E6%96%AF%E9%A1%BF%E5%A4%A7%E5%AD%A6" TargetMode="External"/><Relationship Id="rId3" Type="http://schemas.openxmlformats.org/officeDocument/2006/relationships/hyperlink" Target="http://zh.wikipedia.org/wiki/12%E6%9C%8824%E6%97%A5" TargetMode="External"/><Relationship Id="rId21" Type="http://schemas.openxmlformats.org/officeDocument/2006/relationships/hyperlink" Target="http://zh.wikipedia.org/wiki/%E9%BA%BB%E7%9C%81%E7%90%86%E5%B7%A5%E5%AD%A6%E9%99%A2" TargetMode="External"/><Relationship Id="rId7" Type="http://schemas.openxmlformats.org/officeDocument/2006/relationships/hyperlink" Target="http://zh.wikipedia.org/wiki/%E5%9B%BE%E7%81%B5%E5%A5%96" TargetMode="External"/><Relationship Id="rId12" Type="http://schemas.openxmlformats.org/officeDocument/2006/relationships/hyperlink" Target="http://zh.wikipedia.org/wiki/%E4%B8%8A%E6%B5%B7" TargetMode="External"/><Relationship Id="rId17" Type="http://schemas.openxmlformats.org/officeDocument/2006/relationships/hyperlink" Target="http://zh.wikipedia.org/wiki/1972%E5%B9%B4" TargetMode="External"/><Relationship Id="rId25" Type="http://schemas.openxmlformats.org/officeDocument/2006/relationships/hyperlink" Target="http://zh.wikipedia.org/wiki/2004%E5%B9%B4" TargetMode="External"/><Relationship Id="rId2" Type="http://schemas.openxmlformats.org/officeDocument/2006/relationships/hyperlink" Target="http://zh.wikipedia.org/wiki/1946%E5%B9%B4" TargetMode="External"/><Relationship Id="rId16" Type="http://schemas.openxmlformats.org/officeDocument/2006/relationships/hyperlink" Target="http://zh.wikipedia.org/wiki/%E7%BE%8E%E5%9B%BD" TargetMode="External"/><Relationship Id="rId20" Type="http://schemas.openxmlformats.org/officeDocument/2006/relationships/hyperlink" Target="http://zh.wikipedia.org/wiki/%E4%BC%8A%E5%88%A9%E8%AF%BA%E5%A4%A7%E5%AD%A6%E9%A6%99%E6%A7%9F%E5%88%86%E6%A0%A1" TargetMode="External"/><Relationship Id="rId29" Type="http://schemas.openxmlformats.org/officeDocument/2006/relationships/hyperlink" Target="http://zh.wikipedia.org/w/index.php?title=%E7%BE%8E%E5%9B%BD%E4%BA%BA%E6%96%87%E5%8F%8A%E7%A7%91%E5%AD%A6%E9%99%A2&amp;action=edit" TargetMode="External"/><Relationship Id="rId1" Type="http://schemas.openxmlformats.org/officeDocument/2006/relationships/slideLayout" Target="../slideLayouts/slideLayout2.xml"/><Relationship Id="rId6" Type="http://schemas.openxmlformats.org/officeDocument/2006/relationships/hyperlink" Target="http://zh.wikipedia.org/wiki/2000%E5%B9%B4" TargetMode="External"/><Relationship Id="rId11" Type="http://schemas.openxmlformats.org/officeDocument/2006/relationships/hyperlink" Target="http://zh.wikipedia.org/w/index.php?title=%E5%B9%B3%E5%AE%89%E5%A4%9C&amp;action=edit" TargetMode="External"/><Relationship Id="rId24" Type="http://schemas.openxmlformats.org/officeDocument/2006/relationships/hyperlink" Target="http://zh.wikipedia.org/wiki/1986%E5%B9%B4" TargetMode="External"/><Relationship Id="rId5" Type="http://schemas.openxmlformats.org/officeDocument/2006/relationships/hyperlink" Target="http://zh.wikipedia.org/wiki/%E8%AE%A1%E7%AE%97%E6%9C%BA%E7%A7%91%E5%AD%A6%E5%AE%B6" TargetMode="External"/><Relationship Id="rId15" Type="http://schemas.openxmlformats.org/officeDocument/2006/relationships/hyperlink" Target="http://zh.wikipedia.org/wiki/%E5%8F%B0%E6%B9%BE%E5%A4%A7%E5%AD%A6" TargetMode="External"/><Relationship Id="rId23" Type="http://schemas.openxmlformats.org/officeDocument/2006/relationships/hyperlink" Target="http://zh.wikipedia.org/wiki/%E5%8A%A0%E5%B7%9E%E5%A4%A7%E5%AD%A6%E4%BC%AF%E5%85%8B%E5%88%A9%E5%88%86%E6%A0%A1" TargetMode="External"/><Relationship Id="rId28" Type="http://schemas.openxmlformats.org/officeDocument/2006/relationships/hyperlink" Target="http://zh.wikipedia.org/w/index.php?title=%E7%BE%8E%E5%9B%BD%E5%9B%BD%E5%AE%B6%E7%A7%91%E5%AD%A6%E9%99%A2&amp;action=edit" TargetMode="External"/><Relationship Id="rId10" Type="http://schemas.openxmlformats.org/officeDocument/2006/relationships/hyperlink" Target="http://zh.wikipedia.org/wiki/%E5%AD%9D%E6%84%9F" TargetMode="External"/><Relationship Id="rId19" Type="http://schemas.openxmlformats.org/officeDocument/2006/relationships/hyperlink" Target="http://zh.wikipedia.org/wiki/1975%E5%B9%B4" TargetMode="External"/><Relationship Id="rId31" Type="http://schemas.openxmlformats.org/officeDocument/2006/relationships/hyperlink" Target="http://zh.wikipedia.org/wiki/%E4%B8%AD%E5%A4%AE%E7%A0%94%E7%A9%B6%E9%99%A2" TargetMode="External"/><Relationship Id="rId4" Type="http://schemas.openxmlformats.org/officeDocument/2006/relationships/hyperlink" Target="http://zh.wikipedia.org/wiki/%E7%BE%8E%E7%B1%8D%E5%8D%8E%E4%BA%BA" TargetMode="External"/><Relationship Id="rId9" Type="http://schemas.openxmlformats.org/officeDocument/2006/relationships/hyperlink" Target="http://zh.wikipedia.org/wiki/%E6%B9%96%E5%8C%97" TargetMode="External"/><Relationship Id="rId14" Type="http://schemas.openxmlformats.org/officeDocument/2006/relationships/hyperlink" Target="http://zh.wikipedia.org/wiki/1967%E5%B9%B4" TargetMode="External"/><Relationship Id="rId22" Type="http://schemas.openxmlformats.org/officeDocument/2006/relationships/hyperlink" Target="http://zh.wikipedia.org/wiki/%E6%96%AF%E5%9D%A6%E7%A6%8F%E5%A4%A7%E5%AD%A6" TargetMode="External"/><Relationship Id="rId27" Type="http://schemas.openxmlformats.org/officeDocument/2006/relationships/hyperlink" Target="http://zh.wikipedia.org/w/index.php?title=%E6%B8%85%E5%8D%8E%E5%A4%A7%E5%AD%A6%E9%AB%98%E7%AD%89%E7%A0%94%E7%A9%B6%E4%B8%AD%E5%BF%83&amp;action=edit" TargetMode="External"/><Relationship Id="rId30" Type="http://schemas.openxmlformats.org/officeDocument/2006/relationships/hyperlink" Target="http://zh.wikipedia.org/wiki/%E4%B8%AD%E5%9B%BD%E7%A7%91%E5%AD%A6%E9%99%A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zh.wikipedia.org/wiki/%E7%BE%8E%E5%9B%BD%E8%AE%A1%E7%AE%97%E6%9C%BA%E5%8D%8F%E4%BC%9A" TargetMode="External"/><Relationship Id="rId2" Type="http://schemas.openxmlformats.org/officeDocument/2006/relationships/hyperlink" Target="http://zh.wikipedia.org/w/index.php?title=%E7%BE%8E%E5%9B%BD%E5%B7%A5%E4%B8%9A%E4%B8%8E%E5%BA%94%E7%94%A8%E6%95%B0%E5%AD%A6%E5%AD%A6%E4%BC%9A&amp;action=edit" TargetMode="External"/><Relationship Id="rId1" Type="http://schemas.openxmlformats.org/officeDocument/2006/relationships/slideLayout" Target="../slideLayouts/slideLayout2.xml"/><Relationship Id="rId6" Type="http://schemas.openxmlformats.org/officeDocument/2006/relationships/hyperlink" Target="http://zh.wikipedia.org/w/index.php?title=%E4%BA%9A%E8%A3%94&amp;action=edit" TargetMode="External"/><Relationship Id="rId5" Type="http://schemas.openxmlformats.org/officeDocument/2006/relationships/hyperlink" Target="http://zh.wikipedia.org/wiki/%E5%9B%BE%E7%81%B5%E5%A5%96" TargetMode="External"/><Relationship Id="rId4" Type="http://schemas.openxmlformats.org/officeDocument/2006/relationships/hyperlink" Target="http://zh.wikipedia.org/wiki/2000%E5%B9%B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uiuc.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zh.wikipedia.org/wiki/Image:Alan_Turing.jpg" TargetMode="External"/><Relationship Id="rId1" Type="http://schemas.openxmlformats.org/officeDocument/2006/relationships/slideLayout" Target="../slideLayouts/slideLayout7.xml"/><Relationship Id="rId4" Type="http://schemas.openxmlformats.org/officeDocument/2006/relationships/image" Target="E:/2009_9_1_305_office/lesson/&#35745;&#31639;&#26426;&#31185;&#23398;&#23548;&#35770;/http:/upload.wikimedia.org/wikipedia/zh/5/57/Alan_Turing.jp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zh.wikipedia.org/w/index.php?title=%E9%82%8F%E8%BC%AF%E5%AD%B8%E5%AE%B6&amp;action=edit" TargetMode="External"/><Relationship Id="rId13" Type="http://schemas.openxmlformats.org/officeDocument/2006/relationships/hyperlink" Target="http://zh.wikipedia.org/wiki/%E6%99%AE%E6%9E%97%E6%96%AF%E9%A1%BF%E5%A4%A7%E5%AD%A6" TargetMode="External"/><Relationship Id="rId18" Type="http://schemas.openxmlformats.org/officeDocument/2006/relationships/hyperlink" Target="http://zh.wikipedia.org/wiki/%E4%BA%BA%E5%B7%A5%E6%99%BA%E8%83%BD" TargetMode="External"/><Relationship Id="rId3" Type="http://schemas.openxmlformats.org/officeDocument/2006/relationships/hyperlink" Target="http://zh.wikipedia.org/wiki/6%E6%9C%8823%E6%97%A5" TargetMode="External"/><Relationship Id="rId21" Type="http://schemas.openxmlformats.org/officeDocument/2006/relationships/hyperlink" Target="http://zh.wikipedia.org/wiki/%E5%9B%BE%E7%81%B5%E8%AF%95%E9%AA%8C" TargetMode="External"/><Relationship Id="rId7" Type="http://schemas.openxmlformats.org/officeDocument/2006/relationships/hyperlink" Target="http://zh.wikipedia.org/wiki/%E6%95%B0%E5%AD%A6%E5%AE%B6" TargetMode="External"/><Relationship Id="rId12" Type="http://schemas.openxmlformats.org/officeDocument/2006/relationships/hyperlink" Target="http://zh.wikipedia.org/w/index.php?title=%E5%9B%BD%E7%8E%8B%E5%AD%A6%E9%99%A2&amp;action=edit" TargetMode="External"/><Relationship Id="rId17" Type="http://schemas.openxmlformats.org/officeDocument/2006/relationships/hyperlink" Target="http://zh.wikipedia.org/w/index.php?title=Enigma&amp;action=edit" TargetMode="External"/><Relationship Id="rId2" Type="http://schemas.openxmlformats.org/officeDocument/2006/relationships/hyperlink" Target="http://zh.wikipedia.org/wiki/1912%E5%B9%B4" TargetMode="External"/><Relationship Id="rId16" Type="http://schemas.openxmlformats.org/officeDocument/2006/relationships/hyperlink" Target="http://zh.wikipedia.org/wiki/%E5%BE%B7%E5%9B%BD" TargetMode="External"/><Relationship Id="rId20" Type="http://schemas.openxmlformats.org/officeDocument/2006/relationships/hyperlink" Target="http://zh.wikipedia.org/w/index.php?title=%E8%AF%95%E9%AA%8C&amp;action=edit" TargetMode="External"/><Relationship Id="rId1" Type="http://schemas.openxmlformats.org/officeDocument/2006/relationships/slideLayout" Target="../slideLayouts/slideLayout2.xml"/><Relationship Id="rId6" Type="http://schemas.openxmlformats.org/officeDocument/2006/relationships/hyperlink" Target="http://zh.wikipedia.org/wiki/%E8%8B%B1%E5%9B%BD" TargetMode="External"/><Relationship Id="rId11" Type="http://schemas.openxmlformats.org/officeDocument/2006/relationships/hyperlink" Target="http://zh.wikipedia.org/wiki/%E5%89%91%E6%A1%A5%E5%A4%A7%E5%AD%A6" TargetMode="External"/><Relationship Id="rId5" Type="http://schemas.openxmlformats.org/officeDocument/2006/relationships/hyperlink" Target="http://zh.wikipedia.org/wiki/6%E6%9C%887%E6%97%A5" TargetMode="External"/><Relationship Id="rId15" Type="http://schemas.openxmlformats.org/officeDocument/2006/relationships/hyperlink" Target="http://zh.wikipedia.org/wiki/%E4%BA%8C%E6%88%98" TargetMode="External"/><Relationship Id="rId10" Type="http://schemas.openxmlformats.org/officeDocument/2006/relationships/hyperlink" Target="http://zh.wikipedia.org/wiki/1931%E5%B9%B4" TargetMode="External"/><Relationship Id="rId19" Type="http://schemas.openxmlformats.org/officeDocument/2006/relationships/hyperlink" Target="http://zh.wikipedia.org/wiki/%E6%99%BA%E8%83%BD" TargetMode="External"/><Relationship Id="rId4" Type="http://schemas.openxmlformats.org/officeDocument/2006/relationships/hyperlink" Target="http://zh.wikipedia.org/wiki/1954%E5%B9%B4" TargetMode="External"/><Relationship Id="rId9" Type="http://schemas.openxmlformats.org/officeDocument/2006/relationships/hyperlink" Target="http://zh.wikipedia.org/wiki/%E8%AE%A1%E7%AE%97%E6%9C%BA" TargetMode="External"/><Relationship Id="rId14" Type="http://schemas.openxmlformats.org/officeDocument/2006/relationships/hyperlink" Target="http://zh.wikipedia.org/wiki/%E5%8D%9A%E5%A3%AB" TargetMode="External"/><Relationship Id="rId22" Type="http://schemas.openxmlformats.org/officeDocument/2006/relationships/hyperlink" Target="http://zh.wikipedia.org/wiki/%E9%80%BB%E8%BE%91"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zh.wikipedia.org/wiki/%E8%AF%BA%E8%B4%9D%E5%B0%94%E5%A5%96" TargetMode="External"/><Relationship Id="rId3" Type="http://schemas.openxmlformats.org/officeDocument/2006/relationships/hyperlink" Target="http://zh.wikipedia.org/wiki/1966%E5%B9%B4" TargetMode="External"/><Relationship Id="rId7" Type="http://schemas.openxmlformats.org/officeDocument/2006/relationships/hyperlink" Target="http://zh.wikipedia.org/wiki/%E8%AE%A1%E7%AE%97%E6%9C%BA%E7%A7%91%E5%AD%A6%E5%AE%B6" TargetMode="External"/><Relationship Id="rId2" Type="http://schemas.openxmlformats.org/officeDocument/2006/relationships/hyperlink" Target="http://zh.wikipedia.org/wiki/%E7%BE%8E%E5%9B%BD%E8%AE%A1%E7%AE%97%E6%9C%BA%E5%8D%8F%E4%BC%9A" TargetMode="External"/><Relationship Id="rId1" Type="http://schemas.openxmlformats.org/officeDocument/2006/relationships/slideLayout" Target="../slideLayouts/slideLayout2.xml"/><Relationship Id="rId6" Type="http://schemas.openxmlformats.org/officeDocument/2006/relationships/hyperlink" Target="http://zh.wikipedia.org/wiki/%E9%98%BF%E5%85%B0%C2%B7%E5%9B%BE%E7%81%B5" TargetMode="External"/><Relationship Id="rId5" Type="http://schemas.openxmlformats.org/officeDocument/2006/relationships/hyperlink" Target="http://zh.wikipedia.org/wiki/%E8%AE%A1%E7%AE%97%E6%9C%BA%E7%A7%91%E5%AD%A6" TargetMode="External"/><Relationship Id="rId4" Type="http://schemas.openxmlformats.org/officeDocument/2006/relationships/hyperlink" Target="http://zh.wikipedia.org/wiki/%E8%AE%A1%E7%AE%97%E6%9C%BA" TargetMode="External"/><Relationship Id="rId9" Type="http://schemas.openxmlformats.org/officeDocument/2006/relationships/hyperlink" Target="http://zh.wikipedia.org/wiki/%E8%8B%B1%E7%89%B9%E5%B0%9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zh.wikipedia.org/wiki/2000%E5%B9%B4" TargetMode="External"/><Relationship Id="rId2" Type="http://schemas.openxmlformats.org/officeDocument/2006/relationships/hyperlink" Target="http://zh.wikipedia.org/wiki/%E5%8D%8E%E4%BA%BA" TargetMode="External"/><Relationship Id="rId1" Type="http://schemas.openxmlformats.org/officeDocument/2006/relationships/slideLayout" Target="../slideLayouts/slideLayout2.xml"/><Relationship Id="rId4" Type="http://schemas.openxmlformats.org/officeDocument/2006/relationships/hyperlink" Target="http://zh.wikipedia.org/wiki/%E5%A7%9A%E6%9C%9F%E6%99%B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zh.wikipedia.org/wiki/%E6%95%B0%E5%AD%A6%E5%AE%B6" TargetMode="External"/><Relationship Id="rId13" Type="http://schemas.openxmlformats.org/officeDocument/2006/relationships/hyperlink" Target="http://zh.wikipedia.org/wiki/%E9%87%8F%E5%AD%90%E5%8A%9B%E5%AD%B8" TargetMode="External"/><Relationship Id="rId3" Type="http://schemas.openxmlformats.org/officeDocument/2006/relationships/hyperlink" Target="http://zh.wikipedia.org/wiki/12%E6%9C%8828%E6%97%A5" TargetMode="External"/><Relationship Id="rId7" Type="http://schemas.openxmlformats.org/officeDocument/2006/relationships/hyperlink" Target="http://zh.wikipedia.org/wiki/%E7%BE%8E%E5%9C%8B" TargetMode="External"/><Relationship Id="rId12" Type="http://schemas.openxmlformats.org/officeDocument/2006/relationships/hyperlink" Target="http://zh.wikipedia.org/wiki/%E7%89%A9%E7%90%86%E5%AD%B8" TargetMode="External"/><Relationship Id="rId2" Type="http://schemas.openxmlformats.org/officeDocument/2006/relationships/hyperlink" Target="http://zh.wikipedia.org/wiki/1903%E5%B9%B4" TargetMode="External"/><Relationship Id="rId1" Type="http://schemas.openxmlformats.org/officeDocument/2006/relationships/slideLayout" Target="../slideLayouts/slideLayout2.xml"/><Relationship Id="rId6" Type="http://schemas.openxmlformats.org/officeDocument/2006/relationships/hyperlink" Target="http://zh.wikipedia.org/wiki/%E5%8C%88%E7%89%99%E5%88%A9" TargetMode="External"/><Relationship Id="rId11" Type="http://schemas.openxmlformats.org/officeDocument/2006/relationships/hyperlink" Target="http://zh.wikipedia.org/wiki/%E7%B6%93%E6%BF%9F" TargetMode="External"/><Relationship Id="rId5" Type="http://schemas.openxmlformats.org/officeDocument/2006/relationships/hyperlink" Target="http://zh.wikipedia.org/wiki/2%E6%9C%888%E6%97%A5" TargetMode="External"/><Relationship Id="rId15" Type="http://schemas.openxmlformats.org/officeDocument/2006/relationships/hyperlink" Target="http://zh.wikipedia.org/wiki/1913%E5%B9%B4" TargetMode="External"/><Relationship Id="rId10" Type="http://schemas.openxmlformats.org/officeDocument/2006/relationships/hyperlink" Target="http://zh.wikipedia.org/wiki/%E8%A8%88%E7%AE%97%E6%A9%9F%E7%A7%91%E5%AD%B8" TargetMode="External"/><Relationship Id="rId4" Type="http://schemas.openxmlformats.org/officeDocument/2006/relationships/hyperlink" Target="http://zh.wikipedia.org/wiki/1957%E5%B9%B4" TargetMode="External"/><Relationship Id="rId9" Type="http://schemas.openxmlformats.org/officeDocument/2006/relationships/hyperlink" Target="http://zh.wikipedia.org/wiki/%E9%9B%BB%E5%AD%90%E8%A8%88%E7%AE%97%E6%A9%9F" TargetMode="External"/><Relationship Id="rId14" Type="http://schemas.openxmlformats.org/officeDocument/2006/relationships/hyperlink" Target="http://zh.wikipedia.org/wiki/%E6%95%B8%E5%AD%B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zh.wikipedia.org/w/index.php?title=%E5%86%AF%C2%B7%E8%AF%BA%E4%BC%8A%E6%9B%BC%E7%90%86%E8%AB%96%E7%8D%8E&amp;action=edit" TargetMode="External"/><Relationship Id="rId3" Type="http://schemas.openxmlformats.org/officeDocument/2006/relationships/hyperlink" Target="http://zh.wikipedia.org/wiki/%E5%AD%98%E5%82%A8%E7%A8%8B%E5%BA%8F%E5%9E%8B%E8%AE%A1%E7%AE%97%E6%9C%BA" TargetMode="External"/><Relationship Id="rId7" Type="http://schemas.openxmlformats.org/officeDocument/2006/relationships/hyperlink" Target="http://zh.wikipedia.org/w/index.php?title=INFORMS&amp;action=edit" TargetMode="External"/><Relationship Id="rId2" Type="http://schemas.openxmlformats.org/officeDocument/2006/relationships/hyperlink" Target="http://zh.wikipedia.org/wiki/1945%E5%B9%B4" TargetMode="External"/><Relationship Id="rId1" Type="http://schemas.openxmlformats.org/officeDocument/2006/relationships/slideLayout" Target="../slideLayouts/slideLayout2.xml"/><Relationship Id="rId6" Type="http://schemas.openxmlformats.org/officeDocument/2006/relationships/hyperlink" Target="http://zh.wikipedia.org/wiki/20%E4%B8%96%E7%BA%AA" TargetMode="External"/><Relationship Id="rId5" Type="http://schemas.openxmlformats.org/officeDocument/2006/relationships/hyperlink" Target="http://zh.wikipedia.org/wiki/%E5%8D%9A%E5%BC%88%E8%AE%BA" TargetMode="External"/><Relationship Id="rId10" Type="http://schemas.openxmlformats.org/officeDocument/2006/relationships/hyperlink" Target="http://zh.wikipedia.org/w/index.php?title=IEEE%E5%86%AF%C2%B7%E8%AF%BA%E4%BC%8A%E6%9B%BC%E7%8D%8E&amp;action=edit" TargetMode="External"/><Relationship Id="rId4" Type="http://schemas.openxmlformats.org/officeDocument/2006/relationships/hyperlink" Target="http://zh.wikipedia.org/wiki/1944%E5%B9%B4" TargetMode="External"/><Relationship Id="rId9" Type="http://schemas.openxmlformats.org/officeDocument/2006/relationships/hyperlink" Target="http://zh.wikipedia.org/wiki/IE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ln/>
        </p:spPr>
        <p:txBody>
          <a:bodyPr anchor="b"/>
          <a:lstStyle/>
          <a:p>
            <a:pPr algn="ctr" defTabSz="914400">
              <a:buSzTx/>
            </a:pPr>
            <a:r>
              <a:rPr lang="zh-CN" altLang="en-US" sz="4400" kern="1200" baseline="0" dirty="0">
                <a:solidFill>
                  <a:srgbClr val="660066"/>
                </a:solidFill>
                <a:effectLst>
                  <a:outerShdw blurRad="38100" dist="38100" dir="2700000">
                    <a:srgbClr val="C0C0C0"/>
                  </a:outerShdw>
                </a:effectLst>
                <a:latin typeface="Times New Roman" panose="02020603050405020304" pitchFamily="18" charset="0"/>
                <a:ea typeface="宋体" panose="02010600030101010101" pitchFamily="2" charset="-122"/>
              </a:rPr>
              <a:t>计算科学导论</a:t>
            </a:r>
            <a:endParaRPr lang="zh-CN" altLang="en-US" sz="4400" kern="1200" baseline="0">
              <a:solidFill>
                <a:srgbClr val="660066"/>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1" name="副标题 2050"/>
          <p:cNvSpPr>
            <a:spLocks noGrp="1"/>
          </p:cNvSpPr>
          <p:nvPr>
            <p:ph type="subTitle" idx="1"/>
          </p:nvPr>
        </p:nvSpPr>
        <p:spPr>
          <a:ln/>
        </p:spPr>
        <p:txBody>
          <a:bodyPr anchor="t"/>
          <a:lstStyle/>
          <a:p>
            <a:pPr defTabSz="914400">
              <a:buSzPct val="60000"/>
            </a:pPr>
            <a:r>
              <a:rPr lang="zh-CN" altLang="en-US" sz="2400" kern="1200" baseline="0" dirty="0">
                <a:latin typeface="楷体_GB2312" pitchFamily="49" charset="-122"/>
                <a:ea typeface="楷体_GB2312" pitchFamily="49" charset="-122"/>
              </a:rPr>
              <a:t>任课教师</a:t>
            </a:r>
            <a:r>
              <a:rPr lang="en-US" altLang="zh-CN" sz="2400" kern="1200" baseline="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吴宾</a:t>
            </a:r>
            <a:endParaRPr lang="zh-CN" altLang="en-US" sz="2400" kern="1200" baseline="0" dirty="0">
              <a:latin typeface="楷体_GB2312" pitchFamily="49" charset="-122"/>
              <a:ea typeface="楷体_GB2312" pitchFamily="49" charset="-122"/>
            </a:endParaRPr>
          </a:p>
          <a:p>
            <a:pPr defTabSz="914400">
              <a:buSzPct val="60000"/>
            </a:pPr>
            <a:r>
              <a:rPr lang="zh-CN" altLang="en-US" sz="2400" kern="1200" baseline="0" dirty="0">
                <a:latin typeface="楷体_GB2312" pitchFamily="49" charset="-122"/>
                <a:ea typeface="楷体_GB2312" pitchFamily="49" charset="-122"/>
              </a:rPr>
              <a:t>办公室</a:t>
            </a:r>
            <a:r>
              <a:rPr lang="en-US" altLang="zh-CN" sz="2400" kern="1200" baseline="0" dirty="0">
                <a:latin typeface="楷体_GB2312" pitchFamily="49" charset="-122"/>
                <a:ea typeface="楷体_GB2312" pitchFamily="49" charset="-122"/>
              </a:rPr>
              <a:t>: </a:t>
            </a:r>
            <a:r>
              <a:rPr lang="zh-CN" altLang="en-US" sz="2400" kern="1200" baseline="0" dirty="0" smtClean="0">
                <a:latin typeface="楷体_GB2312" pitchFamily="49" charset="-122"/>
                <a:ea typeface="楷体_GB2312" pitchFamily="49" charset="-122"/>
              </a:rPr>
              <a:t>计算机与人工智能学院</a:t>
            </a:r>
            <a:r>
              <a:rPr lang="en-US" altLang="zh-CN" sz="2400" kern="1200" baseline="0" dirty="0" smtClean="0">
                <a:latin typeface="楷体_GB2312" pitchFamily="49" charset="-122"/>
                <a:ea typeface="楷体_GB2312" pitchFamily="49" charset="-122"/>
              </a:rPr>
              <a:t>3307</a:t>
            </a:r>
          </a:p>
          <a:p>
            <a:pPr defTabSz="914400">
              <a:buSzPct val="60000"/>
            </a:pPr>
            <a:r>
              <a:rPr lang="en-US" altLang="zh-CN" sz="2400" kern="1200" baseline="0" smtClean="0">
                <a:latin typeface="Times New Roman" panose="02020603050405020304" pitchFamily="18" charset="0"/>
                <a:ea typeface="宋体" panose="02010600030101010101" pitchFamily="2" charset="-122"/>
              </a:rPr>
              <a:t>Email</a:t>
            </a:r>
            <a:r>
              <a:rPr lang="en-US" altLang="zh-CN" sz="2400" kern="1200" baseline="0">
                <a:latin typeface="Times New Roman" panose="02020603050405020304" pitchFamily="18" charset="0"/>
                <a:ea typeface="宋体" panose="02010600030101010101" pitchFamily="2" charset="-122"/>
              </a:rPr>
              <a:t>: </a:t>
            </a:r>
            <a:r>
              <a:rPr lang="en-US" altLang="zh-CN" sz="2400" smtClean="0">
                <a:latin typeface="Times New Roman" panose="02020603050405020304" pitchFamily="18" charset="0"/>
                <a:ea typeface="宋体" panose="02010600030101010101" pitchFamily="2" charset="-122"/>
              </a:rPr>
              <a:t>wubin</a:t>
            </a:r>
            <a:r>
              <a:rPr lang="en-US" altLang="zh-CN" sz="2400" kern="1200" baseline="0" smtClean="0">
                <a:latin typeface="Times New Roman" panose="02020603050405020304" pitchFamily="18" charset="0"/>
                <a:ea typeface="宋体" panose="02010600030101010101" pitchFamily="2" charset="-122"/>
              </a:rPr>
              <a:t>@gs.zzu.edu.cn</a:t>
            </a:r>
            <a:endParaRPr lang="en-US" altLang="zh-CN" sz="2400"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对象 16385"/>
          <p:cNvGraphicFramePr/>
          <p:nvPr/>
        </p:nvGraphicFramePr>
        <p:xfrm>
          <a:off x="2971800" y="1066800"/>
          <a:ext cx="3011488" cy="4495800"/>
        </p:xfrm>
        <a:graphic>
          <a:graphicData uri="http://schemas.openxmlformats.org/presentationml/2006/ole">
            <mc:AlternateContent xmlns:mc="http://schemas.openxmlformats.org/markup-compatibility/2006">
              <mc:Choice xmlns:v="urn:schemas-microsoft-com:vml" Requires="v">
                <p:oleObj spid="_x0000_s3080" r:id="rId3" imgW="1314450" imgH="1962150" progId="Paint.Picture">
                  <p:embed/>
                </p:oleObj>
              </mc:Choice>
              <mc:Fallback>
                <p:oleObj r:id="rId3" imgW="1314450" imgH="1962150" progId="Paint.Picture">
                  <p:embed/>
                  <p:pic>
                    <p:nvPicPr>
                      <p:cNvPr id="0" name="图片 3075"/>
                      <p:cNvPicPr/>
                      <p:nvPr/>
                    </p:nvPicPr>
                    <p:blipFill>
                      <a:blip r:embed="rId4"/>
                      <a:stretch>
                        <a:fillRect/>
                      </a:stretch>
                    </p:blipFill>
                    <p:spPr>
                      <a:xfrm>
                        <a:off x="2971800" y="1066800"/>
                        <a:ext cx="3011488" cy="4495800"/>
                      </a:xfrm>
                      <a:prstGeom prst="rect">
                        <a:avLst/>
                      </a:prstGeom>
                      <a:noFill/>
                      <a:ln w="38100">
                        <a:noFill/>
                        <a:miter/>
                      </a:ln>
                    </p:spPr>
                  </p:pic>
                </p:oleObj>
              </mc:Fallback>
            </mc:AlternateContent>
          </a:graphicData>
        </a:graphic>
      </p:graphicFrame>
      <p:sp>
        <p:nvSpPr>
          <p:cNvPr id="16387" name="文本框 16386"/>
          <p:cNvSpPr txBox="1"/>
          <p:nvPr/>
        </p:nvSpPr>
        <p:spPr>
          <a:xfrm>
            <a:off x="2667000" y="5715000"/>
            <a:ext cx="4267200" cy="457200"/>
          </a:xfrm>
          <a:prstGeom prst="rect">
            <a:avLst/>
          </a:prstGeom>
          <a:noFill/>
          <a:ln w="9525">
            <a:noFill/>
          </a:ln>
        </p:spPr>
        <p:txBody>
          <a:bodyPr>
            <a:spAutoFit/>
          </a:bodyPr>
          <a:lstStyle/>
          <a:p>
            <a:pPr>
              <a:spcBef>
                <a:spcPct val="50000"/>
              </a:spcBef>
            </a:pPr>
            <a:r>
              <a:rPr lang="" altLang="en-US" b="1" dirty="0">
                <a:solidFill>
                  <a:schemeClr val="folHlink"/>
                </a:solidFill>
                <a:latin typeface="Times New Roman" panose="02020603050405020304" pitchFamily="18" charset="0"/>
              </a:rPr>
              <a:t>姚期智(</a:t>
            </a:r>
            <a:r>
              <a:rPr lang="en-US" altLang="" b="1">
                <a:solidFill>
                  <a:schemeClr val="folHlink"/>
                </a:solidFill>
                <a:latin typeface="Times New Roman" panose="02020603050405020304" pitchFamily="18" charset="0"/>
              </a:rPr>
              <a:t>Andrew Chi-</a:t>
            </a:r>
            <a:r>
              <a:rPr lang="en-US" altLang="" b="1" err="1">
                <a:solidFill>
                  <a:schemeClr val="folHlink"/>
                </a:solidFill>
                <a:latin typeface="Times New Roman" panose="02020603050405020304" pitchFamily="18" charset="0"/>
              </a:rPr>
              <a:t>Chih</a:t>
            </a:r>
            <a:r>
              <a:rPr lang="en-US" altLang="" b="1">
                <a:solidFill>
                  <a:schemeClr val="folHlink"/>
                </a:solidFill>
                <a:latin typeface="Times New Roman" panose="02020603050405020304" pitchFamily="18" charset="0"/>
              </a:rPr>
              <a:t> </a:t>
            </a:r>
            <a:r>
              <a:rPr lang="en-US" altLang="" b="1" err="1">
                <a:solidFill>
                  <a:schemeClr val="folHlink"/>
                </a:solidFill>
                <a:latin typeface="Times New Roman" panose="02020603050405020304" pitchFamily="18" charset="0"/>
              </a:rPr>
              <a:t>Yao</a:t>
            </a:r>
            <a:r>
              <a:rPr lang="en-US" altLang="" b="1">
                <a:solidFill>
                  <a:schemeClr val="folHlink"/>
                </a:solidFill>
                <a:latin typeface="Times New Roman" panose="02020603050405020304" pitchFamily="18" charset="0"/>
              </a:rPr>
              <a:t>)</a:t>
            </a:r>
            <a:r>
              <a:rPr lang="en-US" altLang="zh-CN">
                <a:solidFill>
                  <a:schemeClr val="folHlink"/>
                </a:solidFill>
                <a:latin typeface="Tahoma" panose="020B060403050404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ln/>
        </p:spPr>
        <p:txBody>
          <a:bodyPr anchor="b"/>
          <a:lstStyle/>
          <a:p>
            <a:r>
              <a:rPr lang="" altLang="en-US" dirty="0">
                <a:solidFill>
                  <a:schemeClr val="folHlink"/>
                </a:solidFill>
                <a:latin typeface="宋体" panose="02010600030101010101" pitchFamily="2" charset="-122"/>
              </a:rPr>
              <a:t>图灵奖--</a:t>
            </a:r>
            <a:r>
              <a:rPr lang="" altLang="en-US" dirty="0">
                <a:solidFill>
                  <a:schemeClr val="folHlink"/>
                </a:solidFill>
              </a:rPr>
              <a:t>姚期智</a:t>
            </a:r>
            <a:endParaRPr lang="en-US" altLang="zh-CN">
              <a:solidFill>
                <a:schemeClr val="folHlink"/>
              </a:solidFill>
            </a:endParaRPr>
          </a:p>
        </p:txBody>
      </p:sp>
      <p:sp>
        <p:nvSpPr>
          <p:cNvPr id="24579" name="文本占位符 24578"/>
          <p:cNvSpPr>
            <a:spLocks noGrp="1"/>
          </p:cNvSpPr>
          <p:nvPr>
            <p:ph type="body" idx="1"/>
          </p:nvPr>
        </p:nvSpPr>
        <p:spPr>
          <a:ln/>
        </p:spPr>
        <p:txBody>
          <a:bodyPr/>
          <a:lstStyle/>
          <a:p>
            <a:r>
              <a:rPr lang="" altLang="en-US" dirty="0">
                <a:latin typeface="宋体" panose="02010600030101010101" pitchFamily="2" charset="-122"/>
              </a:rPr>
              <a:t>姚期智(</a:t>
            </a:r>
            <a:r>
              <a:rPr lang="en-US" altLang=""/>
              <a:t>Andrew Chi-</a:t>
            </a:r>
            <a:r>
              <a:rPr lang="en-US" altLang="" err="1"/>
              <a:t>Chih</a:t>
            </a:r>
            <a:r>
              <a:rPr lang="en-US" altLang=""/>
              <a:t> </a:t>
            </a:r>
            <a:r>
              <a:rPr lang="en-US" altLang="" err="1"/>
              <a:t>Yao</a:t>
            </a:r>
            <a:r>
              <a:rPr lang="en-US" altLang="">
                <a:latin typeface="宋体" panose="02010600030101010101" pitchFamily="2" charset="-122"/>
              </a:rPr>
              <a:t>, </a:t>
            </a:r>
            <a:r>
              <a:rPr lang="en-US" altLang="">
                <a:hlinkClick r:id="rId2" tooltip="1946年"/>
              </a:rPr>
              <a:t>1946</a:t>
            </a:r>
            <a:r>
              <a:rPr lang="" altLang="en-US">
                <a:hlinkClick r:id="rId2" tooltip="1946年"/>
              </a:rPr>
              <a:t>年</a:t>
            </a:r>
            <a:r>
              <a:rPr lang="" altLang="en-US" dirty="0">
                <a:hlinkClick r:id="rId3" tooltip="12月24日"/>
              </a:rPr>
              <a:t>12月24日</a:t>
            </a:r>
            <a:r>
              <a:rPr lang="" altLang="en-US" dirty="0"/>
              <a:t>-</a:t>
            </a:r>
            <a:r>
              <a:rPr lang="" altLang="en-US" dirty="0">
                <a:latin typeface="宋体" panose="02010600030101010101" pitchFamily="2" charset="-122"/>
              </a:rPr>
              <a:t>), </a:t>
            </a:r>
            <a:r>
              <a:rPr lang="" altLang="en-US" dirty="0">
                <a:hlinkClick r:id="rId4" tooltip="美籍华人"/>
              </a:rPr>
              <a:t>美籍华人</a:t>
            </a:r>
            <a:r>
              <a:rPr lang="" altLang="en-US" dirty="0">
                <a:latin typeface="宋体" panose="02010600030101010101" pitchFamily="2" charset="-122"/>
              </a:rPr>
              <a:t>, 世界著名</a:t>
            </a:r>
            <a:r>
              <a:rPr lang="" altLang="en-US" dirty="0">
                <a:hlinkClick r:id="rId5" tooltip="计算机科学家"/>
              </a:rPr>
              <a:t>计算机科学家</a:t>
            </a:r>
            <a:r>
              <a:rPr lang="" altLang="en-US" dirty="0">
                <a:latin typeface="宋体" panose="02010600030101010101" pitchFamily="2" charset="-122"/>
              </a:rPr>
              <a:t>, </a:t>
            </a:r>
            <a:r>
              <a:rPr lang="" altLang="en-US" dirty="0">
                <a:hlinkClick r:id="rId6" tooltip="2000年"/>
              </a:rPr>
              <a:t>2000年</a:t>
            </a:r>
            <a:r>
              <a:rPr lang="" altLang="en-US" dirty="0">
                <a:hlinkClick r:id="rId7" tooltip="图灵奖"/>
              </a:rPr>
              <a:t>图灵奖</a:t>
            </a:r>
            <a:r>
              <a:rPr lang="" altLang="en-US" dirty="0">
                <a:latin typeface="宋体" panose="02010600030101010101" pitchFamily="2" charset="-122"/>
              </a:rPr>
              <a:t>得主, 目前是</a:t>
            </a:r>
            <a:r>
              <a:rPr lang="" altLang="en-US" dirty="0">
                <a:hlinkClick r:id="rId8" tooltip="清华大学"/>
              </a:rPr>
              <a:t>清华大学</a:t>
            </a:r>
            <a:r>
              <a:rPr lang="" altLang="en-US" dirty="0">
                <a:latin typeface="宋体" panose="02010600030101010101" pitchFamily="2" charset="-122"/>
              </a:rPr>
              <a:t>教授. </a:t>
            </a:r>
          </a:p>
          <a:p>
            <a:pPr>
              <a:buNone/>
            </a:pPr>
            <a:endParaRPr lang="en-US" altLang="zh-CN"/>
          </a:p>
          <a:p>
            <a:r>
              <a:rPr lang="" altLang="en-US" dirty="0">
                <a:latin typeface="宋体" panose="02010600030101010101" pitchFamily="2" charset="-122"/>
              </a:rPr>
              <a:t>姚期智祖籍</a:t>
            </a:r>
            <a:r>
              <a:rPr lang="" altLang="en-US" dirty="0">
                <a:hlinkClick r:id="rId9" tooltip="湖北"/>
              </a:rPr>
              <a:t>湖北</a:t>
            </a:r>
            <a:r>
              <a:rPr lang="" altLang="en-US" dirty="0">
                <a:hlinkClick r:id="rId10" tooltip="孝感"/>
              </a:rPr>
              <a:t>孝感</a:t>
            </a:r>
            <a:r>
              <a:rPr lang="" altLang="en-US" dirty="0">
                <a:latin typeface="宋体" panose="02010600030101010101" pitchFamily="2" charset="-122"/>
              </a:rPr>
              <a:t>, </a:t>
            </a:r>
            <a:r>
              <a:rPr lang="en-US" altLang="zh-CN"/>
              <a:t>1946</a:t>
            </a:r>
            <a:r>
              <a:rPr lang="" altLang="en-US">
                <a:latin typeface="宋体" panose="02010600030101010101" pitchFamily="2" charset="-122"/>
              </a:rPr>
              <a:t>年</a:t>
            </a:r>
            <a:r>
              <a:rPr lang="" altLang="en-US" dirty="0">
                <a:solidFill>
                  <a:srgbClr val="CC2200"/>
                </a:solidFill>
                <a:hlinkClick r:id="rId11" tooltip="平安夜"/>
              </a:rPr>
              <a:t>平安夜</a:t>
            </a:r>
            <a:r>
              <a:rPr lang="" altLang="en-US" dirty="0">
                <a:latin typeface="宋体" panose="02010600030101010101" pitchFamily="2" charset="-122"/>
              </a:rPr>
              <a:t>出生于</a:t>
            </a:r>
            <a:r>
              <a:rPr lang="" altLang="en-US" dirty="0">
                <a:hlinkClick r:id="rId12" tooltip="上海"/>
              </a:rPr>
              <a:t>上海</a:t>
            </a:r>
            <a:r>
              <a:rPr lang="" altLang="en-US" dirty="0">
                <a:latin typeface="宋体" panose="02010600030101010101" pitchFamily="2" charset="-122"/>
              </a:rPr>
              <a:t>, 幼年随父母移居</a:t>
            </a:r>
            <a:r>
              <a:rPr lang="" altLang="en-US" dirty="0">
                <a:hlinkClick r:id="rId13" tooltip="台湾"/>
              </a:rPr>
              <a:t>台湾</a:t>
            </a:r>
            <a:r>
              <a:rPr lang="" altLang="en-US" dirty="0">
                <a:latin typeface="宋体" panose="02010600030101010101" pitchFamily="2" charset="-122"/>
              </a:rPr>
              <a:t>. </a:t>
            </a:r>
            <a:r>
              <a:rPr lang="" altLang="en-US">
                <a:hlinkClick r:id="rId14" tooltip="1967年"/>
              </a:rPr>
              <a:t>1967年</a:t>
            </a:r>
            <a:r>
              <a:rPr lang="" altLang="en-US" dirty="0">
                <a:latin typeface="宋体" panose="02010600030101010101" pitchFamily="2" charset="-122"/>
              </a:rPr>
              <a:t>, 姚期智毕业于</a:t>
            </a:r>
            <a:r>
              <a:rPr lang="" altLang="en-US" dirty="0">
                <a:hlinkClick r:id="rId15" tooltip="台湾大学"/>
              </a:rPr>
              <a:t>台湾大学</a:t>
            </a:r>
            <a:r>
              <a:rPr lang="" altLang="en-US" dirty="0">
                <a:latin typeface="宋体" panose="02010600030101010101" pitchFamily="2" charset="-122"/>
              </a:rPr>
              <a:t>, 之后赴</a:t>
            </a:r>
            <a:r>
              <a:rPr lang="" altLang="en-US" dirty="0">
                <a:hlinkClick r:id="rId16" tooltip="美国"/>
              </a:rPr>
              <a:t>美国</a:t>
            </a:r>
            <a:r>
              <a:rPr lang="" altLang="en-US" dirty="0">
                <a:latin typeface="宋体" panose="02010600030101010101" pitchFamily="2" charset="-122"/>
              </a:rPr>
              <a:t>深造. </a:t>
            </a:r>
            <a:r>
              <a:rPr lang="" altLang="en-US">
                <a:hlinkClick r:id="rId17" tooltip="1972年"/>
              </a:rPr>
              <a:t>1972年</a:t>
            </a:r>
            <a:r>
              <a:rPr lang="" altLang="en-US">
                <a:latin typeface="宋体" panose="02010600030101010101" pitchFamily="2" charset="-122"/>
              </a:rPr>
              <a:t>获</a:t>
            </a:r>
            <a:r>
              <a:rPr lang="" altLang="en-US" dirty="0">
                <a:hlinkClick r:id="rId18" tooltip="哈佛大学"/>
              </a:rPr>
              <a:t>哈佛大学</a:t>
            </a:r>
            <a:r>
              <a:rPr lang="" altLang="en-US" dirty="0">
                <a:latin typeface="宋体" panose="02010600030101010101" pitchFamily="2" charset="-122"/>
              </a:rPr>
              <a:t>物理学博士学位, </a:t>
            </a:r>
            <a:r>
              <a:rPr lang="" altLang="en-US">
                <a:hlinkClick r:id="rId19" tooltip="1975年"/>
              </a:rPr>
              <a:t>1975年</a:t>
            </a:r>
            <a:r>
              <a:rPr lang="" altLang="en-US">
                <a:latin typeface="宋体" panose="02010600030101010101" pitchFamily="2" charset="-122"/>
              </a:rPr>
              <a:t>获</a:t>
            </a:r>
            <a:r>
              <a:rPr lang="" altLang="en-US" dirty="0">
                <a:hlinkClick r:id="rId20" tooltip="伊利诺大学香槟分校"/>
              </a:rPr>
              <a:t>伊利诺大学香槟分校</a:t>
            </a:r>
            <a:r>
              <a:rPr lang="en-US" altLang="zh-CN"/>
              <a:t>(UIUC)</a:t>
            </a:r>
            <a:r>
              <a:rPr lang="" altLang="en-US" dirty="0">
                <a:latin typeface="宋体" panose="02010600030101010101" pitchFamily="2" charset="-122"/>
              </a:rPr>
              <a:t>计算机科学博士学位. 之后, 他曾先后在</a:t>
            </a:r>
            <a:r>
              <a:rPr lang="" altLang="en-US" dirty="0">
                <a:hlinkClick r:id="rId21" tooltip="麻省理工学院"/>
              </a:rPr>
              <a:t>麻省理工学院</a:t>
            </a:r>
            <a:r>
              <a:rPr lang="en-US" altLang="zh-CN"/>
              <a:t>(1975</a:t>
            </a:r>
            <a:r>
              <a:rPr lang="en-US" altLang="zh-CN">
                <a:latin typeface="Times New Roman" panose="02020603050405020304" pitchFamily="18" charset="0"/>
              </a:rPr>
              <a:t>—</a:t>
            </a:r>
            <a:r>
              <a:rPr lang="en-US" altLang="zh-CN"/>
              <a:t>1976)</a:t>
            </a:r>
            <a:r>
              <a:rPr lang="" altLang="en-US">
                <a:latin typeface="宋体" panose="02010600030101010101" pitchFamily="2" charset="-122"/>
              </a:rPr>
              <a:t>、</a:t>
            </a:r>
            <a:r>
              <a:rPr lang="" altLang="en-US" dirty="0">
                <a:hlinkClick r:id="rId22" tooltip="斯坦福大学"/>
              </a:rPr>
              <a:t>斯坦福大学</a:t>
            </a:r>
            <a:r>
              <a:rPr lang="en-US" altLang="zh-CN"/>
              <a:t>(1976</a:t>
            </a:r>
            <a:r>
              <a:rPr lang="en-US" altLang="zh-CN">
                <a:latin typeface="Times New Roman" panose="02020603050405020304" pitchFamily="18" charset="0"/>
              </a:rPr>
              <a:t>—</a:t>
            </a:r>
            <a:r>
              <a:rPr lang="en-US" altLang="zh-CN"/>
              <a:t>1981</a:t>
            </a:r>
            <a:r>
              <a:rPr lang="" altLang="en-US" dirty="0">
                <a:latin typeface="宋体" panose="02010600030101010101" pitchFamily="2" charset="-122"/>
              </a:rPr>
              <a:t>, </a:t>
            </a:r>
            <a:r>
              <a:rPr lang="en-US" altLang="zh-CN"/>
              <a:t>1983</a:t>
            </a:r>
            <a:r>
              <a:rPr lang="en-US" altLang="zh-CN">
                <a:latin typeface="Times New Roman" panose="02020603050405020304" pitchFamily="18" charset="0"/>
              </a:rPr>
              <a:t>—</a:t>
            </a:r>
            <a:r>
              <a:rPr lang="en-US" altLang="zh-CN"/>
              <a:t>1986)</a:t>
            </a:r>
            <a:r>
              <a:rPr lang="" altLang="en-US">
                <a:latin typeface="宋体" panose="02010600030101010101" pitchFamily="2" charset="-122"/>
              </a:rPr>
              <a:t>、</a:t>
            </a:r>
            <a:r>
              <a:rPr lang="" altLang="en-US" dirty="0">
                <a:hlinkClick r:id="rId23" tooltip="加州大学伯克利分校"/>
              </a:rPr>
              <a:t>加州大学伯克利分校</a:t>
            </a:r>
            <a:r>
              <a:rPr lang="en-US" altLang="zh-CN"/>
              <a:t>(1981</a:t>
            </a:r>
            <a:r>
              <a:rPr lang="en-US" altLang="zh-CN">
                <a:latin typeface="Times New Roman" panose="02020603050405020304" pitchFamily="18" charset="0"/>
              </a:rPr>
              <a:t>—</a:t>
            </a:r>
            <a:r>
              <a:rPr lang="en-US" altLang="zh-CN"/>
              <a:t>1983)</a:t>
            </a:r>
            <a:r>
              <a:rPr lang="" altLang="en-US" dirty="0">
                <a:latin typeface="宋体" panose="02010600030101010101" pitchFamily="2" charset="-122"/>
              </a:rPr>
              <a:t>等美国高等学府从事教学和研究, </a:t>
            </a:r>
            <a:r>
              <a:rPr lang="" altLang="en-US">
                <a:hlinkClick r:id="rId24" tooltip="1986年"/>
              </a:rPr>
              <a:t>1986年</a:t>
            </a:r>
            <a:r>
              <a:rPr lang="" altLang="en-US">
                <a:latin typeface="宋体" panose="02010600030101010101" pitchFamily="2" charset="-122"/>
              </a:rPr>
              <a:t>至</a:t>
            </a:r>
            <a:r>
              <a:rPr lang="" altLang="en-US">
                <a:hlinkClick r:id="rId25" tooltip="2004年"/>
              </a:rPr>
              <a:t>2004年</a:t>
            </a:r>
            <a:r>
              <a:rPr lang="" altLang="en-US">
                <a:latin typeface="宋体" panose="02010600030101010101" pitchFamily="2" charset="-122"/>
              </a:rPr>
              <a:t>任</a:t>
            </a:r>
            <a:r>
              <a:rPr lang="" altLang="en-US" dirty="0">
                <a:hlinkClick r:id="rId26" tooltip="普林斯顿大学"/>
              </a:rPr>
              <a:t>普林斯顿大学</a:t>
            </a:r>
            <a:r>
              <a:rPr lang="" altLang="en-US" dirty="0">
                <a:latin typeface="宋体" panose="02010600030101010101" pitchFamily="2" charset="-122"/>
              </a:rPr>
              <a:t>计算机科学系教授, 从</a:t>
            </a:r>
            <a:r>
              <a:rPr lang="en-US" altLang="zh-CN"/>
              <a:t>2004</a:t>
            </a:r>
            <a:r>
              <a:rPr lang="" altLang="en-US">
                <a:latin typeface="宋体" panose="02010600030101010101" pitchFamily="2" charset="-122"/>
              </a:rPr>
              <a:t>年</a:t>
            </a:r>
            <a:r>
              <a:rPr lang="en-US" altLang="zh-CN"/>
              <a:t>9</a:t>
            </a:r>
            <a:r>
              <a:rPr lang="" altLang="en-US" dirty="0">
                <a:latin typeface="宋体" panose="02010600030101010101" pitchFamily="2" charset="-122"/>
              </a:rPr>
              <a:t>月至今任</a:t>
            </a:r>
            <a:r>
              <a:rPr lang="" altLang="en-US" dirty="0">
                <a:hlinkClick r:id="rId8" tooltip="清华大学"/>
              </a:rPr>
              <a:t>清华大学</a:t>
            </a:r>
            <a:r>
              <a:rPr lang="" altLang="en-US" dirty="0">
                <a:solidFill>
                  <a:srgbClr val="CC2200"/>
                </a:solidFill>
                <a:hlinkClick r:id="rId27" tooltip="清华大学高等研究中心"/>
              </a:rPr>
              <a:t>高等研究中心</a:t>
            </a:r>
            <a:r>
              <a:rPr lang="" altLang="en-US" dirty="0">
                <a:latin typeface="宋体" panose="02010600030101010101" pitchFamily="2" charset="-122"/>
              </a:rPr>
              <a:t>教授. 此外, 姚期智还是</a:t>
            </a:r>
            <a:r>
              <a:rPr lang="" altLang="en-US" dirty="0">
                <a:solidFill>
                  <a:srgbClr val="CC2200"/>
                </a:solidFill>
                <a:hlinkClick r:id="rId28" tooltip="美国国家科学院"/>
              </a:rPr>
              <a:t>美国国家科学院</a:t>
            </a:r>
            <a:r>
              <a:rPr lang="" altLang="en-US" dirty="0">
                <a:latin typeface="宋体" panose="02010600030101010101" pitchFamily="2" charset="-122"/>
              </a:rPr>
              <a:t>院士、</a:t>
            </a:r>
            <a:r>
              <a:rPr lang="" altLang="en-US" dirty="0">
                <a:solidFill>
                  <a:srgbClr val="CC2200"/>
                </a:solidFill>
                <a:hlinkClick r:id="rId29" tooltip="美国人文及科学院"/>
              </a:rPr>
              <a:t>美国人文及科学院</a:t>
            </a:r>
            <a:r>
              <a:rPr lang="" altLang="en-US" dirty="0">
                <a:latin typeface="宋体" panose="02010600030101010101" pitchFamily="2" charset="-122"/>
              </a:rPr>
              <a:t>院士、</a:t>
            </a:r>
            <a:r>
              <a:rPr lang="" altLang="en-US" dirty="0">
                <a:hlinkClick r:id="rId30" tooltip="中国科学院"/>
              </a:rPr>
              <a:t>中国科学院</a:t>
            </a:r>
            <a:r>
              <a:rPr lang="" altLang="en-US" dirty="0">
                <a:latin typeface="宋体" panose="02010600030101010101" pitchFamily="2" charset="-122"/>
              </a:rPr>
              <a:t>外籍院士及台湾</a:t>
            </a:r>
            <a:r>
              <a:rPr lang="" altLang="en-US" dirty="0">
                <a:hlinkClick r:id="rId31" tooltip="中央研究院"/>
              </a:rPr>
              <a:t>中央研究院</a:t>
            </a:r>
            <a:r>
              <a:rPr lang="" altLang="en-US" dirty="0">
                <a:latin typeface="宋体" panose="02010600030101010101" pitchFamily="2" charset="-122"/>
              </a:rPr>
              <a:t>院士. </a:t>
            </a:r>
            <a:r>
              <a:rPr lang="en-US" altLang="zh-CN"/>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a:ln/>
        </p:spPr>
        <p:txBody>
          <a:bodyPr anchor="b"/>
          <a:lstStyle/>
          <a:p>
            <a:r>
              <a:rPr lang="" altLang="en-US" dirty="0">
                <a:latin typeface="宋体" panose="02010600030101010101" pitchFamily="2" charset="-122"/>
              </a:rPr>
              <a:t>图灵奖</a:t>
            </a:r>
            <a:r>
              <a:rPr lang="" altLang="en-US" dirty="0">
                <a:solidFill>
                  <a:schemeClr val="folHlink"/>
                </a:solidFill>
                <a:latin typeface="宋体" panose="02010600030101010101" pitchFamily="2" charset="-122"/>
              </a:rPr>
              <a:t>--</a:t>
            </a:r>
            <a:r>
              <a:rPr lang="" altLang="en-US" dirty="0">
                <a:solidFill>
                  <a:schemeClr val="folHlink"/>
                </a:solidFill>
              </a:rPr>
              <a:t>姚期智</a:t>
            </a:r>
            <a:r>
              <a:rPr lang="" altLang="en-US" dirty="0">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sp>
        <p:nvSpPr>
          <p:cNvPr id="25603" name="文本占位符 25602"/>
          <p:cNvSpPr>
            <a:spLocks noGrp="1"/>
          </p:cNvSpPr>
          <p:nvPr>
            <p:ph type="body" idx="1"/>
          </p:nvPr>
        </p:nvSpPr>
        <p:spPr>
          <a:ln/>
        </p:spPr>
        <p:txBody>
          <a:bodyPr/>
          <a:lstStyle/>
          <a:p>
            <a:r>
              <a:rPr lang="" altLang="en-US" dirty="0">
                <a:latin typeface="宋体" panose="02010600030101010101" pitchFamily="2" charset="-122"/>
              </a:rPr>
              <a:t>姚期智获得过</a:t>
            </a:r>
            <a:r>
              <a:rPr lang="" altLang="en-US" dirty="0">
                <a:solidFill>
                  <a:srgbClr val="CC2200"/>
                </a:solidFill>
                <a:hlinkClick r:id="rId2" tooltip="美国工业与应用数学学会"/>
              </a:rPr>
              <a:t>美国工业与应用数学学会</a:t>
            </a:r>
            <a:r>
              <a:rPr lang="en-US" altLang="zh-CN" err="1"/>
              <a:t>George Polya</a:t>
            </a:r>
            <a:r>
              <a:rPr lang="" altLang="en-US" dirty="0">
                <a:latin typeface="宋体" panose="02010600030101010101" pitchFamily="2" charset="-122"/>
              </a:rPr>
              <a:t>奖, </a:t>
            </a:r>
            <a:r>
              <a:rPr lang="" altLang="en-US" dirty="0">
                <a:hlinkClick r:id="rId3" tooltip="美国计算机协会"/>
              </a:rPr>
              <a:t>美国计算机协会</a:t>
            </a:r>
            <a:r>
              <a:rPr lang="" altLang="en-US" dirty="0">
                <a:latin typeface="宋体" panose="02010600030101010101" pitchFamily="2" charset="-122"/>
              </a:rPr>
              <a:t>算法与计算理论分会(</a:t>
            </a:r>
            <a:r>
              <a:rPr lang="en-US" altLang="zh-CN"/>
              <a:t>ACM SIGACT</a:t>
            </a:r>
            <a:r>
              <a:rPr lang="en-US" altLang="">
                <a:latin typeface="宋体" panose="02010600030101010101" pitchFamily="2" charset="-122"/>
              </a:rPr>
              <a:t>)</a:t>
            </a:r>
            <a:r>
              <a:rPr lang="en-US" altLang="zh-CN" err="1"/>
              <a:t>Donald E.Knuth</a:t>
            </a:r>
            <a:r>
              <a:rPr lang="" altLang="en-US" dirty="0">
                <a:latin typeface="宋体" panose="02010600030101010101" pitchFamily="2" charset="-122"/>
              </a:rPr>
              <a:t>奖等荣誉. </a:t>
            </a:r>
            <a:r>
              <a:rPr lang="" altLang="en-US">
                <a:hlinkClick r:id="rId4" tooltip="2000年"/>
              </a:rPr>
              <a:t>2000年</a:t>
            </a:r>
            <a:r>
              <a:rPr lang="" altLang="en-US" dirty="0">
                <a:latin typeface="宋体" panose="02010600030101010101" pitchFamily="2" charset="-122"/>
              </a:rPr>
              <a:t>, 因为姚期智对计算理论, 包括伪随机数生成, 密码学与通信复杂度的诸多贡献, </a:t>
            </a:r>
            <a:r>
              <a:rPr lang="" altLang="en-US" dirty="0">
                <a:hlinkClick r:id="rId3" tooltip="美国计算机协会"/>
              </a:rPr>
              <a:t>美国计算机协会</a:t>
            </a:r>
            <a:r>
              <a:rPr lang="en-US" altLang="zh-CN"/>
              <a:t>(ACM)</a:t>
            </a:r>
            <a:r>
              <a:rPr lang="" altLang="en-US" dirty="0">
                <a:latin typeface="宋体" panose="02010600030101010101" pitchFamily="2" charset="-122"/>
              </a:rPr>
              <a:t>决定把该年度的</a:t>
            </a:r>
            <a:r>
              <a:rPr lang="" altLang="en-US" dirty="0">
                <a:hlinkClick r:id="rId5" tooltip="图灵奖"/>
              </a:rPr>
              <a:t>图灵奖</a:t>
            </a:r>
            <a:r>
              <a:rPr lang="" altLang="en-US" dirty="0">
                <a:latin typeface="宋体" panose="02010600030101010101" pitchFamily="2" charset="-122"/>
              </a:rPr>
              <a:t>授予他. 姚期智成为图灵奖创立以来首位获奖的</a:t>
            </a:r>
            <a:r>
              <a:rPr lang="" altLang="en-US" dirty="0">
                <a:solidFill>
                  <a:srgbClr val="CC2200"/>
                </a:solidFill>
                <a:hlinkClick r:id="rId6" tooltip="亚裔"/>
              </a:rPr>
              <a:t>亚裔</a:t>
            </a:r>
            <a:r>
              <a:rPr lang="" altLang="en-US" dirty="0">
                <a:latin typeface="宋体" panose="02010600030101010101" pitchFamily="2" charset="-122"/>
              </a:rPr>
              <a:t>学者. </a:t>
            </a:r>
            <a:r>
              <a:rPr lang="en-US" altLang="zh-CN" sz="24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9457" descr="hanj"/>
          <p:cNvPicPr>
            <a:picLocks noChangeAspect="1"/>
          </p:cNvPicPr>
          <p:nvPr/>
        </p:nvPicPr>
        <p:blipFill>
          <a:blip r:embed="rId2"/>
          <a:stretch>
            <a:fillRect/>
          </a:stretch>
        </p:blipFill>
        <p:spPr>
          <a:xfrm>
            <a:off x="2438400" y="762000"/>
            <a:ext cx="3533775" cy="4800600"/>
          </a:xfrm>
          <a:prstGeom prst="rect">
            <a:avLst/>
          </a:prstGeom>
          <a:noFill/>
          <a:ln w="9525">
            <a:noFill/>
          </a:ln>
        </p:spPr>
      </p:pic>
      <p:sp>
        <p:nvSpPr>
          <p:cNvPr id="19459" name="文本框 19458"/>
          <p:cNvSpPr txBox="1"/>
          <p:nvPr/>
        </p:nvSpPr>
        <p:spPr>
          <a:xfrm>
            <a:off x="2590800" y="5715000"/>
            <a:ext cx="3200400" cy="519113"/>
          </a:xfrm>
          <a:prstGeom prst="rect">
            <a:avLst/>
          </a:prstGeom>
          <a:noFill/>
          <a:ln w="9525">
            <a:noFill/>
          </a:ln>
        </p:spPr>
        <p:txBody>
          <a:bodyPr>
            <a:spAutoFit/>
          </a:bodyPr>
          <a:lstStyle/>
          <a:p>
            <a:pPr>
              <a:spcBef>
                <a:spcPct val="50000"/>
              </a:spcBef>
            </a:pPr>
            <a:r>
              <a:rPr lang="zh-CN" altLang="en-US" sz="2800" b="1" dirty="0">
                <a:solidFill>
                  <a:schemeClr val="tx2"/>
                </a:solidFill>
                <a:latin typeface="Times New Roman" panose="02020603050405020304" pitchFamily="18" charset="0"/>
              </a:rPr>
              <a:t>韩家炜</a:t>
            </a:r>
            <a:r>
              <a:rPr lang="en-US" altLang="zh-CN" sz="2800" b="1" err="1">
                <a:solidFill>
                  <a:schemeClr val="tx2"/>
                </a:solidFill>
                <a:latin typeface="Times New Roman" panose="02020603050405020304" pitchFamily="18" charset="0"/>
              </a:rPr>
              <a:t>(Jiawei</a:t>
            </a:r>
            <a:r>
              <a:rPr lang="en-US" altLang="zh-CN" sz="2800" b="1">
                <a:solidFill>
                  <a:schemeClr val="tx2"/>
                </a:solidFill>
                <a:latin typeface="Times New Roman" panose="02020603050405020304" pitchFamily="18" charset="0"/>
              </a:rPr>
              <a:t> Han)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ln/>
        </p:spPr>
        <p:txBody>
          <a:bodyPr anchor="b"/>
          <a:lstStyle/>
          <a:p>
            <a:r>
              <a:rPr lang="zh-CN" altLang="en-US"/>
              <a:t>韩家炜</a:t>
            </a:r>
          </a:p>
        </p:txBody>
      </p:sp>
      <p:sp>
        <p:nvSpPr>
          <p:cNvPr id="21507" name="文本占位符 21506"/>
          <p:cNvSpPr>
            <a:spLocks noGrp="1"/>
          </p:cNvSpPr>
          <p:nvPr>
            <p:ph type="body" idx="1"/>
          </p:nvPr>
        </p:nvSpPr>
        <p:spPr>
          <a:ln/>
        </p:spPr>
        <p:txBody>
          <a:bodyPr/>
          <a:lstStyle/>
          <a:p>
            <a:r>
              <a:rPr lang="zh-CN" altLang="en-US" dirty="0">
                <a:solidFill>
                  <a:srgbClr val="000000"/>
                </a:solidFill>
              </a:rPr>
              <a:t>郑州大学</a:t>
            </a:r>
            <a:r>
              <a:rPr lang="en-US" altLang="zh-CN">
                <a:solidFill>
                  <a:srgbClr val="000000"/>
                </a:solidFill>
              </a:rPr>
              <a:t>,  1976</a:t>
            </a:r>
          </a:p>
          <a:p>
            <a:r>
              <a:rPr lang="en-US" altLang="zh-CN">
                <a:solidFill>
                  <a:srgbClr val="000000"/>
                </a:solidFill>
              </a:rPr>
              <a:t>PhD,  University of Wisconsin- Madison,  1985</a:t>
            </a:r>
          </a:p>
          <a:p>
            <a:r>
              <a:rPr lang="en-US" altLang="zh-CN"/>
              <a:t>Currently works for</a:t>
            </a:r>
          </a:p>
          <a:p>
            <a:pPr lvl="1"/>
            <a:r>
              <a:rPr lang="en-US" altLang="zh-CN"/>
              <a:t>Department of Computer Science</a:t>
            </a:r>
          </a:p>
          <a:p>
            <a:pPr lvl="1"/>
            <a:r>
              <a:rPr lang="en-US" altLang="zh-CN">
                <a:solidFill>
                  <a:srgbClr val="CCCC99"/>
                </a:solidFill>
                <a:hlinkClick r:id="rId2"/>
              </a:rPr>
              <a:t>University of Illinois at Urbana-Champaign</a:t>
            </a:r>
            <a:r>
              <a:rPr lang="en-US" altLang="zh-CN">
                <a:solidFill>
                  <a:srgbClr val="000000"/>
                </a:solidFill>
              </a:rPr>
              <a:t> </a:t>
            </a:r>
          </a:p>
          <a:p>
            <a:pPr lvl="1"/>
            <a:endParaRPr lang="en-US" altLang="zh-CN">
              <a:solidFill>
                <a:srgbClr val="000000"/>
              </a:solidFill>
            </a:endParaRPr>
          </a:p>
          <a:p>
            <a:r>
              <a:rPr lang="en-US" altLang="zh-CN">
                <a:solidFill>
                  <a:srgbClr val="000000"/>
                </a:solidFill>
              </a:rPr>
              <a:t>Research Area: Database and Information Systems</a:t>
            </a:r>
          </a:p>
          <a:p>
            <a:r>
              <a:rPr lang="en-US" altLang="zh-CN">
                <a:solidFill>
                  <a:srgbClr val="000000"/>
                </a:solidFill>
              </a:rPr>
              <a:t>Research Interests: Database systems; data mining; data warehousing; stream data mining; Web mining; spatiotemporal data mining; and bio-data mining.</a:t>
            </a:r>
          </a:p>
          <a:p>
            <a:endParaRPr lang="en-US" altLang="zh-CN">
              <a:solidFill>
                <a:srgbClr val="000000"/>
              </a:solidFill>
            </a:endParaRPr>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ln/>
        </p:spPr>
        <p:txBody>
          <a:bodyPr anchor="b"/>
          <a:lstStyle/>
          <a:p>
            <a:r>
              <a:rPr lang="zh-CN" altLang="en-US" dirty="0"/>
              <a:t>韩家炜</a:t>
            </a:r>
            <a:r>
              <a:rPr lang="en-US" altLang="zh-CN"/>
              <a:t>(</a:t>
            </a:r>
            <a:r>
              <a:rPr lang="zh-CN" altLang="en-US"/>
              <a:t>续</a:t>
            </a:r>
            <a:r>
              <a:rPr lang="en-US" altLang="zh-CN"/>
              <a:t>)</a:t>
            </a:r>
          </a:p>
        </p:txBody>
      </p:sp>
      <p:sp>
        <p:nvSpPr>
          <p:cNvPr id="20483" name="文本占位符 20482"/>
          <p:cNvSpPr>
            <a:spLocks noGrp="1"/>
          </p:cNvSpPr>
          <p:nvPr>
            <p:ph type="body" idx="1"/>
          </p:nvPr>
        </p:nvSpPr>
        <p:spPr>
          <a:ln/>
        </p:spPr>
        <p:txBody>
          <a:bodyPr/>
          <a:lstStyle/>
          <a:p>
            <a:pPr>
              <a:lnSpc>
                <a:spcPct val="90000"/>
              </a:lnSpc>
            </a:pPr>
            <a:r>
              <a:rPr lang="en-US" altLang="zh-CN" sz="1800">
                <a:solidFill>
                  <a:srgbClr val="000000"/>
                </a:solidFill>
              </a:rPr>
              <a:t>Representative Publications</a:t>
            </a:r>
          </a:p>
          <a:p>
            <a:pPr lvl="1">
              <a:lnSpc>
                <a:spcPct val="90000"/>
              </a:lnSpc>
              <a:buNone/>
            </a:pPr>
            <a:r>
              <a:rPr lang="en-US" altLang="zh-CN" sz="1800" err="1">
                <a:solidFill>
                  <a:srgbClr val="000000"/>
                </a:solidFill>
              </a:rPr>
              <a:t>- J. Han and M. Kamber</a:t>
            </a:r>
            <a:r>
              <a:rPr lang="en-US" altLang="zh-CN" sz="1800">
                <a:solidFill>
                  <a:srgbClr val="000000"/>
                </a:solidFill>
              </a:rPr>
              <a:t>,  Data Mining: Concepts and Techniques,  Morgan Kaufmann,  2000.</a:t>
            </a:r>
          </a:p>
          <a:p>
            <a:pPr lvl="1">
              <a:lnSpc>
                <a:spcPct val="90000"/>
              </a:lnSpc>
              <a:buNone/>
            </a:pPr>
            <a:r>
              <a:rPr lang="en-US" altLang="zh-CN" sz="1800" err="1">
                <a:solidFill>
                  <a:srgbClr val="000000"/>
                </a:solidFill>
              </a:rPr>
              <a:t>- J. Han,  J. Pei</a:t>
            </a:r>
            <a:r>
              <a:rPr lang="en-US" altLang="zh-CN" sz="1800">
                <a:solidFill>
                  <a:srgbClr val="000000"/>
                </a:solidFill>
              </a:rPr>
              <a:t>,  Y. Yin and R. Mao. Mining Frequent Patterns without Candidate Generation: A Frequent-Pattern Tree Approach,  Data Mining and Knowledge Discovery,  Vol. 8,  No. 1. pp 53-87,  2004.</a:t>
            </a:r>
          </a:p>
          <a:p>
            <a:pPr lvl="1">
              <a:lnSpc>
                <a:spcPct val="90000"/>
              </a:lnSpc>
              <a:buNone/>
            </a:pPr>
            <a:r>
              <a:rPr lang="en-US" altLang="zh-CN" sz="1800" err="1">
                <a:solidFill>
                  <a:srgbClr val="000000"/>
                </a:solidFill>
              </a:rPr>
              <a:t>- X. Yan</a:t>
            </a:r>
            <a:r>
              <a:rPr lang="en-US" altLang="zh-CN" sz="1800">
                <a:solidFill>
                  <a:srgbClr val="000000"/>
                </a:solidFill>
              </a:rPr>
              <a:t>,  P. S. Yu,  and J. Han. Graph Indexing: A Frequent Structure-based Approach. Proc. 2004 ACM-SIGMOD Int. Conf. on Management of Data (SIGMOD'04),  June 2004.</a:t>
            </a:r>
          </a:p>
          <a:p>
            <a:pPr>
              <a:lnSpc>
                <a:spcPct val="90000"/>
              </a:lnSpc>
            </a:pPr>
            <a:endParaRPr lang="en-US" altLang="zh-CN" sz="1800">
              <a:solidFill>
                <a:srgbClr val="000000"/>
              </a:solidFill>
            </a:endParaRPr>
          </a:p>
          <a:p>
            <a:pPr>
              <a:lnSpc>
                <a:spcPct val="90000"/>
              </a:lnSpc>
            </a:pPr>
            <a:r>
              <a:rPr lang="en-US" altLang="zh-CN" sz="1800">
                <a:solidFill>
                  <a:srgbClr val="000000"/>
                </a:solidFill>
              </a:rPr>
              <a:t>Honors and Awards</a:t>
            </a:r>
          </a:p>
          <a:p>
            <a:pPr lvl="1">
              <a:lnSpc>
                <a:spcPct val="90000"/>
              </a:lnSpc>
            </a:pPr>
            <a:r>
              <a:rPr lang="en-US" altLang="zh-CN" sz="1800">
                <a:solidFill>
                  <a:srgbClr val="000000"/>
                </a:solidFill>
              </a:rPr>
              <a:t>ACM Service Award (1999),  </a:t>
            </a:r>
          </a:p>
          <a:p>
            <a:pPr lvl="1">
              <a:lnSpc>
                <a:spcPct val="90000"/>
              </a:lnSpc>
            </a:pPr>
            <a:r>
              <a:rPr lang="en-US" altLang="zh-CN" sz="1800">
                <a:solidFill>
                  <a:srgbClr val="000000"/>
                </a:solidFill>
              </a:rPr>
              <a:t>Endowed University Professor of Simon Fraser University (1999-2004),  </a:t>
            </a:r>
          </a:p>
          <a:p>
            <a:pPr lvl="1">
              <a:lnSpc>
                <a:spcPct val="90000"/>
              </a:lnSpc>
            </a:pPr>
            <a:r>
              <a:rPr lang="en-US" altLang="zh-CN" sz="1800">
                <a:solidFill>
                  <a:srgbClr val="000000"/>
                </a:solidFill>
              </a:rPr>
              <a:t>Outstanding Contribution Award by IEEE ICDM (2002),  </a:t>
            </a:r>
          </a:p>
          <a:p>
            <a:pPr lvl="1">
              <a:lnSpc>
                <a:spcPct val="90000"/>
              </a:lnSpc>
            </a:pPr>
            <a:r>
              <a:rPr lang="en-US" altLang="zh-CN" sz="1800">
                <a:solidFill>
                  <a:srgbClr val="000000"/>
                </a:solidFill>
              </a:rPr>
              <a:t>IBM Faculty Award (2002 and 2003).</a:t>
            </a:r>
            <a:r>
              <a:rPr lang="en-US" altLang="zh-CN" sz="1800">
                <a:solidFill>
                  <a:srgbClr val="000000"/>
                </a:solidFill>
                <a:latin typeface="Verdana" panose="020B0604030504040204" pitchFamily="34" charset="0"/>
              </a:rPr>
              <a:t> </a:t>
            </a:r>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2529" descr="hongjiang"/>
          <p:cNvPicPr>
            <a:picLocks noChangeAspect="1"/>
          </p:cNvPicPr>
          <p:nvPr/>
        </p:nvPicPr>
        <p:blipFill>
          <a:blip r:embed="rId2"/>
          <a:stretch>
            <a:fillRect/>
          </a:stretch>
        </p:blipFill>
        <p:spPr>
          <a:xfrm>
            <a:off x="2590800" y="685800"/>
            <a:ext cx="3770313" cy="4724400"/>
          </a:xfrm>
          <a:prstGeom prst="rect">
            <a:avLst/>
          </a:prstGeom>
          <a:noFill/>
          <a:ln w="9525">
            <a:noFill/>
          </a:ln>
        </p:spPr>
      </p:pic>
      <p:sp>
        <p:nvSpPr>
          <p:cNvPr id="22531" name="文本框 22530"/>
          <p:cNvSpPr txBox="1"/>
          <p:nvPr/>
        </p:nvSpPr>
        <p:spPr>
          <a:xfrm>
            <a:off x="2362200" y="5715000"/>
            <a:ext cx="4267200" cy="519113"/>
          </a:xfrm>
          <a:prstGeom prst="rect">
            <a:avLst/>
          </a:prstGeom>
          <a:noFill/>
          <a:ln w="9525">
            <a:noFill/>
          </a:ln>
        </p:spPr>
        <p:txBody>
          <a:bodyPr>
            <a:spAutoFit/>
          </a:bodyPr>
          <a:lstStyle/>
          <a:p>
            <a:pPr>
              <a:spcBef>
                <a:spcPct val="50000"/>
              </a:spcBef>
            </a:pPr>
            <a:r>
              <a:rPr lang="zh-CN" altLang="en-US" sz="2800" b="1" dirty="0">
                <a:solidFill>
                  <a:schemeClr val="folHlink"/>
                </a:solidFill>
                <a:latin typeface="Times New Roman" panose="02020603050405020304" pitchFamily="18" charset="0"/>
              </a:rPr>
              <a:t>张宏江</a:t>
            </a:r>
            <a:r>
              <a:rPr lang="en-US" altLang="zh-CN" sz="2800" b="1" err="1">
                <a:solidFill>
                  <a:schemeClr val="folHlink"/>
                </a:solidFill>
                <a:latin typeface="Times New Roman" panose="02020603050405020304" pitchFamily="18" charset="0"/>
              </a:rPr>
              <a:t>(HongJiang</a:t>
            </a:r>
            <a:r>
              <a:rPr lang="en-US" altLang="zh-CN" sz="2800" b="1">
                <a:solidFill>
                  <a:schemeClr val="folHlink"/>
                </a:solidFill>
                <a:latin typeface="Times New Roman" panose="02020603050405020304" pitchFamily="18" charset="0"/>
              </a:rPr>
              <a:t> Zhang)</a:t>
            </a:r>
            <a:endParaRPr lang="en-US" altLang="zh-CN" sz="2800">
              <a:solidFill>
                <a:schemeClr val="folHlink"/>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ln/>
        </p:spPr>
        <p:txBody>
          <a:bodyPr anchor="b"/>
          <a:lstStyle/>
          <a:p>
            <a:r>
              <a:rPr lang="zh-CN" altLang="en-US"/>
              <a:t>张宏江</a:t>
            </a:r>
          </a:p>
        </p:txBody>
      </p:sp>
      <p:sp>
        <p:nvSpPr>
          <p:cNvPr id="23555" name="文本占位符 23554"/>
          <p:cNvSpPr>
            <a:spLocks noGrp="1"/>
          </p:cNvSpPr>
          <p:nvPr>
            <p:ph type="body" idx="1"/>
          </p:nvPr>
        </p:nvSpPr>
        <p:spPr>
          <a:ln/>
        </p:spPr>
        <p:txBody>
          <a:bodyPr/>
          <a:lstStyle/>
          <a:p>
            <a:r>
              <a:rPr lang="zh-CN" altLang="en-US" dirty="0"/>
              <a:t>郑州大学</a:t>
            </a:r>
            <a:r>
              <a:rPr lang="en-US" altLang="zh-CN"/>
              <a:t>,  1982</a:t>
            </a:r>
          </a:p>
          <a:p>
            <a:r>
              <a:rPr lang="en-US" altLang="zh-CN"/>
              <a:t> Ph.D. Technical University of Denmark</a:t>
            </a:r>
          </a:p>
          <a:p>
            <a:endParaRPr lang="en-US" altLang="zh-CN"/>
          </a:p>
          <a:p>
            <a:r>
              <a:rPr lang="en-US" altLang="zh-CN"/>
              <a:t>Currently works for</a:t>
            </a:r>
          </a:p>
          <a:p>
            <a:pPr lvl="1"/>
            <a:r>
              <a:rPr lang="en-US" altLang="zh-CN">
                <a:solidFill>
                  <a:srgbClr val="000000"/>
                </a:solidFill>
              </a:rPr>
              <a:t>Managing Director</a:t>
            </a:r>
            <a:r>
              <a:rPr lang="en-US" altLang="zh-CN"/>
              <a:t> </a:t>
            </a:r>
          </a:p>
          <a:p>
            <a:pPr lvl="1"/>
            <a:r>
              <a:rPr lang="en-US" altLang="zh-CN"/>
              <a:t>Microsoft Research Asia Advanced Technology Center  </a:t>
            </a:r>
          </a:p>
          <a:p>
            <a:r>
              <a:rPr lang="en-US" altLang="zh-CN" err="1">
                <a:solidFill>
                  <a:srgbClr val="000000"/>
                </a:solidFill>
              </a:rPr>
              <a:t>HongJiang</a:t>
            </a:r>
            <a:r>
              <a:rPr lang="en-US" altLang="zh-CN">
                <a:solidFill>
                  <a:srgbClr val="000000"/>
                </a:solidFill>
              </a:rPr>
              <a:t> joined Microsoft in 1999 and was the Assistant Managing Director and Senior Researcher of Microsoft Research Asia,  responsible for research groups in media processing and management,  information processing,  data mining,  web search,  and distributed systems,  as well as legal,  IP and operations of the lab.</a:t>
            </a:r>
            <a:r>
              <a:rPr lang="en-US" altLang="zh-CN"/>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标题 1025"/>
          <p:cNvSpPr>
            <a:spLocks noGrp="1"/>
          </p:cNvSpPr>
          <p:nvPr>
            <p:ph type="title"/>
          </p:nvPr>
        </p:nvSpPr>
        <p:spPr>
          <a:ln/>
        </p:spPr>
        <p:txBody>
          <a:bodyPr anchor="b"/>
          <a:lstStyle/>
          <a:p>
            <a:r>
              <a:rPr lang="zh-CN" altLang="en-US" dirty="0"/>
              <a:t>张宏江</a:t>
            </a:r>
            <a:r>
              <a:rPr lang="en-US" altLang="zh-CN"/>
              <a:t>(</a:t>
            </a:r>
            <a:r>
              <a:rPr lang="zh-CN" altLang="en-US"/>
              <a:t>续</a:t>
            </a:r>
            <a:r>
              <a:rPr lang="en-US" altLang="zh-CN"/>
              <a:t>)</a:t>
            </a:r>
          </a:p>
        </p:txBody>
      </p:sp>
      <p:sp>
        <p:nvSpPr>
          <p:cNvPr id="1027" name="文本占位符 1026"/>
          <p:cNvSpPr>
            <a:spLocks noGrp="1"/>
          </p:cNvSpPr>
          <p:nvPr>
            <p:ph type="body" idx="1"/>
          </p:nvPr>
        </p:nvSpPr>
        <p:spPr>
          <a:ln/>
        </p:spPr>
        <p:txBody>
          <a:bodyPr/>
          <a:lstStyle/>
          <a:p>
            <a:r>
              <a:rPr lang="en-US" altLang="zh-CN" err="1"/>
              <a:t>HongJiang has been actively engaged in R&amp;D activities in the areas of video and image analysis,  processing and retrieval,  and computer vision,  and is well-known for his pioneering work in video and image content analysis,  representation,  retrieval and browsing. Previously,  Zhang was a research manager at HP Labs,  in Palo Alto,  Calif</a:t>
            </a:r>
            <a:r>
              <a:rPr lang="en-US" altLang="zh-CN"/>
              <a:t>,  and  was with the Institute of Systems Science,  National University of Singapore </a:t>
            </a:r>
          </a:p>
          <a:p>
            <a:endParaRPr lang="en-US" altLang="zh-CN"/>
          </a:p>
          <a:p>
            <a:r>
              <a:rPr lang="en-US" altLang="zh-CN" err="1">
                <a:solidFill>
                  <a:srgbClr val="000000"/>
                </a:solidFill>
              </a:rPr>
              <a:t>HongJiang</a:t>
            </a:r>
            <a:r>
              <a:rPr lang="en-US" altLang="zh-CN">
                <a:solidFill>
                  <a:srgbClr val="000000"/>
                </a:solidFill>
              </a:rPr>
              <a:t> has authored and edited four books,  over 300 refereed papers and book chapters,  and numerous special issues. Many of these works have become classic references.</a:t>
            </a:r>
            <a:r>
              <a:rPr lang="en-US" altLang="zh-CN"/>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文本占位符 28674"/>
          <p:cNvSpPr>
            <a:spLocks noGrp="1"/>
          </p:cNvSpPr>
          <p:nvPr>
            <p:ph type="body" idx="1"/>
          </p:nvPr>
        </p:nvSpPr>
        <p:spPr>
          <a:xfrm>
            <a:off x="1143000" y="1828800"/>
            <a:ext cx="8001000" cy="4648200"/>
          </a:xfrm>
          <a:ln/>
        </p:spPr>
        <p:txBody>
          <a:bodyPr/>
          <a:lstStyle/>
          <a:p>
            <a:r>
              <a:rPr lang="zh-CN" altLang="en-US" sz="2400" dirty="0">
                <a:latin typeface="楷体_GB2312" pitchFamily="49" charset="-122"/>
                <a:ea typeface="楷体_GB2312" pitchFamily="49" charset="-122"/>
              </a:rPr>
              <a:t>张宏江博士简历：曾担任微软亚太研发集团首席技术官、微软亚洲工程院院长，现已就任金山软件</a:t>
            </a:r>
            <a:r>
              <a:rPr lang="en-US" altLang="zh-CN" sz="2400" dirty="0">
                <a:latin typeface="楷体_GB2312" pitchFamily="49" charset="-122"/>
                <a:ea typeface="楷体_GB2312" pitchFamily="49" charset="-122"/>
              </a:rPr>
              <a:t>CEO</a:t>
            </a:r>
            <a:r>
              <a:rPr lang="zh-CN" altLang="en-US" sz="2400" dirty="0">
                <a:latin typeface="楷体_GB2312" pitchFamily="49" charset="-122"/>
                <a:ea typeface="楷体_GB2312" pitchFamily="49" charset="-122"/>
              </a:rPr>
              <a:t>。</a:t>
            </a:r>
            <a:br>
              <a:rPr lang="zh-CN" altLang="en-US" sz="2400" dirty="0">
                <a:latin typeface="楷体_GB2312" pitchFamily="49" charset="-122"/>
                <a:ea typeface="楷体_GB2312" pitchFamily="49" charset="-122"/>
              </a:rPr>
            </a:b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张宏江博士毕业于中国郑州大学，获电子工程学士学位，之后获丹麦科技大学电子工程博士学位。是微软亚洲工程院首任院长，在他的领导之下，的微软亚洲工程院发展成为了一所具有</a:t>
            </a:r>
            <a:r>
              <a:rPr lang="en-US" altLang="zh-CN" sz="2400" dirty="0">
                <a:latin typeface="楷体_GB2312" pitchFamily="49" charset="-122"/>
                <a:ea typeface="楷体_GB2312" pitchFamily="49" charset="-122"/>
              </a:rPr>
              <a:t>300</a:t>
            </a:r>
            <a:r>
              <a:rPr lang="zh-CN" altLang="en-US" sz="2400" dirty="0">
                <a:latin typeface="楷体_GB2312" pitchFamily="49" charset="-122"/>
                <a:ea typeface="楷体_GB2312" pitchFamily="49" charset="-122"/>
              </a:rPr>
              <a:t>多位研发人员一流的技术和产品的研发机构，承担着微软公司在互联网，实时通信，无线移动，数字娱乐，服务器，开发工具和多媒体等领域的核心技术和产品的研发。张博士在兼任微软中国研发集团副总裁，与集团总裁张亚勤博士等共同制定微软中国研发集团的发展战略</a:t>
            </a:r>
            <a:r>
              <a:rPr lang="en-US" altLang="zh-CN" sz="2400">
                <a:latin typeface="楷体_GB2312" pitchFamily="49" charset="-122"/>
                <a:ea typeface="楷体_GB2312"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ln/>
        </p:spPr>
        <p:txBody>
          <a:bodyPr anchor="b"/>
          <a:lstStyle/>
          <a:p>
            <a:r>
              <a:rPr lang="zh-CN" altLang="en-US" dirty="0"/>
              <a:t>名家名师与计算机最高奖</a:t>
            </a:r>
          </a:p>
        </p:txBody>
      </p:sp>
      <p:sp>
        <p:nvSpPr>
          <p:cNvPr id="26627" name="文本占位符 26626"/>
          <p:cNvSpPr>
            <a:spLocks noGrp="1"/>
          </p:cNvSpPr>
          <p:nvPr>
            <p:ph type="body" idx="1"/>
          </p:nvPr>
        </p:nvSpPr>
        <p:spPr>
          <a:ln/>
        </p:spPr>
        <p:txBody>
          <a:bodyPr/>
          <a:lstStyle/>
          <a:p>
            <a:r>
              <a:rPr lang="zh-CN" altLang="en-US" dirty="0"/>
              <a:t>作为计算机专业的学生</a:t>
            </a:r>
            <a:r>
              <a:rPr lang="en-US" altLang="zh-CN" dirty="0"/>
              <a:t>, </a:t>
            </a:r>
            <a:r>
              <a:rPr lang="zh-CN" altLang="en-US" dirty="0"/>
              <a:t>你应当知道的两位大师</a:t>
            </a:r>
          </a:p>
          <a:p>
            <a:pPr lvl="1"/>
            <a:r>
              <a:rPr lang="" altLang="en-US" dirty="0">
                <a:latin typeface="宋体" panose="02010600030101010101" pitchFamily="2" charset="-122"/>
              </a:rPr>
              <a:t>阿兰</a:t>
            </a:r>
            <a:r>
              <a:rPr lang="" altLang="en-US" dirty="0">
                <a:latin typeface="Times New Roman" panose="02020603050405020304" pitchFamily="18" charset="0"/>
              </a:rPr>
              <a:t>·</a:t>
            </a:r>
            <a:r>
              <a:rPr lang="" altLang="en-US" dirty="0">
                <a:latin typeface="宋体" panose="02010600030101010101" pitchFamily="2" charset="-122"/>
              </a:rPr>
              <a:t>麦席森</a:t>
            </a:r>
            <a:r>
              <a:rPr lang="" altLang="en-US" dirty="0">
                <a:latin typeface="Times New Roman" panose="02020603050405020304" pitchFamily="18" charset="0"/>
              </a:rPr>
              <a:t>·</a:t>
            </a:r>
            <a:r>
              <a:rPr lang="" altLang="en-US" dirty="0">
                <a:latin typeface="宋体" panose="02010600030101010101" pitchFamily="2" charset="-122"/>
              </a:rPr>
              <a:t>图灵(</a:t>
            </a:r>
            <a:r>
              <a:rPr lang="en-US" altLang=""/>
              <a:t>Alan </a:t>
            </a:r>
            <a:r>
              <a:rPr lang="en-US" altLang="" err="1"/>
              <a:t>Mathison</a:t>
            </a:r>
            <a:r>
              <a:rPr lang="en-US" altLang=""/>
              <a:t> Turing)</a:t>
            </a:r>
          </a:p>
          <a:p>
            <a:pPr lvl="1"/>
            <a:r>
              <a:rPr lang="zh-CN" altLang="en-US"/>
              <a:t>冯</a:t>
            </a:r>
            <a:r>
              <a:rPr lang="en-US" altLang="zh-CN">
                <a:latin typeface="Times New Roman" panose="02020603050405020304" pitchFamily="18" charset="0"/>
              </a:rPr>
              <a:t>·</a:t>
            </a:r>
            <a:r>
              <a:rPr lang="zh-CN" altLang="en-US" dirty="0"/>
              <a:t>诺伊曼</a:t>
            </a:r>
            <a:r>
              <a:rPr lang="en-US" altLang="zh-CN"/>
              <a:t>(John von Neumann)</a:t>
            </a:r>
          </a:p>
          <a:p>
            <a:pPr lvl="1"/>
            <a:endParaRPr lang="en-US" altLang="zh-CN"/>
          </a:p>
          <a:p>
            <a:r>
              <a:rPr lang="zh-CN" altLang="en-US" dirty="0"/>
              <a:t>作为华人</a:t>
            </a:r>
            <a:r>
              <a:rPr lang="en-US" altLang="zh-CN" dirty="0"/>
              <a:t>, </a:t>
            </a:r>
            <a:r>
              <a:rPr lang="zh-CN" altLang="en-US" dirty="0"/>
              <a:t>你应当知道的一位名家</a:t>
            </a:r>
          </a:p>
          <a:p>
            <a:pPr lvl="1"/>
            <a:r>
              <a:rPr lang="" altLang="en-US" dirty="0">
                <a:latin typeface="宋体" panose="02010600030101010101" pitchFamily="2" charset="-122"/>
              </a:rPr>
              <a:t>姚期智(</a:t>
            </a:r>
            <a:r>
              <a:rPr lang="en-US" altLang=""/>
              <a:t>Andrew Chi-</a:t>
            </a:r>
            <a:r>
              <a:rPr lang="en-US" altLang="" err="1"/>
              <a:t>Chih</a:t>
            </a:r>
            <a:r>
              <a:rPr lang="en-US" altLang=""/>
              <a:t> </a:t>
            </a:r>
            <a:r>
              <a:rPr lang="en-US" altLang="" err="1"/>
              <a:t>Yao</a:t>
            </a:r>
            <a:r>
              <a:rPr lang="en-US" altLang=""/>
              <a:t>)</a:t>
            </a:r>
          </a:p>
          <a:p>
            <a:pPr lvl="1"/>
            <a:endParaRPr lang="zh-CN" altLang="en-US"/>
          </a:p>
          <a:p>
            <a:r>
              <a:rPr lang="zh-CN" altLang="en-US" dirty="0"/>
              <a:t>作为郑州大学计算机专业的学生</a:t>
            </a:r>
            <a:r>
              <a:rPr lang="en-US" altLang="zh-CN" dirty="0"/>
              <a:t>, </a:t>
            </a:r>
            <a:r>
              <a:rPr lang="zh-CN" altLang="en-US" dirty="0"/>
              <a:t>你应当知道的两位名人</a:t>
            </a:r>
          </a:p>
          <a:p>
            <a:pPr lvl="1"/>
            <a:r>
              <a:rPr lang="zh-CN" altLang="en-US" dirty="0"/>
              <a:t>韩家炜</a:t>
            </a:r>
            <a:r>
              <a:rPr lang="en-US" altLang="zh-CN" err="1"/>
              <a:t>(Jiawei</a:t>
            </a:r>
            <a:r>
              <a:rPr lang="en-US" altLang="zh-CN"/>
              <a:t> Han)</a:t>
            </a:r>
          </a:p>
          <a:p>
            <a:pPr lvl="1"/>
            <a:r>
              <a:rPr lang="zh-CN" altLang="en-US" dirty="0">
                <a:solidFill>
                  <a:srgbClr val="000000"/>
                </a:solidFill>
              </a:rPr>
              <a:t>张宏江</a:t>
            </a:r>
            <a:r>
              <a:rPr lang="en-US" altLang="zh-CN" err="1">
                <a:solidFill>
                  <a:srgbClr val="000000"/>
                </a:solidFill>
              </a:rPr>
              <a:t>(HongJiang</a:t>
            </a:r>
            <a:r>
              <a:rPr lang="en-US" altLang="zh-CN">
                <a:solidFill>
                  <a:srgbClr val="000000"/>
                </a:solidFill>
              </a:rPr>
              <a:t> Zhang)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9698"/>
          <p:cNvSpPr>
            <a:spLocks noGrp="1"/>
          </p:cNvSpPr>
          <p:nvPr>
            <p:ph type="body" idx="1"/>
          </p:nvPr>
        </p:nvSpPr>
        <p:spPr>
          <a:ln/>
        </p:spPr>
        <p:txBody>
          <a:bodyPr/>
          <a:lstStyle/>
          <a:p>
            <a:pPr>
              <a:lnSpc>
                <a:spcPct val="90000"/>
              </a:lnSpc>
            </a:pPr>
            <a:r>
              <a:rPr lang="zh-CN" altLang="en-US" sz="2400" dirty="0">
                <a:latin typeface="楷体_GB2312" pitchFamily="49" charset="-122"/>
                <a:ea typeface="楷体_GB2312" pitchFamily="49" charset="-122"/>
              </a:rPr>
              <a:t>张宏江博士在担任微软亚洲研究院副院长，负责多媒体计算、视频和图像的分析和检索，模式识别，网络搜索和发掘，自然语言和分布式计算机系统等方向的研究工作</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取得了大批一流的科研开发成果并为微软公司的产品开发提供了大量创新技术，为微软亚洲研究院发展成一所全球顶级的计算技术基础研究机构做出了杰出贡献。加盟微软之前张博士曾任美国硅谷的惠普中央实验室任经理，负责多媒体内容的检索和管理技术，智能图象处理和视频编码等科研项目。张博士此前还在新加坡国立大学系统科学研究院工作，领导了视频和图像内容分析与检索、计算机视觉和信息系统等多个研究课题。</a:t>
            </a:r>
            <a:br>
              <a:rPr lang="zh-CN" altLang="en-US" sz="2400" dirty="0">
                <a:latin typeface="楷体_GB2312" pitchFamily="49" charset="-122"/>
                <a:ea typeface="楷体_GB2312" pitchFamily="49" charset="-122"/>
              </a:rPr>
            </a:br>
            <a:r>
              <a:rPr lang="en-US" altLang="zh-CN" dirty="0">
                <a:latin typeface="楷体_GB2312" pitchFamily="49" charset="-122"/>
                <a:ea typeface="楷体_GB2312" pitchFamily="49" charset="-122"/>
              </a:rPr>
              <a:t>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type="body" idx="1"/>
          </p:nvPr>
        </p:nvSpPr>
        <p:spPr>
          <a:ln/>
        </p:spPr>
        <p:txBody>
          <a:bodyPr/>
          <a:lstStyle/>
          <a:p>
            <a:pPr>
              <a:buNone/>
            </a:pPr>
            <a:r>
              <a:rPr lang="en-US" altLang="zh-CN"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张博士是美国电气电子工程协会（</a:t>
            </a:r>
            <a:r>
              <a:rPr lang="en-US" altLang="zh-CN" sz="2400" dirty="0">
                <a:latin typeface="楷体_GB2312" pitchFamily="49" charset="-122"/>
                <a:ea typeface="楷体_GB2312" pitchFamily="49" charset="-122"/>
              </a:rPr>
              <a:t>IEEE</a:t>
            </a:r>
            <a:r>
              <a:rPr lang="zh-CN" altLang="en-US" sz="2400" dirty="0">
                <a:latin typeface="楷体_GB2312" pitchFamily="49" charset="-122"/>
                <a:ea typeface="楷体_GB2312" pitchFamily="49" charset="-122"/>
              </a:rPr>
              <a:t>）院士。由于在视频和图像内容的分析、检索和浏览研究方面开拓性贡献，张博士在世界多媒体研究领域是公认的先驱和世界级专家。张博士已出版发表了数本学术专著和数百篇学术论文，并拥有数十项专利。他的许多研究成果已成为相关研究领域的经典参考文献，并成为多项研究工作的科技基础。张博士现任</a:t>
            </a:r>
            <a:r>
              <a:rPr lang="en-US" altLang="zh-CN" sz="2400" dirty="0">
                <a:latin typeface="楷体_GB2312" pitchFamily="49" charset="-122"/>
                <a:ea typeface="楷体_GB2312" pitchFamily="49" charset="-122"/>
              </a:rPr>
              <a:t>IEEE</a:t>
            </a:r>
            <a:r>
              <a:rPr lang="zh-CN" altLang="en-US" sz="2400" dirty="0">
                <a:latin typeface="楷体_GB2312" pitchFamily="49" charset="-122"/>
                <a:ea typeface="楷体_GB2312" pitchFamily="49" charset="-122"/>
              </a:rPr>
              <a:t>多媒体学刊主编，</a:t>
            </a:r>
            <a:r>
              <a:rPr lang="en-US" altLang="zh-CN" sz="2400" dirty="0">
                <a:latin typeface="楷体_GB2312" pitchFamily="49" charset="-122"/>
                <a:ea typeface="楷体_GB2312" pitchFamily="49" charset="-122"/>
              </a:rPr>
              <a:t>ACM </a:t>
            </a:r>
            <a:r>
              <a:rPr lang="zh-CN" altLang="en-US" sz="2400" dirty="0">
                <a:latin typeface="楷体_GB2312" pitchFamily="49" charset="-122"/>
                <a:ea typeface="楷体_GB2312" pitchFamily="49" charset="-122"/>
              </a:rPr>
              <a:t>多媒体学刊副主编和</a:t>
            </a:r>
            <a:r>
              <a:rPr lang="en-US" altLang="zh-CN" sz="2400" dirty="0">
                <a:latin typeface="楷体_GB2312" pitchFamily="49" charset="-122"/>
                <a:ea typeface="楷体_GB2312" pitchFamily="49" charset="-122"/>
              </a:rPr>
              <a:t>IEEE </a:t>
            </a:r>
            <a:r>
              <a:rPr lang="zh-CN" altLang="en-US" sz="2400" dirty="0">
                <a:latin typeface="楷体_GB2312" pitchFamily="49" charset="-122"/>
                <a:ea typeface="楷体_GB2312" pitchFamily="49" charset="-122"/>
              </a:rPr>
              <a:t>学报（</a:t>
            </a:r>
            <a:r>
              <a:rPr lang="en-US" altLang="zh-CN" sz="2400" dirty="0">
                <a:latin typeface="楷体_GB2312" pitchFamily="49" charset="-122"/>
                <a:ea typeface="楷体_GB2312" pitchFamily="49" charset="-122"/>
              </a:rPr>
              <a:t>Proceedings of IEEE</a:t>
            </a:r>
            <a:r>
              <a:rPr lang="zh-CN" altLang="en-US" sz="2400" dirty="0">
                <a:latin typeface="楷体_GB2312" pitchFamily="49" charset="-122"/>
                <a:ea typeface="楷体_GB2312" pitchFamily="49" charset="-122"/>
              </a:rPr>
              <a:t>）副主编。他还是</a:t>
            </a:r>
            <a:r>
              <a:rPr lang="en-US" altLang="zh-CN" sz="2400" dirty="0">
                <a:latin typeface="楷体_GB2312" pitchFamily="49" charset="-122"/>
                <a:ea typeface="楷体_GB2312" pitchFamily="49" charset="-122"/>
              </a:rPr>
              <a:t>1999</a:t>
            </a:r>
            <a:r>
              <a:rPr lang="zh-CN" altLang="en-US" sz="2400" dirty="0">
                <a:latin typeface="楷体_GB2312" pitchFamily="49" charset="-122"/>
                <a:ea typeface="楷体_GB2312" pitchFamily="49" charset="-122"/>
              </a:rPr>
              <a:t>年</a:t>
            </a:r>
            <a:r>
              <a:rPr lang="en-US" altLang="zh-CN" sz="2400" dirty="0">
                <a:latin typeface="楷体_GB2312" pitchFamily="49" charset="-122"/>
                <a:ea typeface="楷体_GB2312" pitchFamily="49" charset="-122"/>
              </a:rPr>
              <a:t>ACM</a:t>
            </a:r>
            <a:r>
              <a:rPr lang="zh-CN" altLang="en-US" sz="2400" dirty="0">
                <a:latin typeface="楷体_GB2312" pitchFamily="49" charset="-122"/>
                <a:ea typeface="楷体_GB2312" pitchFamily="49" charset="-122"/>
              </a:rPr>
              <a:t>国际多媒体大会技术委员会和</a:t>
            </a:r>
            <a:r>
              <a:rPr lang="en-US" altLang="zh-CN" sz="2400" dirty="0">
                <a:latin typeface="楷体_GB2312" pitchFamily="49" charset="-122"/>
                <a:ea typeface="楷体_GB2312" pitchFamily="49" charset="-122"/>
              </a:rPr>
              <a:t>2005</a:t>
            </a:r>
            <a:r>
              <a:rPr lang="zh-CN" altLang="en-US" sz="2400" dirty="0">
                <a:latin typeface="楷体_GB2312" pitchFamily="49" charset="-122"/>
                <a:ea typeface="楷体_GB2312" pitchFamily="49" charset="-122"/>
              </a:rPr>
              <a:t>年国际多媒体大会主席，并任五所大学的客座或名誉教授。</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7169" descr="阿兰·图灵">
            <a:hlinkClick r:id="rId2" tooltip="阿兰·图灵"/>
          </p:cNvPr>
          <p:cNvPicPr>
            <a:picLocks noChangeAspect="1"/>
          </p:cNvPicPr>
          <p:nvPr/>
        </p:nvPicPr>
        <p:blipFill>
          <a:blip r:embed="rId3" r:link="rId4"/>
          <a:stretch>
            <a:fillRect/>
          </a:stretch>
        </p:blipFill>
        <p:spPr>
          <a:xfrm>
            <a:off x="2254250" y="838200"/>
            <a:ext cx="4184650" cy="4953000"/>
          </a:xfrm>
          <a:prstGeom prst="rect">
            <a:avLst/>
          </a:prstGeom>
          <a:noFill/>
          <a:ln w="9525">
            <a:noFill/>
          </a:ln>
        </p:spPr>
      </p:pic>
      <p:sp>
        <p:nvSpPr>
          <p:cNvPr id="7172" name="文本框 7171"/>
          <p:cNvSpPr txBox="1"/>
          <p:nvPr/>
        </p:nvSpPr>
        <p:spPr>
          <a:xfrm>
            <a:off x="1676400" y="5867400"/>
            <a:ext cx="5715000" cy="457200"/>
          </a:xfrm>
          <a:prstGeom prst="rect">
            <a:avLst/>
          </a:prstGeom>
          <a:noFill/>
          <a:ln w="9525">
            <a:noFill/>
          </a:ln>
        </p:spPr>
        <p:txBody>
          <a:bodyPr>
            <a:spAutoFit/>
          </a:bodyPr>
          <a:lstStyle/>
          <a:p>
            <a:pPr>
              <a:spcBef>
                <a:spcPct val="50000"/>
              </a:spcBef>
            </a:pPr>
            <a:r>
              <a:rPr lang="" altLang="en-US" b="1" dirty="0">
                <a:solidFill>
                  <a:schemeClr val="folHlink"/>
                </a:solidFill>
                <a:latin typeface="Times New Roman" panose="02020603050405020304" pitchFamily="18" charset="0"/>
              </a:rPr>
              <a:t>阿兰·麦席森·图灵(</a:t>
            </a:r>
            <a:r>
              <a:rPr lang="en-US" altLang="" b="1">
                <a:solidFill>
                  <a:schemeClr val="folHlink"/>
                </a:solidFill>
                <a:latin typeface="Times New Roman" panose="02020603050405020304" pitchFamily="18" charset="0"/>
              </a:rPr>
              <a:t>Alan </a:t>
            </a:r>
            <a:r>
              <a:rPr lang="en-US" altLang="" b="1" err="1">
                <a:solidFill>
                  <a:schemeClr val="folHlink"/>
                </a:solidFill>
                <a:latin typeface="Times New Roman" panose="02020603050405020304" pitchFamily="18" charset="0"/>
              </a:rPr>
              <a:t>Mathison</a:t>
            </a:r>
            <a:r>
              <a:rPr lang="en-US" altLang="" b="1">
                <a:solidFill>
                  <a:schemeClr val="folHlink"/>
                </a:solidFill>
                <a:latin typeface="Times New Roman" panose="02020603050405020304" pitchFamily="18" charset="0"/>
              </a:rPr>
              <a:t> Turing</a:t>
            </a:r>
            <a:r>
              <a:rPr lang="en-US" altLang="zh-CN" b="1">
                <a:solidFill>
                  <a:schemeClr val="folHlink"/>
                </a:solidFill>
                <a:latin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p:cNvSpPr>
            <a:spLocks noGrp="1"/>
          </p:cNvSpPr>
          <p:nvPr>
            <p:ph type="title"/>
          </p:nvPr>
        </p:nvSpPr>
        <p:spPr>
          <a:ln/>
        </p:spPr>
        <p:txBody>
          <a:bodyPr anchor="b"/>
          <a:lstStyle/>
          <a:p>
            <a:r>
              <a:rPr lang="" altLang="en-US" dirty="0">
                <a:latin typeface="宋体" panose="02010600030101010101" pitchFamily="2" charset="-122"/>
              </a:rPr>
              <a:t>图灵</a:t>
            </a:r>
            <a:r>
              <a:rPr lang="en-US" altLang="zh-CN"/>
              <a:t> </a:t>
            </a:r>
          </a:p>
        </p:txBody>
      </p:sp>
      <p:sp>
        <p:nvSpPr>
          <p:cNvPr id="9219" name="文本占位符 9218"/>
          <p:cNvSpPr>
            <a:spLocks noGrp="1"/>
          </p:cNvSpPr>
          <p:nvPr>
            <p:ph type="body" idx="1"/>
          </p:nvPr>
        </p:nvSpPr>
        <p:spPr>
          <a:ln/>
        </p:spPr>
        <p:txBody>
          <a:bodyPr/>
          <a:lstStyle/>
          <a:p>
            <a:r>
              <a:rPr lang="" altLang="en-US" dirty="0">
                <a:latin typeface="宋体" panose="02010600030101010101" pitchFamily="2" charset="-122"/>
              </a:rPr>
              <a:t>阿兰</a:t>
            </a:r>
            <a:r>
              <a:rPr lang="" altLang="en-US" dirty="0">
                <a:latin typeface="Times New Roman" panose="02020603050405020304" pitchFamily="18" charset="0"/>
              </a:rPr>
              <a:t>·</a:t>
            </a:r>
            <a:r>
              <a:rPr lang="" altLang="en-US" dirty="0">
                <a:latin typeface="宋体" panose="02010600030101010101" pitchFamily="2" charset="-122"/>
              </a:rPr>
              <a:t>麦席森</a:t>
            </a:r>
            <a:r>
              <a:rPr lang="" altLang="en-US" dirty="0">
                <a:latin typeface="Times New Roman" panose="02020603050405020304" pitchFamily="18" charset="0"/>
              </a:rPr>
              <a:t>·</a:t>
            </a:r>
            <a:r>
              <a:rPr lang="" altLang="en-US" dirty="0">
                <a:latin typeface="宋体" panose="02010600030101010101" pitchFamily="2" charset="-122"/>
              </a:rPr>
              <a:t>图灵(</a:t>
            </a:r>
            <a:r>
              <a:rPr lang="en-US" altLang=""/>
              <a:t>Alan </a:t>
            </a:r>
            <a:r>
              <a:rPr lang="en-US" altLang="" err="1"/>
              <a:t>Mathison</a:t>
            </a:r>
            <a:r>
              <a:rPr lang="en-US" altLang=""/>
              <a:t> Turing</a:t>
            </a:r>
            <a:r>
              <a:rPr lang="en-US" altLang="">
                <a:latin typeface="宋体" panose="02010600030101010101" pitchFamily="2" charset="-122"/>
              </a:rPr>
              <a:t>, </a:t>
            </a:r>
            <a:r>
              <a:rPr lang="en-US" altLang="">
                <a:hlinkClick r:id="rId2" tooltip="1912年"/>
              </a:rPr>
              <a:t>1912</a:t>
            </a:r>
            <a:r>
              <a:rPr lang="" altLang="en-US">
                <a:hlinkClick r:id="rId2" tooltip="1912年"/>
              </a:rPr>
              <a:t>年</a:t>
            </a:r>
            <a:r>
              <a:rPr lang="" altLang="en-US" dirty="0">
                <a:hlinkClick r:id="rId3" tooltip="6月23日"/>
              </a:rPr>
              <a:t>6月23日</a:t>
            </a:r>
            <a:r>
              <a:rPr lang="" altLang="en-US">
                <a:latin typeface="Times New Roman" panose="02020603050405020304" pitchFamily="18" charset="0"/>
              </a:rPr>
              <a:t>—</a:t>
            </a:r>
            <a:r>
              <a:rPr lang="" altLang="en-US" dirty="0">
                <a:hlinkClick r:id="rId4" tooltip="1954年"/>
              </a:rPr>
              <a:t>1954年</a:t>
            </a:r>
            <a:r>
              <a:rPr lang="" altLang="en-US" dirty="0">
                <a:hlinkClick r:id="rId5" tooltip="6月7日"/>
              </a:rPr>
              <a:t>6月7日</a:t>
            </a:r>
            <a:r>
              <a:rPr lang="" altLang="en-US" dirty="0">
                <a:latin typeface="宋体" panose="02010600030101010101" pitchFamily="2" charset="-122"/>
              </a:rPr>
              <a:t>), </a:t>
            </a:r>
            <a:r>
              <a:rPr lang="" altLang="en-US" dirty="0">
                <a:hlinkClick r:id="rId6" tooltip="英国"/>
              </a:rPr>
              <a:t>英国</a:t>
            </a:r>
            <a:r>
              <a:rPr lang="" altLang="en-US" dirty="0">
                <a:hlinkClick r:id="rId7" tooltip="数学家"/>
              </a:rPr>
              <a:t>数学家</a:t>
            </a:r>
            <a:r>
              <a:rPr lang="" altLang="en-US">
                <a:latin typeface="宋体" panose="02010600030101010101" pitchFamily="2" charset="-122"/>
              </a:rPr>
              <a:t>、</a:t>
            </a:r>
            <a:r>
              <a:rPr lang="" altLang="en-US" dirty="0">
                <a:solidFill>
                  <a:srgbClr val="CC2200"/>
                </a:solidFill>
                <a:hlinkClick r:id="rId8" tooltip="邏輯學家"/>
              </a:rPr>
              <a:t>邏輯學家</a:t>
            </a:r>
            <a:r>
              <a:rPr lang="" altLang="en-US" dirty="0">
                <a:latin typeface="宋体" panose="02010600030101010101" pitchFamily="2" charset="-122"/>
              </a:rPr>
              <a:t>, 他被視為</a:t>
            </a:r>
            <a:r>
              <a:rPr lang="" altLang="en-US" dirty="0">
                <a:hlinkClick r:id="rId9" tooltip="计算机"/>
              </a:rPr>
              <a:t>计算机</a:t>
            </a:r>
            <a:r>
              <a:rPr lang="" altLang="en-US" dirty="0">
                <a:latin typeface="宋体" panose="02010600030101010101" pitchFamily="2" charset="-122"/>
              </a:rPr>
              <a:t>之父. </a:t>
            </a:r>
          </a:p>
          <a:p>
            <a:r>
              <a:rPr lang="en-US" altLang="zh-CN"/>
              <a:t> </a:t>
            </a:r>
          </a:p>
          <a:p>
            <a:r>
              <a:rPr lang="" altLang="en-US">
                <a:latin typeface="宋体" panose="02010600030101010101" pitchFamily="2" charset="-122"/>
                <a:hlinkClick r:id="rId10" tooltip="1931年"/>
              </a:rPr>
              <a:t>1931年</a:t>
            </a:r>
            <a:r>
              <a:rPr lang="" altLang="en-US" dirty="0">
                <a:latin typeface="宋体" panose="02010600030101010101" pitchFamily="2" charset="-122"/>
              </a:rPr>
              <a:t>图灵进入</a:t>
            </a:r>
            <a:r>
              <a:rPr lang="" altLang="en-US" dirty="0">
                <a:latin typeface="宋体" panose="02010600030101010101" pitchFamily="2" charset="-122"/>
                <a:hlinkClick r:id="rId11" tooltip="剑桥大学"/>
              </a:rPr>
              <a:t>剑桥大学</a:t>
            </a:r>
            <a:r>
              <a:rPr lang="" altLang="en-US" dirty="0">
                <a:solidFill>
                  <a:srgbClr val="CC2200"/>
                </a:solidFill>
                <a:latin typeface="宋体" panose="02010600030101010101" pitchFamily="2" charset="-122"/>
                <a:hlinkClick r:id="rId12" tooltip="国王学院"/>
              </a:rPr>
              <a:t>国王学院</a:t>
            </a:r>
            <a:r>
              <a:rPr lang="" altLang="en-US" dirty="0">
                <a:latin typeface="宋体" panose="02010600030101010101" pitchFamily="2" charset="-122"/>
              </a:rPr>
              <a:t>, 毕业后到美国</a:t>
            </a:r>
            <a:r>
              <a:rPr lang="" altLang="en-US" dirty="0">
                <a:latin typeface="宋体" panose="02010600030101010101" pitchFamily="2" charset="-122"/>
                <a:hlinkClick r:id="rId13" tooltip="普林斯顿大学"/>
              </a:rPr>
              <a:t>普林斯顿大学</a:t>
            </a:r>
            <a:r>
              <a:rPr lang="" altLang="en-US" dirty="0">
                <a:latin typeface="宋体" panose="02010600030101010101" pitchFamily="2" charset="-122"/>
              </a:rPr>
              <a:t>攻读</a:t>
            </a:r>
            <a:r>
              <a:rPr lang="" altLang="en-US" dirty="0">
                <a:latin typeface="宋体" panose="02010600030101010101" pitchFamily="2" charset="-122"/>
                <a:hlinkClick r:id="rId14" tooltip="博士"/>
              </a:rPr>
              <a:t>博士</a:t>
            </a:r>
            <a:r>
              <a:rPr lang="" altLang="en-US" dirty="0">
                <a:latin typeface="宋体" panose="02010600030101010101" pitchFamily="2" charset="-122"/>
              </a:rPr>
              <a:t>学位, </a:t>
            </a:r>
            <a:r>
              <a:rPr lang="" altLang="en-US" dirty="0">
                <a:latin typeface="宋体" panose="02010600030101010101" pitchFamily="2" charset="-122"/>
                <a:hlinkClick r:id="rId15" tooltip="二战"/>
              </a:rPr>
              <a:t>二战</a:t>
            </a:r>
            <a:r>
              <a:rPr lang="" altLang="en-US" dirty="0">
                <a:latin typeface="宋体" panose="02010600030101010101" pitchFamily="2" charset="-122"/>
              </a:rPr>
              <a:t>爆发后回到剑桥, 后曾协助军方破解</a:t>
            </a:r>
            <a:r>
              <a:rPr lang="" altLang="en-US" dirty="0">
                <a:latin typeface="宋体" panose="02010600030101010101" pitchFamily="2" charset="-122"/>
                <a:hlinkClick r:id="rId16" tooltip="德国"/>
              </a:rPr>
              <a:t>德国</a:t>
            </a:r>
            <a:r>
              <a:rPr lang="" altLang="en-US" dirty="0">
                <a:latin typeface="宋体" panose="02010600030101010101" pitchFamily="2" charset="-122"/>
              </a:rPr>
              <a:t>的著名密码系统</a:t>
            </a:r>
            <a:r>
              <a:rPr lang="en-US" altLang="zh-CN">
                <a:solidFill>
                  <a:srgbClr val="CC2200"/>
                </a:solidFill>
                <a:latin typeface="宋体" panose="02010600030101010101" pitchFamily="2" charset="-122"/>
                <a:hlinkClick r:id="rId17" tooltip="Enigma"/>
              </a:rPr>
              <a:t>Enigma</a:t>
            </a:r>
            <a:r>
              <a:rPr lang="en-US" altLang="">
                <a:latin typeface="宋体" panose="02010600030101010101" pitchFamily="2" charset="-122"/>
              </a:rPr>
              <a:t>, </a:t>
            </a:r>
            <a:r>
              <a:rPr lang="" altLang="en-US" dirty="0">
                <a:latin typeface="宋体" panose="02010600030101010101" pitchFamily="2" charset="-122"/>
              </a:rPr>
              <a:t>帮助盟军取得了二战的胜利. </a:t>
            </a:r>
          </a:p>
          <a:p>
            <a:endParaRPr lang="en-US" altLang="zh-CN">
              <a:latin typeface="宋体" panose="02010600030101010101" pitchFamily="2" charset="-122"/>
            </a:endParaRPr>
          </a:p>
          <a:p>
            <a:r>
              <a:rPr lang="" altLang="en-US" dirty="0">
                <a:latin typeface="宋体" panose="02010600030101010101" pitchFamily="2" charset="-122"/>
              </a:rPr>
              <a:t>图灵对于</a:t>
            </a:r>
            <a:r>
              <a:rPr lang="" altLang="en-US" dirty="0">
                <a:hlinkClick r:id="rId18" tooltip="人工智能"/>
              </a:rPr>
              <a:t>人工智能</a:t>
            </a:r>
            <a:r>
              <a:rPr lang="" altLang="en-US" dirty="0">
                <a:latin typeface="宋体" panose="02010600030101010101" pitchFamily="2" charset="-122"/>
              </a:rPr>
              <a:t>的发展有诸多贡献, 例如图灵曾写过一篇名为《机器会思考吗？》(</a:t>
            </a:r>
            <a:r>
              <a:rPr lang="en-US" altLang="zh-CN" i="1"/>
              <a:t>Can Machine Think?</a:t>
            </a:r>
            <a:r>
              <a:rPr lang="en-US" altLang="">
                <a:latin typeface="宋体" panose="02010600030101010101" pitchFamily="2" charset="-122"/>
              </a:rPr>
              <a:t>)</a:t>
            </a:r>
            <a:r>
              <a:rPr lang="" altLang="en-US" dirty="0">
                <a:latin typeface="宋体" panose="02010600030101010101" pitchFamily="2" charset="-122"/>
              </a:rPr>
              <a:t>的论文, 其中提出了一种用于判定机器是否具有</a:t>
            </a:r>
            <a:r>
              <a:rPr lang="" altLang="en-US" dirty="0">
                <a:hlinkClick r:id="rId19" tooltip="智能"/>
              </a:rPr>
              <a:t>智能</a:t>
            </a:r>
            <a:r>
              <a:rPr lang="" altLang="en-US">
                <a:latin typeface="宋体" panose="02010600030101010101" pitchFamily="2" charset="-122"/>
              </a:rPr>
              <a:t>的</a:t>
            </a:r>
            <a:r>
              <a:rPr lang="" altLang="en-US" dirty="0">
                <a:solidFill>
                  <a:srgbClr val="CC2200"/>
                </a:solidFill>
                <a:hlinkClick r:id="rId20" tooltip="试验"/>
              </a:rPr>
              <a:t>试验</a:t>
            </a:r>
            <a:r>
              <a:rPr lang="" altLang="en-US" dirty="0">
                <a:latin typeface="宋体" panose="02010600030101010101" pitchFamily="2" charset="-122"/>
              </a:rPr>
              <a:t>方法, 即</a:t>
            </a:r>
            <a:r>
              <a:rPr lang="" altLang="en-US" dirty="0">
                <a:hlinkClick r:id="rId21" tooltip="图灵试验"/>
              </a:rPr>
              <a:t>图灵试验</a:t>
            </a:r>
            <a:r>
              <a:rPr lang="" altLang="en-US" dirty="0">
                <a:latin typeface="宋体" panose="02010600030101010101" pitchFamily="2" charset="-122"/>
              </a:rPr>
              <a:t>. 至今, 每年都有试验的比赛. </a:t>
            </a:r>
            <a:r>
              <a:rPr lang="en-US" altLang="zh-CN"/>
              <a:t> </a:t>
            </a:r>
          </a:p>
          <a:p>
            <a:r>
              <a:rPr lang="" altLang="en-US" dirty="0">
                <a:latin typeface="宋体" panose="02010600030101010101" pitchFamily="2" charset="-122"/>
              </a:rPr>
              <a:t>图灵提出的著名的图灵机模型为现代</a:t>
            </a:r>
            <a:r>
              <a:rPr lang="" altLang="en-US" dirty="0">
                <a:hlinkClick r:id="rId9" tooltip="计算机"/>
              </a:rPr>
              <a:t>计算机</a:t>
            </a:r>
            <a:r>
              <a:rPr lang="" altLang="en-US">
                <a:latin typeface="宋体" panose="02010600030101010101" pitchFamily="2" charset="-122"/>
              </a:rPr>
              <a:t>的</a:t>
            </a:r>
            <a:r>
              <a:rPr lang="" altLang="en-US" dirty="0">
                <a:hlinkClick r:id="rId22" tooltip="逻辑"/>
              </a:rPr>
              <a:t>逻辑</a:t>
            </a:r>
            <a:r>
              <a:rPr lang="" altLang="en-US" dirty="0">
                <a:latin typeface="宋体" panose="02010600030101010101" pitchFamily="2" charset="-122"/>
              </a:rPr>
              <a:t>工作方式奠定了基础. </a:t>
            </a:r>
            <a:r>
              <a:rPr lang="en-US" altLang="zh-CN"/>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0241"/>
          <p:cNvSpPr>
            <a:spLocks noGrp="1"/>
          </p:cNvSpPr>
          <p:nvPr>
            <p:ph type="title"/>
          </p:nvPr>
        </p:nvSpPr>
        <p:spPr>
          <a:ln/>
        </p:spPr>
        <p:txBody>
          <a:bodyPr anchor="b"/>
          <a:lstStyle/>
          <a:p>
            <a:r>
              <a:rPr lang="" altLang="en-US" dirty="0">
                <a:latin typeface="宋体" panose="02010600030101010101" pitchFamily="2" charset="-122"/>
              </a:rPr>
              <a:t>图灵奖</a:t>
            </a:r>
            <a:r>
              <a:rPr lang="en-US" altLang="zh-CN"/>
              <a:t> </a:t>
            </a:r>
          </a:p>
        </p:txBody>
      </p:sp>
      <p:sp>
        <p:nvSpPr>
          <p:cNvPr id="10243" name="文本占位符 10242"/>
          <p:cNvSpPr>
            <a:spLocks noGrp="1"/>
          </p:cNvSpPr>
          <p:nvPr>
            <p:ph type="body" idx="1"/>
          </p:nvPr>
        </p:nvSpPr>
        <p:spPr>
          <a:ln/>
        </p:spPr>
        <p:txBody>
          <a:bodyPr/>
          <a:lstStyle/>
          <a:p>
            <a:r>
              <a:rPr lang="" altLang="en-US" dirty="0">
                <a:latin typeface="宋体" panose="02010600030101010101" pitchFamily="2" charset="-122"/>
              </a:rPr>
              <a:t>图灵奖, 是</a:t>
            </a:r>
            <a:r>
              <a:rPr lang="" altLang="en-US" dirty="0">
                <a:hlinkClick r:id="rId2" tooltip="美国计算机协会"/>
              </a:rPr>
              <a:t>美国计算机协会</a:t>
            </a:r>
            <a:r>
              <a:rPr lang="" altLang="en-US">
                <a:latin typeface="宋体" panose="02010600030101010101" pitchFamily="2" charset="-122"/>
              </a:rPr>
              <a:t>(</a:t>
            </a:r>
            <a:r>
              <a:rPr lang="en-US" altLang="zh-CN"/>
              <a:t>ACM</a:t>
            </a:r>
            <a:r>
              <a:rPr lang="en-US" altLang="">
                <a:latin typeface="宋体" panose="02010600030101010101" pitchFamily="2" charset="-122"/>
              </a:rPr>
              <a:t>)</a:t>
            </a:r>
            <a:r>
              <a:rPr lang="" altLang="en-US">
                <a:latin typeface="宋体" panose="02010600030101010101" pitchFamily="2" charset="-122"/>
              </a:rPr>
              <a:t>于</a:t>
            </a:r>
            <a:r>
              <a:rPr lang="" altLang="en-US">
                <a:hlinkClick r:id="rId3" tooltip="1966年"/>
              </a:rPr>
              <a:t>1966年</a:t>
            </a:r>
            <a:r>
              <a:rPr lang="" altLang="en-US" dirty="0">
                <a:latin typeface="宋体" panose="02010600030101010101" pitchFamily="2" charset="-122"/>
              </a:rPr>
              <a:t>设立的, 又叫“</a:t>
            </a:r>
            <a:r>
              <a:rPr lang="en-US" altLang="zh-CN"/>
              <a:t>A.M. </a:t>
            </a:r>
            <a:r>
              <a:rPr lang="" altLang="en-US" dirty="0">
                <a:latin typeface="宋体" panose="02010600030101010101" pitchFamily="2" charset="-122"/>
              </a:rPr>
              <a:t>图灵奖</a:t>
            </a:r>
            <a:r>
              <a:rPr lang="en-US" altLang="zh-CN"/>
              <a:t>”</a:t>
            </a:r>
            <a:r>
              <a:rPr lang="" altLang="en-US" dirty="0">
                <a:latin typeface="宋体" panose="02010600030101010101" pitchFamily="2" charset="-122"/>
              </a:rPr>
              <a:t>, 专门奖励那些对</a:t>
            </a:r>
            <a:r>
              <a:rPr lang="" altLang="en-US" dirty="0">
                <a:hlinkClick r:id="rId4" tooltip="计算机"/>
              </a:rPr>
              <a:t>计算机</a:t>
            </a:r>
            <a:r>
              <a:rPr lang="" altLang="en-US" dirty="0">
                <a:latin typeface="宋体" panose="02010600030101010101" pitchFamily="2" charset="-122"/>
              </a:rPr>
              <a:t>事业作出重要贡献的个人. 其名称取自</a:t>
            </a:r>
            <a:r>
              <a:rPr lang="" altLang="en-US" dirty="0">
                <a:hlinkClick r:id="rId5" tooltip="计算机科学"/>
              </a:rPr>
              <a:t>计算机科学</a:t>
            </a:r>
            <a:r>
              <a:rPr lang="" altLang="en-US" dirty="0">
                <a:latin typeface="宋体" panose="02010600030101010101" pitchFamily="2" charset="-122"/>
              </a:rPr>
              <a:t>的先驱、英国科学家</a:t>
            </a:r>
            <a:r>
              <a:rPr lang="" altLang="en-US" dirty="0">
                <a:hlinkClick r:id="rId6" tooltip="阿兰·图灵"/>
              </a:rPr>
              <a:t>阿兰</a:t>
            </a:r>
            <a:r>
              <a:rPr lang="" altLang="en-US" dirty="0">
                <a:latin typeface="Times New Roman" panose="02020603050405020304" pitchFamily="18" charset="0"/>
                <a:hlinkClick r:id="rId6" tooltip="阿兰·图灵"/>
              </a:rPr>
              <a:t>·</a:t>
            </a:r>
            <a:r>
              <a:rPr lang="" altLang="en-US" dirty="0">
                <a:hlinkClick r:id="rId6" tooltip="阿兰·图灵"/>
              </a:rPr>
              <a:t>图灵</a:t>
            </a:r>
            <a:r>
              <a:rPr lang="" altLang="en-US" dirty="0">
                <a:latin typeface="宋体" panose="02010600030101010101" pitchFamily="2" charset="-122"/>
              </a:rPr>
              <a:t>, 这个奖设立目的之一是纪念这位科学家. 获奖者的贡献必须是在计算机领域具有持久而重大的技术先进性的. 大多数获奖者是</a:t>
            </a:r>
            <a:r>
              <a:rPr lang="" altLang="en-US" dirty="0">
                <a:hlinkClick r:id="rId7" tooltip="计算机科学家"/>
              </a:rPr>
              <a:t>计算机科学家</a:t>
            </a:r>
            <a:r>
              <a:rPr lang="" altLang="en-US" dirty="0">
                <a:latin typeface="宋体" panose="02010600030101010101" pitchFamily="2" charset="-122"/>
              </a:rPr>
              <a:t>. </a:t>
            </a:r>
          </a:p>
          <a:p>
            <a:endParaRPr lang="" altLang="en-US" dirty="0">
              <a:latin typeface="宋体" panose="02010600030101010101" pitchFamily="2" charset="-122"/>
            </a:endParaRPr>
          </a:p>
          <a:p>
            <a:r>
              <a:rPr lang="" altLang="en-US" dirty="0">
                <a:latin typeface="宋体" panose="02010600030101010101" pitchFamily="2" charset="-122"/>
              </a:rPr>
              <a:t>图灵奖是计算机界最负盛名的奖项, 有“计算机界</a:t>
            </a:r>
            <a:r>
              <a:rPr lang="" altLang="en-US" dirty="0">
                <a:hlinkClick r:id="rId8" tooltip="诺贝尔奖"/>
              </a:rPr>
              <a:t>诺贝尔奖</a:t>
            </a:r>
            <a:r>
              <a:rPr lang="" altLang="en-US" dirty="0">
                <a:latin typeface="宋体" panose="02010600030101010101" pitchFamily="2" charset="-122"/>
              </a:rPr>
              <a:t>”之称. 图灵奖对获奖者的要求极高, 评奖程序也极严, 一般每年只奖励一名计算机科学家, 只有极少数年度有两名以上在同一方向上做出贡献的科学家同时获奖. 目前图灵奖由</a:t>
            </a:r>
            <a:r>
              <a:rPr lang="" altLang="en-US" dirty="0">
                <a:hlinkClick r:id="rId9" tooltip="英特尔"/>
              </a:rPr>
              <a:t>英特尔</a:t>
            </a:r>
            <a:r>
              <a:rPr lang="" altLang="en-US" dirty="0">
                <a:latin typeface="宋体" panose="02010600030101010101" pitchFamily="2" charset="-122"/>
              </a:rPr>
              <a:t>公司赞助, 奖金为</a:t>
            </a:r>
            <a:r>
              <a:rPr lang="en-US" altLang="zh-CN">
                <a:latin typeface="宋体" panose="02010600030101010101" pitchFamily="2" charset="-122"/>
              </a:rPr>
              <a:t>100, 000</a:t>
            </a:r>
            <a:r>
              <a:rPr lang="" altLang="en-US" dirty="0"/>
              <a:t>美元</a:t>
            </a:r>
            <a:r>
              <a:rPr lang="" altLang="en-US" dirty="0">
                <a:latin typeface="宋体" panose="02010600030101010101" pitchFamily="2" charset="-122"/>
              </a:rPr>
              <a:t>. </a:t>
            </a:r>
            <a:r>
              <a:rPr lang="en-US" altLang="zh-CN">
                <a:latin typeface="宋体" panose="02010600030101010101" pitchFamily="2" charset="-122"/>
              </a:rPr>
              <a:t> </a:t>
            </a:r>
            <a:r>
              <a:rPr lang="en-US" altLang="zh-CN"/>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a:ln/>
        </p:spPr>
        <p:txBody>
          <a:bodyPr anchor="b"/>
          <a:lstStyle/>
          <a:p>
            <a:r>
              <a:rPr lang="" altLang="en-US" dirty="0">
                <a:latin typeface="宋体" panose="02010600030101010101" pitchFamily="2" charset="-122"/>
              </a:rPr>
              <a:t>图灵奖(</a:t>
            </a:r>
            <a:r>
              <a:rPr lang="zh-CN" altLang="en-US">
                <a:latin typeface="宋体" panose="02010600030101010101" pitchFamily="2" charset="-122"/>
              </a:rPr>
              <a:t>续</a:t>
            </a:r>
            <a:r>
              <a:rPr lang="en-US" altLang="zh-CN">
                <a:latin typeface="宋体" panose="02010600030101010101" pitchFamily="2" charset="-122"/>
              </a:rPr>
              <a:t>)</a:t>
            </a:r>
          </a:p>
        </p:txBody>
      </p:sp>
      <p:sp>
        <p:nvSpPr>
          <p:cNvPr id="11267" name="文本占位符 11266"/>
          <p:cNvSpPr>
            <a:spLocks noGrp="1"/>
          </p:cNvSpPr>
          <p:nvPr>
            <p:ph type="body" idx="1"/>
          </p:nvPr>
        </p:nvSpPr>
        <p:spPr>
          <a:ln/>
        </p:spPr>
        <p:txBody>
          <a:bodyPr/>
          <a:lstStyle/>
          <a:p>
            <a:r>
              <a:rPr lang="" altLang="en-US" dirty="0">
                <a:latin typeface="宋体" panose="02010600030101010101" pitchFamily="2" charset="-122"/>
              </a:rPr>
              <a:t>每年, 美国计算机协会将要求提名人推荐本年度的图灵奖候选人, 并附加一份</a:t>
            </a:r>
            <a:r>
              <a:rPr lang="en-US" altLang="zh-CN"/>
              <a:t>200</a:t>
            </a:r>
            <a:r>
              <a:rPr lang="" altLang="en-US">
                <a:latin typeface="宋体" panose="02010600030101010101" pitchFamily="2" charset="-122"/>
              </a:rPr>
              <a:t>到</a:t>
            </a:r>
            <a:r>
              <a:rPr lang="en-US" altLang="zh-CN"/>
              <a:t>500</a:t>
            </a:r>
            <a:r>
              <a:rPr lang="" altLang="en-US" dirty="0">
                <a:latin typeface="宋体" panose="02010600030101010101" pitchFamily="2" charset="-122"/>
              </a:rPr>
              <a:t>字的文章, 说明被提名者为什么应获此奖. 任何人都可成为提名人. 美国计算机协会将组成评选委员会对被提名者进行严格的评审, 并最终确定当年的获奖者. </a:t>
            </a:r>
            <a:r>
              <a:rPr lang="en-US" altLang="zh-CN"/>
              <a:t> </a:t>
            </a:r>
          </a:p>
          <a:p>
            <a:endParaRPr lang="en-US" altLang="zh-CN"/>
          </a:p>
          <a:p>
            <a:r>
              <a:rPr lang="" altLang="en-US" dirty="0">
                <a:latin typeface="宋体" panose="02010600030101010101" pitchFamily="2" charset="-122"/>
              </a:rPr>
              <a:t>截止至</a:t>
            </a:r>
            <a:r>
              <a:rPr lang="en-US" altLang="zh-CN"/>
              <a:t>2005</a:t>
            </a:r>
            <a:r>
              <a:rPr lang="" altLang="en-US" dirty="0">
                <a:latin typeface="宋体" panose="02010600030101010101" pitchFamily="2" charset="-122"/>
              </a:rPr>
              <a:t>年, 获此殊荣的</a:t>
            </a:r>
            <a:r>
              <a:rPr lang="" altLang="en-US" dirty="0">
                <a:hlinkClick r:id="rId2" tooltip="华人"/>
              </a:rPr>
              <a:t>华人</a:t>
            </a:r>
            <a:r>
              <a:rPr lang="" altLang="en-US" dirty="0">
                <a:latin typeface="宋体" panose="02010600030101010101" pitchFamily="2" charset="-122"/>
              </a:rPr>
              <a:t>仅有一位, 他是</a:t>
            </a:r>
            <a:r>
              <a:rPr lang="" altLang="en-US">
                <a:hlinkClick r:id="rId3" tooltip="2000年"/>
              </a:rPr>
              <a:t>2000年</a:t>
            </a:r>
            <a:r>
              <a:rPr lang="" altLang="en-US" dirty="0">
                <a:latin typeface="宋体" panose="02010600030101010101" pitchFamily="2" charset="-122"/>
              </a:rPr>
              <a:t>图灵奖得主</a:t>
            </a:r>
            <a:r>
              <a:rPr lang="" altLang="en-US" dirty="0">
                <a:hlinkClick r:id="rId4" tooltip="姚期智"/>
              </a:rPr>
              <a:t>姚期智</a:t>
            </a:r>
            <a:r>
              <a:rPr lang="" altLang="en-US" dirty="0">
                <a:latin typeface="宋体" panose="02010600030101010101" pitchFamily="2" charset="-122"/>
              </a:rPr>
              <a:t>. </a:t>
            </a:r>
            <a:r>
              <a:rPr lang="en-US" altLang="zh-CN"/>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7409" descr="300px-JohnvonNeumann-LosAlamos"/>
          <p:cNvPicPr>
            <a:picLocks noChangeAspect="1"/>
          </p:cNvPicPr>
          <p:nvPr/>
        </p:nvPicPr>
        <p:blipFill>
          <a:blip r:embed="rId2"/>
          <a:stretch>
            <a:fillRect/>
          </a:stretch>
        </p:blipFill>
        <p:spPr>
          <a:xfrm>
            <a:off x="2397125" y="762000"/>
            <a:ext cx="4019550" cy="4743450"/>
          </a:xfrm>
          <a:prstGeom prst="rect">
            <a:avLst/>
          </a:prstGeom>
          <a:noFill/>
          <a:ln w="9525">
            <a:noFill/>
          </a:ln>
        </p:spPr>
      </p:pic>
      <p:sp>
        <p:nvSpPr>
          <p:cNvPr id="17411" name="文本框 17410"/>
          <p:cNvSpPr txBox="1"/>
          <p:nvPr/>
        </p:nvSpPr>
        <p:spPr>
          <a:xfrm>
            <a:off x="2209800" y="5638800"/>
            <a:ext cx="4343400" cy="457200"/>
          </a:xfrm>
          <a:prstGeom prst="rect">
            <a:avLst/>
          </a:prstGeom>
          <a:noFill/>
          <a:ln w="9525">
            <a:noFill/>
          </a:ln>
        </p:spPr>
        <p:txBody>
          <a:bodyPr>
            <a:spAutoFit/>
          </a:bodyPr>
          <a:lstStyle/>
          <a:p>
            <a:pPr>
              <a:spcBef>
                <a:spcPct val="50000"/>
              </a:spcBef>
            </a:pPr>
            <a:r>
              <a:rPr lang="zh-CN" altLang="en-US" b="1">
                <a:solidFill>
                  <a:schemeClr val="folHlink"/>
                </a:solidFill>
                <a:latin typeface="Times New Roman" panose="02020603050405020304" pitchFamily="18" charset="0"/>
              </a:rPr>
              <a:t>冯</a:t>
            </a:r>
            <a:r>
              <a:rPr lang="en-US" altLang="zh-CN" b="1">
                <a:solidFill>
                  <a:schemeClr val="folHlink"/>
                </a:solidFill>
                <a:latin typeface="Times New Roman" panose="02020603050405020304" pitchFamily="18" charset="0"/>
              </a:rPr>
              <a:t>·</a:t>
            </a:r>
            <a:r>
              <a:rPr lang="zh-CN" altLang="en-US" b="1" dirty="0">
                <a:solidFill>
                  <a:schemeClr val="folHlink"/>
                </a:solidFill>
                <a:latin typeface="Times New Roman" panose="02020603050405020304" pitchFamily="18" charset="0"/>
              </a:rPr>
              <a:t>诺伊曼</a:t>
            </a:r>
            <a:r>
              <a:rPr lang="en-US" altLang="zh-CN" b="1">
                <a:solidFill>
                  <a:schemeClr val="folHlink"/>
                </a:solidFill>
                <a:latin typeface="Times New Roman" panose="02020603050405020304" pitchFamily="18" charset="0"/>
              </a:rPr>
              <a:t>(John von Neumann)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a:ln/>
        </p:spPr>
        <p:txBody>
          <a:bodyPr anchor="b"/>
          <a:lstStyle/>
          <a:p>
            <a:r>
              <a:rPr lang="zh-CN" altLang="en-US">
                <a:latin typeface="宋体" panose="02010600030101010101" pitchFamily="2" charset="-122"/>
              </a:rPr>
              <a:t>冯</a:t>
            </a:r>
            <a:r>
              <a:rPr lang="en-US" altLang="zh-CN">
                <a:latin typeface="Times New Roman" panose="02020603050405020304" pitchFamily="18" charset="0"/>
              </a:rPr>
              <a:t>·</a:t>
            </a:r>
            <a:r>
              <a:rPr lang="zh-CN" altLang="en-US" dirty="0">
                <a:latin typeface="宋体" panose="02010600030101010101" pitchFamily="2" charset="-122"/>
              </a:rPr>
              <a:t>诺伊曼</a:t>
            </a:r>
            <a:endParaRPr lang="zh-CN" altLang="en-US">
              <a:latin typeface="宋体" panose="02010600030101010101" pitchFamily="2" charset="-122"/>
            </a:endParaRPr>
          </a:p>
        </p:txBody>
      </p:sp>
      <p:sp>
        <p:nvSpPr>
          <p:cNvPr id="15363" name="文本占位符 15362"/>
          <p:cNvSpPr>
            <a:spLocks noGrp="1"/>
          </p:cNvSpPr>
          <p:nvPr>
            <p:ph type="body" idx="1"/>
          </p:nvPr>
        </p:nvSpPr>
        <p:spPr>
          <a:ln/>
        </p:spPr>
        <p:txBody>
          <a:bodyPr/>
          <a:lstStyle/>
          <a:p>
            <a:r>
              <a:rPr lang="zh-CN" altLang="en-US"/>
              <a:t>冯</a:t>
            </a:r>
            <a:r>
              <a:rPr lang="en-US" altLang="zh-CN">
                <a:latin typeface="Times New Roman" panose="02020603050405020304" pitchFamily="18" charset="0"/>
              </a:rPr>
              <a:t>·</a:t>
            </a:r>
            <a:r>
              <a:rPr lang="zh-CN" altLang="en-US" dirty="0"/>
              <a:t>诺伊曼</a:t>
            </a:r>
            <a:r>
              <a:rPr lang="en-US" altLang="zh-CN" dirty="0"/>
              <a:t>(</a:t>
            </a:r>
            <a:r>
              <a:rPr lang="zh-CN" altLang="en-US" dirty="0"/>
              <a:t>匈牙利原名</a:t>
            </a:r>
            <a:r>
              <a:rPr lang="en-US" altLang="zh-CN" err="1"/>
              <a:t>Neumann János</a:t>
            </a:r>
            <a:r>
              <a:rPr lang="en-US" altLang="zh-CN" dirty="0"/>
              <a:t>, </a:t>
            </a:r>
            <a:r>
              <a:rPr lang="zh-CN" altLang="en-US" dirty="0"/>
              <a:t>英文名</a:t>
            </a:r>
            <a:r>
              <a:rPr lang="en-US" altLang="zh-CN" dirty="0"/>
              <a:t>John von Neumann, </a:t>
            </a:r>
            <a:r>
              <a:rPr lang="en-US" altLang="zh-CN" dirty="0">
                <a:hlinkClick r:id="rId2" tooltip="1903年"/>
              </a:rPr>
              <a:t>1903</a:t>
            </a:r>
            <a:r>
              <a:rPr lang="zh-CN" altLang="en-US" dirty="0">
                <a:hlinkClick r:id="rId2" tooltip="1903年"/>
              </a:rPr>
              <a:t>年</a:t>
            </a:r>
            <a:r>
              <a:rPr lang="en-US" altLang="zh-CN" dirty="0">
                <a:hlinkClick r:id="rId3" tooltip="12月28日"/>
              </a:rPr>
              <a:t>12</a:t>
            </a:r>
            <a:r>
              <a:rPr lang="zh-CN" altLang="en-US" dirty="0">
                <a:hlinkClick r:id="rId3" tooltip="12月28日"/>
              </a:rPr>
              <a:t>月</a:t>
            </a:r>
            <a:r>
              <a:rPr lang="en-US" altLang="zh-CN" dirty="0">
                <a:hlinkClick r:id="rId3" tooltip="12月28日"/>
              </a:rPr>
              <a:t>28</a:t>
            </a:r>
            <a:r>
              <a:rPr lang="zh-CN" altLang="en-US" dirty="0">
                <a:hlinkClick r:id="rId3" tooltip="12月28日"/>
              </a:rPr>
              <a:t>日</a:t>
            </a:r>
            <a:r>
              <a:rPr lang="en-US" altLang="zh-CN" dirty="0"/>
              <a:t>– </a:t>
            </a:r>
            <a:r>
              <a:rPr lang="en-US" altLang="zh-CN" dirty="0">
                <a:hlinkClick r:id="rId4" tooltip="1957年"/>
              </a:rPr>
              <a:t>1957</a:t>
            </a:r>
            <a:r>
              <a:rPr lang="zh-CN" altLang="en-US" dirty="0">
                <a:hlinkClick r:id="rId4" tooltip="1957年"/>
              </a:rPr>
              <a:t>年</a:t>
            </a:r>
            <a:r>
              <a:rPr lang="en-US" altLang="zh-CN" dirty="0">
                <a:hlinkClick r:id="rId5" tooltip="2月8日"/>
              </a:rPr>
              <a:t>2</a:t>
            </a:r>
            <a:r>
              <a:rPr lang="zh-CN" altLang="en-US" dirty="0">
                <a:hlinkClick r:id="rId5" tooltip="2月8日"/>
              </a:rPr>
              <a:t>月</a:t>
            </a:r>
            <a:r>
              <a:rPr lang="en-US" altLang="zh-CN" dirty="0">
                <a:hlinkClick r:id="rId5" tooltip="2月8日"/>
              </a:rPr>
              <a:t>8</a:t>
            </a:r>
            <a:r>
              <a:rPr lang="zh-CN" altLang="en-US" dirty="0">
                <a:hlinkClick r:id="rId5" tooltip="2月8日"/>
              </a:rPr>
              <a:t>日</a:t>
            </a:r>
            <a:r>
              <a:rPr lang="en-US" altLang="zh-CN" dirty="0"/>
              <a:t>), </a:t>
            </a:r>
            <a:r>
              <a:rPr lang="zh-CN" altLang="en-US" dirty="0"/>
              <a:t>是</a:t>
            </a:r>
            <a:r>
              <a:rPr lang="zh-CN" altLang="en-US" dirty="0">
                <a:hlinkClick r:id="rId6" tooltip="匈牙利"/>
              </a:rPr>
              <a:t>匈牙利</a:t>
            </a:r>
            <a:r>
              <a:rPr lang="en-US" altLang="zh-CN">
                <a:latin typeface="Times New Roman" panose="02020603050405020304" pitchFamily="18" charset="0"/>
              </a:rPr>
              <a:t>—</a:t>
            </a:r>
            <a:r>
              <a:rPr lang="zh-CN" altLang="en-US" dirty="0">
                <a:hlinkClick r:id="rId7" tooltip="美國"/>
              </a:rPr>
              <a:t>美国</a:t>
            </a:r>
            <a:r>
              <a:rPr lang="zh-CN" altLang="en-US" dirty="0">
                <a:hlinkClick r:id="rId8" tooltip="数学家"/>
              </a:rPr>
              <a:t>数学家</a:t>
            </a:r>
            <a:r>
              <a:rPr lang="en-US" altLang="zh-CN" dirty="0"/>
              <a:t>, </a:t>
            </a:r>
            <a:r>
              <a:rPr lang="zh-CN" altLang="en-US" dirty="0"/>
              <a:t>现代</a:t>
            </a:r>
            <a:r>
              <a:rPr lang="zh-CN" altLang="en-US" dirty="0">
                <a:hlinkClick r:id="rId9" tooltip="電子計算機"/>
              </a:rPr>
              <a:t>电子计算机</a:t>
            </a:r>
            <a:r>
              <a:rPr lang="zh-CN" altLang="en-US" dirty="0"/>
              <a:t>创始人之一</a:t>
            </a:r>
            <a:r>
              <a:rPr lang="en-US" altLang="zh-CN" dirty="0"/>
              <a:t>. </a:t>
            </a:r>
            <a:r>
              <a:rPr lang="zh-CN" altLang="en-US" dirty="0"/>
              <a:t>他在</a:t>
            </a:r>
            <a:r>
              <a:rPr lang="zh-CN" altLang="en-US" dirty="0">
                <a:hlinkClick r:id="rId10" tooltip="計算機科學"/>
              </a:rPr>
              <a:t>计算机科学</a:t>
            </a:r>
            <a:r>
              <a:rPr lang="zh-CN" altLang="en-US" dirty="0"/>
              <a:t>、</a:t>
            </a:r>
            <a:r>
              <a:rPr lang="zh-CN" altLang="en-US" dirty="0">
                <a:hlinkClick r:id="rId11" tooltip="經濟"/>
              </a:rPr>
              <a:t>经济</a:t>
            </a:r>
            <a:r>
              <a:rPr lang="zh-CN" altLang="en-US" dirty="0"/>
              <a:t>、</a:t>
            </a:r>
            <a:r>
              <a:rPr lang="zh-CN" altLang="en-US" dirty="0">
                <a:hlinkClick r:id="rId12" tooltip="物理學"/>
              </a:rPr>
              <a:t>物理学</a:t>
            </a:r>
            <a:r>
              <a:rPr lang="zh-CN" altLang="en-US" dirty="0"/>
              <a:t>中的</a:t>
            </a:r>
            <a:r>
              <a:rPr lang="zh-CN" altLang="en-US" dirty="0">
                <a:hlinkClick r:id="rId13" tooltip="量子力學"/>
              </a:rPr>
              <a:t>量子力学</a:t>
            </a:r>
            <a:r>
              <a:rPr lang="zh-CN" altLang="en-US" dirty="0"/>
              <a:t>及几乎所有</a:t>
            </a:r>
            <a:r>
              <a:rPr lang="zh-CN" altLang="en-US" dirty="0">
                <a:hlinkClick r:id="rId14" tooltip="數學"/>
              </a:rPr>
              <a:t>数学</a:t>
            </a:r>
            <a:r>
              <a:rPr lang="zh-CN" altLang="en-US" dirty="0"/>
              <a:t>领域都作过重大贡献</a:t>
            </a:r>
            <a:r>
              <a:rPr lang="en-US" altLang="zh-CN"/>
              <a:t>. </a:t>
            </a:r>
          </a:p>
          <a:p>
            <a:endParaRPr lang="en-US" altLang="zh-CN"/>
          </a:p>
          <a:p>
            <a:r>
              <a:rPr lang="zh-CN" altLang="en-US" dirty="0"/>
              <a:t>小时候外号“</a:t>
            </a:r>
            <a:r>
              <a:rPr lang="en-US" altLang="zh-CN" err="1"/>
              <a:t>Jancsi</a:t>
            </a:r>
            <a:r>
              <a:rPr lang="en-US" altLang="zh-CN" dirty="0"/>
              <a:t>”</a:t>
            </a:r>
            <a:r>
              <a:rPr lang="zh-CN" altLang="en-US" dirty="0"/>
              <a:t>的他已经显出惊人的记忆力︰六岁已能够心算八位数除法</a:t>
            </a:r>
            <a:r>
              <a:rPr lang="en-US" altLang="zh-CN" dirty="0"/>
              <a:t>. </a:t>
            </a:r>
            <a:r>
              <a:rPr lang="zh-CN" altLang="en-US" dirty="0"/>
              <a:t>年少的他不但对数学很有兴趣</a:t>
            </a:r>
            <a:r>
              <a:rPr lang="en-US" altLang="zh-CN" dirty="0"/>
              <a:t>, </a:t>
            </a:r>
            <a:r>
              <a:rPr lang="zh-CN" altLang="en-US" dirty="0"/>
              <a:t>亦喜欢阅读历史、社会的书籍</a:t>
            </a:r>
            <a:r>
              <a:rPr lang="en-US" altLang="zh-CN" dirty="0"/>
              <a:t>. </a:t>
            </a:r>
            <a:r>
              <a:rPr lang="en-US" altLang="zh-CN" dirty="0">
                <a:hlinkClick r:id="rId15" tooltip="1913年"/>
              </a:rPr>
              <a:t>1913</a:t>
            </a:r>
            <a:r>
              <a:rPr lang="zh-CN" altLang="en-US" dirty="0">
                <a:hlinkClick r:id="rId15" tooltip="1913年"/>
              </a:rPr>
              <a:t>年</a:t>
            </a:r>
            <a:r>
              <a:rPr lang="en-US" altLang="zh-CN" dirty="0"/>
              <a:t>, </a:t>
            </a:r>
            <a:r>
              <a:rPr lang="zh-CN" altLang="en-US" dirty="0"/>
              <a:t>父亲买了一个爵位</a:t>
            </a:r>
            <a:r>
              <a:rPr lang="en-US" altLang="zh-CN" dirty="0"/>
              <a:t>, </a:t>
            </a:r>
            <a:r>
              <a:rPr lang="zh-CN" altLang="en-US" dirty="0"/>
              <a:t>诺伊曼得到德国名</a:t>
            </a:r>
            <a:r>
              <a:rPr lang="en-US" altLang="zh-CN" dirty="0"/>
              <a:t>von, </a:t>
            </a:r>
            <a:r>
              <a:rPr lang="zh-CN" altLang="en-US" dirty="0"/>
              <a:t>成为</a:t>
            </a:r>
            <a:r>
              <a:rPr lang="en-US" altLang="zh-CN" err="1"/>
              <a:t>János</a:t>
            </a:r>
            <a:r>
              <a:rPr lang="en-US" altLang="zh-CN"/>
              <a:t> von Neumann. </a:t>
            </a:r>
          </a:p>
          <a:p>
            <a:endParaRPr lang="en-US" altLang="zh-CN"/>
          </a:p>
          <a:p>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a:ln/>
        </p:spPr>
        <p:txBody>
          <a:bodyPr anchor="b"/>
          <a:lstStyle/>
          <a:p>
            <a:r>
              <a:rPr lang="zh-CN" altLang="en-US">
                <a:latin typeface="宋体" panose="02010600030101010101" pitchFamily="2" charset="-122"/>
              </a:rPr>
              <a:t>冯</a:t>
            </a:r>
            <a:r>
              <a:rPr lang="en-US" altLang="zh-CN">
                <a:latin typeface="Times New Roman" panose="02020603050405020304" pitchFamily="18" charset="0"/>
              </a:rPr>
              <a:t>·</a:t>
            </a:r>
            <a:r>
              <a:rPr lang="zh-CN" altLang="en-US" dirty="0">
                <a:latin typeface="宋体" panose="02010600030101010101" pitchFamily="2" charset="-122"/>
              </a:rPr>
              <a:t>诺伊曼</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sp>
        <p:nvSpPr>
          <p:cNvPr id="18435" name="文本占位符 18434"/>
          <p:cNvSpPr>
            <a:spLocks noGrp="1"/>
          </p:cNvSpPr>
          <p:nvPr>
            <p:ph type="body" idx="1"/>
          </p:nvPr>
        </p:nvSpPr>
        <p:spPr>
          <a:ln/>
        </p:spPr>
        <p:txBody>
          <a:bodyPr/>
          <a:lstStyle/>
          <a:p>
            <a:r>
              <a:rPr lang="en-US" altLang="zh-CN" dirty="0">
                <a:hlinkClick r:id="rId2" tooltip="1945年"/>
              </a:rPr>
              <a:t>1945</a:t>
            </a:r>
            <a:r>
              <a:rPr lang="zh-CN" altLang="en-US" dirty="0">
                <a:hlinkClick r:id="rId2" tooltip="1945年"/>
              </a:rPr>
              <a:t>年</a:t>
            </a:r>
            <a:r>
              <a:rPr lang="en-US" altLang="zh-CN" dirty="0"/>
              <a:t>, </a:t>
            </a:r>
            <a:r>
              <a:rPr lang="zh-CN" altLang="en-US" dirty="0"/>
              <a:t>他提出了“</a:t>
            </a:r>
            <a:r>
              <a:rPr lang="zh-CN" altLang="en-US" dirty="0">
                <a:hlinkClick r:id="rId3" tooltip="存储程序型计算机"/>
              </a:rPr>
              <a:t>存储程序型计算机</a:t>
            </a:r>
            <a:r>
              <a:rPr lang="zh-CN" altLang="en-US" dirty="0"/>
              <a:t>”的设计思想</a:t>
            </a:r>
            <a:r>
              <a:rPr lang="en-US" altLang="zh-CN" dirty="0"/>
              <a:t>. </a:t>
            </a:r>
            <a:r>
              <a:rPr lang="zh-CN" altLang="en-US" dirty="0"/>
              <a:t>这一卓越的思想为电子计算机的逻辑结构设计奠定了基础</a:t>
            </a:r>
            <a:r>
              <a:rPr lang="en-US" altLang="zh-CN" dirty="0"/>
              <a:t>, </a:t>
            </a:r>
            <a:r>
              <a:rPr lang="zh-CN" altLang="en-US" dirty="0"/>
              <a:t>已成为计算机设计的基本原则</a:t>
            </a:r>
            <a:r>
              <a:rPr lang="en-US" altLang="zh-CN" dirty="0"/>
              <a:t>. </a:t>
            </a:r>
            <a:r>
              <a:rPr lang="zh-CN" altLang="en-US" dirty="0"/>
              <a:t>由于他在计算机逻辑结构设计上的伟大贡献</a:t>
            </a:r>
            <a:r>
              <a:rPr lang="en-US" altLang="zh-CN" dirty="0"/>
              <a:t>, </a:t>
            </a:r>
            <a:r>
              <a:rPr lang="zh-CN" altLang="en-US" dirty="0"/>
              <a:t>他被誉为“计算机之父”</a:t>
            </a:r>
            <a:r>
              <a:rPr lang="en-US" altLang="zh-CN"/>
              <a:t>. </a:t>
            </a:r>
          </a:p>
          <a:p>
            <a:r>
              <a:rPr lang="zh-CN" altLang="en-US" dirty="0"/>
              <a:t>在经济学领域</a:t>
            </a:r>
            <a:r>
              <a:rPr lang="en-US" altLang="zh-CN" dirty="0"/>
              <a:t>, </a:t>
            </a:r>
            <a:r>
              <a:rPr lang="en-US" altLang="zh-CN" dirty="0">
                <a:hlinkClick r:id="rId4" tooltip="1944年"/>
              </a:rPr>
              <a:t>1944</a:t>
            </a:r>
            <a:r>
              <a:rPr lang="zh-CN" altLang="en-US" dirty="0">
                <a:hlinkClick r:id="rId4" tooltip="1944年"/>
              </a:rPr>
              <a:t>年</a:t>
            </a:r>
            <a:r>
              <a:rPr lang="zh-CN" altLang="en-US" dirty="0"/>
              <a:t>他与奥斯卡</a:t>
            </a:r>
            <a:r>
              <a:rPr lang="en-US" altLang="zh-CN">
                <a:latin typeface="Times New Roman" panose="02020603050405020304" pitchFamily="18" charset="0"/>
              </a:rPr>
              <a:t>·</a:t>
            </a:r>
            <a:r>
              <a:rPr lang="zh-CN" altLang="en-US" dirty="0"/>
              <a:t>摩根斯特恩合著的巨作</a:t>
            </a:r>
            <a:r>
              <a:rPr lang="en-US" altLang="zh-CN" dirty="0"/>
              <a:t>《</a:t>
            </a:r>
            <a:r>
              <a:rPr lang="zh-CN" altLang="en-US" dirty="0"/>
              <a:t>博弈论与经济行为</a:t>
            </a:r>
            <a:r>
              <a:rPr lang="en-US" altLang="zh-CN" dirty="0"/>
              <a:t>》</a:t>
            </a:r>
            <a:r>
              <a:rPr lang="zh-CN" altLang="en-US" dirty="0"/>
              <a:t>出版</a:t>
            </a:r>
            <a:r>
              <a:rPr lang="en-US" altLang="zh-CN" dirty="0"/>
              <a:t>, </a:t>
            </a:r>
            <a:r>
              <a:rPr lang="zh-CN" altLang="en-US" dirty="0"/>
              <a:t>标志着现代系统博弈理论的的初步形成</a:t>
            </a:r>
            <a:r>
              <a:rPr lang="en-US" altLang="zh-CN" dirty="0"/>
              <a:t>. </a:t>
            </a:r>
            <a:r>
              <a:rPr lang="zh-CN" altLang="en-US" dirty="0"/>
              <a:t>他被称为“博弈论之父”</a:t>
            </a:r>
            <a:r>
              <a:rPr lang="en-US" altLang="zh-CN" dirty="0"/>
              <a:t>. </a:t>
            </a:r>
            <a:r>
              <a:rPr lang="zh-CN" altLang="en-US" dirty="0">
                <a:hlinkClick r:id="rId5" tooltip="博弈论"/>
              </a:rPr>
              <a:t>博弈论</a:t>
            </a:r>
            <a:r>
              <a:rPr lang="zh-CN" altLang="en-US" dirty="0"/>
              <a:t>被认为是</a:t>
            </a:r>
            <a:r>
              <a:rPr lang="en-US" altLang="zh-CN" dirty="0">
                <a:hlinkClick r:id="rId6" tooltip="20世纪"/>
              </a:rPr>
              <a:t>20</a:t>
            </a:r>
            <a:r>
              <a:rPr lang="zh-CN" altLang="en-US" dirty="0">
                <a:hlinkClick r:id="rId6" tooltip="20世纪"/>
              </a:rPr>
              <a:t>世纪</a:t>
            </a:r>
            <a:r>
              <a:rPr lang="zh-CN" altLang="en-US" dirty="0"/>
              <a:t>经济学最伟大的成果之一</a:t>
            </a:r>
            <a:r>
              <a:rPr lang="en-US" altLang="zh-CN"/>
              <a:t>. </a:t>
            </a:r>
          </a:p>
          <a:p>
            <a:r>
              <a:rPr lang="zh-CN" altLang="en-US" dirty="0"/>
              <a:t>有两个奖项以他为名：</a:t>
            </a:r>
          </a:p>
          <a:p>
            <a:pPr lvl="1"/>
            <a:r>
              <a:rPr lang="en-US" altLang="zh-CN">
                <a:solidFill>
                  <a:srgbClr val="CC2200"/>
                </a:solidFill>
                <a:hlinkClick r:id="rId7" tooltip="INFORMS"/>
              </a:rPr>
              <a:t>INFORMS</a:t>
            </a:r>
            <a:r>
              <a:rPr lang="zh-CN" altLang="en-US"/>
              <a:t>的</a:t>
            </a:r>
            <a:r>
              <a:rPr lang="zh-CN" altLang="en-US">
                <a:solidFill>
                  <a:srgbClr val="CC2200"/>
                </a:solidFill>
                <a:hlinkClick r:id="rId8" tooltip="冯·诺伊曼理論獎"/>
              </a:rPr>
              <a:t>冯</a:t>
            </a:r>
            <a:r>
              <a:rPr lang="en-US" altLang="zh-CN">
                <a:solidFill>
                  <a:srgbClr val="CC2200"/>
                </a:solidFill>
                <a:latin typeface="Times New Roman" panose="02020603050405020304" pitchFamily="18" charset="0"/>
                <a:hlinkClick r:id="rId8" tooltip="冯·诺伊曼理論獎"/>
              </a:rPr>
              <a:t>·</a:t>
            </a:r>
            <a:r>
              <a:rPr lang="zh-CN" altLang="en-US" dirty="0">
                <a:solidFill>
                  <a:srgbClr val="CC2200"/>
                </a:solidFill>
                <a:hlinkClick r:id="rId8" tooltip="冯·诺伊曼理論獎"/>
              </a:rPr>
              <a:t>诺伊曼理论奖</a:t>
            </a:r>
            <a:r>
              <a:rPr lang="zh-CN" altLang="en-US" dirty="0"/>
              <a:t> </a:t>
            </a:r>
          </a:p>
          <a:p>
            <a:pPr lvl="1"/>
            <a:r>
              <a:rPr lang="en-US" altLang="zh-CN">
                <a:hlinkClick r:id="rId9" tooltip="IEEE"/>
              </a:rPr>
              <a:t>IEEE</a:t>
            </a:r>
            <a:r>
              <a:rPr lang="zh-CN" altLang="en-US"/>
              <a:t>的</a:t>
            </a:r>
            <a:r>
              <a:rPr lang="en-US" altLang="zh-CN">
                <a:solidFill>
                  <a:srgbClr val="CC2200"/>
                </a:solidFill>
                <a:hlinkClick r:id="rId10" tooltip="IEEE冯·诺伊曼獎"/>
              </a:rPr>
              <a:t>IEEE</a:t>
            </a:r>
            <a:r>
              <a:rPr lang="zh-CN" altLang="en-US">
                <a:solidFill>
                  <a:srgbClr val="CC2200"/>
                </a:solidFill>
                <a:hlinkClick r:id="rId10" tooltip="IEEE冯·诺伊曼獎"/>
              </a:rPr>
              <a:t>冯</a:t>
            </a:r>
            <a:r>
              <a:rPr lang="en-US" altLang="zh-CN">
                <a:solidFill>
                  <a:srgbClr val="CC2200"/>
                </a:solidFill>
                <a:latin typeface="Times New Roman" panose="02020603050405020304" pitchFamily="18" charset="0"/>
                <a:hlinkClick r:id="rId10" tooltip="IEEE冯·诺伊曼獎"/>
              </a:rPr>
              <a:t>·</a:t>
            </a:r>
            <a:r>
              <a:rPr lang="zh-CN" altLang="en-US" dirty="0">
                <a:solidFill>
                  <a:srgbClr val="CC2200"/>
                </a:solidFill>
                <a:hlinkClick r:id="rId10" tooltip="IEEE冯·诺伊曼獎"/>
              </a:rPr>
              <a:t>诺伊曼奖</a:t>
            </a:r>
            <a:r>
              <a:rPr lang="zh-CN" altLang="en-US" dirty="0"/>
              <a:t> </a:t>
            </a:r>
          </a:p>
          <a:p>
            <a:endParaRPr lang="zh-CN" altLang="en-US"/>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1485</Words>
  <Application>Microsoft Office PowerPoint</Application>
  <PresentationFormat>全屏显示(4:3)</PresentationFormat>
  <Paragraphs>86</Paragraphs>
  <Slides>21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9" baseType="lpstr">
      <vt:lpstr>楷体_GB2312</vt:lpstr>
      <vt:lpstr>宋体</vt:lpstr>
      <vt:lpstr>Tahoma</vt:lpstr>
      <vt:lpstr>Times New Roman</vt:lpstr>
      <vt:lpstr>Verdana</vt:lpstr>
      <vt:lpstr>Wingdings</vt:lpstr>
      <vt:lpstr>Blends</vt:lpstr>
      <vt:lpstr>Bitmap Image</vt:lpstr>
      <vt:lpstr>计算科学导论</vt:lpstr>
      <vt:lpstr>名家名师与计算机最高奖</vt:lpstr>
      <vt:lpstr>PowerPoint 演示文稿</vt:lpstr>
      <vt:lpstr>图灵 </vt:lpstr>
      <vt:lpstr>图灵奖 </vt:lpstr>
      <vt:lpstr>图灵奖(续)</vt:lpstr>
      <vt:lpstr>PowerPoint 演示文稿</vt:lpstr>
      <vt:lpstr>冯·诺伊曼</vt:lpstr>
      <vt:lpstr>冯·诺伊曼(续)</vt:lpstr>
      <vt:lpstr>PowerPoint 演示文稿</vt:lpstr>
      <vt:lpstr>图灵奖--姚期智</vt:lpstr>
      <vt:lpstr>图灵奖--姚期智(续)</vt:lpstr>
      <vt:lpstr>PowerPoint 演示文稿</vt:lpstr>
      <vt:lpstr>韩家炜</vt:lpstr>
      <vt:lpstr>韩家炜(续)</vt:lpstr>
      <vt:lpstr>PowerPoint 演示文稿</vt:lpstr>
      <vt:lpstr>张宏江</vt:lpstr>
      <vt:lpstr>张宏江(续)</vt:lpstr>
      <vt:lpstr>PowerPoint 演示文稿</vt:lpstr>
      <vt:lpstr>PowerPoint 演示文稿</vt:lpstr>
      <vt:lpstr>PowerPoint 演示文稿</vt:lpstr>
    </vt:vector>
  </TitlesOfParts>
  <Company>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计算科学导论</dc:title>
  <dc:creator>Ming Fan</dc:creator>
  <cp:lastModifiedBy>wu bin</cp:lastModifiedBy>
  <cp:revision>14</cp:revision>
  <dcterms:created xsi:type="dcterms:W3CDTF">2005-09-27T06:19:24Z</dcterms:created>
  <dcterms:modified xsi:type="dcterms:W3CDTF">2023-09-24T06:55:21Z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