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57" r:id="rId5"/>
    <p:sldId id="258" r:id="rId7"/>
    <p:sldId id="259" r:id="rId8"/>
    <p:sldId id="260" r:id="rId9"/>
    <p:sldId id="261" r:id="rId10"/>
    <p:sldId id="262" r:id="rId11"/>
    <p:sldId id="263" r:id="rId12"/>
    <p:sldId id="331" r:id="rId13"/>
    <p:sldId id="335" r:id="rId14"/>
    <p:sldId id="332" r:id="rId15"/>
    <p:sldId id="333" r:id="rId16"/>
    <p:sldId id="336" r:id="rId17"/>
    <p:sldId id="337" r:id="rId18"/>
    <p:sldId id="338" r:id="rId19"/>
    <p:sldId id="340" r:id="rId20"/>
    <p:sldId id="339" r:id="rId21"/>
    <p:sldId id="341" r:id="rId22"/>
    <p:sldId id="342" r:id="rId23"/>
    <p:sldId id="343" r:id="rId24"/>
    <p:sldId id="330" r:id="rId25"/>
    <p:sldId id="344" r:id="rId26"/>
    <p:sldId id="264" r:id="rId27"/>
    <p:sldId id="265" r:id="rId28"/>
    <p:sldId id="346" r:id="rId29"/>
    <p:sldId id="348" r:id="rId30"/>
    <p:sldId id="266" r:id="rId31"/>
    <p:sldId id="267" r:id="rId32"/>
    <p:sldId id="298" r:id="rId33"/>
    <p:sldId id="352" r:id="rId34"/>
    <p:sldId id="268" r:id="rId35"/>
    <p:sldId id="269" r:id="rId36"/>
    <p:sldId id="354" r:id="rId37"/>
    <p:sldId id="353"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Lst>
  <p:sldSz cx="12192000" cy="6858000"/>
  <p:notesSz cx="6858000" cy="9144000"/>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567C3"/>
    <a:srgbClr val="2806B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84" d="100"/>
          <a:sy n="84" d="100"/>
        </p:scale>
        <p:origin x="-744" y="-78"/>
      </p:cViewPr>
      <p:guideLst>
        <p:guide orient="horz" pos="2172"/>
        <p:guide pos="3856"/>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0" Type="http://schemas.openxmlformats.org/officeDocument/2006/relationships/tags" Target="tags/tag85.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a:defRPr sz="1200">
                <a:latin typeface="微软雅黑" panose="020B0503020204020204" pitchFamily="34" charset="-122"/>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837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w="12700" cmpd="sng">
            <a:noFill/>
            <a:bevel/>
          </a:ln>
        </p:spPr>
        <p:txBody>
          <a:bodyPr anchor="ct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w="9525">
            <a:noFill/>
            <a:miter lim="800000"/>
          </a:ln>
        </p:spPr>
        <p:txBody>
          <a:bodyPr vert="horz" wrap="square" lIns="91440" tIns="45720" rIns="91440" bIns="45720" numCol="1" anchor="b" anchorCtr="0" compatLnSpc="1"/>
          <a:lstStyle>
            <a:lvl1pPr>
              <a:defRPr sz="1200">
                <a:latin typeface="微软雅黑" panose="020B0503020204020204" pitchFamily="34" charset="-122"/>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w="9525">
            <a:noFill/>
            <a:miter lim="800000"/>
          </a:ln>
        </p:spPr>
        <p:txBody>
          <a:bodyPr vert="horz" wrap="square" lIns="91440" tIns="45720" rIns="91440" bIns="45720" numCol="1" anchor="b" anchorCtr="0" compatLnSpc="1"/>
          <a:p>
            <a:pPr lvl="0" algn="r" eaLnBrk="1" hangingPunct="1">
              <a:buNone/>
            </a:pPr>
            <a:fld id="{9A0DB2DC-4C9A-4742-B13C-FB6460FD3503}" type="slidenum">
              <a:rPr lang="zh-CN" altLang="en-US" dirty="0"/>
            </a:fld>
            <a:endParaRPr lang="zh-CN" altLang="en-US" sz="1200"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wikipedia.org/wiki/1913%E5%B9%B4"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a:lnSpc>
                <a:spcPct val="90000"/>
              </a:lnSpc>
            </a:pPr>
            <a:r>
              <a:rPr lang="zh-CN" altLang="en-US" b="1" dirty="0">
                <a:solidFill>
                  <a:srgbClr val="FF0000"/>
                </a:solidFill>
                <a:latin typeface="+mn-ea"/>
                <a:cs typeface="+mn-ea"/>
                <a:sym typeface="+mn-ea"/>
              </a:rPr>
              <a:t>在介绍</a:t>
            </a:r>
            <a:r>
              <a:rPr lang="zh-CN" altLang="en-US" dirty="0">
                <a:latin typeface="宋体" panose="02010600030101010101" pitchFamily="2" charset="-122"/>
                <a:ea typeface="宋体" panose="02010600030101010101" pitchFamily="2" charset="-122"/>
                <a:sym typeface="宋体" panose="02010600030101010101" pitchFamily="2" charset="-122"/>
              </a:rPr>
              <a:t>存储程序式计算机的基本结构与工作原理之前不得不提到一个人，也就是</a:t>
            </a:r>
            <a:r>
              <a:rPr lang="zh-CN" altLang="en-US" b="1" dirty="0">
                <a:latin typeface="宋体" panose="02010600030101010101" pitchFamily="2" charset="-122"/>
                <a:cs typeface="宋体" panose="02010600030101010101" pitchFamily="2" charset="-122"/>
                <a:sym typeface="+mn-ea"/>
              </a:rPr>
              <a:t>约翰</a:t>
            </a:r>
            <a:r>
              <a:rPr lang="en-US" altLang="zh-CN" b="1">
                <a:latin typeface="宋体" panose="02010600030101010101" pitchFamily="2" charset="-122"/>
                <a:cs typeface="宋体" panose="02010600030101010101" pitchFamily="2" charset="-122"/>
                <a:sym typeface="+mn-ea"/>
              </a:rPr>
              <a:t>·</a:t>
            </a:r>
            <a:r>
              <a:rPr lang="zh-CN" altLang="en-US" b="1">
                <a:latin typeface="宋体" panose="02010600030101010101" pitchFamily="2" charset="-122"/>
                <a:cs typeface="宋体" panose="02010600030101010101" pitchFamily="2" charset="-122"/>
                <a:sym typeface="+mn-ea"/>
              </a:rPr>
              <a:t>冯</a:t>
            </a:r>
            <a:r>
              <a:rPr lang="en-US" altLang="zh-CN" b="1">
                <a:latin typeface="宋体" panose="02010600030101010101" pitchFamily="2" charset="-122"/>
                <a:cs typeface="宋体" panose="02010600030101010101" pitchFamily="2" charset="-122"/>
                <a:sym typeface="+mn-ea"/>
              </a:rPr>
              <a:t>·</a:t>
            </a:r>
            <a:r>
              <a:rPr lang="zh-CN" altLang="en-US" b="1" dirty="0">
                <a:latin typeface="宋体" panose="02010600030101010101" pitchFamily="2" charset="-122"/>
                <a:cs typeface="宋体" panose="02010600030101010101" pitchFamily="2" charset="-122"/>
                <a:sym typeface="+mn-ea"/>
              </a:rPr>
              <a:t>诺伊曼，</a:t>
            </a:r>
            <a:r>
              <a:rPr lang="zh-CN" altLang="en-US" b="1" dirty="0">
                <a:solidFill>
                  <a:srgbClr val="FF0000"/>
                </a:solidFill>
                <a:latin typeface="+mn-ea"/>
                <a:cs typeface="+mn-ea"/>
                <a:sym typeface="+mn-ea"/>
              </a:rPr>
              <a:t>他是匈牙利—美国数学家</a:t>
            </a:r>
            <a:r>
              <a:rPr lang="zh-CN" altLang="en-US" b="1" dirty="0">
                <a:latin typeface="+mn-ea"/>
                <a:cs typeface="+mn-ea"/>
                <a:sym typeface="+mn-ea"/>
              </a:rPr>
              <a:t>, 现代</a:t>
            </a:r>
            <a:r>
              <a:rPr lang="zh-CN" altLang="en-US" b="1" dirty="0">
                <a:solidFill>
                  <a:srgbClr val="FF0000"/>
                </a:solidFill>
                <a:latin typeface="+mn-ea"/>
                <a:cs typeface="+mn-ea"/>
                <a:sym typeface="+mn-ea"/>
              </a:rPr>
              <a:t>电子计算机创始人</a:t>
            </a:r>
            <a:r>
              <a:rPr lang="zh-CN" altLang="en-US" b="1" dirty="0">
                <a:latin typeface="+mn-ea"/>
                <a:cs typeface="+mn-ea"/>
                <a:sym typeface="+mn-ea"/>
              </a:rPr>
              <a:t>之一. 他在</a:t>
            </a:r>
            <a:r>
              <a:rPr lang="zh-CN" altLang="en-US" b="1" dirty="0">
                <a:solidFill>
                  <a:srgbClr val="FF0000"/>
                </a:solidFill>
                <a:latin typeface="+mn-ea"/>
                <a:cs typeface="+mn-ea"/>
                <a:sym typeface="+mn-ea"/>
              </a:rPr>
              <a:t>计算机科学、经济、物理学</a:t>
            </a:r>
            <a:r>
              <a:rPr lang="zh-CN" altLang="en-US" b="1" dirty="0">
                <a:latin typeface="+mn-ea"/>
                <a:cs typeface="+mn-ea"/>
                <a:sym typeface="+mn-ea"/>
              </a:rPr>
              <a:t>中的</a:t>
            </a:r>
            <a:r>
              <a:rPr lang="zh-CN" altLang="en-US" b="1" dirty="0">
                <a:solidFill>
                  <a:srgbClr val="FF0000"/>
                </a:solidFill>
                <a:latin typeface="+mn-ea"/>
                <a:cs typeface="+mn-ea"/>
                <a:sym typeface="+mn-ea"/>
              </a:rPr>
              <a:t>量子力学</a:t>
            </a:r>
            <a:r>
              <a:rPr lang="zh-CN" altLang="en-US" b="1" dirty="0">
                <a:latin typeface="+mn-ea"/>
                <a:cs typeface="+mn-ea"/>
                <a:sym typeface="+mn-ea"/>
              </a:rPr>
              <a:t>及几乎所有</a:t>
            </a:r>
            <a:r>
              <a:rPr lang="zh-CN" altLang="en-US" b="1" dirty="0">
                <a:solidFill>
                  <a:srgbClr val="FF0000"/>
                </a:solidFill>
                <a:latin typeface="+mn-ea"/>
                <a:cs typeface="+mn-ea"/>
                <a:sym typeface="+mn-ea"/>
              </a:rPr>
              <a:t>数学</a:t>
            </a:r>
            <a:r>
              <a:rPr lang="zh-CN" altLang="en-US" b="1" dirty="0">
                <a:latin typeface="+mn-ea"/>
                <a:cs typeface="+mn-ea"/>
                <a:sym typeface="+mn-ea"/>
              </a:rPr>
              <a:t>领域都作过重大贡献.</a:t>
            </a:r>
            <a:endParaRPr lang="zh-CN" altLang="en-US" b="1" dirty="0">
              <a:solidFill>
                <a:schemeClr val="tx1"/>
              </a:solidFill>
              <a:latin typeface="+mn-ea"/>
              <a:cs typeface="+mn-ea"/>
            </a:endParaRPr>
          </a:p>
          <a:p>
            <a:pPr algn="l">
              <a:lnSpc>
                <a:spcPct val="90000"/>
              </a:lnSpc>
              <a:buClrTx/>
              <a:buSzTx/>
            </a:pPr>
            <a:r>
              <a:rPr lang="zh-CN" altLang="en-US" b="1" dirty="0">
                <a:latin typeface="+mn-ea"/>
                <a:cs typeface="+mn-ea"/>
                <a:sym typeface="+mn-ea"/>
              </a:rPr>
              <a:t>小时候外号“Jancsi”的他已经显出惊人的记忆力︰六岁已能够心算八位数除法. 年少的他不但对数学很有兴趣, 亦喜欢阅读历史、社会的书籍. </a:t>
            </a:r>
            <a:r>
              <a:rPr lang="zh-CN" altLang="en-US" b="1" dirty="0">
                <a:latin typeface="+mn-ea"/>
                <a:cs typeface="+mn-ea"/>
                <a:sym typeface="+mn-ea"/>
                <a:hlinkClick r:id="rId3" tooltip="1913年"/>
              </a:rPr>
              <a:t>1913年</a:t>
            </a:r>
            <a:r>
              <a:rPr lang="zh-CN" altLang="en-US" b="1" dirty="0">
                <a:latin typeface="+mn-ea"/>
                <a:cs typeface="+mn-ea"/>
                <a:sym typeface="+mn-ea"/>
              </a:rPr>
              <a:t>, 父亲买了一个爵位, 诺伊曼得到德国名von, 成为János von Neumann. </a:t>
            </a:r>
            <a:endParaRPr lang="zh-CN" altLang="en-US" b="1" dirty="0">
              <a:solidFill>
                <a:schemeClr val="tx1"/>
              </a:solidFill>
              <a:latin typeface="+mn-ea"/>
              <a:cs typeface="+mn-ea"/>
            </a:endParaRPr>
          </a:p>
          <a:p>
            <a:pPr>
              <a:lnSpc>
                <a:spcPct val="90000"/>
              </a:lnSpc>
            </a:pPr>
            <a:r>
              <a:rPr b="1">
                <a:latin typeface="+mn-ea"/>
                <a:cs typeface="+mn-ea"/>
                <a:sym typeface="+mn-ea"/>
              </a:rPr>
              <a:t>1945年, 他提出了“存储程序型计算机”的设计思想. 这一卓越的思想为电子计算机的逻辑结构设计奠定了基础, 已成为计算机设计的基本原则. 由于他在计算机逻辑结构设计上的伟大贡献, 他被誉为“计算机之父”. </a:t>
            </a:r>
            <a:endParaRPr b="1">
              <a:latin typeface="+mn-ea"/>
              <a:cs typeface="+mn-ea"/>
              <a:sym typeface="+mn-ea"/>
            </a:endParaRPr>
          </a:p>
          <a:p>
            <a:pPr>
              <a:lnSpc>
                <a:spcPct val="90000"/>
              </a:lnSpc>
            </a:pPr>
            <a:r>
              <a:rPr b="1">
                <a:latin typeface="+mn-ea"/>
                <a:cs typeface="+mn-ea"/>
                <a:sym typeface="+mn-ea"/>
              </a:rPr>
              <a:t>在经济学领域, 1944年他与奥斯卡·摩根斯特恩合著的巨作《博弈论与经济行为》出版, 标志着现代系统博弈理论的的初步形成. 他被称为“博弈论之父”. 博弈论被认为是20世纪经济学最伟大的成果之一. </a:t>
            </a:r>
            <a:endParaRPr b="1">
              <a:latin typeface="+mn-ea"/>
              <a:cs typeface="+mn-ea"/>
              <a:sym typeface="+mn-ea"/>
            </a:endParaRPr>
          </a:p>
          <a:p>
            <a:pPr>
              <a:lnSpc>
                <a:spcPct val="90000"/>
              </a:lnSpc>
            </a:pPr>
            <a:r>
              <a:rPr lang="zh-CN" altLang="en-US" b="1" dirty="0">
                <a:latin typeface="+mn-ea"/>
                <a:cs typeface="+mn-ea"/>
                <a:sym typeface="+mn-ea"/>
              </a:rPr>
              <a:t>冯·诺依曼是普林斯顿大学的终身教授、哈佛等大学的荣誉博士、他是美国国家科学院、秘鲁国立自然科学院和意大利国立林且学院等院的院土。 1951年至1953年任美国数学会主席。1954年他任美国原子能委员会委员；</a:t>
            </a:r>
            <a:endParaRPr lang="zh-CN" altLang="en-US" b="1" dirty="0">
              <a:solidFill>
                <a:schemeClr val="tx1"/>
              </a:solidFill>
              <a:latin typeface="+mn-ea"/>
              <a:cs typeface="+mn-ea"/>
            </a:endParaRPr>
          </a:p>
          <a:p>
            <a:pPr>
              <a:lnSpc>
                <a:spcPct val="90000"/>
              </a:lnSpc>
            </a:pPr>
            <a:r>
              <a:rPr lang="zh-CN" altLang="en-US" b="1" dirty="0">
                <a:latin typeface="+mn-ea"/>
                <a:cs typeface="+mn-ea"/>
                <a:sym typeface="+mn-ea"/>
              </a:rPr>
              <a:t>1954年夏，冯·诺依曼被查患有癌症，1957年2月8日，在华盛顿去世，终年54岁。</a:t>
            </a:r>
            <a:endParaRPr lang="zh-CN" altLang="en-US" b="1" dirty="0">
              <a:latin typeface="+mn-ea"/>
              <a:cs typeface="+mn-ea"/>
              <a:sym typeface="+mn-ea"/>
            </a:endParaRPr>
          </a:p>
          <a:p>
            <a:pPr>
              <a:lnSpc>
                <a:spcPct val="90000"/>
              </a:lnSpc>
            </a:pPr>
            <a:r>
              <a:rPr lang="zh-CN" altLang="en-US" b="1" dirty="0">
                <a:solidFill>
                  <a:schemeClr val="tx1"/>
                </a:solidFill>
                <a:latin typeface="+mn-ea"/>
                <a:cs typeface="+mn-ea"/>
              </a:rPr>
              <a:t>有两个奖项以他为名：INFORMS的冯·诺伊曼理论奖 和</a:t>
            </a:r>
            <a:r>
              <a:rPr lang="en-US" altLang="zh-CN" b="1" dirty="0">
                <a:solidFill>
                  <a:schemeClr val="tx1"/>
                </a:solidFill>
                <a:latin typeface="+mn-ea"/>
                <a:cs typeface="+mn-ea"/>
              </a:rPr>
              <a:t> </a:t>
            </a:r>
            <a:r>
              <a:rPr lang="zh-CN" altLang="en-US" b="1" dirty="0">
                <a:solidFill>
                  <a:schemeClr val="tx1"/>
                </a:solidFill>
                <a:latin typeface="+mn-ea"/>
                <a:cs typeface="+mn-ea"/>
              </a:rPr>
              <a:t>IEEE的IEEE冯·诺伊曼奖 </a:t>
            </a:r>
            <a:endParaRPr lang="zh-CN" altLang="en-US" b="1" dirty="0">
              <a:solidFill>
                <a:schemeClr val="tx1"/>
              </a:solidFill>
              <a:latin typeface="+mn-ea"/>
              <a:cs typeface="+mn-ea"/>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有了计算函数</a:t>
            </a:r>
            <a:r>
              <a:rPr lang="en-US" altLang="zh-CN"/>
              <a:t>gcd(x,y) </a:t>
            </a:r>
            <a:r>
              <a:rPr lang="zh-CN" altLang="en-US"/>
              <a:t>的算法，用程序设计语言很容易写出可在计算机系统上执行的程序。算法</a:t>
            </a:r>
            <a:r>
              <a:rPr lang="en-US" altLang="zh-CN"/>
              <a:t>A</a:t>
            </a:r>
            <a:r>
              <a:rPr lang="zh-CN" altLang="en-US"/>
              <a:t>的核心是利用了函数</a:t>
            </a:r>
            <a:r>
              <a:rPr lang="en-US" altLang="zh-CN"/>
              <a:t>gcd(x,y)</a:t>
            </a:r>
            <a:r>
              <a:rPr lang="zh-CN" altLang="en-US"/>
              <a:t>的性质（</a:t>
            </a:r>
            <a:r>
              <a:rPr lang="en-US" altLang="zh-CN"/>
              <a:t>4</a:t>
            </a:r>
            <a:r>
              <a:rPr lang="zh-CN" altLang="en-US"/>
              <a:t>）</a:t>
            </a:r>
            <a:r>
              <a:rPr lang="zh-CN" altLang="en-US" b="1" dirty="0">
                <a:sym typeface="+mn-ea"/>
              </a:rPr>
              <a:t>欧几里德辗转相除计算方法。</a:t>
            </a:r>
            <a:r>
              <a:rPr lang="zh-CN" altLang="en-US">
                <a:sym typeface="+mn-ea"/>
              </a:rPr>
              <a:t>对于</a:t>
            </a:r>
            <a:r>
              <a:rPr lang="zh-CN" altLang="en-US" b="1" dirty="0">
                <a:sym typeface="+mn-ea"/>
              </a:rPr>
              <a:t>欧几里德辗转相除计算方法，我相信大家都能很容易的理解，因为这种计算方法的算法与程序之间在形式上几乎一致。</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但如果采用其他的程序设计技术，如这里的程序变换技术，算法和程序之间的差别就可以变得很大，甚至简单的几行程序也很难看明白其功能。例如</a:t>
            </a:r>
            <a:r>
              <a:rPr lang="en-US" altLang="zh-CN"/>
              <a:t>PPT</a:t>
            </a:r>
            <a:r>
              <a:rPr lang="zh-CN" altLang="en-US"/>
              <a:t>中经过程序变换，形式上已经发生了很大的变化。</a:t>
            </a:r>
            <a:r>
              <a:rPr lang="en-US" altLang="zh-CN"/>
              <a:t>PPT</a:t>
            </a:r>
            <a:r>
              <a:rPr lang="zh-CN" altLang="en-US"/>
              <a:t>中的两个程序引发我们的思考是：</a:t>
            </a:r>
            <a:r>
              <a:rPr lang="zh-CN" altLang="en-US">
                <a:sym typeface="+mn-ea"/>
              </a:rPr>
              <a:t>对于同一个计算问题，却有多种截然不同的执行程序，那么如何确保算法和程序的</a:t>
            </a:r>
            <a:r>
              <a:rPr lang="zh-CN" altLang="en-US">
                <a:solidFill>
                  <a:srgbClr val="FF0000"/>
                </a:solidFill>
                <a:sym typeface="+mn-ea"/>
              </a:rPr>
              <a:t>正确性</a:t>
            </a:r>
            <a:r>
              <a:rPr lang="zh-CN" altLang="en-US">
                <a:sym typeface="+mn-ea"/>
              </a:rPr>
              <a:t>？如何判断算法和程序的</a:t>
            </a:r>
            <a:r>
              <a:rPr lang="zh-CN" altLang="en-US">
                <a:solidFill>
                  <a:srgbClr val="FF0000"/>
                </a:solidFill>
                <a:sym typeface="+mn-ea"/>
              </a:rPr>
              <a:t>好坏</a:t>
            </a:r>
            <a:r>
              <a:rPr lang="zh-CN" altLang="en-US">
                <a:sym typeface="+mn-ea"/>
              </a:rPr>
              <a:t>呢？</a:t>
            </a:r>
            <a:r>
              <a:rPr lang="zh-CN" altLang="en-US"/>
              <a:t>当一个问题的求解获得了计算方法和算法时，并不等于万事大吉了。在许多情况下，找到求解一个问题的算法只是走完了第一步。至于现实是否可以计算，则取决于算法的存在性和计算的复杂性，即取决于该问题是否存在求解算法，算法所需要的时间和空间在数量级上能否被接受。要注意的是，有的问题虽然存在求解问题的计算方法但是，不存在算法。原因有两种可能：一是计算方法可能不是构造性的；二是虽为构造性的，但计算方法不能保证计算过程在任何初值的情况下都能结束。下面来看一个例子。</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algn="just">
              <a:lnSpc>
                <a:spcPct val="150000"/>
              </a:lnSpc>
            </a:pPr>
            <a:r>
              <a:rPr lang="en-US" altLang="zh-CN"/>
              <a:t>PPT</a:t>
            </a:r>
            <a:r>
              <a:rPr lang="zh-CN" altLang="en-US"/>
              <a:t>左边给出了</a:t>
            </a:r>
            <a:r>
              <a:rPr lang="zh-CN" altLang="en-US" b="1" dirty="0">
                <a:sym typeface="+mn-ea"/>
              </a:rPr>
              <a:t>筛法求素数的一个简单算法，这虽并不是最好的</a:t>
            </a:r>
            <a:r>
              <a:rPr lang="zh-CN" altLang="en-US" b="1" dirty="0">
                <a:sym typeface="+mn-ea"/>
              </a:rPr>
              <a:t>筛法求素数的方式，但它比从素数的定义出发一个个去判断素数的计算方法要高效得多。</a:t>
            </a:r>
            <a:r>
              <a:rPr lang="zh-CN" altLang="en-US" b="1" dirty="0">
                <a:sym typeface="+mn-ea"/>
              </a:rPr>
              <a:t>要想设计出高效率的快速算法，首先必须通过对问题本身的深入分析，发现或找出问题的内在规律。也只有这样，才有可能从中获得巧妙的算法设计原理和思想，最终设计出高效率的算法。显然，要弄清问题的内在规律并设计高效算法，借助数学方法揭示算法设计的思想是比较可行的构想和方式方法，可见数学特别是离散数学在解题过程中的重要作用。</a:t>
            </a:r>
            <a:endParaRPr lang="zh-CN" altLang="en-US" b="1" dirty="0">
              <a:latin typeface="Arial" panose="020B0604020202020204" pitchFamily="34" charset="0"/>
            </a:endParaRPr>
          </a:p>
          <a:p>
            <a:pPr algn="just"/>
            <a:endParaRPr lang="zh-CN" altLang="en-US" b="1" dirty="0">
              <a:latin typeface="Arial" panose="020B0604020202020204" pitchFamily="34" charset="0"/>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基于这些原因，算法被认为是计算科学的核心问题之一。那么究竟何为算法呢？我们先来看下它的定义。</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在介绍图灵机之前先对图灵本人一个简单的了解</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在一个计算机裸机制造出来以后，人们可以在机器上开发许多各种各样的软件。这里，软件是对事先编制好了具有特殊功能和用途的程序系统及其说明文件的统称。在</a:t>
            </a:r>
            <a:r>
              <a:rPr lang="en-US" altLang="zh-CN" b="1" dirty="0">
                <a:latin typeface="楷体_GB2312" pitchFamily="1" charset="-122"/>
                <a:ea typeface="楷体_GB2312" pitchFamily="1" charset="-122"/>
                <a:sym typeface="+mn-ea"/>
              </a:rPr>
              <a:t>1983</a:t>
            </a:r>
            <a:r>
              <a:rPr lang="zh-CN" altLang="en-US" b="1" dirty="0">
                <a:latin typeface="楷体_GB2312" pitchFamily="1" charset="-122"/>
                <a:ea typeface="楷体_GB2312" pitchFamily="1" charset="-122"/>
                <a:sym typeface="+mn-ea"/>
              </a:rPr>
              <a:t>年，</a:t>
            </a:r>
            <a:r>
              <a:rPr lang="en-US" altLang="zh-CN" b="1" dirty="0">
                <a:latin typeface="楷体_GB2312" pitchFamily="1" charset="-122"/>
                <a:ea typeface="楷体_GB2312" pitchFamily="1" charset="-122"/>
                <a:sym typeface="+mn-ea"/>
              </a:rPr>
              <a:t>IEEE</a:t>
            </a:r>
            <a:r>
              <a:rPr lang="zh-CN" altLang="en-US" b="1" dirty="0">
                <a:latin typeface="楷体_GB2312" pitchFamily="1" charset="-122"/>
                <a:ea typeface="楷体_GB2312" pitchFamily="1" charset="-122"/>
                <a:sym typeface="+mn-ea"/>
              </a:rPr>
              <a:t>对软件给出了一个较为新颖的定义，指出：软件是计算机程序、方法、规范及其相应的文稿以及在计算机上运行时所必须的数据。</a:t>
            </a:r>
            <a:endParaRPr lang="en-US" altLang="zh-CN" b="1" dirty="0">
              <a:latin typeface="楷体_GB2312" pitchFamily="1" charset="-122"/>
              <a:ea typeface="楷体_GB2312" pitchFamily="1" charset="-122"/>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lvl="2" eaLnBrk="1" hangingPunct="1"/>
            <a:r>
              <a:rPr lang="zh-CN" altLang="en-US" b="1" dirty="0">
                <a:sym typeface="+mn-ea"/>
              </a:rPr>
              <a:t>一般而言，操作系统、汇编程序、解释程序、编译程序、数据库管理系统、软硬件故障诊断程序、子程序库、等都属于系统软件。操作系统。。。。。</a:t>
            </a:r>
            <a:r>
              <a:rPr lang="en-US" altLang="zh-CN"/>
              <a:t> </a:t>
            </a:r>
            <a:r>
              <a:rPr lang="zh-CN" altLang="en-US"/>
              <a:t>随着计算机系统中软硬件资源的不断增加，系统的维护就成为一个保持系统正常工作十分重要的任务。系统管理员通常通过借助于系统的维护工具来进行正常的维护，系统的维护工具种类很多，最常见和最常用的工具有软硬件故障诊断程序，通过它可以及时发现系统存在的问题。其他的工具还包括</a:t>
            </a:r>
            <a:r>
              <a:rPr lang="zh-CN" altLang="en-US" b="1" dirty="0">
                <a:sym typeface="+mn-ea"/>
              </a:rPr>
              <a:t>磁盘碎片回收</a:t>
            </a:r>
            <a:r>
              <a:rPr lang="en-US" altLang="zh-CN" b="1" dirty="0">
                <a:sym typeface="+mn-ea"/>
              </a:rPr>
              <a:t>,</a:t>
            </a:r>
            <a:r>
              <a:rPr lang="zh-CN" altLang="en-US" b="1" dirty="0">
                <a:sym typeface="+mn-ea"/>
              </a:rPr>
              <a:t>垃圾</a:t>
            </a:r>
            <a:r>
              <a:rPr lang="en-US" altLang="zh-CN" b="1" dirty="0">
                <a:sym typeface="+mn-ea"/>
              </a:rPr>
              <a:t>(</a:t>
            </a:r>
            <a:r>
              <a:rPr lang="zh-CN" altLang="en-US" b="1" dirty="0">
                <a:sym typeface="+mn-ea"/>
              </a:rPr>
              <a:t>内存碎片</a:t>
            </a:r>
            <a:r>
              <a:rPr lang="en-US" altLang="zh-CN" b="1" dirty="0">
                <a:sym typeface="+mn-ea"/>
              </a:rPr>
              <a:t>)</a:t>
            </a:r>
            <a:r>
              <a:rPr lang="zh-CN" altLang="en-US" b="1" dirty="0">
                <a:sym typeface="+mn-ea"/>
              </a:rPr>
              <a:t>回收</a:t>
            </a:r>
            <a:r>
              <a:rPr lang="en-US" altLang="zh-CN" b="1" dirty="0">
                <a:sym typeface="+mn-ea"/>
              </a:rPr>
              <a:t>,</a:t>
            </a:r>
            <a:r>
              <a:rPr lang="zh-CN" altLang="en-US" b="1" dirty="0">
                <a:sym typeface="+mn-ea"/>
              </a:rPr>
              <a:t>进程监视程序等。</a:t>
            </a:r>
            <a:r>
              <a:rPr lang="en-US" altLang="zh-CN" b="1" dirty="0">
                <a:sym typeface="+mn-ea"/>
              </a:rPr>
              <a:t> </a:t>
            </a:r>
            <a:r>
              <a:rPr lang="zh-CN" altLang="en-US" b="1" dirty="0">
                <a:sym typeface="+mn-ea"/>
              </a:rPr>
              <a:t>维护工具有时集成到操作系统中</a:t>
            </a:r>
            <a:r>
              <a:rPr lang="en-US" altLang="zh-CN" b="1" dirty="0">
                <a:sym typeface="+mn-ea"/>
              </a:rPr>
              <a:t>,</a:t>
            </a:r>
            <a:r>
              <a:rPr lang="zh-CN" altLang="en-US" b="1" dirty="0">
                <a:sym typeface="+mn-ea"/>
              </a:rPr>
              <a:t>但也可以独立。</a:t>
            </a:r>
            <a:endParaRPr lang="zh-CN" altLang="en-US" b="1" dirty="0">
              <a:latin typeface="Arial" panose="020B0604020202020204" pitchFamily="34" charset="0"/>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通用电子数字计算机的出现，使人们很容易联想到能否用计算机来处理图形和图像，因为图形和图像具有直观性强的特点。早期的计算机系统存储量很小，一副很小的画都存不下来，更不用谈如何处理了。后来，随着计算机性能的不断提高，特别海量存储器的发明，使得图形学和图像处理得到快速的发展。</a:t>
            </a:r>
            <a:r>
              <a:rPr lang="zh-CN" altLang="en-US" b="1" dirty="0">
                <a:sym typeface="+mn-ea"/>
              </a:rPr>
              <a:t>计算机图形学是研究。。。。</a:t>
            </a:r>
            <a:endParaRPr lang="zh-CN" altLang="en-US" b="1" dirty="0"/>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计算机的发明与应用，其根本目的在于代替人的各种劳动。早期的计算机应用主要集中在科学计算方面，针对大量的科学问题，依据计算方法编制程序，让计算机来代替人从事机械、刻板的计算任务。自第一台计算机诞生以后，一些人就开始思考如何让计算机具有某种思维的能力，使得它像一个训练有素的人一样能够做一些思维与推理相关的工作。对于这样的远景，自然容易想到让计算机模拟人来做下棋、证明和发现数学定理、语言翻译之类的工作，并且当是也确实取得一些惊人发现，这些可以看成人工智能研究的发端。直到</a:t>
            </a:r>
            <a:r>
              <a:rPr lang="en-US" altLang="zh-CN"/>
              <a:t>1956</a:t>
            </a:r>
            <a:r>
              <a:rPr lang="zh-CN" altLang="en-US"/>
              <a:t>年</a:t>
            </a:r>
            <a:r>
              <a:rPr lang="zh-CN" altLang="en-US" b="1" dirty="0">
                <a:sym typeface="+mn-ea"/>
              </a:rPr>
              <a:t>夏天世界上第一次人工智能学术大会人工智能的概念被证实提出。。。。。</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早期计算机的研制都是逐个进行设计、制造的，每台计算机有自己的指令系统，即</a:t>
            </a:r>
            <a:r>
              <a:rPr lang="zh-CN" altLang="en-US" b="1" dirty="0">
                <a:sym typeface="+mn-ea"/>
              </a:rPr>
              <a:t>计算机指令系统存在不兼容问题。高级语言的出现虽能使得这种问题得以缓解，但由于编译程序在实现时存在一些内容与计算机硬件密切相关，导致仍不能完全解决兼容问题。在</a:t>
            </a:r>
            <a:r>
              <a:rPr lang="en-US" altLang="zh-CN" b="1" dirty="0">
                <a:sym typeface="+mn-ea"/>
              </a:rPr>
              <a:t>1964</a:t>
            </a:r>
            <a:r>
              <a:rPr lang="zh-CN" altLang="en-US" b="1" dirty="0">
                <a:sym typeface="+mn-ea"/>
              </a:rPr>
              <a:t>年</a:t>
            </a:r>
            <a:r>
              <a:rPr lang="en-US" altLang="zh-CN" b="1" dirty="0">
                <a:sym typeface="+mn-ea"/>
              </a:rPr>
              <a:t>IBM</a:t>
            </a:r>
            <a:r>
              <a:rPr lang="zh-CN" altLang="en-US" b="1" dirty="0">
                <a:sym typeface="+mn-ea"/>
              </a:rPr>
              <a:t>公司推出的</a:t>
            </a:r>
            <a:r>
              <a:rPr lang="en-US" altLang="zh-CN" b="1" dirty="0">
                <a:sym typeface="+mn-ea"/>
              </a:rPr>
              <a:t>IBM360</a:t>
            </a:r>
            <a:r>
              <a:rPr lang="zh-CN" altLang="en-US" b="1" dirty="0">
                <a:sym typeface="+mn-ea"/>
              </a:rPr>
              <a:t>系统标志着计算机体系结构研究的开端。计算机体系结构是使用。。。。。</a:t>
            </a:r>
            <a:endParaRPr lang="zh-CN" altLang="en-US" b="1" dirty="0"/>
          </a:p>
          <a:p>
            <a:endParaRPr lang="zh-CN" altLang="en-US" b="1" dirty="0"/>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一个典型的有助于我们理解计算机系统结构的方向是所谓的网络计算机系统。</a:t>
            </a:r>
            <a:r>
              <a:rPr lang="en-US" altLang="zh-CN" b="1" dirty="0">
                <a:sym typeface="+mn-ea"/>
              </a:rPr>
              <a:t>20</a:t>
            </a:r>
            <a:r>
              <a:rPr lang="zh-CN" altLang="en-US" b="1" dirty="0">
                <a:sym typeface="+mn-ea"/>
              </a:rPr>
              <a:t>世纪</a:t>
            </a:r>
            <a:r>
              <a:rPr lang="en-US" altLang="zh-CN" b="1" dirty="0">
                <a:sym typeface="+mn-ea"/>
              </a:rPr>
              <a:t>60</a:t>
            </a:r>
            <a:r>
              <a:rPr lang="zh-CN" altLang="en-US" b="1" dirty="0">
                <a:sym typeface="+mn-ea"/>
              </a:rPr>
              <a:t>年代末至</a:t>
            </a:r>
            <a:r>
              <a:rPr lang="en-US" altLang="zh-CN" b="1" dirty="0">
                <a:sym typeface="+mn-ea"/>
              </a:rPr>
              <a:t>70</a:t>
            </a:r>
            <a:r>
              <a:rPr lang="zh-CN" altLang="en-US" b="1" dirty="0">
                <a:sym typeface="+mn-ea"/>
              </a:rPr>
              <a:t>年代初，计算机通信技术的发展和成熟使网络计算机系统成为现实，同时，也对多处理机并行计算机系统的发展产生了很大影响。那么网络计算机系统的问题在于当分布式程序进行通信时，设计者还要在程序中自己考虑通信时可能出错的情况，以及如何纠错。这对于用户而言，无论是从工作的效率还是工作的质量考虑，都需要有一种能够屏蔽计算机硬件系统的技术细节，仅对用户提供功能透明的系统层，使用户看到的和实际使用的是一个与使用者思想方式、使用习惯比较接近，无需具体关心网络计算机通信时一些十分繁琐的技术细节的分布式计算机系统。那么，现代计算机系统是硬件与软件的有机组合。。。。</a:t>
            </a:r>
            <a:r>
              <a:rPr lang="en-US" altLang="zh-CN" b="1" dirty="0">
                <a:sym typeface="+mn-ea"/>
              </a:rPr>
              <a:t> </a:t>
            </a:r>
            <a:r>
              <a:rPr lang="zh-CN" altLang="en-US" b="1" dirty="0">
                <a:sym typeface="+mn-ea"/>
              </a:rPr>
              <a:t>因此我们说，体系结构既不单纯属于硬件范畴，也不只是属于软件范畴，而是一个软硬件兼而有之的综合研究方向。</a:t>
            </a:r>
            <a:endParaRPr lang="en-US" altLang="zh-CN" b="1" dirty="0"/>
          </a:p>
          <a:p>
            <a:endParaRPr lang="zh-CN" altLang="en-US" b="1" dirty="0"/>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a:lnSpc>
                <a:spcPts val="1700"/>
              </a:lnSpc>
              <a:buFont typeface="Wingdings" panose="05000000000000000000" pitchFamily="2" charset="2"/>
              <a:buChar char="Ø"/>
            </a:pPr>
            <a:r>
              <a:rPr lang="zh-CN" altLang="en-US"/>
              <a:t>早期的计算机</a:t>
            </a:r>
            <a:r>
              <a:rPr lang="en-US" altLang="zh-CN"/>
              <a:t>CPU</a:t>
            </a:r>
            <a:r>
              <a:rPr lang="zh-CN" altLang="en-US"/>
              <a:t>里只有一个算术逻辑部件</a:t>
            </a:r>
            <a:r>
              <a:rPr lang="en-US" altLang="zh-CN"/>
              <a:t>ALU</a:t>
            </a:r>
            <a:r>
              <a:rPr lang="zh-CN" altLang="en-US"/>
              <a:t>，在每一时刻</a:t>
            </a:r>
            <a:r>
              <a:rPr lang="en-US" altLang="zh-CN"/>
              <a:t>ALU</a:t>
            </a:r>
            <a:r>
              <a:rPr lang="zh-CN" altLang="en-US"/>
              <a:t>只能执行一种功能。那么要执行一长串算术逻辑指令需要很长的时间。事实上，一串算术逻辑指令可以划分成若干组相互独立且可以由多个</a:t>
            </a:r>
            <a:r>
              <a:rPr lang="en-US" altLang="zh-CN"/>
              <a:t>ALU</a:t>
            </a:r>
            <a:r>
              <a:rPr lang="zh-CN" altLang="en-US"/>
              <a:t>来并行完成，也即是</a:t>
            </a:r>
            <a:r>
              <a:rPr lang="zh-CN" altLang="en-US" b="1" dirty="0">
                <a:solidFill>
                  <a:schemeClr val="folHlink"/>
                </a:solidFill>
                <a:sym typeface="+mn-ea"/>
              </a:rPr>
              <a:t>并行处理。在我们日常使用的非网络计算机系统中，大多数计算机系统只有一个中央处理器，我们称为单处理机系统。在处理一组相对独立但各不相同的子问题所构成的计算问题时，单处理机系统不仅在速度上而且在功能部件方面难以满足并行处理的要求。这时，人们开始设想如何用多个处理机按照某种结构连接在一起，构成并行计算机系统，也称为多处理机系统，</a:t>
            </a:r>
            <a:r>
              <a:rPr lang="zh-CN" altLang="en-US" b="1" dirty="0">
                <a:solidFill>
                  <a:srgbClr val="0070C0"/>
                </a:solidFill>
                <a:sym typeface="+mn-ea"/>
              </a:rPr>
              <a:t>试图采用并行的思想方法和技术方法来并行处理各种复杂问题。目前为止，世界上已经研发出许多不同种类的并行计算机系统。并行处理要求在计算机上并行执行许多程度。</a:t>
            </a:r>
            <a:r>
              <a:rPr lang="zh-CN" altLang="en-US" b="1" dirty="0">
                <a:sym typeface="+mn-ea"/>
              </a:rPr>
              <a:t>根据使用的计算机系统的不同，我们可以在四个程序的级别上提出并行处理的问题：作业或程序级并行、任务或进程级并行、指令级并行、指令内部级并行。采用不同的并行处理思想和技术，产生了不同的并行计算机系统。这里所说的作业是</a:t>
            </a:r>
            <a:r>
              <a:rPr lang="en-US" altLang="zh-CN" b="1" dirty="0">
                <a:sym typeface="+mn-ea"/>
              </a:rPr>
              <a:t> </a:t>
            </a:r>
            <a:r>
              <a:rPr lang="zh-CN" altLang="en-US" b="1" dirty="0">
                <a:sym typeface="+mn-ea"/>
              </a:rPr>
              <a:t>用户请求计算机计算的一个计算任务。任务</a:t>
            </a:r>
            <a:r>
              <a:rPr lang="en-US" altLang="zh-CN" b="1" dirty="0">
                <a:sym typeface="+mn-ea"/>
              </a:rPr>
              <a:t>/</a:t>
            </a:r>
            <a:r>
              <a:rPr lang="zh-CN" altLang="en-US" b="1" dirty="0">
                <a:sym typeface="+mn-ea"/>
              </a:rPr>
              <a:t>进程是作业的一个步骤，步骤可以串行</a:t>
            </a:r>
            <a:r>
              <a:rPr lang="en-US" altLang="zh-CN" b="1" dirty="0">
                <a:sym typeface="+mn-ea"/>
              </a:rPr>
              <a:t>,</a:t>
            </a:r>
            <a:r>
              <a:rPr lang="zh-CN" altLang="en-US" b="1" dirty="0">
                <a:sym typeface="+mn-ea"/>
              </a:rPr>
              <a:t>或并行执行。</a:t>
            </a:r>
            <a:r>
              <a:rPr lang="zh-CN" altLang="en-US" b="1" dirty="0">
                <a:solidFill>
                  <a:schemeClr val="folHlink"/>
                </a:solidFill>
                <a:sym typeface="+mn-ea"/>
              </a:rPr>
              <a:t>并行计算机系统</a:t>
            </a:r>
            <a:r>
              <a:rPr lang="zh-CN" altLang="en-US" b="1" dirty="0">
                <a:sym typeface="+mn-ea"/>
              </a:rPr>
              <a:t>的出现带来了信息并行化处理的概念，并行处理是信息处理的一种有效形式，它着重于发掘计算过程中的并发事件。这里需要注意，并发性与并行事件，</a:t>
            </a:r>
            <a:r>
              <a:rPr lang="zh-CN" altLang="en-US" b="1" dirty="0">
                <a:solidFill>
                  <a:schemeClr val="folHlink"/>
                </a:solidFill>
                <a:sym typeface="+mn-ea"/>
              </a:rPr>
              <a:t>并发性</a:t>
            </a:r>
            <a:r>
              <a:rPr lang="zh-CN" altLang="en-US" b="1" dirty="0">
                <a:sym typeface="+mn-ea"/>
              </a:rPr>
              <a:t>包含宏观上的并行性</a:t>
            </a:r>
            <a:r>
              <a:rPr lang="en-US" altLang="zh-CN" b="1" dirty="0">
                <a:sym typeface="+mn-ea"/>
              </a:rPr>
              <a:t>,</a:t>
            </a:r>
            <a:r>
              <a:rPr lang="zh-CN" altLang="en-US" b="1" dirty="0">
                <a:sym typeface="+mn-ea"/>
              </a:rPr>
              <a:t>包含同时性以及微观上的流水线处理；</a:t>
            </a:r>
            <a:r>
              <a:rPr lang="zh-CN" altLang="en-US" b="1" dirty="0">
                <a:solidFill>
                  <a:schemeClr val="folHlink"/>
                </a:solidFill>
                <a:sym typeface="+mn-ea"/>
              </a:rPr>
              <a:t>并行事件</a:t>
            </a:r>
            <a:r>
              <a:rPr lang="zh-CN" altLang="en-US" b="1" dirty="0">
                <a:sym typeface="+mn-ea"/>
              </a:rPr>
              <a:t>可在同一时间间隔内在多个资源（如多个处理器）里发生；同时事件可在同一时刻上发生流水线事件可在部分重叠的时间内于一个（或多个）资源里出现。一组事件是并行的也是并发的，但一组事件是并发的未必是并行的。</a:t>
            </a:r>
            <a:endParaRPr lang="zh-CN" altLang="en-US" b="1" dirty="0"/>
          </a:p>
          <a:p>
            <a:pPr marL="0" lvl="1">
              <a:lnSpc>
                <a:spcPts val="1700"/>
              </a:lnSpc>
              <a:buFont typeface="Arial" panose="020B0604020202020204" pitchFamily="34" charset="0"/>
              <a:buChar char="•"/>
            </a:pPr>
            <a:endParaRPr lang="zh-CN" altLang="en-US" b="1" dirty="0"/>
          </a:p>
          <a:p>
            <a:pPr marL="0" lvl="1">
              <a:lnSpc>
                <a:spcPts val="1700"/>
              </a:lnSpc>
              <a:buFont typeface="Arial" panose="020B0604020202020204" pitchFamily="34" charset="0"/>
              <a:buChar char="•"/>
            </a:pPr>
            <a:endParaRPr lang="zh-CN" altLang="en-US" b="1" dirty="0"/>
          </a:p>
          <a:p>
            <a:pPr lvl="1">
              <a:lnSpc>
                <a:spcPts val="1700"/>
              </a:lnSpc>
              <a:buFont typeface="Arial" panose="020B0604020202020204" pitchFamily="34" charset="0"/>
              <a:buChar char="•"/>
            </a:pPr>
            <a:endParaRPr lang="zh-CN" altLang="en-US" b="1" dirty="0"/>
          </a:p>
          <a:p>
            <a:pPr lvl="1">
              <a:lnSpc>
                <a:spcPts val="1700"/>
              </a:lnSpc>
              <a:buFont typeface="Arial" panose="020B0604020202020204" pitchFamily="34" charset="0"/>
              <a:buChar char="•"/>
            </a:pPr>
            <a:endParaRPr lang="zh-CN" altLang="en-US" b="1" dirty="0"/>
          </a:p>
          <a:p>
            <a:endParaRPr lang="zh-CN" altLang="en-US" b="1" dirty="0">
              <a:solidFill>
                <a:srgbClr val="0070C0"/>
              </a:solidFill>
              <a:latin typeface="Arial" panose="020B0604020202020204" pitchFamily="34" charset="0"/>
            </a:endParaRPr>
          </a:p>
          <a:p>
            <a:endParaRPr lang="zh-CN" altLang="en-US" b="1" dirty="0">
              <a:solidFill>
                <a:schemeClr val="folHlink"/>
              </a:solidFill>
            </a:endParaRPr>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a:lnSpc>
                <a:spcPct val="100000"/>
              </a:lnSpc>
              <a:buFont typeface="Wingdings" panose="05000000000000000000" pitchFamily="2" charset="2"/>
              <a:buChar char="Ø"/>
            </a:pPr>
            <a:r>
              <a:rPr lang="zh-CN" altLang="en-US"/>
              <a:t>并行计算机运算速度提高了并不是万事大吉了，这是因为我们的计算机系统通常连接着大量的外部设备。众所周知，外部设备的运行速度通常是非常缓慢的，这与高速的</a:t>
            </a:r>
            <a:r>
              <a:rPr lang="en-US" altLang="zh-CN"/>
              <a:t>CPU</a:t>
            </a:r>
            <a:r>
              <a:rPr lang="zh-CN" altLang="en-US"/>
              <a:t>之间的信息或数据的传输造成了障碍。如果一个程序在运行时经常调用外部</a:t>
            </a:r>
            <a:r>
              <a:rPr lang="en-US" altLang="zh-CN"/>
              <a:t>IO </a:t>
            </a:r>
            <a:r>
              <a:rPr lang="zh-CN" altLang="en-US"/>
              <a:t>设备的程序片段，那么</a:t>
            </a:r>
            <a:r>
              <a:rPr lang="en-US" altLang="zh-CN"/>
              <a:t>IO</a:t>
            </a:r>
            <a:r>
              <a:rPr lang="zh-CN" altLang="en-US"/>
              <a:t>设备的低速将直接影响整个程序的运算速度。为了解决</a:t>
            </a:r>
            <a:r>
              <a:rPr lang="en-US" altLang="zh-CN"/>
              <a:t>IO</a:t>
            </a:r>
            <a:r>
              <a:rPr lang="zh-CN" altLang="en-US"/>
              <a:t>设备与</a:t>
            </a:r>
            <a:r>
              <a:rPr lang="en-US" altLang="zh-CN"/>
              <a:t>CPU</a:t>
            </a:r>
            <a:r>
              <a:rPr lang="zh-CN" altLang="en-US"/>
              <a:t>速度不匹配的问题，我们这里引入通道的概念，通俗讲是</a:t>
            </a:r>
            <a:r>
              <a:rPr lang="zh-CN" altLang="en-US" b="1" dirty="0">
                <a:sym typeface="+mn-ea"/>
              </a:rPr>
              <a:t>数据或信息传送的通路。为了解决</a:t>
            </a:r>
            <a:r>
              <a:rPr lang="en-US" altLang="zh-CN" b="1" dirty="0">
                <a:sym typeface="+mn-ea"/>
              </a:rPr>
              <a:t>IO</a:t>
            </a:r>
            <a:r>
              <a:rPr lang="zh-CN" altLang="en-US" b="1" dirty="0">
                <a:sym typeface="+mn-ea"/>
              </a:rPr>
              <a:t>设备与</a:t>
            </a:r>
            <a:r>
              <a:rPr lang="en-US" altLang="zh-CN" b="1" dirty="0">
                <a:sym typeface="+mn-ea"/>
              </a:rPr>
              <a:t>CPU</a:t>
            </a:r>
            <a:r>
              <a:rPr lang="zh-CN" altLang="en-US" b="1" dirty="0">
                <a:sym typeface="+mn-ea"/>
              </a:rPr>
              <a:t>之间速度不匹配的问题，可以用一个专门进行</a:t>
            </a:r>
            <a:r>
              <a:rPr lang="en-US" altLang="zh-CN" b="1" dirty="0">
                <a:sym typeface="+mn-ea"/>
              </a:rPr>
              <a:t>IO</a:t>
            </a:r>
            <a:r>
              <a:rPr lang="zh-CN" altLang="en-US" b="1" dirty="0">
                <a:sym typeface="+mn-ea"/>
              </a:rPr>
              <a:t>处理的处理器来加强</a:t>
            </a:r>
            <a:r>
              <a:rPr lang="en-US" altLang="zh-CN" b="1" dirty="0">
                <a:sym typeface="+mn-ea"/>
              </a:rPr>
              <a:t>IO</a:t>
            </a:r>
            <a:r>
              <a:rPr lang="zh-CN" altLang="en-US" b="1" dirty="0">
                <a:sym typeface="+mn-ea"/>
              </a:rPr>
              <a:t>子系统。这里专门的</a:t>
            </a:r>
            <a:r>
              <a:rPr lang="en-US" altLang="zh-CN" b="1" dirty="0">
                <a:sym typeface="+mn-ea"/>
              </a:rPr>
              <a:t>IO</a:t>
            </a:r>
            <a:r>
              <a:rPr lang="zh-CN" altLang="en-US" b="1" dirty="0">
                <a:sym typeface="+mn-ea"/>
              </a:rPr>
              <a:t>处理器不包括算术逻辑运算部件</a:t>
            </a:r>
            <a:r>
              <a:rPr lang="en-US" altLang="zh-CN" b="1" dirty="0">
                <a:sym typeface="+mn-ea"/>
              </a:rPr>
              <a:t>ALU</a:t>
            </a:r>
            <a:r>
              <a:rPr lang="zh-CN" altLang="en-US" b="1" dirty="0">
                <a:sym typeface="+mn-ea"/>
              </a:rPr>
              <a:t>，不具备</a:t>
            </a:r>
            <a:r>
              <a:rPr lang="zh-CN" altLang="en-US" b="1" dirty="0">
                <a:sym typeface="+mn-ea"/>
              </a:rPr>
              <a:t>算术逻辑运算能力，它只负责与</a:t>
            </a:r>
            <a:r>
              <a:rPr lang="en-US" altLang="zh-CN" b="1" dirty="0">
                <a:sym typeface="+mn-ea"/>
              </a:rPr>
              <a:t>CPU</a:t>
            </a:r>
            <a:r>
              <a:rPr lang="zh-CN" altLang="en-US" b="1" dirty="0">
                <a:sym typeface="+mn-ea"/>
              </a:rPr>
              <a:t>、主存和外部设备控制器协作，负责大量信息的数据与信息的传送工作。当这个专门的处理器通过总线连接到系统后，提供了外部设备、</a:t>
            </a:r>
            <a:r>
              <a:rPr lang="en-US" altLang="zh-CN" b="1" dirty="0">
                <a:sym typeface="+mn-ea"/>
              </a:rPr>
              <a:t>CPU</a:t>
            </a:r>
            <a:r>
              <a:rPr lang="zh-CN" altLang="en-US" b="1" dirty="0">
                <a:sym typeface="+mn-ea"/>
              </a:rPr>
              <a:t>、主存和外部设备之间的通信通道。通信通道的引入，使得计算机的</a:t>
            </a:r>
            <a:r>
              <a:rPr lang="en-US" altLang="zh-CN" b="1" dirty="0">
                <a:sym typeface="+mn-ea"/>
              </a:rPr>
              <a:t>CPU</a:t>
            </a:r>
            <a:r>
              <a:rPr lang="zh-CN" altLang="en-US" b="1" dirty="0">
                <a:sym typeface="+mn-ea"/>
              </a:rPr>
              <a:t>能够与通道并行工作，极大提高了计算机的吞吐能力和运算速度。</a:t>
            </a:r>
            <a:r>
              <a:rPr lang="zh-CN" altLang="en-US" b="1" dirty="0">
                <a:sym typeface="+mn-ea"/>
              </a:rPr>
              <a:t>利用并行计算机系统进行数据与信息的并行处理称为</a:t>
            </a:r>
            <a:r>
              <a:rPr lang="zh-CN" altLang="en-US" b="1" dirty="0">
                <a:solidFill>
                  <a:schemeClr val="folHlink"/>
                </a:solidFill>
                <a:sym typeface="+mn-ea"/>
              </a:rPr>
              <a:t>并行计算。</a:t>
            </a:r>
            <a:r>
              <a:rPr lang="zh-CN" altLang="en-US" b="1" dirty="0">
                <a:sym typeface="+mn-ea"/>
              </a:rPr>
              <a:t>从处理对象的角度划分并行计算分为数值并行计算和非数值并行计算。与顺序计算类似，并行计算也分成几个步骤：</a:t>
            </a:r>
            <a:r>
              <a:rPr lang="zh-CN" altLang="en-US" b="1" dirty="0">
                <a:solidFill>
                  <a:schemeClr val="folHlink"/>
                </a:solidFill>
                <a:sym typeface="+mn-ea"/>
              </a:rPr>
              <a:t>研究并行计算方法、研究并行算法、设计并行程序、调试与运行、分析结果。</a:t>
            </a:r>
            <a:endParaRPr lang="zh-CN" altLang="en-US" b="1" dirty="0">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marL="0" lvl="2">
              <a:lnSpc>
                <a:spcPts val="2100"/>
              </a:lnSpc>
              <a:spcAft>
                <a:spcPct val="0"/>
              </a:spcAft>
            </a:pPr>
            <a:r>
              <a:rPr lang="zh-CN" altLang="en-US"/>
              <a:t>在真实世界中，用户需要实现不同计算机上软硬件和信息资源的共享，另外有一类问题本身就具有地域上分布，处理起来需要分布计算技术的特点，这间接导致了计算机网络的发展。所谓的计算机网络是</a:t>
            </a:r>
            <a:r>
              <a:rPr lang="zh-CN" altLang="en-US" b="1" dirty="0">
                <a:sym typeface="+mn-ea"/>
              </a:rPr>
              <a:t>使用通信设备和通信线路将一组地理上分布的相同（称为同质）或不同（称为异质）的计算机、终端及其附属设备按照某种方式互联起来得到的一个计算机硬件系统</a:t>
            </a:r>
            <a:r>
              <a:rPr lang="en-US" altLang="zh-CN" b="1" dirty="0">
                <a:sym typeface="+mn-ea"/>
              </a:rPr>
              <a:t>, </a:t>
            </a:r>
            <a:r>
              <a:rPr lang="zh-CN" altLang="en-US" b="1" dirty="0">
                <a:sym typeface="+mn-ea"/>
              </a:rPr>
              <a:t>也叫</a:t>
            </a:r>
            <a:r>
              <a:rPr lang="zh-CN" altLang="en-US" b="1" dirty="0">
                <a:solidFill>
                  <a:schemeClr val="folHlink"/>
                </a:solidFill>
                <a:sym typeface="+mn-ea"/>
              </a:rPr>
              <a:t>网络计算机。</a:t>
            </a:r>
            <a:r>
              <a:rPr lang="zh-CN" altLang="en-US" b="1" dirty="0">
                <a:sym typeface="+mn-ea"/>
              </a:rPr>
              <a:t>在这种计算机硬件系统的基础上</a:t>
            </a:r>
            <a:r>
              <a:rPr lang="en-US" altLang="zh-CN" b="1" dirty="0">
                <a:sym typeface="+mn-ea"/>
              </a:rPr>
              <a:t>, </a:t>
            </a:r>
            <a:r>
              <a:rPr lang="zh-CN" altLang="en-US" b="1" dirty="0">
                <a:sym typeface="+mn-ea"/>
              </a:rPr>
              <a:t>通过开发能协调各台计算机系统工作的通信系统或更进一步的网络操作系统</a:t>
            </a:r>
            <a:r>
              <a:rPr lang="en-US" altLang="zh-CN" b="1" dirty="0">
                <a:sym typeface="+mn-ea"/>
              </a:rPr>
              <a:t>, </a:t>
            </a:r>
            <a:r>
              <a:rPr lang="zh-CN" altLang="en-US" b="1" dirty="0">
                <a:sym typeface="+mn-ea"/>
              </a:rPr>
              <a:t>就能使一组计算机实现软硬件资源共享、协同计算</a:t>
            </a:r>
            <a:r>
              <a:rPr lang="en-US" altLang="zh-CN" b="1" dirty="0">
                <a:sym typeface="+mn-ea"/>
              </a:rPr>
              <a:t>, </a:t>
            </a:r>
            <a:r>
              <a:rPr lang="zh-CN" altLang="en-US" b="1" dirty="0">
                <a:sym typeface="+mn-ea"/>
              </a:rPr>
              <a:t>合作求解一个问题</a:t>
            </a:r>
            <a:r>
              <a:rPr lang="en-US" altLang="zh-CN" b="1" dirty="0">
                <a:sym typeface="+mn-ea"/>
              </a:rPr>
              <a:t>. </a:t>
            </a:r>
            <a:r>
              <a:rPr lang="zh-CN" altLang="en-US" b="1" dirty="0">
                <a:sym typeface="+mn-ea"/>
              </a:rPr>
              <a:t>由这种通信系统或网络操作系统连同网络计算机一起</a:t>
            </a:r>
            <a:r>
              <a:rPr lang="en-US" altLang="zh-CN" b="1" dirty="0">
                <a:sym typeface="+mn-ea"/>
              </a:rPr>
              <a:t>, </a:t>
            </a:r>
            <a:r>
              <a:rPr lang="zh-CN" altLang="en-US" b="1" dirty="0">
                <a:sym typeface="+mn-ea"/>
              </a:rPr>
              <a:t>就形成了</a:t>
            </a:r>
            <a:r>
              <a:rPr lang="zh-CN" altLang="en-US" b="1" dirty="0">
                <a:solidFill>
                  <a:schemeClr val="folHlink"/>
                </a:solidFill>
                <a:sym typeface="+mn-ea"/>
              </a:rPr>
              <a:t>网络计算机系统。有关计算机网络的发展，最早是</a:t>
            </a:r>
            <a:r>
              <a:rPr lang="en-US" altLang="zh-CN" b="1" dirty="0">
                <a:sym typeface="+mn-ea"/>
              </a:rPr>
              <a:t>60</a:t>
            </a:r>
            <a:r>
              <a:rPr lang="zh-CN" altLang="en-US" b="1" dirty="0">
                <a:sym typeface="+mn-ea"/>
              </a:rPr>
              <a:t>年代中后期</a:t>
            </a:r>
            <a:r>
              <a:rPr lang="en-US" altLang="zh-CN" b="1" dirty="0">
                <a:sym typeface="+mn-ea"/>
              </a:rPr>
              <a:t>,</a:t>
            </a:r>
            <a:r>
              <a:rPr lang="zh-CN" altLang="en-US" b="1" dirty="0">
                <a:sym typeface="+mn-ea"/>
              </a:rPr>
              <a:t>美国国防部远景研究规划署</a:t>
            </a:r>
            <a:r>
              <a:rPr lang="en-US" altLang="zh-CN" b="1" dirty="0">
                <a:sym typeface="+mn-ea"/>
              </a:rPr>
              <a:t>(ARPA)</a:t>
            </a:r>
            <a:r>
              <a:rPr lang="zh-CN" altLang="en-US" b="1" dirty="0">
                <a:sym typeface="+mn-ea"/>
              </a:rPr>
              <a:t>的</a:t>
            </a:r>
            <a:r>
              <a:rPr lang="en-US" altLang="zh-CN" b="1" dirty="0">
                <a:sym typeface="+mn-ea"/>
              </a:rPr>
              <a:t>ARPANET</a:t>
            </a:r>
            <a:r>
              <a:rPr lang="zh-CN" altLang="en-US" b="1" dirty="0">
                <a:sym typeface="+mn-ea"/>
              </a:rPr>
              <a:t>项目，是美国政府进行信息分组交换实验研究的一个项目。在</a:t>
            </a:r>
            <a:r>
              <a:rPr lang="en-US" altLang="zh-CN" b="1" dirty="0">
                <a:sym typeface="+mn-ea"/>
              </a:rPr>
              <a:t>1969</a:t>
            </a:r>
            <a:r>
              <a:rPr lang="zh-CN" altLang="en-US" b="1" dirty="0">
                <a:sym typeface="+mn-ea"/>
              </a:rPr>
              <a:t>年使用射频与卫星技术通讯的其他实验网与</a:t>
            </a:r>
            <a:r>
              <a:rPr lang="en-US" altLang="zh-CN" b="1" dirty="0">
                <a:sym typeface="+mn-ea"/>
              </a:rPr>
              <a:t>ARPANET</a:t>
            </a:r>
            <a:r>
              <a:rPr lang="zh-CN" altLang="en-US" b="1" dirty="0">
                <a:sym typeface="+mn-ea"/>
              </a:rPr>
              <a:t>接通。</a:t>
            </a:r>
            <a:r>
              <a:rPr lang="en-US" altLang="zh-CN" b="1" dirty="0">
                <a:sym typeface="+mn-ea"/>
              </a:rPr>
              <a:t>80</a:t>
            </a:r>
            <a:r>
              <a:rPr lang="zh-CN" altLang="en-US" b="1" dirty="0">
                <a:sym typeface="+mn-ea"/>
              </a:rPr>
              <a:t>年代初</a:t>
            </a:r>
            <a:r>
              <a:rPr lang="en-US" altLang="zh-CN" b="1" dirty="0">
                <a:sym typeface="+mn-ea"/>
              </a:rPr>
              <a:t>, ARPANET</a:t>
            </a:r>
            <a:r>
              <a:rPr lang="zh-CN" altLang="en-US" b="1" dirty="0">
                <a:sym typeface="+mn-ea"/>
              </a:rPr>
              <a:t>分成两个互连的子网：</a:t>
            </a:r>
            <a:r>
              <a:rPr lang="en-US" altLang="zh-CN" b="1" dirty="0">
                <a:sym typeface="+mn-ea"/>
              </a:rPr>
              <a:t>ARPANT</a:t>
            </a:r>
            <a:r>
              <a:rPr lang="zh-CN" altLang="en-US" b="1" dirty="0">
                <a:sym typeface="+mn-ea"/>
              </a:rPr>
              <a:t>网和</a:t>
            </a:r>
            <a:r>
              <a:rPr lang="en-US" altLang="zh-CN" b="1" dirty="0">
                <a:sym typeface="+mn-ea"/>
              </a:rPr>
              <a:t>MILNET(</a:t>
            </a:r>
            <a:r>
              <a:rPr lang="zh-CN" altLang="en-US" b="1" dirty="0">
                <a:sym typeface="+mn-ea"/>
              </a:rPr>
              <a:t>非机密军事情报网</a:t>
            </a:r>
            <a:r>
              <a:rPr lang="en-US" altLang="zh-CN" b="1" dirty="0">
                <a:sym typeface="+mn-ea"/>
              </a:rPr>
              <a:t>)</a:t>
            </a:r>
            <a:r>
              <a:rPr lang="zh-CN" altLang="en-US" b="1" dirty="0">
                <a:sym typeface="+mn-ea"/>
              </a:rPr>
              <a:t>。起初，军用网和实验网的互联网叫做</a:t>
            </a:r>
            <a:r>
              <a:rPr lang="en-US" altLang="zh-CN" b="1" dirty="0">
                <a:sym typeface="+mn-ea"/>
              </a:rPr>
              <a:t>DARPA Internet</a:t>
            </a:r>
            <a:r>
              <a:rPr lang="zh-CN" altLang="en-US" b="1" dirty="0">
                <a:sym typeface="+mn-ea"/>
              </a:rPr>
              <a:t>，后来干脆简称为</a:t>
            </a:r>
            <a:r>
              <a:rPr lang="en-US" altLang="zh-CN" b="1" dirty="0">
                <a:sym typeface="+mn-ea"/>
              </a:rPr>
              <a:t>Internet</a:t>
            </a:r>
            <a:r>
              <a:rPr lang="zh-CN" altLang="en-US" b="1" dirty="0">
                <a:sym typeface="+mn-ea"/>
              </a:rPr>
              <a:t>，也就是中文所说的因特网。</a:t>
            </a:r>
            <a:r>
              <a:rPr lang="en-US" altLang="zh-CN" b="1" dirty="0">
                <a:sym typeface="+mn-ea"/>
              </a:rPr>
              <a:t>70</a:t>
            </a:r>
            <a:r>
              <a:rPr lang="zh-CN" altLang="en-US" b="1" dirty="0">
                <a:sym typeface="+mn-ea"/>
              </a:rPr>
              <a:t>年后期代美国大学与研究机构出现分散的协助网，如世界范围的</a:t>
            </a:r>
            <a:r>
              <a:rPr lang="en-US" altLang="zh-CN" b="1" dirty="0">
                <a:sym typeface="+mn-ea"/>
              </a:rPr>
              <a:t>UNIX</a:t>
            </a:r>
            <a:r>
              <a:rPr lang="zh-CN" altLang="en-US" b="1" dirty="0">
                <a:sym typeface="+mn-ea"/>
              </a:rPr>
              <a:t>通信网和用户网</a:t>
            </a:r>
            <a:r>
              <a:rPr lang="en-US" altLang="zh-CN" b="1" dirty="0">
                <a:sym typeface="+mn-ea"/>
              </a:rPr>
              <a:t>USENET</a:t>
            </a:r>
            <a:r>
              <a:rPr lang="zh-CN" altLang="en-US" b="1" dirty="0">
                <a:sym typeface="+mn-ea"/>
              </a:rPr>
              <a:t>。</a:t>
            </a:r>
            <a:r>
              <a:rPr lang="en-US" altLang="zh-CN" b="1" dirty="0">
                <a:sym typeface="+mn-ea"/>
              </a:rPr>
              <a:t>80</a:t>
            </a:r>
            <a:r>
              <a:rPr lang="zh-CN" altLang="en-US" b="1" dirty="0">
                <a:sym typeface="+mn-ea"/>
              </a:rPr>
              <a:t>年代更多的网络出现，如计算科学网</a:t>
            </a:r>
            <a:r>
              <a:rPr lang="en-US" altLang="zh-CN" b="1" dirty="0">
                <a:sym typeface="+mn-ea"/>
              </a:rPr>
              <a:t>CSNET</a:t>
            </a:r>
            <a:r>
              <a:rPr lang="zh-CN" altLang="en-US" b="1" dirty="0">
                <a:sym typeface="+mn-ea"/>
              </a:rPr>
              <a:t>和</a:t>
            </a:r>
            <a:r>
              <a:rPr lang="en-US" altLang="zh-CN" b="1" dirty="0">
                <a:sym typeface="+mn-ea"/>
              </a:rPr>
              <a:t>BITNET</a:t>
            </a:r>
            <a:r>
              <a:rPr lang="zh-CN" altLang="en-US" b="1" dirty="0">
                <a:sym typeface="+mn-ea"/>
              </a:rPr>
              <a:t>为学术机构提供全美互连。</a:t>
            </a:r>
            <a:endParaRPr lang="zh-CN" altLang="en-US" b="1" dirty="0"/>
          </a:p>
          <a:p>
            <a:pPr marL="0" lvl="1">
              <a:lnSpc>
                <a:spcPts val="2100"/>
              </a:lnSpc>
              <a:spcAft>
                <a:spcPct val="0"/>
              </a:spcAft>
            </a:pPr>
            <a:endParaRPr lang="zh-CN" altLang="en-US" b="1" dirty="0"/>
          </a:p>
          <a:p>
            <a:pPr marL="0" lvl="1"/>
            <a:endParaRPr lang="zh-CN" altLang="en-US" b="1" dirty="0"/>
          </a:p>
          <a:p>
            <a:pPr marL="0" lvl="1"/>
            <a:endParaRPr lang="zh-CN" altLang="en-US" b="1" dirty="0">
              <a:solidFill>
                <a:schemeClr val="folHlink"/>
              </a:solidFill>
            </a:endParaRPr>
          </a:p>
          <a:p>
            <a:pPr marL="0" lvl="1"/>
            <a:endParaRPr lang="zh-CN" altLang="en-US" b="1"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marL="0" lvl="1"/>
            <a:r>
              <a:rPr lang="zh-CN" altLang="en-US"/>
              <a:t>在互联网的发展史上，一个重要的时刻是</a:t>
            </a:r>
            <a:r>
              <a:rPr lang="en-US" altLang="zh-CN" b="1" dirty="0">
                <a:sym typeface="+mn-ea"/>
              </a:rPr>
              <a:t>1986</a:t>
            </a:r>
            <a:r>
              <a:rPr lang="zh-CN" altLang="en-US" b="1" dirty="0">
                <a:sym typeface="+mn-ea"/>
              </a:rPr>
              <a:t>年美国国家科学基金网</a:t>
            </a:r>
            <a:r>
              <a:rPr lang="en-US" altLang="zh-CN" b="1" dirty="0">
                <a:sym typeface="+mn-ea"/>
              </a:rPr>
              <a:t>NSFNET</a:t>
            </a:r>
            <a:r>
              <a:rPr lang="zh-CN" altLang="en-US" b="1" dirty="0">
                <a:sym typeface="+mn-ea"/>
              </a:rPr>
              <a:t>的诞生。该网络通过</a:t>
            </a:r>
            <a:r>
              <a:rPr lang="en-US" altLang="zh-CN" b="1" dirty="0">
                <a:sym typeface="+mn-ea"/>
              </a:rPr>
              <a:t>5</a:t>
            </a:r>
            <a:r>
              <a:rPr lang="zh-CN" altLang="en-US" b="1" dirty="0">
                <a:sym typeface="+mn-ea"/>
              </a:rPr>
              <a:t>个大型计算中心连通一些中等规模的全国性学术网络，为科学研究和学术交流提供网络服务，并逐渐取代</a:t>
            </a:r>
            <a:r>
              <a:rPr lang="en-US" altLang="zh-CN" b="1" dirty="0">
                <a:sym typeface="+mn-ea"/>
              </a:rPr>
              <a:t>ARPANET</a:t>
            </a:r>
            <a:r>
              <a:rPr lang="zh-CN" altLang="en-US" b="1" dirty="0">
                <a:sym typeface="+mn-ea"/>
              </a:rPr>
              <a:t>的地位。最终，在</a:t>
            </a:r>
            <a:r>
              <a:rPr lang="en-US" altLang="zh-CN" b="1" dirty="0">
                <a:sym typeface="+mn-ea"/>
              </a:rPr>
              <a:t>1990</a:t>
            </a:r>
            <a:r>
              <a:rPr lang="zh-CN" altLang="en-US" b="1" dirty="0">
                <a:sym typeface="+mn-ea"/>
              </a:rPr>
              <a:t>年</a:t>
            </a:r>
            <a:r>
              <a:rPr lang="en-US" altLang="zh-CN" b="1" dirty="0">
                <a:sym typeface="+mn-ea"/>
              </a:rPr>
              <a:t>3</a:t>
            </a:r>
            <a:r>
              <a:rPr lang="zh-CN" altLang="en-US" b="1" dirty="0">
                <a:sym typeface="+mn-ea"/>
              </a:rPr>
              <a:t>月</a:t>
            </a:r>
            <a:r>
              <a:rPr lang="en-US" altLang="zh-CN" b="1" dirty="0">
                <a:sym typeface="+mn-ea"/>
              </a:rPr>
              <a:t>ARPANET</a:t>
            </a:r>
            <a:r>
              <a:rPr lang="zh-CN" altLang="en-US" b="1" dirty="0">
                <a:sym typeface="+mn-ea"/>
              </a:rPr>
              <a:t>退役。随后</a:t>
            </a:r>
            <a:r>
              <a:rPr lang="en-US" altLang="zh-CN" b="1" dirty="0">
                <a:sym typeface="+mn-ea"/>
              </a:rPr>
              <a:t>1991</a:t>
            </a:r>
            <a:r>
              <a:rPr lang="zh-CN" altLang="en-US" b="1" dirty="0">
                <a:sym typeface="+mn-ea"/>
              </a:rPr>
              <a:t>年</a:t>
            </a:r>
            <a:r>
              <a:rPr lang="en-US" altLang="zh-CN" b="1" dirty="0">
                <a:sym typeface="+mn-ea"/>
              </a:rPr>
              <a:t>CSNET</a:t>
            </a:r>
            <a:r>
              <a:rPr lang="zh-CN" altLang="en-US" b="1" dirty="0">
                <a:sym typeface="+mn-ea"/>
              </a:rPr>
              <a:t>退役。支持计算机网络的重要技术是通信，即实现计算机之间信息传输的一种技术方式。网络通信的核心内容是通信协议。按照国际标准化组织</a:t>
            </a:r>
            <a:r>
              <a:rPr lang="en-US" altLang="zh-CN" b="1" dirty="0">
                <a:sym typeface="+mn-ea"/>
              </a:rPr>
              <a:t>ISO</a:t>
            </a:r>
            <a:r>
              <a:rPr lang="zh-CN" altLang="en-US" b="1" dirty="0">
                <a:sym typeface="+mn-ea"/>
              </a:rPr>
              <a:t>的建议，目前广泛使用的网络结构模型是开放系统互连模型</a:t>
            </a:r>
            <a:r>
              <a:rPr lang="en-US" altLang="zh-CN" b="1" dirty="0">
                <a:sym typeface="+mn-ea"/>
              </a:rPr>
              <a:t>OSI</a:t>
            </a:r>
            <a:r>
              <a:rPr lang="zh-CN" altLang="en-US" b="1" dirty="0">
                <a:sym typeface="+mn-ea"/>
              </a:rPr>
              <a:t>。这是一个七层协议，包括物理层，</a:t>
            </a:r>
            <a:r>
              <a:rPr lang="zh-CN" altLang="en-US" b="1" dirty="0">
                <a:latin typeface="Times New Roman" panose="02020603050405020304" pitchFamily="18" charset="0"/>
                <a:sym typeface="+mn-ea"/>
              </a:rPr>
              <a:t>数据链接层、网络层、传输层、会话层、表示层、应用层。这些内容的详细介绍会在后续计算机网络的课程中，这里不在详细展开。</a:t>
            </a:r>
            <a:endParaRPr lang="zh-CN" altLang="en-US" b="1" dirty="0">
              <a:latin typeface="Times New Roman" panose="02020603050405020304" pitchFamily="18" charset="0"/>
            </a:endParaRPr>
          </a:p>
          <a:p>
            <a:pPr marL="0" lvl="1"/>
            <a:r>
              <a:rPr lang="zh-CN" altLang="en-US" b="1" dirty="0"/>
              <a:t>，</a:t>
            </a:r>
            <a:endParaRPr lang="zh-CN" altLang="en-US" b="1" dirty="0"/>
          </a:p>
          <a:p>
            <a:pPr marL="0" lvl="2"/>
            <a:endParaRPr lang="zh-CN" altLang="en-US" b="1" dirty="0"/>
          </a:p>
          <a:p>
            <a:pPr marL="0" lvl="2"/>
            <a:endParaRPr lang="zh-CN" altLang="en-US" b="1" dirty="0"/>
          </a:p>
          <a:p>
            <a:pPr marL="0" lvl="2"/>
            <a:endParaRPr lang="zh-CN" altLang="en-US" b="1" dirty="0"/>
          </a:p>
          <a:p>
            <a:pPr marL="0" lvl="1"/>
            <a:endParaRPr lang="en-US" altLang="zh-CN" b="1" dirty="0"/>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pPr marL="0" lvl="1"/>
            <a:r>
              <a:rPr lang="zh-CN" altLang="en-US"/>
              <a:t>最后，我们还需要了解近些年在学术刊物和大众传媒中使用频率很高的概念名字：高性能计算与通信、数字地球和信息高速公路。</a:t>
            </a:r>
            <a:r>
              <a:rPr lang="zh-CN" altLang="en-US" b="1" dirty="0">
                <a:sym typeface="+mn-ea"/>
              </a:rPr>
              <a:t>高性能计算泛指向量计算</a:t>
            </a:r>
            <a:r>
              <a:rPr lang="en-US" altLang="zh-CN" b="1" dirty="0">
                <a:sym typeface="+mn-ea"/>
              </a:rPr>
              <a:t>, </a:t>
            </a:r>
            <a:r>
              <a:rPr lang="zh-CN" altLang="en-US" b="1" dirty="0">
                <a:sym typeface="+mn-ea"/>
              </a:rPr>
              <a:t>并行计算</a:t>
            </a:r>
            <a:r>
              <a:rPr lang="en-US" altLang="zh-CN" b="1" dirty="0">
                <a:sym typeface="+mn-ea"/>
              </a:rPr>
              <a:t>,</a:t>
            </a:r>
            <a:r>
              <a:rPr lang="zh-CN" altLang="en-US" b="1" dirty="0">
                <a:sym typeface="+mn-ea"/>
              </a:rPr>
              <a:t>分布式计算、网络计算和元计算等一类数据信息量大</a:t>
            </a:r>
            <a:r>
              <a:rPr lang="en-US" altLang="zh-CN" b="1" dirty="0">
                <a:sym typeface="+mn-ea"/>
              </a:rPr>
              <a:t>, </a:t>
            </a:r>
            <a:r>
              <a:rPr lang="zh-CN" altLang="en-US" b="1" dirty="0">
                <a:sym typeface="+mn-ea"/>
              </a:rPr>
              <a:t>运算速度快</a:t>
            </a:r>
            <a:r>
              <a:rPr lang="en-US" altLang="zh-CN" b="1" dirty="0">
                <a:sym typeface="+mn-ea"/>
              </a:rPr>
              <a:t>,</a:t>
            </a:r>
            <a:r>
              <a:rPr lang="zh-CN" altLang="en-US" b="1" dirty="0">
                <a:sym typeface="+mn-ea"/>
              </a:rPr>
              <a:t>算法效率高的计算。高性能计算的包括三种类型：计算密集、数据</a:t>
            </a:r>
            <a:r>
              <a:rPr lang="zh-CN" altLang="en-US" b="1" dirty="0">
                <a:sym typeface="+mn-ea"/>
              </a:rPr>
              <a:t>密集</a:t>
            </a:r>
            <a:r>
              <a:rPr lang="zh-CN" altLang="en-US" b="1" dirty="0">
                <a:sym typeface="+mn-ea"/>
              </a:rPr>
              <a:t>、通信密集。高性能计算通常需要大量的计算资源和高效的并行算法。</a:t>
            </a:r>
            <a:endParaRPr lang="zh-CN" altLang="en-US" b="1" dirty="0"/>
          </a:p>
          <a:p>
            <a:endParaRPr lang="zh-CN" altLang="en-US" b="1" dirty="0"/>
          </a:p>
          <a:p>
            <a:endParaRPr lang="zh-CN" altLang="en-US" b="1" dirty="0"/>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高性能计算的应用体现在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4BC3CC-F823-4378-A07E-AA2988EFB55A}"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96A839-D0DB-4B41-86B7-67375B4B0FB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BEEFFC7-D17C-4A74-873F-7D50AAE17D0E}"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9038" y="431800"/>
            <a:ext cx="2713037" cy="5903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69925" y="431800"/>
            <a:ext cx="7986713" cy="59039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38FB46-DA46-46B2-B309-29AE9ACE14C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69925" y="431800"/>
            <a:ext cx="10852150" cy="647700"/>
          </a:xfrm>
        </p:spPr>
        <p:txBody>
          <a:bodyPr/>
          <a:lstStyle/>
          <a:p>
            <a:r>
              <a:rPr lang="zh-CN" altLang="en-US" smtClean="0"/>
              <a:t>单击此处编辑母版标题样式</a:t>
            </a:r>
            <a:endParaRPr lang="zh-CN" altLang="en-US"/>
          </a:p>
        </p:txBody>
      </p:sp>
      <p:sp>
        <p:nvSpPr>
          <p:cNvPr id="8" name="日期占位符 2"/>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FC1673-B3D3-4915-9E82-8A2B51532C3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96A839-D0DB-4B41-86B7-67375B4B0FB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10B75F8-BCEC-4096-BAD0-148BD1BCDE7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B543BAB-9369-44F2-87B7-009B526E24C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9925" y="1295400"/>
            <a:ext cx="53498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95400"/>
            <a:ext cx="53498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86C9470-5CF6-4BD7-B11B-BF5D6AF2F74E}"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6"/>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4957B1-BAE5-46DD-84A0-397BBF09532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7"/>
          <p:cNvSpPr>
            <a:spLocks noGrp="1"/>
          </p:cNvSpPr>
          <p:nvPr>
            <p:ph type="ftr" sz="quarter" idx="1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8"/>
          <p:cNvSpPr>
            <a:spLocks noGrp="1"/>
          </p:cNvSpPr>
          <p:nvPr>
            <p:ph type="sldNum" sz="quarter" idx="1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8" name="日期占位符 2"/>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E7A1B-B208-4AA3-A9D1-CF4DD2FFF0F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8F2F57-CB2D-46DC-A37A-B80B6F35A8C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2"/>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3"/>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10B75F8-BCEC-4096-BAD0-148BD1BCDE7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E807BD8-E9BF-45B4-B0E3-DD2D7BA525F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101600" tIns="0" rIns="8255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0"/>
              </a:spcBef>
              <a:spcAft>
                <a:spcPts val="100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A074DEF-28FE-4F1D-9566-09EB293BA48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BEEFFC7-D17C-4A74-873F-7D50AAE17D0E}"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9038" y="431800"/>
            <a:ext cx="2713037" cy="5903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69925" y="431800"/>
            <a:ext cx="7986713" cy="59039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38FB46-DA46-46B2-B309-29AE9ACE14C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69925" y="431800"/>
            <a:ext cx="10852150" cy="647700"/>
          </a:xfrm>
        </p:spPr>
        <p:txBody>
          <a:bodyPr/>
          <a:lstStyle/>
          <a:p>
            <a:r>
              <a:rPr lang="zh-CN" altLang="en-US" smtClean="0"/>
              <a:t>单击此处编辑母版标题样式</a:t>
            </a:r>
            <a:endParaRPr lang="zh-CN" altLang="en-US"/>
          </a:p>
        </p:txBody>
      </p:sp>
      <p:sp>
        <p:nvSpPr>
          <p:cNvPr id="8" name="日期占位符 2"/>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FC1673-B3D3-4915-9E82-8A2B51532C3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8" name="日期占位符 3"/>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B543BAB-9369-44F2-87B7-009B526E24C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9925" y="1295400"/>
            <a:ext cx="53498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95400"/>
            <a:ext cx="53498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86C9470-5CF6-4BD7-B11B-BF5D6AF2F74E}"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6"/>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74957B1-BAE5-46DD-84A0-397BBF09532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7"/>
          <p:cNvSpPr>
            <a:spLocks noGrp="1"/>
          </p:cNvSpPr>
          <p:nvPr>
            <p:ph type="ftr" sz="quarter" idx="1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8"/>
          <p:cNvSpPr>
            <a:spLocks noGrp="1"/>
          </p:cNvSpPr>
          <p:nvPr>
            <p:ph type="sldNum" sz="quarter" idx="1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8" name="日期占位符 2"/>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EE7A1B-B208-4AA3-A9D1-CF4DD2FFF0F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8F2F57-CB2D-46DC-A37A-B80B6F35A8C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2"/>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3"/>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E807BD8-E9BF-45B4-B0E3-DD2D7BA525F7}"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FFFFFF"/>
            </a:gs>
            <a:gs pos="100000">
              <a:srgbClr val="DCDCDC"/>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101600" tIns="0" rIns="8255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0"/>
              </a:spcBef>
              <a:spcAft>
                <a:spcPts val="100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4"/>
          <p:cNvSpPr>
            <a:spLocks noGrp="1"/>
          </p:cNvSpPr>
          <p:nvPr>
            <p:ph type="dt" sz="half" idx="12"/>
          </p:nvPr>
        </p:nvSpPr>
        <p:spPr bwMode="auto">
          <a:xfrm>
            <a:off x="879475" y="6350000"/>
            <a:ext cx="2700338"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A074DEF-28FE-4F1D-9566-09EB293BA48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bwMode="auto">
          <a:xfrm>
            <a:off x="4116388" y="6350000"/>
            <a:ext cx="3959225" cy="317500"/>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8610600" y="6350000"/>
            <a:ext cx="2700338" cy="317500"/>
          </a:xfrm>
          <a:prstGeom prst="rect">
            <a:avLst/>
          </a:prstGeom>
          <a:ln>
            <a:miter lim="800000"/>
          </a:ln>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1"/>
          <a:tileRect/>
        </a:gradFill>
        <a:effectLst/>
      </p:bgPr>
    </p:bg>
    <p:spTree>
      <p:nvGrpSpPr>
        <p:cNvPr id="1" name=""/>
        <p:cNvGrpSpPr/>
        <p:nvPr/>
      </p:nvGrpSpPr>
      <p:grpSpPr/>
      <p:sp>
        <p:nvSpPr>
          <p:cNvPr id="4098" name="标题占位符 1"/>
          <p:cNvSpPr>
            <a:spLocks noGrp="1"/>
          </p:cNvSpPr>
          <p:nvPr>
            <p:ph type="title"/>
          </p:nvPr>
        </p:nvSpPr>
        <p:spPr>
          <a:xfrm>
            <a:off x="669925" y="431800"/>
            <a:ext cx="10852150" cy="647700"/>
          </a:xfrm>
          <a:prstGeom prst="rect">
            <a:avLst/>
          </a:prstGeom>
          <a:noFill/>
          <a:ln w="9525">
            <a:noFill/>
          </a:ln>
        </p:spPr>
        <p:txBody>
          <a:bodyPr lIns="101600" tIns="38100" rIns="76200" bIns="38100" anchor="ctr" anchorCtr="0"/>
          <a:p>
            <a:pPr lvl="0"/>
            <a:r>
              <a:rPr lang="zh-CN" altLang="en-US" dirty="0"/>
              <a:t>单击此处编辑母版标题样式</a:t>
            </a:r>
            <a:endParaRPr lang="zh-CN" altLang="en-US" dirty="0"/>
          </a:p>
        </p:txBody>
      </p:sp>
      <p:sp>
        <p:nvSpPr>
          <p:cNvPr id="4099" name="文本占位符 2"/>
          <p:cNvSpPr>
            <a:spLocks noGrp="1"/>
          </p:cNvSpPr>
          <p:nvPr>
            <p:ph type="body" idx="1"/>
          </p:nvPr>
        </p:nvSpPr>
        <p:spPr>
          <a:xfrm>
            <a:off x="669925" y="1295400"/>
            <a:ext cx="10852150" cy="5040313"/>
          </a:xfrm>
          <a:prstGeom prst="rect">
            <a:avLst/>
          </a:prstGeom>
          <a:noFill/>
          <a:ln w="9525">
            <a:noFill/>
          </a:ln>
        </p:spPr>
        <p:txBody>
          <a:bodyPr lIns="101600" tIns="0" rIns="82550" bIns="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79475" y="6350000"/>
            <a:ext cx="2700338" cy="317500"/>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E5CD79A-AFF7-4757-99F7-614E7EBC60B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116388" y="6350000"/>
            <a:ext cx="3959225" cy="317500"/>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0000"/>
            <a:ext cx="2700338" cy="317500"/>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31" name="KSO_TEMPLATE" hidden="1"/>
          <p:cNvSpPr>
            <a:spLocks noChangeArrowheads="1"/>
          </p:cNvSpPr>
          <p:nvPr/>
        </p:nvSpPr>
        <p:spPr bwMode="auto">
          <a:xfrm>
            <a:off x="0" y="0"/>
            <a:ext cx="0" cy="0"/>
          </a:xfrm>
          <a:prstGeom prst="rect">
            <a:avLst/>
          </a:prstGeom>
          <a:solidFill>
            <a:schemeClr val="accent1"/>
          </a:solidFill>
          <a:ln w="12700" cap="flat" cmpd="sng">
            <a:solidFill>
              <a:srgbClr val="42719B"/>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spcBef>
          <a:spcPct val="0"/>
        </a:spcBef>
        <a:spcAft>
          <a:spcPct val="0"/>
        </a:spcAft>
        <a:defRPr sz="2800" b="1">
          <a:solidFill>
            <a:schemeClr val="tx1"/>
          </a:solidFill>
          <a:latin typeface="+mj-lt"/>
          <a:ea typeface="+mj-ea"/>
          <a:cs typeface="+mj-cs"/>
          <a:sym typeface="Arial" panose="020B0604020202020204" pitchFamily="34" charset="0"/>
        </a:defRPr>
      </a:lvl1pPr>
      <a:lvl2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3716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18288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2860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27432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2pPr>
      <a:lvl3pPr marL="11430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3pPr>
      <a:lvl4pPr marL="16002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4pPr>
      <a:lvl5pPr marL="20574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5pPr>
      <a:lvl6pPr marL="25146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6pPr>
      <a:lvl7pPr marL="29718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7pPr>
      <a:lvl8pPr marL="34290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8pPr>
      <a:lvl9pPr marL="38862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1"/>
          <a:tileRect/>
        </a:gradFill>
        <a:effectLst/>
      </p:bgPr>
    </p:bg>
    <p:spTree>
      <p:nvGrpSpPr>
        <p:cNvPr id="1" name=""/>
        <p:cNvGrpSpPr/>
        <p:nvPr/>
      </p:nvGrpSpPr>
      <p:grpSpPr/>
      <p:sp>
        <p:nvSpPr>
          <p:cNvPr id="4098" name="标题占位符 1"/>
          <p:cNvSpPr>
            <a:spLocks noGrp="1"/>
          </p:cNvSpPr>
          <p:nvPr>
            <p:ph type="title"/>
          </p:nvPr>
        </p:nvSpPr>
        <p:spPr>
          <a:xfrm>
            <a:off x="669925" y="431800"/>
            <a:ext cx="10852150" cy="647700"/>
          </a:xfrm>
          <a:prstGeom prst="rect">
            <a:avLst/>
          </a:prstGeom>
          <a:noFill/>
          <a:ln w="9525">
            <a:noFill/>
          </a:ln>
        </p:spPr>
        <p:txBody>
          <a:bodyPr lIns="101600" tIns="38100" rIns="76200" bIns="38100" anchor="ctr" anchorCtr="0"/>
          <a:p>
            <a:pPr lvl="0"/>
            <a:r>
              <a:rPr lang="zh-CN" altLang="en-US" dirty="0"/>
              <a:t>单击此处编辑母版标题样式</a:t>
            </a:r>
            <a:endParaRPr lang="zh-CN" altLang="en-US" dirty="0"/>
          </a:p>
        </p:txBody>
      </p:sp>
      <p:sp>
        <p:nvSpPr>
          <p:cNvPr id="4099" name="文本占位符 2"/>
          <p:cNvSpPr>
            <a:spLocks noGrp="1"/>
          </p:cNvSpPr>
          <p:nvPr>
            <p:ph type="body" idx="1"/>
          </p:nvPr>
        </p:nvSpPr>
        <p:spPr>
          <a:xfrm>
            <a:off x="669925" y="1295400"/>
            <a:ext cx="10852150" cy="5040313"/>
          </a:xfrm>
          <a:prstGeom prst="rect">
            <a:avLst/>
          </a:prstGeom>
          <a:noFill/>
          <a:ln w="9525">
            <a:noFill/>
          </a:ln>
        </p:spPr>
        <p:txBody>
          <a:bodyPr lIns="101600" tIns="0" rIns="82550" bIns="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79475" y="6350000"/>
            <a:ext cx="2700338" cy="317500"/>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E5CD79A-AFF7-4757-99F7-614E7EBC60B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116388" y="6350000"/>
            <a:ext cx="3959225" cy="317500"/>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0000"/>
            <a:ext cx="2700338" cy="317500"/>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31" name="KSO_TEMPLATE" hidden="1"/>
          <p:cNvSpPr>
            <a:spLocks noChangeArrowheads="1"/>
          </p:cNvSpPr>
          <p:nvPr/>
        </p:nvSpPr>
        <p:spPr bwMode="auto">
          <a:xfrm>
            <a:off x="0" y="0"/>
            <a:ext cx="0" cy="0"/>
          </a:xfrm>
          <a:prstGeom prst="rect">
            <a:avLst/>
          </a:prstGeom>
          <a:solidFill>
            <a:schemeClr val="accent1"/>
          </a:solidFill>
          <a:ln w="12700" cap="flat" cmpd="sng">
            <a:solidFill>
              <a:srgbClr val="42719B"/>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spcBef>
          <a:spcPct val="0"/>
        </a:spcBef>
        <a:spcAft>
          <a:spcPct val="0"/>
        </a:spcAft>
        <a:defRPr sz="2800" b="1">
          <a:solidFill>
            <a:schemeClr val="tx1"/>
          </a:solidFill>
          <a:latin typeface="+mj-lt"/>
          <a:ea typeface="+mj-ea"/>
          <a:cs typeface="+mj-cs"/>
          <a:sym typeface="Arial" panose="020B0604020202020204" pitchFamily="34" charset="0"/>
        </a:defRPr>
      </a:lvl1pPr>
      <a:lvl2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914400" indent="-914400"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3716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18288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2860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2743200" indent="-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2pPr>
      <a:lvl3pPr marL="11430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3pPr>
      <a:lvl4pPr marL="16002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4pPr>
      <a:lvl5pPr marL="2057400" indent="-228600" algn="l" rtl="0" eaLnBrk="0" fontAlgn="base" hangingPunct="0">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5pPr>
      <a:lvl6pPr marL="25146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6pPr>
      <a:lvl7pPr marL="29718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7pPr>
      <a:lvl8pPr marL="34290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8pPr>
      <a:lvl9pPr marL="3886200" indent="-228600" algn="l" rtl="0" fontAlgn="base">
        <a:lnSpc>
          <a:spcPct val="130000"/>
        </a:lnSpc>
        <a:spcBef>
          <a:spcPct val="0"/>
        </a:spcBef>
        <a:spcAft>
          <a:spcPts val="1000"/>
        </a:spcAft>
        <a:buFont typeface="Arial" panose="020B0604020202020204" pitchFamily="34" charset="0"/>
        <a:buChar char="•"/>
        <a:defRPr sz="16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9" Type="http://schemas.openxmlformats.org/officeDocument/2006/relationships/hyperlink" Target="http://zh.wikipedia.org/wiki/%E8%AF%BA%E8%B4%9D%E5%B0%94%E5%A5%96" TargetMode="External"/><Relationship Id="rId8" Type="http://schemas.openxmlformats.org/officeDocument/2006/relationships/hyperlink" Target="http://zh.wikipedia.org/wiki/%E8%AE%A1%E7%AE%97%E6%9C%BA%E7%A7%91%E5%AD%A6%E5%AE%B6" TargetMode="External"/><Relationship Id="rId7" Type="http://schemas.openxmlformats.org/officeDocument/2006/relationships/hyperlink" Target="http://zh.wikipedia.org/wiki/%E9%98%BF%E5%85%B0%C2%B7%E5%9B%BE%E7%81%B5" TargetMode="External"/><Relationship Id="rId6" Type="http://schemas.openxmlformats.org/officeDocument/2006/relationships/hyperlink" Target="http://zh.wikipedia.org/wiki/%E8%AE%A1%E7%AE%97%E6%9C%BA%E7%A7%91%E5%AD%A6" TargetMode="External"/><Relationship Id="rId5" Type="http://schemas.openxmlformats.org/officeDocument/2006/relationships/hyperlink" Target="http://zh.wikipedia.org/wiki/%E8%AE%A1%E7%AE%97%E6%9C%BA" TargetMode="External"/><Relationship Id="rId4" Type="http://schemas.openxmlformats.org/officeDocument/2006/relationships/hyperlink" Target="http://zh.wikipedia.org/wiki/1966%E5%B9%B4" TargetMode="External"/><Relationship Id="rId3" Type="http://schemas.openxmlformats.org/officeDocument/2006/relationships/hyperlink" Target="http://zh.wikipedia.org/wiki/%E7%BE%8E%E5%9B%BD%E8%AE%A1%E7%AE%97%E6%9C%BA%E5%8D%8F%E4%BC%9A" TargetMode="External"/><Relationship Id="rId2" Type="http://schemas.openxmlformats.org/officeDocument/2006/relationships/tags" Target="../tags/tag10.xml"/><Relationship Id="rId12" Type="http://schemas.openxmlformats.org/officeDocument/2006/relationships/notesSlide" Target="../notesSlides/notesSlide5.xml"/><Relationship Id="rId11" Type="http://schemas.openxmlformats.org/officeDocument/2006/relationships/slideLayout" Target="../slideLayouts/slideLayout24.xml"/><Relationship Id="rId10" Type="http://schemas.openxmlformats.org/officeDocument/2006/relationships/hyperlink" Target="http://zh.wikipedia.org/wiki/%E8%8B%B1%E7%89%B9%E5%B0%94" TargetMode="Externa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4.xml"/><Relationship Id="rId5" Type="http://schemas.openxmlformats.org/officeDocument/2006/relationships/hyperlink" Target="http://zh.wikipedia.org/wiki/%E5%A7%9A%E6%9C%9F%E6%99%BA" TargetMode="External"/><Relationship Id="rId4" Type="http://schemas.openxmlformats.org/officeDocument/2006/relationships/hyperlink" Target="http://zh.wikipedia.org/wiki/2000%E5%B9%B4" TargetMode="External"/><Relationship Id="rId3" Type="http://schemas.openxmlformats.org/officeDocument/2006/relationships/hyperlink" Target="http://zh.wikipedia.org/wiki/%E5%8D%8E%E4%BA%BA" TargetMode="External"/><Relationship Id="rId2" Type="http://schemas.openxmlformats.org/officeDocument/2006/relationships/tags" Target="../tags/tag1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NULL" TargetMode="External"/><Relationship Id="rId3" Type="http://schemas.openxmlformats.org/officeDocument/2006/relationships/image" Target="../media/image6.jpeg"/><Relationship Id="rId2" Type="http://schemas.openxmlformats.org/officeDocument/2006/relationships/tags" Target="../tags/tag14.xml"/><Relationship Id="rId10" Type="http://schemas.openxmlformats.org/officeDocument/2006/relationships/slideLayout" Target="../slideLayouts/slideLayout2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4.xml"/><Relationship Id="rId2" Type="http://schemas.openxmlformats.org/officeDocument/2006/relationships/tags" Target="../tags/tag31.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4.xml"/><Relationship Id="rId3" Type="http://schemas.openxmlformats.org/officeDocument/2006/relationships/hyperlink" Target="http://baike.baidu.com/view/48807.htm" TargetMode="External"/><Relationship Id="rId2" Type="http://schemas.openxmlformats.org/officeDocument/2006/relationships/tags" Target="../tags/tag33.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1" Type="http://schemas.openxmlformats.org/officeDocument/2006/relationships/notesSlide" Target="../notesSlides/notesSlide11.xml"/><Relationship Id="rId40" Type="http://schemas.openxmlformats.org/officeDocument/2006/relationships/slideLayout" Target="../slideLayouts/slideLayout24.xml"/><Relationship Id="rId4" Type="http://schemas.openxmlformats.org/officeDocument/2006/relationships/tags" Target="../tags/tag37.xml"/><Relationship Id="rId39" Type="http://schemas.openxmlformats.org/officeDocument/2006/relationships/tags" Target="../tags/tag72.xml"/><Relationship Id="rId38" Type="http://schemas.openxmlformats.org/officeDocument/2006/relationships/tags" Target="../tags/tag71.xml"/><Relationship Id="rId37" Type="http://schemas.openxmlformats.org/officeDocument/2006/relationships/tags" Target="../tags/tag70.xml"/><Relationship Id="rId36" Type="http://schemas.openxmlformats.org/officeDocument/2006/relationships/tags" Target="../tags/tag69.xml"/><Relationship Id="rId35" Type="http://schemas.openxmlformats.org/officeDocument/2006/relationships/tags" Target="../tags/tag68.xml"/><Relationship Id="rId34" Type="http://schemas.openxmlformats.org/officeDocument/2006/relationships/tags" Target="../tags/tag67.xml"/><Relationship Id="rId33" Type="http://schemas.openxmlformats.org/officeDocument/2006/relationships/tags" Target="../tags/tag66.xml"/><Relationship Id="rId32" Type="http://schemas.openxmlformats.org/officeDocument/2006/relationships/tags" Target="../tags/tag65.xml"/><Relationship Id="rId31" Type="http://schemas.openxmlformats.org/officeDocument/2006/relationships/tags" Target="../tags/tag64.xml"/><Relationship Id="rId30" Type="http://schemas.openxmlformats.org/officeDocument/2006/relationships/tags" Target="../tags/tag63.xml"/><Relationship Id="rId3" Type="http://schemas.openxmlformats.org/officeDocument/2006/relationships/tags" Target="../tags/tag36.xml"/><Relationship Id="rId29" Type="http://schemas.openxmlformats.org/officeDocument/2006/relationships/tags" Target="../tags/tag62.xml"/><Relationship Id="rId28" Type="http://schemas.openxmlformats.org/officeDocument/2006/relationships/tags" Target="../tags/tag61.xml"/><Relationship Id="rId27" Type="http://schemas.openxmlformats.org/officeDocument/2006/relationships/tags" Target="../tags/tag60.xml"/><Relationship Id="rId26" Type="http://schemas.openxmlformats.org/officeDocument/2006/relationships/tags" Target="../tags/tag59.xml"/><Relationship Id="rId25" Type="http://schemas.openxmlformats.org/officeDocument/2006/relationships/tags" Target="../tags/tag58.xml"/><Relationship Id="rId24" Type="http://schemas.openxmlformats.org/officeDocument/2006/relationships/tags" Target="../tags/tag57.xml"/><Relationship Id="rId23" Type="http://schemas.openxmlformats.org/officeDocument/2006/relationships/tags" Target="../tags/tag56.xml"/><Relationship Id="rId22" Type="http://schemas.openxmlformats.org/officeDocument/2006/relationships/tags" Target="../tags/tag55.xml"/><Relationship Id="rId21" Type="http://schemas.openxmlformats.org/officeDocument/2006/relationships/tags" Target="../tags/tag54.xml"/><Relationship Id="rId20" Type="http://schemas.openxmlformats.org/officeDocument/2006/relationships/tags" Target="../tags/tag53.xml"/><Relationship Id="rId2" Type="http://schemas.openxmlformats.org/officeDocument/2006/relationships/tags" Target="../tags/tag35.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3.xml"/><Relationship Id="rId2" Type="http://schemas.openxmlformats.org/officeDocument/2006/relationships/image" Target="../media/image8.wmf"/><Relationship Id="rId1"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5.xml"/><Relationship Id="rId1" Type="http://schemas.openxmlformats.org/officeDocument/2006/relationships/tags" Target="../tags/tag7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4.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1.jpeg"/><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2.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image" Target="../media/image17.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2.xml"/><Relationship Id="rId7" Type="http://schemas.openxmlformats.org/officeDocument/2006/relationships/tags" Target="../tags/tag4.xml"/><Relationship Id="rId6" Type="http://schemas.openxmlformats.org/officeDocument/2006/relationships/image" Target="NULL" TargetMode="External"/><Relationship Id="rId5" Type="http://schemas.openxmlformats.org/officeDocument/2006/relationships/image" Target="../media/image5.jpeg"/><Relationship Id="rId4" Type="http://schemas.openxmlformats.org/officeDocument/2006/relationships/tags" Target="../tags/tag3.xml"/><Relationship Id="rId3" Type="http://schemas.openxmlformats.org/officeDocument/2006/relationships/hyperlink" Target="http://zh.wikipedia.org/wiki/Image:Alan_Turing.jpg" TargetMode="Externa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9" Type="http://schemas.openxmlformats.org/officeDocument/2006/relationships/hyperlink" Target="http://zh.wikipedia.org/wiki/%E8%AE%A1%E7%AE%97%E6%9C%BA" TargetMode="External"/><Relationship Id="rId8" Type="http://schemas.openxmlformats.org/officeDocument/2006/relationships/hyperlink" Target="http://zh.wikipedia.org/w/index.php?title=%E9%82%8F%E8%BC%AF%E5%AD%B8%E5%AE%B6&amp;action=edit" TargetMode="External"/><Relationship Id="rId7" Type="http://schemas.openxmlformats.org/officeDocument/2006/relationships/hyperlink" Target="http://zh.wikipedia.org/wiki/%E6%95%B0%E5%AD%A6%E5%AE%B6" TargetMode="External"/><Relationship Id="rId6" Type="http://schemas.openxmlformats.org/officeDocument/2006/relationships/hyperlink" Target="http://zh.wikipedia.org/wiki/%E8%8B%B1%E5%9B%BD" TargetMode="External"/><Relationship Id="rId5" Type="http://schemas.openxmlformats.org/officeDocument/2006/relationships/hyperlink" Target="http://zh.wikipedia.org/wiki/6%E6%9C%887%E6%97%A5" TargetMode="External"/><Relationship Id="rId4" Type="http://schemas.openxmlformats.org/officeDocument/2006/relationships/hyperlink" Target="http://zh.wikipedia.org/wiki/1954%E5%B9%B4" TargetMode="External"/><Relationship Id="rId3" Type="http://schemas.openxmlformats.org/officeDocument/2006/relationships/hyperlink" Target="http://zh.wikipedia.org/wiki/6%E6%9C%8823%E6%97%A5" TargetMode="External"/><Relationship Id="rId20" Type="http://schemas.openxmlformats.org/officeDocument/2006/relationships/notesSlide" Target="../notesSlides/notesSlide3.xml"/><Relationship Id="rId2" Type="http://schemas.openxmlformats.org/officeDocument/2006/relationships/hyperlink" Target="http://zh.wikipedia.org/wiki/1912%E5%B9%B4" TargetMode="External"/><Relationship Id="rId19" Type="http://schemas.openxmlformats.org/officeDocument/2006/relationships/slideLayout" Target="../slideLayouts/slideLayout24.xml"/><Relationship Id="rId18" Type="http://schemas.openxmlformats.org/officeDocument/2006/relationships/tags" Target="../tags/tag6.xml"/><Relationship Id="rId17" Type="http://schemas.openxmlformats.org/officeDocument/2006/relationships/hyperlink" Target="http://zh.wikipedia.org/w/index.php?title=Enigma&amp;action=edit" TargetMode="External"/><Relationship Id="rId16" Type="http://schemas.openxmlformats.org/officeDocument/2006/relationships/hyperlink" Target="http://zh.wikipedia.org/wiki/%E5%BE%B7%E5%9B%BD" TargetMode="External"/><Relationship Id="rId15" Type="http://schemas.openxmlformats.org/officeDocument/2006/relationships/hyperlink" Target="http://zh.wikipedia.org/wiki/%E4%BA%8C%E6%88%98" TargetMode="External"/><Relationship Id="rId14" Type="http://schemas.openxmlformats.org/officeDocument/2006/relationships/hyperlink" Target="http://zh.wikipedia.org/wiki/%E5%8D%9A%E5%A3%AB" TargetMode="External"/><Relationship Id="rId13" Type="http://schemas.openxmlformats.org/officeDocument/2006/relationships/hyperlink" Target="http://zh.wikipedia.org/wiki/%E6%99%AE%E6%9E%97%E6%96%AF%E9%A1%BF%E5%A4%A7%E5%AD%A6" TargetMode="External"/><Relationship Id="rId12" Type="http://schemas.openxmlformats.org/officeDocument/2006/relationships/hyperlink" Target="http://zh.wikipedia.org/w/index.php?title=%E5%9B%BD%E7%8E%8B%E5%AD%A6%E9%99%A2&amp;action=edit" TargetMode="External"/><Relationship Id="rId11" Type="http://schemas.openxmlformats.org/officeDocument/2006/relationships/hyperlink" Target="http://zh.wikipedia.org/wiki/%E5%89%91%E6%A1%A5%E5%A4%A7%E5%AD%A6" TargetMode="External"/><Relationship Id="rId10" Type="http://schemas.openxmlformats.org/officeDocument/2006/relationships/hyperlink" Target="http://zh.wikipedia.org/wiki/1931%E5%B9%B4" TargetMode="Externa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101600" tIns="38100" rIns="76200" bIns="38100" anchor="ctr" anchorCtr="0"/>
          <a:p>
            <a:pPr marL="0" indent="0" eaLnBrk="1" hangingPunct="1"/>
            <a:r>
              <a:rPr lang="zh-CN" altLang="en-US" sz="4400" b="0" dirty="0"/>
              <a:t>第二章  计算科学的基本概念和基本知识</a:t>
            </a:r>
            <a:endParaRPr lang="zh-CN" altLang="en-US" sz="4400" b="0" dirty="0"/>
          </a:p>
        </p:txBody>
      </p:sp>
      <p:sp>
        <p:nvSpPr>
          <p:cNvPr id="17411" name="内容占位符 2"/>
          <p:cNvSpPr>
            <a:spLocks noGrp="1"/>
          </p:cNvSpPr>
          <p:nvPr>
            <p:ph idx="1"/>
          </p:nvPr>
        </p:nvSpPr>
        <p:spPr>
          <a:xfrm>
            <a:off x="1993900" y="1447800"/>
            <a:ext cx="5988050" cy="5040313"/>
          </a:xfrm>
          <a:ln/>
        </p:spPr>
        <p:txBody>
          <a:bodyPr vert="horz" wrap="square" lIns="101600" tIns="0" rIns="82550" bIns="0" anchor="t" anchorCtr="0"/>
          <a:p>
            <a:pPr eaLnBrk="1" hangingPunct="1">
              <a:lnSpc>
                <a:spcPct val="110000"/>
              </a:lnSpc>
              <a:buFont typeface="Wingdings" panose="05000000000000000000" pitchFamily="2" charset="2"/>
              <a:buChar char="u"/>
            </a:pPr>
            <a:r>
              <a:rPr lang="zh-CN" altLang="en-US" b="1" dirty="0">
                <a:solidFill>
                  <a:srgbClr val="3F3F3F"/>
                </a:solidFill>
              </a:rPr>
              <a:t>2.1  计算模型与二进制</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2.2  存储程序式计算机的基本结构与工作原理</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2.3  数字逻辑与集成电路</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2.4  机器指令与汇编语言</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2.5  算法、过程与程序</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2.6  高级语言、程序设计技术与方法</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2.7  系统软件与应用软件</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2.8  计算机图形学、图像处理与模式识别</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2.9  逻辑与人工智能</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2.10 计算机组织与体系结构</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a:t>
            </a:r>
            <a:r>
              <a:rPr lang="en-US" altLang="zh-CN" b="1" dirty="0">
                <a:solidFill>
                  <a:srgbClr val="3F3F3F"/>
                </a:solidFill>
              </a:rPr>
              <a:t>11 </a:t>
            </a:r>
            <a:r>
              <a:rPr lang="zh-CN" altLang="en-US" b="1" dirty="0">
                <a:solidFill>
                  <a:srgbClr val="3F3F3F"/>
                </a:solidFill>
              </a:rPr>
              <a:t>并行计算机、通道与并行计算</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2.12 计算机网络与通信</a:t>
            </a:r>
            <a:endParaRPr lang="zh-CN" altLang="en-US" b="1" dirty="0">
              <a:solidFill>
                <a:srgbClr val="3F3F3F"/>
              </a:solidFill>
            </a:endParaRPr>
          </a:p>
          <a:p>
            <a:pPr eaLnBrk="1" hangingPunct="1">
              <a:lnSpc>
                <a:spcPct val="110000"/>
              </a:lnSpc>
              <a:buFont typeface="Wingdings" panose="05000000000000000000" pitchFamily="2" charset="2"/>
              <a:buChar char="u"/>
            </a:pPr>
            <a:r>
              <a:rPr lang="zh-CN" altLang="en-US" b="1" dirty="0">
                <a:solidFill>
                  <a:srgbClr val="3F3F3F"/>
                </a:solidFill>
              </a:rPr>
              <a:t>2.13 高性能计算</a:t>
            </a:r>
            <a:endParaRPr lang="zh-CN" altLang="en-US" b="1" dirty="0">
              <a:solidFill>
                <a:srgbClr val="3F3F3F"/>
              </a:solidFill>
            </a:endParaRPr>
          </a:p>
        </p:txBody>
      </p:sp>
      <p:sp>
        <p:nvSpPr>
          <p:cNvPr id="17412" name="矩形 3"/>
          <p:cNvSpPr/>
          <p:nvPr/>
        </p:nvSpPr>
        <p:spPr>
          <a:xfrm>
            <a:off x="1781175" y="1327150"/>
            <a:ext cx="6380163" cy="5281613"/>
          </a:xfrm>
          <a:prstGeom prst="rect">
            <a:avLst/>
          </a:prstGeom>
          <a:noFill/>
          <a:ln w="25400" cap="flat" cmpd="sng">
            <a:solidFill>
              <a:srgbClr val="FF0000"/>
            </a:solidFill>
            <a:prstDash val="solid"/>
            <a:bevel/>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17413" name="日期占位符 4"/>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17414" name="灯片编号占位符 5"/>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文本占位符 9218"/>
          <p:cNvSpPr>
            <a:spLocks noGrp="1"/>
          </p:cNvSpPr>
          <p:nvPr>
            <p:custDataLst>
              <p:tags r:id="rId1"/>
            </p:custDataLst>
          </p:nvPr>
        </p:nvSpPr>
        <p:spPr>
          <a:xfrm>
            <a:off x="1557020" y="2240280"/>
            <a:ext cx="8001000" cy="237744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a:lstStyle>
          <a:p>
            <a:pPr algn="l"/>
            <a:r>
              <a:rPr lang="en-US" altLang="en-US" dirty="0">
                <a:latin typeface="宋体" panose="02010600030101010101" pitchFamily="2" charset="-122"/>
                <a:sym typeface="+mn-ea"/>
              </a:rPr>
              <a:t>图灵最大的贡献就是把算法这样一个基本的、深刻的概念用他的图灵机模型讲清楚了。正是因为图灵奠定的理论基础，人们才有可能发明20世纪以来甚至是人类有史以来最伟大的发明：计算机。</a:t>
            </a:r>
            <a:endParaRPr lang="en-US" altLang="en-US" b="1" dirty="0">
              <a:latin typeface="宋体" panose="02010600030101010101" pitchFamily="2" charset="-122"/>
            </a:endParaRPr>
          </a:p>
          <a:p>
            <a:pPr algn="l"/>
            <a:r>
              <a:rPr lang="en-US" altLang="en-US" dirty="0">
                <a:latin typeface="宋体" panose="02010600030101010101" pitchFamily="2" charset="-122"/>
                <a:sym typeface="+mn-ea"/>
              </a:rPr>
              <a:t>图灵：</a:t>
            </a:r>
            <a:r>
              <a:rPr lang="en-US" altLang="en-US" dirty="0">
                <a:solidFill>
                  <a:srgbClr val="FF0000"/>
                </a:solidFill>
                <a:sym typeface="+mn-ea"/>
              </a:rPr>
              <a:t>计算机理论之父</a:t>
            </a:r>
            <a:r>
              <a:rPr lang="en-US" altLang="en-US" dirty="0">
                <a:latin typeface="宋体" panose="02010600030101010101" pitchFamily="2" charset="-122"/>
                <a:sym typeface="+mn-ea"/>
              </a:rPr>
              <a:t>。 </a:t>
            </a:r>
            <a:endParaRPr lang="en-US" altLang="en-US" b="1" dirty="0">
              <a:latin typeface="宋体" panose="02010600030101010101" pitchFamily="2" charset="-122"/>
            </a:endParaRPr>
          </a:p>
          <a:p>
            <a:pPr algn="l"/>
            <a:r>
              <a:rPr lang="en-US" altLang="en-US" dirty="0">
                <a:latin typeface="宋体" panose="02010600030101010101" pitchFamily="2" charset="-122"/>
                <a:sym typeface="+mn-ea"/>
              </a:rPr>
              <a:t>为了纪念这个伟大的学者，计算机界设立了最高荣誉奖：</a:t>
            </a:r>
            <a:r>
              <a:rPr lang="en-US" altLang="en-US" dirty="0">
                <a:solidFill>
                  <a:srgbClr val="FF0000"/>
                </a:solidFill>
                <a:latin typeface="宋体" panose="02010600030101010101" pitchFamily="2" charset="-122"/>
                <a:sym typeface="+mn-ea"/>
              </a:rPr>
              <a:t>ACM图灵奖</a:t>
            </a:r>
            <a:r>
              <a:rPr lang="en-US" altLang="en-US" dirty="0">
                <a:latin typeface="宋体" panose="02010600030101010101" pitchFamily="2" charset="-122"/>
                <a:sym typeface="+mn-ea"/>
              </a:rPr>
              <a:t>。 </a:t>
            </a:r>
            <a:endParaRPr lang="en-US" altLang="en-US" b="1" dirty="0">
              <a:latin typeface="宋体" panose="02010600030101010101" pitchFamily="2" charset="-122"/>
            </a:endParaRPr>
          </a:p>
          <a:p>
            <a:pPr>
              <a:buNone/>
            </a:pPr>
            <a:endParaRPr lang="zh-CN" altLang="en-US" b="1" dirty="0">
              <a:solidFill>
                <a:srgbClr val="00CC00"/>
              </a:solidFill>
            </a:endParaRPr>
          </a:p>
          <a:p>
            <a:endParaRPr lang="en-US" altLang="en-US" dirty="0">
              <a:latin typeface="宋体" panose="02010600030101010101" pitchFamily="2" charset="-122"/>
            </a:endParaRPr>
          </a:p>
        </p:txBody>
      </p:sp>
      <p:sp>
        <p:nvSpPr>
          <p:cNvPr id="9218" name="标题 9217"/>
          <p:cNvSpPr>
            <a:spLocks noGrp="1"/>
          </p:cNvSpPr>
          <p:nvPr>
            <p:custDataLst>
              <p:tags r:id="rId2"/>
            </p:custDataLst>
          </p:nvPr>
        </p:nvSpPr>
        <p:spPr>
          <a:xfrm>
            <a:off x="1557179" y="278765"/>
            <a:ext cx="7612063"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主要贡献</a:t>
            </a:r>
            <a:r>
              <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custDataLst>
              <p:tags r:id="rId1"/>
            </p:custDataLst>
          </p:nvPr>
        </p:nvSpPr>
        <p:spPr>
          <a:xfrm>
            <a:off x="2183765" y="553244"/>
            <a:ext cx="7612063"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r>
              <a:rPr lang="en-US" altLang="en-US" sz="2800" dirty="0">
                <a:solidFill>
                  <a:schemeClr val="tx1"/>
                </a:solidFill>
                <a:latin typeface="宋体" panose="02010600030101010101" pitchFamily="2" charset="-122"/>
              </a:rPr>
              <a:t>图灵奖</a:t>
            </a:r>
            <a:r>
              <a:rPr lang="en-US" altLang="zh-CN">
                <a:solidFill>
                  <a:schemeClr val="accent1"/>
                </a:solidFill>
              </a:rPr>
              <a:t> </a:t>
            </a:r>
            <a:endParaRPr lang="en-US" altLang="zh-CN">
              <a:solidFill>
                <a:schemeClr val="accent1"/>
              </a:solidFill>
            </a:endParaRPr>
          </a:p>
        </p:txBody>
      </p:sp>
      <p:sp>
        <p:nvSpPr>
          <p:cNvPr id="10243" name="文本占位符 10242"/>
          <p:cNvSpPr>
            <a:spLocks noGrp="1"/>
          </p:cNvSpPr>
          <p:nvPr>
            <p:custDataLst>
              <p:tags r:id="rId2"/>
            </p:custDataLst>
          </p:nvPr>
        </p:nvSpPr>
        <p:spPr>
          <a:xfrm>
            <a:off x="2095500" y="1924844"/>
            <a:ext cx="8001000" cy="43799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a:lstStyle>
          <a:p>
            <a:r>
              <a:rPr lang="en-US" altLang="en-US" dirty="0">
                <a:latin typeface="宋体" panose="02010600030101010101" pitchFamily="2" charset="-122"/>
              </a:rPr>
              <a:t>图灵奖, 是</a:t>
            </a:r>
            <a:r>
              <a:rPr lang="en-US" altLang="en-US" dirty="0">
                <a:hlinkClick r:id="rId3" tooltip="美国计算机协会"/>
              </a:rPr>
              <a:t>美国计算机协会</a:t>
            </a:r>
            <a:r>
              <a:rPr lang="en-US" altLang="en-US" dirty="0">
                <a:latin typeface="宋体" panose="02010600030101010101" pitchFamily="2" charset="-122"/>
              </a:rPr>
              <a:t>(</a:t>
            </a:r>
            <a:r>
              <a:rPr lang="en-US" altLang="zh-CN" dirty="0"/>
              <a:t>ACM</a:t>
            </a:r>
            <a:r>
              <a:rPr lang="en-US" altLang="en-US" dirty="0">
                <a:latin typeface="宋体" panose="02010600030101010101" pitchFamily="2" charset="-122"/>
              </a:rPr>
              <a:t>)</a:t>
            </a:r>
            <a:r>
              <a:rPr lang="en-US" altLang="en-US" dirty="0">
                <a:latin typeface="宋体" panose="02010600030101010101" pitchFamily="2" charset="-122"/>
              </a:rPr>
              <a:t>于</a:t>
            </a:r>
            <a:r>
              <a:rPr lang="en-US" altLang="en-US" dirty="0">
                <a:hlinkClick r:id="rId4" tooltip="1966年"/>
              </a:rPr>
              <a:t>1966年</a:t>
            </a:r>
            <a:r>
              <a:rPr lang="en-US" altLang="en-US" dirty="0">
                <a:latin typeface="宋体" panose="02010600030101010101" pitchFamily="2" charset="-122"/>
              </a:rPr>
              <a:t>设立的, 又叫“</a:t>
            </a:r>
            <a:r>
              <a:rPr lang="en-US" altLang="zh-CN" dirty="0"/>
              <a:t>A.M. </a:t>
            </a:r>
            <a:r>
              <a:rPr lang="en-US" altLang="en-US" dirty="0">
                <a:latin typeface="宋体" panose="02010600030101010101" pitchFamily="2" charset="-122"/>
              </a:rPr>
              <a:t>图灵奖</a:t>
            </a:r>
            <a:r>
              <a:rPr lang="en-US" altLang="zh-CN" dirty="0"/>
              <a:t>”</a:t>
            </a:r>
            <a:r>
              <a:rPr lang="en-US" altLang="en-US" dirty="0">
                <a:latin typeface="宋体" panose="02010600030101010101" pitchFamily="2" charset="-122"/>
              </a:rPr>
              <a:t>, 专门奖励那些对</a:t>
            </a:r>
            <a:r>
              <a:rPr lang="en-US" altLang="en-US" dirty="0">
                <a:hlinkClick r:id="rId5" tooltip="计算机"/>
              </a:rPr>
              <a:t>计算机</a:t>
            </a:r>
            <a:r>
              <a:rPr lang="en-US" altLang="en-US" dirty="0">
                <a:latin typeface="宋体" panose="02010600030101010101" pitchFamily="2" charset="-122"/>
              </a:rPr>
              <a:t>事业作出重要贡献的个人. 其名称取自</a:t>
            </a:r>
            <a:r>
              <a:rPr lang="en-US" altLang="en-US" dirty="0">
                <a:hlinkClick r:id="rId6" tooltip="计算机科学"/>
              </a:rPr>
              <a:t>计算机科学</a:t>
            </a:r>
            <a:r>
              <a:rPr lang="en-US" altLang="en-US" dirty="0">
                <a:latin typeface="宋体" panose="02010600030101010101" pitchFamily="2" charset="-122"/>
              </a:rPr>
              <a:t>的先驱、英国科学家</a:t>
            </a:r>
            <a:r>
              <a:rPr lang="en-US" altLang="en-US" dirty="0">
                <a:hlinkClick r:id="rId7" tooltip="阿兰·图灵"/>
              </a:rPr>
              <a:t>阿兰</a:t>
            </a:r>
            <a:r>
              <a:rPr lang="en-US" altLang="en-US" dirty="0">
                <a:latin typeface="Times New Roman" panose="02020603050405020304" pitchFamily="18" charset="0"/>
                <a:hlinkClick r:id="rId7" tooltip="阿兰·图灵"/>
              </a:rPr>
              <a:t>·</a:t>
            </a:r>
            <a:r>
              <a:rPr lang="en-US" altLang="en-US" dirty="0">
                <a:hlinkClick r:id="rId7" tooltip="阿兰·图灵"/>
              </a:rPr>
              <a:t>图灵</a:t>
            </a:r>
            <a:r>
              <a:rPr lang="en-US" altLang="en-US" dirty="0">
                <a:latin typeface="宋体" panose="02010600030101010101" pitchFamily="2" charset="-122"/>
              </a:rPr>
              <a:t>, 这个奖设立目的之一是纪念这位科学家. 获奖者的贡献必须是在计算机领域具有持久而重大的技术先进性的. 大多数获奖者是</a:t>
            </a:r>
            <a:r>
              <a:rPr lang="en-US" altLang="en-US" dirty="0">
                <a:hlinkClick r:id="rId8" tooltip="计算机科学家"/>
              </a:rPr>
              <a:t>计算机科学家</a:t>
            </a:r>
            <a:r>
              <a:rPr lang="en-US" altLang="en-US" dirty="0">
                <a:latin typeface="宋体" panose="02010600030101010101" pitchFamily="2" charset="-122"/>
              </a:rPr>
              <a:t>. </a:t>
            </a:r>
            <a:endParaRPr lang="en-US" altLang="en-US" dirty="0">
              <a:latin typeface="宋体" panose="02010600030101010101" pitchFamily="2" charset="-122"/>
            </a:endParaRPr>
          </a:p>
          <a:p>
            <a:endParaRPr lang="en-US" altLang="en-US" dirty="0">
              <a:latin typeface="宋体" panose="02010600030101010101" pitchFamily="2" charset="-122"/>
            </a:endParaRPr>
          </a:p>
          <a:p>
            <a:r>
              <a:rPr lang="en-US" altLang="en-US" dirty="0">
                <a:latin typeface="宋体" panose="02010600030101010101" pitchFamily="2" charset="-122"/>
              </a:rPr>
              <a:t>图灵奖是计算机界最负盛名的奖项, 有“计算机界</a:t>
            </a:r>
            <a:r>
              <a:rPr lang="en-US" altLang="en-US" dirty="0">
                <a:hlinkClick r:id="rId9" tooltip="诺贝尔奖"/>
              </a:rPr>
              <a:t>诺贝尔奖</a:t>
            </a:r>
            <a:r>
              <a:rPr lang="en-US" altLang="en-US" dirty="0">
                <a:latin typeface="宋体" panose="02010600030101010101" pitchFamily="2" charset="-122"/>
              </a:rPr>
              <a:t>”之称. 图灵奖对获奖者的要求极高, 评奖程序也极严, 一般每年只奖励一名计算机科学家, 只有极少数年度有两名以上在同一方向上做出贡献的科学家同时获奖. 目前图灵奖由</a:t>
            </a:r>
            <a:r>
              <a:rPr lang="en-US" altLang="en-US" dirty="0">
                <a:hlinkClick r:id="rId10" tooltip="英特尔"/>
              </a:rPr>
              <a:t>英特尔</a:t>
            </a:r>
            <a:r>
              <a:rPr lang="en-US" altLang="en-US" dirty="0">
                <a:latin typeface="宋体" panose="02010600030101010101" pitchFamily="2" charset="-122"/>
              </a:rPr>
              <a:t>公司赞助, 奖金为</a:t>
            </a:r>
            <a:r>
              <a:rPr lang="en-US" altLang="zh-CN" dirty="0">
                <a:latin typeface="宋体" panose="02010600030101010101" pitchFamily="2" charset="-122"/>
              </a:rPr>
              <a:t>100, 000</a:t>
            </a:r>
            <a:r>
              <a:rPr lang="en-US" altLang="en-US" dirty="0"/>
              <a:t>美元</a:t>
            </a:r>
            <a:r>
              <a:rPr lang="en-US" altLang="en-US" dirty="0">
                <a:latin typeface="宋体" panose="02010600030101010101" pitchFamily="2" charset="-122"/>
              </a:rPr>
              <a:t>. </a:t>
            </a:r>
            <a:r>
              <a:rPr lang="en-US" altLang="zh-CN" dirty="0">
                <a:latin typeface="宋体" panose="02010600030101010101" pitchFamily="2" charset="-122"/>
              </a:rPr>
              <a:t> </a:t>
            </a:r>
            <a:r>
              <a:rPr lang="en-US" altLang="zh-CN" dirty="0"/>
              <a:t> </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custDataLst>
              <p:tags r:id="rId1"/>
            </p:custDataLst>
          </p:nvPr>
        </p:nvSpPr>
        <p:spPr>
          <a:xfrm>
            <a:off x="2183765" y="553244"/>
            <a:ext cx="7612063"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r>
              <a:rPr lang="en-US" altLang="en-US" sz="2800" dirty="0">
                <a:solidFill>
                  <a:schemeClr val="tx1"/>
                </a:solidFill>
                <a:latin typeface="宋体" panose="02010600030101010101" pitchFamily="2" charset="-122"/>
              </a:rPr>
              <a:t>图灵奖</a:t>
            </a:r>
            <a:r>
              <a:rPr lang="zh-CN" altLang="en-US" sz="2800" dirty="0">
                <a:solidFill>
                  <a:schemeClr val="tx1"/>
                </a:solidFill>
                <a:latin typeface="宋体" panose="02010600030101010101" pitchFamily="2" charset="-122"/>
              </a:rPr>
              <a:t>（续）</a:t>
            </a:r>
            <a:r>
              <a:rPr lang="en-US" altLang="zh-CN" sz="2800">
                <a:solidFill>
                  <a:schemeClr val="accent1"/>
                </a:solidFill>
              </a:rPr>
              <a:t> </a:t>
            </a:r>
            <a:endParaRPr lang="en-US" altLang="zh-CN" sz="2800">
              <a:solidFill>
                <a:schemeClr val="accent1"/>
              </a:solidFill>
            </a:endParaRPr>
          </a:p>
        </p:txBody>
      </p:sp>
      <p:sp>
        <p:nvSpPr>
          <p:cNvPr id="10243" name="文本占位符 10242"/>
          <p:cNvSpPr>
            <a:spLocks noGrp="1"/>
          </p:cNvSpPr>
          <p:nvPr>
            <p:custDataLst>
              <p:tags r:id="rId2"/>
            </p:custDataLst>
          </p:nvPr>
        </p:nvSpPr>
        <p:spPr>
          <a:xfrm>
            <a:off x="2095500" y="1924685"/>
            <a:ext cx="8001000" cy="26606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a:lstStyle>
          <a:p>
            <a:pPr marL="0" indent="0">
              <a:buNone/>
            </a:pPr>
            <a:r>
              <a:rPr lang="en-US" altLang="en-US" dirty="0">
                <a:latin typeface="宋体" panose="02010600030101010101" pitchFamily="2" charset="-122"/>
                <a:sym typeface="+mn-ea"/>
              </a:rPr>
              <a:t>每年, 美国计算机协会将要求提名人推荐本年度的图灵奖候选人, 并附加一份</a:t>
            </a:r>
            <a:r>
              <a:rPr lang="en-US" altLang="zh-CN" dirty="0">
                <a:sym typeface="+mn-ea"/>
              </a:rPr>
              <a:t>200</a:t>
            </a:r>
            <a:r>
              <a:rPr lang="en-US" altLang="en-US" dirty="0">
                <a:latin typeface="宋体" panose="02010600030101010101" pitchFamily="2" charset="-122"/>
                <a:sym typeface="+mn-ea"/>
              </a:rPr>
              <a:t>到</a:t>
            </a:r>
            <a:r>
              <a:rPr lang="en-US" altLang="zh-CN" dirty="0">
                <a:sym typeface="+mn-ea"/>
              </a:rPr>
              <a:t>500</a:t>
            </a:r>
            <a:r>
              <a:rPr lang="en-US" altLang="en-US" dirty="0">
                <a:latin typeface="宋体" panose="02010600030101010101" pitchFamily="2" charset="-122"/>
                <a:sym typeface="+mn-ea"/>
              </a:rPr>
              <a:t>字的文章, 说明被提名者为什么应获此奖. 任何人都可成为提名人. 美国计算机协会将组成评选委员会对被提名者进行严格的评审, 并最终确定当年的获奖者. </a:t>
            </a:r>
            <a:r>
              <a:rPr lang="en-US" altLang="zh-CN" dirty="0">
                <a:sym typeface="+mn-ea"/>
              </a:rPr>
              <a:t> </a:t>
            </a:r>
            <a:endParaRPr lang="en-US" altLang="zh-CN" dirty="0">
              <a:sym typeface="+mn-ea"/>
            </a:endParaRPr>
          </a:p>
          <a:p>
            <a:pPr marL="0" indent="0">
              <a:buNone/>
            </a:pPr>
            <a:endParaRPr lang="en-US" altLang="zh-CN" dirty="0"/>
          </a:p>
          <a:p>
            <a:pPr marL="0" indent="0">
              <a:buNone/>
            </a:pPr>
            <a:r>
              <a:rPr lang="en-US" altLang="en-US" dirty="0">
                <a:latin typeface="宋体" panose="02010600030101010101" pitchFamily="2" charset="-122"/>
                <a:sym typeface="+mn-ea"/>
              </a:rPr>
              <a:t>截止至</a:t>
            </a:r>
            <a:r>
              <a:rPr lang="en-US" altLang="zh-CN" dirty="0">
                <a:sym typeface="+mn-ea"/>
              </a:rPr>
              <a:t>2005</a:t>
            </a:r>
            <a:r>
              <a:rPr lang="en-US" altLang="en-US" dirty="0">
                <a:latin typeface="宋体" panose="02010600030101010101" pitchFamily="2" charset="-122"/>
                <a:sym typeface="+mn-ea"/>
              </a:rPr>
              <a:t>年, 获此殊荣的</a:t>
            </a:r>
            <a:r>
              <a:rPr lang="en-US" altLang="en-US" dirty="0">
                <a:sym typeface="+mn-ea"/>
                <a:hlinkClick r:id="rId3" tooltip="华人"/>
              </a:rPr>
              <a:t>华人</a:t>
            </a:r>
            <a:r>
              <a:rPr lang="en-US" altLang="en-US" dirty="0">
                <a:latin typeface="宋体" panose="02010600030101010101" pitchFamily="2" charset="-122"/>
                <a:sym typeface="+mn-ea"/>
              </a:rPr>
              <a:t>仅有一位, 他是</a:t>
            </a:r>
            <a:r>
              <a:rPr lang="en-US" altLang="en-US" dirty="0">
                <a:sym typeface="+mn-ea"/>
                <a:hlinkClick r:id="rId4" tooltip="2000年"/>
              </a:rPr>
              <a:t>2000年</a:t>
            </a:r>
            <a:r>
              <a:rPr lang="en-US" altLang="en-US" dirty="0">
                <a:latin typeface="宋体" panose="02010600030101010101" pitchFamily="2" charset="-122"/>
                <a:sym typeface="+mn-ea"/>
              </a:rPr>
              <a:t>图灵奖得主</a:t>
            </a:r>
            <a:r>
              <a:rPr lang="en-US" altLang="en-US" dirty="0">
                <a:sym typeface="+mn-ea"/>
                <a:hlinkClick r:id="rId5" tooltip="姚期智"/>
              </a:rPr>
              <a:t>姚期智</a:t>
            </a:r>
            <a:r>
              <a:rPr lang="en-US" altLang="en-US" dirty="0">
                <a:latin typeface="宋体" panose="02010600030101010101" pitchFamily="2" charset="-122"/>
                <a:sym typeface="+mn-ea"/>
              </a:rPr>
              <a:t>. </a:t>
            </a:r>
            <a:r>
              <a:rPr lang="en-US" altLang="zh-CN" dirty="0">
                <a:sym typeface="+mn-ea"/>
              </a:rPr>
              <a:t> </a:t>
            </a:r>
            <a:endParaRPr lang="en-US" altLang="zh-CN" dirty="0">
              <a:sym typeface="+mn-ea"/>
            </a:endParaRPr>
          </a:p>
          <a:p>
            <a:pPr marL="0" indent="0">
              <a:buNone/>
            </a:pPr>
            <a:r>
              <a:rPr lang="en-US" altLang="zh-CN" dirty="0">
                <a:latin typeface="宋体" panose="02010600030101010101" pitchFamily="2" charset="-122"/>
              </a:rPr>
              <a:t> </a:t>
            </a:r>
            <a:r>
              <a:rPr lang="en-US" altLang="zh-CN" dirty="0"/>
              <a:t> </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sz="2000" dirty="0">
                <a:solidFill>
                  <a:srgbClr val="FF0000"/>
                </a:solidFill>
              </a:rPr>
              <a:t>图灵机模型</a:t>
            </a:r>
            <a:endParaRPr lang="zh-CN" altLang="en-US" sz="2000" dirty="0">
              <a:solidFill>
                <a:srgbClr val="FF0000"/>
              </a:solidFill>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pic>
        <p:nvPicPr>
          <p:cNvPr id="2" name="图片 1" descr="http://metafysica.nl/tmrucker9.jpg"/>
          <p:cNvPicPr>
            <a:picLocks noChangeAspect="1"/>
          </p:cNvPicPr>
          <p:nvPr>
            <p:custDataLst>
              <p:tags r:id="rId2"/>
            </p:custDataLst>
          </p:nvPr>
        </p:nvPicPr>
        <p:blipFill>
          <a:blip r:embed="rId3" r:link="rId4"/>
          <a:stretch>
            <a:fillRect/>
          </a:stretch>
        </p:blipFill>
        <p:spPr>
          <a:xfrm>
            <a:off x="1447800" y="1385888"/>
            <a:ext cx="7467600" cy="4938712"/>
          </a:xfrm>
          <a:prstGeom prst="rect">
            <a:avLst/>
          </a:prstGeom>
          <a:noFill/>
          <a:ln w="9525">
            <a:noFill/>
          </a:ln>
        </p:spPr>
      </p:pic>
      <p:sp>
        <p:nvSpPr>
          <p:cNvPr id="31754" name="圆角矩形标注 31753"/>
          <p:cNvSpPr/>
          <p:nvPr>
            <p:custDataLst>
              <p:tags r:id="rId5"/>
            </p:custDataLst>
          </p:nvPr>
        </p:nvSpPr>
        <p:spPr>
          <a:xfrm>
            <a:off x="3962400" y="4724400"/>
            <a:ext cx="1524000" cy="762000"/>
          </a:xfrm>
          <a:prstGeom prst="wedgeRoundRectCallout">
            <a:avLst>
              <a:gd name="adj1" fmla="val -104375"/>
              <a:gd name="adj2" fmla="val 50833"/>
              <a:gd name="adj3" fmla="val 16667"/>
            </a:avLst>
          </a:prstGeom>
          <a:gradFill>
            <a:gsLst>
              <a:gs pos="50000">
                <a:schemeClr val="accent2"/>
              </a:gs>
              <a:gs pos="0">
                <a:schemeClr val="accent2">
                  <a:lumMod val="25000"/>
                  <a:lumOff val="75000"/>
                </a:schemeClr>
              </a:gs>
              <a:gs pos="100000">
                <a:schemeClr val="accent2">
                  <a:lumMod val="85000"/>
                </a:schemeClr>
              </a:gs>
            </a:gsLst>
            <a:lin ang="5400000" scaled="1"/>
          </a:gradFill>
          <a:ln w="12700" cap="sq" cmpd="sng">
            <a:solidFill>
              <a:schemeClr val="tx1"/>
            </a:solidFill>
            <a:prstDash val="solid"/>
            <a:miter/>
            <a:headEnd type="none" w="sm" len="sm"/>
            <a:tailEnd type="none" w="sm" len="sm"/>
          </a:ln>
        </p:spPr>
        <p:txBody>
          <a:bodyPr/>
          <a:p>
            <a:pPr algn="ctr"/>
            <a:r>
              <a:rPr lang="zh-CN" altLang="en-US" b="1" dirty="0">
                <a:solidFill>
                  <a:schemeClr val="tx1"/>
                </a:solidFill>
                <a:latin typeface="Times New Roman" panose="02020603050405020304" pitchFamily="18" charset="0"/>
              </a:rPr>
              <a:t>纸带</a:t>
            </a:r>
            <a:endParaRPr lang="zh-CN" altLang="en-US" b="1" dirty="0">
              <a:solidFill>
                <a:schemeClr val="tx1"/>
              </a:solidFill>
              <a:latin typeface="Times New Roman" panose="02020603050405020304" pitchFamily="18" charset="0"/>
            </a:endParaRPr>
          </a:p>
        </p:txBody>
      </p:sp>
      <p:sp>
        <p:nvSpPr>
          <p:cNvPr id="31755" name="圆角矩形标注 31754"/>
          <p:cNvSpPr/>
          <p:nvPr>
            <p:custDataLst>
              <p:tags r:id="rId6"/>
            </p:custDataLst>
          </p:nvPr>
        </p:nvSpPr>
        <p:spPr>
          <a:xfrm>
            <a:off x="1600200" y="1828800"/>
            <a:ext cx="990600" cy="838200"/>
          </a:xfrm>
          <a:prstGeom prst="wedgeRoundRectCallout">
            <a:avLst>
              <a:gd name="adj1" fmla="val 59134"/>
              <a:gd name="adj2" fmla="val 78787"/>
              <a:gd name="adj3" fmla="val 16667"/>
            </a:avLst>
          </a:prstGeom>
          <a:gradFill>
            <a:gsLst>
              <a:gs pos="50000">
                <a:schemeClr val="accent2"/>
              </a:gs>
              <a:gs pos="0">
                <a:schemeClr val="accent2">
                  <a:lumMod val="25000"/>
                  <a:lumOff val="75000"/>
                </a:schemeClr>
              </a:gs>
              <a:gs pos="100000">
                <a:schemeClr val="accent2">
                  <a:lumMod val="85000"/>
                </a:schemeClr>
              </a:gs>
            </a:gsLst>
            <a:lin ang="5400000" scaled="1"/>
          </a:gradFill>
          <a:ln w="12700" cap="sq" cmpd="sng">
            <a:solidFill>
              <a:schemeClr val="tx1"/>
            </a:solidFill>
            <a:prstDash val="solid"/>
            <a:miter/>
            <a:headEnd type="none" w="sm" len="sm"/>
            <a:tailEnd type="none" w="sm" len="sm"/>
          </a:ln>
        </p:spPr>
        <p:txBody>
          <a:bodyPr/>
          <a:p>
            <a:pPr algn="ctr"/>
            <a:r>
              <a:rPr lang="zh-CN" altLang="en-US" sz="1800" b="1" dirty="0">
                <a:solidFill>
                  <a:schemeClr val="tx1"/>
                </a:solidFill>
                <a:latin typeface="Times New Roman" panose="02020603050405020304" pitchFamily="18" charset="0"/>
              </a:rPr>
              <a:t>状态寄存器</a:t>
            </a:r>
            <a:endParaRPr lang="zh-CN" altLang="en-US" sz="1800" b="1" dirty="0">
              <a:solidFill>
                <a:schemeClr val="tx1"/>
              </a:solidFill>
              <a:latin typeface="Times New Roman" panose="02020603050405020304" pitchFamily="18" charset="0"/>
            </a:endParaRPr>
          </a:p>
        </p:txBody>
      </p:sp>
      <p:sp>
        <p:nvSpPr>
          <p:cNvPr id="31756" name="圆角矩形标注 31755"/>
          <p:cNvSpPr/>
          <p:nvPr>
            <p:custDataLst>
              <p:tags r:id="rId7"/>
            </p:custDataLst>
          </p:nvPr>
        </p:nvSpPr>
        <p:spPr>
          <a:xfrm>
            <a:off x="6477000" y="1600200"/>
            <a:ext cx="1066800" cy="609600"/>
          </a:xfrm>
          <a:prstGeom prst="wedgeRoundRectCallout">
            <a:avLst>
              <a:gd name="adj1" fmla="val -96431"/>
              <a:gd name="adj2" fmla="val 97657"/>
              <a:gd name="adj3" fmla="val 16667"/>
            </a:avLst>
          </a:prstGeom>
          <a:gradFill>
            <a:gsLst>
              <a:gs pos="50000">
                <a:schemeClr val="accent2"/>
              </a:gs>
              <a:gs pos="0">
                <a:schemeClr val="accent2">
                  <a:lumMod val="25000"/>
                  <a:lumOff val="75000"/>
                </a:schemeClr>
              </a:gs>
              <a:gs pos="100000">
                <a:schemeClr val="accent2">
                  <a:lumMod val="85000"/>
                </a:schemeClr>
              </a:gs>
            </a:gsLst>
            <a:lin ang="5400000" scaled="1"/>
          </a:gradFill>
          <a:ln w="12700" cap="sq" cmpd="sng">
            <a:solidFill>
              <a:schemeClr val="tx1"/>
            </a:solidFill>
            <a:prstDash val="solid"/>
            <a:miter/>
            <a:headEnd type="none" w="sm" len="sm"/>
            <a:tailEnd type="none" w="sm" len="sm"/>
          </a:ln>
        </p:spPr>
        <p:txBody>
          <a:bodyPr/>
          <a:p>
            <a:pPr algn="ctr"/>
            <a:r>
              <a:rPr lang="zh-CN" altLang="en-US" sz="2000" b="1" dirty="0">
                <a:solidFill>
                  <a:schemeClr val="tx1"/>
                </a:solidFill>
                <a:latin typeface="Times New Roman" panose="02020603050405020304" pitchFamily="18" charset="0"/>
              </a:rPr>
              <a:t>读写头</a:t>
            </a:r>
            <a:endParaRPr lang="zh-CN" altLang="en-US" sz="2000" b="1" dirty="0">
              <a:solidFill>
                <a:schemeClr val="tx1"/>
              </a:solidFill>
              <a:latin typeface="Times New Roman" panose="02020603050405020304" pitchFamily="18" charset="0"/>
            </a:endParaRPr>
          </a:p>
        </p:txBody>
      </p:sp>
      <p:sp>
        <p:nvSpPr>
          <p:cNvPr id="31757" name="椭圆形标注 31756"/>
          <p:cNvSpPr/>
          <p:nvPr>
            <p:custDataLst>
              <p:tags r:id="rId8"/>
            </p:custDataLst>
          </p:nvPr>
        </p:nvSpPr>
        <p:spPr>
          <a:xfrm>
            <a:off x="2743200" y="1676400"/>
            <a:ext cx="1219200" cy="533400"/>
          </a:xfrm>
          <a:prstGeom prst="wedgeEllipseCallout">
            <a:avLst>
              <a:gd name="adj1" fmla="val 78125"/>
              <a:gd name="adj2" fmla="val 47620"/>
            </a:avLst>
          </a:prstGeom>
          <a:gradFill>
            <a:gsLst>
              <a:gs pos="50000">
                <a:schemeClr val="accent2"/>
              </a:gs>
              <a:gs pos="0">
                <a:schemeClr val="accent2">
                  <a:lumMod val="25000"/>
                  <a:lumOff val="75000"/>
                </a:schemeClr>
              </a:gs>
              <a:gs pos="100000">
                <a:schemeClr val="accent2">
                  <a:lumMod val="85000"/>
                </a:schemeClr>
              </a:gs>
            </a:gsLst>
            <a:lin ang="5400000" scaled="1"/>
          </a:gradFill>
          <a:ln w="12700" cap="sq" cmpd="sng">
            <a:solidFill>
              <a:schemeClr val="tx1"/>
            </a:solidFill>
            <a:prstDash val="solid"/>
            <a:miter/>
            <a:headEnd type="none" w="sm" len="sm"/>
            <a:tailEnd type="none" w="sm" len="sm"/>
          </a:ln>
        </p:spPr>
        <p:txBody>
          <a:bodyPr/>
          <a:p>
            <a:pPr algn="ctr"/>
            <a:r>
              <a:rPr lang="zh-CN" altLang="en-US" sz="1600" b="1" dirty="0">
                <a:solidFill>
                  <a:schemeClr val="tx1"/>
                </a:solidFill>
                <a:latin typeface="Times New Roman" panose="02020603050405020304" pitchFamily="18" charset="0"/>
              </a:rPr>
              <a:t>控制器</a:t>
            </a:r>
            <a:endParaRPr lang="zh-CN" altLang="en-US" sz="16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754"/>
                                        </p:tgtEl>
                                        <p:attrNameLst>
                                          <p:attrName>style.visibility</p:attrName>
                                        </p:attrNameLst>
                                      </p:cBhvr>
                                      <p:to>
                                        <p:strVal val="visible"/>
                                      </p:to>
                                    </p:set>
                                    <p:anim calcmode="lin" valueType="num">
                                      <p:cBhvr additive="base">
                                        <p:cTn id="12" dur="500" fill="hold"/>
                                        <p:tgtEl>
                                          <p:spTgt spid="31754"/>
                                        </p:tgtEl>
                                        <p:attrNameLst>
                                          <p:attrName>ppt_x</p:attrName>
                                        </p:attrNameLst>
                                      </p:cBhvr>
                                      <p:tavLst>
                                        <p:tav tm="0">
                                          <p:val>
                                            <p:strVal val="#ppt_x"/>
                                          </p:val>
                                        </p:tav>
                                        <p:tav tm="100000">
                                          <p:val>
                                            <p:strVal val="#ppt_x"/>
                                          </p:val>
                                        </p:tav>
                                      </p:tavLst>
                                    </p:anim>
                                    <p:anim calcmode="lin" valueType="num">
                                      <p:cBhvr additive="base">
                                        <p:cTn id="13" dur="500" fill="hold"/>
                                        <p:tgtEl>
                                          <p:spTgt spid="317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9"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755"/>
                                        </p:tgtEl>
                                        <p:attrNameLst>
                                          <p:attrName>style.visibility</p:attrName>
                                        </p:attrNameLst>
                                      </p:cBhvr>
                                      <p:to>
                                        <p:strVal val="visible"/>
                                      </p:to>
                                    </p:set>
                                    <p:anim calcmode="lin" valueType="num">
                                      <p:cBhvr additive="base">
                                        <p:cTn id="18" dur="500" fill="hold"/>
                                        <p:tgtEl>
                                          <p:spTgt spid="31755"/>
                                        </p:tgtEl>
                                        <p:attrNameLst>
                                          <p:attrName>ppt_x</p:attrName>
                                        </p:attrNameLst>
                                      </p:cBhvr>
                                      <p:tavLst>
                                        <p:tav tm="0">
                                          <p:val>
                                            <p:strVal val="0-#ppt_w/2"/>
                                          </p:val>
                                        </p:tav>
                                        <p:tav tm="100000">
                                          <p:val>
                                            <p:strVal val="#ppt_x"/>
                                          </p:val>
                                        </p:tav>
                                      </p:tavLst>
                                    </p:anim>
                                    <p:anim calcmode="lin" valueType="num">
                                      <p:cBhvr additive="base">
                                        <p:cTn id="19" dur="500" fill="hold"/>
                                        <p:tgtEl>
                                          <p:spTgt spid="317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9"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31756"/>
                                        </p:tgtEl>
                                        <p:attrNameLst>
                                          <p:attrName>style.visibility</p:attrName>
                                        </p:attrNameLst>
                                      </p:cBhvr>
                                      <p:to>
                                        <p:strVal val="visible"/>
                                      </p:to>
                                    </p:set>
                                    <p:anim calcmode="lin" valueType="num">
                                      <p:cBhvr additive="base">
                                        <p:cTn id="24" dur="500" fill="hold"/>
                                        <p:tgtEl>
                                          <p:spTgt spid="31756"/>
                                        </p:tgtEl>
                                        <p:attrNameLst>
                                          <p:attrName>ppt_x</p:attrName>
                                        </p:attrNameLst>
                                      </p:cBhvr>
                                      <p:tavLst>
                                        <p:tav tm="0">
                                          <p:val>
                                            <p:strVal val="1+#ppt_w/2"/>
                                          </p:val>
                                        </p:tav>
                                        <p:tav tm="100000">
                                          <p:val>
                                            <p:strVal val="#ppt_x"/>
                                          </p:val>
                                        </p:tav>
                                      </p:tavLst>
                                    </p:anim>
                                    <p:anim calcmode="lin" valueType="num">
                                      <p:cBhvr additive="base">
                                        <p:cTn id="25" dur="500" fill="hold"/>
                                        <p:tgtEl>
                                          <p:spTgt spid="3175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9"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1757"/>
                                        </p:tgtEl>
                                        <p:attrNameLst>
                                          <p:attrName>style.visibility</p:attrName>
                                        </p:attrNameLst>
                                      </p:cBhvr>
                                      <p:to>
                                        <p:strVal val="visible"/>
                                      </p:to>
                                    </p:set>
                                    <p:anim calcmode="lin" valueType="num">
                                      <p:cBhvr additive="base">
                                        <p:cTn id="30" dur="500" fill="hold"/>
                                        <p:tgtEl>
                                          <p:spTgt spid="31757"/>
                                        </p:tgtEl>
                                        <p:attrNameLst>
                                          <p:attrName>ppt_x</p:attrName>
                                        </p:attrNameLst>
                                      </p:cBhvr>
                                      <p:tavLst>
                                        <p:tav tm="0">
                                          <p:val>
                                            <p:strVal val="#ppt_x"/>
                                          </p:val>
                                        </p:tav>
                                        <p:tav tm="100000">
                                          <p:val>
                                            <p:strVal val="#ppt_x"/>
                                          </p:val>
                                        </p:tav>
                                      </p:tavLst>
                                    </p:anim>
                                    <p:anim calcmode="lin" valueType="num">
                                      <p:cBhvr additive="base">
                                        <p:cTn id="31" dur="500" fill="hold"/>
                                        <p:tgtEl>
                                          <p:spTgt spid="3175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9"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ldLvl="0" animBg="1"/>
      <p:bldP spid="31755" grpId="0" bldLvl="0" animBg="1"/>
      <p:bldP spid="31756" grpId="0" bldLvl="0" animBg="1"/>
      <p:bldP spid="3175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sz="2000" dirty="0">
                <a:solidFill>
                  <a:srgbClr val="FF0000"/>
                </a:solidFill>
              </a:rPr>
              <a:t>图灵机的基本思想</a:t>
            </a:r>
            <a:endParaRPr lang="zh-CN" altLang="en-US" sz="2000" dirty="0">
              <a:solidFill>
                <a:srgbClr val="FF0000"/>
              </a:solidFill>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sp>
        <p:nvSpPr>
          <p:cNvPr id="52227" name="文本占位符 52226"/>
          <p:cNvSpPr>
            <a:spLocks noGrp="1"/>
          </p:cNvSpPr>
          <p:nvPr>
            <p:ph type="body" idx="1"/>
            <p:custDataLst>
              <p:tags r:id="rId2"/>
            </p:custDataLst>
          </p:nvPr>
        </p:nvSpPr>
        <p:spPr>
          <a:xfrm>
            <a:off x="744220" y="1252220"/>
            <a:ext cx="10089515" cy="4953000"/>
          </a:xfrm>
        </p:spPr>
        <p:txBody>
          <a:bodyPr/>
          <a:p>
            <a:pPr marL="114300" indent="-342900" algn="l" defTabSz="914400" eaLnBrk="1" latinLnBrk="0" hangingPunct="1">
              <a:lnSpc>
                <a:spcPct val="200000"/>
              </a:lnSpc>
              <a:spcBef>
                <a:spcPts val="0"/>
              </a:spcBef>
              <a:buClr>
                <a:schemeClr val="folHlink"/>
              </a:buClr>
              <a:buSzPct val="60000"/>
              <a:buFont typeface="Wingdings" panose="05000000000000000000" charset="0"/>
              <a:buChar char="n"/>
            </a:pPr>
            <a:r>
              <a:rPr lang="en-US" altLang="en-US" sz="2000" b="1" kern="1200" dirty="0">
                <a:latin typeface="宋体" panose="02010600030101010101" pitchFamily="2" charset="-122"/>
              </a:rPr>
              <a:t>图灵的基本思想是用机器来模拟人们用纸笔进行数学运算的过程，他把这样的过程看作下列两种简单的动作： </a:t>
            </a:r>
            <a:endParaRPr lang="en-US" altLang="en-US" sz="2000" b="1" kern="1200" dirty="0">
              <a:latin typeface="宋体" panose="02010600030101010101" pitchFamily="2" charset="-122"/>
            </a:endParaRPr>
          </a:p>
          <a:p>
            <a:pPr marL="0" algn="l" defTabSz="914400" eaLnBrk="1" latinLnBrk="0" hangingPunct="1">
              <a:lnSpc>
                <a:spcPct val="200000"/>
              </a:lnSpc>
              <a:spcBef>
                <a:spcPts val="0"/>
              </a:spcBef>
              <a:buClr>
                <a:schemeClr val="folHlink"/>
              </a:buClr>
              <a:buSzPct val="60000"/>
              <a:buNone/>
            </a:pPr>
            <a:r>
              <a:rPr lang="en-US" altLang="en-US" sz="2000" b="1" kern="1200" dirty="0">
                <a:latin typeface="宋体" panose="02010600030101010101" pitchFamily="2" charset="-122"/>
              </a:rPr>
              <a:t>    (a) 在纸上写上或擦除某个符号； </a:t>
            </a:r>
            <a:endParaRPr lang="en-US" altLang="en-US" sz="2000" b="1" kern="1200" dirty="0">
              <a:latin typeface="宋体" panose="02010600030101010101" pitchFamily="2" charset="-122"/>
            </a:endParaRPr>
          </a:p>
          <a:p>
            <a:pPr marL="0" algn="l" defTabSz="914400" eaLnBrk="1" latinLnBrk="0" hangingPunct="1">
              <a:lnSpc>
                <a:spcPct val="200000"/>
              </a:lnSpc>
              <a:spcBef>
                <a:spcPts val="0"/>
              </a:spcBef>
              <a:buClr>
                <a:schemeClr val="folHlink"/>
              </a:buClr>
              <a:buSzPct val="60000"/>
              <a:buNone/>
            </a:pPr>
            <a:r>
              <a:rPr lang="en-US" altLang="en-US" sz="2000" b="1" kern="1200" dirty="0">
                <a:latin typeface="宋体" panose="02010600030101010101" pitchFamily="2" charset="-122"/>
              </a:rPr>
              <a:t>    (b) 把注意力从纸的一个位置移动到另一个位置；</a:t>
            </a:r>
            <a:endParaRPr lang="en-US" altLang="en-US" sz="2000" b="1" kern="1200" dirty="0">
              <a:latin typeface="宋体" panose="02010600030101010101" pitchFamily="2" charset="-122"/>
            </a:endParaRPr>
          </a:p>
          <a:p>
            <a:pPr marL="114300" indent="-342900" algn="l" defTabSz="914400" eaLnBrk="1" latinLnBrk="0" hangingPunct="1">
              <a:lnSpc>
                <a:spcPct val="200000"/>
              </a:lnSpc>
              <a:spcBef>
                <a:spcPts val="0"/>
              </a:spcBef>
              <a:buClr>
                <a:schemeClr val="folHlink"/>
              </a:buClr>
              <a:buSzPct val="60000"/>
              <a:buFont typeface="Wingdings" panose="05000000000000000000" charset="0"/>
              <a:buChar char="n"/>
            </a:pPr>
            <a:r>
              <a:rPr lang="en-US" altLang="en-US" sz="2000" b="1" kern="1200" dirty="0">
                <a:latin typeface="宋体" panose="02010600030101010101" pitchFamily="2" charset="-122"/>
              </a:rPr>
              <a:t>在每个阶段，人要决定下一步的动作，依赖于 (a) 此人当前所关注的纸上某个位置的符号和(b)此人当前思维的状态。</a:t>
            </a:r>
            <a:endParaRPr lang="en-US" altLang="en-US" sz="2000" b="1" kern="1200" dirty="0">
              <a:latin typeface="宋体" panose="02010600030101010101" pitchFamily="2" charset="-122"/>
            </a:endParaRPr>
          </a:p>
          <a:p>
            <a:pPr marL="114300" indent="-342900" algn="l" defTabSz="914400" eaLnBrk="1" latinLnBrk="0" hangingPunct="1">
              <a:lnSpc>
                <a:spcPct val="200000"/>
              </a:lnSpc>
              <a:spcBef>
                <a:spcPts val="0"/>
              </a:spcBef>
              <a:buClr>
                <a:schemeClr val="folHlink"/>
              </a:buClr>
              <a:buSzPct val="60000"/>
              <a:buFont typeface="Wingdings" panose="05000000000000000000" charset="0"/>
              <a:buChar char="n"/>
            </a:pPr>
            <a:r>
              <a:rPr lang="en-US" altLang="en-US" sz="2000" b="1" kern="1200" dirty="0">
                <a:latin typeface="宋体" panose="02010600030101010101" pitchFamily="2" charset="-122"/>
              </a:rPr>
              <a:t>为了模拟人的这种运算过程，图灵构造出一台假想的机器。 </a:t>
            </a:r>
            <a:endParaRPr lang="en-US" altLang="en-US" sz="2000" b="1" kern="1200" dirty="0">
              <a:latin typeface="宋体" panose="02010600030101010101" pitchFamily="2" charset="-122"/>
            </a:endParaRPr>
          </a:p>
          <a:p>
            <a:pPr algn="l" defTabSz="914400" eaLnBrk="1" latinLnBrk="0" hangingPunct="1">
              <a:lnSpc>
                <a:spcPct val="200000"/>
              </a:lnSpc>
              <a:spcBef>
                <a:spcPts val="0"/>
              </a:spcBef>
              <a:buClr>
                <a:schemeClr val="folHlink"/>
              </a:buClr>
              <a:buSzPct val="60000"/>
              <a:buNone/>
            </a:pPr>
            <a:endParaRPr lang="zh-CN" altLang="en-US" sz="2800" b="1" dirty="0">
              <a:solidFill>
                <a:srgbClr val="FFFF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2227">
                                            <p:txEl>
                                              <p:charRg st="0" end="50"/>
                                            </p:txEl>
                                          </p:spTgt>
                                        </p:tgtEl>
                                        <p:attrNameLst>
                                          <p:attrName>style.visibility</p:attrName>
                                        </p:attrNameLst>
                                      </p:cBhvr>
                                      <p:to>
                                        <p:strVal val="visible"/>
                                      </p:to>
                                    </p:set>
                                    <p:animEffect transition="in" filter="barn(outVertical)">
                                      <p:cBhvr>
                                        <p:cTn id="7" dur="500"/>
                                        <p:tgtEl>
                                          <p:spTgt spid="52227">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2227">
                                            <p:txEl>
                                              <p:charRg st="50" end="73"/>
                                            </p:txEl>
                                          </p:spTgt>
                                        </p:tgtEl>
                                        <p:attrNameLst>
                                          <p:attrName>style.visibility</p:attrName>
                                        </p:attrNameLst>
                                      </p:cBhvr>
                                      <p:to>
                                        <p:strVal val="visible"/>
                                      </p:to>
                                    </p:set>
                                    <p:animEffect transition="in" filter="barn(outVertical)">
                                      <p:cBhvr>
                                        <p:cTn id="12" dur="500"/>
                                        <p:tgtEl>
                                          <p:spTgt spid="52227">
                                            <p:txEl>
                                              <p:charRg st="50"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2227">
                                            <p:txEl>
                                              <p:charRg st="73" end="101"/>
                                            </p:txEl>
                                          </p:spTgt>
                                        </p:tgtEl>
                                        <p:attrNameLst>
                                          <p:attrName>style.visibility</p:attrName>
                                        </p:attrNameLst>
                                      </p:cBhvr>
                                      <p:to>
                                        <p:strVal val="visible"/>
                                      </p:to>
                                    </p:set>
                                    <p:animEffect transition="in" filter="barn(outVertical)">
                                      <p:cBhvr>
                                        <p:cTn id="17" dur="500"/>
                                        <p:tgtEl>
                                          <p:spTgt spid="52227">
                                            <p:txEl>
                                              <p:charRg st="73"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2227">
                                            <p:txEl>
                                              <p:charRg st="101" end="159"/>
                                            </p:txEl>
                                          </p:spTgt>
                                        </p:tgtEl>
                                        <p:attrNameLst>
                                          <p:attrName>style.visibility</p:attrName>
                                        </p:attrNameLst>
                                      </p:cBhvr>
                                      <p:to>
                                        <p:strVal val="visible"/>
                                      </p:to>
                                    </p:set>
                                    <p:animEffect transition="in" filter="barn(outVertical)">
                                      <p:cBhvr>
                                        <p:cTn id="22" dur="500"/>
                                        <p:tgtEl>
                                          <p:spTgt spid="52227">
                                            <p:txEl>
                                              <p:charRg st="101"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2227">
                                            <p:txEl>
                                              <p:charRg st="159" end="187"/>
                                            </p:txEl>
                                          </p:spTgt>
                                        </p:tgtEl>
                                        <p:attrNameLst>
                                          <p:attrName>style.visibility</p:attrName>
                                        </p:attrNameLst>
                                      </p:cBhvr>
                                      <p:to>
                                        <p:strVal val="visible"/>
                                      </p:to>
                                    </p:set>
                                    <p:animEffect transition="in" filter="barn(outVertical)">
                                      <p:cBhvr>
                                        <p:cTn id="27" dur="500"/>
                                        <p:tgtEl>
                                          <p:spTgt spid="52227">
                                            <p:txEl>
                                              <p:charRg st="159"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dirty="0">
                <a:solidFill>
                  <a:srgbClr val="FF0000"/>
                </a:solidFill>
                <a:latin typeface="宋体" panose="02010600030101010101" pitchFamily="2" charset="-122"/>
                <a:ea typeface="宋体" panose="02010600030101010101" pitchFamily="2" charset="-122"/>
              </a:rPr>
              <a:t>图灵机的构成</a:t>
            </a:r>
            <a:endParaRPr lang="zh-CN" altLang="en-US" dirty="0">
              <a:solidFill>
                <a:srgbClr val="FF0000"/>
              </a:solidFill>
              <a:latin typeface="宋体" panose="02010600030101010101" pitchFamily="2" charset="-122"/>
              <a:ea typeface="宋体" panose="02010600030101010101" pitchFamily="2" charset="-122"/>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sp>
        <p:nvSpPr>
          <p:cNvPr id="32771" name="文本占位符 32770"/>
          <p:cNvSpPr>
            <a:spLocks noGrp="1"/>
          </p:cNvSpPr>
          <p:nvPr>
            <p:ph type="body" idx="1"/>
            <p:custDataLst>
              <p:tags r:id="rId2"/>
            </p:custDataLst>
          </p:nvPr>
        </p:nvSpPr>
        <p:spPr>
          <a:xfrm>
            <a:off x="818515" y="1386205"/>
            <a:ext cx="10191115" cy="4648200"/>
          </a:xfrm>
        </p:spPr>
        <p:txBody>
          <a:bodyPr/>
          <a:p>
            <a:pPr>
              <a:buFont typeface="Wingdings" panose="05000000000000000000" charset="0"/>
              <a:buChar char="n"/>
            </a:pPr>
            <a:r>
              <a:rPr lang="zh-CN" altLang="en-US" sz="2400" b="1" dirty="0">
                <a:solidFill>
                  <a:srgbClr val="0567C3"/>
                </a:solidFill>
                <a:latin typeface="华文行楷" panose="02010800040101010101" pitchFamily="2" charset="-122"/>
                <a:ea typeface="华文行楷" panose="02010800040101010101" pitchFamily="2" charset="-122"/>
              </a:rPr>
              <a:t>一个无限长的纸带</a:t>
            </a:r>
            <a:r>
              <a:rPr lang="zh-CN" altLang="en-US" sz="2400" b="1" dirty="0">
                <a:solidFill>
                  <a:schemeClr val="tx1"/>
                </a:solidFill>
                <a:latin typeface="宋体" panose="02010600030101010101" pitchFamily="2" charset="-122"/>
              </a:rPr>
              <a:t>:</a:t>
            </a:r>
            <a:r>
              <a:rPr lang="zh-CN" altLang="en-US" sz="2400" b="1" dirty="0">
                <a:solidFill>
                  <a:schemeClr val="tx1"/>
                </a:solidFill>
              </a:rPr>
              <a:t>纸带由一系列连续的小格子，格子上有一个来自有限字母表的符号，字母表可用一个特殊的符号表示空白。纸带上的格子从左到右依此被编号为</a:t>
            </a:r>
            <a:r>
              <a:rPr lang="zh-CN" altLang="en-US" sz="2400" b="1" dirty="0">
                <a:solidFill>
                  <a:schemeClr val="tx1"/>
                </a:solidFill>
                <a:latin typeface="宋体" panose="02010600030101010101" pitchFamily="2" charset="-122"/>
              </a:rPr>
              <a:t> 0, 1, 2, ... </a:t>
            </a:r>
            <a:r>
              <a:rPr lang="zh-CN" altLang="en-US" sz="2400" b="1" dirty="0">
                <a:solidFill>
                  <a:schemeClr val="tx1"/>
                </a:solidFill>
              </a:rPr>
              <a:t>，纸带可以无限伸展。</a:t>
            </a:r>
            <a:r>
              <a:rPr lang="zh-CN" altLang="en-US" sz="2400" b="1" dirty="0">
                <a:solidFill>
                  <a:schemeClr val="tx1"/>
                </a:solidFill>
                <a:latin typeface="宋体" panose="02010600030101010101" pitchFamily="2" charset="-122"/>
              </a:rPr>
              <a:t> </a:t>
            </a:r>
            <a:endParaRPr lang="zh-CN" altLang="en-US" sz="2400" b="1" dirty="0">
              <a:solidFill>
                <a:schemeClr val="tx1"/>
              </a:solidFill>
              <a:latin typeface="宋体" panose="02010600030101010101" pitchFamily="2" charset="-122"/>
            </a:endParaRPr>
          </a:p>
          <a:p>
            <a:pPr marL="0" indent="0">
              <a:buNone/>
            </a:pPr>
            <a:endParaRPr lang="zh-CN" altLang="en-US" sz="2400" b="1" dirty="0">
              <a:solidFill>
                <a:schemeClr val="tx1"/>
              </a:solidFill>
              <a:latin typeface="宋体" panose="02010600030101010101" pitchFamily="2" charset="-122"/>
            </a:endParaRPr>
          </a:p>
          <a:p>
            <a:pPr>
              <a:buFont typeface="Wingdings" panose="05000000000000000000" charset="0"/>
              <a:buChar char="n"/>
            </a:pPr>
            <a:r>
              <a:rPr lang="zh-CN" altLang="en-US" sz="2400" b="1" dirty="0">
                <a:solidFill>
                  <a:srgbClr val="0567C3"/>
                </a:solidFill>
                <a:latin typeface="华文行楷" panose="02010800040101010101" pitchFamily="2" charset="-122"/>
                <a:ea typeface="华文行楷" panose="02010800040101010101" pitchFamily="2" charset="-122"/>
              </a:rPr>
              <a:t>一个读写头</a:t>
            </a:r>
            <a:r>
              <a:rPr lang="zh-CN" altLang="en-US" sz="2400" b="1" dirty="0">
                <a:solidFill>
                  <a:schemeClr val="tx1"/>
                </a:solidFill>
                <a:latin typeface="宋体" panose="02010600030101010101" pitchFamily="2" charset="-122"/>
              </a:rPr>
              <a:t>：读写头可以在纸带上左右移动，它能读出当前所指的格子上的符号，并能改变当前格子上的符号。</a:t>
            </a:r>
            <a:endParaRPr lang="zh-CN" altLang="en-US" sz="2400" b="1" dirty="0">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charRg st="0" end="98"/>
                                            </p:txEl>
                                          </p:spTgt>
                                        </p:tgtEl>
                                        <p:attrNameLst>
                                          <p:attrName>style.visibility</p:attrName>
                                        </p:attrNameLst>
                                      </p:cBhvr>
                                      <p:to>
                                        <p:strVal val="visible"/>
                                      </p:to>
                                    </p:set>
                                    <p:animEffect transition="in" filter="barn(outVertical)">
                                      <p:cBhvr>
                                        <p:cTn id="7" dur="500"/>
                                        <p:tgtEl>
                                          <p:spTgt spid="32771">
                                            <p:txEl>
                                              <p:charRg st="0"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1">
                                            <p:txEl>
                                              <p:charRg st="98" end="148"/>
                                            </p:txEl>
                                          </p:spTgt>
                                        </p:tgtEl>
                                        <p:attrNameLst>
                                          <p:attrName>style.visibility</p:attrName>
                                        </p:attrNameLst>
                                      </p:cBhvr>
                                      <p:to>
                                        <p:strVal val="visible"/>
                                      </p:to>
                                    </p:set>
                                    <p:animEffect transition="in" filter="barn(outVertical)">
                                      <p:cBhvr>
                                        <p:cTn id="12" dur="500"/>
                                        <p:tgtEl>
                                          <p:spTgt spid="32771">
                                            <p:txEl>
                                              <p:charRg st="9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dirty="0">
                <a:solidFill>
                  <a:srgbClr val="FF0000"/>
                </a:solidFill>
                <a:latin typeface="宋体" panose="02010600030101010101" pitchFamily="2" charset="-122"/>
                <a:ea typeface="宋体" panose="02010600030101010101" pitchFamily="2" charset="-122"/>
              </a:rPr>
              <a:t>图灵机的构成</a:t>
            </a:r>
            <a:endParaRPr lang="zh-CN" altLang="en-US" dirty="0">
              <a:solidFill>
                <a:srgbClr val="FF0000"/>
              </a:solidFill>
              <a:latin typeface="宋体" panose="02010600030101010101" pitchFamily="2" charset="-122"/>
              <a:ea typeface="宋体" panose="02010600030101010101" pitchFamily="2" charset="-122"/>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sp>
        <p:nvSpPr>
          <p:cNvPr id="32771" name="文本占位符 32770"/>
          <p:cNvSpPr>
            <a:spLocks noGrp="1"/>
          </p:cNvSpPr>
          <p:nvPr>
            <p:ph type="body" idx="1"/>
            <p:custDataLst>
              <p:tags r:id="rId2"/>
            </p:custDataLst>
          </p:nvPr>
        </p:nvSpPr>
        <p:spPr>
          <a:xfrm>
            <a:off x="818515" y="1386205"/>
            <a:ext cx="10191115" cy="4648200"/>
          </a:xfrm>
        </p:spPr>
        <p:txBody>
          <a:bodyPr/>
          <a:p>
            <a:pPr>
              <a:buFont typeface="Wingdings" panose="05000000000000000000" charset="0"/>
              <a:buChar char="n"/>
            </a:pPr>
            <a:r>
              <a:rPr lang="zh-CN" altLang="en-US" sz="2400" b="1" dirty="0">
                <a:solidFill>
                  <a:srgbClr val="0567C3"/>
                </a:solidFill>
                <a:latin typeface="华文行楷" panose="02010800040101010101" pitchFamily="2" charset="-122"/>
                <a:ea typeface="华文行楷" panose="02010800040101010101" pitchFamily="2" charset="-122"/>
                <a:sym typeface="+mn-ea"/>
              </a:rPr>
              <a:t>一个状态寄存器</a:t>
            </a:r>
            <a:r>
              <a:rPr lang="zh-CN" altLang="en-US" sz="2400" b="1" dirty="0">
                <a:solidFill>
                  <a:schemeClr val="tx1"/>
                </a:solidFill>
                <a:latin typeface="宋体" panose="02010600030101010101" pitchFamily="2" charset="-122"/>
                <a:sym typeface="+mn-ea"/>
              </a:rPr>
              <a:t>：用于保存图灵机当前所处的状态。图灵机的所有可能状态的数目是有限的，并且有一个特殊的状态，称为停机状态。</a:t>
            </a:r>
            <a:endParaRPr lang="zh-CN" altLang="en-US" sz="2400" b="1" dirty="0">
              <a:solidFill>
                <a:schemeClr val="tx1"/>
              </a:solidFill>
              <a:latin typeface="宋体" panose="02010600030101010101" pitchFamily="2" charset="-122"/>
              <a:sym typeface="+mn-ea"/>
            </a:endParaRPr>
          </a:p>
          <a:p>
            <a:pPr>
              <a:buFont typeface="Wingdings" panose="05000000000000000000" charset="0"/>
              <a:buChar char="n"/>
            </a:pPr>
            <a:endParaRPr lang="zh-CN" altLang="en-US" sz="2400" b="1" dirty="0">
              <a:solidFill>
                <a:schemeClr val="tx1"/>
              </a:solidFill>
              <a:latin typeface="宋体" panose="02010600030101010101" pitchFamily="2" charset="-122"/>
            </a:endParaRPr>
          </a:p>
          <a:p>
            <a:pPr>
              <a:buFont typeface="Wingdings" panose="05000000000000000000" charset="0"/>
              <a:buChar char="n"/>
            </a:pPr>
            <a:r>
              <a:rPr lang="zh-CN" altLang="en-US" sz="2400" b="1" dirty="0">
                <a:solidFill>
                  <a:srgbClr val="0567C3"/>
                </a:solidFill>
                <a:latin typeface="华文行楷" panose="02010800040101010101" pitchFamily="2" charset="-122"/>
                <a:ea typeface="华文行楷" panose="02010800040101010101" pitchFamily="2" charset="-122"/>
                <a:sym typeface="+mn-ea"/>
              </a:rPr>
              <a:t>一套控制规则（程序）</a:t>
            </a:r>
            <a:r>
              <a:rPr lang="zh-CN" altLang="en-US" sz="2400" b="1" dirty="0">
                <a:solidFill>
                  <a:schemeClr val="tx1"/>
                </a:solidFill>
                <a:latin typeface="宋体" panose="02010600030101010101" pitchFamily="2" charset="-122"/>
                <a:sym typeface="+mn-ea"/>
              </a:rPr>
              <a:t>：根据当前机器所处的状态以及当前读写头所指的格子上的符号来确定读写头下一步的动作，并改变状态寄存器的值，令机器进入一个新的状态。</a:t>
            </a:r>
            <a:endParaRPr lang="zh-CN" altLang="en-US" sz="2400" b="1" dirty="0">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charRg st="0" end="98"/>
                                            </p:txEl>
                                          </p:spTgt>
                                        </p:tgtEl>
                                        <p:attrNameLst>
                                          <p:attrName>style.visibility</p:attrName>
                                        </p:attrNameLst>
                                      </p:cBhvr>
                                      <p:to>
                                        <p:strVal val="visible"/>
                                      </p:to>
                                    </p:set>
                                    <p:animEffect transition="in" filter="barn(outVertical)">
                                      <p:cBhvr>
                                        <p:cTn id="7" dur="500"/>
                                        <p:tgtEl>
                                          <p:spTgt spid="32771">
                                            <p:txEl>
                                              <p:charRg st="0"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dirty="0">
                <a:solidFill>
                  <a:srgbClr val="FF0000"/>
                </a:solidFill>
                <a:latin typeface="宋体" panose="02010600030101010101" pitchFamily="2" charset="-122"/>
                <a:ea typeface="宋体" panose="02010600030101010101" pitchFamily="2" charset="-122"/>
              </a:rPr>
              <a:t>图灵机的工作过程</a:t>
            </a:r>
            <a:endParaRPr lang="zh-CN" altLang="en-US" dirty="0">
              <a:solidFill>
                <a:srgbClr val="FF0000"/>
              </a:solidFill>
              <a:latin typeface="宋体" panose="02010600030101010101" pitchFamily="2" charset="-122"/>
              <a:ea typeface="宋体" panose="02010600030101010101" pitchFamily="2" charset="-122"/>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sp>
        <p:nvSpPr>
          <p:cNvPr id="32771" name="文本占位符 32770"/>
          <p:cNvSpPr>
            <a:spLocks noGrp="1"/>
          </p:cNvSpPr>
          <p:nvPr>
            <p:ph type="body" idx="1"/>
            <p:custDataLst>
              <p:tags r:id="rId2"/>
            </p:custDataLst>
          </p:nvPr>
        </p:nvSpPr>
        <p:spPr>
          <a:xfrm>
            <a:off x="818515" y="1386205"/>
            <a:ext cx="10874375" cy="4648200"/>
          </a:xfrm>
        </p:spPr>
        <p:txBody>
          <a:bodyPr/>
          <a:p>
            <a:pPr>
              <a:buFont typeface="Wingdings" panose="05000000000000000000" charset="0"/>
              <a:buChar char="n"/>
            </a:pPr>
            <a:r>
              <a:rPr lang="zh-CN" altLang="en-US" sz="2400" b="1" dirty="0">
                <a:solidFill>
                  <a:schemeClr val="tx1"/>
                </a:solidFill>
                <a:latin typeface="+mn-ea"/>
                <a:sym typeface="+mn-ea"/>
              </a:rPr>
              <a:t>由读写头从纸带上读出一个方格的信息，并且根据机器当前的内部状态对程序进行查表，得出一个输出动作，既是否往纸带上写信息，写什么信息，是否移动读写头到下一个方格。程序也会告诉它下一时刻转移到哪一个内部状态。</a:t>
            </a:r>
            <a:endParaRPr lang="zh-CN" altLang="en-US" sz="2400" b="1" dirty="0">
              <a:solidFill>
                <a:schemeClr val="tx1"/>
              </a:solidFill>
              <a:latin typeface="+mn-ea"/>
              <a:sym typeface="+mn-ea"/>
            </a:endParaRPr>
          </a:p>
          <a:p>
            <a:pPr algn="l">
              <a:buClrTx/>
              <a:buSzTx/>
              <a:buFont typeface="Wingdings" panose="05000000000000000000" charset="0"/>
              <a:buChar char="n"/>
            </a:pPr>
            <a:r>
              <a:rPr lang="zh-CN" altLang="en-US" sz="2400" b="1" dirty="0">
                <a:latin typeface="+mn-ea"/>
                <a:sym typeface="+mn-ea"/>
              </a:rPr>
              <a:t>图灵机能根据每一时刻读写头读到的信息和当前的内部状态进行查表，确定其下一时刻的内部状态和输出动作。</a:t>
            </a:r>
            <a:endParaRPr lang="zh-CN" altLang="en-US" sz="2400" b="1" dirty="0">
              <a:latin typeface="+mn-ea"/>
              <a:sym typeface="+mn-ea"/>
            </a:endParaRPr>
          </a:p>
          <a:p>
            <a:pPr algn="l">
              <a:buClrTx/>
              <a:buSzTx/>
              <a:buFont typeface="Wingdings" panose="05000000000000000000" charset="0"/>
              <a:buChar char="n"/>
            </a:pPr>
            <a:r>
              <a:rPr lang="zh-CN" altLang="en-US" sz="2400" dirty="0">
                <a:solidFill>
                  <a:schemeClr val="tx1"/>
                </a:solidFill>
                <a:ea typeface="华文行楷" panose="02010800040101010101" pitchFamily="2" charset="-122"/>
                <a:sym typeface="+mn-ea"/>
              </a:rPr>
              <a:t>注意</a:t>
            </a:r>
            <a:r>
              <a:rPr lang="zh-CN" altLang="en-US" sz="2400" b="1" dirty="0">
                <a:solidFill>
                  <a:schemeClr val="tx1"/>
                </a:solidFill>
                <a:ea typeface="华文行楷" panose="02010800040101010101" pitchFamily="2" charset="-122"/>
                <a:sym typeface="+mn-ea"/>
              </a:rPr>
              <a:t> </a:t>
            </a:r>
            <a:r>
              <a:rPr lang="zh-CN" altLang="en-US" sz="2400" b="1" dirty="0">
                <a:solidFill>
                  <a:schemeClr val="tx1"/>
                </a:solidFill>
                <a:sym typeface="+mn-ea"/>
              </a:rPr>
              <a:t>：现实机器的每一部分都是有限的，但它有一个潜在的无限长的纸带，因此这种机器只是一个</a:t>
            </a:r>
            <a:r>
              <a:rPr lang="zh-CN" altLang="en-US" sz="2400" b="1" dirty="0">
                <a:solidFill>
                  <a:schemeClr val="tx1"/>
                </a:solidFill>
                <a:latin typeface="+mn-ea"/>
                <a:sym typeface="+mn-ea"/>
              </a:rPr>
              <a:t>理想</a:t>
            </a:r>
            <a:r>
              <a:rPr lang="zh-CN" altLang="en-US" sz="2400" b="1" dirty="0">
                <a:solidFill>
                  <a:schemeClr val="tx1"/>
                </a:solidFill>
                <a:sym typeface="+mn-ea"/>
              </a:rPr>
              <a:t>的设备</a:t>
            </a:r>
            <a:r>
              <a:rPr lang="zh-CN" altLang="en-US" sz="2400" dirty="0">
                <a:solidFill>
                  <a:schemeClr val="tx1"/>
                </a:solidFill>
                <a:sym typeface="+mn-ea"/>
              </a:rPr>
              <a:t>。</a:t>
            </a:r>
            <a:endParaRPr lang="zh-CN" altLang="en-US" sz="2400" dirty="0">
              <a:solidFill>
                <a:schemeClr val="tx1"/>
              </a:solidFill>
              <a:sym typeface="+mn-ea"/>
            </a:endParaRPr>
          </a:p>
          <a:p>
            <a:pPr algn="l">
              <a:buClrTx/>
              <a:buSzTx/>
              <a:buFont typeface="Wingdings" panose="05000000000000000000" charset="0"/>
              <a:buChar char="n"/>
            </a:pPr>
            <a:r>
              <a:rPr lang="zh-CN" altLang="en-US" sz="2400" b="1" dirty="0">
                <a:solidFill>
                  <a:schemeClr val="tx1"/>
                </a:solidFill>
                <a:latin typeface="+mn-ea"/>
                <a:sym typeface="+mn-ea"/>
              </a:rPr>
              <a:t>他认为这样的一台机器就能模拟人类所能进行的任何计算过程。</a:t>
            </a:r>
            <a:endParaRPr lang="zh-CN" altLang="en-US" sz="2400" b="1" dirty="0">
              <a:solidFill>
                <a:schemeClr val="tx1"/>
              </a:solidFill>
              <a:latin typeface="+mn-ea"/>
            </a:endParaRPr>
          </a:p>
          <a:p>
            <a:pPr algn="l">
              <a:buClrTx/>
              <a:buSzTx/>
              <a:buFont typeface="Wingdings" panose="05000000000000000000" charset="0"/>
              <a:buChar char="n"/>
            </a:pPr>
            <a:endParaRPr lang="zh-CN" altLang="en-US" sz="2400" b="1" dirty="0">
              <a:solidFill>
                <a:schemeClr val="tx1"/>
              </a:solidFill>
              <a:latin typeface="+mn-ea"/>
            </a:endParaRPr>
          </a:p>
          <a:p>
            <a:pPr marL="533400" indent="-533400">
              <a:buNone/>
            </a:pPr>
            <a:endParaRPr lang="zh-CN" altLang="en-US" sz="2400" b="1" dirty="0">
              <a:solidFill>
                <a:srgbClr val="FFFF99"/>
              </a:solidFill>
              <a:latin typeface="宋体" panose="02010600030101010101" pitchFamily="2" charset="-122"/>
            </a:endParaRPr>
          </a:p>
          <a:p>
            <a:pPr>
              <a:buFont typeface="Wingdings" panose="05000000000000000000" charset="0"/>
              <a:buChar char="n"/>
            </a:pPr>
            <a:endParaRPr lang="zh-CN" altLang="en-US" sz="2400" b="1" dirty="0">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charRg st="0" end="98"/>
                                            </p:txEl>
                                          </p:spTgt>
                                        </p:tgtEl>
                                        <p:attrNameLst>
                                          <p:attrName>style.visibility</p:attrName>
                                        </p:attrNameLst>
                                      </p:cBhvr>
                                      <p:to>
                                        <p:strVal val="visible"/>
                                      </p:to>
                                    </p:set>
                                    <p:animEffect transition="in" filter="barn(outVertical)">
                                      <p:cBhvr>
                                        <p:cTn id="7" dur="500"/>
                                        <p:tgtEl>
                                          <p:spTgt spid="32771">
                                            <p:txEl>
                                              <p:charRg st="0"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1">
                                            <p:txEl>
                                              <p:charRg st="1" end="1"/>
                                            </p:txEl>
                                          </p:spTgt>
                                        </p:tgtEl>
                                        <p:attrNameLst>
                                          <p:attrName>style.visibility</p:attrName>
                                        </p:attrNameLst>
                                      </p:cBhvr>
                                      <p:to>
                                        <p:strVal val="visible"/>
                                      </p:to>
                                    </p:set>
                                    <p:animEffect transition="in" filter="barn(outVertical)">
                                      <p:cBhvr>
                                        <p:cTn id="12" dur="500"/>
                                        <p:tgtEl>
                                          <p:spTgt spid="32771">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771">
                                            <p:txEl>
                                              <p:charRg st="2" end="2"/>
                                            </p:txEl>
                                          </p:spTgt>
                                        </p:tgtEl>
                                        <p:attrNameLst>
                                          <p:attrName>style.visibility</p:attrName>
                                        </p:attrNameLst>
                                      </p:cBhvr>
                                      <p:to>
                                        <p:strVal val="visible"/>
                                      </p:to>
                                    </p:set>
                                    <p:animEffect transition="in" filter="barn(outVertical)">
                                      <p:cBhvr>
                                        <p:cTn id="17" dur="500"/>
                                        <p:tgtEl>
                                          <p:spTgt spid="3277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771">
                                            <p:txEl>
                                              <p:charRg st="3" end="3"/>
                                            </p:txEl>
                                          </p:spTgt>
                                        </p:tgtEl>
                                        <p:attrNameLst>
                                          <p:attrName>style.visibility</p:attrName>
                                        </p:attrNameLst>
                                      </p:cBhvr>
                                      <p:to>
                                        <p:strVal val="visible"/>
                                      </p:to>
                                    </p:set>
                                    <p:animEffect transition="in" filter="barn(outVertical)">
                                      <p:cBhvr>
                                        <p:cTn id="22" dur="500"/>
                                        <p:tgtEl>
                                          <p:spTgt spid="32771">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9" name="矩形 31748"/>
          <p:cNvSpPr/>
          <p:nvPr>
            <p:custDataLst>
              <p:tags r:id="rId1"/>
            </p:custDataLst>
          </p:nvPr>
        </p:nvSpPr>
        <p:spPr>
          <a:xfrm>
            <a:off x="2619375" y="1385888"/>
            <a:ext cx="9144000" cy="0"/>
          </a:xfrm>
          <a:prstGeom prst="rect">
            <a:avLst/>
          </a:prstGeom>
          <a:noFill/>
          <a:ln w="12700">
            <a:noFill/>
          </a:ln>
        </p:spPr>
        <p:txBody>
          <a:bodyPr/>
          <a:p>
            <a:endParaRPr lang="zh-CN" altLang="en-US"/>
          </a:p>
        </p:txBody>
      </p:sp>
      <p:sp>
        <p:nvSpPr>
          <p:cNvPr id="135170" name="标题 135169"/>
          <p:cNvSpPr>
            <a:spLocks noGrp="1"/>
          </p:cNvSpPr>
          <p:nvPr>
            <p:ph type="title"/>
            <p:custDataLst>
              <p:tags r:id="rId2"/>
            </p:custDataLst>
          </p:nvPr>
        </p:nvSpPr>
        <p:spPr>
          <a:xfrm>
            <a:off x="1066800" y="304800"/>
            <a:ext cx="8229600" cy="1206500"/>
          </a:xfrm>
        </p:spPr>
        <p:txBody>
          <a:bodyPr anchor="ctr" anchorCtr="0"/>
          <a:p>
            <a:r>
              <a:rPr lang="zh-CN" altLang="en-US" b="1" dirty="0">
                <a:solidFill>
                  <a:srgbClr val="FF0000"/>
                </a:solidFill>
                <a:latin typeface="宋体" panose="02010600030101010101" pitchFamily="2" charset="-122"/>
                <a:ea typeface="宋体" panose="02010600030101010101" pitchFamily="2" charset="-122"/>
              </a:rPr>
              <a:t>图灵机揭示了最伟大的机器灵魂</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135171" name="文本占位符 135170"/>
          <p:cNvSpPr>
            <a:spLocks noGrp="1"/>
          </p:cNvSpPr>
          <p:nvPr>
            <p:ph type="body" idx="1"/>
            <p:custDataLst>
              <p:tags r:id="rId3"/>
            </p:custDataLst>
          </p:nvPr>
        </p:nvSpPr>
        <p:spPr>
          <a:xfrm>
            <a:off x="1066800" y="1600200"/>
            <a:ext cx="10932795" cy="4495800"/>
          </a:xfrm>
        </p:spPr>
        <p:txBody>
          <a:bodyPr/>
          <a:p>
            <a:pPr>
              <a:lnSpc>
                <a:spcPct val="90000"/>
              </a:lnSpc>
              <a:buFont typeface="Wingdings" panose="05000000000000000000" charset="0"/>
              <a:buChar char="n"/>
            </a:pPr>
            <a:r>
              <a:rPr lang="zh-CN" altLang="en-US" sz="2400" b="1" dirty="0">
                <a:solidFill>
                  <a:schemeClr val="tx1"/>
                </a:solidFill>
                <a:latin typeface="+mn-ea"/>
                <a:cs typeface="+mn-ea"/>
              </a:rPr>
              <a:t>图灵机是一个理论计算机模型，它最主要的功能还是在于计算上。最简单的信息就是0和1，而最简单的计算就是对0或1进行布尔运算。而布尔运算本质上就三种：与、或、非。从最简单的逻辑运算操作、最简单的二进制信息出发我们就可以构造任意的图灵机！</a:t>
            </a:r>
            <a:endParaRPr lang="zh-CN" altLang="en-US" sz="2400" b="1" dirty="0">
              <a:solidFill>
                <a:schemeClr val="tx1"/>
              </a:solidFill>
              <a:latin typeface="+mn-ea"/>
              <a:cs typeface="+mn-ea"/>
            </a:endParaRPr>
          </a:p>
          <a:p>
            <a:pPr>
              <a:lnSpc>
                <a:spcPct val="90000"/>
              </a:lnSpc>
            </a:pPr>
            <a:endParaRPr lang="zh-CN" altLang="en-US" sz="2400" b="1" dirty="0">
              <a:solidFill>
                <a:schemeClr val="tx1"/>
              </a:solidFill>
              <a:latin typeface="+mn-ea"/>
              <a:cs typeface="+mn-ea"/>
            </a:endParaRPr>
          </a:p>
          <a:p>
            <a:pPr>
              <a:lnSpc>
                <a:spcPct val="90000"/>
              </a:lnSpc>
              <a:buFont typeface="Wingdings" panose="05000000000000000000" charset="0"/>
              <a:buChar char="n"/>
            </a:pPr>
            <a:r>
              <a:rPr lang="zh-CN" altLang="en-US" sz="2400" b="1" dirty="0">
                <a:solidFill>
                  <a:schemeClr val="tx1"/>
                </a:solidFill>
                <a:latin typeface="+mn-ea"/>
                <a:cs typeface="+mn-ea"/>
              </a:rPr>
              <a:t>不难理解：任何图灵机都可以把输入、输出信息进行01的编码，而任何一个变换也可以最终分解为对01编码的变换，而对01编码的所有计算都可分解成前面说的三种运算</a:t>
            </a:r>
            <a:r>
              <a:rPr lang="zh-CN" altLang="en-US" sz="2400" dirty="0">
                <a:solidFill>
                  <a:schemeClr val="tx1"/>
                </a:solidFill>
                <a:latin typeface="+mn-ea"/>
                <a:cs typeface="+mn-ea"/>
              </a:rPr>
              <a:t>。</a:t>
            </a:r>
            <a:endParaRPr lang="zh-CN" altLang="en-US" sz="2400" dirty="0">
              <a:solidFill>
                <a:schemeClr val="tx1"/>
              </a:solidFill>
              <a:latin typeface="+mn-ea"/>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custDataLst>
              <p:tags r:id="rId1"/>
            </p:custDataLst>
          </p:nvPr>
        </p:nvSpPr>
        <p:spPr>
          <a:xfrm>
            <a:off x="569595" y="431800"/>
            <a:ext cx="10852150" cy="647700"/>
          </a:xfrm>
        </p:spPr>
        <p:txBody>
          <a:bodyPr anchor="ctr" anchorCtr="0"/>
          <a:p>
            <a:r>
              <a:rPr lang="zh-CN" altLang="en-US" dirty="0">
                <a:solidFill>
                  <a:srgbClr val="FF0000"/>
                </a:solidFill>
                <a:latin typeface="宋体" panose="02010600030101010101" pitchFamily="2" charset="-122"/>
                <a:ea typeface="宋体" panose="02010600030101010101" pitchFamily="2" charset="-122"/>
              </a:rPr>
              <a:t>图灵机的工程实现是复杂工程问题</a:t>
            </a:r>
            <a:endParaRPr lang="zh-CN" altLang="en-US" dirty="0">
              <a:solidFill>
                <a:srgbClr val="FF0000"/>
              </a:solidFill>
              <a:latin typeface="宋体" panose="02010600030101010101" pitchFamily="2" charset="-122"/>
              <a:ea typeface="宋体" panose="02010600030101010101" pitchFamily="2" charset="-122"/>
            </a:endParaRPr>
          </a:p>
        </p:txBody>
      </p:sp>
      <p:sp>
        <p:nvSpPr>
          <p:cNvPr id="140291" name="文本占位符 140290"/>
          <p:cNvSpPr>
            <a:spLocks noGrp="1"/>
          </p:cNvSpPr>
          <p:nvPr>
            <p:ph type="body" idx="1"/>
            <p:custDataLst>
              <p:tags r:id="rId2"/>
            </p:custDataLst>
          </p:nvPr>
        </p:nvSpPr>
        <p:spPr/>
        <p:txBody>
          <a:bodyPr/>
          <a:p>
            <a:pPr>
              <a:buFont typeface="Wingdings" panose="05000000000000000000" charset="0"/>
              <a:buChar char="n"/>
            </a:pPr>
            <a:r>
              <a:rPr lang="zh-CN" altLang="en-US" sz="2400" b="1" dirty="0"/>
              <a:t>数学、物理学、材料学、经济学</a:t>
            </a:r>
            <a:endParaRPr lang="zh-CN" altLang="en-US" sz="2400" b="1" dirty="0"/>
          </a:p>
          <a:p>
            <a:pPr>
              <a:buFont typeface="Wingdings" panose="05000000000000000000" charset="0"/>
              <a:buChar char="n"/>
            </a:pPr>
            <a:r>
              <a:rPr lang="zh-CN" altLang="en-US" sz="2400" b="1" dirty="0"/>
              <a:t>面临很多不确定性问题</a:t>
            </a:r>
            <a:endParaRPr lang="zh-CN" altLang="en-US" sz="2400" b="1" dirty="0"/>
          </a:p>
          <a:p>
            <a:pPr>
              <a:buFont typeface="Wingdings" panose="05000000000000000000" charset="0"/>
              <a:buChar char="n"/>
            </a:pPr>
            <a:r>
              <a:rPr lang="zh-CN" altLang="en-US" sz="2400" b="1" dirty="0"/>
              <a:t>管理、组织协调问题</a:t>
            </a:r>
            <a:endParaRPr lang="zh-CN" altLang="en-US" sz="2400" b="1" dirty="0"/>
          </a:p>
          <a:p>
            <a:pPr>
              <a:buFont typeface="Wingdings" panose="05000000000000000000" charset="0"/>
              <a:buChar char="n"/>
            </a:pPr>
            <a:r>
              <a:rPr lang="zh-CN" altLang="en-US" sz="2400" b="1" dirty="0"/>
              <a:t>人文学</a:t>
            </a:r>
            <a:endParaRPr lang="zh-CN" altLang="en-US" sz="2400" b="1" dirty="0"/>
          </a:p>
          <a:p>
            <a:pPr>
              <a:buFont typeface="Wingdings" panose="05000000000000000000" charset="0"/>
              <a:buChar char="n"/>
            </a:pPr>
            <a:r>
              <a:rPr lang="zh-CN" altLang="en-US" sz="2400" b="1" dirty="0"/>
              <a:t>研究新方法、新工艺</a:t>
            </a:r>
            <a:endParaRPr lang="zh-CN" altLang="en-US" sz="2400" b="1" dirty="0"/>
          </a:p>
          <a:p>
            <a:pPr>
              <a:buFont typeface="Wingdings" panose="05000000000000000000" charset="0"/>
              <a:buChar char="n"/>
            </a:pPr>
            <a:r>
              <a:rPr lang="zh-CN" altLang="en-US" sz="2400" b="1" dirty="0"/>
              <a:t>能源消耗问题</a:t>
            </a:r>
            <a:endParaRPr lang="zh-CN" altLang="en-US" sz="2400" b="1" dirty="0"/>
          </a:p>
          <a:p>
            <a:pPr>
              <a:buFont typeface="Wingdings" panose="05000000000000000000" charset="0"/>
              <a:buChar char="n"/>
            </a:pPr>
            <a:r>
              <a:rPr lang="zh-CN" altLang="en-US" sz="2400" b="1" dirty="0"/>
              <a:t>设计问题</a:t>
            </a:r>
            <a:endParaRPr lang="zh-CN" altLang="en-US" sz="2400" dirty="0"/>
          </a:p>
          <a:p>
            <a:pPr>
              <a:buFont typeface="Wingdings" panose="05000000000000000000" charset="0"/>
              <a:buChar char="n"/>
            </a:pP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8435" name="标题 1"/>
          <p:cNvSpPr>
            <a:spLocks noGrp="1"/>
          </p:cNvSpPr>
          <p:nvPr>
            <p:ph type="title"/>
          </p:nvPr>
        </p:nvSpPr>
        <p:spPr>
          <a:ln/>
        </p:spPr>
        <p:txBody>
          <a:bodyPr vert="horz" wrap="square" lIns="101600" tIns="38100" rIns="76200" bIns="38100" anchor="ctr" anchorCtr="0"/>
          <a:p>
            <a:pPr marL="0" indent="0" eaLnBrk="1" hangingPunct="1"/>
            <a:r>
              <a:rPr lang="zh-CN" altLang="en-US" sz="3600" dirty="0">
                <a:latin typeface="宋体" panose="02010600030101010101" pitchFamily="2" charset="-122"/>
                <a:ea typeface="宋体" panose="02010600030101010101" pitchFamily="2" charset="-122"/>
                <a:sym typeface="宋体" panose="02010600030101010101" pitchFamily="2" charset="-122"/>
              </a:rPr>
              <a:t>2.</a:t>
            </a:r>
            <a:r>
              <a:rPr lang="en-US" altLang="zh-CN" sz="3600" dirty="0">
                <a:latin typeface="宋体" panose="02010600030101010101" pitchFamily="2" charset="-122"/>
                <a:ea typeface="宋体" panose="02010600030101010101" pitchFamily="2" charset="-122"/>
                <a:sym typeface="宋体" panose="02010600030101010101" pitchFamily="2" charset="-122"/>
              </a:rPr>
              <a:t>1 </a:t>
            </a:r>
            <a:r>
              <a:rPr lang="zh-CN" altLang="en-US" sz="3600" dirty="0">
                <a:latin typeface="宋体" panose="02010600030101010101" pitchFamily="2" charset="-122"/>
                <a:ea typeface="宋体" panose="02010600030101010101" pitchFamily="2" charset="-122"/>
                <a:sym typeface="宋体" panose="02010600030101010101" pitchFamily="2" charset="-122"/>
              </a:rPr>
              <a:t>计算模型与二进制</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
        <p:nvSpPr>
          <p:cNvPr id="18436" name="内容占位符 2"/>
          <p:cNvSpPr>
            <a:spLocks noGrp="1"/>
          </p:cNvSpPr>
          <p:nvPr>
            <p:ph idx="1"/>
          </p:nvPr>
        </p:nvSpPr>
        <p:spPr>
          <a:xfrm>
            <a:off x="669925" y="1482725"/>
            <a:ext cx="10852150" cy="4365625"/>
          </a:xfrm>
          <a:ln/>
        </p:spPr>
        <p:txBody>
          <a:bodyPr vert="horz" wrap="square" lIns="101600" tIns="0" rIns="82550" bIns="0" anchor="t" anchorCtr="0"/>
          <a:p>
            <a:pPr eaLnBrk="1" hangingPunct="1">
              <a:lnSpc>
                <a:spcPct val="150000"/>
              </a:lnSpc>
              <a:buFont typeface="Wingdings" panose="05000000000000000000" pitchFamily="2" charset="2"/>
              <a:buChar char="u"/>
            </a:pPr>
            <a:r>
              <a:rPr lang="zh-CN" altLang="en-US" b="1" dirty="0">
                <a:solidFill>
                  <a:srgbClr val="3F3F3F"/>
                </a:solidFill>
              </a:rPr>
              <a:t>数学不等于计算，但数学确实起源于对计算的研究。对实际问题研究计算方法和技术是当时的一大特点。之后，在数学发展的初期，从古希腊数学家开始，出现了对计算的根本问题，即</a:t>
            </a:r>
            <a:r>
              <a:rPr lang="zh-CN" altLang="en-US" b="1" dirty="0">
                <a:solidFill>
                  <a:srgbClr val="FF0000"/>
                </a:solidFill>
              </a:rPr>
              <a:t>可计算性的研究、不可计算性研究</a:t>
            </a:r>
            <a:r>
              <a:rPr lang="zh-CN" altLang="en-US" b="1" dirty="0">
                <a:solidFill>
                  <a:srgbClr val="3F3F3F"/>
                </a:solidFill>
              </a:rPr>
              <a:t>。（</a:t>
            </a:r>
            <a:r>
              <a:rPr lang="zh-CN" altLang="en-US" b="1" dirty="0">
                <a:solidFill>
                  <a:srgbClr val="7030A0"/>
                </a:solidFill>
              </a:rPr>
              <a:t>可计算、不可计算、半可计算</a:t>
            </a:r>
            <a:r>
              <a:rPr lang="zh-CN" altLang="en-US" b="1" dirty="0">
                <a:solidFill>
                  <a:srgbClr val="3F3F3F"/>
                </a:solidFill>
              </a:rPr>
              <a:t>）</a:t>
            </a:r>
            <a:endParaRPr lang="zh-CN" altLang="en-US" b="1" dirty="0">
              <a:solidFill>
                <a:srgbClr val="3F3F3F"/>
              </a:solidFill>
            </a:endParaRPr>
          </a:p>
          <a:p>
            <a:pPr eaLnBrk="1" hangingPunct="1">
              <a:lnSpc>
                <a:spcPct val="150000"/>
              </a:lnSpc>
              <a:buFont typeface="Wingdings" panose="05000000000000000000" pitchFamily="2" charset="2"/>
              <a:buChar char="u"/>
            </a:pPr>
            <a:r>
              <a:rPr lang="zh-CN" altLang="en-US" b="1" dirty="0">
                <a:solidFill>
                  <a:srgbClr val="3F3F3F"/>
                </a:solidFill>
              </a:rPr>
              <a:t>随着许多计算问题得到解决和不可计算问题类的不断积累，由于问题的种类繁多，互不相同，不仅从认识上难于统一己有的成果，而且也使几百年来几代数学家渴望制造出计算机器的梦想因缺乏科学理论而未能成功。无数次的失败使科学家认识到</a:t>
            </a:r>
            <a:r>
              <a:rPr lang="zh-CN" altLang="en-US" b="1" dirty="0">
                <a:solidFill>
                  <a:srgbClr val="FF0000"/>
                </a:solidFill>
              </a:rPr>
              <a:t>发展计算模型</a:t>
            </a:r>
            <a:r>
              <a:rPr lang="zh-CN" altLang="en-US" b="1" dirty="0">
                <a:solidFill>
                  <a:srgbClr val="3F3F3F"/>
                </a:solidFill>
              </a:rPr>
              <a:t>，</a:t>
            </a:r>
            <a:r>
              <a:rPr lang="zh-CN" altLang="en-US" b="1" dirty="0">
                <a:solidFill>
                  <a:srgbClr val="FF0000"/>
                </a:solidFill>
              </a:rPr>
              <a:t>研究最一般的问题类的可计算性的重要性</a:t>
            </a:r>
            <a:r>
              <a:rPr lang="zh-CN" altLang="en-US" b="1" dirty="0">
                <a:solidFill>
                  <a:srgbClr val="3F3F3F"/>
                </a:solidFill>
              </a:rPr>
              <a:t>。</a:t>
            </a:r>
            <a:endParaRPr lang="zh-CN" altLang="en-US" b="1" dirty="0">
              <a:solidFill>
                <a:srgbClr val="3F3F3F"/>
              </a:solidFill>
            </a:endParaRPr>
          </a:p>
          <a:p>
            <a:pPr eaLnBrk="1" hangingPunct="1">
              <a:lnSpc>
                <a:spcPct val="150000"/>
              </a:lnSpc>
              <a:buFont typeface="Wingdings" panose="05000000000000000000" pitchFamily="2" charset="2"/>
              <a:buChar char="u"/>
            </a:pPr>
            <a:r>
              <a:rPr lang="zh-CN" altLang="en-US" b="1" dirty="0">
                <a:solidFill>
                  <a:srgbClr val="3F3F3F"/>
                </a:solidFill>
              </a:rPr>
              <a:t>说到计算模型和数学，总免不了要涉及到形式化与形式化方法的概念。</a:t>
            </a:r>
            <a:endParaRPr lang="zh-CN" altLang="en-US" b="1" dirty="0">
              <a:solidFill>
                <a:srgbClr val="3F3F3F"/>
              </a:solidFill>
            </a:endParaRPr>
          </a:p>
          <a:p>
            <a:pPr eaLnBrk="1" hangingPunct="1">
              <a:lnSpc>
                <a:spcPct val="150000"/>
              </a:lnSpc>
              <a:buFont typeface="Wingdings" panose="05000000000000000000" pitchFamily="2" charset="2"/>
              <a:buChar char="u"/>
            </a:pPr>
            <a:r>
              <a:rPr lang="zh-CN" altLang="en-US" b="1" dirty="0">
                <a:solidFill>
                  <a:srgbClr val="3F3F3F"/>
                </a:solidFill>
              </a:rPr>
              <a:t>所谓形式化是将事物的内容与形式相分离，用事物的某种形式来表示事物。</a:t>
            </a:r>
            <a:endParaRPr lang="zh-CN" altLang="en-US" b="1" dirty="0">
              <a:solidFill>
                <a:srgbClr val="3F3F3F"/>
              </a:solidFill>
            </a:endParaRPr>
          </a:p>
          <a:p>
            <a:pPr eaLnBrk="1" hangingPunct="1">
              <a:lnSpc>
                <a:spcPct val="150000"/>
              </a:lnSpc>
              <a:buFont typeface="Wingdings" panose="05000000000000000000" pitchFamily="2" charset="2"/>
              <a:buChar char="u"/>
            </a:pPr>
            <a:r>
              <a:rPr lang="zh-CN" altLang="en-US" b="1" dirty="0">
                <a:solidFill>
                  <a:srgbClr val="3F3F3F"/>
                </a:solidFill>
              </a:rPr>
              <a:t>形式化方法是在对事物描述形式化的基础上，通过研究事物的形式变化规律来研究事物变化规律的全体方法的总称。</a:t>
            </a:r>
            <a:endParaRPr lang="zh-CN" altLang="en-US" b="1" dirty="0">
              <a:solidFill>
                <a:srgbClr val="3F3F3F"/>
              </a:solidFill>
            </a:endParaRPr>
          </a:p>
          <a:p>
            <a:pPr eaLnBrk="1" hangingPunct="1">
              <a:buFont typeface="Wingdings" panose="05000000000000000000" pitchFamily="2" charset="2"/>
              <a:buChar char="u"/>
            </a:pPr>
            <a:endParaRPr lang="zh-CN" altLang="en-US" b="1" i="1" dirty="0">
              <a:solidFill>
                <a:srgbClr val="3F3F3F"/>
              </a:solidFill>
            </a:endParaRPr>
          </a:p>
          <a:p>
            <a:pPr eaLnBrk="1" hangingPunct="1">
              <a:buFont typeface="Wingdings" panose="05000000000000000000" pitchFamily="2" charset="2"/>
              <a:buChar char="u"/>
            </a:pPr>
            <a:endParaRPr lang="zh-CN" altLang="en-US" b="1" i="1" dirty="0">
              <a:solidFill>
                <a:srgbClr val="3F3F3F"/>
              </a:solidFill>
            </a:endParaRPr>
          </a:p>
          <a:p>
            <a:pPr eaLnBrk="1" hangingPunct="1">
              <a:buFont typeface="Arial" panose="020B0604020202020204" pitchFamily="34" charset="0"/>
              <a:buChar char="•"/>
            </a:pPr>
            <a:endParaRPr lang="zh-CN" altLang="zh-CN" b="1" i="1" dirty="0">
              <a:solidFill>
                <a:srgbClr val="3F3F3F"/>
              </a:solidFill>
            </a:endParaRPr>
          </a:p>
        </p:txBody>
      </p:sp>
      <p:sp>
        <p:nvSpPr>
          <p:cNvPr id="18437" name="矩形 3"/>
          <p:cNvSpPr/>
          <p:nvPr/>
        </p:nvSpPr>
        <p:spPr>
          <a:xfrm>
            <a:off x="514350" y="1293813"/>
            <a:ext cx="10963275" cy="4464050"/>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18438" name="日期占位符 5"/>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cxnSp>
        <p:nvCxnSpPr>
          <p:cNvPr id="18439" name="直接连接符 7"/>
          <p:cNvCxnSpPr/>
          <p:nvPr/>
        </p:nvCxnSpPr>
        <p:spPr>
          <a:xfrm>
            <a:off x="349250" y="1095375"/>
            <a:ext cx="5318125" cy="1588"/>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custDataLst>
              <p:tags r:id="rId1"/>
            </p:custDataLst>
          </p:nvPr>
        </p:nvSpPr>
        <p:spPr>
          <a:xfrm>
            <a:off x="569595" y="431800"/>
            <a:ext cx="10852150" cy="647700"/>
          </a:xfrm>
        </p:spPr>
        <p:txBody>
          <a:bodyPr anchor="ctr" anchorCtr="0"/>
          <a:p>
            <a:r>
              <a:rPr lang="zh-CN" altLang="en-US" dirty="0">
                <a:solidFill>
                  <a:srgbClr val="FF0000"/>
                </a:solidFill>
                <a:latin typeface="宋体" panose="02010600030101010101" pitchFamily="2" charset="-122"/>
                <a:ea typeface="宋体" panose="02010600030101010101" pitchFamily="2" charset="-122"/>
              </a:rPr>
              <a:t>思考：图灵机的工程实现问题</a:t>
            </a:r>
            <a:endParaRPr lang="zh-CN" altLang="en-US" dirty="0">
              <a:solidFill>
                <a:srgbClr val="FF0000"/>
              </a:solidFill>
              <a:latin typeface="宋体" panose="02010600030101010101" pitchFamily="2" charset="-122"/>
              <a:ea typeface="宋体" panose="02010600030101010101" pitchFamily="2" charset="-122"/>
            </a:endParaRPr>
          </a:p>
        </p:txBody>
      </p:sp>
      <p:sp>
        <p:nvSpPr>
          <p:cNvPr id="137219" name="文本占位符 137218"/>
          <p:cNvSpPr>
            <a:spLocks noGrp="1"/>
          </p:cNvSpPr>
          <p:nvPr>
            <p:ph type="body" idx="1"/>
            <p:custDataLst>
              <p:tags r:id="rId2"/>
            </p:custDataLst>
          </p:nvPr>
        </p:nvSpPr>
        <p:spPr>
          <a:xfrm>
            <a:off x="569595" y="1295400"/>
            <a:ext cx="11522710" cy="5040630"/>
          </a:xfrm>
        </p:spPr>
        <p:txBody>
          <a:bodyPr/>
          <a:p>
            <a:pPr>
              <a:buFont typeface="Wingdings" panose="05000000000000000000" charset="0"/>
              <a:buChar char="n"/>
            </a:pPr>
            <a:r>
              <a:rPr lang="zh-CN" altLang="en-US" sz="2400" b="1" dirty="0">
                <a:hlinkClick r:id="rId3"/>
              </a:rPr>
              <a:t>工程学</a:t>
            </a:r>
            <a:r>
              <a:rPr lang="zh-CN" altLang="en-US" sz="2400" b="1" dirty="0"/>
              <a:t>是一门应用学科，是用数学和其他自然科学的原理来设计有用物体的进程。</a:t>
            </a:r>
            <a:endParaRPr lang="zh-CN" altLang="en-US" sz="2400" b="1" dirty="0"/>
          </a:p>
          <a:p>
            <a:pPr>
              <a:buFont typeface="Wingdings" panose="05000000000000000000" charset="0"/>
              <a:buChar char="n"/>
            </a:pPr>
            <a:endParaRPr lang="zh-CN" altLang="en-US" sz="2400" b="1" dirty="0"/>
          </a:p>
          <a:p>
            <a:pPr>
              <a:buFont typeface="Wingdings" panose="05000000000000000000" charset="0"/>
              <a:buChar char="n"/>
            </a:pPr>
            <a:r>
              <a:rPr lang="zh-CN" altLang="en-US" sz="2400" b="1" dirty="0"/>
              <a:t>工程学研究的内容：自然科学应用在各行业中的应用方式、方法，同时也研究工程进行的一般规律，并进行改良研究。</a:t>
            </a:r>
            <a:endParaRPr lang="zh-CN" altLang="en-US" sz="2400" b="1" dirty="0"/>
          </a:p>
          <a:p>
            <a:pPr>
              <a:buFont typeface="Wingdings" panose="05000000000000000000" charset="0"/>
              <a:buChar char="n"/>
            </a:pPr>
            <a:endParaRPr lang="zh-CN" altLang="en-US" sz="2400" b="1" dirty="0"/>
          </a:p>
          <a:p>
            <a:pPr>
              <a:buFont typeface="Wingdings" panose="05000000000000000000" charset="0"/>
              <a:buChar char="n"/>
            </a:pPr>
            <a:r>
              <a:rPr lang="zh-CN" altLang="en-US" sz="2400" b="1" dirty="0"/>
              <a:t>工程师：实践工程学的人</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69925" y="431800"/>
            <a:ext cx="10852150" cy="477838"/>
          </a:xfrm>
        </p:spPr>
        <p:txBody>
          <a:bodyPr vert="horz" wrap="square" lIns="101600" tIns="38100" rIns="76200" bIns="38100" anchor="ctr" anchorCtr="0"/>
          <a:p>
            <a:pPr marL="0" indent="0" eaLnBrk="1" hangingPunct="1"/>
            <a:r>
              <a:rPr lang="zh-CN" altLang="en-US" dirty="0">
                <a:solidFill>
                  <a:srgbClr val="FF0000"/>
                </a:solidFill>
              </a:rPr>
              <a:t>图灵机例子：</a:t>
            </a:r>
            <a:endParaRPr lang="zh-CN" altLang="en-US" dirty="0">
              <a:solidFill>
                <a:srgbClr val="FF0000"/>
              </a:solidFill>
            </a:endParaRPr>
          </a:p>
        </p:txBody>
      </p:sp>
      <p:sp>
        <p:nvSpPr>
          <p:cNvPr id="23555" name="文本占位符 63490"/>
          <p:cNvSpPr>
            <a:spLocks noGrp="1"/>
          </p:cNvSpPr>
          <p:nvPr>
            <p:ph type="body" idx="4294967295"/>
          </p:nvPr>
        </p:nvSpPr>
        <p:spPr>
          <a:xfrm>
            <a:off x="669925" y="1117600"/>
            <a:ext cx="10852150" cy="5041900"/>
          </a:xfrm>
        </p:spPr>
        <p:txBody>
          <a:bodyPr vert="horz" wrap="square" lIns="101600" tIns="0" rIns="82550" bIns="0" anchor="t" anchorCtr="0"/>
          <a:p>
            <a:pPr eaLnBrk="1" hangingPunct="1">
              <a:buFont typeface="Wingdings" panose="05000000000000000000" pitchFamily="2" charset="2"/>
              <a:buChar char="l"/>
            </a:pPr>
            <a:r>
              <a:rPr lang="zh-CN" altLang="en-US" b="1" dirty="0">
                <a:solidFill>
                  <a:srgbClr val="3F3F3F"/>
                </a:solidFill>
              </a:rPr>
              <a:t>图灵机</a:t>
            </a:r>
            <a:endParaRPr lang="zh-CN" altLang="en-US" b="1" dirty="0">
              <a:solidFill>
                <a:srgbClr val="3F3F3F"/>
              </a:solidFill>
            </a:endParaRPr>
          </a:p>
          <a:p>
            <a:pPr eaLnBrk="1" hangingPunct="1">
              <a:buFont typeface="Arial" panose="020B0604020202020204" pitchFamily="34" charset="0"/>
              <a:buChar char="•"/>
            </a:pPr>
            <a:endParaRPr lang="zh-CN" altLang="en-US" b="1" i="1" dirty="0">
              <a:solidFill>
                <a:srgbClr val="3F3F3F"/>
              </a:solidFill>
            </a:endParaRPr>
          </a:p>
          <a:p>
            <a:pPr eaLnBrk="1" hangingPunct="1">
              <a:buFont typeface="Arial" panose="020B0604020202020204" pitchFamily="34" charset="0"/>
              <a:buChar char="•"/>
            </a:pPr>
            <a:endParaRPr lang="zh-CN" altLang="en-US" b="1" i="1" dirty="0">
              <a:solidFill>
                <a:srgbClr val="3F3F3F"/>
              </a:solidFill>
            </a:endParaRPr>
          </a:p>
          <a:p>
            <a:pPr eaLnBrk="1" hangingPunct="1">
              <a:buFont typeface="Arial" panose="020B0604020202020204" pitchFamily="34" charset="0"/>
              <a:buChar char="•"/>
            </a:pPr>
            <a:endParaRPr lang="zh-CN" altLang="en-US" b="1" i="1" dirty="0">
              <a:solidFill>
                <a:srgbClr val="3F3F3F"/>
              </a:solidFill>
            </a:endParaRPr>
          </a:p>
          <a:p>
            <a:pPr eaLnBrk="1" hangingPunct="1">
              <a:buFont typeface="Arial" panose="020B0604020202020204" pitchFamily="34" charset="0"/>
              <a:buChar char="•"/>
            </a:pPr>
            <a:endParaRPr lang="zh-CN" altLang="en-US" b="1" i="1" dirty="0">
              <a:solidFill>
                <a:srgbClr val="3F3F3F"/>
              </a:solidFill>
            </a:endParaRPr>
          </a:p>
          <a:p>
            <a:pPr eaLnBrk="1" hangingPunct="1">
              <a:buFont typeface="Arial" panose="020B0604020202020204" pitchFamily="34" charset="0"/>
              <a:buChar char="•"/>
            </a:pPr>
            <a:endParaRPr lang="zh-CN" altLang="en-US" b="1" i="1" dirty="0">
              <a:solidFill>
                <a:srgbClr val="3F3F3F"/>
              </a:solidFill>
            </a:endParaRPr>
          </a:p>
          <a:p>
            <a:pPr eaLnBrk="1" hangingPunct="1">
              <a:buFont typeface="Wingdings" panose="05000000000000000000" pitchFamily="2" charset="2"/>
              <a:buChar char="l"/>
            </a:pPr>
            <a:r>
              <a:rPr lang="zh-CN" altLang="en-US" b="1" dirty="0">
                <a:solidFill>
                  <a:srgbClr val="3F3F3F"/>
                </a:solidFill>
              </a:rPr>
              <a:t>例</a:t>
            </a:r>
            <a:r>
              <a:rPr lang="en-US" altLang="zh-CN" b="1" dirty="0">
                <a:solidFill>
                  <a:srgbClr val="3F3F3F"/>
                </a:solidFill>
              </a:rPr>
              <a:t>: </a:t>
            </a:r>
            <a:r>
              <a:rPr lang="zh-CN" altLang="en-US" b="1" dirty="0">
                <a:solidFill>
                  <a:srgbClr val="3F3F3F"/>
                </a:solidFill>
              </a:rPr>
              <a:t>图灵机</a:t>
            </a:r>
            <a:r>
              <a:rPr lang="en-US" altLang="zh-CN" b="1" dirty="0">
                <a:solidFill>
                  <a:srgbClr val="3F3F3F"/>
                </a:solidFill>
              </a:rPr>
              <a:t>M</a:t>
            </a:r>
            <a:endParaRPr lang="en-US" altLang="zh-CN" b="1" dirty="0">
              <a:solidFill>
                <a:srgbClr val="3F3F3F"/>
              </a:solidFill>
            </a:endParaRPr>
          </a:p>
          <a:p>
            <a:pPr lvl="1" eaLnBrk="1" hangingPunct="1"/>
            <a:r>
              <a:rPr lang="zh-CN" altLang="en-US" b="1" dirty="0">
                <a:solidFill>
                  <a:srgbClr val="3F3F3F"/>
                </a:solidFill>
              </a:rPr>
              <a:t>字母表</a:t>
            </a:r>
            <a:r>
              <a:rPr lang="en-US" altLang="zh-CN" b="1" dirty="0">
                <a:solidFill>
                  <a:srgbClr val="3F3F3F"/>
                </a:solidFill>
              </a:rPr>
              <a:t>A={0,1,b},</a:t>
            </a:r>
            <a:r>
              <a:rPr lang="zh-CN" altLang="en-US" b="1" dirty="0">
                <a:solidFill>
                  <a:srgbClr val="3F3F3F"/>
                </a:solidFill>
              </a:rPr>
              <a:t>其中</a:t>
            </a:r>
            <a:r>
              <a:rPr lang="en-US" altLang="zh-CN" b="1" dirty="0">
                <a:solidFill>
                  <a:srgbClr val="3F3F3F"/>
                </a:solidFill>
              </a:rPr>
              <a:t>b</a:t>
            </a:r>
            <a:r>
              <a:rPr lang="zh-CN" altLang="en-US" b="1" dirty="0">
                <a:solidFill>
                  <a:srgbClr val="3F3F3F"/>
                </a:solidFill>
              </a:rPr>
              <a:t>是空白</a:t>
            </a:r>
            <a:r>
              <a:rPr lang="en-US" altLang="zh-CN" b="1" dirty="0">
                <a:solidFill>
                  <a:srgbClr val="3F3F3F"/>
                </a:solidFill>
              </a:rPr>
              <a:t>. </a:t>
            </a:r>
            <a:r>
              <a:rPr lang="zh-CN" altLang="en-US" b="1" dirty="0">
                <a:solidFill>
                  <a:srgbClr val="3F3F3F"/>
                </a:solidFill>
              </a:rPr>
              <a:t>状态集</a:t>
            </a:r>
            <a:r>
              <a:rPr lang="en-US" altLang="zh-CN" b="1" dirty="0">
                <a:solidFill>
                  <a:srgbClr val="3F3F3F"/>
                </a:solidFill>
              </a:rPr>
              <a:t>Q={q</a:t>
            </a:r>
            <a:r>
              <a:rPr lang="en-US" altLang="zh-CN" b="1" baseline="-25000" dirty="0">
                <a:solidFill>
                  <a:srgbClr val="3F3F3F"/>
                </a:solidFill>
              </a:rPr>
              <a:t>1</a:t>
            </a:r>
            <a:r>
              <a:rPr lang="en-US" altLang="zh-CN" b="1" dirty="0">
                <a:solidFill>
                  <a:srgbClr val="3F3F3F"/>
                </a:solidFill>
              </a:rPr>
              <a:t>,q</a:t>
            </a:r>
            <a:r>
              <a:rPr lang="en-US" altLang="zh-CN" b="1" baseline="-25000" dirty="0">
                <a:solidFill>
                  <a:srgbClr val="3F3F3F"/>
                </a:solidFill>
              </a:rPr>
              <a:t>2</a:t>
            </a:r>
            <a:r>
              <a:rPr lang="en-US" altLang="zh-CN" b="1" dirty="0">
                <a:solidFill>
                  <a:srgbClr val="3F3F3F"/>
                </a:solidFill>
              </a:rPr>
              <a:t>,q</a:t>
            </a:r>
            <a:r>
              <a:rPr lang="en-US" altLang="zh-CN" b="1" baseline="-25000" dirty="0">
                <a:solidFill>
                  <a:srgbClr val="3F3F3F"/>
                </a:solidFill>
              </a:rPr>
              <a:t>3</a:t>
            </a:r>
            <a:r>
              <a:rPr lang="en-US" altLang="zh-CN" b="1" dirty="0">
                <a:solidFill>
                  <a:srgbClr val="3F3F3F"/>
                </a:solidFill>
              </a:rPr>
              <a:t>},</a:t>
            </a:r>
            <a:r>
              <a:rPr lang="zh-CN" altLang="en-US" b="1" dirty="0">
                <a:solidFill>
                  <a:srgbClr val="3F3F3F"/>
                </a:solidFill>
              </a:rPr>
              <a:t>其中</a:t>
            </a:r>
            <a:r>
              <a:rPr lang="en-US" altLang="zh-CN" b="1" dirty="0">
                <a:solidFill>
                  <a:srgbClr val="3F3F3F"/>
                </a:solidFill>
              </a:rPr>
              <a:t>q</a:t>
            </a:r>
            <a:r>
              <a:rPr lang="en-US" altLang="zh-CN" b="1" baseline="-25000" dirty="0">
                <a:solidFill>
                  <a:srgbClr val="3F3F3F"/>
                </a:solidFill>
              </a:rPr>
              <a:t>1</a:t>
            </a:r>
            <a:r>
              <a:rPr lang="zh-CN" altLang="en-US" b="1" dirty="0">
                <a:solidFill>
                  <a:srgbClr val="3F3F3F"/>
                </a:solidFill>
              </a:rPr>
              <a:t>是开始状态</a:t>
            </a:r>
            <a:r>
              <a:rPr lang="en-US" altLang="zh-CN" b="1" dirty="0">
                <a:solidFill>
                  <a:srgbClr val="3F3F3F"/>
                </a:solidFill>
              </a:rPr>
              <a:t>, q</a:t>
            </a:r>
            <a:r>
              <a:rPr lang="en-US" altLang="zh-CN" b="1" baseline="-25000" dirty="0">
                <a:solidFill>
                  <a:srgbClr val="3F3F3F"/>
                </a:solidFill>
              </a:rPr>
              <a:t>3</a:t>
            </a:r>
            <a:r>
              <a:rPr lang="zh-CN" altLang="en-US" b="1" dirty="0">
                <a:solidFill>
                  <a:srgbClr val="3F3F3F"/>
                </a:solidFill>
              </a:rPr>
              <a:t>是终止状态</a:t>
            </a:r>
            <a:r>
              <a:rPr lang="en-US" altLang="zh-CN" b="1" dirty="0">
                <a:solidFill>
                  <a:srgbClr val="3F3F3F"/>
                </a:solidFill>
              </a:rPr>
              <a:t>.M</a:t>
            </a:r>
            <a:r>
              <a:rPr lang="zh-CN" altLang="en-US" b="1" dirty="0">
                <a:solidFill>
                  <a:srgbClr val="3F3F3F"/>
                </a:solidFill>
              </a:rPr>
              <a:t>的控制命令如下：</a:t>
            </a:r>
            <a:endParaRPr lang="zh-CN" altLang="en-US" b="1" dirty="0">
              <a:solidFill>
                <a:srgbClr val="3F3F3F"/>
              </a:solidFill>
            </a:endParaRPr>
          </a:p>
          <a:p>
            <a:pPr lvl="1" eaLnBrk="1" hangingPunct="1">
              <a:buNone/>
            </a:pPr>
            <a:r>
              <a:rPr lang="zh-CN" altLang="en-US" b="1" i="1" dirty="0">
                <a:solidFill>
                  <a:srgbClr val="3F3F3F"/>
                </a:solidFill>
              </a:rPr>
              <a:t>		 </a:t>
            </a:r>
            <a:r>
              <a:rPr lang="en-US" altLang="zh-CN" b="1" i="1" dirty="0">
                <a:solidFill>
                  <a:srgbClr val="3F3F3F"/>
                </a:solidFill>
              </a:rPr>
              <a:t>q</a:t>
            </a:r>
            <a:r>
              <a:rPr lang="en-US" altLang="zh-CN" b="1" i="1" baseline="-25000" dirty="0">
                <a:solidFill>
                  <a:srgbClr val="3F3F3F"/>
                </a:solidFill>
              </a:rPr>
              <a:t>1</a:t>
            </a:r>
            <a:r>
              <a:rPr lang="en-US" altLang="zh-CN" b="1" i="1" dirty="0">
                <a:solidFill>
                  <a:srgbClr val="3F3F3F"/>
                </a:solidFill>
              </a:rPr>
              <a:t> 0   1 R q</a:t>
            </a:r>
            <a:r>
              <a:rPr lang="en-US" altLang="zh-CN" b="1" i="1" baseline="-25000" dirty="0">
                <a:solidFill>
                  <a:srgbClr val="3F3F3F"/>
                </a:solidFill>
              </a:rPr>
              <a:t>1</a:t>
            </a:r>
            <a:r>
              <a:rPr lang="en-US" altLang="zh-CN" b="1" i="1" dirty="0">
                <a:solidFill>
                  <a:srgbClr val="3F3F3F"/>
                </a:solidFill>
              </a:rPr>
              <a:t> 	 q</a:t>
            </a:r>
            <a:r>
              <a:rPr lang="en-US" altLang="zh-CN" b="1" i="1" baseline="-25000" dirty="0">
                <a:solidFill>
                  <a:srgbClr val="3F3F3F"/>
                </a:solidFill>
              </a:rPr>
              <a:t>1</a:t>
            </a:r>
            <a:r>
              <a:rPr lang="en-US" altLang="zh-CN" b="1" i="1" dirty="0">
                <a:solidFill>
                  <a:srgbClr val="3F3F3F"/>
                </a:solidFill>
              </a:rPr>
              <a:t> 1   0 R q</a:t>
            </a:r>
            <a:r>
              <a:rPr lang="en-US" altLang="zh-CN" b="1" i="1" baseline="-25000" dirty="0">
                <a:solidFill>
                  <a:srgbClr val="3F3F3F"/>
                </a:solidFill>
              </a:rPr>
              <a:t>1</a:t>
            </a:r>
            <a:r>
              <a:rPr lang="en-US" altLang="zh-CN" b="1" i="1" dirty="0">
                <a:solidFill>
                  <a:srgbClr val="3F3F3F"/>
                </a:solidFill>
              </a:rPr>
              <a:t> </a:t>
            </a:r>
            <a:endParaRPr lang="en-US" altLang="zh-CN" b="1" i="1" dirty="0">
              <a:solidFill>
                <a:srgbClr val="3F3F3F"/>
              </a:solidFill>
            </a:endParaRPr>
          </a:p>
          <a:p>
            <a:pPr lvl="1" eaLnBrk="1" hangingPunct="1">
              <a:buNone/>
            </a:pPr>
            <a:r>
              <a:rPr lang="en-US" altLang="zh-CN" b="1" i="1" dirty="0">
                <a:solidFill>
                  <a:srgbClr val="3F3F3F"/>
                </a:solidFill>
              </a:rPr>
              <a:t>		 q</a:t>
            </a:r>
            <a:r>
              <a:rPr lang="en-US" altLang="zh-CN" b="1" i="1" baseline="-25000" dirty="0">
                <a:solidFill>
                  <a:srgbClr val="3F3F3F"/>
                </a:solidFill>
              </a:rPr>
              <a:t>1</a:t>
            </a:r>
            <a:r>
              <a:rPr lang="en-US" altLang="zh-CN" b="1" i="1" dirty="0">
                <a:solidFill>
                  <a:srgbClr val="3F3F3F"/>
                </a:solidFill>
              </a:rPr>
              <a:t> b   b R q</a:t>
            </a:r>
            <a:r>
              <a:rPr lang="en-US" altLang="zh-CN" b="1" i="1" baseline="-25000" dirty="0">
                <a:solidFill>
                  <a:srgbClr val="3F3F3F"/>
                </a:solidFill>
              </a:rPr>
              <a:t>2</a:t>
            </a:r>
            <a:r>
              <a:rPr lang="en-US" altLang="zh-CN" b="1" i="1" dirty="0">
                <a:solidFill>
                  <a:srgbClr val="3F3F3F"/>
                </a:solidFill>
              </a:rPr>
              <a:t> 	 q</a:t>
            </a:r>
            <a:r>
              <a:rPr lang="en-US" altLang="zh-CN" b="1" i="1" baseline="-25000" dirty="0">
                <a:solidFill>
                  <a:srgbClr val="3F3F3F"/>
                </a:solidFill>
              </a:rPr>
              <a:t>2</a:t>
            </a:r>
            <a:r>
              <a:rPr lang="en-US" altLang="zh-CN" b="1" i="1" dirty="0">
                <a:solidFill>
                  <a:srgbClr val="3F3F3F"/>
                </a:solidFill>
              </a:rPr>
              <a:t> b   b L q</a:t>
            </a:r>
            <a:r>
              <a:rPr lang="en-US" altLang="zh-CN" b="1" i="1" baseline="-25000" dirty="0">
                <a:solidFill>
                  <a:srgbClr val="3F3F3F"/>
                </a:solidFill>
              </a:rPr>
              <a:t>3</a:t>
            </a:r>
            <a:r>
              <a:rPr lang="en-US" altLang="zh-CN" b="1" i="1" dirty="0">
                <a:solidFill>
                  <a:srgbClr val="3F3F3F"/>
                </a:solidFill>
              </a:rPr>
              <a:t> </a:t>
            </a:r>
            <a:endParaRPr lang="en-US" altLang="zh-CN" b="1" i="1" dirty="0">
              <a:solidFill>
                <a:srgbClr val="3F3F3F"/>
              </a:solidFill>
            </a:endParaRPr>
          </a:p>
          <a:p>
            <a:pPr lvl="1" eaLnBrk="1" hangingPunct="1">
              <a:buNone/>
            </a:pPr>
            <a:r>
              <a:rPr lang="en-US" altLang="zh-CN" b="1" i="1" dirty="0">
                <a:solidFill>
                  <a:srgbClr val="3F3F3F"/>
                </a:solidFill>
              </a:rPr>
              <a:t>		 q</a:t>
            </a:r>
            <a:r>
              <a:rPr lang="en-US" altLang="zh-CN" b="1" i="1" baseline="-25000" dirty="0">
                <a:solidFill>
                  <a:srgbClr val="3F3F3F"/>
                </a:solidFill>
              </a:rPr>
              <a:t>2</a:t>
            </a:r>
            <a:r>
              <a:rPr lang="en-US" altLang="zh-CN" b="1" i="1" dirty="0">
                <a:solidFill>
                  <a:srgbClr val="3F3F3F"/>
                </a:solidFill>
              </a:rPr>
              <a:t> 0   0 H q</a:t>
            </a:r>
            <a:r>
              <a:rPr lang="en-US" altLang="zh-CN" b="1" i="1" baseline="-25000" dirty="0">
                <a:solidFill>
                  <a:srgbClr val="3F3F3F"/>
                </a:solidFill>
              </a:rPr>
              <a:t>1	</a:t>
            </a:r>
            <a:r>
              <a:rPr lang="en-US" altLang="zh-CN" b="1" i="1" dirty="0">
                <a:solidFill>
                  <a:srgbClr val="3F3F3F"/>
                </a:solidFill>
              </a:rPr>
              <a:t> q</a:t>
            </a:r>
            <a:r>
              <a:rPr lang="en-US" altLang="zh-CN" b="1" i="1" baseline="-25000" dirty="0">
                <a:solidFill>
                  <a:srgbClr val="3F3F3F"/>
                </a:solidFill>
              </a:rPr>
              <a:t>2</a:t>
            </a:r>
            <a:r>
              <a:rPr lang="en-US" altLang="zh-CN" b="1" i="1" dirty="0">
                <a:solidFill>
                  <a:srgbClr val="3F3F3F"/>
                </a:solidFill>
              </a:rPr>
              <a:t> 1   1 H q</a:t>
            </a:r>
            <a:r>
              <a:rPr lang="en-US" altLang="zh-CN" b="1" i="1" baseline="-25000" dirty="0">
                <a:solidFill>
                  <a:srgbClr val="3F3F3F"/>
                </a:solidFill>
              </a:rPr>
              <a:t>1</a:t>
            </a:r>
            <a:endParaRPr lang="en-US" altLang="zh-CN" b="1" i="1" baseline="-25000" dirty="0">
              <a:solidFill>
                <a:srgbClr val="3F3F3F"/>
              </a:solidFill>
            </a:endParaRPr>
          </a:p>
        </p:txBody>
      </p:sp>
      <p:graphicFrame>
        <p:nvGraphicFramePr>
          <p:cNvPr id="10244" name="表格 63537"/>
          <p:cNvGraphicFramePr>
            <a:graphicFrameLocks noGrp="1"/>
          </p:cNvGraphicFramePr>
          <p:nvPr/>
        </p:nvGraphicFramePr>
        <p:xfrm>
          <a:off x="1905000" y="2184400"/>
          <a:ext cx="5448300" cy="381000"/>
        </p:xfrm>
        <a:graphic>
          <a:graphicData uri="http://schemas.openxmlformats.org/drawingml/2006/table">
            <a:tbl>
              <a:tblPr/>
              <a:tblGrid>
                <a:gridCol w="419100"/>
                <a:gridCol w="419100"/>
                <a:gridCol w="419100"/>
                <a:gridCol w="419100"/>
                <a:gridCol w="419100"/>
                <a:gridCol w="419100"/>
                <a:gridCol w="419100"/>
                <a:gridCol w="419100"/>
                <a:gridCol w="419100"/>
                <a:gridCol w="419100"/>
                <a:gridCol w="419100"/>
                <a:gridCol w="419100"/>
                <a:gridCol w="4191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1</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rPr>
                        <a:t>0</a:t>
                      </a:r>
                      <a:endParaRPr kumimoji="0" lang="zh-CN" altLang="en-US"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sym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6" name="直接连接符 63520"/>
          <p:cNvSpPr/>
          <p:nvPr/>
        </p:nvSpPr>
        <p:spPr>
          <a:xfrm flipH="1">
            <a:off x="1447800" y="2184400"/>
            <a:ext cx="457200" cy="0"/>
          </a:xfrm>
          <a:prstGeom prst="line">
            <a:avLst/>
          </a:prstGeom>
          <a:ln w="28575" cap="flat" cmpd="sng">
            <a:solidFill>
              <a:schemeClr val="tx1"/>
            </a:solidFill>
            <a:prstDash val="solid"/>
            <a:headEnd type="none" w="med" len="med"/>
            <a:tailEnd type="none" w="med" len="med"/>
          </a:ln>
        </p:spPr>
      </p:sp>
      <p:sp>
        <p:nvSpPr>
          <p:cNvPr id="23587" name="直接连接符 63521"/>
          <p:cNvSpPr/>
          <p:nvPr/>
        </p:nvSpPr>
        <p:spPr>
          <a:xfrm flipH="1">
            <a:off x="1447800" y="2565400"/>
            <a:ext cx="457200" cy="0"/>
          </a:xfrm>
          <a:prstGeom prst="line">
            <a:avLst/>
          </a:prstGeom>
          <a:ln w="28575" cap="flat" cmpd="sng">
            <a:solidFill>
              <a:schemeClr val="tx1"/>
            </a:solidFill>
            <a:prstDash val="solid"/>
            <a:headEnd type="none" w="med" len="med"/>
            <a:tailEnd type="none" w="med" len="med"/>
          </a:ln>
        </p:spPr>
      </p:sp>
      <p:sp>
        <p:nvSpPr>
          <p:cNvPr id="23588" name="直接连接符 63522"/>
          <p:cNvSpPr/>
          <p:nvPr/>
        </p:nvSpPr>
        <p:spPr>
          <a:xfrm flipH="1">
            <a:off x="7315200" y="2565400"/>
            <a:ext cx="457200" cy="0"/>
          </a:xfrm>
          <a:prstGeom prst="line">
            <a:avLst/>
          </a:prstGeom>
          <a:ln w="28575" cap="flat" cmpd="sng">
            <a:solidFill>
              <a:schemeClr val="tx1"/>
            </a:solidFill>
            <a:prstDash val="solid"/>
            <a:headEnd type="none" w="med" len="med"/>
            <a:tailEnd type="none" w="med" len="med"/>
          </a:ln>
        </p:spPr>
      </p:sp>
      <p:sp>
        <p:nvSpPr>
          <p:cNvPr id="23589" name="直接连接符 63523"/>
          <p:cNvSpPr/>
          <p:nvPr/>
        </p:nvSpPr>
        <p:spPr>
          <a:xfrm flipH="1">
            <a:off x="7315200" y="2184400"/>
            <a:ext cx="457200" cy="0"/>
          </a:xfrm>
          <a:prstGeom prst="line">
            <a:avLst/>
          </a:prstGeom>
          <a:ln w="28575" cap="flat" cmpd="sng">
            <a:solidFill>
              <a:schemeClr val="tx1"/>
            </a:solidFill>
            <a:prstDash val="solid"/>
            <a:headEnd type="none" w="med" len="med"/>
            <a:tailEnd type="none" w="med" len="med"/>
          </a:ln>
        </p:spPr>
      </p:sp>
      <p:sp>
        <p:nvSpPr>
          <p:cNvPr id="23590" name="矩形 63538"/>
          <p:cNvSpPr/>
          <p:nvPr/>
        </p:nvSpPr>
        <p:spPr>
          <a:xfrm>
            <a:off x="2971800" y="3022600"/>
            <a:ext cx="990600" cy="533400"/>
          </a:xfrm>
          <a:prstGeom prst="rect">
            <a:avLst/>
          </a:prstGeom>
          <a:noFill/>
          <a:ln w="28575" cap="flat" cmpd="sng">
            <a:solidFill>
              <a:schemeClr val="tx1"/>
            </a:solidFill>
            <a:prstDash val="solid"/>
            <a:miter/>
            <a:headEnd type="none" w="med" len="med"/>
            <a:tailEnd type="none" w="med" len="med"/>
          </a:ln>
        </p:spPr>
        <p:txBody>
          <a:bodyPr/>
          <a:p>
            <a:endParaRPr lang="zh-CN" altLang="zh-CN"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91" name="直接连接符 63539"/>
          <p:cNvSpPr/>
          <p:nvPr/>
        </p:nvSpPr>
        <p:spPr>
          <a:xfrm flipV="1">
            <a:off x="3429000" y="2565400"/>
            <a:ext cx="0" cy="457200"/>
          </a:xfrm>
          <a:prstGeom prst="line">
            <a:avLst/>
          </a:prstGeom>
          <a:ln w="28575" cap="flat" cmpd="sng">
            <a:solidFill>
              <a:schemeClr val="tx1"/>
            </a:solidFill>
            <a:prstDash val="solid"/>
            <a:headEnd type="none" w="med" len="med"/>
            <a:tailEnd type="triangle" w="med" len="med"/>
          </a:ln>
        </p:spPr>
      </p:sp>
      <p:sp>
        <p:nvSpPr>
          <p:cNvPr id="23592" name="文本框 63540"/>
          <p:cNvSpPr/>
          <p:nvPr/>
        </p:nvSpPr>
        <p:spPr>
          <a:xfrm>
            <a:off x="3048000" y="3175000"/>
            <a:ext cx="762000" cy="274638"/>
          </a:xfrm>
          <a:prstGeom prst="rect">
            <a:avLst/>
          </a:prstGeom>
          <a:noFill/>
          <a:ln w="9525">
            <a:noFill/>
          </a:ln>
        </p:spPr>
        <p:txBody>
          <a:bodyPr lIns="0" tIns="0" rIns="0" bIns="0">
            <a:spAutoFit/>
          </a:bodyPr>
          <a:p>
            <a:pPr algn="ctr">
              <a:spcBef>
                <a:spcPct val="50000"/>
              </a:spcBef>
            </a:pPr>
            <a:r>
              <a:rPr lang="zh-CN" altLang="en-US" b="1" dirty="0">
                <a:solidFill>
                  <a:srgbClr val="000000"/>
                </a:solidFill>
                <a:latin typeface="Tahoma" panose="020B0604030504040204" pitchFamily="34" charset="0"/>
                <a:sym typeface="Tahoma" panose="020B0604030504040204" pitchFamily="34" charset="0"/>
              </a:rPr>
              <a:t>控制器</a:t>
            </a:r>
            <a:endParaRPr lang="zh-CN" altLang="en-US" b="1" dirty="0">
              <a:solidFill>
                <a:srgbClr val="000000"/>
              </a:solidFill>
              <a:latin typeface="Tahoma" panose="020B0604030504040204" pitchFamily="34" charset="0"/>
              <a:sym typeface="Tahoma" panose="020B0604030504040204" pitchFamily="34" charset="0"/>
            </a:endParaRPr>
          </a:p>
        </p:txBody>
      </p:sp>
      <p:sp>
        <p:nvSpPr>
          <p:cNvPr id="23593" name="文本框 3"/>
          <p:cNvSpPr/>
          <p:nvPr/>
        </p:nvSpPr>
        <p:spPr>
          <a:xfrm>
            <a:off x="6488113" y="2911475"/>
            <a:ext cx="5205412" cy="758825"/>
          </a:xfrm>
          <a:prstGeom prst="rect">
            <a:avLst/>
          </a:prstGeom>
          <a:noFill/>
          <a:ln w="9525">
            <a:noFill/>
          </a:ln>
        </p:spPr>
        <p:txBody>
          <a:bodyPr>
            <a:spAutoFit/>
          </a:bodyPr>
          <a:p>
            <a:pPr algn="just">
              <a:spcBef>
                <a:spcPct val="50000"/>
              </a:spcBef>
              <a:spcAft>
                <a:spcPct val="30000"/>
              </a:spcAft>
            </a:pPr>
            <a:r>
              <a:rPr lang="zh-CN" altLang="en-US" b="1" dirty="0">
                <a:solidFill>
                  <a:srgbClr val="800000"/>
                </a:solidFill>
                <a:latin typeface="楷体_GB2312" pitchFamily="1" charset="-122"/>
                <a:ea typeface="楷体_GB2312" pitchFamily="1" charset="-122"/>
                <a:sym typeface="楷体_GB2312" pitchFamily="1" charset="-122"/>
              </a:rPr>
              <a:t>控制器的命令可表示为：</a:t>
            </a:r>
            <a:endParaRPr lang="zh-CN" altLang="en-US" b="1" dirty="0">
              <a:solidFill>
                <a:srgbClr val="800000"/>
              </a:solidFill>
              <a:latin typeface="楷体_GB2312" pitchFamily="1" charset="-122"/>
              <a:ea typeface="楷体_GB2312" pitchFamily="1" charset="-122"/>
              <a:sym typeface="楷体_GB2312" pitchFamily="1" charset="-122"/>
            </a:endParaRPr>
          </a:p>
          <a:p>
            <a:pPr algn="just">
              <a:spcBef>
                <a:spcPct val="10000"/>
              </a:spcBef>
              <a:spcAft>
                <a:spcPct val="10000"/>
              </a:spcAft>
            </a:pPr>
            <a:r>
              <a:rPr lang="zh-CN" altLang="en-US" b="1" dirty="0">
                <a:solidFill>
                  <a:srgbClr val="0000CC"/>
                </a:solidFill>
                <a:latin typeface="楷体_GB2312" pitchFamily="1" charset="-122"/>
                <a:ea typeface="楷体_GB2312" pitchFamily="1" charset="-122"/>
                <a:sym typeface="楷体_GB2312" pitchFamily="1" charset="-122"/>
              </a:rPr>
              <a:t>   （状态，符号）</a:t>
            </a:r>
            <a:r>
              <a:rPr lang="en-US" altLang="zh-CN" b="1" dirty="0">
                <a:solidFill>
                  <a:srgbClr val="0000CC"/>
                </a:solidFill>
                <a:latin typeface="楷体_GB2312" pitchFamily="1" charset="-122"/>
                <a:ea typeface="楷体_GB2312" pitchFamily="1" charset="-122"/>
                <a:sym typeface="楷体_GB2312" pitchFamily="1" charset="-122"/>
              </a:rPr>
              <a:t>→</a:t>
            </a:r>
            <a:r>
              <a:rPr lang="zh-CN" altLang="en-US" b="1" dirty="0">
                <a:solidFill>
                  <a:srgbClr val="0000CC"/>
                </a:solidFill>
                <a:latin typeface="楷体_GB2312" pitchFamily="1" charset="-122"/>
                <a:ea typeface="楷体_GB2312" pitchFamily="1" charset="-122"/>
                <a:sym typeface="楷体_GB2312" pitchFamily="1" charset="-122"/>
              </a:rPr>
              <a:t>（写符号，移动，状态）</a:t>
            </a:r>
            <a:endParaRPr lang="zh-CN" altLang="en-US"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94" name="文本框 4"/>
          <p:cNvSpPr/>
          <p:nvPr/>
        </p:nvSpPr>
        <p:spPr>
          <a:xfrm>
            <a:off x="6232525" y="4876800"/>
            <a:ext cx="5716588" cy="922338"/>
          </a:xfrm>
          <a:prstGeom prst="rect">
            <a:avLst/>
          </a:prstGeom>
          <a:noFill/>
          <a:ln w="9525">
            <a:noFill/>
          </a:ln>
        </p:spPr>
        <p:txBody>
          <a:bodyPr>
            <a:spAutoFit/>
          </a:bodyPr>
          <a:p>
            <a:r>
              <a:rPr lang="zh-CN" altLang="en-US" b="1" dirty="0">
                <a:solidFill>
                  <a:srgbClr val="0000CC"/>
                </a:solidFill>
                <a:latin typeface="楷体_GB2312" pitchFamily="1" charset="-122"/>
                <a:ea typeface="楷体_GB2312" pitchFamily="1" charset="-122"/>
                <a:sym typeface="楷体_GB2312" pitchFamily="1" charset="-122"/>
              </a:rPr>
              <a:t>一旦图灵机在运行中进入了一个状态，而且这个状态是一个结束状态，那么，图灵机就停机，计算任务宣告完成，此时带上的内容就是计算的输出结果。</a:t>
            </a:r>
            <a:endParaRPr lang="zh-CN" altLang="en-US"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95" name="文本框 5"/>
          <p:cNvSpPr/>
          <p:nvPr/>
        </p:nvSpPr>
        <p:spPr>
          <a:xfrm>
            <a:off x="2006600" y="4651375"/>
            <a:ext cx="411163"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596" name="文本框 6"/>
          <p:cNvSpPr/>
          <p:nvPr/>
        </p:nvSpPr>
        <p:spPr>
          <a:xfrm>
            <a:off x="1993900" y="5103813"/>
            <a:ext cx="411163"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597" name="文本框 7"/>
          <p:cNvSpPr/>
          <p:nvPr/>
        </p:nvSpPr>
        <p:spPr>
          <a:xfrm>
            <a:off x="1981200" y="5519738"/>
            <a:ext cx="411163"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598" name="文本框 8"/>
          <p:cNvSpPr/>
          <p:nvPr/>
        </p:nvSpPr>
        <p:spPr>
          <a:xfrm>
            <a:off x="3822700" y="5530850"/>
            <a:ext cx="411163"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599" name="文本框 9"/>
          <p:cNvSpPr/>
          <p:nvPr/>
        </p:nvSpPr>
        <p:spPr>
          <a:xfrm>
            <a:off x="3821113" y="5073650"/>
            <a:ext cx="411162"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600" name="文本框 10"/>
          <p:cNvSpPr/>
          <p:nvPr/>
        </p:nvSpPr>
        <p:spPr>
          <a:xfrm>
            <a:off x="3805238" y="4651375"/>
            <a:ext cx="411162" cy="368300"/>
          </a:xfrm>
          <a:prstGeom prst="rect">
            <a:avLst/>
          </a:prstGeom>
          <a:noFill/>
          <a:ln w="9525">
            <a:noFill/>
          </a:ln>
        </p:spPr>
        <p:txBody>
          <a:bodyPr wrap="none">
            <a:spAutoFit/>
          </a:bodyPr>
          <a:p>
            <a:r>
              <a:rPr lang="zh-CN" altLang="en-US" dirty="0">
                <a:solidFill>
                  <a:srgbClr val="000000"/>
                </a:solidFill>
                <a:latin typeface="Arial" panose="020B0604020202020204" pitchFamily="34" charset="0"/>
                <a:sym typeface="Arial" panose="020B0604020202020204" pitchFamily="34" charset="0"/>
              </a:rPr>
              <a:t>→</a:t>
            </a:r>
            <a:endParaRPr lang="zh-CN" altLang="en-US" dirty="0">
              <a:solidFill>
                <a:srgbClr val="000000"/>
              </a:solidFill>
              <a:latin typeface="Arial" panose="020B0604020202020204" pitchFamily="34" charset="0"/>
              <a:sym typeface="Arial" panose="020B0604020202020204" pitchFamily="34" charset="0"/>
            </a:endParaRPr>
          </a:p>
        </p:txBody>
      </p:sp>
      <p:sp>
        <p:nvSpPr>
          <p:cNvPr id="23601" name="文本框 11"/>
          <p:cNvSpPr/>
          <p:nvPr/>
        </p:nvSpPr>
        <p:spPr>
          <a:xfrm>
            <a:off x="1714500" y="6027738"/>
            <a:ext cx="8896350"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其中，L; R, H分别代表读写头向左移动一格、向右移动一格、保持不动三个基本操作。</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602" name="日期占位符 49"/>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3603" name="灯片编号占位符 50"/>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2" name="矩形 78851"/>
          <p:cNvSpPr/>
          <p:nvPr>
            <p:custDataLst>
              <p:tags r:id="rId1"/>
            </p:custDataLst>
          </p:nvPr>
        </p:nvSpPr>
        <p:spPr>
          <a:xfrm>
            <a:off x="1752600" y="3484563"/>
            <a:ext cx="4495800" cy="2306637"/>
          </a:xfrm>
          <a:prstGeom prst="rect">
            <a:avLst/>
          </a:prstGeom>
          <a:noFill/>
          <a:ln w="38100" cap="flat" cmpd="sng">
            <a:solidFill>
              <a:srgbClr val="FF0000"/>
            </a:solidFill>
            <a:prstDash val="solid"/>
            <a:miter/>
            <a:headEnd type="none" w="med" len="med"/>
            <a:tailEnd type="none" w="lg" len="lg"/>
          </a:ln>
        </p:spPr>
        <p:txBody>
          <a:bodyPr/>
          <a:p>
            <a:endParaRPr lang="zh-CN" altLang="en-US"/>
          </a:p>
        </p:txBody>
      </p:sp>
      <p:sp>
        <p:nvSpPr>
          <p:cNvPr id="78853" name="椭圆 78852"/>
          <p:cNvSpPr/>
          <p:nvPr>
            <p:custDataLst>
              <p:tags r:id="rId2"/>
            </p:custDataLst>
          </p:nvPr>
        </p:nvSpPr>
        <p:spPr>
          <a:xfrm>
            <a:off x="2189163" y="3748088"/>
            <a:ext cx="549275" cy="461962"/>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4" name="椭圆 78853"/>
          <p:cNvSpPr/>
          <p:nvPr>
            <p:custDataLst>
              <p:tags r:id="rId3"/>
            </p:custDataLst>
          </p:nvPr>
        </p:nvSpPr>
        <p:spPr>
          <a:xfrm>
            <a:off x="3562350" y="3748088"/>
            <a:ext cx="550863" cy="461962"/>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5" name="椭圆 78854"/>
          <p:cNvSpPr/>
          <p:nvPr>
            <p:custDataLst>
              <p:tags r:id="rId4"/>
            </p:custDataLst>
          </p:nvPr>
        </p:nvSpPr>
        <p:spPr>
          <a:xfrm>
            <a:off x="4043363" y="4802188"/>
            <a:ext cx="550862" cy="461962"/>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6" name="椭圆 78855"/>
          <p:cNvSpPr/>
          <p:nvPr>
            <p:custDataLst>
              <p:tags r:id="rId5"/>
            </p:custDataLst>
          </p:nvPr>
        </p:nvSpPr>
        <p:spPr>
          <a:xfrm>
            <a:off x="4800600" y="4078288"/>
            <a:ext cx="549275" cy="460375"/>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7" name="椭圆 78856"/>
          <p:cNvSpPr/>
          <p:nvPr>
            <p:custDataLst>
              <p:tags r:id="rId6"/>
            </p:custDataLst>
          </p:nvPr>
        </p:nvSpPr>
        <p:spPr>
          <a:xfrm>
            <a:off x="5349875" y="5132388"/>
            <a:ext cx="549275" cy="460375"/>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8" name="椭圆 78857"/>
          <p:cNvSpPr/>
          <p:nvPr>
            <p:custDataLst>
              <p:tags r:id="rId7"/>
            </p:custDataLst>
          </p:nvPr>
        </p:nvSpPr>
        <p:spPr>
          <a:xfrm>
            <a:off x="2670175" y="4933950"/>
            <a:ext cx="549275" cy="461963"/>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59" name="椭圆 78858"/>
          <p:cNvSpPr/>
          <p:nvPr>
            <p:custDataLst>
              <p:tags r:id="rId8"/>
            </p:custDataLst>
          </p:nvPr>
        </p:nvSpPr>
        <p:spPr>
          <a:xfrm>
            <a:off x="4730750" y="4011613"/>
            <a:ext cx="687388" cy="593725"/>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60" name="椭圆 78859"/>
          <p:cNvSpPr/>
          <p:nvPr>
            <p:custDataLst>
              <p:tags r:id="rId9"/>
            </p:custDataLst>
          </p:nvPr>
        </p:nvSpPr>
        <p:spPr>
          <a:xfrm>
            <a:off x="5281613" y="5065713"/>
            <a:ext cx="685800" cy="593725"/>
          </a:xfrm>
          <a:prstGeom prst="ellipse">
            <a:avLst/>
          </a:prstGeom>
          <a:noFill/>
          <a:ln w="25400" cap="flat" cmpd="sng">
            <a:solidFill>
              <a:schemeClr val="tx1"/>
            </a:solidFill>
            <a:prstDash val="solid"/>
            <a:headEnd type="none" w="med" len="med"/>
            <a:tailEnd type="none" w="lg" len="lg"/>
          </a:ln>
        </p:spPr>
        <p:txBody>
          <a:bodyPr/>
          <a:p>
            <a:endParaRPr lang="zh-CN" altLang="en-US"/>
          </a:p>
        </p:txBody>
      </p:sp>
      <p:sp>
        <p:nvSpPr>
          <p:cNvPr id="78861" name="直接连接符 78860"/>
          <p:cNvSpPr/>
          <p:nvPr>
            <p:custDataLst>
              <p:tags r:id="rId10"/>
            </p:custDataLst>
          </p:nvPr>
        </p:nvSpPr>
        <p:spPr>
          <a:xfrm>
            <a:off x="1776413" y="4011613"/>
            <a:ext cx="412750" cy="0"/>
          </a:xfrm>
          <a:prstGeom prst="line">
            <a:avLst/>
          </a:prstGeom>
          <a:ln w="9525" cap="flat" cmpd="sng">
            <a:solidFill>
              <a:schemeClr val="accent1"/>
            </a:solidFill>
            <a:prstDash val="solid"/>
            <a:headEnd type="none" w="med" len="med"/>
            <a:tailEnd type="triangle" w="lg" len="lg"/>
          </a:ln>
        </p:spPr>
      </p:sp>
      <p:sp>
        <p:nvSpPr>
          <p:cNvPr id="78862" name="直接连接符 78861"/>
          <p:cNvSpPr/>
          <p:nvPr>
            <p:custDataLst>
              <p:tags r:id="rId11"/>
            </p:custDataLst>
          </p:nvPr>
        </p:nvSpPr>
        <p:spPr>
          <a:xfrm>
            <a:off x="2738438" y="4011613"/>
            <a:ext cx="823912" cy="0"/>
          </a:xfrm>
          <a:prstGeom prst="line">
            <a:avLst/>
          </a:prstGeom>
          <a:ln w="25400" cap="flat" cmpd="sng">
            <a:solidFill>
              <a:schemeClr val="tx1"/>
            </a:solidFill>
            <a:prstDash val="solid"/>
            <a:headEnd type="none" w="med" len="med"/>
            <a:tailEnd type="triangle" w="lg" len="lg"/>
          </a:ln>
        </p:spPr>
      </p:sp>
      <p:sp>
        <p:nvSpPr>
          <p:cNvPr id="78863" name="直接连接符 78862"/>
          <p:cNvSpPr/>
          <p:nvPr>
            <p:custDataLst>
              <p:tags r:id="rId12"/>
            </p:custDataLst>
          </p:nvPr>
        </p:nvSpPr>
        <p:spPr>
          <a:xfrm>
            <a:off x="3906838" y="4210050"/>
            <a:ext cx="274637" cy="658813"/>
          </a:xfrm>
          <a:prstGeom prst="line">
            <a:avLst/>
          </a:prstGeom>
          <a:ln w="25400" cap="flat" cmpd="sng">
            <a:solidFill>
              <a:schemeClr val="tx1"/>
            </a:solidFill>
            <a:prstDash val="solid"/>
            <a:headEnd type="none" w="med" len="med"/>
            <a:tailEnd type="triangle" w="lg" len="lg"/>
          </a:ln>
        </p:spPr>
      </p:sp>
      <p:sp>
        <p:nvSpPr>
          <p:cNvPr id="78864" name="直接连接符 78863"/>
          <p:cNvSpPr/>
          <p:nvPr>
            <p:custDataLst>
              <p:tags r:id="rId13"/>
            </p:custDataLst>
          </p:nvPr>
        </p:nvSpPr>
        <p:spPr>
          <a:xfrm flipV="1">
            <a:off x="4524375" y="4538663"/>
            <a:ext cx="344488" cy="330200"/>
          </a:xfrm>
          <a:prstGeom prst="line">
            <a:avLst/>
          </a:prstGeom>
          <a:ln w="25400" cap="flat" cmpd="sng">
            <a:solidFill>
              <a:schemeClr val="tx1"/>
            </a:solidFill>
            <a:prstDash val="solid"/>
            <a:headEnd type="none" w="med" len="med"/>
            <a:tailEnd type="triangle" w="lg" len="lg"/>
          </a:ln>
        </p:spPr>
      </p:sp>
      <p:sp>
        <p:nvSpPr>
          <p:cNvPr id="78865" name="直接连接符 78864"/>
          <p:cNvSpPr/>
          <p:nvPr>
            <p:custDataLst>
              <p:tags r:id="rId14"/>
            </p:custDataLst>
          </p:nvPr>
        </p:nvSpPr>
        <p:spPr>
          <a:xfrm>
            <a:off x="2532063" y="4210050"/>
            <a:ext cx="274637" cy="790575"/>
          </a:xfrm>
          <a:prstGeom prst="line">
            <a:avLst/>
          </a:prstGeom>
          <a:ln w="25400" cap="flat" cmpd="sng">
            <a:solidFill>
              <a:schemeClr val="tx1"/>
            </a:solidFill>
            <a:prstDash val="solid"/>
            <a:headEnd type="none" w="med" len="med"/>
            <a:tailEnd type="triangle" w="lg" len="lg"/>
          </a:ln>
        </p:spPr>
      </p:sp>
      <p:sp>
        <p:nvSpPr>
          <p:cNvPr id="78866" name="任意多边形 78865"/>
          <p:cNvSpPr/>
          <p:nvPr>
            <p:custDataLst>
              <p:tags r:id="rId15"/>
            </p:custDataLst>
          </p:nvPr>
        </p:nvSpPr>
        <p:spPr>
          <a:xfrm>
            <a:off x="3081338" y="5395913"/>
            <a:ext cx="2200275" cy="285750"/>
          </a:xfrm>
          <a:custGeom>
            <a:avLst/>
            <a:gdLst/>
            <a:ahLst/>
            <a:cxnLst/>
            <a:pathLst>
              <a:path w="1536" h="208">
                <a:moveTo>
                  <a:pt x="0" y="0"/>
                </a:moveTo>
                <a:cubicBezTo>
                  <a:pt x="208" y="88"/>
                  <a:pt x="416" y="176"/>
                  <a:pt x="672" y="192"/>
                </a:cubicBezTo>
                <a:cubicBezTo>
                  <a:pt x="928" y="208"/>
                  <a:pt x="1232" y="152"/>
                  <a:pt x="1536" y="96"/>
                </a:cubicBezTo>
              </a:path>
            </a:pathLst>
          </a:custGeom>
          <a:noFill/>
          <a:ln w="25400" cap="flat" cmpd="sng">
            <a:solidFill>
              <a:schemeClr val="tx1">
                <a:alpha val="100000"/>
              </a:schemeClr>
            </a:solidFill>
            <a:prstDash val="solid"/>
            <a:headEnd type="none" w="med" len="med"/>
            <a:tailEnd type="triangle" w="lg" len="lg"/>
          </a:ln>
        </p:spPr>
        <p:txBody>
          <a:bodyPr/>
          <a:p>
            <a:endParaRPr lang="zh-CN" altLang="en-US"/>
          </a:p>
        </p:txBody>
      </p:sp>
      <p:sp>
        <p:nvSpPr>
          <p:cNvPr id="78867" name="直接连接符 78866"/>
          <p:cNvSpPr/>
          <p:nvPr>
            <p:custDataLst>
              <p:tags r:id="rId16"/>
            </p:custDataLst>
          </p:nvPr>
        </p:nvSpPr>
        <p:spPr>
          <a:xfrm flipV="1">
            <a:off x="3219450" y="5065713"/>
            <a:ext cx="823913" cy="66675"/>
          </a:xfrm>
          <a:prstGeom prst="line">
            <a:avLst/>
          </a:prstGeom>
          <a:ln w="25400" cap="flat" cmpd="sng">
            <a:solidFill>
              <a:schemeClr val="tx1"/>
            </a:solidFill>
            <a:prstDash val="solid"/>
            <a:headEnd type="none" w="med" len="med"/>
            <a:tailEnd type="triangle" w="lg" len="lg"/>
          </a:ln>
        </p:spPr>
      </p:sp>
      <p:sp>
        <p:nvSpPr>
          <p:cNvPr id="78868" name="直接连接符 78867"/>
          <p:cNvSpPr/>
          <p:nvPr>
            <p:custDataLst>
              <p:tags r:id="rId17"/>
            </p:custDataLst>
          </p:nvPr>
        </p:nvSpPr>
        <p:spPr>
          <a:xfrm>
            <a:off x="1295400" y="1441450"/>
            <a:ext cx="7696200" cy="0"/>
          </a:xfrm>
          <a:prstGeom prst="line">
            <a:avLst/>
          </a:prstGeom>
          <a:ln w="12700" cap="flat" cmpd="sng">
            <a:solidFill>
              <a:schemeClr val="tx1"/>
            </a:solidFill>
            <a:prstDash val="solid"/>
            <a:headEnd type="none" w="med" len="med"/>
            <a:tailEnd type="none" w="lg" len="lg"/>
          </a:ln>
        </p:spPr>
      </p:sp>
      <p:sp>
        <p:nvSpPr>
          <p:cNvPr id="78869" name="直接连接符 78868"/>
          <p:cNvSpPr/>
          <p:nvPr>
            <p:custDataLst>
              <p:tags r:id="rId18"/>
            </p:custDataLst>
          </p:nvPr>
        </p:nvSpPr>
        <p:spPr>
          <a:xfrm>
            <a:off x="1295400" y="2057400"/>
            <a:ext cx="7696200" cy="0"/>
          </a:xfrm>
          <a:prstGeom prst="line">
            <a:avLst/>
          </a:prstGeom>
          <a:ln w="9525" cap="flat" cmpd="sng">
            <a:solidFill>
              <a:schemeClr val="tx1"/>
            </a:solidFill>
            <a:prstDash val="solid"/>
            <a:headEnd type="none" w="med" len="med"/>
            <a:tailEnd type="none" w="lg" len="lg"/>
          </a:ln>
        </p:spPr>
      </p:sp>
      <p:sp>
        <p:nvSpPr>
          <p:cNvPr id="78870" name="直接连接符 78869"/>
          <p:cNvSpPr/>
          <p:nvPr>
            <p:custDataLst>
              <p:tags r:id="rId19"/>
            </p:custDataLst>
          </p:nvPr>
        </p:nvSpPr>
        <p:spPr>
          <a:xfrm>
            <a:off x="2532063" y="1441450"/>
            <a:ext cx="0" cy="593725"/>
          </a:xfrm>
          <a:prstGeom prst="line">
            <a:avLst/>
          </a:prstGeom>
          <a:ln w="9525" cap="flat" cmpd="sng">
            <a:solidFill>
              <a:schemeClr val="tx1"/>
            </a:solidFill>
            <a:prstDash val="solid"/>
            <a:headEnd type="none" w="med" len="med"/>
            <a:tailEnd type="none" w="lg" len="lg"/>
          </a:ln>
        </p:spPr>
      </p:sp>
      <p:sp>
        <p:nvSpPr>
          <p:cNvPr id="78871" name="直接连接符 78870"/>
          <p:cNvSpPr/>
          <p:nvPr>
            <p:custDataLst>
              <p:tags r:id="rId20"/>
            </p:custDataLst>
          </p:nvPr>
        </p:nvSpPr>
        <p:spPr>
          <a:xfrm>
            <a:off x="3081338" y="1441450"/>
            <a:ext cx="0" cy="593725"/>
          </a:xfrm>
          <a:prstGeom prst="line">
            <a:avLst/>
          </a:prstGeom>
          <a:ln w="9525" cap="flat" cmpd="sng">
            <a:solidFill>
              <a:schemeClr val="tx1"/>
            </a:solidFill>
            <a:prstDash val="solid"/>
            <a:headEnd type="none" w="med" len="med"/>
            <a:tailEnd type="none" w="lg" len="lg"/>
          </a:ln>
        </p:spPr>
      </p:sp>
      <p:sp>
        <p:nvSpPr>
          <p:cNvPr id="78872" name="直接连接符 78871"/>
          <p:cNvSpPr/>
          <p:nvPr>
            <p:custDataLst>
              <p:tags r:id="rId21"/>
            </p:custDataLst>
          </p:nvPr>
        </p:nvSpPr>
        <p:spPr>
          <a:xfrm>
            <a:off x="3632200" y="1441450"/>
            <a:ext cx="0" cy="593725"/>
          </a:xfrm>
          <a:prstGeom prst="line">
            <a:avLst/>
          </a:prstGeom>
          <a:ln w="9525" cap="flat" cmpd="sng">
            <a:solidFill>
              <a:schemeClr val="tx1"/>
            </a:solidFill>
            <a:prstDash val="solid"/>
            <a:headEnd type="none" w="med" len="med"/>
            <a:tailEnd type="none" w="lg" len="lg"/>
          </a:ln>
        </p:spPr>
      </p:sp>
      <p:sp>
        <p:nvSpPr>
          <p:cNvPr id="78873" name="直接连接符 78872"/>
          <p:cNvSpPr/>
          <p:nvPr>
            <p:custDataLst>
              <p:tags r:id="rId22"/>
            </p:custDataLst>
          </p:nvPr>
        </p:nvSpPr>
        <p:spPr>
          <a:xfrm>
            <a:off x="4181475" y="1441450"/>
            <a:ext cx="0" cy="593725"/>
          </a:xfrm>
          <a:prstGeom prst="line">
            <a:avLst/>
          </a:prstGeom>
          <a:ln w="9525" cap="flat" cmpd="sng">
            <a:solidFill>
              <a:schemeClr val="tx1"/>
            </a:solidFill>
            <a:prstDash val="solid"/>
            <a:headEnd type="none" w="med" len="med"/>
            <a:tailEnd type="none" w="lg" len="lg"/>
          </a:ln>
        </p:spPr>
      </p:sp>
      <p:sp>
        <p:nvSpPr>
          <p:cNvPr id="78874" name="直接连接符 78873"/>
          <p:cNvSpPr/>
          <p:nvPr>
            <p:custDataLst>
              <p:tags r:id="rId23"/>
            </p:custDataLst>
          </p:nvPr>
        </p:nvSpPr>
        <p:spPr>
          <a:xfrm>
            <a:off x="4730750" y="1441450"/>
            <a:ext cx="0" cy="593725"/>
          </a:xfrm>
          <a:prstGeom prst="line">
            <a:avLst/>
          </a:prstGeom>
          <a:ln w="9525" cap="flat" cmpd="sng">
            <a:solidFill>
              <a:schemeClr val="tx1"/>
            </a:solidFill>
            <a:prstDash val="solid"/>
            <a:headEnd type="none" w="med" len="med"/>
            <a:tailEnd type="none" w="lg" len="lg"/>
          </a:ln>
        </p:spPr>
      </p:sp>
      <p:sp>
        <p:nvSpPr>
          <p:cNvPr id="78875" name="直接连接符 78874"/>
          <p:cNvSpPr/>
          <p:nvPr>
            <p:custDataLst>
              <p:tags r:id="rId24"/>
            </p:custDataLst>
          </p:nvPr>
        </p:nvSpPr>
        <p:spPr>
          <a:xfrm>
            <a:off x="5281613" y="1441450"/>
            <a:ext cx="0" cy="593725"/>
          </a:xfrm>
          <a:prstGeom prst="line">
            <a:avLst/>
          </a:prstGeom>
          <a:ln w="9525" cap="flat" cmpd="sng">
            <a:solidFill>
              <a:schemeClr val="tx1"/>
            </a:solidFill>
            <a:prstDash val="solid"/>
            <a:headEnd type="none" w="med" len="med"/>
            <a:tailEnd type="none" w="lg" len="lg"/>
          </a:ln>
        </p:spPr>
      </p:sp>
      <p:sp>
        <p:nvSpPr>
          <p:cNvPr id="78876" name="直接连接符 78875"/>
          <p:cNvSpPr/>
          <p:nvPr>
            <p:custDataLst>
              <p:tags r:id="rId25"/>
            </p:custDataLst>
          </p:nvPr>
        </p:nvSpPr>
        <p:spPr>
          <a:xfrm>
            <a:off x="5830888" y="1441450"/>
            <a:ext cx="0" cy="593725"/>
          </a:xfrm>
          <a:prstGeom prst="line">
            <a:avLst/>
          </a:prstGeom>
          <a:ln w="9525" cap="flat" cmpd="sng">
            <a:solidFill>
              <a:schemeClr val="tx1"/>
            </a:solidFill>
            <a:prstDash val="solid"/>
            <a:headEnd type="none" w="med" len="med"/>
            <a:tailEnd type="none" w="lg" len="lg"/>
          </a:ln>
        </p:spPr>
      </p:sp>
      <p:sp>
        <p:nvSpPr>
          <p:cNvPr id="78877" name="直接连接符 78876"/>
          <p:cNvSpPr/>
          <p:nvPr>
            <p:custDataLst>
              <p:tags r:id="rId26"/>
            </p:custDataLst>
          </p:nvPr>
        </p:nvSpPr>
        <p:spPr>
          <a:xfrm>
            <a:off x="6380163" y="1441450"/>
            <a:ext cx="0" cy="593725"/>
          </a:xfrm>
          <a:prstGeom prst="line">
            <a:avLst/>
          </a:prstGeom>
          <a:ln w="9525" cap="flat" cmpd="sng">
            <a:solidFill>
              <a:schemeClr val="tx1"/>
            </a:solidFill>
            <a:prstDash val="solid"/>
            <a:headEnd type="none" w="med" len="med"/>
            <a:tailEnd type="none" w="lg" len="lg"/>
          </a:ln>
        </p:spPr>
      </p:sp>
      <p:sp>
        <p:nvSpPr>
          <p:cNvPr id="78878" name="直接连接符 78877"/>
          <p:cNvSpPr/>
          <p:nvPr>
            <p:custDataLst>
              <p:tags r:id="rId27"/>
            </p:custDataLst>
          </p:nvPr>
        </p:nvSpPr>
        <p:spPr>
          <a:xfrm>
            <a:off x="6929438" y="1441450"/>
            <a:ext cx="0" cy="593725"/>
          </a:xfrm>
          <a:prstGeom prst="line">
            <a:avLst/>
          </a:prstGeom>
          <a:ln w="9525" cap="flat" cmpd="sng">
            <a:solidFill>
              <a:schemeClr val="tx1"/>
            </a:solidFill>
            <a:prstDash val="solid"/>
            <a:headEnd type="none" w="med" len="med"/>
            <a:tailEnd type="none" w="lg" len="lg"/>
          </a:ln>
        </p:spPr>
      </p:sp>
      <p:sp>
        <p:nvSpPr>
          <p:cNvPr id="78879" name="直接连接符 78878"/>
          <p:cNvSpPr/>
          <p:nvPr>
            <p:custDataLst>
              <p:tags r:id="rId28"/>
            </p:custDataLst>
          </p:nvPr>
        </p:nvSpPr>
        <p:spPr>
          <a:xfrm>
            <a:off x="7480300" y="1441450"/>
            <a:ext cx="0" cy="593725"/>
          </a:xfrm>
          <a:prstGeom prst="line">
            <a:avLst/>
          </a:prstGeom>
          <a:ln w="9525" cap="flat" cmpd="sng">
            <a:solidFill>
              <a:schemeClr val="tx1"/>
            </a:solidFill>
            <a:prstDash val="solid"/>
            <a:headEnd type="none" w="med" len="med"/>
            <a:tailEnd type="none" w="lg" len="lg"/>
          </a:ln>
        </p:spPr>
      </p:sp>
      <p:sp>
        <p:nvSpPr>
          <p:cNvPr id="78880" name="文本框 78879"/>
          <p:cNvSpPr txBox="1"/>
          <p:nvPr>
            <p:custDataLst>
              <p:tags r:id="rId29"/>
            </p:custDataLst>
          </p:nvPr>
        </p:nvSpPr>
        <p:spPr>
          <a:xfrm>
            <a:off x="7961313" y="1376363"/>
            <a:ext cx="793750" cy="579437"/>
          </a:xfrm>
          <a:prstGeom prst="rect">
            <a:avLst/>
          </a:prstGeom>
          <a:noFill/>
          <a:ln w="9525">
            <a:noFill/>
          </a:ln>
        </p:spPr>
        <p:txBody>
          <a:bodyPr wrap="none" anchor="t" anchorCtr="0">
            <a:spAutoFit/>
          </a:bodyPr>
          <a:p>
            <a:pPr eaLnBrk="0" hangingPunct="0">
              <a:spcBef>
                <a:spcPct val="20000"/>
              </a:spcBef>
            </a:pPr>
            <a:r>
              <a:rPr lang="zh-CN" altLang="en-US" sz="3200" dirty="0">
                <a:solidFill>
                  <a:schemeClr val="accent1"/>
                </a:solidFill>
                <a:latin typeface="Comic Sans MS" panose="030F0702030302020204" pitchFamily="66" charset="0"/>
              </a:rPr>
              <a:t>......</a:t>
            </a:r>
            <a:endParaRPr lang="zh-CN" altLang="en-US" sz="3200" dirty="0">
              <a:solidFill>
                <a:schemeClr val="accent1"/>
              </a:solidFill>
              <a:latin typeface="Comic Sans MS" panose="030F0702030302020204" pitchFamily="66" charset="0"/>
            </a:endParaRPr>
          </a:p>
        </p:txBody>
      </p:sp>
      <p:sp>
        <p:nvSpPr>
          <p:cNvPr id="78881" name="文本框 78880"/>
          <p:cNvSpPr txBox="1"/>
          <p:nvPr>
            <p:custDataLst>
              <p:tags r:id="rId30"/>
            </p:custDataLst>
          </p:nvPr>
        </p:nvSpPr>
        <p:spPr>
          <a:xfrm>
            <a:off x="1570038" y="1376363"/>
            <a:ext cx="793750" cy="579437"/>
          </a:xfrm>
          <a:prstGeom prst="rect">
            <a:avLst/>
          </a:prstGeom>
          <a:noFill/>
          <a:ln w="9525">
            <a:noFill/>
          </a:ln>
        </p:spPr>
        <p:txBody>
          <a:bodyPr wrap="none" anchor="t" anchorCtr="0">
            <a:spAutoFit/>
          </a:bodyPr>
          <a:p>
            <a:pPr eaLnBrk="0" hangingPunct="0">
              <a:spcBef>
                <a:spcPct val="20000"/>
              </a:spcBef>
            </a:pPr>
            <a:r>
              <a:rPr lang="zh-CN" altLang="en-US" sz="3200" dirty="0">
                <a:solidFill>
                  <a:schemeClr val="accent1"/>
                </a:solidFill>
                <a:latin typeface="Comic Sans MS" panose="030F0702030302020204" pitchFamily="66" charset="0"/>
              </a:rPr>
              <a:t>......</a:t>
            </a:r>
            <a:endParaRPr lang="zh-CN" altLang="en-US" sz="3200" dirty="0">
              <a:solidFill>
                <a:schemeClr val="accent1"/>
              </a:solidFill>
              <a:latin typeface="Comic Sans MS" panose="030F0702030302020204" pitchFamily="66" charset="0"/>
            </a:endParaRPr>
          </a:p>
        </p:txBody>
      </p:sp>
      <p:sp>
        <p:nvSpPr>
          <p:cNvPr id="78882" name="文本框 78881"/>
          <p:cNvSpPr txBox="1"/>
          <p:nvPr>
            <p:custDataLst>
              <p:tags r:id="rId31"/>
            </p:custDataLst>
          </p:nvPr>
        </p:nvSpPr>
        <p:spPr>
          <a:xfrm>
            <a:off x="1501775" y="914400"/>
            <a:ext cx="795020" cy="460375"/>
          </a:xfrm>
          <a:prstGeom prst="rect">
            <a:avLst/>
          </a:prstGeom>
          <a:noFill/>
          <a:ln w="9525">
            <a:noFill/>
          </a:ln>
        </p:spPr>
        <p:txBody>
          <a:bodyPr wrap="none" anchor="t" anchorCtr="0">
            <a:spAutoFit/>
          </a:bodyPr>
          <a:p>
            <a:pPr eaLnBrk="0" hangingPunct="0">
              <a:spcBef>
                <a:spcPct val="20000"/>
              </a:spcBef>
            </a:pPr>
            <a:r>
              <a:rPr lang="zh-CN" altLang="en-US" sz="2400" b="1">
                <a:solidFill>
                  <a:schemeClr val="tx1"/>
                </a:solidFill>
                <a:latin typeface="Comic Sans MS" panose="030F0702030302020204" pitchFamily="66" charset="0"/>
              </a:rPr>
              <a:t>纸带</a:t>
            </a:r>
            <a:endParaRPr lang="zh-CN" altLang="en-US" sz="2400" b="1">
              <a:solidFill>
                <a:schemeClr val="tx1"/>
              </a:solidFill>
              <a:latin typeface="Comic Sans MS" panose="030F0702030302020204" pitchFamily="66" charset="0"/>
            </a:endParaRPr>
          </a:p>
        </p:txBody>
      </p:sp>
      <p:sp>
        <p:nvSpPr>
          <p:cNvPr id="78883" name="直接连接符 78882"/>
          <p:cNvSpPr/>
          <p:nvPr>
            <p:custDataLst>
              <p:tags r:id="rId32"/>
            </p:custDataLst>
          </p:nvPr>
        </p:nvSpPr>
        <p:spPr>
          <a:xfrm flipV="1">
            <a:off x="6105525" y="2035175"/>
            <a:ext cx="0" cy="460375"/>
          </a:xfrm>
          <a:prstGeom prst="line">
            <a:avLst/>
          </a:prstGeom>
          <a:ln w="9525" cap="flat" cmpd="sng">
            <a:solidFill>
              <a:schemeClr val="tx1"/>
            </a:solidFill>
            <a:prstDash val="solid"/>
            <a:headEnd type="none" w="med" len="med"/>
            <a:tailEnd type="triangle" w="lg" len="lg"/>
          </a:ln>
        </p:spPr>
      </p:sp>
      <p:sp>
        <p:nvSpPr>
          <p:cNvPr id="78884" name="文本框 78883"/>
          <p:cNvSpPr txBox="1"/>
          <p:nvPr>
            <p:custDataLst>
              <p:tags r:id="rId33"/>
            </p:custDataLst>
          </p:nvPr>
        </p:nvSpPr>
        <p:spPr>
          <a:xfrm>
            <a:off x="5554980" y="2541270"/>
            <a:ext cx="1101090" cy="460375"/>
          </a:xfrm>
          <a:prstGeom prst="rect">
            <a:avLst/>
          </a:prstGeom>
          <a:noFill/>
          <a:ln w="9525">
            <a:noFill/>
          </a:ln>
        </p:spPr>
        <p:txBody>
          <a:bodyPr wrap="none" anchor="t" anchorCtr="0">
            <a:spAutoFit/>
          </a:bodyPr>
          <a:p>
            <a:pPr eaLnBrk="0" hangingPunct="0">
              <a:spcBef>
                <a:spcPct val="20000"/>
              </a:spcBef>
            </a:pPr>
            <a:r>
              <a:rPr lang="zh-CN" altLang="en-US" sz="2400" b="1">
                <a:solidFill>
                  <a:schemeClr val="tx1"/>
                </a:solidFill>
                <a:latin typeface="Comic Sans MS" panose="030F0702030302020204" pitchFamily="66" charset="0"/>
              </a:rPr>
              <a:t>读写头</a:t>
            </a:r>
            <a:endParaRPr lang="zh-CN" altLang="en-US" sz="2400" b="1">
              <a:solidFill>
                <a:schemeClr val="tx1"/>
              </a:solidFill>
              <a:latin typeface="Comic Sans MS" panose="030F0702030302020204" pitchFamily="66" charset="0"/>
            </a:endParaRPr>
          </a:p>
        </p:txBody>
      </p:sp>
      <p:sp>
        <p:nvSpPr>
          <p:cNvPr id="78885" name="文本框 78884"/>
          <p:cNvSpPr txBox="1"/>
          <p:nvPr>
            <p:custDataLst>
              <p:tags r:id="rId34"/>
            </p:custDataLst>
          </p:nvPr>
        </p:nvSpPr>
        <p:spPr>
          <a:xfrm>
            <a:off x="1600200" y="2819400"/>
            <a:ext cx="1101090" cy="460375"/>
          </a:xfrm>
          <a:prstGeom prst="rect">
            <a:avLst/>
          </a:prstGeom>
          <a:noFill/>
          <a:ln w="9525">
            <a:noFill/>
          </a:ln>
        </p:spPr>
        <p:txBody>
          <a:bodyPr wrap="none" anchor="t" anchorCtr="0">
            <a:spAutoFit/>
          </a:bodyPr>
          <a:p>
            <a:pPr eaLnBrk="0" hangingPunct="0">
              <a:spcBef>
                <a:spcPct val="20000"/>
              </a:spcBef>
            </a:pPr>
            <a:r>
              <a:rPr lang="zh-CN" altLang="en-US" sz="2400" b="1">
                <a:solidFill>
                  <a:schemeClr val="tx1"/>
                </a:solidFill>
                <a:latin typeface="Comic Sans MS" panose="030F0702030302020204" pitchFamily="66" charset="0"/>
              </a:rPr>
              <a:t>控制器</a:t>
            </a:r>
            <a:endParaRPr lang="zh-CN" altLang="en-US" sz="2400" b="1">
              <a:solidFill>
                <a:schemeClr val="tx1"/>
              </a:solidFill>
              <a:latin typeface="Comic Sans MS" panose="030F0702030302020204" pitchFamily="66" charset="0"/>
            </a:endParaRPr>
          </a:p>
        </p:txBody>
      </p:sp>
      <p:sp>
        <p:nvSpPr>
          <p:cNvPr id="78887" name="文本框 78886"/>
          <p:cNvSpPr txBox="1"/>
          <p:nvPr>
            <p:custDataLst>
              <p:tags r:id="rId35"/>
            </p:custDataLst>
          </p:nvPr>
        </p:nvSpPr>
        <p:spPr>
          <a:xfrm>
            <a:off x="1524000" y="228600"/>
            <a:ext cx="4343400" cy="521970"/>
          </a:xfrm>
          <a:prstGeom prst="rect">
            <a:avLst/>
          </a:prstGeom>
          <a:noFill/>
          <a:ln w="12700">
            <a:noFill/>
          </a:ln>
        </p:spPr>
        <p:txBody>
          <a:bodyPr>
            <a:spAutoFit/>
          </a:bodyPr>
          <a:p>
            <a:pPr>
              <a:spcBef>
                <a:spcPct val="50000"/>
              </a:spcBef>
            </a:pPr>
            <a:r>
              <a:rPr lang="zh-CN" altLang="en-US" sz="2800" b="1">
                <a:solidFill>
                  <a:srgbClr val="FF0000"/>
                </a:solidFill>
                <a:latin typeface="Comic Sans MS" panose="030F0702030302020204" pitchFamily="66" charset="0"/>
              </a:rPr>
              <a:t>图灵机</a:t>
            </a:r>
            <a:endParaRPr lang="zh-CN" altLang="en-US" sz="2800" b="1">
              <a:solidFill>
                <a:srgbClr val="FF0000"/>
              </a:solidFill>
              <a:latin typeface="Comic Sans MS" panose="030F0702030302020204" pitchFamily="66" charset="0"/>
            </a:endParaRPr>
          </a:p>
        </p:txBody>
      </p:sp>
      <p:sp>
        <p:nvSpPr>
          <p:cNvPr id="78888" name="圆角矩形标注 78887"/>
          <p:cNvSpPr/>
          <p:nvPr>
            <p:custDataLst>
              <p:tags r:id="rId36"/>
            </p:custDataLst>
          </p:nvPr>
        </p:nvSpPr>
        <p:spPr>
          <a:xfrm>
            <a:off x="6858000" y="381000"/>
            <a:ext cx="1222375" cy="609600"/>
          </a:xfrm>
          <a:prstGeom prst="wedgeRoundRectCallout">
            <a:avLst>
              <a:gd name="adj1" fmla="val -51338"/>
              <a:gd name="adj2" fmla="val 126824"/>
              <a:gd name="adj3" fmla="val 16667"/>
            </a:avLst>
          </a:prstGeom>
          <a:solidFill>
            <a:srgbClr val="FFFF00"/>
          </a:solidFill>
          <a:ln w="12700" cap="sq" cmpd="sng">
            <a:solidFill>
              <a:schemeClr val="tx1"/>
            </a:solidFill>
            <a:prstDash val="solid"/>
            <a:miter/>
            <a:headEnd type="none" w="sm" len="sm"/>
            <a:tailEnd type="none" w="sm" len="sm"/>
          </a:ln>
        </p:spPr>
        <p:txBody>
          <a:bodyPr/>
          <a:p>
            <a:pPr algn="ctr"/>
            <a:r>
              <a:rPr lang="zh-CN" altLang="en-US" sz="2400" b="1" dirty="0">
                <a:solidFill>
                  <a:schemeClr val="tx1"/>
                </a:solidFill>
                <a:latin typeface="Times New Roman" panose="02020603050405020304" pitchFamily="18" charset="0"/>
              </a:rPr>
              <a:t>无限长</a:t>
            </a:r>
            <a:endParaRPr lang="zh-CN" altLang="en-US" sz="2400" b="1" dirty="0">
              <a:solidFill>
                <a:schemeClr val="tx1"/>
              </a:solidFill>
              <a:latin typeface="Times New Roman" panose="02020603050405020304" pitchFamily="18" charset="0"/>
            </a:endParaRPr>
          </a:p>
        </p:txBody>
      </p:sp>
      <p:sp>
        <p:nvSpPr>
          <p:cNvPr id="78889" name="圆角矩形标注 78888"/>
          <p:cNvSpPr/>
          <p:nvPr>
            <p:custDataLst>
              <p:tags r:id="rId37"/>
            </p:custDataLst>
          </p:nvPr>
        </p:nvSpPr>
        <p:spPr>
          <a:xfrm>
            <a:off x="2057400" y="6096000"/>
            <a:ext cx="1524000" cy="457200"/>
          </a:xfrm>
          <a:prstGeom prst="wedgeRoundRectCallout">
            <a:avLst>
              <a:gd name="adj1" fmla="val 13440"/>
              <a:gd name="adj2" fmla="val -207986"/>
              <a:gd name="adj3" fmla="val 16667"/>
            </a:avLst>
          </a:prstGeom>
          <a:solidFill>
            <a:srgbClr val="FFFFCC"/>
          </a:solidFill>
          <a:ln w="12700" cap="sq" cmpd="sng">
            <a:solidFill>
              <a:schemeClr val="tx1"/>
            </a:solidFill>
            <a:prstDash val="solid"/>
            <a:miter/>
            <a:headEnd type="none" w="sm" len="sm"/>
            <a:tailEnd type="none" w="sm" len="sm"/>
          </a:ln>
        </p:spPr>
        <p:txBody>
          <a:bodyPr/>
          <a:p>
            <a:pPr algn="ctr"/>
            <a:r>
              <a:rPr lang="zh-CN" altLang="en-US" sz="2400" b="1" dirty="0">
                <a:solidFill>
                  <a:schemeClr val="tx1"/>
                </a:solidFill>
                <a:latin typeface="Times New Roman" panose="02020603050405020304" pitchFamily="18" charset="0"/>
              </a:rPr>
              <a:t>内部状态</a:t>
            </a:r>
            <a:endParaRPr lang="zh-CN" altLang="en-US" sz="2400" b="1" dirty="0">
              <a:solidFill>
                <a:schemeClr val="tx1"/>
              </a:solidFill>
              <a:latin typeface="Times New Roman" panose="02020603050405020304" pitchFamily="18" charset="0"/>
            </a:endParaRPr>
          </a:p>
        </p:txBody>
      </p:sp>
      <p:sp>
        <p:nvSpPr>
          <p:cNvPr id="78890" name="圆角矩形标注 78889"/>
          <p:cNvSpPr/>
          <p:nvPr>
            <p:custDataLst>
              <p:tags r:id="rId38"/>
            </p:custDataLst>
          </p:nvPr>
        </p:nvSpPr>
        <p:spPr>
          <a:xfrm>
            <a:off x="6641465" y="3632835"/>
            <a:ext cx="3022600" cy="1301115"/>
          </a:xfrm>
          <a:prstGeom prst="wedgeRoundRectCallout">
            <a:avLst>
              <a:gd name="adj1" fmla="val -53935"/>
              <a:gd name="adj2" fmla="val -103319"/>
              <a:gd name="adj3" fmla="val 16667"/>
            </a:avLst>
          </a:prstGeom>
          <a:solidFill>
            <a:srgbClr val="FFFF00"/>
          </a:solidFill>
          <a:ln w="12700" cap="sq" cmpd="sng">
            <a:solidFill>
              <a:srgbClr val="FFFF99"/>
            </a:solidFill>
            <a:prstDash val="solid"/>
            <a:miter/>
            <a:headEnd type="none" w="sm" len="sm"/>
            <a:tailEnd type="none" w="sm" len="sm"/>
          </a:ln>
        </p:spPr>
        <p:txBody>
          <a:bodyPr/>
          <a:p>
            <a:pPr eaLnBrk="0" hangingPunct="0">
              <a:spcBef>
                <a:spcPct val="20000"/>
              </a:spcBef>
            </a:pPr>
            <a:r>
              <a:rPr lang="en-US" altLang="zh-CN" sz="2400" b="1">
                <a:solidFill>
                  <a:schemeClr val="tx1"/>
                </a:solidFill>
                <a:latin typeface="宋体" panose="02010600030101010101" pitchFamily="2" charset="-122"/>
                <a:cs typeface="宋体" panose="02010600030101010101" pitchFamily="2" charset="-122"/>
              </a:rPr>
              <a:t>1. </a:t>
            </a:r>
            <a:r>
              <a:rPr lang="zh-CN" altLang="en-US" sz="2400" b="1">
                <a:solidFill>
                  <a:schemeClr val="tx1"/>
                </a:solidFill>
                <a:latin typeface="宋体" panose="02010600030101010101" pitchFamily="2" charset="-122"/>
                <a:cs typeface="宋体" panose="02010600030101010101" pitchFamily="2" charset="-122"/>
              </a:rPr>
              <a:t>读一个符号</a:t>
            </a:r>
            <a:r>
              <a:rPr lang="en-US" altLang="zh-CN" sz="2400" b="1">
                <a:solidFill>
                  <a:schemeClr val="tx1"/>
                </a:solidFill>
                <a:latin typeface="宋体" panose="02010600030101010101" pitchFamily="2" charset="-122"/>
                <a:cs typeface="宋体" panose="02010600030101010101" pitchFamily="2" charset="-122"/>
              </a:rPr>
              <a:t>                2. </a:t>
            </a:r>
            <a:r>
              <a:rPr lang="zh-CN" altLang="en-US" sz="2400" b="1">
                <a:solidFill>
                  <a:schemeClr val="tx1"/>
                </a:solidFill>
                <a:latin typeface="宋体" panose="02010600030101010101" pitchFamily="2" charset="-122"/>
                <a:cs typeface="宋体" panose="02010600030101010101" pitchFamily="2" charset="-122"/>
              </a:rPr>
              <a:t>写一个符号</a:t>
            </a:r>
            <a:r>
              <a:rPr lang="en-US" altLang="zh-CN" sz="2400" b="1">
                <a:solidFill>
                  <a:schemeClr val="tx1"/>
                </a:solidFill>
                <a:latin typeface="宋体" panose="02010600030101010101" pitchFamily="2" charset="-122"/>
                <a:cs typeface="宋体" panose="02010600030101010101" pitchFamily="2" charset="-122"/>
              </a:rPr>
              <a:t>                3. </a:t>
            </a:r>
            <a:r>
              <a:rPr lang="zh-CN" altLang="en-US" sz="2400" b="1">
                <a:solidFill>
                  <a:schemeClr val="tx1"/>
                </a:solidFill>
                <a:latin typeface="宋体" panose="02010600030101010101" pitchFamily="2" charset="-122"/>
                <a:cs typeface="宋体" panose="02010600030101010101" pitchFamily="2" charset="-122"/>
              </a:rPr>
              <a:t>向左或向右移动</a:t>
            </a:r>
            <a:endParaRPr lang="zh-CN" altLang="en-US" sz="2400" b="1">
              <a:solidFill>
                <a:schemeClr val="tx1"/>
              </a:solidFill>
              <a:latin typeface="宋体" panose="02010600030101010101" pitchFamily="2" charset="-122"/>
              <a:cs typeface="宋体" panose="02010600030101010101" pitchFamily="2" charset="-122"/>
            </a:endParaRPr>
          </a:p>
        </p:txBody>
      </p:sp>
      <p:sp>
        <p:nvSpPr>
          <p:cNvPr id="78891" name="圆角矩形标注 78890"/>
          <p:cNvSpPr/>
          <p:nvPr>
            <p:custDataLst>
              <p:tags r:id="rId39"/>
            </p:custDataLst>
          </p:nvPr>
        </p:nvSpPr>
        <p:spPr>
          <a:xfrm>
            <a:off x="4876165" y="6084570"/>
            <a:ext cx="1779905" cy="457200"/>
          </a:xfrm>
          <a:prstGeom prst="wedgeRoundRectCallout">
            <a:avLst>
              <a:gd name="adj1" fmla="val -5940"/>
              <a:gd name="adj2" fmla="val -147777"/>
              <a:gd name="adj3" fmla="val 16667"/>
            </a:avLst>
          </a:prstGeom>
          <a:solidFill>
            <a:srgbClr val="FFFFCC"/>
          </a:solidFill>
          <a:ln w="12700" cap="sq" cmpd="sng">
            <a:solidFill>
              <a:schemeClr val="tx1"/>
            </a:solidFill>
            <a:prstDash val="solid"/>
            <a:miter/>
            <a:headEnd type="none" w="sm" len="sm"/>
            <a:tailEnd type="none" w="sm" len="sm"/>
          </a:ln>
        </p:spPr>
        <p:txBody>
          <a:bodyPr/>
          <a:p>
            <a:pPr algn="ctr"/>
            <a:r>
              <a:rPr lang="zh-CN" altLang="en-US" sz="2400" b="1" dirty="0">
                <a:solidFill>
                  <a:schemeClr val="tx1"/>
                </a:solidFill>
                <a:latin typeface="Times New Roman" panose="02020603050405020304" pitchFamily="18" charset="0"/>
              </a:rPr>
              <a:t>终止状态</a:t>
            </a:r>
            <a:endParaRPr lang="zh-CN" altLang="en-US"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8888"/>
                                        </p:tgtEl>
                                        <p:attrNameLst>
                                          <p:attrName>style.visibility</p:attrName>
                                        </p:attrNameLst>
                                      </p:cBhvr>
                                      <p:to>
                                        <p:strVal val="visible"/>
                                      </p:to>
                                    </p:set>
                                    <p:anim calcmode="lin" valueType="num">
                                      <p:cBhvr additive="base">
                                        <p:cTn id="7" dur="500" fill="hold"/>
                                        <p:tgtEl>
                                          <p:spTgt spid="78888"/>
                                        </p:tgtEl>
                                        <p:attrNameLst>
                                          <p:attrName>ppt_x</p:attrName>
                                        </p:attrNameLst>
                                      </p:cBhvr>
                                      <p:tavLst>
                                        <p:tav tm="0">
                                          <p:val>
                                            <p:strVal val="1+#ppt_w/2"/>
                                          </p:val>
                                        </p:tav>
                                        <p:tav tm="100000">
                                          <p:val>
                                            <p:strVal val="#ppt_x"/>
                                          </p:val>
                                        </p:tav>
                                      </p:tavLst>
                                    </p:anim>
                                    <p:anim calcmode="lin" valueType="num">
                                      <p:cBhvr additive="base">
                                        <p:cTn id="8" dur="500" fill="hold"/>
                                        <p:tgtEl>
                                          <p:spTgt spid="7888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90"/>
                                        </p:tgtEl>
                                        <p:attrNameLst>
                                          <p:attrName>style.visibility</p:attrName>
                                        </p:attrNameLst>
                                      </p:cBhvr>
                                      <p:to>
                                        <p:strVal val="visible"/>
                                      </p:to>
                                    </p:set>
                                    <p:anim calcmode="lin" valueType="num">
                                      <p:cBhvr additive="base">
                                        <p:cTn id="13" dur="500" fill="hold"/>
                                        <p:tgtEl>
                                          <p:spTgt spid="78890"/>
                                        </p:tgtEl>
                                        <p:attrNameLst>
                                          <p:attrName>ppt_x</p:attrName>
                                        </p:attrNameLst>
                                      </p:cBhvr>
                                      <p:tavLst>
                                        <p:tav tm="0">
                                          <p:val>
                                            <p:strVal val="1+#ppt_w/2"/>
                                          </p:val>
                                        </p:tav>
                                        <p:tav tm="100000">
                                          <p:val>
                                            <p:strVal val="#ppt_x"/>
                                          </p:val>
                                        </p:tav>
                                      </p:tavLst>
                                    </p:anim>
                                    <p:anim calcmode="lin" valueType="num">
                                      <p:cBhvr additive="base">
                                        <p:cTn id="14" dur="500" fill="hold"/>
                                        <p:tgtEl>
                                          <p:spTgt spid="788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89"/>
                                        </p:tgtEl>
                                        <p:attrNameLst>
                                          <p:attrName>style.visibility</p:attrName>
                                        </p:attrNameLst>
                                      </p:cBhvr>
                                      <p:to>
                                        <p:strVal val="visible"/>
                                      </p:to>
                                    </p:set>
                                    <p:anim calcmode="lin" valueType="num">
                                      <p:cBhvr additive="base">
                                        <p:cTn id="19" dur="500" fill="hold"/>
                                        <p:tgtEl>
                                          <p:spTgt spid="78889"/>
                                        </p:tgtEl>
                                        <p:attrNameLst>
                                          <p:attrName>ppt_x</p:attrName>
                                        </p:attrNameLst>
                                      </p:cBhvr>
                                      <p:tavLst>
                                        <p:tav tm="0">
                                          <p:val>
                                            <p:strVal val="#ppt_x"/>
                                          </p:val>
                                        </p:tav>
                                        <p:tav tm="100000">
                                          <p:val>
                                            <p:strVal val="#ppt_x"/>
                                          </p:val>
                                        </p:tav>
                                      </p:tavLst>
                                    </p:anim>
                                    <p:anim calcmode="lin" valueType="num">
                                      <p:cBhvr additive="base">
                                        <p:cTn id="20" dur="500" fill="hold"/>
                                        <p:tgtEl>
                                          <p:spTgt spid="788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78891"/>
                                        </p:tgtEl>
                                        <p:attrNameLst>
                                          <p:attrName>style.visibility</p:attrName>
                                        </p:attrNameLst>
                                      </p:cBhvr>
                                      <p:to>
                                        <p:strVal val="visible"/>
                                      </p:to>
                                    </p:set>
                                    <p:anim calcmode="lin" valueType="num">
                                      <p:cBhvr additive="base">
                                        <p:cTn id="25" dur="500" fill="hold"/>
                                        <p:tgtEl>
                                          <p:spTgt spid="78891"/>
                                        </p:tgtEl>
                                        <p:attrNameLst>
                                          <p:attrName>ppt_x</p:attrName>
                                        </p:attrNameLst>
                                      </p:cBhvr>
                                      <p:tavLst>
                                        <p:tav tm="0">
                                          <p:val>
                                            <p:strVal val="1+#ppt_w/2"/>
                                          </p:val>
                                        </p:tav>
                                        <p:tav tm="100000">
                                          <p:val>
                                            <p:strVal val="#ppt_x"/>
                                          </p:val>
                                        </p:tav>
                                      </p:tavLst>
                                    </p:anim>
                                    <p:anim calcmode="lin" valueType="num">
                                      <p:cBhvr additive="base">
                                        <p:cTn id="26" dur="500" fill="hold"/>
                                        <p:tgtEl>
                                          <p:spTgt spid="78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8" grpId="0" bldLvl="0" animBg="1"/>
      <p:bldP spid="78889" grpId="0" bldLvl="0" animBg="1"/>
      <p:bldP spid="78890" grpId="0" bldLvl="0" animBg="1"/>
      <p:bldP spid="7889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3" name="内容占位符 4"/>
          <p:cNvSpPr>
            <a:spLocks noGrp="1"/>
          </p:cNvSpPr>
          <p:nvPr>
            <p:ph idx="1"/>
          </p:nvPr>
        </p:nvSpPr>
        <p:spPr>
          <a:xfrm>
            <a:off x="669925" y="1662113"/>
            <a:ext cx="10852150" cy="4511675"/>
          </a:xfrm>
          <a:ln/>
        </p:spPr>
        <p:txBody>
          <a:bodyPr vert="horz" wrap="square" lIns="101600" tIns="0" rIns="82550" bIns="0" anchor="t" anchorCtr="0"/>
          <a:p>
            <a:pPr eaLnBrk="1" hangingPunct="1">
              <a:buFont typeface="Wingdings" panose="05000000000000000000" pitchFamily="2" charset="2"/>
              <a:buChar char="Ø"/>
            </a:pPr>
            <a:r>
              <a:rPr lang="zh-CN" altLang="en-US" b="1" dirty="0">
                <a:solidFill>
                  <a:srgbClr val="3F3F3F"/>
                </a:solidFill>
              </a:rPr>
              <a:t>图灵机是一种数学自动机器，对图灵机的工作过程从不同的角度考察，可以给予不同的解释。</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第一</a:t>
            </a:r>
            <a:r>
              <a:rPr lang="zh-CN" altLang="en-US" b="1" dirty="0">
                <a:solidFill>
                  <a:srgbClr val="3F3F3F"/>
                </a:solidFill>
              </a:rPr>
              <a:t>，</a:t>
            </a:r>
            <a:r>
              <a:rPr lang="zh-CN" altLang="en-US" b="1" dirty="0">
                <a:solidFill>
                  <a:srgbClr val="2806BA"/>
                </a:solidFill>
              </a:rPr>
              <a:t>把图灵机看作识别器</a:t>
            </a:r>
            <a:r>
              <a:rPr lang="zh-CN" altLang="en-US" b="1" dirty="0">
                <a:solidFill>
                  <a:srgbClr val="3F3F3F"/>
                </a:solidFill>
              </a:rPr>
              <a:t>，即判断带子上最初的内容能否被图灵机所接受。假定图灵机从左向右扫描完带子上的内容后停机则为接受，否则为不接受。</a:t>
            </a:r>
            <a:endParaRPr lang="zh-CN" altLang="en-US" b="1" dirty="0">
              <a:solidFill>
                <a:srgbClr val="3F3F3F"/>
              </a:solidFill>
            </a:endParaRPr>
          </a:p>
          <a:p>
            <a:pPr eaLnBrk="1" hangingPunct="1">
              <a:buFont typeface="Wingdings" panose="05000000000000000000" pitchFamily="2" charset="2"/>
              <a:buNone/>
            </a:pPr>
            <a:r>
              <a:rPr lang="zh-CN" altLang="en-US" b="1" dirty="0">
                <a:solidFill>
                  <a:srgbClr val="3F3F3F"/>
                </a:solidFill>
              </a:rPr>
              <a:t>例如：一台图灵机可以设计成识别下面的序列</a:t>
            </a:r>
            <a:r>
              <a:rPr lang="zh-CN" altLang="zh-CN" b="1" dirty="0">
                <a:solidFill>
                  <a:srgbClr val="3F3F3F"/>
                </a:solidFill>
              </a:rPr>
              <a:t>:</a:t>
            </a:r>
            <a:endParaRPr lang="zh-CN" altLang="zh-CN" b="1" dirty="0">
              <a:solidFill>
                <a:srgbClr val="3F3F3F"/>
              </a:solidFill>
            </a:endParaRPr>
          </a:p>
          <a:p>
            <a:pPr eaLnBrk="1" hangingPunct="1">
              <a:buFont typeface="Wingdings" panose="05000000000000000000" pitchFamily="2" charset="2"/>
              <a:buNone/>
            </a:pPr>
            <a:r>
              <a:rPr lang="zh-CN" altLang="zh-CN" b="1" dirty="0">
                <a:solidFill>
                  <a:srgbClr val="3F3F3F"/>
                </a:solidFill>
              </a:rPr>
              <a:t>    1000110, 10011101, 010101011</a:t>
            </a:r>
            <a:endParaRPr lang="zh-CN" altLang="zh-CN"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第二</a:t>
            </a:r>
            <a:r>
              <a:rPr lang="zh-CN" altLang="en-US" b="1" dirty="0">
                <a:solidFill>
                  <a:srgbClr val="3F3F3F"/>
                </a:solidFill>
              </a:rPr>
              <a:t>，</a:t>
            </a:r>
            <a:r>
              <a:rPr lang="zh-CN" altLang="en-US" b="1" dirty="0">
                <a:solidFill>
                  <a:srgbClr val="2806BA"/>
                </a:solidFill>
              </a:rPr>
              <a:t>把图灵机看作生成器</a:t>
            </a:r>
            <a:r>
              <a:rPr lang="zh-CN" altLang="en-US" b="1" dirty="0">
                <a:solidFill>
                  <a:srgbClr val="3F3F3F"/>
                </a:solidFill>
              </a:rPr>
              <a:t>，对给定的输入集合，考察输出集合，并研究输入输出集合性质之间的关系，这就研究了图灵机的生成能力。</a:t>
            </a:r>
            <a:endParaRPr lang="zh-CN" altLang="en-US" b="1" dirty="0">
              <a:solidFill>
                <a:srgbClr val="3F3F3F"/>
              </a:solidFill>
            </a:endParaRPr>
          </a:p>
          <a:p>
            <a:pPr eaLnBrk="1" hangingPunct="1">
              <a:buFont typeface="Wingdings" panose="05000000000000000000" pitchFamily="2" charset="2"/>
              <a:buNone/>
            </a:pPr>
            <a:r>
              <a:rPr lang="zh-CN" altLang="en-US" b="1" dirty="0">
                <a:solidFill>
                  <a:srgbClr val="3F3F3F"/>
                </a:solidFill>
              </a:rPr>
              <a:t>例如：设一台图灵机的输入集合为             </a:t>
            </a:r>
            <a:r>
              <a:rPr lang="en-US" altLang="zh-CN" b="1" dirty="0">
                <a:solidFill>
                  <a:srgbClr val="3F3F3F"/>
                </a:solidFill>
              </a:rPr>
              <a:t>        </a:t>
            </a:r>
            <a:r>
              <a:rPr lang="zh-CN" altLang="en-US" b="1" dirty="0">
                <a:solidFill>
                  <a:srgbClr val="3F3F3F"/>
                </a:solidFill>
              </a:rPr>
              <a:t>，</a:t>
            </a:r>
            <a:r>
              <a:rPr lang="zh-CN" altLang="en-US" b="1" dirty="0">
                <a:solidFill>
                  <a:srgbClr val="3F3F3F"/>
                </a:solidFill>
                <a:sym typeface="微软雅黑" panose="020B0503020204020204" pitchFamily="34" charset="-122"/>
              </a:rPr>
              <a:t>可设计一台图灵机，</a:t>
            </a:r>
            <a:r>
              <a:rPr lang="zh-CN" altLang="en-US" b="1" dirty="0">
                <a:solidFill>
                  <a:srgbClr val="3F3F3F"/>
                </a:solidFill>
              </a:rPr>
              <a:t>对给定的输入集合</a:t>
            </a:r>
            <a:r>
              <a:rPr lang="zh-CN" altLang="zh-CN" b="1" dirty="0">
                <a:solidFill>
                  <a:srgbClr val="3F3F3F"/>
                </a:solidFill>
              </a:rPr>
              <a:t>In</a:t>
            </a:r>
            <a:r>
              <a:rPr lang="zh-CN" altLang="en-US" b="1" dirty="0">
                <a:solidFill>
                  <a:srgbClr val="3F3F3F"/>
                </a:solidFill>
              </a:rPr>
              <a:t>，得到输出集合</a:t>
            </a:r>
            <a:endParaRPr lang="zh-CN" altLang="en-US" b="1" dirty="0">
              <a:solidFill>
                <a:srgbClr val="3F3F3F"/>
              </a:solidFill>
            </a:endParaRPr>
          </a:p>
          <a:p>
            <a:pPr eaLnBrk="1" hangingPunct="1">
              <a:buFont typeface="Wingdings" panose="05000000000000000000" pitchFamily="2" charset="2"/>
              <a:buNone/>
            </a:pPr>
            <a:r>
              <a:rPr lang="zh-CN" altLang="zh-CN" b="1" dirty="0">
                <a:solidFill>
                  <a:srgbClr val="3F3F3F"/>
                </a:solidFill>
              </a:rPr>
              <a:t>                      </a:t>
            </a:r>
            <a:r>
              <a:rPr lang="en-US" altLang="zh-CN" b="1" dirty="0">
                <a:solidFill>
                  <a:srgbClr val="3F3F3F"/>
                </a:solidFill>
              </a:rPr>
              <a:t>     </a:t>
            </a:r>
            <a:r>
              <a:rPr lang="zh-CN" altLang="en-US" b="1" dirty="0">
                <a:solidFill>
                  <a:srgbClr val="3F3F3F"/>
                </a:solidFill>
              </a:rPr>
              <a:t>。其中，</a:t>
            </a:r>
            <a:r>
              <a:rPr lang="zh-CN" altLang="zh-CN" b="1" dirty="0">
                <a:solidFill>
                  <a:srgbClr val="3F3F3F"/>
                </a:solidFill>
              </a:rPr>
              <a:t>N</a:t>
            </a:r>
            <a:r>
              <a:rPr lang="zh-CN" altLang="en-US" b="1" dirty="0">
                <a:solidFill>
                  <a:srgbClr val="3F3F3F"/>
                </a:solidFill>
              </a:rPr>
              <a:t>是全体自然数集合。</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第三</a:t>
            </a:r>
            <a:r>
              <a:rPr lang="zh-CN" altLang="en-US" b="1" dirty="0">
                <a:solidFill>
                  <a:srgbClr val="3F3F3F"/>
                </a:solidFill>
              </a:rPr>
              <a:t>，</a:t>
            </a:r>
            <a:r>
              <a:rPr lang="zh-CN" altLang="en-US" b="1" dirty="0">
                <a:solidFill>
                  <a:srgbClr val="2806BA"/>
                </a:solidFill>
              </a:rPr>
              <a:t>把图灵机看作计算器</a:t>
            </a:r>
            <a:r>
              <a:rPr lang="zh-CN" altLang="en-US" b="1" dirty="0">
                <a:solidFill>
                  <a:srgbClr val="3F3F3F"/>
                </a:solidFill>
              </a:rPr>
              <a:t>，相当于一个函数。图灵机的输入是函数的自变量的值，图灵机的输出是函数的值。</a:t>
            </a:r>
            <a:endParaRPr lang="zh-CN" altLang="en-US" b="1" dirty="0">
              <a:solidFill>
                <a:srgbClr val="3F3F3F"/>
              </a:solidFill>
            </a:endParaRPr>
          </a:p>
        </p:txBody>
      </p:sp>
      <p:pic>
        <p:nvPicPr>
          <p:cNvPr id="2050" name="对象 5"/>
          <p:cNvPicPr>
            <a:picLocks noChangeAspect="1"/>
          </p:cNvPicPr>
          <p:nvPr/>
        </p:nvPicPr>
        <p:blipFill>
          <a:blip r:embed="rId1"/>
          <a:stretch>
            <a:fillRect/>
          </a:stretch>
        </p:blipFill>
        <p:spPr>
          <a:xfrm>
            <a:off x="3798888" y="4511675"/>
            <a:ext cx="1130300" cy="331788"/>
          </a:xfrm>
          <a:prstGeom prst="rect">
            <a:avLst/>
          </a:prstGeom>
          <a:noFill/>
          <a:ln w="9525">
            <a:noFill/>
          </a:ln>
        </p:spPr>
      </p:pic>
      <p:pic>
        <p:nvPicPr>
          <p:cNvPr id="2051" name="对象 6"/>
          <p:cNvPicPr>
            <a:picLocks noChangeAspect="1"/>
          </p:cNvPicPr>
          <p:nvPr/>
        </p:nvPicPr>
        <p:blipFill>
          <a:blip r:embed="rId2"/>
          <a:stretch>
            <a:fillRect/>
          </a:stretch>
        </p:blipFill>
        <p:spPr>
          <a:xfrm>
            <a:off x="769938" y="4960938"/>
            <a:ext cx="1438275" cy="342900"/>
          </a:xfrm>
          <a:prstGeom prst="rect">
            <a:avLst/>
          </a:prstGeom>
          <a:noFill/>
          <a:ln w="9525">
            <a:noFill/>
          </a:ln>
        </p:spPr>
      </p:pic>
      <p:sp>
        <p:nvSpPr>
          <p:cNvPr id="2054" name="日期占位符 5"/>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055"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78887" name="文本框 78886"/>
          <p:cNvSpPr txBox="1"/>
          <p:nvPr>
            <p:custDataLst>
              <p:tags r:id="rId3"/>
            </p:custDataLst>
          </p:nvPr>
        </p:nvSpPr>
        <p:spPr>
          <a:xfrm>
            <a:off x="770255" y="502285"/>
            <a:ext cx="4343400" cy="521970"/>
          </a:xfrm>
          <a:prstGeom prst="rect">
            <a:avLst/>
          </a:prstGeom>
          <a:noFill/>
          <a:ln w="12700">
            <a:noFill/>
          </a:ln>
        </p:spPr>
        <p:txBody>
          <a:bodyPr>
            <a:spAutoFit/>
          </a:bodyPr>
          <a:p>
            <a:pPr>
              <a:spcBef>
                <a:spcPct val="50000"/>
              </a:spcBef>
            </a:pPr>
            <a:r>
              <a:rPr lang="zh-CN" altLang="en-US" sz="2800" b="1">
                <a:solidFill>
                  <a:srgbClr val="FF0000"/>
                </a:solidFill>
                <a:latin typeface="Comic Sans MS" panose="030F0702030302020204" pitchFamily="66" charset="0"/>
              </a:rPr>
              <a:t>如何理解图灵机</a:t>
            </a:r>
            <a:endParaRPr lang="zh-CN" altLang="en-US" sz="2800" b="1">
              <a:solidFill>
                <a:srgbClr val="FF0000"/>
              </a:solidFill>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2"/>
          <p:cNvSpPr>
            <a:spLocks noGrp="1"/>
          </p:cNvSpPr>
          <p:nvPr>
            <p:ph idx="1"/>
          </p:nvPr>
        </p:nvSpPr>
        <p:spPr>
          <a:xfrm>
            <a:off x="669925" y="576263"/>
            <a:ext cx="10852150" cy="5040312"/>
          </a:xfrm>
          <a:ln/>
        </p:spPr>
        <p:txBody>
          <a:bodyPr vert="horz" wrap="square" lIns="101600" tIns="0" rIns="82550" bIns="0" anchor="t" anchorCtr="0"/>
          <a:p>
            <a:pPr eaLnBrk="1" hangingPunct="1">
              <a:buFont typeface="Wingdings" panose="05000000000000000000" pitchFamily="2" charset="2"/>
              <a:buChar char="Ø"/>
            </a:pPr>
            <a:r>
              <a:rPr lang="zh-CN" altLang="en-US" sz="1800" b="1" dirty="0">
                <a:solidFill>
                  <a:srgbClr val="CC0000"/>
                </a:solidFill>
                <a:latin typeface="楷体_GB2312" pitchFamily="1" charset="-122"/>
                <a:ea typeface="楷体_GB2312" pitchFamily="1" charset="-122"/>
                <a:sym typeface="楷体_GB2312" pitchFamily="1" charset="-122"/>
              </a:rPr>
              <a:t>例如：</a:t>
            </a:r>
            <a:r>
              <a:rPr lang="en-US" altLang="zh-CN" sz="1800" b="1" dirty="0">
                <a:solidFill>
                  <a:srgbClr val="0000CC"/>
                </a:solidFill>
                <a:latin typeface="楷体_GB2312" pitchFamily="1" charset="-122"/>
                <a:ea typeface="楷体_GB2312" pitchFamily="1" charset="-122"/>
                <a:sym typeface="楷体_GB2312" pitchFamily="1" charset="-122"/>
              </a:rPr>
              <a:t> </a:t>
            </a:r>
            <a:r>
              <a:rPr lang="zh-CN" altLang="en-US" sz="1800" b="1" dirty="0">
                <a:solidFill>
                  <a:srgbClr val="0000CC"/>
                </a:solidFill>
                <a:latin typeface="楷体_GB2312" pitchFamily="1" charset="-122"/>
                <a:ea typeface="楷体_GB2312" pitchFamily="1" charset="-122"/>
                <a:sym typeface="楷体_GB2312" pitchFamily="1" charset="-122"/>
              </a:rPr>
              <a:t>图灵机可以计算下列函数：</a:t>
            </a:r>
            <a:endParaRPr lang="zh-CN" altLang="en-US"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80000"/>
              </a:lnSpc>
              <a:buNone/>
            </a:pPr>
            <a:r>
              <a:rPr lang="en-US" altLang="zh-CN" sz="1800" b="1" dirty="0">
                <a:solidFill>
                  <a:srgbClr val="0000CC"/>
                </a:solidFill>
                <a:latin typeface="楷体_GB2312" pitchFamily="1" charset="-122"/>
                <a:ea typeface="宋体" panose="02010600030101010101" pitchFamily="2" charset="-122"/>
                <a:sym typeface="楷体_GB2312" pitchFamily="1" charset="-122"/>
              </a:rPr>
              <a:t>    (1)  s(x)</a:t>
            </a:r>
            <a:r>
              <a:rPr lang="zh-CN" altLang="en-US" sz="1800" b="1" dirty="0">
                <a:solidFill>
                  <a:srgbClr val="0000CC"/>
                </a:solidFill>
                <a:latin typeface="楷体_GB2312" pitchFamily="1" charset="-122"/>
                <a:ea typeface="宋体" panose="02010600030101010101" pitchFamily="2" charset="-122"/>
                <a:sym typeface="楷体_GB2312" pitchFamily="1" charset="-122"/>
              </a:rPr>
              <a:t>＝</a:t>
            </a:r>
            <a:r>
              <a:rPr lang="en-US" altLang="zh-CN" sz="1800" b="1" dirty="0">
                <a:solidFill>
                  <a:srgbClr val="0000CC"/>
                </a:solidFill>
                <a:latin typeface="楷体_GB2312" pitchFamily="1" charset="-122"/>
                <a:ea typeface="宋体" panose="02010600030101010101" pitchFamily="2" charset="-122"/>
                <a:sym typeface="楷体_GB2312" pitchFamily="1" charset="-122"/>
              </a:rPr>
              <a:t>x</a:t>
            </a:r>
            <a:r>
              <a:rPr lang="zh-CN" altLang="en-US" sz="1800" b="1" dirty="0">
                <a:solidFill>
                  <a:srgbClr val="0000CC"/>
                </a:solidFill>
                <a:latin typeface="楷体_GB2312" pitchFamily="1" charset="-122"/>
                <a:ea typeface="宋体" panose="02010600030101010101" pitchFamily="2" charset="-122"/>
                <a:sym typeface="楷体_GB2312" pitchFamily="1" charset="-122"/>
              </a:rPr>
              <a:t>＋</a:t>
            </a:r>
            <a:r>
              <a:rPr lang="en-US" altLang="zh-CN" sz="1800" b="1" dirty="0">
                <a:solidFill>
                  <a:srgbClr val="0000CC"/>
                </a:solidFill>
                <a:latin typeface="楷体_GB2312" pitchFamily="1" charset="-122"/>
                <a:ea typeface="宋体" panose="02010600030101010101" pitchFamily="2" charset="-122"/>
                <a:sym typeface="楷体_GB2312" pitchFamily="1" charset="-122"/>
              </a:rPr>
              <a:t>1</a:t>
            </a:r>
            <a:r>
              <a:rPr lang="zh-CN" altLang="en-US" sz="1800" b="1" dirty="0">
                <a:solidFill>
                  <a:srgbClr val="0000CC"/>
                </a:solidFill>
                <a:latin typeface="楷体_GB2312" pitchFamily="1" charset="-122"/>
                <a:ea typeface="宋体" panose="02010600030101010101" pitchFamily="2" charset="-122"/>
                <a:sym typeface="楷体_GB2312" pitchFamily="1" charset="-122"/>
              </a:rPr>
              <a:t>；</a:t>
            </a:r>
            <a:endParaRPr lang="zh-CN" altLang="en-US" sz="1800" b="1" dirty="0">
              <a:solidFill>
                <a:srgbClr val="0000CC"/>
              </a:solidFill>
              <a:latin typeface="楷体_GB2312" pitchFamily="1" charset="-122"/>
              <a:ea typeface="宋体" panose="02010600030101010101" pitchFamily="2" charset="-122"/>
              <a:sym typeface="楷体_GB2312" pitchFamily="1" charset="-122"/>
            </a:endParaRPr>
          </a:p>
          <a:p>
            <a:pPr algn="just" eaLnBrk="1" hangingPunct="1">
              <a:lnSpc>
                <a:spcPct val="80000"/>
              </a:lnSpc>
              <a:buNone/>
            </a:pPr>
            <a:r>
              <a:rPr lang="zh-CN" altLang="en-US" sz="1800" b="1" dirty="0">
                <a:solidFill>
                  <a:srgbClr val="0000CC"/>
                </a:solidFill>
                <a:latin typeface="楷体_GB2312" pitchFamily="1" charset="-122"/>
                <a:ea typeface="楷体_GB2312" pitchFamily="1" charset="-122"/>
                <a:sym typeface="楷体_GB2312" pitchFamily="1" charset="-122"/>
              </a:rPr>
              <a:t>    </a:t>
            </a:r>
            <a:r>
              <a:rPr lang="en-US" altLang="zh-CN" sz="1800" b="1" dirty="0">
                <a:solidFill>
                  <a:srgbClr val="0000CC"/>
                </a:solidFill>
                <a:latin typeface="楷体_GB2312" pitchFamily="1" charset="-122"/>
                <a:ea typeface="楷体_GB2312" pitchFamily="1" charset="-122"/>
                <a:sym typeface="楷体_GB2312" pitchFamily="1" charset="-122"/>
              </a:rPr>
              <a:t>(2)  o(x)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0</a:t>
            </a:r>
            <a:r>
              <a:rPr lang="zh-CN" altLang="en-US" sz="1800" b="1" dirty="0">
                <a:solidFill>
                  <a:srgbClr val="0000CC"/>
                </a:solidFill>
                <a:latin typeface="楷体_GB2312" pitchFamily="1" charset="-122"/>
                <a:ea typeface="楷体_GB2312" pitchFamily="1" charset="-122"/>
                <a:sym typeface="楷体_GB2312" pitchFamily="1" charset="-122"/>
              </a:rPr>
              <a:t>；</a:t>
            </a:r>
            <a:endParaRPr lang="zh-CN" altLang="en-US"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80000"/>
              </a:lnSpc>
              <a:buNone/>
            </a:pPr>
            <a:r>
              <a:rPr lang="zh-CN" altLang="en-US" sz="1800" b="1" dirty="0">
                <a:solidFill>
                  <a:srgbClr val="0000CC"/>
                </a:solidFill>
                <a:latin typeface="楷体_GB2312" pitchFamily="1" charset="-122"/>
                <a:ea typeface="楷体_GB2312" pitchFamily="1" charset="-122"/>
                <a:sym typeface="楷体_GB2312" pitchFamily="1" charset="-122"/>
              </a:rPr>
              <a:t>    </a:t>
            </a:r>
            <a:r>
              <a:rPr lang="en-US" altLang="zh-CN" sz="1800" b="1" dirty="0">
                <a:solidFill>
                  <a:srgbClr val="0000CC"/>
                </a:solidFill>
                <a:latin typeface="楷体_GB2312" pitchFamily="1" charset="-122"/>
                <a:ea typeface="楷体_GB2312" pitchFamily="1" charset="-122"/>
                <a:sym typeface="楷体_GB2312" pitchFamily="1" charset="-122"/>
              </a:rPr>
              <a:t>(3)  A(0</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y)</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y</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endParaRPr lang="zh-CN" altLang="en-US"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80000"/>
              </a:lnSpc>
              <a:buNone/>
            </a:pPr>
            <a:r>
              <a:rPr lang="zh-CN" altLang="en-US" sz="1800" b="1" dirty="0">
                <a:solidFill>
                  <a:srgbClr val="0000CC"/>
                </a:solidFill>
                <a:latin typeface="楷体_GB2312" pitchFamily="1" charset="-122"/>
                <a:ea typeface="楷体_GB2312" pitchFamily="1" charset="-122"/>
                <a:sym typeface="楷体_GB2312" pitchFamily="1" charset="-122"/>
              </a:rPr>
              <a:t>           </a:t>
            </a:r>
            <a:r>
              <a:rPr lang="en-US" altLang="zh-CN" sz="1800" b="1" dirty="0">
                <a:solidFill>
                  <a:srgbClr val="0000CC"/>
                </a:solidFill>
                <a:latin typeface="楷体_GB2312" pitchFamily="1" charset="-122"/>
                <a:ea typeface="楷体_GB2312" pitchFamily="1" charset="-122"/>
                <a:sym typeface="楷体_GB2312" pitchFamily="1" charset="-122"/>
              </a:rPr>
              <a:t>A(x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0)</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A(x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endParaRPr lang="zh-CN" altLang="en-US"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100000"/>
              </a:lnSpc>
              <a:buNone/>
            </a:pPr>
            <a:r>
              <a:rPr lang="zh-CN" altLang="en-US" sz="1800" b="1" dirty="0">
                <a:solidFill>
                  <a:srgbClr val="0000CC"/>
                </a:solidFill>
                <a:latin typeface="楷体_GB2312" pitchFamily="1" charset="-122"/>
                <a:ea typeface="楷体_GB2312" pitchFamily="1" charset="-122"/>
                <a:sym typeface="楷体_GB2312" pitchFamily="1" charset="-122"/>
              </a:rPr>
              <a:t>           </a:t>
            </a:r>
            <a:r>
              <a:rPr lang="en-US" altLang="zh-CN" sz="1800" b="1" dirty="0">
                <a:solidFill>
                  <a:srgbClr val="0000CC"/>
                </a:solidFill>
                <a:latin typeface="楷体_GB2312" pitchFamily="1" charset="-122"/>
                <a:ea typeface="楷体_GB2312" pitchFamily="1" charset="-122"/>
                <a:sym typeface="楷体_GB2312" pitchFamily="1" charset="-122"/>
              </a:rPr>
              <a:t>A(x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y</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A(x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A(x</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1</a:t>
            </a:r>
            <a:r>
              <a:rPr lang="zh-CN" altLang="en-US" sz="1800" b="1" dirty="0">
                <a:solidFill>
                  <a:srgbClr val="0000CC"/>
                </a:solidFill>
                <a:latin typeface="楷体_GB2312" pitchFamily="1" charset="-122"/>
                <a:ea typeface="楷体_GB2312" pitchFamily="1" charset="-122"/>
                <a:sym typeface="楷体_GB2312" pitchFamily="1" charset="-122"/>
              </a:rPr>
              <a:t>，</a:t>
            </a:r>
            <a:r>
              <a:rPr lang="en-US" altLang="zh-CN" sz="1800" b="1" dirty="0">
                <a:solidFill>
                  <a:srgbClr val="0000CC"/>
                </a:solidFill>
                <a:latin typeface="楷体_GB2312" pitchFamily="1" charset="-122"/>
                <a:ea typeface="楷体_GB2312" pitchFamily="1" charset="-122"/>
                <a:sym typeface="楷体_GB2312" pitchFamily="1" charset="-122"/>
              </a:rPr>
              <a:t>y))</a:t>
            </a:r>
            <a:r>
              <a:rPr lang="zh-CN" altLang="en-US" sz="1800" b="1" dirty="0">
                <a:solidFill>
                  <a:srgbClr val="0000CC"/>
                </a:solidFill>
                <a:latin typeface="楷体_GB2312" pitchFamily="1" charset="-122"/>
                <a:ea typeface="楷体_GB2312" pitchFamily="1" charset="-122"/>
                <a:sym typeface="楷体_GB2312" pitchFamily="1" charset="-122"/>
              </a:rPr>
              <a:t>。</a:t>
            </a:r>
            <a:endParaRPr lang="en-US" altLang="zh-CN"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100000"/>
              </a:lnSpc>
              <a:buNone/>
            </a:pPr>
            <a:endParaRPr lang="zh-CN" altLang="en-US" sz="1800" b="1" dirty="0">
              <a:solidFill>
                <a:srgbClr val="0000CC"/>
              </a:solidFill>
              <a:latin typeface="楷体_GB2312" pitchFamily="1" charset="-122"/>
              <a:ea typeface="楷体_GB2312" pitchFamily="1" charset="-122"/>
              <a:sym typeface="楷体_GB2312" pitchFamily="1" charset="-122"/>
            </a:endParaRPr>
          </a:p>
          <a:p>
            <a:pPr algn="just" eaLnBrk="1" hangingPunct="1">
              <a:lnSpc>
                <a:spcPct val="150000"/>
              </a:lnSpc>
              <a:buFont typeface="Wingdings" panose="05000000000000000000" pitchFamily="2" charset="2"/>
              <a:buChar char="Ø"/>
            </a:pPr>
            <a:r>
              <a:rPr lang="zh-CN" altLang="en-US" sz="1800" b="1" dirty="0">
                <a:solidFill>
                  <a:srgbClr val="0000CC"/>
                </a:solidFill>
                <a:latin typeface="楷体_GB2312" pitchFamily="1" charset="-122"/>
                <a:ea typeface="楷体_GB2312" pitchFamily="1" charset="-122"/>
                <a:sym typeface="楷体_GB2312" pitchFamily="1" charset="-122"/>
              </a:rPr>
              <a:t>第一和第二个函数读者不难从图灵机的定义出发感悟到它们是图灵机可以计算的函数，第三个函数叫做阿克曼函数，它是阿克曼（</a:t>
            </a:r>
            <a:r>
              <a:rPr lang="en-US" altLang="zh-CN" sz="1800" b="1" dirty="0">
                <a:solidFill>
                  <a:srgbClr val="0000CC"/>
                </a:solidFill>
                <a:latin typeface="楷体_GB2312" pitchFamily="1" charset="-122"/>
                <a:ea typeface="楷体_GB2312" pitchFamily="1" charset="-122"/>
                <a:sym typeface="楷体_GB2312" pitchFamily="1" charset="-122"/>
              </a:rPr>
              <a:t>W.Ackermann</a:t>
            </a:r>
            <a:r>
              <a:rPr lang="zh-CN" altLang="en-US" sz="1800" b="1" dirty="0">
                <a:solidFill>
                  <a:srgbClr val="0000CC"/>
                </a:solidFill>
                <a:latin typeface="楷体_GB2312" pitchFamily="1" charset="-122"/>
                <a:ea typeface="楷体_GB2312" pitchFamily="1" charset="-122"/>
                <a:sym typeface="楷体_GB2312" pitchFamily="1" charset="-122"/>
              </a:rPr>
              <a:t>）在研究原始递归函数和递归函数的关系时给出的。事实上，图灵机还可以计算形式上比第三个函数更复杂的函数。</a:t>
            </a:r>
            <a:endParaRPr lang="zh-CN" altLang="en-US" sz="1800" b="1" dirty="0">
              <a:solidFill>
                <a:srgbClr val="0000CC"/>
              </a:solidFill>
              <a:latin typeface="楷体_GB2312" pitchFamily="1" charset="-122"/>
              <a:ea typeface="楷体_GB2312" pitchFamily="1" charset="-122"/>
              <a:sym typeface="楷体_GB2312" pitchFamily="1" charset="-122"/>
            </a:endParaRPr>
          </a:p>
          <a:p>
            <a:pPr eaLnBrk="1" hangingPunct="1">
              <a:buFont typeface="Wingdings" panose="05000000000000000000" pitchFamily="2" charset="2"/>
              <a:buNone/>
            </a:pPr>
            <a:endParaRPr lang="zh-CN" altLang="en-US" sz="1800" b="1" i="1" dirty="0">
              <a:solidFill>
                <a:srgbClr val="3F3F3F"/>
              </a:solidFill>
            </a:endParaRPr>
          </a:p>
        </p:txBody>
      </p:sp>
      <p:sp>
        <p:nvSpPr>
          <p:cNvPr id="24579" name="日期占位符 2"/>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4580" name="灯片编号占位符 3"/>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日期占位符 2"/>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4580" name="灯片编号占位符 3"/>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6866" name="标题 36865"/>
          <p:cNvSpPr>
            <a:spLocks noGrp="1"/>
          </p:cNvSpPr>
          <p:nvPr>
            <p:ph type="title"/>
            <p:custDataLst>
              <p:tags r:id="rId1"/>
            </p:custDataLst>
          </p:nvPr>
        </p:nvSpPr>
        <p:spPr>
          <a:xfrm>
            <a:off x="990600" y="431800"/>
            <a:ext cx="10852150" cy="647700"/>
          </a:xfrm>
        </p:spPr>
        <p:txBody>
          <a:bodyPr anchor="ctr" anchorCtr="0"/>
          <a:p>
            <a:pPr algn="l"/>
            <a:r>
              <a:rPr lang="zh-CN" altLang="en-US" dirty="0">
                <a:solidFill>
                  <a:srgbClr val="FF0000"/>
                </a:solidFill>
                <a:latin typeface="宋体" panose="02010600030101010101" pitchFamily="2" charset="-122"/>
                <a:ea typeface="宋体" panose="02010600030101010101" pitchFamily="2" charset="-122"/>
              </a:rPr>
              <a:t>计算模型与图灵机</a:t>
            </a:r>
            <a:endParaRPr lang="zh-CN" altLang="en-US" dirty="0">
              <a:solidFill>
                <a:srgbClr val="FF0000"/>
              </a:solidFill>
              <a:latin typeface="宋体" panose="02010600030101010101" pitchFamily="2" charset="-122"/>
              <a:ea typeface="宋体" panose="02010600030101010101" pitchFamily="2" charset="-122"/>
            </a:endParaRPr>
          </a:p>
        </p:txBody>
      </p:sp>
      <p:sp>
        <p:nvSpPr>
          <p:cNvPr id="36867" name="文本占位符 36866"/>
          <p:cNvSpPr>
            <a:spLocks noGrp="1"/>
          </p:cNvSpPr>
          <p:nvPr>
            <p:ph type="body" idx="1"/>
            <p:custDataLst>
              <p:tags r:id="rId2"/>
            </p:custDataLst>
          </p:nvPr>
        </p:nvSpPr>
        <p:spPr>
          <a:xfrm>
            <a:off x="990600" y="1600200"/>
            <a:ext cx="10791825" cy="3695700"/>
          </a:xfrm>
        </p:spPr>
        <p:txBody>
          <a:bodyPr/>
          <a:p>
            <a:pPr>
              <a:buFont typeface="Wingdings" panose="05000000000000000000" charset="0"/>
              <a:buChar char="n"/>
            </a:pPr>
            <a:r>
              <a:rPr lang="zh-CN" altLang="en-US" sz="2400" b="1" dirty="0">
                <a:solidFill>
                  <a:schemeClr val="tx1"/>
                </a:solidFill>
                <a:latin typeface="+mn-ea"/>
                <a:cs typeface="+mn-ea"/>
              </a:rPr>
              <a:t>计算模型是刻画计算这一概念的一种抽象的形式系统或数学系统，而</a:t>
            </a:r>
            <a:r>
              <a:rPr lang="zh-CN" altLang="en-US" sz="2400" b="1" dirty="0">
                <a:solidFill>
                  <a:srgbClr val="FF0000"/>
                </a:solidFill>
                <a:latin typeface="+mn-ea"/>
                <a:cs typeface="+mn-ea"/>
              </a:rPr>
              <a:t>算法</a:t>
            </a:r>
            <a:r>
              <a:rPr lang="zh-CN" altLang="en-US" sz="2400" b="1" dirty="0">
                <a:solidFill>
                  <a:schemeClr val="tx1"/>
                </a:solidFill>
                <a:latin typeface="+mn-ea"/>
                <a:cs typeface="+mn-ea"/>
              </a:rPr>
              <a:t>是对计算过程步骤（或状态）的一种刻划，是计算方法的一种能行实现方式。</a:t>
            </a:r>
            <a:endParaRPr lang="zh-CN" altLang="en-US" sz="2400" b="1" dirty="0">
              <a:solidFill>
                <a:schemeClr val="tx1"/>
              </a:solidFill>
              <a:latin typeface="+mn-ea"/>
              <a:cs typeface="+mn-ea"/>
            </a:endParaRPr>
          </a:p>
          <a:p>
            <a:endParaRPr lang="zh-CN" altLang="en-US" sz="2400" b="1" dirty="0">
              <a:solidFill>
                <a:schemeClr val="tx1"/>
              </a:solidFill>
              <a:latin typeface="+mn-ea"/>
              <a:cs typeface="+mn-ea"/>
            </a:endParaRPr>
          </a:p>
          <a:p>
            <a:pPr>
              <a:buFont typeface="Wingdings" panose="05000000000000000000" charset="0"/>
              <a:buChar char="n"/>
            </a:pPr>
            <a:r>
              <a:rPr lang="zh-CN" altLang="en-US" sz="2400" b="1" dirty="0">
                <a:solidFill>
                  <a:schemeClr val="tx1"/>
                </a:solidFill>
                <a:latin typeface="+mn-ea"/>
                <a:cs typeface="+mn-ea"/>
              </a:rPr>
              <a:t>计算机科学中的计算模型，并不是指在其静态或动态数学描述基础上建立求解某一(类)问题计算方法的数学模型，而是指具有</a:t>
            </a:r>
            <a:r>
              <a:rPr lang="zh-CN" altLang="en-US" sz="2400" b="1" dirty="0">
                <a:solidFill>
                  <a:srgbClr val="FF0000"/>
                </a:solidFill>
                <a:latin typeface="+mn-ea"/>
                <a:cs typeface="+mn-ea"/>
              </a:rPr>
              <a:t>状态转换特征</a:t>
            </a:r>
            <a:r>
              <a:rPr lang="zh-CN" altLang="en-US" sz="2400" b="1" dirty="0">
                <a:solidFill>
                  <a:schemeClr val="tx1"/>
                </a:solidFill>
                <a:latin typeface="+mn-ea"/>
                <a:cs typeface="+mn-ea"/>
              </a:rPr>
              <a:t>，能够对所处理的对象的数据或信息进行表示、加工、变换、输出的数学机器。</a:t>
            </a:r>
            <a:endParaRPr lang="zh-CN" altLang="en-US" sz="2400" b="1" dirty="0">
              <a:solidFill>
                <a:schemeClr val="tx1"/>
              </a:solidFill>
              <a:latin typeface="+mn-ea"/>
              <a:cs typeface="+mn-ea"/>
            </a:endParaRPr>
          </a:p>
          <a:p>
            <a:pPr>
              <a:buNone/>
            </a:pPr>
            <a:endParaRPr lang="zh-CN" altLang="en-US" sz="2400" b="1" dirty="0">
              <a:solidFill>
                <a:schemeClr val="tx1"/>
              </a:solidFill>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867">
                                            <p:txEl>
                                              <p:charRg st="0" end="67"/>
                                            </p:txEl>
                                          </p:spTgt>
                                        </p:tgtEl>
                                        <p:attrNameLst>
                                          <p:attrName>style.visibility</p:attrName>
                                        </p:attrNameLst>
                                      </p:cBhvr>
                                      <p:to>
                                        <p:strVal val="visible"/>
                                      </p:to>
                                    </p:set>
                                    <p:animEffect transition="in" filter="box(out)">
                                      <p:cBhvr>
                                        <p:cTn id="7" dur="500"/>
                                        <p:tgtEl>
                                          <p:spTgt spid="36867">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867">
                                            <p:txEl>
                                              <p:charRg st="67" end="165"/>
                                            </p:txEl>
                                          </p:spTgt>
                                        </p:tgtEl>
                                        <p:attrNameLst>
                                          <p:attrName>style.visibility</p:attrName>
                                        </p:attrNameLst>
                                      </p:cBhvr>
                                      <p:to>
                                        <p:strVal val="visible"/>
                                      </p:to>
                                    </p:set>
                                    <p:animEffect transition="in" filter="box(out)">
                                      <p:cBhvr>
                                        <p:cTn id="12" dur="500"/>
                                        <p:tgtEl>
                                          <p:spTgt spid="36867">
                                            <p:txEl>
                                              <p:charRg st="67"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日期占位符 2"/>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4580" name="灯片编号占位符 3"/>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6867" name="文本占位符 36866"/>
          <p:cNvSpPr>
            <a:spLocks noGrp="1"/>
          </p:cNvSpPr>
          <p:nvPr>
            <p:ph type="body" idx="1"/>
            <p:custDataLst>
              <p:tags r:id="rId1"/>
            </p:custDataLst>
          </p:nvPr>
        </p:nvSpPr>
        <p:spPr>
          <a:xfrm>
            <a:off x="990600" y="1600200"/>
            <a:ext cx="10791825" cy="2989580"/>
          </a:xfrm>
        </p:spPr>
        <p:txBody>
          <a:bodyPr/>
          <a:p>
            <a:pPr>
              <a:buFont typeface="Wingdings" panose="05000000000000000000" charset="0"/>
              <a:buChar char="n"/>
            </a:pPr>
            <a:r>
              <a:rPr lang="zh-CN" altLang="en-US" sz="2400" b="1" dirty="0">
                <a:latin typeface="+mn-ea"/>
                <a:cs typeface="+mn-ea"/>
              </a:rPr>
              <a:t>由于观察计算的角度不同，产生了各种不同的计算模型。如递归函数、λ演算、图灵机、波斯特系统等。研究发现，这些计算模型在</a:t>
            </a:r>
            <a:r>
              <a:rPr lang="zh-CN" altLang="en-US" sz="2400" b="1" dirty="0">
                <a:solidFill>
                  <a:srgbClr val="FF0000"/>
                </a:solidFill>
                <a:latin typeface="+mn-ea"/>
                <a:cs typeface="+mn-ea"/>
              </a:rPr>
              <a:t>计算能力上是等价</a:t>
            </a:r>
            <a:r>
              <a:rPr lang="zh-CN" altLang="en-US" sz="2400" b="1" dirty="0">
                <a:latin typeface="+mn-ea"/>
                <a:cs typeface="+mn-ea"/>
              </a:rPr>
              <a:t>的。</a:t>
            </a:r>
            <a:endParaRPr lang="zh-CN" altLang="en-US" sz="2400" b="1" dirty="0">
              <a:latin typeface="+mn-ea"/>
              <a:cs typeface="+mn-ea"/>
            </a:endParaRPr>
          </a:p>
          <a:p>
            <a:pPr>
              <a:buFont typeface="Wingdings" panose="05000000000000000000" charset="0"/>
              <a:buChar char="n"/>
            </a:pPr>
            <a:endParaRPr lang="zh-CN" altLang="en-US" sz="2400" b="1" dirty="0">
              <a:latin typeface="+mn-ea"/>
              <a:cs typeface="+mn-ea"/>
            </a:endParaRPr>
          </a:p>
          <a:p>
            <a:pPr>
              <a:buFont typeface="Wingdings" panose="05000000000000000000" charset="0"/>
              <a:buChar char="n"/>
            </a:pPr>
            <a:r>
              <a:rPr lang="zh-CN" altLang="en-US" sz="2400" b="1" dirty="0">
                <a:latin typeface="+mn-ea"/>
                <a:cs typeface="+mn-ea"/>
              </a:rPr>
              <a:t>以图灵机的特点和性质接近普通人计算的思想方法，又因其好用而被现代计算机系统的研究、开发者所采纳。</a:t>
            </a:r>
            <a:endParaRPr lang="zh-CN" altLang="en-US" sz="2400" b="1" dirty="0">
              <a:latin typeface="+mn-ea"/>
              <a:cs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5603" name="Rectangle 2"/>
          <p:cNvSpPr>
            <a:spLocks noGrp="1"/>
          </p:cNvSpPr>
          <p:nvPr>
            <p:ph type="title"/>
          </p:nvPr>
        </p:nvSpPr>
        <p:spPr>
          <a:ln/>
        </p:spPr>
        <p:txBody>
          <a:bodyPr vert="horz" wrap="square" lIns="101600" tIns="38100" rIns="76200" bIns="38100" anchor="ctr" anchorCtr="0"/>
          <a:p>
            <a:pPr marL="0" indent="0" eaLnBrk="1" hangingPunct="1"/>
            <a:r>
              <a:rPr lang="zh-CN" altLang="zh-CN" dirty="0"/>
              <a:t>2.1.2  </a:t>
            </a:r>
            <a:r>
              <a:rPr lang="zh-CN" altLang="en-US" dirty="0"/>
              <a:t>二进制</a:t>
            </a:r>
            <a:endParaRPr lang="zh-CN" altLang="en-US" dirty="0"/>
          </a:p>
        </p:txBody>
      </p:sp>
      <p:sp>
        <p:nvSpPr>
          <p:cNvPr id="25604" name="Rectangle 3"/>
          <p:cNvSpPr>
            <a:spLocks noGrp="1"/>
          </p:cNvSpPr>
          <p:nvPr>
            <p:ph idx="1"/>
          </p:nvPr>
        </p:nvSpPr>
        <p:spPr>
          <a:xfrm>
            <a:off x="669925" y="1285875"/>
            <a:ext cx="10852150" cy="1731963"/>
          </a:xfrm>
          <a:ln/>
        </p:spPr>
        <p:txBody>
          <a:bodyPr vert="horz" wrap="square" lIns="101600" tIns="0" rIns="82550" bIns="0" anchor="t" anchorCtr="0"/>
          <a:p>
            <a:pPr eaLnBrk="1" hangingPunct="1">
              <a:buFont typeface="Wingdings" panose="05000000000000000000" pitchFamily="2" charset="2"/>
              <a:buChar char="Ø"/>
            </a:pPr>
            <a:r>
              <a:rPr lang="zh-CN" altLang="en-US" b="1" dirty="0"/>
              <a:t>也许是图灵机读写带上只出现两个符号启发了研究者，计算机的研制很自然地选择了二进制。</a:t>
            </a:r>
            <a:endParaRPr lang="zh-CN" altLang="en-US" b="1" dirty="0"/>
          </a:p>
          <a:p>
            <a:pPr eaLnBrk="1" hangingPunct="1">
              <a:buFont typeface="Wingdings" panose="05000000000000000000" pitchFamily="2" charset="2"/>
              <a:buNone/>
            </a:pPr>
            <a:r>
              <a:rPr lang="zh-CN" altLang="en-US" b="1" dirty="0"/>
              <a:t>十进制数的表示 ， 例如，</a:t>
            </a:r>
            <a:r>
              <a:rPr lang="zh-CN" altLang="zh-CN" b="1" dirty="0"/>
              <a:t>1997.630</a:t>
            </a:r>
            <a:r>
              <a:rPr lang="zh-CN" altLang="en-US" b="1" dirty="0"/>
              <a:t>这个数可以写成：</a:t>
            </a:r>
            <a:endParaRPr lang="zh-CN" altLang="en-US" b="1" dirty="0"/>
          </a:p>
          <a:p>
            <a:pPr eaLnBrk="1" hangingPunct="1">
              <a:lnSpc>
                <a:spcPct val="100000"/>
              </a:lnSpc>
              <a:buFont typeface="Wingdings" panose="05000000000000000000" pitchFamily="2" charset="2"/>
              <a:buNone/>
            </a:pPr>
            <a:r>
              <a:rPr lang="zh-CN" altLang="zh-CN" b="1" dirty="0"/>
              <a:t>    1997.630</a:t>
            </a:r>
            <a:r>
              <a:rPr lang="zh-CN" altLang="en-US" b="1" dirty="0"/>
              <a:t>＝</a:t>
            </a:r>
            <a:r>
              <a:rPr lang="zh-CN" altLang="zh-CN" b="1" dirty="0"/>
              <a:t>1×10</a:t>
            </a:r>
            <a:r>
              <a:rPr lang="zh-CN" altLang="zh-CN" b="1" baseline="30000" dirty="0"/>
              <a:t>3</a:t>
            </a:r>
            <a:r>
              <a:rPr lang="zh-CN" altLang="en-US" b="1" dirty="0"/>
              <a:t>＋</a:t>
            </a:r>
            <a:r>
              <a:rPr lang="zh-CN" altLang="zh-CN" b="1" dirty="0"/>
              <a:t>9×10</a:t>
            </a:r>
            <a:r>
              <a:rPr lang="zh-CN" altLang="zh-CN" b="1" baseline="30000" dirty="0"/>
              <a:t>2</a:t>
            </a:r>
            <a:r>
              <a:rPr lang="zh-CN" altLang="en-US" b="1" dirty="0"/>
              <a:t>＋</a:t>
            </a:r>
            <a:r>
              <a:rPr lang="zh-CN" altLang="zh-CN" b="1" dirty="0"/>
              <a:t>9×10</a:t>
            </a:r>
            <a:r>
              <a:rPr lang="zh-CN" altLang="zh-CN" b="1" baseline="30000" dirty="0"/>
              <a:t>1</a:t>
            </a:r>
            <a:r>
              <a:rPr lang="zh-CN" altLang="en-US" b="1" dirty="0"/>
              <a:t>＋</a:t>
            </a:r>
            <a:r>
              <a:rPr lang="zh-CN" altLang="zh-CN" b="1" dirty="0"/>
              <a:t>7×10</a:t>
            </a:r>
            <a:r>
              <a:rPr lang="zh-CN" altLang="zh-CN" b="1" baseline="30000" dirty="0"/>
              <a:t>0</a:t>
            </a:r>
            <a:endParaRPr lang="zh-CN" altLang="zh-CN" b="1" baseline="30000" dirty="0"/>
          </a:p>
          <a:p>
            <a:pPr eaLnBrk="1" hangingPunct="1">
              <a:buFont typeface="Wingdings" panose="05000000000000000000" pitchFamily="2" charset="2"/>
              <a:buNone/>
            </a:pPr>
            <a:r>
              <a:rPr lang="zh-CN" altLang="zh-CN" b="1" dirty="0"/>
              <a:t>                    </a:t>
            </a:r>
            <a:r>
              <a:rPr lang="zh-CN" altLang="en-US" b="1" dirty="0"/>
              <a:t>＋</a:t>
            </a:r>
            <a:r>
              <a:rPr lang="zh-CN" altLang="zh-CN" b="1" dirty="0"/>
              <a:t>6×10</a:t>
            </a:r>
            <a:r>
              <a:rPr lang="zh-CN" altLang="zh-CN" b="1" baseline="30000" dirty="0"/>
              <a:t>-1</a:t>
            </a:r>
            <a:r>
              <a:rPr lang="zh-CN" altLang="en-US" b="1" dirty="0"/>
              <a:t>＋</a:t>
            </a:r>
            <a:r>
              <a:rPr lang="zh-CN" altLang="zh-CN" b="1" dirty="0"/>
              <a:t>3×10</a:t>
            </a:r>
            <a:r>
              <a:rPr lang="zh-CN" altLang="zh-CN" b="1" baseline="30000" dirty="0"/>
              <a:t>-2</a:t>
            </a:r>
            <a:r>
              <a:rPr lang="zh-CN" altLang="en-US" b="1" dirty="0"/>
              <a:t>＋</a:t>
            </a:r>
            <a:r>
              <a:rPr lang="zh-CN" altLang="zh-CN" b="1" dirty="0"/>
              <a:t>0×10</a:t>
            </a:r>
            <a:r>
              <a:rPr lang="zh-CN" altLang="zh-CN" b="1" baseline="30000" dirty="0"/>
              <a:t>-3</a:t>
            </a:r>
            <a:endParaRPr lang="zh-CN" altLang="zh-CN" b="1" baseline="30000" dirty="0"/>
          </a:p>
          <a:p>
            <a:pPr eaLnBrk="1" hangingPunct="1">
              <a:buFont typeface="Wingdings" panose="05000000000000000000" pitchFamily="2" charset="2"/>
              <a:buNone/>
            </a:pPr>
            <a:endParaRPr lang="zh-CN" altLang="zh-CN" b="1" dirty="0"/>
          </a:p>
        </p:txBody>
      </p:sp>
      <p:pic>
        <p:nvPicPr>
          <p:cNvPr id="25605" name="Picture 4"/>
          <p:cNvPicPr>
            <a:picLocks noChangeAspect="1"/>
          </p:cNvPicPr>
          <p:nvPr/>
        </p:nvPicPr>
        <p:blipFill>
          <a:blip r:embed="rId1"/>
          <a:stretch>
            <a:fillRect/>
          </a:stretch>
        </p:blipFill>
        <p:spPr>
          <a:xfrm>
            <a:off x="520700" y="2740025"/>
            <a:ext cx="8772525" cy="3409950"/>
          </a:xfrm>
          <a:prstGeom prst="rect">
            <a:avLst/>
          </a:prstGeom>
          <a:noFill/>
          <a:ln w="9525">
            <a:noFill/>
          </a:ln>
        </p:spPr>
      </p:pic>
      <p:sp>
        <p:nvSpPr>
          <p:cNvPr id="25606"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pic>
        <p:nvPicPr>
          <p:cNvPr id="26627" name="Picture 2"/>
          <p:cNvPicPr>
            <a:picLocks noChangeAspect="1"/>
          </p:cNvPicPr>
          <p:nvPr/>
        </p:nvPicPr>
        <p:blipFill>
          <a:blip r:embed="rId1"/>
          <a:stretch>
            <a:fillRect/>
          </a:stretch>
        </p:blipFill>
        <p:spPr>
          <a:xfrm>
            <a:off x="1395413" y="542925"/>
            <a:ext cx="8181975" cy="5772150"/>
          </a:xfrm>
          <a:prstGeom prst="rect">
            <a:avLst/>
          </a:prstGeom>
          <a:noFill/>
          <a:ln w="9525">
            <a:noFill/>
          </a:ln>
        </p:spPr>
      </p:pic>
      <p:sp>
        <p:nvSpPr>
          <p:cNvPr id="26628"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7651"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27652" name="TextBox 5"/>
          <p:cNvSpPr txBox="1"/>
          <p:nvPr/>
        </p:nvSpPr>
        <p:spPr>
          <a:xfrm>
            <a:off x="1287463" y="1162050"/>
            <a:ext cx="10520362" cy="1301750"/>
          </a:xfrm>
          <a:prstGeom prst="rect">
            <a:avLst/>
          </a:prstGeom>
          <a:noFill/>
          <a:ln w="9525">
            <a:noFill/>
          </a:ln>
        </p:spPr>
        <p:txBody>
          <a:bodyPr>
            <a:spAutoFit/>
          </a:bodyPr>
          <a:p>
            <a:pPr>
              <a:lnSpc>
                <a:spcPct val="150000"/>
              </a:lnSpc>
            </a:pPr>
            <a:r>
              <a:rPr lang="zh-CN" altLang="en-US" sz="2800" b="1" dirty="0">
                <a:latin typeface="Arial" panose="020B0604020202020204" pitchFamily="34" charset="0"/>
              </a:rPr>
              <a:t>（</a:t>
            </a:r>
            <a:r>
              <a:rPr lang="en-US" altLang="zh-CN" sz="2800" b="1" dirty="0">
                <a:latin typeface="Arial" panose="020B0604020202020204" pitchFamily="34" charset="0"/>
              </a:rPr>
              <a:t>M</a:t>
            </a:r>
            <a:r>
              <a:rPr lang="zh-CN" altLang="en-US" sz="2800" b="1" dirty="0">
                <a:latin typeface="Arial" panose="020B0604020202020204" pitchFamily="34" charset="0"/>
              </a:rPr>
              <a:t>）</a:t>
            </a:r>
            <a:r>
              <a:rPr lang="en-US" altLang="zh-CN" sz="2800" b="1" baseline="-25000" dirty="0">
                <a:latin typeface="Arial" panose="020B0604020202020204" pitchFamily="34" charset="0"/>
              </a:rPr>
              <a:t>10</a:t>
            </a:r>
            <a:r>
              <a:rPr lang="en-US" altLang="zh-CN" sz="2800" b="1" dirty="0">
                <a:latin typeface="Arial" panose="020B0604020202020204" pitchFamily="34" charset="0"/>
              </a:rPr>
              <a:t>=k</a:t>
            </a:r>
            <a:r>
              <a:rPr lang="en-US" altLang="zh-CN" sz="2800" b="1" baseline="-25000" dirty="0">
                <a:latin typeface="Arial" panose="020B0604020202020204" pitchFamily="34" charset="0"/>
              </a:rPr>
              <a:t>n</a:t>
            </a:r>
            <a:r>
              <a:rPr lang="en-US" altLang="zh-CN" sz="2800" b="1" dirty="0">
                <a:latin typeface="Arial" panose="020B0604020202020204" pitchFamily="34" charset="0"/>
              </a:rPr>
              <a:t>∙R</a:t>
            </a:r>
            <a:r>
              <a:rPr lang="en-US" altLang="zh-CN" sz="2800" b="1" baseline="30000" dirty="0">
                <a:latin typeface="Arial" panose="020B0604020202020204" pitchFamily="34" charset="0"/>
              </a:rPr>
              <a:t>n</a:t>
            </a:r>
            <a:r>
              <a:rPr lang="en-US" altLang="zh-CN" sz="2800" b="1" dirty="0">
                <a:latin typeface="Arial" panose="020B0604020202020204" pitchFamily="34" charset="0"/>
              </a:rPr>
              <a:t>+k</a:t>
            </a:r>
            <a:r>
              <a:rPr lang="en-US" altLang="zh-CN" sz="2800" b="1" baseline="-25000" dirty="0">
                <a:latin typeface="Arial" panose="020B0604020202020204" pitchFamily="34" charset="0"/>
              </a:rPr>
              <a:t>n-1</a:t>
            </a:r>
            <a:r>
              <a:rPr lang="en-US" altLang="zh-CN" sz="2800" b="1" dirty="0">
                <a:latin typeface="Arial" panose="020B0604020202020204" pitchFamily="34" charset="0"/>
              </a:rPr>
              <a:t>∙R</a:t>
            </a:r>
            <a:r>
              <a:rPr lang="en-US" altLang="zh-CN" sz="2800" b="1" baseline="30000" dirty="0">
                <a:latin typeface="Arial" panose="020B0604020202020204" pitchFamily="34" charset="0"/>
              </a:rPr>
              <a:t>n-1</a:t>
            </a:r>
            <a:r>
              <a:rPr lang="en-US" altLang="zh-CN" sz="2800" b="1" dirty="0">
                <a:latin typeface="Arial" panose="020B0604020202020204" pitchFamily="34" charset="0"/>
              </a:rPr>
              <a:t>+……+k</a:t>
            </a:r>
            <a:r>
              <a:rPr lang="en-US" altLang="zh-CN" sz="2800" b="1" baseline="-25000" dirty="0">
                <a:latin typeface="Arial" panose="020B0604020202020204" pitchFamily="34" charset="0"/>
              </a:rPr>
              <a:t>3</a:t>
            </a:r>
            <a:r>
              <a:rPr lang="en-US" altLang="zh-CN" sz="2800" b="1" dirty="0">
                <a:latin typeface="Arial" panose="020B0604020202020204" pitchFamily="34" charset="0"/>
              </a:rPr>
              <a:t>R</a:t>
            </a:r>
            <a:r>
              <a:rPr lang="en-US" altLang="zh-CN" sz="2800" b="1" baseline="30000" dirty="0">
                <a:latin typeface="Arial" panose="020B0604020202020204" pitchFamily="34" charset="0"/>
              </a:rPr>
              <a:t>3</a:t>
            </a:r>
            <a:r>
              <a:rPr lang="en-US" altLang="zh-CN" sz="2800" b="1" dirty="0">
                <a:latin typeface="Arial" panose="020B0604020202020204" pitchFamily="34" charset="0"/>
              </a:rPr>
              <a:t>+k</a:t>
            </a:r>
            <a:r>
              <a:rPr lang="en-US" altLang="zh-CN" sz="2800" b="1" baseline="-25000" dirty="0">
                <a:latin typeface="Arial" panose="020B0604020202020204" pitchFamily="34" charset="0"/>
              </a:rPr>
              <a:t>2</a:t>
            </a:r>
            <a:r>
              <a:rPr lang="en-US" altLang="zh-CN" sz="2800" b="1" dirty="0">
                <a:latin typeface="Arial" panose="020B0604020202020204" pitchFamily="34" charset="0"/>
              </a:rPr>
              <a:t>R</a:t>
            </a:r>
            <a:r>
              <a:rPr lang="en-US" altLang="zh-CN" sz="2800" b="1" baseline="30000" dirty="0">
                <a:latin typeface="Arial" panose="020B0604020202020204" pitchFamily="34" charset="0"/>
              </a:rPr>
              <a:t>2</a:t>
            </a:r>
            <a:r>
              <a:rPr lang="en-US" altLang="zh-CN" sz="2800" b="1" dirty="0">
                <a:latin typeface="Arial" panose="020B0604020202020204" pitchFamily="34" charset="0"/>
              </a:rPr>
              <a:t>+k</a:t>
            </a:r>
            <a:r>
              <a:rPr lang="en-US" altLang="zh-CN" sz="2800" b="1" baseline="-25000" dirty="0">
                <a:latin typeface="Arial" panose="020B0604020202020204" pitchFamily="34" charset="0"/>
              </a:rPr>
              <a:t>1</a:t>
            </a:r>
            <a:r>
              <a:rPr lang="en-US" altLang="zh-CN" sz="2800" b="1" dirty="0">
                <a:latin typeface="Arial" panose="020B0604020202020204" pitchFamily="34" charset="0"/>
              </a:rPr>
              <a:t>R</a:t>
            </a:r>
            <a:r>
              <a:rPr lang="en-US" altLang="zh-CN" sz="2800" b="1" baseline="30000" dirty="0">
                <a:latin typeface="Arial" panose="020B0604020202020204" pitchFamily="34" charset="0"/>
              </a:rPr>
              <a:t>1</a:t>
            </a:r>
            <a:r>
              <a:rPr lang="en-US" altLang="zh-CN" sz="2800" b="1" dirty="0">
                <a:latin typeface="Arial" panose="020B0604020202020204" pitchFamily="34" charset="0"/>
              </a:rPr>
              <a:t>+k</a:t>
            </a:r>
            <a:r>
              <a:rPr lang="en-US" altLang="zh-CN" sz="2800" b="1" baseline="-25000" dirty="0">
                <a:latin typeface="Arial" panose="020B0604020202020204" pitchFamily="34" charset="0"/>
              </a:rPr>
              <a:t>0</a:t>
            </a:r>
            <a:r>
              <a:rPr lang="en-US" altLang="zh-CN" sz="2800" b="1" dirty="0">
                <a:latin typeface="Arial" panose="020B0604020202020204" pitchFamily="34" charset="0"/>
              </a:rPr>
              <a:t>R</a:t>
            </a:r>
            <a:r>
              <a:rPr lang="en-US" altLang="zh-CN" sz="2800" b="1" baseline="30000" dirty="0">
                <a:latin typeface="Arial" panose="020B0604020202020204" pitchFamily="34" charset="0"/>
              </a:rPr>
              <a:t>0</a:t>
            </a:r>
            <a:endParaRPr lang="en-US" altLang="zh-CN" sz="2800" b="1" baseline="30000" dirty="0">
              <a:latin typeface="Arial" panose="020B0604020202020204" pitchFamily="34" charset="0"/>
            </a:endParaRPr>
          </a:p>
          <a:p>
            <a:pPr>
              <a:lnSpc>
                <a:spcPct val="150000"/>
              </a:lnSpc>
            </a:pPr>
            <a:r>
              <a:rPr lang="en-US" altLang="zh-CN" sz="2800" b="1" dirty="0">
                <a:latin typeface="Arial" panose="020B0604020202020204" pitchFamily="34" charset="0"/>
              </a:rPr>
              <a:t>             =</a:t>
            </a:r>
            <a:r>
              <a:rPr lang="zh-CN" altLang="en-US" sz="2800" b="1" dirty="0">
                <a:latin typeface="Arial" panose="020B0604020202020204" pitchFamily="34" charset="0"/>
              </a:rPr>
              <a:t>（</a:t>
            </a:r>
            <a:r>
              <a:rPr lang="en-US" altLang="zh-CN" sz="2800" b="1" dirty="0">
                <a:latin typeface="Arial" panose="020B0604020202020204" pitchFamily="34" charset="0"/>
              </a:rPr>
              <a:t>k</a:t>
            </a:r>
            <a:r>
              <a:rPr lang="en-US" altLang="zh-CN" sz="2800" b="1" baseline="-25000" dirty="0">
                <a:latin typeface="Arial" panose="020B0604020202020204" pitchFamily="34" charset="0"/>
              </a:rPr>
              <a:t>n</a:t>
            </a:r>
            <a:r>
              <a:rPr lang="en-US" altLang="zh-CN" sz="2800" b="1" dirty="0">
                <a:latin typeface="Arial" panose="020B0604020202020204" pitchFamily="34" charset="0"/>
              </a:rPr>
              <a:t>k</a:t>
            </a:r>
            <a:r>
              <a:rPr lang="en-US" altLang="zh-CN" sz="2800" b="1" baseline="-25000" dirty="0">
                <a:latin typeface="Arial" panose="020B0604020202020204" pitchFamily="34" charset="0"/>
              </a:rPr>
              <a:t>n-1</a:t>
            </a:r>
            <a:r>
              <a:rPr lang="en-US" altLang="zh-CN" sz="2800" b="1" dirty="0">
                <a:latin typeface="Arial" panose="020B0604020202020204" pitchFamily="34" charset="0"/>
              </a:rPr>
              <a:t>……k</a:t>
            </a:r>
            <a:r>
              <a:rPr lang="en-US" altLang="zh-CN" sz="2800" b="1" baseline="-25000" dirty="0">
                <a:latin typeface="Arial" panose="020B0604020202020204" pitchFamily="34" charset="0"/>
              </a:rPr>
              <a:t>3</a:t>
            </a:r>
            <a:r>
              <a:rPr lang="en-US" altLang="zh-CN" sz="2800" b="1" dirty="0">
                <a:latin typeface="Arial" panose="020B0604020202020204" pitchFamily="34" charset="0"/>
              </a:rPr>
              <a:t>k</a:t>
            </a:r>
            <a:r>
              <a:rPr lang="en-US" altLang="zh-CN" sz="2800" b="1" baseline="-25000" dirty="0">
                <a:latin typeface="Arial" panose="020B0604020202020204" pitchFamily="34" charset="0"/>
              </a:rPr>
              <a:t>2</a:t>
            </a:r>
            <a:r>
              <a:rPr lang="en-US" altLang="zh-CN" sz="2800" b="1" dirty="0">
                <a:latin typeface="Arial" panose="020B0604020202020204" pitchFamily="34" charset="0"/>
              </a:rPr>
              <a:t>k</a:t>
            </a:r>
            <a:r>
              <a:rPr lang="en-US" altLang="zh-CN" sz="2800" b="1" baseline="-25000" dirty="0">
                <a:latin typeface="Arial" panose="020B0604020202020204" pitchFamily="34" charset="0"/>
              </a:rPr>
              <a:t>1</a:t>
            </a:r>
            <a:r>
              <a:rPr lang="en-US" altLang="zh-CN" sz="2800" b="1" dirty="0">
                <a:latin typeface="Arial" panose="020B0604020202020204" pitchFamily="34" charset="0"/>
              </a:rPr>
              <a:t>k</a:t>
            </a:r>
            <a:r>
              <a:rPr lang="en-US" altLang="zh-CN" sz="2800" b="1" baseline="-25000" dirty="0">
                <a:latin typeface="Arial" panose="020B0604020202020204" pitchFamily="34" charset="0"/>
              </a:rPr>
              <a:t>0</a:t>
            </a:r>
            <a:r>
              <a:rPr lang="zh-CN" altLang="en-US" sz="2800" b="1" dirty="0">
                <a:latin typeface="Arial" panose="020B0604020202020204" pitchFamily="34" charset="0"/>
              </a:rPr>
              <a:t>）</a:t>
            </a:r>
            <a:r>
              <a:rPr lang="en-US" altLang="zh-CN" sz="2800" b="1" baseline="-25000" dirty="0">
                <a:latin typeface="Arial" panose="020B0604020202020204" pitchFamily="34" charset="0"/>
              </a:rPr>
              <a:t>R</a:t>
            </a:r>
            <a:endParaRPr lang="zh-CN" altLang="en-US" sz="2800" b="1" baseline="-25000" dirty="0">
              <a:latin typeface="Arial" panose="020B0604020202020204" pitchFamily="34" charset="0"/>
            </a:endParaRPr>
          </a:p>
        </p:txBody>
      </p:sp>
      <p:sp>
        <p:nvSpPr>
          <p:cNvPr id="27653" name="TextBox 6"/>
          <p:cNvSpPr txBox="1"/>
          <p:nvPr/>
        </p:nvSpPr>
        <p:spPr>
          <a:xfrm>
            <a:off x="2020888" y="3352800"/>
            <a:ext cx="3432175" cy="400050"/>
          </a:xfrm>
          <a:prstGeom prst="rect">
            <a:avLst/>
          </a:prstGeom>
          <a:noFill/>
          <a:ln w="9525">
            <a:noFill/>
          </a:ln>
        </p:spPr>
        <p:txBody>
          <a:bodyPr>
            <a:spAutoFit/>
          </a:bodyPr>
          <a:p>
            <a:r>
              <a:rPr lang="en-US" altLang="zh-CN" sz="2000" b="1" dirty="0">
                <a:latin typeface="Arial" panose="020B0604020202020204" pitchFamily="34" charset="0"/>
              </a:rPr>
              <a:t>R</a:t>
            </a:r>
            <a:r>
              <a:rPr lang="zh-CN" altLang="en-US" sz="2000" b="1" dirty="0">
                <a:latin typeface="Arial" panose="020B0604020202020204" pitchFamily="34" charset="0"/>
              </a:rPr>
              <a:t>取</a:t>
            </a:r>
            <a:r>
              <a:rPr lang="en-US" altLang="zh-CN" sz="2000" b="1" dirty="0">
                <a:latin typeface="Arial" panose="020B0604020202020204" pitchFamily="34" charset="0"/>
              </a:rPr>
              <a:t>2、8、16</a:t>
            </a:r>
            <a:r>
              <a:rPr lang="zh-CN" altLang="en-US" sz="2000" b="1" dirty="0">
                <a:latin typeface="Arial" panose="020B0604020202020204" pitchFamily="34" charset="0"/>
              </a:rPr>
              <a:t>等基数。</a:t>
            </a:r>
            <a:endParaRPr lang="zh-CN" altLang="en-US" sz="2000" b="1"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101600" tIns="38100" rIns="76200" bIns="38100" anchor="ctr" anchorCtr="0"/>
          <a:p>
            <a:pPr marL="0" indent="0" eaLnBrk="1" hangingPunct="1"/>
            <a:r>
              <a:rPr lang="zh-CN" altLang="en-US" dirty="0">
                <a:solidFill>
                  <a:srgbClr val="0070C0"/>
                </a:solidFill>
              </a:rPr>
              <a:t>关于对形式化理解的实例：</a:t>
            </a:r>
            <a:endParaRPr lang="zh-CN" altLang="en-US" dirty="0">
              <a:solidFill>
                <a:srgbClr val="0070C0"/>
              </a:solidFill>
            </a:endParaRPr>
          </a:p>
        </p:txBody>
      </p:sp>
      <p:sp>
        <p:nvSpPr>
          <p:cNvPr id="19459" name="内容占位符 2"/>
          <p:cNvSpPr>
            <a:spLocks noGrp="1"/>
          </p:cNvSpPr>
          <p:nvPr>
            <p:ph idx="1"/>
          </p:nvPr>
        </p:nvSpPr>
        <p:spPr>
          <a:xfrm>
            <a:off x="669925" y="1295400"/>
            <a:ext cx="10852150" cy="1497013"/>
          </a:xfrm>
          <a:ln/>
        </p:spPr>
        <p:txBody>
          <a:bodyPr vert="horz" wrap="square" lIns="101600" tIns="0" rIns="82550" bIns="0" anchor="t" anchorCtr="0"/>
          <a:p>
            <a:pPr eaLnBrk="1" hangingPunct="1">
              <a:buFont typeface="Wingdings" panose="05000000000000000000" pitchFamily="2" charset="2"/>
              <a:buChar char="u"/>
            </a:pPr>
            <a:r>
              <a:rPr lang="zh-CN" altLang="en-US" b="1" dirty="0">
                <a:solidFill>
                  <a:srgbClr val="3F3F3F"/>
                </a:solidFill>
              </a:rPr>
              <a:t>有两个幼儿园的小朋友，他们天天在一起。开学的第一天，下午放学前，老师给他们每人发了两个梨。两人没有舍得吃，将梨放在一起，数了数一共是四个。第二天，老师给每人发了两个桔子。他们还是不舍得吃，又将桔子放在一起，数了数，也是四个。两人感到奇怪，梨和桔子明明白白是不一样的，怎么放在一起都是四。于是，他们去问老师，得到回答</a:t>
            </a:r>
            <a:r>
              <a:rPr lang="zh-CN" altLang="zh-CN" b="1" dirty="0">
                <a:solidFill>
                  <a:srgbClr val="3F3F3F"/>
                </a:solidFill>
              </a:rPr>
              <a:t>:</a:t>
            </a:r>
            <a:r>
              <a:rPr lang="zh-CN" altLang="en-US" b="1" dirty="0">
                <a:solidFill>
                  <a:srgbClr val="3F3F3F"/>
                </a:solidFill>
              </a:rPr>
              <a:t>你们的问题涉及到数学的加法运算。</a:t>
            </a:r>
            <a:endParaRPr lang="zh-CN" altLang="en-US" b="1" dirty="0">
              <a:solidFill>
                <a:srgbClr val="3F3F3F"/>
              </a:solidFill>
            </a:endParaRPr>
          </a:p>
        </p:txBody>
      </p:sp>
      <p:sp>
        <p:nvSpPr>
          <p:cNvPr id="19460" name="文本框 3"/>
          <p:cNvSpPr/>
          <p:nvPr/>
        </p:nvSpPr>
        <p:spPr>
          <a:xfrm>
            <a:off x="760413" y="3348038"/>
            <a:ext cx="10896600" cy="1198562"/>
          </a:xfrm>
          <a:prstGeom prst="rect">
            <a:avLst/>
          </a:prstGeom>
          <a:noFill/>
          <a:ln w="9525">
            <a:noFill/>
          </a:ln>
        </p:spPr>
        <p:txBody>
          <a:bodyPr>
            <a:spAutoFit/>
          </a:bodyPr>
          <a:p>
            <a:r>
              <a:rPr lang="zh-CN" altLang="en-US" b="1" dirty="0">
                <a:solidFill>
                  <a:srgbClr val="2806BA"/>
                </a:solidFill>
                <a:latin typeface="Arial" panose="020B0604020202020204" pitchFamily="34" charset="0"/>
                <a:ea typeface="微软雅黑" panose="020B0503020204020204" pitchFamily="34" charset="-122"/>
                <a:sym typeface="Arial" panose="020B0604020202020204" pitchFamily="34" charset="0"/>
              </a:rPr>
              <a:t>       在数学家看来，两个梨与两个梨合在一起和两个桔子与两个桔子合在一起形式上是一样的，可以抽象地看成是2+2=4。一旦不考虑梨、桔子或其他东西的内在区别，而只考虑其外在的某种形式，譬如数量，那么，每个小朋友分到的梨就是2，分到的桔子也是2，合起来都是4。由此，可以抽象出加法中的一条形式</a:t>
            </a:r>
            <a:endParaRPr lang="zh-CN" altLang="en-US" b="1" dirty="0">
              <a:solidFill>
                <a:srgbClr val="2806BA"/>
              </a:solidFill>
              <a:latin typeface="Arial" panose="020B0604020202020204" pitchFamily="34" charset="0"/>
              <a:ea typeface="微软雅黑" panose="020B0503020204020204" pitchFamily="34" charset="-122"/>
              <a:sym typeface="Arial" panose="020B0604020202020204" pitchFamily="34" charset="0"/>
            </a:endParaRPr>
          </a:p>
          <a:p>
            <a:r>
              <a:rPr lang="zh-CN" altLang="en-US" b="1" dirty="0">
                <a:solidFill>
                  <a:srgbClr val="2806BA"/>
                </a:solidFill>
                <a:latin typeface="Arial" panose="020B0604020202020204" pitchFamily="34" charset="0"/>
                <a:ea typeface="微软雅黑" panose="020B0503020204020204" pitchFamily="34" charset="-122"/>
                <a:sym typeface="Arial" panose="020B0604020202020204" pitchFamily="34" charset="0"/>
              </a:rPr>
              <a:t>化的运算规则:2+2=4。</a:t>
            </a:r>
            <a:endParaRPr lang="zh-CN" altLang="en-US" b="1" dirty="0">
              <a:solidFill>
                <a:srgbClr val="2806BA"/>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61" name="文本框 4"/>
          <p:cNvSpPr/>
          <p:nvPr/>
        </p:nvSpPr>
        <p:spPr>
          <a:xfrm>
            <a:off x="841375" y="2794000"/>
            <a:ext cx="3076575"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对形式抽象的理解：</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62" name="矩形 5"/>
          <p:cNvSpPr/>
          <p:nvPr/>
        </p:nvSpPr>
        <p:spPr>
          <a:xfrm>
            <a:off x="693738" y="3227388"/>
            <a:ext cx="10925175" cy="1425575"/>
          </a:xfrm>
          <a:prstGeom prst="rect">
            <a:avLst/>
          </a:prstGeom>
          <a:noFill/>
          <a:ln w="12700" cap="flat" cmpd="sng">
            <a:solidFill>
              <a:srgbClr val="2E75B5"/>
            </a:solidFill>
            <a:prstDash val="solid"/>
            <a:bevel/>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19463" name="文本框 6"/>
          <p:cNvSpPr/>
          <p:nvPr/>
        </p:nvSpPr>
        <p:spPr>
          <a:xfrm>
            <a:off x="941388" y="5138738"/>
            <a:ext cx="7856537" cy="368300"/>
          </a:xfrm>
          <a:prstGeom prst="rect">
            <a:avLst/>
          </a:prstGeom>
          <a:noFill/>
          <a:ln w="9525">
            <a:noFill/>
          </a:ln>
        </p:spPr>
        <p:txBody>
          <a:bodyPr>
            <a:spAutoFit/>
          </a:bodyPr>
          <a:p>
            <a:r>
              <a:rPr lang="zh-CN" altLang="en-US" b="1" dirty="0">
                <a:solidFill>
                  <a:srgbClr val="7030A0"/>
                </a:solidFill>
                <a:latin typeface="Arial" panose="020B0604020202020204" pitchFamily="34" charset="0"/>
                <a:ea typeface="微软雅黑" panose="020B0503020204020204" pitchFamily="34" charset="-122"/>
                <a:sym typeface="Arial" panose="020B0604020202020204" pitchFamily="34" charset="0"/>
              </a:rPr>
              <a:t>以后还会出现形式系统、公理、公理化方法、数学系统、模型等抽象的概念。</a:t>
            </a:r>
            <a:endParaRPr lang="zh-CN" altLang="en-US" b="1" dirty="0">
              <a:solidFill>
                <a:srgbClr val="7030A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64" name="日期占位符 7"/>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19465" name="灯片编号占位符 8"/>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3"/>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8678" name="灯片编号占位符 6"/>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17410" name="图片 17409" descr="300px-JohnvonNeumann-LosAlamos"/>
          <p:cNvPicPr>
            <a:picLocks noChangeAspect="1"/>
          </p:cNvPicPr>
          <p:nvPr>
            <p:custDataLst>
              <p:tags r:id="rId1"/>
            </p:custDataLst>
          </p:nvPr>
        </p:nvPicPr>
        <p:blipFill>
          <a:blip r:embed="rId2"/>
          <a:stretch>
            <a:fillRect/>
          </a:stretch>
        </p:blipFill>
        <p:spPr>
          <a:xfrm>
            <a:off x="4604385" y="1343660"/>
            <a:ext cx="3526790" cy="4161790"/>
          </a:xfrm>
          <a:prstGeom prst="rect">
            <a:avLst/>
          </a:prstGeom>
          <a:noFill/>
          <a:ln w="9525">
            <a:noFill/>
          </a:ln>
        </p:spPr>
      </p:pic>
      <p:sp>
        <p:nvSpPr>
          <p:cNvPr id="17411" name="文本框 17410"/>
          <p:cNvSpPr txBox="1"/>
          <p:nvPr>
            <p:custDataLst>
              <p:tags r:id="rId3"/>
            </p:custDataLst>
          </p:nvPr>
        </p:nvSpPr>
        <p:spPr>
          <a:xfrm>
            <a:off x="3580130" y="5638800"/>
            <a:ext cx="5310505" cy="1014730"/>
          </a:xfrm>
          <a:prstGeom prst="rect">
            <a:avLst/>
          </a:prstGeom>
          <a:noFill/>
          <a:ln w="9525">
            <a:noFill/>
          </a:ln>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a:lstStyle>
          <a:p>
            <a:pPr>
              <a:spcBef>
                <a:spcPct val="50000"/>
              </a:spcBef>
            </a:pPr>
            <a:r>
              <a:rPr lang="zh-CN" altLang="en-US" b="1" dirty="0">
                <a:solidFill>
                  <a:schemeClr val="tx1"/>
                </a:solidFill>
                <a:latin typeface="宋体" panose="02010600030101010101" pitchFamily="2" charset="-122"/>
                <a:cs typeface="宋体" panose="02010600030101010101" pitchFamily="2" charset="-122"/>
                <a:sym typeface="+mn-ea"/>
              </a:rPr>
              <a:t>约翰</a:t>
            </a:r>
            <a:r>
              <a:rPr lang="en-US" altLang="zh-CN" b="1">
                <a:solidFill>
                  <a:schemeClr val="tx1"/>
                </a:solidFill>
                <a:latin typeface="宋体" panose="02010600030101010101" pitchFamily="2" charset="-122"/>
                <a:cs typeface="宋体" panose="02010600030101010101" pitchFamily="2" charset="-122"/>
                <a:sym typeface="+mn-ea"/>
              </a:rPr>
              <a:t>·</a:t>
            </a:r>
            <a:r>
              <a:rPr lang="zh-CN" altLang="en-US" b="1">
                <a:solidFill>
                  <a:schemeClr val="tx1"/>
                </a:solidFill>
                <a:latin typeface="宋体" panose="02010600030101010101" pitchFamily="2" charset="-122"/>
                <a:cs typeface="宋体" panose="02010600030101010101" pitchFamily="2" charset="-122"/>
              </a:rPr>
              <a:t>冯</a:t>
            </a:r>
            <a:r>
              <a:rPr lang="en-US" altLang="zh-CN" b="1">
                <a:solidFill>
                  <a:schemeClr val="tx1"/>
                </a:solidFill>
                <a:latin typeface="宋体" panose="02010600030101010101" pitchFamily="2" charset="-122"/>
                <a:cs typeface="宋体" panose="02010600030101010101" pitchFamily="2" charset="-122"/>
              </a:rPr>
              <a:t>·</a:t>
            </a:r>
            <a:r>
              <a:rPr lang="zh-CN" altLang="en-US" b="1" dirty="0">
                <a:solidFill>
                  <a:schemeClr val="tx1"/>
                </a:solidFill>
                <a:latin typeface="宋体" panose="02010600030101010101" pitchFamily="2" charset="-122"/>
                <a:cs typeface="宋体" panose="02010600030101010101" pitchFamily="2" charset="-122"/>
              </a:rPr>
              <a:t>诺伊曼</a:t>
            </a:r>
            <a:r>
              <a:rPr lang="en-US" altLang="zh-CN" b="1">
                <a:solidFill>
                  <a:schemeClr val="tx1"/>
                </a:solidFill>
                <a:latin typeface="宋体" panose="02010600030101010101" pitchFamily="2" charset="-122"/>
                <a:cs typeface="宋体" panose="02010600030101010101" pitchFamily="2" charset="-122"/>
              </a:rPr>
              <a:t>(John von Neumann)</a:t>
            </a:r>
            <a:endParaRPr lang="en-US" altLang="zh-CN" b="1">
              <a:solidFill>
                <a:schemeClr val="tx1"/>
              </a:solidFill>
              <a:latin typeface="宋体" panose="02010600030101010101" pitchFamily="2" charset="-122"/>
              <a:cs typeface="宋体" panose="02010600030101010101" pitchFamily="2" charset="-122"/>
            </a:endParaRPr>
          </a:p>
          <a:p>
            <a:pPr algn="ctr">
              <a:spcBef>
                <a:spcPct val="50000"/>
              </a:spcBef>
            </a:pPr>
            <a:r>
              <a:rPr lang="en-US" altLang="zh-CN" b="1">
                <a:latin typeface="+mn-ea"/>
                <a:cs typeface="+mn-ea"/>
                <a:sym typeface="+mn-ea"/>
              </a:rPr>
              <a:t>(1903-1957)</a:t>
            </a:r>
            <a:endParaRPr lang="en-US" altLang="zh-CN" b="1">
              <a:solidFill>
                <a:schemeClr val="tx1"/>
              </a:solidFill>
              <a:latin typeface="宋体" panose="02010600030101010101" pitchFamily="2" charset="-122"/>
              <a:cs typeface="宋体" panose="02010600030101010101" pitchFamily="2" charset="-122"/>
            </a:endParaRPr>
          </a:p>
        </p:txBody>
      </p:sp>
      <p:sp>
        <p:nvSpPr>
          <p:cNvPr id="28675" name="Rectangle 2"/>
          <p:cNvSpPr>
            <a:spLocks noGrp="1"/>
          </p:cNvSpPr>
          <p:nvPr>
            <p:ph type="title"/>
            <p:custDataLst>
              <p:tags r:id="rId4"/>
            </p:custDataLst>
          </p:nvPr>
        </p:nvSpPr>
        <p:spPr/>
        <p:txBody>
          <a:bodyPr vert="horz" wrap="square" lIns="101600" tIns="38100" rIns="76200" bIns="38100" anchor="ctr" anchorCtr="0"/>
          <a:p>
            <a:pPr marL="0" indent="0" eaLnBrk="1" hangingPunct="1"/>
            <a:r>
              <a:rPr lang="zh-CN" altLang="zh-CN" sz="3600" dirty="0">
                <a:latin typeface="宋体" panose="02010600030101010101" pitchFamily="2" charset="-122"/>
                <a:ea typeface="宋体" panose="02010600030101010101" pitchFamily="2" charset="-122"/>
                <a:sym typeface="宋体" panose="02010600030101010101" pitchFamily="2" charset="-122"/>
              </a:rPr>
              <a:t>2.2   </a:t>
            </a:r>
            <a:r>
              <a:rPr lang="zh-CN" altLang="en-US" sz="3600" dirty="0">
                <a:latin typeface="宋体" panose="02010600030101010101" pitchFamily="2" charset="-122"/>
                <a:ea typeface="宋体" panose="02010600030101010101" pitchFamily="2" charset="-122"/>
                <a:sym typeface="宋体" panose="02010600030101010101" pitchFamily="2" charset="-122"/>
              </a:rPr>
              <a:t>存储程序式计算机的基本结构与工作原理</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8676" name="Rectangle 3"/>
          <p:cNvSpPr>
            <a:spLocks noGrp="1"/>
          </p:cNvSpPr>
          <p:nvPr>
            <p:ph idx="1"/>
          </p:nvPr>
        </p:nvSpPr>
        <p:spPr>
          <a:xfrm>
            <a:off x="669925" y="624840"/>
            <a:ext cx="10852150" cy="5040313"/>
          </a:xfrm>
          <a:ln/>
        </p:spPr>
        <p:txBody>
          <a:bodyPr vert="horz" wrap="square" lIns="101600" tIns="0" rIns="82550" bIns="0" anchor="t" anchorCtr="0"/>
          <a:p>
            <a:pPr eaLnBrk="1" hangingPunct="1">
              <a:buFont typeface="Wingdings" panose="05000000000000000000" pitchFamily="2" charset="2"/>
              <a:buChar char="Ø"/>
            </a:pPr>
            <a:r>
              <a:rPr lang="zh-CN" altLang="en-US" b="1" dirty="0"/>
              <a:t>图灵机诞生后不到十年，在以冯</a:t>
            </a:r>
            <a:r>
              <a:rPr lang="zh-CN" altLang="zh-CN" b="1" dirty="0"/>
              <a:t>·</a:t>
            </a:r>
            <a:r>
              <a:rPr lang="zh-CN" altLang="en-US" b="1" dirty="0"/>
              <a:t>诺依曼为代表的一批科学家的努力下，现代存储程序式电子数字计算机的基本结构与工作原理被确定下来。它主要由如下的五部分组成：</a:t>
            </a:r>
            <a:endParaRPr lang="zh-CN" altLang="en-US" b="1" dirty="0"/>
          </a:p>
          <a:p>
            <a:pPr eaLnBrk="1" hangingPunct="1">
              <a:buNone/>
            </a:pPr>
            <a:r>
              <a:rPr lang="zh-CN" altLang="zh-CN" b="1" dirty="0"/>
              <a:t>               </a:t>
            </a:r>
            <a:r>
              <a:rPr lang="zh-CN" altLang="en-US" b="1" dirty="0"/>
              <a:t>存储器，运算器，控制器，输入设备，输出设备</a:t>
            </a:r>
            <a:endParaRPr lang="zh-CN" altLang="en-US" b="1" dirty="0"/>
          </a:p>
        </p:txBody>
      </p:sp>
      <p:pic>
        <p:nvPicPr>
          <p:cNvPr id="28677" name="Picture 4"/>
          <p:cNvPicPr>
            <a:picLocks noChangeAspect="1"/>
          </p:cNvPicPr>
          <p:nvPr/>
        </p:nvPicPr>
        <p:blipFill>
          <a:blip r:embed="rId1"/>
          <a:stretch>
            <a:fillRect/>
          </a:stretch>
        </p:blipFill>
        <p:spPr>
          <a:xfrm>
            <a:off x="2805113" y="2007553"/>
            <a:ext cx="6581775" cy="3533775"/>
          </a:xfrm>
          <a:prstGeom prst="rect">
            <a:avLst/>
          </a:prstGeom>
          <a:noFill/>
          <a:ln w="9525">
            <a:noFill/>
          </a:ln>
        </p:spPr>
      </p:pic>
      <p:sp>
        <p:nvSpPr>
          <p:cNvPr id="28678"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9699" name="Rectangle 2"/>
          <p:cNvSpPr>
            <a:spLocks noGrp="1"/>
          </p:cNvSpPr>
          <p:nvPr>
            <p:ph idx="1"/>
          </p:nvPr>
        </p:nvSpPr>
        <p:spPr>
          <a:xfrm>
            <a:off x="669925" y="828675"/>
            <a:ext cx="10852150" cy="5040313"/>
          </a:xfrm>
          <a:ln/>
        </p:spPr>
        <p:txBody>
          <a:bodyPr vert="horz" wrap="square" lIns="101600" tIns="0" rIns="82550" bIns="0" anchor="t" anchorCtr="0"/>
          <a:p>
            <a:pPr eaLnBrk="1" hangingPunct="1">
              <a:buFont typeface="Wingdings" panose="05000000000000000000" pitchFamily="2" charset="2"/>
              <a:buChar char="Ø"/>
            </a:pPr>
            <a:r>
              <a:rPr lang="zh-CN" altLang="en-US" b="1" dirty="0">
                <a:solidFill>
                  <a:srgbClr val="FF00FF"/>
                </a:solidFill>
              </a:rPr>
              <a:t>（</a:t>
            </a:r>
            <a:r>
              <a:rPr lang="zh-CN" altLang="zh-CN" b="1" dirty="0">
                <a:solidFill>
                  <a:srgbClr val="FF00FF"/>
                </a:solidFill>
              </a:rPr>
              <a:t>1</a:t>
            </a:r>
            <a:r>
              <a:rPr lang="zh-CN" altLang="en-US" b="1" dirty="0">
                <a:solidFill>
                  <a:srgbClr val="FF00FF"/>
                </a:solidFill>
              </a:rPr>
              <a:t>）输入设备</a:t>
            </a:r>
            <a:r>
              <a:rPr lang="zh-CN" altLang="zh-CN" b="1" dirty="0">
                <a:solidFill>
                  <a:srgbClr val="FF00FF"/>
                </a:solidFill>
              </a:rPr>
              <a:t>:</a:t>
            </a:r>
            <a:r>
              <a:rPr lang="zh-CN" altLang="en-US" b="1" dirty="0"/>
              <a:t>输入设备是人或外部与计算机进行交互的一种部件，用于数据的输入。常见的有键盘、鼠标</a:t>
            </a:r>
            <a:r>
              <a:rPr lang="zh-CN" altLang="zh-CN" b="1" dirty="0"/>
              <a:t>·</a:t>
            </a:r>
            <a:r>
              <a:rPr lang="zh-CN" altLang="en-US" b="1" dirty="0"/>
              <a:t>光电输入机、磁记录设备</a:t>
            </a:r>
            <a:r>
              <a:rPr lang="zh-CN" altLang="zh-CN" b="1" dirty="0"/>
              <a:t>·</a:t>
            </a:r>
            <a:r>
              <a:rPr lang="zh-CN" altLang="en-US" b="1" dirty="0"/>
              <a:t>录像机</a:t>
            </a:r>
            <a:r>
              <a:rPr lang="zh-CN" altLang="zh-CN" b="1" dirty="0"/>
              <a:t>·</a:t>
            </a:r>
            <a:r>
              <a:rPr lang="zh-CN" altLang="en-US" b="1" dirty="0"/>
              <a:t>扫描仪、数字化仪、数码照相机、数字摄像机等。</a:t>
            </a:r>
            <a:endParaRPr lang="zh-CN" altLang="en-US" b="1" dirty="0"/>
          </a:p>
          <a:p>
            <a:pPr eaLnBrk="1" hangingPunct="1">
              <a:buFont typeface="Wingdings" panose="05000000000000000000" pitchFamily="2" charset="2"/>
              <a:buChar char="Ø"/>
            </a:pPr>
            <a:r>
              <a:rPr lang="zh-CN" altLang="en-US" b="1" dirty="0">
                <a:solidFill>
                  <a:srgbClr val="FF00FF"/>
                </a:solidFill>
              </a:rPr>
              <a:t>（</a:t>
            </a:r>
            <a:r>
              <a:rPr lang="zh-CN" altLang="zh-CN" b="1" dirty="0">
                <a:solidFill>
                  <a:srgbClr val="FF00FF"/>
                </a:solidFill>
              </a:rPr>
              <a:t>2</a:t>
            </a:r>
            <a:r>
              <a:rPr lang="zh-CN" altLang="en-US" b="1" dirty="0">
                <a:solidFill>
                  <a:srgbClr val="FF00FF"/>
                </a:solidFill>
              </a:rPr>
              <a:t>）存储器</a:t>
            </a:r>
            <a:r>
              <a:rPr lang="zh-CN" altLang="zh-CN" b="1" dirty="0">
                <a:solidFill>
                  <a:srgbClr val="FF00FF"/>
                </a:solidFill>
              </a:rPr>
              <a:t>:</a:t>
            </a:r>
            <a:r>
              <a:rPr lang="zh-CN" altLang="en-US" b="1" dirty="0"/>
              <a:t>存储器是一种数据或信息的存储部件，相当于计算机的仓库。它分成很多存储单元，按照一定的方式排列。每个单元都编了号，称为存储地址。</a:t>
            </a:r>
            <a:endParaRPr lang="zh-CN" altLang="en-US" b="1" dirty="0"/>
          </a:p>
          <a:p>
            <a:pPr eaLnBrk="1" hangingPunct="1">
              <a:buFont typeface="Wingdings" panose="05000000000000000000" pitchFamily="2" charset="2"/>
              <a:buChar char="Ø"/>
            </a:pPr>
            <a:r>
              <a:rPr lang="zh-CN" altLang="en-US" b="1" dirty="0">
                <a:solidFill>
                  <a:srgbClr val="FF00FF"/>
                </a:solidFill>
              </a:rPr>
              <a:t>（</a:t>
            </a:r>
            <a:r>
              <a:rPr lang="zh-CN" altLang="zh-CN" b="1" dirty="0">
                <a:solidFill>
                  <a:srgbClr val="FF00FF"/>
                </a:solidFill>
              </a:rPr>
              <a:t>3</a:t>
            </a:r>
            <a:r>
              <a:rPr lang="zh-CN" altLang="en-US" b="1" dirty="0">
                <a:solidFill>
                  <a:srgbClr val="FF00FF"/>
                </a:solidFill>
              </a:rPr>
              <a:t>）运算器</a:t>
            </a:r>
            <a:r>
              <a:rPr lang="zh-CN" altLang="zh-CN" b="1" dirty="0">
                <a:solidFill>
                  <a:srgbClr val="FF00FF"/>
                </a:solidFill>
              </a:rPr>
              <a:t>:</a:t>
            </a:r>
            <a:r>
              <a:rPr lang="zh-CN" altLang="en-US" b="1" dirty="0"/>
              <a:t>运算器是计算机对各种数据或信息进行算术运算和逻辑运算的主要部件，由很多逻辑电路组成。它们包括寄存器、加法器、乘法器、移位器和一些控制电路等。</a:t>
            </a:r>
            <a:endParaRPr lang="zh-CN" altLang="en-US" b="1" dirty="0"/>
          </a:p>
          <a:p>
            <a:pPr eaLnBrk="1" hangingPunct="1">
              <a:buFont typeface="Wingdings" panose="05000000000000000000" pitchFamily="2" charset="2"/>
              <a:buChar char="Ø"/>
            </a:pPr>
            <a:r>
              <a:rPr lang="zh-CN" altLang="en-US" b="1" dirty="0">
                <a:solidFill>
                  <a:srgbClr val="FF00FF"/>
                </a:solidFill>
              </a:rPr>
              <a:t>（</a:t>
            </a:r>
            <a:r>
              <a:rPr lang="zh-CN" altLang="zh-CN" b="1" dirty="0">
                <a:solidFill>
                  <a:srgbClr val="FF00FF"/>
                </a:solidFill>
              </a:rPr>
              <a:t>4</a:t>
            </a:r>
            <a:r>
              <a:rPr lang="zh-CN" altLang="en-US" b="1" dirty="0">
                <a:solidFill>
                  <a:srgbClr val="FF00FF"/>
                </a:solidFill>
              </a:rPr>
              <a:t>）输出设备</a:t>
            </a:r>
            <a:r>
              <a:rPr lang="zh-CN" altLang="zh-CN" b="1" dirty="0">
                <a:solidFill>
                  <a:srgbClr val="FF00FF"/>
                </a:solidFill>
              </a:rPr>
              <a:t>:</a:t>
            </a:r>
            <a:r>
              <a:rPr lang="zh-CN" altLang="en-US" b="1" dirty="0"/>
              <a:t>输出设备是人与计算机交互的一种部件，用于数据的输出。它把各种计算结果数据或信息以数字、字符、图形、图像、声音等形式表示出来。常见的有打印机、显示器、绘图仪、磁记录设备、平面绘图机、光盘刻录机等。</a:t>
            </a:r>
            <a:endParaRPr lang="zh-CN" altLang="en-US" b="1" dirty="0"/>
          </a:p>
          <a:p>
            <a:pPr eaLnBrk="1" hangingPunct="1">
              <a:buFont typeface="Wingdings" panose="05000000000000000000" pitchFamily="2" charset="2"/>
              <a:buChar char="Ø"/>
            </a:pPr>
            <a:r>
              <a:rPr lang="zh-CN" altLang="en-US" b="1" dirty="0">
                <a:solidFill>
                  <a:srgbClr val="FF00FF"/>
                </a:solidFill>
              </a:rPr>
              <a:t>（</a:t>
            </a:r>
            <a:r>
              <a:rPr lang="zh-CN" altLang="zh-CN" b="1" dirty="0">
                <a:solidFill>
                  <a:srgbClr val="FF00FF"/>
                </a:solidFill>
              </a:rPr>
              <a:t>5</a:t>
            </a:r>
            <a:r>
              <a:rPr lang="zh-CN" altLang="en-US" b="1" dirty="0">
                <a:solidFill>
                  <a:srgbClr val="FF00FF"/>
                </a:solidFill>
              </a:rPr>
              <a:t>）控制器</a:t>
            </a:r>
            <a:r>
              <a:rPr lang="zh-CN" altLang="zh-CN" b="1" dirty="0">
                <a:solidFill>
                  <a:srgbClr val="FF00FF"/>
                </a:solidFill>
              </a:rPr>
              <a:t>:</a:t>
            </a:r>
            <a:r>
              <a:rPr lang="zh-CN" altLang="en-US" b="1" dirty="0"/>
              <a:t>控制器是计算机的中枢，它控制整个计算机自动地工作。控制器由时序电路和逻辑电路组成，它通过输出电压和脉冲信号来实现对计算机的控制。</a:t>
            </a:r>
            <a:endParaRPr lang="zh-CN" altLang="en-US" b="1" dirty="0"/>
          </a:p>
          <a:p>
            <a:pPr eaLnBrk="1" hangingPunct="1">
              <a:buFont typeface="Wingdings" panose="05000000000000000000" pitchFamily="2" charset="2"/>
              <a:buNone/>
            </a:pPr>
            <a:r>
              <a:rPr lang="zh-CN" altLang="zh-CN" b="1" dirty="0"/>
              <a:t>    </a:t>
            </a:r>
            <a:r>
              <a:rPr lang="zh-CN" altLang="en-US" b="1" dirty="0"/>
              <a:t>习惯上，人们把运算器和控制器看成一个整体，称为中央处理机或中央处理器（</a:t>
            </a:r>
            <a:r>
              <a:rPr lang="zh-CN" altLang="zh-CN" b="1" dirty="0"/>
              <a:t>CPU</a:t>
            </a:r>
            <a:r>
              <a:rPr lang="zh-CN" altLang="en-US" b="1" dirty="0"/>
              <a:t>），而把输入设备和输出设备以及外存储器称为外部设备。</a:t>
            </a:r>
            <a:endParaRPr lang="zh-CN" altLang="en-US" b="1" dirty="0"/>
          </a:p>
          <a:p>
            <a:pPr eaLnBrk="1" hangingPunct="1">
              <a:buFont typeface="Wingdings" panose="05000000000000000000" pitchFamily="2" charset="2"/>
              <a:buNone/>
            </a:pPr>
            <a:endParaRPr lang="zh-CN" altLang="zh-CN" b="1" dirty="0"/>
          </a:p>
        </p:txBody>
      </p:sp>
      <p:sp>
        <p:nvSpPr>
          <p:cNvPr id="29700" name="Rectangle 3"/>
          <p:cNvSpPr/>
          <p:nvPr/>
        </p:nvSpPr>
        <p:spPr>
          <a:xfrm>
            <a:off x="557213" y="654050"/>
            <a:ext cx="11161712" cy="5127625"/>
          </a:xfrm>
          <a:prstGeom prst="rect">
            <a:avLst/>
          </a:prstGeom>
          <a:noFill/>
          <a:ln w="25400" cap="flat" cmpd="sng">
            <a:solidFill>
              <a:schemeClr val="tx1"/>
            </a:solidFill>
            <a:prstDash val="solid"/>
            <a:miter/>
            <a:headEnd type="none" w="med" len="med"/>
            <a:tailEnd type="none" w="med" len="med"/>
          </a:ln>
        </p:spPr>
        <p:txBody>
          <a:bodyPr anchor="ctr" anchorCtr="0"/>
          <a:p>
            <a:endParaRPr lang="zh-CN" altLang="en-US" dirty="0">
              <a:latin typeface="Arial" panose="020B0604020202020204" pitchFamily="34" charset="0"/>
            </a:endParaRPr>
          </a:p>
        </p:txBody>
      </p:sp>
      <p:sp>
        <p:nvSpPr>
          <p:cNvPr id="29701" name="灯片编号占位符 5"/>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9701" name="灯片编号占位符 5"/>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8914" name="标题 38913"/>
          <p:cNvSpPr>
            <a:spLocks noGrp="1"/>
          </p:cNvSpPr>
          <p:nvPr>
            <p:ph type="title"/>
            <p:custDataLst>
              <p:tags r:id="rId1"/>
            </p:custDataLst>
          </p:nvPr>
        </p:nvSpPr>
        <p:spPr>
          <a:xfrm>
            <a:off x="1143000" y="533400"/>
            <a:ext cx="7772400" cy="1206500"/>
          </a:xfrm>
        </p:spPr>
        <p:txBody>
          <a:bodyPr anchor="ctr" anchorCtr="0"/>
          <a:p>
            <a:pPr algn="l"/>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图灵机与存储程序式计算机的联系</a:t>
            </a:r>
            <a:endPar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8915" name="文本占位符 38914"/>
          <p:cNvSpPr>
            <a:spLocks noGrp="1"/>
          </p:cNvSpPr>
          <p:nvPr>
            <p:ph type="body" idx="1"/>
          </p:nvPr>
        </p:nvSpPr>
        <p:spPr>
          <a:xfrm>
            <a:off x="1219200" y="1674495"/>
            <a:ext cx="9156700" cy="3740785"/>
          </a:xfrm>
        </p:spPr>
        <p:txBody>
          <a:bodyPr/>
          <a:p>
            <a:pPr>
              <a:buFont typeface="Wingdings" panose="05000000000000000000" charset="0"/>
              <a:buChar char="n"/>
            </a:pPr>
            <a:r>
              <a:rPr lang="zh-CN" altLang="en-US" sz="2400" b="1" dirty="0">
                <a:solidFill>
                  <a:schemeClr val="tx1"/>
                </a:solidFill>
                <a:latin typeface="+mn-ea"/>
              </a:rPr>
              <a:t>图灵机的出现为现代计算机的发明提供了重要思想。</a:t>
            </a:r>
            <a:endParaRPr lang="zh-CN" altLang="en-US" sz="2400" b="1" dirty="0">
              <a:solidFill>
                <a:schemeClr val="tx1"/>
              </a:solidFill>
              <a:latin typeface="+mn-ea"/>
            </a:endParaRPr>
          </a:p>
          <a:p>
            <a:pPr>
              <a:buFont typeface="Wingdings" panose="05000000000000000000" charset="0"/>
              <a:buChar char="n"/>
            </a:pPr>
            <a:endParaRPr lang="zh-CN" altLang="en-US" sz="2400" b="1" dirty="0">
              <a:solidFill>
                <a:schemeClr val="tx1"/>
              </a:solidFill>
              <a:latin typeface="+mn-ea"/>
            </a:endParaRPr>
          </a:p>
          <a:p>
            <a:pPr>
              <a:buFont typeface="Wingdings" panose="05000000000000000000" charset="0"/>
              <a:buChar char="n"/>
            </a:pPr>
            <a:r>
              <a:rPr lang="zh-CN" altLang="en-US" sz="2400" b="1" dirty="0">
                <a:solidFill>
                  <a:schemeClr val="tx1"/>
                </a:solidFill>
                <a:latin typeface="+mn-ea"/>
              </a:rPr>
              <a:t>图灵机的带子可以看成是计算机的存储设备，数据可以存储在上面，也可以根据需要擦去。</a:t>
            </a:r>
            <a:endParaRPr lang="zh-CN" altLang="en-US" sz="2400" b="1" dirty="0">
              <a:solidFill>
                <a:schemeClr val="tx1"/>
              </a:solidFill>
              <a:latin typeface="+mn-ea"/>
            </a:endParaRPr>
          </a:p>
          <a:p>
            <a:pPr>
              <a:buFont typeface="Wingdings" panose="05000000000000000000" charset="0"/>
              <a:buChar char="n"/>
            </a:pPr>
            <a:endParaRPr lang="zh-CN" altLang="en-US" sz="2400" b="1" dirty="0">
              <a:solidFill>
                <a:schemeClr val="tx1"/>
              </a:solidFill>
              <a:latin typeface="+mn-ea"/>
            </a:endParaRPr>
          </a:p>
          <a:p>
            <a:pPr>
              <a:buFont typeface="Wingdings" panose="05000000000000000000" charset="0"/>
              <a:buChar char="n"/>
            </a:pPr>
            <a:r>
              <a:rPr lang="zh-CN" altLang="en-US" sz="2400" b="1" dirty="0">
                <a:solidFill>
                  <a:schemeClr val="tx1"/>
                </a:solidFill>
                <a:latin typeface="+mn-ea"/>
              </a:rPr>
              <a:t>图灵机的命令相当于一组事先设计存储好的程序，它们在控制器安排下，决定读写头的每一步操作。</a:t>
            </a:r>
            <a:endParaRPr lang="zh-CN" altLang="en-US" sz="2400" b="1" dirty="0">
              <a:solidFill>
                <a:schemeClr val="tx1"/>
              </a:solidFill>
              <a:latin typeface="+mn-ea"/>
            </a:endParaRPr>
          </a:p>
        </p:txBody>
      </p:sp>
    </p:spTree>
  </p:cSld>
  <p:clrMapOvr>
    <a:masterClrMapping/>
  </p:clrMapOvr>
  <p:timing>
    <p:tnLst>
      <p:par>
        <p:cTn id="1" dur="indefinite" restart="never" nodeType="tmRoot"/>
      </p:par>
    </p:tnLst>
    <p:bldLst>
      <p:bldP spid="389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ph type="dt" sz="half" idx="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9701" name="灯片编号占位符 5"/>
          <p:cNvSpPr txBox="1">
            <a:spLocks noGrp="1"/>
          </p:cNvSpPr>
          <p:nvPr>
            <p:ph type="sldNum" sz="quarter" idx="4"/>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8914" name="标题 38913"/>
          <p:cNvSpPr>
            <a:spLocks noGrp="1"/>
          </p:cNvSpPr>
          <p:nvPr>
            <p:ph type="title"/>
            <p:custDataLst>
              <p:tags r:id="rId1"/>
            </p:custDataLst>
          </p:nvPr>
        </p:nvSpPr>
        <p:spPr>
          <a:xfrm>
            <a:off x="1143000" y="533400"/>
            <a:ext cx="7772400" cy="1206500"/>
          </a:xfrm>
        </p:spPr>
        <p:txBody>
          <a:bodyPr anchor="ctr" anchorCtr="0"/>
          <a:p>
            <a:pPr algn="l"/>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图灵机与存储程序式计算机的联系</a:t>
            </a:r>
            <a:endPar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8915" name="文本占位符 38914"/>
          <p:cNvSpPr>
            <a:spLocks noGrp="1"/>
          </p:cNvSpPr>
          <p:nvPr>
            <p:ph type="body" idx="1"/>
            <p:custDataLst>
              <p:tags r:id="rId2"/>
            </p:custDataLst>
          </p:nvPr>
        </p:nvSpPr>
        <p:spPr>
          <a:xfrm>
            <a:off x="1219200" y="1674495"/>
            <a:ext cx="9156700" cy="4515485"/>
          </a:xfrm>
        </p:spPr>
        <p:txBody>
          <a:bodyPr/>
          <a:p>
            <a:pPr>
              <a:buFont typeface="Wingdings" panose="05000000000000000000" charset="0"/>
              <a:buChar char="n"/>
            </a:pPr>
            <a:r>
              <a:rPr lang="zh-CN" altLang="en-US" sz="2400" b="1" dirty="0">
                <a:solidFill>
                  <a:schemeClr val="tx1"/>
                </a:solidFill>
                <a:latin typeface="+mn-ea"/>
              </a:rPr>
              <a:t>图灵机简洁的构造和运行原理隐含了存储程序的原始思想，深刻地揭示了现代通用电子数字计算机最核心的内容。</a:t>
            </a:r>
            <a:endParaRPr lang="zh-CN" altLang="en-US" sz="2400" b="1" dirty="0">
              <a:solidFill>
                <a:schemeClr val="tx1"/>
              </a:solidFill>
              <a:latin typeface="+mn-ea"/>
            </a:endParaRPr>
          </a:p>
          <a:p>
            <a:pPr>
              <a:buFont typeface="Wingdings" panose="05000000000000000000" charset="0"/>
              <a:buChar char="n"/>
            </a:pPr>
            <a:endParaRPr lang="zh-CN" altLang="en-US" sz="2400" b="1" dirty="0">
              <a:solidFill>
                <a:schemeClr val="tx1"/>
              </a:solidFill>
              <a:latin typeface="+mn-ea"/>
            </a:endParaRPr>
          </a:p>
          <a:p>
            <a:pPr>
              <a:buFont typeface="Wingdings" panose="05000000000000000000" charset="0"/>
              <a:buChar char="n"/>
            </a:pPr>
            <a:r>
              <a:rPr lang="zh-CN" altLang="en-US" sz="2400" b="1" dirty="0">
                <a:solidFill>
                  <a:schemeClr val="tx1"/>
                </a:solidFill>
                <a:latin typeface="+mn-ea"/>
              </a:rPr>
              <a:t>图灵机能够动态地描述计算机的整个过程，其与人们日常生活、学习、工作的行为方式是一致的。</a:t>
            </a:r>
            <a:endParaRPr lang="zh-CN" altLang="en-US" sz="2400" b="1" dirty="0">
              <a:solidFill>
                <a:schemeClr val="tx1"/>
              </a:solidFill>
              <a:latin typeface="+mn-ea"/>
            </a:endParaRPr>
          </a:p>
          <a:p>
            <a:pPr>
              <a:buFont typeface="Wingdings" panose="05000000000000000000" charset="0"/>
              <a:buChar char="n"/>
            </a:pPr>
            <a:endParaRPr lang="zh-CN" altLang="en-US" sz="2400" b="1" dirty="0">
              <a:solidFill>
                <a:schemeClr val="tx1"/>
              </a:solidFill>
              <a:latin typeface="+mn-ea"/>
            </a:endParaRPr>
          </a:p>
          <a:p>
            <a:pPr>
              <a:buFont typeface="Wingdings" panose="05000000000000000000" charset="0"/>
              <a:buChar char="n"/>
            </a:pPr>
            <a:r>
              <a:rPr lang="zh-CN" altLang="en-US" sz="2400" b="1" dirty="0">
                <a:latin typeface="+mn-ea"/>
                <a:sym typeface="+mn-ea"/>
              </a:rPr>
              <a:t>现代存储程序式计算机的产生</a:t>
            </a:r>
            <a:r>
              <a:rPr lang="zh-CN" altLang="en-US" sz="2400" b="1" dirty="0">
                <a:solidFill>
                  <a:schemeClr val="tx1"/>
                </a:solidFill>
                <a:latin typeface="+mn-ea"/>
              </a:rPr>
              <a:t>是图灵机的一种实现(由大规模集成电路和其他元器件构造成的一种复杂电子设备)</a:t>
            </a:r>
            <a:endParaRPr lang="zh-CN" altLang="en-US" sz="2400" b="1"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8915">
                                            <p:txEl>
                                              <p:charRg st="0" end="0"/>
                                            </p:txEl>
                                          </p:spTgt>
                                        </p:tgtEl>
                                        <p:attrNameLst>
                                          <p:attrName>style.visibility</p:attrName>
                                        </p:attrNameLst>
                                      </p:cBhvr>
                                      <p:to>
                                        <p:strVal val="visible"/>
                                      </p:to>
                                    </p:set>
                                    <p:animEffect transition="in" filter="blinds(vertical)">
                                      <p:cBhvr>
                                        <p:cTn id="7" dur="500"/>
                                        <p:tgtEl>
                                          <p:spTgt spid="38915">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8915">
                                            <p:txEl>
                                              <p:charRg st="2" end="2"/>
                                            </p:txEl>
                                          </p:spTgt>
                                        </p:tgtEl>
                                        <p:attrNameLst>
                                          <p:attrName>style.visibility</p:attrName>
                                        </p:attrNameLst>
                                      </p:cBhvr>
                                      <p:to>
                                        <p:strVal val="visible"/>
                                      </p:to>
                                    </p:set>
                                    <p:animEffect transition="in" filter="blinds(vertical)">
                                      <p:cBhvr>
                                        <p:cTn id="12" dur="500"/>
                                        <p:tgtEl>
                                          <p:spTgt spid="38915">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8915">
                                            <p:txEl>
                                              <p:charRg st="3" end="3"/>
                                            </p:txEl>
                                          </p:spTgt>
                                        </p:tgtEl>
                                        <p:attrNameLst>
                                          <p:attrName>style.visibility</p:attrName>
                                        </p:attrNameLst>
                                      </p:cBhvr>
                                      <p:to>
                                        <p:strVal val="visible"/>
                                      </p:to>
                                    </p:set>
                                    <p:animEffect transition="in" filter="blinds(vertical)">
                                      <p:cBhvr>
                                        <p:cTn id="17" dur="500"/>
                                        <p:tgtEl>
                                          <p:spTgt spid="38915">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0723" name="Rectangle 2"/>
          <p:cNvSpPr>
            <a:spLocks noGrp="1"/>
          </p:cNvSpPr>
          <p:nvPr>
            <p:ph type="title"/>
          </p:nvPr>
        </p:nvSpPr>
        <p:spPr>
          <a:ln/>
        </p:spPr>
        <p:txBody>
          <a:bodyPr vert="horz" wrap="square" lIns="101600" tIns="38100" rIns="76200" bIns="38100" anchor="ctr" anchorCtr="0"/>
          <a:p>
            <a:pPr marL="0" indent="0" eaLnBrk="1" hangingPunct="1"/>
            <a:r>
              <a:rPr lang="zh-CN" altLang="zh-CN" sz="3600" dirty="0">
                <a:latin typeface="宋体" panose="02010600030101010101" pitchFamily="2" charset="-122"/>
                <a:ea typeface="宋体" panose="02010600030101010101" pitchFamily="2" charset="-122"/>
                <a:sym typeface="宋体" panose="02010600030101010101" pitchFamily="2" charset="-122"/>
              </a:rPr>
              <a:t>2.3 </a:t>
            </a:r>
            <a:r>
              <a:rPr lang="zh-CN" altLang="en-US" sz="3600" dirty="0">
                <a:latin typeface="宋体" panose="02010600030101010101" pitchFamily="2" charset="-122"/>
                <a:ea typeface="宋体" panose="02010600030101010101" pitchFamily="2" charset="-122"/>
                <a:sym typeface="宋体" panose="02010600030101010101" pitchFamily="2" charset="-122"/>
              </a:rPr>
              <a:t>数字逻辑与集成电路</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
        <p:nvSpPr>
          <p:cNvPr id="30724" name="Rectangle 3"/>
          <p:cNvSpPr>
            <a:spLocks noGrp="1"/>
          </p:cNvSpPr>
          <p:nvPr>
            <p:ph idx="1"/>
          </p:nvPr>
        </p:nvSpPr>
        <p:spPr>
          <a:xfrm>
            <a:off x="669925" y="1295400"/>
            <a:ext cx="10852150" cy="2460625"/>
          </a:xfrm>
          <a:ln/>
        </p:spPr>
        <p:txBody>
          <a:bodyPr vert="horz" wrap="square" lIns="101600" tIns="0" rIns="82550" bIns="0" anchor="t" anchorCtr="0"/>
          <a:p>
            <a:pPr eaLnBrk="1" hangingPunct="1">
              <a:buFont typeface="Wingdings" panose="05000000000000000000" pitchFamily="2" charset="2"/>
              <a:buChar char="Ø"/>
            </a:pPr>
            <a:r>
              <a:rPr lang="zh-CN" altLang="en-US" b="1" dirty="0"/>
              <a:t>数字逻辑是数字电路逻辑设计的简称，其内容是应用数字电路进行数字系统逻辑设计。</a:t>
            </a:r>
            <a:endParaRPr lang="zh-CN" altLang="en-US" b="1" dirty="0"/>
          </a:p>
          <a:p>
            <a:pPr eaLnBrk="1" hangingPunct="1">
              <a:buFont typeface="Wingdings" panose="05000000000000000000" pitchFamily="2" charset="2"/>
              <a:buChar char="Ø"/>
            </a:pPr>
            <a:r>
              <a:rPr lang="zh-CN" altLang="en-US" b="1" dirty="0"/>
              <a:t>组合逻辑电路是由与门、或门和非门等门电路组合形成的逻辑电路。</a:t>
            </a:r>
            <a:endParaRPr lang="zh-CN" altLang="en-US" b="1" dirty="0"/>
          </a:p>
          <a:p>
            <a:pPr eaLnBrk="1" hangingPunct="1">
              <a:buFont typeface="Wingdings" panose="05000000000000000000" pitchFamily="2" charset="2"/>
              <a:buChar char="Ø"/>
            </a:pPr>
            <a:r>
              <a:rPr lang="zh-CN" altLang="en-US" b="1" dirty="0"/>
              <a:t>时序逻辑电路是由触发器和门电路组成的具有记忆能力的逻辑电路。</a:t>
            </a:r>
            <a:endParaRPr lang="zh-CN" altLang="en-US" b="1" dirty="0"/>
          </a:p>
          <a:p>
            <a:pPr eaLnBrk="1" hangingPunct="1">
              <a:buFont typeface="Wingdings" panose="05000000000000000000" pitchFamily="2" charset="2"/>
              <a:buChar char="Ø"/>
            </a:pPr>
            <a:r>
              <a:rPr lang="zh-CN" altLang="en-US" b="1" dirty="0"/>
              <a:t>有了组合逻辑电路和时序逻辑电路，再进行合理的设计和安排，就可以表示和实现布尔代数的基本运算。</a:t>
            </a:r>
            <a:endParaRPr lang="zh-CN" altLang="en-US" b="1" dirty="0"/>
          </a:p>
          <a:p>
            <a:pPr eaLnBrk="1" hangingPunct="1">
              <a:buFont typeface="Wingdings" panose="05000000000000000000" pitchFamily="2" charset="2"/>
              <a:buChar char="Ø"/>
            </a:pPr>
            <a:r>
              <a:rPr lang="zh-CN" altLang="en-US" b="1" dirty="0"/>
              <a:t>二进制的加法、乘法等运算与布尔代数的运算建立了对应关系后，就可以用逻辑部件来实现二进制数据的加法、乘法等各种运算。</a:t>
            </a:r>
            <a:endParaRPr lang="zh-CN" altLang="en-US" b="1" dirty="0"/>
          </a:p>
        </p:txBody>
      </p:sp>
      <p:sp>
        <p:nvSpPr>
          <p:cNvPr id="30725" name="Text Box 4"/>
          <p:cNvSpPr txBox="1"/>
          <p:nvPr/>
        </p:nvSpPr>
        <p:spPr>
          <a:xfrm>
            <a:off x="657225" y="3884613"/>
            <a:ext cx="11264900" cy="2308225"/>
          </a:xfrm>
          <a:prstGeom prst="rect">
            <a:avLst/>
          </a:prstGeom>
          <a:noFill/>
          <a:ln w="9525">
            <a:noFill/>
          </a:ln>
        </p:spPr>
        <p:txBody>
          <a:bodyPr>
            <a:spAutoFit/>
          </a:bodyPr>
          <a:p>
            <a:r>
              <a:rPr lang="zh-CN" altLang="en-US" b="1" dirty="0">
                <a:latin typeface="Arial" panose="020B0604020202020204" pitchFamily="34" charset="0"/>
              </a:rPr>
              <a:t>例： 基本的“与”、“或”、“非”门电路。</a:t>
            </a:r>
            <a:endParaRPr lang="en-US" altLang="zh-CN" b="1" dirty="0">
              <a:latin typeface="Arial" panose="020B0604020202020204" pitchFamily="34" charset="0"/>
            </a:endParaRPr>
          </a:p>
          <a:p>
            <a:endParaRPr lang="zh-CN" altLang="en-US" b="1" dirty="0">
              <a:latin typeface="Arial" panose="020B0604020202020204" pitchFamily="34" charset="0"/>
            </a:endParaRPr>
          </a:p>
          <a:p>
            <a:r>
              <a:rPr lang="zh-CN" altLang="en-US" b="1" dirty="0">
                <a:latin typeface="Arial" panose="020B0604020202020204" pitchFamily="34" charset="0"/>
              </a:rPr>
              <a:t>   </a:t>
            </a:r>
            <a:r>
              <a:rPr lang="zh-CN" altLang="en-US" b="1" dirty="0">
                <a:solidFill>
                  <a:srgbClr val="FF00FF"/>
                </a:solidFill>
                <a:latin typeface="Arial" panose="020B0604020202020204" pitchFamily="34" charset="0"/>
              </a:rPr>
              <a:t> “与”门电路</a:t>
            </a:r>
            <a:r>
              <a:rPr lang="zh-CN" altLang="en-US" b="1" dirty="0">
                <a:latin typeface="Arial" panose="020B0604020202020204" pitchFamily="34" charset="0"/>
              </a:rPr>
              <a:t>一般有两个以上的输入和一个输出。图(a)表示了一个“与”门电路，其输出P和输入A、B、C之间的逻辑关系可用下面的式子表示：</a:t>
            </a:r>
            <a:endParaRPr lang="zh-CN" altLang="en-US" b="1" dirty="0">
              <a:latin typeface="Arial" panose="020B0604020202020204" pitchFamily="34" charset="0"/>
            </a:endParaRPr>
          </a:p>
          <a:p>
            <a:r>
              <a:rPr lang="zh-CN" altLang="en-US" b="1" dirty="0">
                <a:latin typeface="Arial" panose="020B0604020202020204" pitchFamily="34" charset="0"/>
              </a:rPr>
              <a:t>    P＝A·B·C</a:t>
            </a:r>
            <a:endParaRPr lang="zh-CN" altLang="en-US" b="1" dirty="0">
              <a:latin typeface="Arial" panose="020B0604020202020204" pitchFamily="34" charset="0"/>
            </a:endParaRPr>
          </a:p>
          <a:p>
            <a:r>
              <a:rPr lang="zh-CN" altLang="en-US" b="1" dirty="0">
                <a:latin typeface="Arial" panose="020B0604020202020204" pitchFamily="34" charset="0"/>
              </a:rPr>
              <a:t>    电路设计中，用高电平信号表示1，低电平信号表示0，那么，“与”门电路只有当输入A、B、C同时为1时，输出P才为1，否则，P为0。</a:t>
            </a:r>
            <a:endParaRPr lang="zh-CN" altLang="en-US" b="1" dirty="0">
              <a:latin typeface="Arial" panose="020B0604020202020204" pitchFamily="34" charset="0"/>
            </a:endParaRPr>
          </a:p>
          <a:p>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30726"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30727" name="直接连接符 6"/>
          <p:cNvCxnSpPr/>
          <p:nvPr/>
        </p:nvCxnSpPr>
        <p:spPr>
          <a:xfrm>
            <a:off x="349250" y="1174750"/>
            <a:ext cx="5318125" cy="1588"/>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1747" name="Text Box 2"/>
          <p:cNvSpPr txBox="1"/>
          <p:nvPr/>
        </p:nvSpPr>
        <p:spPr>
          <a:xfrm>
            <a:off x="508000" y="482600"/>
            <a:ext cx="11080750" cy="3657600"/>
          </a:xfrm>
          <a:prstGeom prst="rect">
            <a:avLst/>
          </a:prstGeom>
          <a:noFill/>
          <a:ln w="9525">
            <a:noFill/>
          </a:ln>
        </p:spPr>
        <p:txBody>
          <a:bodyPr>
            <a:spAutoFit/>
          </a:bodyPr>
          <a:p>
            <a:r>
              <a:rPr lang="zh-CN" altLang="zh-CN" b="1" dirty="0">
                <a:solidFill>
                  <a:srgbClr val="FF00FF"/>
                </a:solidFill>
                <a:latin typeface="Arial" panose="020B0604020202020204" pitchFamily="34" charset="0"/>
              </a:rPr>
              <a:t>“</a:t>
            </a:r>
            <a:r>
              <a:rPr lang="zh-CN" altLang="en-US" b="1" dirty="0">
                <a:solidFill>
                  <a:srgbClr val="FF00FF"/>
                </a:solidFill>
                <a:latin typeface="Arial" panose="020B0604020202020204" pitchFamily="34" charset="0"/>
              </a:rPr>
              <a:t>或”门电路</a:t>
            </a:r>
            <a:r>
              <a:rPr lang="zh-CN" altLang="en-US" b="1" dirty="0">
                <a:latin typeface="Arial" panose="020B0604020202020204" pitchFamily="34" charset="0"/>
              </a:rPr>
              <a:t>可以用图</a:t>
            </a:r>
            <a:r>
              <a:rPr lang="zh-CN" altLang="zh-CN" b="1" dirty="0">
                <a:latin typeface="Arial" panose="020B0604020202020204" pitchFamily="34" charset="0"/>
              </a:rPr>
              <a:t>(b)</a:t>
            </a:r>
            <a:r>
              <a:rPr lang="zh-CN" altLang="en-US" b="1" dirty="0">
                <a:latin typeface="Arial" panose="020B0604020202020204" pitchFamily="34" charset="0"/>
              </a:rPr>
              <a:t>表示。</a:t>
            </a:r>
            <a:endParaRPr lang="zh-CN" altLang="en-US" b="1" dirty="0">
              <a:latin typeface="Arial" panose="020B0604020202020204" pitchFamily="34" charset="0"/>
            </a:endParaRPr>
          </a:p>
          <a:p>
            <a:r>
              <a:rPr lang="zh-CN" altLang="en-US" b="1" dirty="0">
                <a:latin typeface="Arial" panose="020B0604020202020204" pitchFamily="34" charset="0"/>
              </a:rPr>
              <a:t>一般地说，“或”门电路是一种具有逻辑加法功能的电路，它有两个以上的输入和一个输出，其输出</a:t>
            </a:r>
            <a:r>
              <a:rPr lang="zh-CN" altLang="zh-CN" b="1" dirty="0">
                <a:latin typeface="Arial" panose="020B0604020202020204" pitchFamily="34" charset="0"/>
              </a:rPr>
              <a:t>P</a:t>
            </a:r>
            <a:r>
              <a:rPr lang="zh-CN" altLang="en-US" b="1" dirty="0">
                <a:latin typeface="Arial" panose="020B0604020202020204" pitchFamily="34" charset="0"/>
              </a:rPr>
              <a:t>和输入</a:t>
            </a:r>
            <a:r>
              <a:rPr lang="zh-CN" altLang="zh-CN" b="1" dirty="0">
                <a:latin typeface="Arial" panose="020B0604020202020204" pitchFamily="34" charset="0"/>
              </a:rPr>
              <a:t>A</a:t>
            </a:r>
            <a:r>
              <a:rPr lang="zh-CN" altLang="en-US" b="1" dirty="0">
                <a:latin typeface="Arial" panose="020B0604020202020204" pitchFamily="34" charset="0"/>
              </a:rPr>
              <a:t>、</a:t>
            </a:r>
            <a:r>
              <a:rPr lang="zh-CN" altLang="zh-CN" b="1" dirty="0">
                <a:latin typeface="Arial" panose="020B0604020202020204" pitchFamily="34" charset="0"/>
              </a:rPr>
              <a:t>B</a:t>
            </a:r>
            <a:r>
              <a:rPr lang="zh-CN" altLang="en-US" b="1" dirty="0">
                <a:latin typeface="Arial" panose="020B0604020202020204" pitchFamily="34" charset="0"/>
              </a:rPr>
              <a:t>、</a:t>
            </a:r>
            <a:r>
              <a:rPr lang="zh-CN" altLang="zh-CN" b="1" dirty="0">
                <a:latin typeface="Arial" panose="020B0604020202020204" pitchFamily="34" charset="0"/>
              </a:rPr>
              <a:t>C</a:t>
            </a:r>
            <a:r>
              <a:rPr lang="zh-CN" altLang="en-US" b="1" dirty="0">
                <a:latin typeface="Arial" panose="020B0604020202020204" pitchFamily="34" charset="0"/>
              </a:rPr>
              <a:t>之间的逻辑关系可用下面的式子表示：</a:t>
            </a:r>
            <a:endParaRPr lang="zh-CN" altLang="en-US" b="1" dirty="0">
              <a:latin typeface="Arial" panose="020B0604020202020204" pitchFamily="34" charset="0"/>
            </a:endParaRPr>
          </a:p>
          <a:p>
            <a:r>
              <a:rPr lang="zh-CN" altLang="zh-CN" b="1" dirty="0">
                <a:latin typeface="Arial" panose="020B0604020202020204" pitchFamily="34" charset="0"/>
              </a:rPr>
              <a:t>    P</a:t>
            </a:r>
            <a:r>
              <a:rPr lang="zh-CN" altLang="en-US" b="1" dirty="0">
                <a:latin typeface="Arial" panose="020B0604020202020204" pitchFamily="34" charset="0"/>
              </a:rPr>
              <a:t>＝</a:t>
            </a:r>
            <a:r>
              <a:rPr lang="zh-CN" altLang="zh-CN" b="1" dirty="0">
                <a:latin typeface="Arial" panose="020B0604020202020204" pitchFamily="34" charset="0"/>
              </a:rPr>
              <a:t>A</a:t>
            </a:r>
            <a:r>
              <a:rPr lang="zh-CN" altLang="en-US" b="1" dirty="0">
                <a:latin typeface="Arial" panose="020B0604020202020204" pitchFamily="34" charset="0"/>
              </a:rPr>
              <a:t>＋</a:t>
            </a:r>
            <a:r>
              <a:rPr lang="zh-CN" altLang="zh-CN" b="1" dirty="0">
                <a:latin typeface="Arial" panose="020B0604020202020204" pitchFamily="34" charset="0"/>
              </a:rPr>
              <a:t>B</a:t>
            </a:r>
            <a:r>
              <a:rPr lang="zh-CN" altLang="en-US" b="1" dirty="0">
                <a:latin typeface="Arial" panose="020B0604020202020204" pitchFamily="34" charset="0"/>
              </a:rPr>
              <a:t>＋</a:t>
            </a:r>
            <a:r>
              <a:rPr lang="zh-CN" altLang="zh-CN" b="1" dirty="0">
                <a:latin typeface="Arial" panose="020B0604020202020204" pitchFamily="34" charset="0"/>
              </a:rPr>
              <a:t>C</a:t>
            </a:r>
            <a:endParaRPr lang="zh-CN" altLang="zh-CN" b="1" dirty="0">
              <a:latin typeface="Arial" panose="020B0604020202020204" pitchFamily="34" charset="0"/>
            </a:endParaRPr>
          </a:p>
          <a:p>
            <a:r>
              <a:rPr lang="zh-CN" altLang="zh-CN" b="1" dirty="0">
                <a:latin typeface="Arial" panose="020B0604020202020204" pitchFamily="34" charset="0"/>
              </a:rPr>
              <a:t>    </a:t>
            </a:r>
            <a:r>
              <a:rPr lang="zh-CN" altLang="en-US" b="1" dirty="0">
                <a:latin typeface="Arial" panose="020B0604020202020204" pitchFamily="34" charset="0"/>
              </a:rPr>
              <a:t>在具体的电路设计中，如果我们用高电平信号表示</a:t>
            </a:r>
            <a:r>
              <a:rPr lang="zh-CN" altLang="zh-CN" b="1" dirty="0">
                <a:latin typeface="Arial" panose="020B0604020202020204" pitchFamily="34" charset="0"/>
              </a:rPr>
              <a:t>1</a:t>
            </a:r>
            <a:r>
              <a:rPr lang="zh-CN" altLang="en-US" b="1" dirty="0">
                <a:latin typeface="Arial" panose="020B0604020202020204" pitchFamily="34" charset="0"/>
              </a:rPr>
              <a:t>，低电平信号表示</a:t>
            </a:r>
            <a:r>
              <a:rPr lang="zh-CN" altLang="zh-CN" b="1" dirty="0">
                <a:latin typeface="Arial" panose="020B0604020202020204" pitchFamily="34" charset="0"/>
              </a:rPr>
              <a:t>0</a:t>
            </a:r>
            <a:r>
              <a:rPr lang="zh-CN" altLang="en-US" b="1" dirty="0">
                <a:latin typeface="Arial" panose="020B0604020202020204" pitchFamily="34" charset="0"/>
              </a:rPr>
              <a:t>，那么，“或”门电路仅当输入</a:t>
            </a:r>
            <a:r>
              <a:rPr lang="zh-CN" altLang="zh-CN" b="1" dirty="0">
                <a:latin typeface="Arial" panose="020B0604020202020204" pitchFamily="34" charset="0"/>
              </a:rPr>
              <a:t>A</a:t>
            </a:r>
            <a:r>
              <a:rPr lang="zh-CN" altLang="en-US" b="1" dirty="0">
                <a:latin typeface="Arial" panose="020B0604020202020204" pitchFamily="34" charset="0"/>
              </a:rPr>
              <a:t>、</a:t>
            </a:r>
            <a:r>
              <a:rPr lang="zh-CN" altLang="zh-CN" b="1" dirty="0">
                <a:latin typeface="Arial" panose="020B0604020202020204" pitchFamily="34" charset="0"/>
              </a:rPr>
              <a:t>B</a:t>
            </a:r>
            <a:r>
              <a:rPr lang="zh-CN" altLang="en-US" b="1" dirty="0">
                <a:latin typeface="Arial" panose="020B0604020202020204" pitchFamily="34" charset="0"/>
              </a:rPr>
              <a:t>、</a:t>
            </a:r>
            <a:r>
              <a:rPr lang="zh-CN" altLang="zh-CN" b="1" dirty="0">
                <a:latin typeface="Arial" panose="020B0604020202020204" pitchFamily="34" charset="0"/>
              </a:rPr>
              <a:t>C</a:t>
            </a:r>
            <a:r>
              <a:rPr lang="zh-CN" altLang="en-US" b="1" dirty="0">
                <a:latin typeface="Arial" panose="020B0604020202020204" pitchFamily="34" charset="0"/>
              </a:rPr>
              <a:t>中有一个为</a:t>
            </a:r>
            <a:r>
              <a:rPr lang="zh-CN" altLang="zh-CN" b="1" dirty="0">
                <a:latin typeface="Arial" panose="020B0604020202020204" pitchFamily="34" charset="0"/>
              </a:rPr>
              <a:t>1</a:t>
            </a:r>
            <a:r>
              <a:rPr lang="zh-CN" altLang="en-US" b="1" dirty="0">
                <a:latin typeface="Arial" panose="020B0604020202020204" pitchFamily="34" charset="0"/>
              </a:rPr>
              <a:t>时，输出</a:t>
            </a:r>
            <a:r>
              <a:rPr lang="zh-CN" altLang="zh-CN" b="1" dirty="0">
                <a:latin typeface="Arial" panose="020B0604020202020204" pitchFamily="34" charset="0"/>
              </a:rPr>
              <a:t>P</a:t>
            </a:r>
            <a:r>
              <a:rPr lang="zh-CN" altLang="en-US" b="1" dirty="0">
                <a:latin typeface="Arial" panose="020B0604020202020204" pitchFamily="34" charset="0"/>
              </a:rPr>
              <a:t>就为</a:t>
            </a:r>
            <a:r>
              <a:rPr lang="zh-CN" altLang="zh-CN" b="1" dirty="0">
                <a:latin typeface="Arial" panose="020B0604020202020204" pitchFamily="34" charset="0"/>
              </a:rPr>
              <a:t>1</a:t>
            </a:r>
            <a:r>
              <a:rPr lang="zh-CN" altLang="en-US" b="1" dirty="0">
                <a:latin typeface="Arial" panose="020B0604020202020204" pitchFamily="34" charset="0"/>
              </a:rPr>
              <a:t>，否则，</a:t>
            </a:r>
            <a:r>
              <a:rPr lang="zh-CN" altLang="zh-CN" b="1" dirty="0">
                <a:latin typeface="Arial" panose="020B0604020202020204" pitchFamily="34" charset="0"/>
              </a:rPr>
              <a:t>P</a:t>
            </a:r>
            <a:r>
              <a:rPr lang="zh-CN" altLang="en-US" b="1" dirty="0">
                <a:latin typeface="Arial" panose="020B0604020202020204" pitchFamily="34" charset="0"/>
              </a:rPr>
              <a:t>为</a:t>
            </a:r>
            <a:r>
              <a:rPr lang="zh-CN" altLang="zh-CN" b="1" dirty="0">
                <a:latin typeface="Arial" panose="020B0604020202020204" pitchFamily="34" charset="0"/>
              </a:rPr>
              <a:t>0</a:t>
            </a:r>
            <a:r>
              <a:rPr lang="zh-CN" altLang="en-US" b="1" dirty="0">
                <a:latin typeface="Arial" panose="020B0604020202020204" pitchFamily="34" charset="0"/>
              </a:rPr>
              <a:t>。</a:t>
            </a:r>
            <a:endParaRPr lang="zh-CN" altLang="en-US" b="1" dirty="0">
              <a:latin typeface="Arial" panose="020B0604020202020204" pitchFamily="34" charset="0"/>
            </a:endParaRPr>
          </a:p>
          <a:p>
            <a:r>
              <a:rPr lang="zh-CN" altLang="zh-CN" b="1" dirty="0">
                <a:latin typeface="Arial" panose="020B0604020202020204" pitchFamily="34" charset="0"/>
              </a:rPr>
              <a:t>    </a:t>
            </a:r>
            <a:endParaRPr lang="zh-CN" altLang="zh-CN" b="1" dirty="0">
              <a:latin typeface="Arial" panose="020B0604020202020204" pitchFamily="34" charset="0"/>
            </a:endParaRPr>
          </a:p>
          <a:p>
            <a:r>
              <a:rPr lang="zh-CN" altLang="zh-CN" b="1" dirty="0">
                <a:solidFill>
                  <a:srgbClr val="FF00FF"/>
                </a:solidFill>
                <a:latin typeface="Arial" panose="020B0604020202020204" pitchFamily="34" charset="0"/>
              </a:rPr>
              <a:t>“</a:t>
            </a:r>
            <a:r>
              <a:rPr lang="zh-CN" altLang="en-US" b="1" dirty="0">
                <a:solidFill>
                  <a:srgbClr val="FF00FF"/>
                </a:solidFill>
                <a:latin typeface="Arial" panose="020B0604020202020204" pitchFamily="34" charset="0"/>
              </a:rPr>
              <a:t>非”门电路</a:t>
            </a:r>
            <a:r>
              <a:rPr lang="zh-CN" altLang="en-US" b="1" dirty="0">
                <a:latin typeface="Arial" panose="020B0604020202020204" pitchFamily="34" charset="0"/>
              </a:rPr>
              <a:t>可以用图</a:t>
            </a:r>
            <a:r>
              <a:rPr lang="zh-CN" altLang="zh-CN" b="1" dirty="0">
                <a:latin typeface="Arial" panose="020B0604020202020204" pitchFamily="34" charset="0"/>
              </a:rPr>
              <a:t>(c)</a:t>
            </a:r>
            <a:r>
              <a:rPr lang="zh-CN" altLang="en-US" b="1" dirty="0">
                <a:latin typeface="Arial" panose="020B0604020202020204" pitchFamily="34" charset="0"/>
              </a:rPr>
              <a:t>表示。</a:t>
            </a:r>
            <a:endParaRPr lang="zh-CN" altLang="en-US" b="1" dirty="0">
              <a:latin typeface="Arial" panose="020B0604020202020204" pitchFamily="34" charset="0"/>
            </a:endParaRPr>
          </a:p>
          <a:p>
            <a:r>
              <a:rPr lang="zh-CN" altLang="en-US" b="1" dirty="0">
                <a:latin typeface="Arial" panose="020B0604020202020204" pitchFamily="34" charset="0"/>
              </a:rPr>
              <a:t>一般地说，“非”门电路是一种具有逻辑取反功能的电路，它只有一个输入和一个输出，其输出</a:t>
            </a:r>
            <a:r>
              <a:rPr lang="zh-CN" altLang="zh-CN" b="1" dirty="0">
                <a:latin typeface="Arial" panose="020B0604020202020204" pitchFamily="34" charset="0"/>
              </a:rPr>
              <a:t>P</a:t>
            </a:r>
            <a:r>
              <a:rPr lang="zh-CN" altLang="en-US" b="1" dirty="0">
                <a:latin typeface="Arial" panose="020B0604020202020204" pitchFamily="34" charset="0"/>
              </a:rPr>
              <a:t>和输入</a:t>
            </a:r>
            <a:r>
              <a:rPr lang="zh-CN" altLang="zh-CN" b="1" dirty="0">
                <a:latin typeface="Arial" panose="020B0604020202020204" pitchFamily="34" charset="0"/>
              </a:rPr>
              <a:t>A</a:t>
            </a:r>
            <a:r>
              <a:rPr lang="zh-CN" altLang="en-US" b="1" dirty="0">
                <a:latin typeface="Arial" panose="020B0604020202020204" pitchFamily="34" charset="0"/>
              </a:rPr>
              <a:t>之间的逻辑关系可用下面的式子表示：</a:t>
            </a:r>
            <a:endParaRPr lang="zh-CN" altLang="en-US" b="1" dirty="0">
              <a:latin typeface="Arial" panose="020B0604020202020204" pitchFamily="34" charset="0"/>
            </a:endParaRPr>
          </a:p>
          <a:p>
            <a:r>
              <a:rPr lang="zh-CN" altLang="zh-CN" b="1" dirty="0">
                <a:latin typeface="Arial" panose="020B0604020202020204" pitchFamily="34" charset="0"/>
              </a:rPr>
              <a:t>    P</a:t>
            </a:r>
            <a:r>
              <a:rPr lang="zh-CN" altLang="en-US" b="1" dirty="0">
                <a:latin typeface="Arial" panose="020B0604020202020204" pitchFamily="34" charset="0"/>
              </a:rPr>
              <a:t>＝～</a:t>
            </a:r>
            <a:r>
              <a:rPr lang="zh-CN" altLang="zh-CN" b="1" dirty="0">
                <a:latin typeface="Arial" panose="020B0604020202020204" pitchFamily="34" charset="0"/>
              </a:rPr>
              <a:t>A</a:t>
            </a:r>
            <a:endParaRPr lang="zh-CN" altLang="zh-CN" b="1" dirty="0">
              <a:latin typeface="Arial" panose="020B0604020202020204" pitchFamily="34" charset="0"/>
            </a:endParaRPr>
          </a:p>
          <a:p>
            <a:r>
              <a:rPr lang="zh-CN" altLang="zh-CN" b="1" dirty="0">
                <a:latin typeface="Arial" panose="020B0604020202020204" pitchFamily="34" charset="0"/>
              </a:rPr>
              <a:t>    </a:t>
            </a:r>
            <a:r>
              <a:rPr lang="zh-CN" altLang="en-US" b="1" dirty="0">
                <a:latin typeface="Arial" panose="020B0604020202020204" pitchFamily="34" charset="0"/>
              </a:rPr>
              <a:t>在具体的电路设计中，如果我们用高电平信号表示</a:t>
            </a:r>
            <a:r>
              <a:rPr lang="zh-CN" altLang="zh-CN" b="1" dirty="0">
                <a:latin typeface="Arial" panose="020B0604020202020204" pitchFamily="34" charset="0"/>
              </a:rPr>
              <a:t>1</a:t>
            </a:r>
            <a:r>
              <a:rPr lang="zh-CN" altLang="en-US" b="1" dirty="0">
                <a:latin typeface="Arial" panose="020B0604020202020204" pitchFamily="34" charset="0"/>
              </a:rPr>
              <a:t>，低电平信号表示</a:t>
            </a:r>
            <a:r>
              <a:rPr lang="zh-CN" altLang="zh-CN" b="1" dirty="0">
                <a:latin typeface="Arial" panose="020B0604020202020204" pitchFamily="34" charset="0"/>
              </a:rPr>
              <a:t>0</a:t>
            </a:r>
            <a:r>
              <a:rPr lang="zh-CN" altLang="en-US" b="1" dirty="0">
                <a:latin typeface="Arial" panose="020B0604020202020204" pitchFamily="34" charset="0"/>
              </a:rPr>
              <a:t>，那么，“非”门电路当输入</a:t>
            </a:r>
            <a:r>
              <a:rPr lang="zh-CN" altLang="zh-CN" b="1" dirty="0">
                <a:latin typeface="Arial" panose="020B0604020202020204" pitchFamily="34" charset="0"/>
              </a:rPr>
              <a:t>A</a:t>
            </a:r>
            <a:r>
              <a:rPr lang="zh-CN" altLang="en-US" b="1" dirty="0">
                <a:latin typeface="Arial" panose="020B0604020202020204" pitchFamily="34" charset="0"/>
              </a:rPr>
              <a:t>为</a:t>
            </a:r>
            <a:r>
              <a:rPr lang="zh-CN" altLang="zh-CN" b="1" dirty="0">
                <a:latin typeface="Arial" panose="020B0604020202020204" pitchFamily="34" charset="0"/>
              </a:rPr>
              <a:t>0</a:t>
            </a:r>
            <a:r>
              <a:rPr lang="zh-CN" altLang="en-US" b="1" dirty="0">
                <a:latin typeface="Arial" panose="020B0604020202020204" pitchFamily="34" charset="0"/>
              </a:rPr>
              <a:t>时，输出</a:t>
            </a:r>
            <a:r>
              <a:rPr lang="zh-CN" altLang="zh-CN" b="1" dirty="0">
                <a:latin typeface="Arial" panose="020B0604020202020204" pitchFamily="34" charset="0"/>
              </a:rPr>
              <a:t>P</a:t>
            </a:r>
            <a:r>
              <a:rPr lang="zh-CN" altLang="en-US" b="1" dirty="0">
                <a:latin typeface="Arial" panose="020B0604020202020204" pitchFamily="34" charset="0"/>
              </a:rPr>
              <a:t>就为</a:t>
            </a:r>
            <a:r>
              <a:rPr lang="zh-CN" altLang="zh-CN" b="1" dirty="0">
                <a:latin typeface="Arial" panose="020B0604020202020204" pitchFamily="34" charset="0"/>
              </a:rPr>
              <a:t>1</a:t>
            </a:r>
            <a:r>
              <a:rPr lang="zh-CN" altLang="en-US" b="1" dirty="0">
                <a:latin typeface="Arial" panose="020B0604020202020204" pitchFamily="34" charset="0"/>
              </a:rPr>
              <a:t>，否则，当输入</a:t>
            </a:r>
            <a:r>
              <a:rPr lang="zh-CN" altLang="zh-CN" b="1" dirty="0">
                <a:latin typeface="Arial" panose="020B0604020202020204" pitchFamily="34" charset="0"/>
              </a:rPr>
              <a:t>A</a:t>
            </a:r>
            <a:r>
              <a:rPr lang="zh-CN" altLang="en-US" b="1" dirty="0">
                <a:latin typeface="Arial" panose="020B0604020202020204" pitchFamily="34" charset="0"/>
              </a:rPr>
              <a:t>为</a:t>
            </a:r>
            <a:r>
              <a:rPr lang="zh-CN" altLang="zh-CN" b="1" dirty="0">
                <a:latin typeface="Arial" panose="020B0604020202020204" pitchFamily="34" charset="0"/>
              </a:rPr>
              <a:t>1</a:t>
            </a:r>
            <a:r>
              <a:rPr lang="zh-CN" altLang="en-US" b="1" dirty="0">
                <a:latin typeface="Arial" panose="020B0604020202020204" pitchFamily="34" charset="0"/>
              </a:rPr>
              <a:t>时，输出</a:t>
            </a:r>
            <a:r>
              <a:rPr lang="zh-CN" altLang="zh-CN" b="1" dirty="0">
                <a:latin typeface="Arial" panose="020B0604020202020204" pitchFamily="34" charset="0"/>
              </a:rPr>
              <a:t>P</a:t>
            </a:r>
            <a:r>
              <a:rPr lang="zh-CN" altLang="en-US" b="1" dirty="0">
                <a:latin typeface="Arial" panose="020B0604020202020204" pitchFamily="34" charset="0"/>
              </a:rPr>
              <a:t>为</a:t>
            </a:r>
            <a:r>
              <a:rPr lang="zh-CN" altLang="zh-CN" b="1" dirty="0">
                <a:latin typeface="Arial" panose="020B0604020202020204" pitchFamily="34" charset="0"/>
              </a:rPr>
              <a:t>0</a:t>
            </a:r>
            <a:r>
              <a:rPr lang="zh-CN" altLang="en-US" b="1" dirty="0">
                <a:latin typeface="Arial" panose="020B0604020202020204" pitchFamily="34" charset="0"/>
              </a:rPr>
              <a:t>。</a:t>
            </a:r>
            <a:endParaRPr lang="zh-CN" altLang="en-US" b="1" dirty="0">
              <a:latin typeface="Arial" panose="020B0604020202020204" pitchFamily="34" charset="0"/>
            </a:endParaRPr>
          </a:p>
        </p:txBody>
      </p:sp>
      <p:pic>
        <p:nvPicPr>
          <p:cNvPr id="31748" name="Picture 3"/>
          <p:cNvPicPr>
            <a:picLocks noChangeAspect="1"/>
          </p:cNvPicPr>
          <p:nvPr/>
        </p:nvPicPr>
        <p:blipFill>
          <a:blip r:embed="rId1"/>
          <a:stretch>
            <a:fillRect/>
          </a:stretch>
        </p:blipFill>
        <p:spPr>
          <a:xfrm>
            <a:off x="2368550" y="4033838"/>
            <a:ext cx="1400175" cy="1838325"/>
          </a:xfrm>
          <a:prstGeom prst="rect">
            <a:avLst/>
          </a:prstGeom>
          <a:noFill/>
          <a:ln w="9525">
            <a:noFill/>
          </a:ln>
        </p:spPr>
      </p:pic>
      <p:pic>
        <p:nvPicPr>
          <p:cNvPr id="31749" name="Picture 4"/>
          <p:cNvPicPr>
            <a:picLocks noChangeAspect="1"/>
          </p:cNvPicPr>
          <p:nvPr/>
        </p:nvPicPr>
        <p:blipFill>
          <a:blip r:embed="rId2"/>
          <a:stretch>
            <a:fillRect/>
          </a:stretch>
        </p:blipFill>
        <p:spPr>
          <a:xfrm>
            <a:off x="5395913" y="4073525"/>
            <a:ext cx="1400175" cy="1838325"/>
          </a:xfrm>
          <a:prstGeom prst="rect">
            <a:avLst/>
          </a:prstGeom>
          <a:noFill/>
          <a:ln w="9525">
            <a:noFill/>
          </a:ln>
        </p:spPr>
      </p:pic>
      <p:pic>
        <p:nvPicPr>
          <p:cNvPr id="31750" name="Picture 5"/>
          <p:cNvPicPr>
            <a:picLocks noChangeAspect="1"/>
          </p:cNvPicPr>
          <p:nvPr/>
        </p:nvPicPr>
        <p:blipFill>
          <a:blip r:embed="rId3"/>
          <a:stretch>
            <a:fillRect/>
          </a:stretch>
        </p:blipFill>
        <p:spPr>
          <a:xfrm>
            <a:off x="8210550" y="4043363"/>
            <a:ext cx="1400175" cy="1838325"/>
          </a:xfrm>
          <a:prstGeom prst="rect">
            <a:avLst/>
          </a:prstGeom>
          <a:noFill/>
          <a:ln w="9525">
            <a:noFill/>
          </a:ln>
        </p:spPr>
      </p:pic>
      <p:sp>
        <p:nvSpPr>
          <p:cNvPr id="31751" name="Text Box 6"/>
          <p:cNvSpPr txBox="1"/>
          <p:nvPr/>
        </p:nvSpPr>
        <p:spPr>
          <a:xfrm>
            <a:off x="8650288" y="6126163"/>
            <a:ext cx="758825" cy="365125"/>
          </a:xfrm>
          <a:prstGeom prst="rect">
            <a:avLst/>
          </a:prstGeom>
          <a:noFill/>
          <a:ln w="9525">
            <a:noFill/>
          </a:ln>
        </p:spPr>
        <p:txBody>
          <a:bodyPr>
            <a:spAutoFit/>
          </a:bodyPr>
          <a:p>
            <a:r>
              <a:rPr lang="zh-CN" altLang="en-US" b="1" dirty="0">
                <a:latin typeface="Arial" panose="020B0604020202020204" pitchFamily="34" charset="0"/>
              </a:rPr>
              <a:t>（c）</a:t>
            </a:r>
            <a:endParaRPr lang="zh-CN" altLang="en-US" b="1" dirty="0">
              <a:latin typeface="Arial" panose="020B0604020202020204" pitchFamily="34" charset="0"/>
            </a:endParaRPr>
          </a:p>
        </p:txBody>
      </p:sp>
      <p:sp>
        <p:nvSpPr>
          <p:cNvPr id="31752" name="Text Box 7"/>
          <p:cNvSpPr txBox="1"/>
          <p:nvPr/>
        </p:nvSpPr>
        <p:spPr>
          <a:xfrm>
            <a:off x="5649913" y="6184900"/>
            <a:ext cx="760412" cy="366713"/>
          </a:xfrm>
          <a:prstGeom prst="rect">
            <a:avLst/>
          </a:prstGeom>
          <a:noFill/>
          <a:ln w="9525">
            <a:noFill/>
          </a:ln>
        </p:spPr>
        <p:txBody>
          <a:bodyPr>
            <a:spAutoFit/>
          </a:bodyPr>
          <a:p>
            <a:r>
              <a:rPr lang="zh-CN" altLang="en-US" b="1" dirty="0">
                <a:latin typeface="Arial" panose="020B0604020202020204" pitchFamily="34" charset="0"/>
              </a:rPr>
              <a:t>（b）</a:t>
            </a:r>
            <a:endParaRPr lang="zh-CN" altLang="en-US" b="1" dirty="0">
              <a:latin typeface="Arial" panose="020B0604020202020204" pitchFamily="34" charset="0"/>
            </a:endParaRPr>
          </a:p>
        </p:txBody>
      </p:sp>
      <p:sp>
        <p:nvSpPr>
          <p:cNvPr id="31753" name="Text Box 8"/>
          <p:cNvSpPr txBox="1"/>
          <p:nvPr/>
        </p:nvSpPr>
        <p:spPr>
          <a:xfrm>
            <a:off x="2703513" y="6175375"/>
            <a:ext cx="760412" cy="365125"/>
          </a:xfrm>
          <a:prstGeom prst="rect">
            <a:avLst/>
          </a:prstGeom>
          <a:noFill/>
          <a:ln w="9525">
            <a:noFill/>
          </a:ln>
        </p:spPr>
        <p:txBody>
          <a:bodyPr>
            <a:spAutoFit/>
          </a:bodyPr>
          <a:p>
            <a:r>
              <a:rPr lang="zh-CN" altLang="en-US" b="1" dirty="0">
                <a:latin typeface="Arial" panose="020B0604020202020204" pitchFamily="34" charset="0"/>
              </a:rPr>
              <a:t>（a）</a:t>
            </a:r>
            <a:endParaRPr lang="zh-CN" altLang="en-US" b="1" dirty="0">
              <a:latin typeface="Arial" panose="020B0604020202020204" pitchFamily="34" charset="0"/>
            </a:endParaRPr>
          </a:p>
        </p:txBody>
      </p:sp>
      <p:sp>
        <p:nvSpPr>
          <p:cNvPr id="31754" name="Text Box 9"/>
          <p:cNvSpPr txBox="1"/>
          <p:nvPr/>
        </p:nvSpPr>
        <p:spPr>
          <a:xfrm>
            <a:off x="5875338" y="4719638"/>
            <a:ext cx="422275" cy="519112"/>
          </a:xfrm>
          <a:prstGeom prst="rect">
            <a:avLst/>
          </a:prstGeom>
          <a:noFill/>
          <a:ln w="9525">
            <a:noFill/>
          </a:ln>
        </p:spPr>
        <p:txBody>
          <a:bodyPr>
            <a:spAutoFit/>
          </a:bodyPr>
          <a:p>
            <a:r>
              <a:rPr lang="zh-CN" altLang="en-US" sz="2800" b="1" dirty="0">
                <a:latin typeface="Arial" panose="020B0604020202020204" pitchFamily="34" charset="0"/>
              </a:rPr>
              <a:t>+</a:t>
            </a:r>
            <a:endParaRPr lang="zh-CN" altLang="en-US" sz="2800" b="1" dirty="0">
              <a:latin typeface="Arial" panose="020B0604020202020204" pitchFamily="34" charset="0"/>
            </a:endParaRPr>
          </a:p>
        </p:txBody>
      </p:sp>
      <p:sp>
        <p:nvSpPr>
          <p:cNvPr id="31755" name="Text Box 10"/>
          <p:cNvSpPr txBox="1"/>
          <p:nvPr/>
        </p:nvSpPr>
        <p:spPr>
          <a:xfrm>
            <a:off x="2908300" y="4516438"/>
            <a:ext cx="412750" cy="822325"/>
          </a:xfrm>
          <a:prstGeom prst="rect">
            <a:avLst/>
          </a:prstGeom>
          <a:noFill/>
          <a:ln w="9525">
            <a:noFill/>
          </a:ln>
        </p:spPr>
        <p:txBody>
          <a:bodyPr>
            <a:spAutoFit/>
          </a:bodyPr>
          <a:p>
            <a:r>
              <a:rPr lang="zh-CN" altLang="en-US" sz="4800" dirty="0">
                <a:latin typeface="Arial" panose="020B0604020202020204" pitchFamily="34" charset="0"/>
                <a:sym typeface="Arial" panose="020B0604020202020204" pitchFamily="34" charset="0"/>
              </a:rPr>
              <a:t>∙</a:t>
            </a:r>
            <a:endParaRPr lang="zh-CN" altLang="en-US" sz="4800" dirty="0">
              <a:latin typeface="Arial" panose="020B0604020202020204" pitchFamily="34" charset="0"/>
              <a:sym typeface="Arial" panose="020B0604020202020204" pitchFamily="34" charset="0"/>
            </a:endParaRPr>
          </a:p>
        </p:txBody>
      </p:sp>
      <p:sp>
        <p:nvSpPr>
          <p:cNvPr id="31756" name="灯片编号占位符 12"/>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2771" name="Rectangle 2"/>
          <p:cNvSpPr>
            <a:spLocks noGrp="1"/>
          </p:cNvSpPr>
          <p:nvPr>
            <p:ph type="title"/>
          </p:nvPr>
        </p:nvSpPr>
        <p:spPr>
          <a:ln/>
        </p:spPr>
        <p:txBody>
          <a:bodyPr vert="horz" wrap="square" lIns="101600" tIns="38100" rIns="76200" bIns="38100" anchor="ctr" anchorCtr="0"/>
          <a:p>
            <a:pPr marL="0" indent="0" eaLnBrk="1" hangingPunct="1"/>
            <a:r>
              <a:rPr lang="zh-CN" altLang="zh-CN" sz="3600" dirty="0">
                <a:latin typeface="宋体" panose="02010600030101010101" pitchFamily="2" charset="-122"/>
                <a:ea typeface="宋体" panose="02010600030101010101" pitchFamily="2" charset="-122"/>
                <a:sym typeface="宋体" panose="02010600030101010101" pitchFamily="2" charset="-122"/>
              </a:rPr>
              <a:t>2.4  </a:t>
            </a:r>
            <a:r>
              <a:rPr lang="zh-CN" altLang="en-US" sz="3600" dirty="0">
                <a:latin typeface="宋体" panose="02010600030101010101" pitchFamily="2" charset="-122"/>
                <a:ea typeface="宋体" panose="02010600030101010101" pitchFamily="2" charset="-122"/>
                <a:sym typeface="宋体" panose="02010600030101010101" pitchFamily="2" charset="-122"/>
              </a:rPr>
              <a:t>机器指令与汇编语言</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
        <p:nvSpPr>
          <p:cNvPr id="32772" name="Rectangle 3"/>
          <p:cNvSpPr>
            <a:spLocks noGrp="1"/>
          </p:cNvSpPr>
          <p:nvPr>
            <p:ph idx="1"/>
          </p:nvPr>
        </p:nvSpPr>
        <p:spPr>
          <a:ln/>
        </p:spPr>
        <p:txBody>
          <a:bodyPr vert="horz" wrap="square" lIns="101600" tIns="0" rIns="82550" bIns="0" anchor="t" anchorCtr="0"/>
          <a:p>
            <a:pPr eaLnBrk="1" hangingPunct="1">
              <a:buFont typeface="Wingdings" panose="05000000000000000000" pitchFamily="2" charset="2"/>
              <a:buChar char="Ø"/>
            </a:pPr>
            <a:r>
              <a:rPr lang="zh-CN" altLang="en-US" b="1" dirty="0"/>
              <a:t>为了用计算机求解一个问题，必须事先编制好程序。程序是由一系列的指令组成的。每一台电子数字计算机中都设计规定了一组指令集合，称为机器指令系统。机器指令的格式一般分为两部分，如下所示</a:t>
            </a:r>
            <a:r>
              <a:rPr lang="zh-CN" altLang="zh-CN" b="1" dirty="0"/>
              <a:t>:</a:t>
            </a:r>
            <a:endParaRPr lang="zh-CN" altLang="zh-CN" b="1" dirty="0"/>
          </a:p>
          <a:p>
            <a:pPr eaLnBrk="1" hangingPunct="1">
              <a:buNone/>
            </a:pPr>
            <a:r>
              <a:rPr lang="zh-CN" altLang="zh-CN" b="1" dirty="0"/>
              <a:t>                   </a:t>
            </a:r>
            <a:r>
              <a:rPr lang="zh-CN" altLang="en-US" b="1" dirty="0"/>
              <a:t>指令格式：</a:t>
            </a:r>
            <a:endParaRPr lang="zh-CN" altLang="en-US" b="1" dirty="0"/>
          </a:p>
          <a:p>
            <a:pPr eaLnBrk="1" hangingPunct="1">
              <a:buFont typeface="Wingdings" panose="05000000000000000000" pitchFamily="2" charset="2"/>
              <a:buChar char="Ø"/>
            </a:pPr>
            <a:r>
              <a:rPr lang="zh-CN" altLang="en-US" b="1" dirty="0"/>
              <a:t>操作码指出运算的种类，如＋，－，</a:t>
            </a:r>
            <a:r>
              <a:rPr lang="zh-CN" altLang="zh-CN" b="1" dirty="0"/>
              <a:t>×</a:t>
            </a:r>
            <a:r>
              <a:rPr lang="zh-CN" altLang="en-US" b="1" dirty="0"/>
              <a:t>，</a:t>
            </a:r>
            <a:r>
              <a:rPr lang="zh-CN" altLang="zh-CN" b="1" dirty="0"/>
              <a:t>÷</a:t>
            </a:r>
            <a:r>
              <a:rPr lang="zh-CN" altLang="en-US" b="1" dirty="0"/>
              <a:t>，跳转等，地址部分用来指示参与运算的数据保存在什么地方，如存储器的某个地址或某个寄存器等。操作码和地址部分都用二进制代码表示。</a:t>
            </a:r>
            <a:endParaRPr lang="zh-CN" altLang="en-US" b="1" dirty="0"/>
          </a:p>
          <a:p>
            <a:pPr eaLnBrk="1" hangingPunct="1">
              <a:buFont typeface="Wingdings" panose="05000000000000000000" pitchFamily="2" charset="2"/>
              <a:buChar char="Ø"/>
            </a:pPr>
            <a:r>
              <a:rPr lang="zh-CN" altLang="en-US" b="1" dirty="0"/>
              <a:t>机器指令一般可根据其功能划分为以下几类：</a:t>
            </a:r>
            <a:endParaRPr lang="zh-CN" altLang="en-US" b="1" dirty="0"/>
          </a:p>
          <a:p>
            <a:pPr eaLnBrk="1" hangingPunct="1">
              <a:buFont typeface="Wingdings" panose="05000000000000000000" pitchFamily="2" charset="2"/>
              <a:buNone/>
            </a:pPr>
            <a:r>
              <a:rPr lang="zh-CN" altLang="zh-CN" b="1" dirty="0"/>
              <a:t>       </a:t>
            </a:r>
            <a:r>
              <a:rPr lang="zh-CN" altLang="zh-CN" b="1" dirty="0">
                <a:solidFill>
                  <a:srgbClr val="FF00FF"/>
                </a:solidFill>
              </a:rPr>
              <a:t> (1)</a:t>
            </a:r>
            <a:r>
              <a:rPr lang="zh-CN" altLang="en-US" b="1" dirty="0">
                <a:solidFill>
                  <a:srgbClr val="FF00FF"/>
                </a:solidFill>
              </a:rPr>
              <a:t>控制指令；</a:t>
            </a:r>
            <a:r>
              <a:rPr lang="zh-CN" altLang="zh-CN" b="1" dirty="0">
                <a:solidFill>
                  <a:srgbClr val="FF00FF"/>
                </a:solidFill>
              </a:rPr>
              <a:t>(2)</a:t>
            </a:r>
            <a:r>
              <a:rPr lang="zh-CN" altLang="en-US" b="1" dirty="0">
                <a:solidFill>
                  <a:srgbClr val="FF00FF"/>
                </a:solidFill>
              </a:rPr>
              <a:t>算术运算指令；</a:t>
            </a:r>
            <a:r>
              <a:rPr lang="zh-CN" altLang="zh-CN" b="1" dirty="0">
                <a:solidFill>
                  <a:srgbClr val="FF00FF"/>
                </a:solidFill>
              </a:rPr>
              <a:t>(3)</a:t>
            </a:r>
            <a:r>
              <a:rPr lang="zh-CN" altLang="en-US" b="1" dirty="0">
                <a:solidFill>
                  <a:srgbClr val="FF00FF"/>
                </a:solidFill>
              </a:rPr>
              <a:t>逻辑运算指令；</a:t>
            </a:r>
            <a:r>
              <a:rPr lang="zh-CN" altLang="zh-CN" b="1" dirty="0">
                <a:solidFill>
                  <a:srgbClr val="FF00FF"/>
                </a:solidFill>
              </a:rPr>
              <a:t>(4)</a:t>
            </a:r>
            <a:r>
              <a:rPr lang="zh-CN" altLang="en-US" b="1" dirty="0">
                <a:solidFill>
                  <a:srgbClr val="FF00FF"/>
                </a:solidFill>
              </a:rPr>
              <a:t>移位操作指令；</a:t>
            </a:r>
            <a:r>
              <a:rPr lang="zh-CN" altLang="zh-CN" b="1" dirty="0">
                <a:solidFill>
                  <a:srgbClr val="FF00FF"/>
                </a:solidFill>
              </a:rPr>
              <a:t>(5)</a:t>
            </a:r>
            <a:r>
              <a:rPr lang="zh-CN" altLang="en-US" b="1" dirty="0">
                <a:solidFill>
                  <a:srgbClr val="FF00FF"/>
                </a:solidFill>
              </a:rPr>
              <a:t>传送操作指令；</a:t>
            </a:r>
            <a:r>
              <a:rPr lang="zh-CN" altLang="zh-CN" b="1" dirty="0">
                <a:solidFill>
                  <a:srgbClr val="FF00FF"/>
                </a:solidFill>
              </a:rPr>
              <a:t>(6)</a:t>
            </a:r>
            <a:r>
              <a:rPr lang="zh-CN" altLang="en-US" b="1" dirty="0">
                <a:solidFill>
                  <a:srgbClr val="FF00FF"/>
                </a:solidFill>
              </a:rPr>
              <a:t>输入</a:t>
            </a:r>
            <a:r>
              <a:rPr lang="zh-CN" altLang="zh-CN" b="1" dirty="0">
                <a:solidFill>
                  <a:srgbClr val="FF00FF"/>
                </a:solidFill>
              </a:rPr>
              <a:t>/</a:t>
            </a:r>
            <a:r>
              <a:rPr lang="zh-CN" altLang="en-US" b="1" dirty="0">
                <a:solidFill>
                  <a:srgbClr val="FF00FF"/>
                </a:solidFill>
              </a:rPr>
              <a:t>输出指令。</a:t>
            </a:r>
            <a:endParaRPr lang="zh-CN" altLang="en-US" b="1" dirty="0">
              <a:solidFill>
                <a:srgbClr val="FF00FF"/>
              </a:solidFill>
            </a:endParaRPr>
          </a:p>
          <a:p>
            <a:pPr eaLnBrk="1" hangingPunct="1">
              <a:buFont typeface="Wingdings" panose="05000000000000000000" pitchFamily="2" charset="2"/>
              <a:buChar char="Ø"/>
            </a:pPr>
            <a:r>
              <a:rPr lang="zh-CN" altLang="en-US" b="1" dirty="0"/>
              <a:t>应当注意的是，不同的机器，其指令系统是不同的。</a:t>
            </a:r>
            <a:endParaRPr lang="zh-CN" altLang="en-US" b="1" dirty="0"/>
          </a:p>
          <a:p>
            <a:pPr eaLnBrk="1" hangingPunct="1">
              <a:buFont typeface="Wingdings" panose="05000000000000000000" pitchFamily="2" charset="2"/>
              <a:buChar char="Ø"/>
            </a:pPr>
            <a:r>
              <a:rPr lang="zh-CN" altLang="en-US" b="1" dirty="0"/>
              <a:t>计算机系统的指令，一般是采用数字逻辑电路或微程序设计技术实现的。所谓微程序是一种用微指令编制的程序。</a:t>
            </a:r>
            <a:endParaRPr lang="zh-CN" altLang="en-US" b="1" dirty="0"/>
          </a:p>
          <a:p>
            <a:pPr eaLnBrk="1" hangingPunct="1">
              <a:buFont typeface="Wingdings" panose="05000000000000000000" pitchFamily="2" charset="2"/>
              <a:buChar char="Ø"/>
            </a:pPr>
            <a:r>
              <a:rPr lang="zh-CN" altLang="en-US" b="1" dirty="0"/>
              <a:t>将一个指令的执行分成若干步，每一步对应一条微指令，于是，可以采用微指令编制微程序的方式来实现指令的功能。微指令的实现是用与微指令对应的数字逻辑电路的方式实现的，该指令具有自己的地址和寻址功能。</a:t>
            </a:r>
            <a:endParaRPr lang="zh-CN" altLang="en-US" b="1" dirty="0"/>
          </a:p>
          <a:p>
            <a:pPr eaLnBrk="1" hangingPunct="1">
              <a:buFont typeface="Wingdings" panose="05000000000000000000" pitchFamily="2" charset="2"/>
              <a:buChar char="Ø"/>
            </a:pPr>
            <a:endParaRPr lang="zh-CN" altLang="zh-CN" b="1" dirty="0"/>
          </a:p>
        </p:txBody>
      </p:sp>
      <p:pic>
        <p:nvPicPr>
          <p:cNvPr id="32773" name="Picture 4"/>
          <p:cNvPicPr>
            <a:picLocks noChangeAspect="1"/>
          </p:cNvPicPr>
          <p:nvPr/>
        </p:nvPicPr>
        <p:blipFill>
          <a:blip r:embed="rId1"/>
          <a:stretch>
            <a:fillRect/>
          </a:stretch>
        </p:blipFill>
        <p:spPr>
          <a:xfrm>
            <a:off x="3675063" y="1946275"/>
            <a:ext cx="2667000" cy="609600"/>
          </a:xfrm>
          <a:prstGeom prst="rect">
            <a:avLst/>
          </a:prstGeom>
          <a:noFill/>
          <a:ln w="9525">
            <a:noFill/>
          </a:ln>
        </p:spPr>
      </p:pic>
      <p:sp>
        <p:nvSpPr>
          <p:cNvPr id="32774"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32775" name="直接连接符 6"/>
          <p:cNvCxnSpPr/>
          <p:nvPr/>
        </p:nvCxnSpPr>
        <p:spPr>
          <a:xfrm>
            <a:off x="349250" y="1162050"/>
            <a:ext cx="5318125" cy="1588"/>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3795" name="Rectangle 2"/>
          <p:cNvSpPr>
            <a:spLocks noGrp="1"/>
          </p:cNvSpPr>
          <p:nvPr>
            <p:ph type="title"/>
          </p:nvPr>
        </p:nvSpPr>
        <p:spPr>
          <a:ln/>
        </p:spPr>
        <p:txBody>
          <a:bodyPr vert="horz" wrap="square" lIns="101600" tIns="38100" rIns="76200" bIns="38100" anchor="ctr" anchorCtr="0"/>
          <a:p>
            <a:pPr eaLnBrk="1" hangingPunct="1"/>
            <a:r>
              <a:rPr lang="zh-CN" altLang="en-US" sz="2000" dirty="0">
                <a:solidFill>
                  <a:srgbClr val="FF00FF"/>
                </a:solidFill>
              </a:rPr>
              <a:t>汇编语言</a:t>
            </a:r>
            <a:endParaRPr lang="zh-CN" altLang="en-US" sz="2000" dirty="0">
              <a:solidFill>
                <a:srgbClr val="FF00FF"/>
              </a:solidFill>
            </a:endParaRPr>
          </a:p>
        </p:txBody>
      </p:sp>
      <p:sp>
        <p:nvSpPr>
          <p:cNvPr id="33796" name="Rectangle 3"/>
          <p:cNvSpPr>
            <a:spLocks noGrp="1"/>
          </p:cNvSpPr>
          <p:nvPr>
            <p:ph idx="1"/>
          </p:nvPr>
        </p:nvSpPr>
        <p:spPr>
          <a:xfrm>
            <a:off x="669925" y="1295400"/>
            <a:ext cx="10852150" cy="3146425"/>
          </a:xfrm>
          <a:ln/>
        </p:spPr>
        <p:txBody>
          <a:bodyPr vert="horz" wrap="square" lIns="101600" tIns="0" rIns="82550" bIns="0" anchor="t" anchorCtr="0"/>
          <a:p>
            <a:pPr eaLnBrk="1" hangingPunct="1">
              <a:buFont typeface="Wingdings" panose="05000000000000000000" pitchFamily="2" charset="2"/>
              <a:buChar char="Ø"/>
            </a:pPr>
            <a:r>
              <a:rPr lang="zh-CN" altLang="en-US" b="1" dirty="0"/>
              <a:t>汇编语言实际上是由一组汇编指令构成的语言，每一条汇编指令用该指令西文名称的某个缩写的字符串来表示其所代表的操作，用符号来代表数据的二进制、八进制和十进制数字序列。大多数情况下，一条汇编指令对应一条机器指令，少数对应几条机器指令。</a:t>
            </a:r>
            <a:endParaRPr lang="zh-CN" altLang="en-US" b="1" dirty="0"/>
          </a:p>
          <a:p>
            <a:pPr eaLnBrk="1" hangingPunct="1">
              <a:buFont typeface="Wingdings" panose="05000000000000000000" pitchFamily="2" charset="2"/>
              <a:buChar char="Ø"/>
            </a:pPr>
            <a:r>
              <a:rPr lang="zh-CN" altLang="en-US" b="1" dirty="0"/>
              <a:t>例如，下面是几条汇编指令的操作符，右边中文是名称。</a:t>
            </a:r>
            <a:endParaRPr lang="zh-CN" altLang="en-US" b="1" dirty="0"/>
          </a:p>
          <a:p>
            <a:pPr eaLnBrk="1" hangingPunct="1">
              <a:buFont typeface="Wingdings" panose="05000000000000000000" pitchFamily="2" charset="2"/>
              <a:buNone/>
            </a:pPr>
            <a:r>
              <a:rPr lang="zh-CN" altLang="zh-CN" b="1" dirty="0"/>
              <a:t>       add </a:t>
            </a:r>
            <a:r>
              <a:rPr lang="zh-CN" altLang="en-US" b="1" dirty="0"/>
              <a:t>加法 ；  </a:t>
            </a:r>
            <a:r>
              <a:rPr lang="zh-CN" altLang="zh-CN" b="1" dirty="0"/>
              <a:t>idiv </a:t>
            </a:r>
            <a:r>
              <a:rPr lang="zh-CN" altLang="en-US" b="1" dirty="0"/>
              <a:t>有符号除法 ；  </a:t>
            </a:r>
            <a:r>
              <a:rPr lang="zh-CN" altLang="zh-CN" b="1" dirty="0"/>
              <a:t>mul </a:t>
            </a:r>
            <a:r>
              <a:rPr lang="zh-CN" altLang="en-US" b="1" dirty="0"/>
              <a:t>无符号乘法 ； </a:t>
            </a:r>
            <a:r>
              <a:rPr lang="zh-CN" altLang="zh-CN" b="1" dirty="0"/>
              <a:t>neg </a:t>
            </a:r>
            <a:r>
              <a:rPr lang="zh-CN" altLang="en-US" b="1" dirty="0"/>
              <a:t>求补 ； </a:t>
            </a:r>
            <a:r>
              <a:rPr lang="zh-CN" altLang="zh-CN" b="1" dirty="0"/>
              <a:t>xchg </a:t>
            </a:r>
            <a:r>
              <a:rPr lang="zh-CN" altLang="en-US" b="1" dirty="0"/>
              <a:t>交换；  </a:t>
            </a:r>
            <a:r>
              <a:rPr lang="zh-CN" altLang="zh-CN" b="1" dirty="0"/>
              <a:t>test </a:t>
            </a:r>
            <a:r>
              <a:rPr lang="zh-CN" altLang="en-US" b="1" dirty="0"/>
              <a:t>逻辑比较；  </a:t>
            </a:r>
            <a:r>
              <a:rPr lang="zh-CN" altLang="zh-CN" b="1" dirty="0"/>
              <a:t>jmp </a:t>
            </a:r>
            <a:r>
              <a:rPr lang="zh-CN" altLang="en-US" b="1" dirty="0"/>
              <a:t>无条件转移</a:t>
            </a:r>
            <a:endParaRPr lang="zh-CN" altLang="en-US" b="1" dirty="0"/>
          </a:p>
          <a:p>
            <a:pPr eaLnBrk="1" hangingPunct="1">
              <a:buFont typeface="Wingdings" panose="05000000000000000000" pitchFamily="2" charset="2"/>
              <a:buChar char="Ø"/>
            </a:pPr>
            <a:r>
              <a:rPr lang="zh-CN" altLang="en-US" b="1" dirty="0"/>
              <a:t>有了汇编语言，就得编写和设计汇编语言翻译程序</a:t>
            </a:r>
            <a:r>
              <a:rPr lang="zh-CN" altLang="zh-CN" b="1" dirty="0"/>
              <a:t>(</a:t>
            </a:r>
            <a:r>
              <a:rPr lang="zh-CN" altLang="en-US" b="1" dirty="0"/>
              <a:t>简称汇编程序</a:t>
            </a:r>
            <a:r>
              <a:rPr lang="zh-CN" altLang="zh-CN" b="1" dirty="0"/>
              <a:t>)</a:t>
            </a:r>
            <a:r>
              <a:rPr lang="zh-CN" altLang="en-US" b="1" dirty="0"/>
              <a:t>，专门负责把使用汇编语言书写的程序翻译成可直接执行的机器指令程序。因为计算机</a:t>
            </a:r>
            <a:r>
              <a:rPr lang="zh-CN" altLang="zh-CN" b="1" dirty="0"/>
              <a:t>(</a:t>
            </a:r>
            <a:r>
              <a:rPr lang="zh-CN" altLang="en-US" b="1" dirty="0"/>
              <a:t>裸机</a:t>
            </a:r>
            <a:r>
              <a:rPr lang="zh-CN" altLang="zh-CN" b="1" dirty="0"/>
              <a:t>)</a:t>
            </a:r>
            <a:r>
              <a:rPr lang="zh-CN" altLang="en-US" b="1" dirty="0"/>
              <a:t>只能识别机器指令而不认识汇编指令，汇编指令写的程序不能在计算机</a:t>
            </a:r>
            <a:r>
              <a:rPr lang="zh-CN" altLang="zh-CN" b="1" dirty="0"/>
              <a:t>(</a:t>
            </a:r>
            <a:r>
              <a:rPr lang="zh-CN" altLang="en-US" b="1" dirty="0"/>
              <a:t>裸机</a:t>
            </a:r>
            <a:r>
              <a:rPr lang="zh-CN" altLang="zh-CN" b="1" dirty="0"/>
              <a:t>)</a:t>
            </a:r>
            <a:r>
              <a:rPr lang="zh-CN" altLang="en-US" b="1" dirty="0"/>
              <a:t>系统上直接执行，需要汇编程序做上述翻译。一般说来，汇编程序被看成是系统软件的一部分。</a:t>
            </a:r>
            <a:endParaRPr lang="zh-CN" altLang="en-US" b="1" dirty="0"/>
          </a:p>
          <a:p>
            <a:pPr eaLnBrk="1" hangingPunct="1">
              <a:buFont typeface="Wingdings" panose="05000000000000000000" pitchFamily="2" charset="2"/>
              <a:buNone/>
            </a:pPr>
            <a:endParaRPr lang="zh-CN" altLang="zh-CN" b="1" dirty="0"/>
          </a:p>
        </p:txBody>
      </p:sp>
      <p:sp>
        <p:nvSpPr>
          <p:cNvPr id="33797" name="Rectangle 4"/>
          <p:cNvSpPr/>
          <p:nvPr/>
        </p:nvSpPr>
        <p:spPr>
          <a:xfrm>
            <a:off x="620713" y="1139825"/>
            <a:ext cx="11025187" cy="3186113"/>
          </a:xfrm>
          <a:prstGeom prst="rect">
            <a:avLst/>
          </a:prstGeom>
          <a:noFill/>
          <a:ln w="25400" cap="flat" cmpd="sng">
            <a:solidFill>
              <a:schemeClr val="tx1"/>
            </a:solidFill>
            <a:prstDash val="solid"/>
            <a:miter/>
            <a:headEnd type="none" w="med" len="med"/>
            <a:tailEnd type="none" w="med" len="med"/>
          </a:ln>
        </p:spPr>
        <p:txBody>
          <a:bodyPr anchor="ctr" anchorCtr="0"/>
          <a:p>
            <a:endParaRPr lang="zh-CN" altLang="en-US" dirty="0">
              <a:latin typeface="Arial" panose="020B0604020202020204" pitchFamily="34" charset="0"/>
            </a:endParaRPr>
          </a:p>
        </p:txBody>
      </p:sp>
      <p:sp>
        <p:nvSpPr>
          <p:cNvPr id="33798" name="灯片编号占位符 6"/>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4819" name="Rectangle 2"/>
          <p:cNvSpPr>
            <a:spLocks noGrp="1"/>
          </p:cNvSpPr>
          <p:nvPr>
            <p:ph type="title"/>
          </p:nvPr>
        </p:nvSpPr>
        <p:spPr>
          <a:ln/>
        </p:spPr>
        <p:txBody>
          <a:bodyPr vert="horz" wrap="square" lIns="101600" tIns="38100" rIns="76200" bIns="38100" anchor="ctr" anchorCtr="0"/>
          <a:p>
            <a:pPr marL="0" indent="0" eaLnBrk="1" hangingPunct="1"/>
            <a:r>
              <a:rPr lang="zh-CN" altLang="zh-CN" sz="3600" dirty="0">
                <a:latin typeface="宋体" panose="02010600030101010101" pitchFamily="2" charset="-122"/>
                <a:ea typeface="宋体" panose="02010600030101010101" pitchFamily="2" charset="-122"/>
                <a:sym typeface="宋体" panose="02010600030101010101" pitchFamily="2" charset="-122"/>
              </a:rPr>
              <a:t>2.5  </a:t>
            </a:r>
            <a:r>
              <a:rPr lang="zh-CN" altLang="en-US" sz="3600" dirty="0">
                <a:latin typeface="宋体" panose="02010600030101010101" pitchFamily="2" charset="-122"/>
                <a:ea typeface="宋体" panose="02010600030101010101" pitchFamily="2" charset="-122"/>
                <a:sym typeface="宋体" panose="02010600030101010101" pitchFamily="2" charset="-122"/>
              </a:rPr>
              <a:t>算法、过程与程序</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
        <p:nvSpPr>
          <p:cNvPr id="34820" name="Rectangle 3"/>
          <p:cNvSpPr>
            <a:spLocks noGrp="1"/>
          </p:cNvSpPr>
          <p:nvPr>
            <p:ph idx="1"/>
          </p:nvPr>
        </p:nvSpPr>
        <p:spPr>
          <a:ln/>
        </p:spPr>
        <p:txBody>
          <a:bodyPr vert="horz" wrap="square" lIns="101600" tIns="0" rIns="82550" bIns="0" anchor="t" anchorCtr="0"/>
          <a:p>
            <a:pPr eaLnBrk="1" hangingPunct="1">
              <a:lnSpc>
                <a:spcPct val="110000"/>
              </a:lnSpc>
              <a:buFont typeface="Wingdings" panose="05000000000000000000" pitchFamily="2" charset="2"/>
              <a:buChar char="Ø"/>
            </a:pPr>
            <a:r>
              <a:rPr lang="zh-CN" altLang="en-US" sz="1800" b="1" dirty="0"/>
              <a:t>求解一个给定的可计算或可解的问题，需要面对两个方面的问题，一个是与计算方法密切相关的算法问题，另一个是程序设计的技术问题。</a:t>
            </a:r>
            <a:endParaRPr lang="zh-CN" altLang="en-US" sz="1800" b="1" dirty="0"/>
          </a:p>
          <a:p>
            <a:pPr eaLnBrk="1" hangingPunct="1">
              <a:lnSpc>
                <a:spcPct val="110000"/>
              </a:lnSpc>
              <a:buFont typeface="Wingdings" panose="05000000000000000000" pitchFamily="2" charset="2"/>
              <a:buNone/>
            </a:pPr>
            <a:r>
              <a:rPr lang="zh-CN" altLang="en-US" sz="1800" b="1" dirty="0"/>
              <a:t>例：给定两个整数，求它们的最大公因数。</a:t>
            </a:r>
            <a:endParaRPr lang="zh-CN" altLang="en-US" sz="1800" b="1" dirty="0"/>
          </a:p>
          <a:p>
            <a:pPr eaLnBrk="1" hangingPunct="1">
              <a:lnSpc>
                <a:spcPct val="110000"/>
              </a:lnSpc>
              <a:buFont typeface="Wingdings" panose="05000000000000000000" pitchFamily="2" charset="2"/>
              <a:buNone/>
            </a:pPr>
            <a:r>
              <a:rPr lang="zh-CN" altLang="zh-CN" sz="1800" b="1" dirty="0"/>
              <a:t>      </a:t>
            </a:r>
            <a:r>
              <a:rPr lang="zh-CN" altLang="en-US" sz="1800" b="1" dirty="0"/>
              <a:t>定义</a:t>
            </a:r>
            <a:r>
              <a:rPr lang="zh-CN" altLang="zh-CN" sz="1800" b="1" dirty="0"/>
              <a:t>: gcd(x, y) = max{z | z|x, z|y}</a:t>
            </a:r>
            <a:endParaRPr lang="zh-CN" altLang="zh-CN" sz="1800" b="1" dirty="0"/>
          </a:p>
          <a:p>
            <a:pPr eaLnBrk="1" hangingPunct="1">
              <a:lnSpc>
                <a:spcPct val="110000"/>
              </a:lnSpc>
              <a:buFont typeface="Wingdings" panose="05000000000000000000" pitchFamily="2" charset="2"/>
              <a:buNone/>
            </a:pPr>
            <a:r>
              <a:rPr lang="zh-CN" altLang="zh-CN" sz="1800" b="1" dirty="0"/>
              <a:t>      </a:t>
            </a:r>
            <a:r>
              <a:rPr lang="zh-CN" altLang="en-US" sz="1800" b="1" dirty="0"/>
              <a:t>性质</a:t>
            </a:r>
            <a:r>
              <a:rPr lang="zh-CN" altLang="zh-CN" sz="1800" b="1" dirty="0"/>
              <a:t>: </a:t>
            </a:r>
            <a:endParaRPr lang="zh-CN" altLang="zh-CN" sz="1800" b="1" dirty="0"/>
          </a:p>
          <a:p>
            <a:pPr eaLnBrk="1" hangingPunct="1">
              <a:lnSpc>
                <a:spcPct val="110000"/>
              </a:lnSpc>
              <a:buFont typeface="Wingdings" panose="05000000000000000000" pitchFamily="2" charset="2"/>
              <a:buNone/>
            </a:pPr>
            <a:r>
              <a:rPr lang="zh-CN" altLang="zh-CN" sz="1800" b="1" dirty="0"/>
              <a:t>      gcd(a,b)=gcd(b,a)</a:t>
            </a:r>
            <a:endParaRPr lang="zh-CN" altLang="zh-CN" sz="1800" b="1" dirty="0"/>
          </a:p>
          <a:p>
            <a:pPr eaLnBrk="1" hangingPunct="1">
              <a:lnSpc>
                <a:spcPct val="110000"/>
              </a:lnSpc>
              <a:buFont typeface="Wingdings" panose="05000000000000000000" pitchFamily="2" charset="2"/>
              <a:buNone/>
            </a:pPr>
            <a:r>
              <a:rPr lang="zh-CN" altLang="zh-CN" sz="1800" b="1" dirty="0"/>
              <a:t>      gcd(a,b)=gcd(-a,b)</a:t>
            </a:r>
            <a:endParaRPr lang="zh-CN" altLang="zh-CN" sz="1800" b="1" dirty="0"/>
          </a:p>
          <a:p>
            <a:pPr eaLnBrk="1" hangingPunct="1">
              <a:lnSpc>
                <a:spcPct val="110000"/>
              </a:lnSpc>
              <a:buFont typeface="Wingdings" panose="05000000000000000000" pitchFamily="2" charset="2"/>
              <a:buNone/>
            </a:pPr>
            <a:r>
              <a:rPr lang="zh-CN" altLang="zh-CN" sz="1800" b="1" dirty="0"/>
              <a:t>      gcd(a,0)=| a |</a:t>
            </a:r>
            <a:endParaRPr lang="zh-CN" altLang="zh-CN" sz="1800" b="1" dirty="0"/>
          </a:p>
          <a:p>
            <a:pPr eaLnBrk="1" hangingPunct="1">
              <a:lnSpc>
                <a:spcPct val="110000"/>
              </a:lnSpc>
              <a:buFont typeface="Wingdings" panose="05000000000000000000" pitchFamily="2" charset="2"/>
              <a:buNone/>
            </a:pPr>
            <a:r>
              <a:rPr lang="zh-CN" altLang="zh-CN" sz="1800" b="1" dirty="0"/>
              <a:t>      gcd(a,b)=gcd(b,a mod b)          0≤a mod b</a:t>
            </a:r>
            <a:r>
              <a:rPr lang="zh-CN" altLang="en-US" sz="1800" b="1" dirty="0"/>
              <a:t>＜</a:t>
            </a:r>
            <a:r>
              <a:rPr lang="zh-CN" altLang="zh-CN" sz="1800" b="1" dirty="0"/>
              <a:t>b</a:t>
            </a:r>
            <a:r>
              <a:rPr lang="zh-CN" altLang="en-US" sz="1800" b="1" dirty="0"/>
              <a:t>（欧几里德辗转相除计算方法）</a:t>
            </a:r>
            <a:endParaRPr lang="zh-CN" altLang="en-US" sz="1800" b="1" dirty="0"/>
          </a:p>
          <a:p>
            <a:pPr eaLnBrk="1" hangingPunct="1">
              <a:lnSpc>
                <a:spcPct val="110000"/>
              </a:lnSpc>
              <a:buFont typeface="Wingdings" panose="05000000000000000000" pitchFamily="2" charset="2"/>
              <a:buNone/>
            </a:pPr>
            <a:r>
              <a:rPr lang="zh-CN" altLang="en-US" sz="1800" b="1" dirty="0"/>
              <a:t>其中</a:t>
            </a:r>
            <a:r>
              <a:rPr lang="zh-CN" altLang="zh-CN" sz="1800" b="1" dirty="0"/>
              <a:t>, mod</a:t>
            </a:r>
            <a:r>
              <a:rPr lang="zh-CN" altLang="en-US" sz="1800" b="1" dirty="0"/>
              <a:t>是取模运算</a:t>
            </a:r>
            <a:r>
              <a:rPr lang="zh-CN" altLang="zh-CN" sz="1800" b="1" dirty="0"/>
              <a:t>; </a:t>
            </a:r>
            <a:r>
              <a:rPr lang="zh-CN" altLang="en-US" sz="1800" b="1" dirty="0"/>
              <a:t>即</a:t>
            </a:r>
            <a:r>
              <a:rPr lang="zh-CN" altLang="zh-CN" sz="1800" b="1" dirty="0"/>
              <a:t>a mod b</a:t>
            </a:r>
            <a:r>
              <a:rPr lang="zh-CN" altLang="en-US" sz="1800" b="1" dirty="0"/>
              <a:t>是求</a:t>
            </a:r>
            <a:r>
              <a:rPr lang="zh-CN" altLang="zh-CN" sz="1800" b="1" dirty="0"/>
              <a:t>a</a:t>
            </a:r>
            <a:r>
              <a:rPr lang="zh-CN" altLang="en-US" sz="1800" b="1" dirty="0"/>
              <a:t>被</a:t>
            </a:r>
            <a:r>
              <a:rPr lang="zh-CN" altLang="zh-CN" sz="1800" b="1" dirty="0"/>
              <a:t>b</a:t>
            </a:r>
            <a:r>
              <a:rPr lang="zh-CN" altLang="en-US" sz="1800" b="1" dirty="0"/>
              <a:t>整除的余数</a:t>
            </a:r>
            <a:endParaRPr lang="zh-CN" altLang="en-US" sz="1800" b="1" dirty="0"/>
          </a:p>
          <a:p>
            <a:pPr eaLnBrk="1" hangingPunct="1">
              <a:lnSpc>
                <a:spcPct val="110000"/>
              </a:lnSpc>
              <a:buFont typeface="Wingdings" panose="05000000000000000000" pitchFamily="2" charset="2"/>
              <a:buNone/>
            </a:pPr>
            <a:r>
              <a:rPr lang="zh-CN" altLang="en-US" sz="1800" b="1" dirty="0"/>
              <a:t>根据以上性质设计算法</a:t>
            </a:r>
            <a:endParaRPr lang="zh-CN" altLang="en-US" sz="1800" b="1" dirty="0"/>
          </a:p>
        </p:txBody>
      </p:sp>
      <p:sp>
        <p:nvSpPr>
          <p:cNvPr id="34821" name="灯片编号占位符 5"/>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34822" name="直接连接符 6"/>
          <p:cNvCxnSpPr/>
          <p:nvPr/>
        </p:nvCxnSpPr>
        <p:spPr>
          <a:xfrm flipV="1">
            <a:off x="733425" y="1095375"/>
            <a:ext cx="4978400" cy="11113"/>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101600" tIns="38100" rIns="76200" bIns="38100" anchor="ctr" anchorCtr="0"/>
          <a:p>
            <a:pPr marL="0" indent="0" eaLnBrk="1" hangingPunct="1"/>
            <a:r>
              <a:rPr lang="zh-CN" altLang="zh-CN" b="0" dirty="0"/>
              <a:t>2.1.1   </a:t>
            </a:r>
            <a:r>
              <a:rPr lang="zh-CN" altLang="en-US" b="0" dirty="0"/>
              <a:t>计算模型与图灵机</a:t>
            </a:r>
            <a:endParaRPr lang="zh-CN" altLang="en-US" b="0" dirty="0"/>
          </a:p>
        </p:txBody>
      </p:sp>
      <p:sp>
        <p:nvSpPr>
          <p:cNvPr id="20483" name="内容占位符 2"/>
          <p:cNvSpPr>
            <a:spLocks noGrp="1"/>
          </p:cNvSpPr>
          <p:nvPr>
            <p:ph idx="1"/>
          </p:nvPr>
        </p:nvSpPr>
        <p:spPr>
          <a:xfrm>
            <a:off x="669925" y="1447800"/>
            <a:ext cx="10852150" cy="3043238"/>
          </a:xfrm>
          <a:ln/>
        </p:spPr>
        <p:txBody>
          <a:bodyPr vert="horz" wrap="square" lIns="101600" tIns="0" rIns="82550" bIns="0" anchor="t" anchorCtr="0"/>
          <a:p>
            <a:pPr eaLnBrk="1" hangingPunct="1">
              <a:buFont typeface="Wingdings" panose="05000000000000000000" pitchFamily="2" charset="2"/>
              <a:buChar char="Ø"/>
            </a:pPr>
            <a:r>
              <a:rPr lang="zh-CN" altLang="en-US" b="1" dirty="0">
                <a:solidFill>
                  <a:srgbClr val="3F3F3F"/>
                </a:solidFill>
              </a:rPr>
              <a:t>20世纪30年代是计算模型研究取得突破性进展的时期。由于受到数理逻辑发展中判定问题引起的计算模型研究和构造性数学学派的影响，哥德尔(KGodel )、丘奇(A. Church )、图灵(A. M. Turing )、波斯特(E. L. Post)等人在研究中陆续提出了一批计算模型，如递归函数、演算、图灵机、波斯特系统等，</a:t>
            </a:r>
            <a:r>
              <a:rPr lang="zh-CN" altLang="en-US" b="1" dirty="0">
                <a:solidFill>
                  <a:srgbClr val="2806BA"/>
                </a:solidFill>
              </a:rPr>
              <a:t>并称这些模型是用算法方法解决问题的极限。</a:t>
            </a:r>
            <a:endParaRPr lang="zh-CN" altLang="en-US" b="1" dirty="0">
              <a:solidFill>
                <a:srgbClr val="2806BA"/>
              </a:solidFill>
            </a:endParaRPr>
          </a:p>
          <a:p>
            <a:pPr eaLnBrk="1" hangingPunct="1">
              <a:buFont typeface="Wingdings" panose="05000000000000000000" pitchFamily="2" charset="2"/>
              <a:buChar char="Ø"/>
            </a:pPr>
            <a:r>
              <a:rPr lang="zh-CN" altLang="en-US" b="1" dirty="0">
                <a:solidFill>
                  <a:srgbClr val="3F3F3F"/>
                </a:solidFill>
              </a:rPr>
              <a:t>凡是能用算法方法解决的问题，也一定能用这些计算模型解决；反之，这些计算模型解决不了的间题，任何算法也解决不了。</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3F3F3F"/>
                </a:solidFill>
              </a:rPr>
              <a:t>进一步的研究发现，这些计算模型之间在计算能力上是等价的。其中，以</a:t>
            </a:r>
            <a:r>
              <a:rPr lang="zh-CN" altLang="en-US" b="1" dirty="0">
                <a:solidFill>
                  <a:srgbClr val="FF0000"/>
                </a:solidFill>
              </a:rPr>
              <a:t>图灵机</a:t>
            </a:r>
            <a:r>
              <a:rPr lang="zh-CN" altLang="en-US" b="1" dirty="0">
                <a:solidFill>
                  <a:srgbClr val="3F3F3F"/>
                </a:solidFill>
              </a:rPr>
              <a:t>的特点和性质更接近普通人计算的思想方法，又因其好用而被现代计算机系统的研究、开发者所采纳。</a:t>
            </a:r>
            <a:endParaRPr lang="zh-CN" altLang="en-US" b="1" dirty="0">
              <a:solidFill>
                <a:srgbClr val="3F3F3F"/>
              </a:solidFill>
            </a:endParaRPr>
          </a:p>
        </p:txBody>
      </p:sp>
      <p:sp>
        <p:nvSpPr>
          <p:cNvPr id="20484" name="文本框 3"/>
          <p:cNvSpPr/>
          <p:nvPr/>
        </p:nvSpPr>
        <p:spPr>
          <a:xfrm>
            <a:off x="557213" y="4916488"/>
            <a:ext cx="10964862" cy="1476375"/>
          </a:xfrm>
          <a:prstGeom prst="rect">
            <a:avLst/>
          </a:prstGeom>
          <a:noFill/>
          <a:ln w="9525">
            <a:noFill/>
          </a:ln>
        </p:spPr>
        <p:txBody>
          <a:bodyPr>
            <a:spAutoFit/>
          </a:bodyPr>
          <a:p>
            <a:pPr marL="285750" indent="-285750">
              <a:buFont typeface="Wingdings" panose="05000000000000000000" pitchFamily="2" charset="2"/>
              <a:buChar char="Ø"/>
            </a:pPr>
            <a:r>
              <a:rPr lang="zh-CN" altLang="en-US" b="1" dirty="0">
                <a:solidFill>
                  <a:srgbClr val="00B050"/>
                </a:solidFill>
                <a:latin typeface="Arial" panose="020B0604020202020204" pitchFamily="34" charset="0"/>
                <a:ea typeface="微软雅黑" panose="020B0503020204020204" pitchFamily="34" charset="-122"/>
                <a:sym typeface="Arial" panose="020B0604020202020204" pitchFamily="34" charset="0"/>
              </a:rPr>
              <a:t>所谓判定问题是对这样一类问题的总称:这类问题要求解题人对问题所主张的某种断言的真假给出准确的值的判断。（可判定、不可判定、半可判定）</a:t>
            </a:r>
            <a:endParaRPr lang="zh-CN" altLang="en-US" b="1" dirty="0">
              <a:solidFill>
                <a:srgbClr val="00B050"/>
              </a:solidFill>
              <a:latin typeface="Arial" panose="020B0604020202020204" pitchFamily="34" charset="0"/>
              <a:ea typeface="微软雅黑" panose="020B0503020204020204" pitchFamily="34" charset="-122"/>
              <a:sym typeface="Arial" panose="020B0604020202020204" pitchFamily="34" charset="0"/>
            </a:endParaRPr>
          </a:p>
          <a:p>
            <a:pPr marL="285750" indent="-285750">
              <a:buFont typeface="Wingdings" panose="05000000000000000000" pitchFamily="2" charset="2"/>
              <a:buChar char="Ø"/>
            </a:pPr>
            <a:r>
              <a:rPr lang="zh-CN" altLang="en-US" b="1" dirty="0">
                <a:solidFill>
                  <a:srgbClr val="00B050"/>
                </a:solidFill>
                <a:latin typeface="Arial" panose="020B0604020202020204" pitchFamily="34" charset="0"/>
                <a:ea typeface="微软雅黑" panose="020B0503020204020204" pitchFamily="34" charset="-122"/>
                <a:sym typeface="Arial" panose="020B0604020202020204" pitchFamily="34" charset="0"/>
              </a:rPr>
              <a:t>例如，“英国的尼斯湖和中国的长白山天池中生活着某种大型水生动物(俗称‘水怪’)”，这也是一个断言。尽管人们现在还没有弄清楚是否真的存在“水怪”，但这个断言不是真的就是假的，因为是否存在“水怪”在现实世界中是一种客观存在，它不以人们的意志为转移。</a:t>
            </a:r>
            <a:endParaRPr lang="zh-CN" altLang="en-US" b="1" dirty="0">
              <a:solidFill>
                <a:srgbClr val="00B05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5" name="文本框 4"/>
          <p:cNvSpPr/>
          <p:nvPr/>
        </p:nvSpPr>
        <p:spPr>
          <a:xfrm>
            <a:off x="806450" y="971550"/>
            <a:ext cx="1762125"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计算模型：</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6" name="矩形 5"/>
          <p:cNvSpPr/>
          <p:nvPr/>
        </p:nvSpPr>
        <p:spPr>
          <a:xfrm>
            <a:off x="552450" y="1350963"/>
            <a:ext cx="10982325" cy="3021012"/>
          </a:xfrm>
          <a:prstGeom prst="rect">
            <a:avLst/>
          </a:prstGeom>
          <a:noFill/>
          <a:ln w="25400" cap="flat" cmpd="sng">
            <a:solidFill>
              <a:srgbClr val="00B0F0"/>
            </a:solidFill>
            <a:prstDash val="solid"/>
            <a:bevel/>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20487" name="文本框 6"/>
          <p:cNvSpPr/>
          <p:nvPr/>
        </p:nvSpPr>
        <p:spPr>
          <a:xfrm>
            <a:off x="808038" y="4449763"/>
            <a:ext cx="1763712"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判定问题：</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8" name="矩形 7"/>
          <p:cNvSpPr/>
          <p:nvPr/>
        </p:nvSpPr>
        <p:spPr>
          <a:xfrm>
            <a:off x="468313" y="4830763"/>
            <a:ext cx="11095037" cy="1593850"/>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20489" name="日期占位符 8"/>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0490" name="灯片编号占位符 9"/>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5843" name="Rectangle 2"/>
          <p:cNvSpPr>
            <a:spLocks noGrp="1"/>
          </p:cNvSpPr>
          <p:nvPr>
            <p:ph idx="1"/>
          </p:nvPr>
        </p:nvSpPr>
        <p:spPr>
          <a:xfrm>
            <a:off x="669925" y="503238"/>
            <a:ext cx="10852150" cy="5040312"/>
          </a:xfrm>
          <a:ln/>
        </p:spPr>
        <p:txBody>
          <a:bodyPr vert="horz" wrap="square" lIns="101600" tIns="0" rIns="82550" bIns="0" anchor="t" anchorCtr="0"/>
          <a:p>
            <a:pPr eaLnBrk="1" hangingPunct="1">
              <a:buNone/>
            </a:pPr>
            <a:r>
              <a:rPr lang="zh-CN" altLang="en-US" sz="2000" b="1" dirty="0"/>
              <a:t>根据以上性质，我们可以设计如下算法：</a:t>
            </a:r>
            <a:endParaRPr lang="zh-CN" altLang="en-US" sz="2000" b="1" dirty="0"/>
          </a:p>
          <a:p>
            <a:pPr eaLnBrk="1" hangingPunct="1">
              <a:buNone/>
            </a:pPr>
            <a:r>
              <a:rPr lang="zh-CN" altLang="zh-CN" sz="2000" b="1" dirty="0"/>
              <a:t>    </a:t>
            </a:r>
            <a:r>
              <a:rPr lang="zh-CN" altLang="en-US" sz="2000" b="1" dirty="0"/>
              <a:t>算法</a:t>
            </a:r>
            <a:r>
              <a:rPr lang="zh-CN" altLang="zh-CN" sz="2000" b="1" dirty="0"/>
              <a:t>A</a:t>
            </a:r>
            <a:r>
              <a:rPr lang="zh-CN" altLang="en-US" sz="2000" b="1" dirty="0"/>
              <a:t>（计算函数</a:t>
            </a:r>
            <a:r>
              <a:rPr lang="zh-CN" altLang="zh-CN" sz="2000" b="1" dirty="0"/>
              <a:t>gcd(x</a:t>
            </a:r>
            <a:r>
              <a:rPr lang="zh-CN" altLang="en-US" sz="2000" b="1" dirty="0"/>
              <a:t>，</a:t>
            </a:r>
            <a:r>
              <a:rPr lang="zh-CN" altLang="zh-CN" sz="2000" b="1" dirty="0"/>
              <a:t>y)</a:t>
            </a:r>
            <a:r>
              <a:rPr lang="zh-CN" altLang="en-US" sz="2000" b="1" dirty="0"/>
              <a:t>）</a:t>
            </a:r>
            <a:endParaRPr lang="zh-CN" altLang="en-US" sz="2000" b="1" dirty="0"/>
          </a:p>
          <a:p>
            <a:pPr eaLnBrk="1" hangingPunct="1">
              <a:buNone/>
            </a:pPr>
            <a:r>
              <a:rPr lang="zh-CN" altLang="zh-CN" sz="2000" b="1" dirty="0"/>
              <a:t>    A1. </a:t>
            </a:r>
            <a:r>
              <a:rPr lang="zh-CN" altLang="en-US" sz="2000" b="1" dirty="0"/>
              <a:t>输入</a:t>
            </a:r>
            <a:r>
              <a:rPr lang="zh-CN" altLang="zh-CN" sz="2000" b="1" dirty="0"/>
              <a:t>x</a:t>
            </a:r>
            <a:r>
              <a:rPr lang="zh-CN" altLang="en-US" sz="2000" b="1" dirty="0"/>
              <a:t>，</a:t>
            </a:r>
            <a:r>
              <a:rPr lang="zh-CN" altLang="zh-CN" sz="2000" b="1" dirty="0"/>
              <a:t>y</a:t>
            </a:r>
            <a:r>
              <a:rPr lang="zh-CN" altLang="en-US" sz="2000" b="1" dirty="0"/>
              <a:t>；    </a:t>
            </a:r>
            <a:r>
              <a:rPr lang="zh-CN" altLang="zh-CN" sz="2000" b="1" dirty="0"/>
              <a:t>z</a:t>
            </a:r>
            <a:r>
              <a:rPr lang="zh-CN" altLang="en-US" sz="2000" b="1" dirty="0"/>
              <a:t>是辅助变量；</a:t>
            </a:r>
            <a:endParaRPr lang="zh-CN" altLang="en-US" sz="2000" b="1" dirty="0"/>
          </a:p>
          <a:p>
            <a:pPr eaLnBrk="1" hangingPunct="1">
              <a:buNone/>
            </a:pPr>
            <a:r>
              <a:rPr lang="zh-CN" altLang="zh-CN" sz="2000" b="1" dirty="0"/>
              <a:t>    A2. </a:t>
            </a:r>
            <a:r>
              <a:rPr lang="zh-CN" altLang="en-US" sz="2000" b="1" dirty="0"/>
              <a:t>重复执行如下操作步骤：</a:t>
            </a:r>
            <a:endParaRPr lang="zh-CN" altLang="en-US" sz="2000" b="1" dirty="0"/>
          </a:p>
          <a:p>
            <a:pPr eaLnBrk="1" hangingPunct="1">
              <a:buNone/>
            </a:pPr>
            <a:r>
              <a:rPr lang="zh-CN" altLang="zh-CN" sz="2000" b="1" dirty="0"/>
              <a:t>       (1) </a:t>
            </a:r>
            <a:r>
              <a:rPr lang="zh-CN" altLang="en-US" sz="2000" b="1" dirty="0"/>
              <a:t>若</a:t>
            </a:r>
            <a:r>
              <a:rPr lang="zh-CN" altLang="zh-CN" sz="2000" b="1" dirty="0"/>
              <a:t>y</a:t>
            </a:r>
            <a:r>
              <a:rPr lang="zh-CN" altLang="en-US" sz="2000" b="1" dirty="0"/>
              <a:t>＝</a:t>
            </a:r>
            <a:r>
              <a:rPr lang="zh-CN" altLang="zh-CN" sz="2000" b="1" dirty="0"/>
              <a:t>0</a:t>
            </a:r>
            <a:r>
              <a:rPr lang="zh-CN" altLang="en-US" sz="2000" b="1" dirty="0"/>
              <a:t>，则输出</a:t>
            </a:r>
            <a:r>
              <a:rPr lang="zh-CN" altLang="zh-CN" sz="2000" b="1" dirty="0"/>
              <a:t>|x|</a:t>
            </a:r>
            <a:r>
              <a:rPr lang="zh-CN" altLang="en-US" sz="2000" b="1" dirty="0"/>
              <a:t>，算法停止．</a:t>
            </a:r>
            <a:endParaRPr lang="zh-CN" altLang="en-US" sz="2000" b="1" dirty="0"/>
          </a:p>
          <a:p>
            <a:pPr eaLnBrk="1" hangingPunct="1">
              <a:buNone/>
            </a:pPr>
            <a:r>
              <a:rPr lang="zh-CN" altLang="zh-CN" sz="2000" b="1" dirty="0"/>
              <a:t>       (2) </a:t>
            </a:r>
            <a:r>
              <a:rPr lang="zh-CN" altLang="en-US" sz="2000" b="1" dirty="0"/>
              <a:t>若</a:t>
            </a:r>
            <a:r>
              <a:rPr lang="zh-CN" altLang="zh-CN" sz="2000" b="1" dirty="0"/>
              <a:t>y≠0</a:t>
            </a:r>
            <a:r>
              <a:rPr lang="zh-CN" altLang="en-US" sz="2000" b="1" dirty="0"/>
              <a:t>，则</a:t>
            </a:r>
            <a:r>
              <a:rPr lang="zh-CN" altLang="zh-CN" sz="2000" b="1" dirty="0"/>
              <a:t>z←x mod y</a:t>
            </a:r>
            <a:r>
              <a:rPr lang="zh-CN" altLang="en-US" sz="2000" b="1" dirty="0"/>
              <a:t>，</a:t>
            </a:r>
            <a:r>
              <a:rPr lang="zh-CN" altLang="zh-CN" sz="2000" b="1" dirty="0"/>
              <a:t>x←y</a:t>
            </a:r>
            <a:r>
              <a:rPr lang="zh-CN" altLang="en-US" sz="2000" b="1" dirty="0"/>
              <a:t>，</a:t>
            </a:r>
            <a:r>
              <a:rPr lang="zh-CN" altLang="zh-CN" sz="2000" b="1" dirty="0"/>
              <a:t>y←z</a:t>
            </a:r>
            <a:r>
              <a:rPr lang="zh-CN" altLang="en-US" sz="2000" b="1" dirty="0"/>
              <a:t>；</a:t>
            </a:r>
            <a:endParaRPr lang="zh-CN" altLang="en-US" sz="2000" b="1" dirty="0"/>
          </a:p>
        </p:txBody>
      </p:sp>
      <p:sp>
        <p:nvSpPr>
          <p:cNvPr id="35844" name="Text Box 3"/>
          <p:cNvSpPr txBox="1"/>
          <p:nvPr/>
        </p:nvSpPr>
        <p:spPr>
          <a:xfrm>
            <a:off x="6775450" y="300038"/>
            <a:ext cx="3822700" cy="3657600"/>
          </a:xfrm>
          <a:prstGeom prst="rect">
            <a:avLst/>
          </a:prstGeom>
          <a:noFill/>
          <a:ln w="9525">
            <a:noFill/>
          </a:ln>
        </p:spPr>
        <p:txBody>
          <a:bodyPr wrap="none">
            <a:spAutoFit/>
          </a:bodyPr>
          <a:p>
            <a:r>
              <a:rPr lang="zh-CN" altLang="zh-CN" dirty="0">
                <a:solidFill>
                  <a:schemeClr val="hlink"/>
                </a:solidFill>
                <a:latin typeface="Arial" panose="020B0604020202020204" pitchFamily="34" charset="0"/>
              </a:rPr>
              <a:t>  begin </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x,y,z: integer;</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read(x,y);</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if (x&lt;0) then x:=-x;</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if (y&lt;0) then y:=-y;</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if (x&lt;y) then</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begin z:=x; x:=y; y:=z; end</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while (y&lt;&gt;0) do</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begin</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z := x mod y; x :=y; y := z </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end</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write(x)</a:t>
            </a:r>
            <a:endParaRPr lang="zh-CN" altLang="zh-CN" dirty="0">
              <a:solidFill>
                <a:schemeClr val="hlink"/>
              </a:solidFill>
              <a:latin typeface="Arial" panose="020B0604020202020204" pitchFamily="34" charset="0"/>
            </a:endParaRPr>
          </a:p>
          <a:p>
            <a:r>
              <a:rPr lang="zh-CN" altLang="zh-CN" dirty="0">
                <a:solidFill>
                  <a:schemeClr val="hlink"/>
                </a:solidFill>
                <a:latin typeface="Arial" panose="020B0604020202020204" pitchFamily="34" charset="0"/>
              </a:rPr>
              <a:t> </a:t>
            </a:r>
            <a:r>
              <a:rPr lang="en-US" altLang="zh-CN" dirty="0">
                <a:solidFill>
                  <a:schemeClr val="hlink"/>
                </a:solidFill>
                <a:latin typeface="Arial" panose="020B0604020202020204" pitchFamily="34" charset="0"/>
              </a:rPr>
              <a:t>  </a:t>
            </a:r>
            <a:r>
              <a:rPr lang="zh-CN" altLang="zh-CN" dirty="0">
                <a:solidFill>
                  <a:schemeClr val="hlink"/>
                </a:solidFill>
                <a:latin typeface="Arial" panose="020B0604020202020204" pitchFamily="34" charset="0"/>
              </a:rPr>
              <a:t>end.</a:t>
            </a:r>
            <a:endParaRPr lang="zh-CN" altLang="zh-CN" dirty="0">
              <a:solidFill>
                <a:schemeClr val="hlink"/>
              </a:solidFill>
              <a:latin typeface="Arial" panose="020B0604020202020204" pitchFamily="34" charset="0"/>
            </a:endParaRPr>
          </a:p>
        </p:txBody>
      </p:sp>
      <p:sp>
        <p:nvSpPr>
          <p:cNvPr id="35845" name="灯片编号占位符 5"/>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pic>
        <p:nvPicPr>
          <p:cNvPr id="3076" name="Picture 2"/>
          <p:cNvPicPr>
            <a:picLocks noChangeAspect="1"/>
          </p:cNvPicPr>
          <p:nvPr/>
        </p:nvPicPr>
        <p:blipFill>
          <a:blip r:embed="rId1"/>
          <a:stretch>
            <a:fillRect/>
          </a:stretch>
        </p:blipFill>
        <p:spPr>
          <a:xfrm>
            <a:off x="1009650" y="1104900"/>
            <a:ext cx="8072438" cy="4733925"/>
          </a:xfrm>
          <a:prstGeom prst="rect">
            <a:avLst/>
          </a:prstGeom>
          <a:noFill/>
          <a:ln w="9525">
            <a:noFill/>
          </a:ln>
        </p:spPr>
      </p:pic>
      <p:graphicFrame>
        <p:nvGraphicFramePr>
          <p:cNvPr id="3074" name="Object 3"/>
          <p:cNvGraphicFramePr/>
          <p:nvPr/>
        </p:nvGraphicFramePr>
        <p:xfrm>
          <a:off x="1349375" y="1978025"/>
          <a:ext cx="3984625" cy="788988"/>
        </p:xfrm>
        <a:graphic>
          <a:graphicData uri="http://schemas.openxmlformats.org/presentationml/2006/ole">
            <mc:AlternateContent xmlns:mc="http://schemas.openxmlformats.org/markup-compatibility/2006">
              <mc:Choice xmlns:v="urn:schemas-microsoft-com:vml" Requires="v">
                <p:oleObj spid="_x0000_s2" name="" r:id="rId2" imgW="3985260" imgH="789305" progId="Equation.3">
                  <p:embed/>
                </p:oleObj>
              </mc:Choice>
              <mc:Fallback>
                <p:oleObj name="" r:id="rId2" imgW="3985260" imgH="789305" progId="Equation.3">
                  <p:embed/>
                  <p:pic>
                    <p:nvPicPr>
                      <p:cNvPr id="0" name="图片 1"/>
                      <p:cNvPicPr/>
                      <p:nvPr/>
                    </p:nvPicPr>
                    <p:blipFill>
                      <a:blip r:embed="rId3"/>
                      <a:stretch>
                        <a:fillRect/>
                      </a:stretch>
                    </p:blipFill>
                    <p:spPr>
                      <a:xfrm>
                        <a:off x="1349375" y="1978025"/>
                        <a:ext cx="3984625" cy="788988"/>
                      </a:xfrm>
                      <a:prstGeom prst="rect">
                        <a:avLst/>
                      </a:prstGeom>
                      <a:noFill/>
                      <a:ln w="38100">
                        <a:noFill/>
                        <a:miter/>
                      </a:ln>
                    </p:spPr>
                  </p:pic>
                </p:oleObj>
              </mc:Fallback>
            </mc:AlternateContent>
          </a:graphicData>
        </a:graphic>
      </p:graphicFrame>
      <p:sp>
        <p:nvSpPr>
          <p:cNvPr id="3077" name="Text Box 4"/>
          <p:cNvSpPr txBox="1"/>
          <p:nvPr/>
        </p:nvSpPr>
        <p:spPr>
          <a:xfrm>
            <a:off x="7099300" y="808038"/>
            <a:ext cx="4843463" cy="2147887"/>
          </a:xfrm>
          <a:prstGeom prst="rect">
            <a:avLst/>
          </a:prstGeom>
          <a:noFill/>
          <a:ln w="9525">
            <a:noFill/>
          </a:ln>
        </p:spPr>
        <p:txBody>
          <a:bodyPr wrap="none">
            <a:spAutoFit/>
          </a:bodyPr>
          <a:p>
            <a:pPr>
              <a:lnSpc>
                <a:spcPct val="150000"/>
              </a:lnSpc>
            </a:pPr>
            <a:r>
              <a:rPr lang="zh-CN" altLang="en-US" b="1" dirty="0">
                <a:latin typeface="Arial" panose="020B0604020202020204" pitchFamily="34" charset="0"/>
              </a:rPr>
              <a:t>Procedure gcd(x，y:int，var z:int)；</a:t>
            </a:r>
            <a:endParaRPr lang="zh-CN" altLang="en-US" b="1" dirty="0">
              <a:latin typeface="Arial" panose="020B0604020202020204" pitchFamily="34" charset="0"/>
            </a:endParaRPr>
          </a:p>
          <a:p>
            <a:r>
              <a:rPr lang="zh-CN" altLang="en-US" b="1" dirty="0">
                <a:latin typeface="Arial" panose="020B0604020202020204" pitchFamily="34" charset="0"/>
              </a:rPr>
              <a:t>    begin </a:t>
            </a:r>
            <a:endParaRPr lang="zh-CN" altLang="en-US" b="1" dirty="0">
              <a:latin typeface="Arial" panose="020B0604020202020204" pitchFamily="34" charset="0"/>
            </a:endParaRPr>
          </a:p>
          <a:p>
            <a:r>
              <a:rPr lang="zh-CN" altLang="en-US" b="1" dirty="0">
                <a:latin typeface="Arial" panose="020B0604020202020204" pitchFamily="34" charset="0"/>
              </a:rPr>
              <a:t>            if x＝0 then z:＝y；</a:t>
            </a:r>
            <a:endParaRPr lang="zh-CN" altLang="en-US" b="1" dirty="0">
              <a:latin typeface="Arial" panose="020B0604020202020204" pitchFamily="34" charset="0"/>
            </a:endParaRPr>
          </a:p>
          <a:p>
            <a:r>
              <a:rPr lang="zh-CN" altLang="en-US" b="1" dirty="0">
                <a:latin typeface="Arial" panose="020B0604020202020204" pitchFamily="34" charset="0"/>
              </a:rPr>
              <a:t>             x≤y &amp; x≠0 then gcd(x，y－x，z)；</a:t>
            </a:r>
            <a:endParaRPr lang="zh-CN" altLang="en-US" b="1" dirty="0">
              <a:latin typeface="Arial" panose="020B0604020202020204" pitchFamily="34" charset="0"/>
            </a:endParaRPr>
          </a:p>
          <a:p>
            <a:r>
              <a:rPr lang="zh-CN" altLang="en-US" b="1" dirty="0">
                <a:latin typeface="Arial" panose="020B0604020202020204" pitchFamily="34" charset="0"/>
              </a:rPr>
              <a:t>             x＞y &amp; x≠0 then gcd(y，x，z)</a:t>
            </a:r>
            <a:endParaRPr lang="zh-CN" altLang="en-US" b="1" dirty="0">
              <a:latin typeface="Arial" panose="020B0604020202020204" pitchFamily="34" charset="0"/>
            </a:endParaRPr>
          </a:p>
          <a:p>
            <a:r>
              <a:rPr lang="zh-CN" altLang="en-US" b="1" dirty="0">
                <a:latin typeface="Arial" panose="020B0604020202020204" pitchFamily="34" charset="0"/>
              </a:rPr>
              <a:t>             endif</a:t>
            </a:r>
            <a:endParaRPr lang="zh-CN" altLang="en-US" b="1" dirty="0">
              <a:latin typeface="Arial" panose="020B0604020202020204" pitchFamily="34" charset="0"/>
            </a:endParaRPr>
          </a:p>
          <a:p>
            <a:r>
              <a:rPr lang="zh-CN" altLang="en-US" b="1" dirty="0">
                <a:latin typeface="Arial" panose="020B0604020202020204" pitchFamily="34" charset="0"/>
              </a:rPr>
              <a:t>    end；</a:t>
            </a:r>
            <a:endParaRPr lang="zh-CN" altLang="en-US" b="1" dirty="0">
              <a:latin typeface="Arial" panose="020B0604020202020204" pitchFamily="34" charset="0"/>
            </a:endParaRPr>
          </a:p>
        </p:txBody>
      </p:sp>
      <p:sp>
        <p:nvSpPr>
          <p:cNvPr id="3078" name="Text Box 5"/>
          <p:cNvSpPr txBox="1"/>
          <p:nvPr/>
        </p:nvSpPr>
        <p:spPr>
          <a:xfrm>
            <a:off x="7134225" y="3159125"/>
            <a:ext cx="4972050" cy="2149475"/>
          </a:xfrm>
          <a:prstGeom prst="rect">
            <a:avLst/>
          </a:prstGeom>
          <a:noFill/>
          <a:ln w="9525">
            <a:noFill/>
          </a:ln>
        </p:spPr>
        <p:txBody>
          <a:bodyPr wrap="none">
            <a:spAutoFit/>
          </a:bodyPr>
          <a:p>
            <a:pPr>
              <a:lnSpc>
                <a:spcPct val="150000"/>
              </a:lnSpc>
            </a:pPr>
            <a:r>
              <a:rPr lang="zh-CN" altLang="en-US" b="1" dirty="0">
                <a:latin typeface="Arial" panose="020B0604020202020204" pitchFamily="34" charset="0"/>
              </a:rPr>
              <a:t>Procedure gcd(x，y:int，var z:int)；</a:t>
            </a:r>
            <a:endParaRPr lang="zh-CN" altLang="en-US" b="1" dirty="0">
              <a:latin typeface="Arial" panose="020B0604020202020204" pitchFamily="34" charset="0"/>
            </a:endParaRPr>
          </a:p>
          <a:p>
            <a:r>
              <a:rPr lang="zh-CN" altLang="en-US" b="1" dirty="0">
                <a:latin typeface="Arial" panose="020B0604020202020204" pitchFamily="34" charset="0"/>
              </a:rPr>
              <a:t>    begin </a:t>
            </a:r>
            <a:endParaRPr lang="zh-CN" altLang="en-US" b="1" dirty="0">
              <a:latin typeface="Arial" panose="020B0604020202020204" pitchFamily="34" charset="0"/>
            </a:endParaRPr>
          </a:p>
          <a:p>
            <a:r>
              <a:rPr lang="zh-CN" altLang="en-US" b="1" dirty="0">
                <a:latin typeface="Arial" panose="020B0604020202020204" pitchFamily="34" charset="0"/>
              </a:rPr>
              <a:t>               if x＝0 then z:＝y；</a:t>
            </a:r>
            <a:endParaRPr lang="zh-CN" altLang="en-US" b="1" dirty="0">
              <a:latin typeface="Arial" panose="020B0604020202020204" pitchFamily="34" charset="0"/>
            </a:endParaRPr>
          </a:p>
          <a:p>
            <a:r>
              <a:rPr lang="zh-CN" altLang="en-US" b="1" dirty="0">
                <a:latin typeface="Arial" panose="020B0604020202020204" pitchFamily="34" charset="0"/>
              </a:rPr>
              <a:t>               else if x≤y  then gcd(x，y－x，z)；</a:t>
            </a:r>
            <a:endParaRPr lang="zh-CN" altLang="en-US" b="1" dirty="0">
              <a:latin typeface="Arial" panose="020B0604020202020204" pitchFamily="34" charset="0"/>
            </a:endParaRPr>
          </a:p>
          <a:p>
            <a:r>
              <a:rPr lang="zh-CN" altLang="en-US" b="1" dirty="0">
                <a:latin typeface="Arial" panose="020B0604020202020204" pitchFamily="34" charset="0"/>
              </a:rPr>
              <a:t>               else gcd(y，x，z);</a:t>
            </a:r>
            <a:endParaRPr lang="zh-CN" altLang="en-US" b="1" dirty="0">
              <a:latin typeface="Arial" panose="020B0604020202020204" pitchFamily="34" charset="0"/>
            </a:endParaRPr>
          </a:p>
          <a:p>
            <a:r>
              <a:rPr lang="zh-CN" altLang="en-US" b="1" dirty="0">
                <a:latin typeface="Arial" panose="020B0604020202020204" pitchFamily="34" charset="0"/>
              </a:rPr>
              <a:t>               endif</a:t>
            </a:r>
            <a:endParaRPr lang="zh-CN" altLang="en-US" b="1" dirty="0">
              <a:latin typeface="Arial" panose="020B0604020202020204" pitchFamily="34" charset="0"/>
            </a:endParaRPr>
          </a:p>
          <a:p>
            <a:r>
              <a:rPr lang="zh-CN" altLang="en-US" b="1" dirty="0">
                <a:latin typeface="Arial" panose="020B0604020202020204" pitchFamily="34" charset="0"/>
              </a:rPr>
              <a:t>    end；</a:t>
            </a:r>
            <a:endParaRPr lang="zh-CN" altLang="en-US" dirty="0">
              <a:latin typeface="Arial" panose="020B0604020202020204" pitchFamily="34" charset="0"/>
            </a:endParaRPr>
          </a:p>
        </p:txBody>
      </p:sp>
      <p:sp>
        <p:nvSpPr>
          <p:cNvPr id="3079" name="Rectangle 6"/>
          <p:cNvSpPr/>
          <p:nvPr/>
        </p:nvSpPr>
        <p:spPr>
          <a:xfrm>
            <a:off x="7088188" y="738188"/>
            <a:ext cx="4843462" cy="2205037"/>
          </a:xfrm>
          <a:prstGeom prst="rect">
            <a:avLst/>
          </a:prstGeom>
          <a:noFill/>
          <a:ln w="9525" cap="flat" cmpd="sng">
            <a:solidFill>
              <a:schemeClr val="tx1"/>
            </a:solidFill>
            <a:prstDash val="solid"/>
            <a:miter/>
            <a:headEnd type="none" w="med" len="med"/>
            <a:tailEnd type="none" w="med" len="med"/>
          </a:ln>
        </p:spPr>
        <p:txBody>
          <a:bodyPr anchor="ctr" anchorCtr="0"/>
          <a:p>
            <a:endParaRPr lang="zh-CN" altLang="en-US" dirty="0">
              <a:latin typeface="Arial" panose="020B0604020202020204" pitchFamily="34" charset="0"/>
            </a:endParaRPr>
          </a:p>
        </p:txBody>
      </p:sp>
      <p:sp>
        <p:nvSpPr>
          <p:cNvPr id="3080" name="Rectangle 7"/>
          <p:cNvSpPr/>
          <p:nvPr/>
        </p:nvSpPr>
        <p:spPr>
          <a:xfrm>
            <a:off x="7140575" y="3165475"/>
            <a:ext cx="4884738" cy="2162175"/>
          </a:xfrm>
          <a:prstGeom prst="rect">
            <a:avLst/>
          </a:prstGeom>
          <a:noFill/>
          <a:ln w="9525" cap="flat" cmpd="sng">
            <a:solidFill>
              <a:srgbClr val="0000FF"/>
            </a:solidFill>
            <a:prstDash val="solid"/>
            <a:miter/>
            <a:headEnd type="none" w="med" len="med"/>
            <a:tailEnd type="none" w="med" len="med"/>
          </a:ln>
        </p:spPr>
        <p:txBody>
          <a:bodyPr anchor="ctr" anchorCtr="0"/>
          <a:p>
            <a:endParaRPr lang="zh-CN" altLang="en-US" dirty="0">
              <a:latin typeface="Arial" panose="020B0604020202020204" pitchFamily="34" charset="0"/>
            </a:endParaRPr>
          </a:p>
        </p:txBody>
      </p:sp>
      <p:sp>
        <p:nvSpPr>
          <p:cNvPr id="3081" name="灯片编号占位符 9"/>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3797" name="Rectangle 4"/>
          <p:cNvSpPr/>
          <p:nvPr>
            <p:custDataLst>
              <p:tags r:id="rId4"/>
            </p:custDataLst>
          </p:nvPr>
        </p:nvSpPr>
        <p:spPr>
          <a:xfrm>
            <a:off x="1993900" y="5767070"/>
            <a:ext cx="8091170" cy="699135"/>
          </a:xfrm>
          <a:prstGeom prst="rect">
            <a:avLst/>
          </a:prstGeom>
          <a:noFill/>
          <a:ln w="25400" cap="flat" cmpd="sng">
            <a:solidFill>
              <a:schemeClr val="tx1"/>
            </a:solidFill>
            <a:prstDash val="solid"/>
            <a:miter/>
            <a:headEnd type="none" w="med" len="med"/>
            <a:tailEnd type="none" w="med" len="med"/>
          </a:ln>
        </p:spPr>
        <p:txBody>
          <a:bodyPr anchor="ctr" anchorCtr="0"/>
          <a:p>
            <a:endParaRPr lang="zh-CN" altLang="en-US" dirty="0">
              <a:latin typeface="Arial" panose="020B0604020202020204" pitchFamily="34" charset="0"/>
            </a:endParaRPr>
          </a:p>
        </p:txBody>
      </p:sp>
      <p:sp>
        <p:nvSpPr>
          <p:cNvPr id="3" name="文本框 2"/>
          <p:cNvSpPr txBox="1"/>
          <p:nvPr/>
        </p:nvSpPr>
        <p:spPr>
          <a:xfrm>
            <a:off x="1993900" y="5767070"/>
            <a:ext cx="7978775" cy="818515"/>
          </a:xfrm>
          <a:prstGeom prst="rect">
            <a:avLst/>
          </a:prstGeom>
          <a:noFill/>
        </p:spPr>
        <p:txBody>
          <a:bodyPr wrap="square" rtlCol="0">
            <a:noAutofit/>
          </a:bodyPr>
          <a:p>
            <a:r>
              <a:rPr lang="zh-CN" altLang="en-US" b="1">
                <a:solidFill>
                  <a:srgbClr val="FF0000"/>
                </a:solidFill>
              </a:rPr>
              <a:t>思考</a:t>
            </a:r>
            <a:r>
              <a:rPr lang="zh-CN" altLang="en-US"/>
              <a:t>：对于同一个计算问题，却有多种截然不同的执行程序，那么如何确保算法和程序的</a:t>
            </a:r>
            <a:r>
              <a:rPr lang="zh-CN" altLang="en-US">
                <a:solidFill>
                  <a:srgbClr val="FF0000"/>
                </a:solidFill>
              </a:rPr>
              <a:t>正确性</a:t>
            </a:r>
            <a:r>
              <a:rPr lang="zh-CN" altLang="en-US"/>
              <a:t>？如何判断算法和程序的</a:t>
            </a:r>
            <a:r>
              <a:rPr lang="zh-CN" altLang="en-US">
                <a:solidFill>
                  <a:srgbClr val="FF0000"/>
                </a:solidFill>
              </a:rPr>
              <a:t>好坏</a:t>
            </a:r>
            <a:r>
              <a:rPr lang="zh-CN" altLang="en-US"/>
              <a:t>呢？</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内容占位符 2"/>
          <p:cNvSpPr>
            <a:spLocks noGrp="1"/>
          </p:cNvSpPr>
          <p:nvPr>
            <p:ph idx="1"/>
          </p:nvPr>
        </p:nvSpPr>
        <p:spPr>
          <a:xfrm>
            <a:off x="669925" y="541338"/>
            <a:ext cx="10852150" cy="5700712"/>
          </a:xfrm>
          <a:ln/>
        </p:spPr>
        <p:txBody>
          <a:bodyPr vert="horz" wrap="square" lIns="101600" tIns="0" rIns="82550" bIns="0" anchor="t" anchorCtr="0"/>
          <a:p>
            <a:pPr eaLnBrk="1" hangingPunct="1">
              <a:buFont typeface="Wingdings" panose="05000000000000000000" pitchFamily="2" charset="2"/>
              <a:buChar char="Ø"/>
            </a:pPr>
            <a:r>
              <a:rPr lang="zh-CN" altLang="en-US" sz="2000" b="1" dirty="0"/>
              <a:t>例：设一元函数</a:t>
            </a:r>
            <a:r>
              <a:rPr lang="en-US" altLang="zh-CN" sz="2000" b="1" dirty="0"/>
              <a:t>f(x)</a:t>
            </a:r>
            <a:r>
              <a:rPr lang="zh-CN" altLang="en-US" sz="2000" b="1" dirty="0"/>
              <a:t>在闭区间</a:t>
            </a:r>
            <a:r>
              <a:rPr lang="en-US" altLang="zh-CN" sz="2000" b="1" dirty="0"/>
              <a:t>[a, b]</a:t>
            </a:r>
            <a:r>
              <a:rPr lang="zh-CN" altLang="en-US" sz="2000" b="1" dirty="0"/>
              <a:t>上连续，</a:t>
            </a:r>
            <a:r>
              <a:rPr lang="en-US" altLang="zh-CN" sz="2000" b="1" dirty="0"/>
              <a:t>f(a) &lt;0</a:t>
            </a:r>
            <a:r>
              <a:rPr lang="zh-CN" altLang="en-US" sz="2000" b="1" dirty="0"/>
              <a:t>且</a:t>
            </a:r>
            <a:r>
              <a:rPr lang="en-US" altLang="zh-CN" sz="2000" b="1" dirty="0"/>
              <a:t>f(b) &gt;0</a:t>
            </a:r>
            <a:r>
              <a:rPr lang="zh-CN" altLang="en-US" sz="2000" b="1" dirty="0"/>
              <a:t>，求</a:t>
            </a:r>
            <a:r>
              <a:rPr lang="en-US" altLang="zh-CN" sz="2000" b="1" dirty="0"/>
              <a:t>f (x)</a:t>
            </a:r>
            <a:r>
              <a:rPr lang="zh-CN" altLang="en-US" sz="2000" b="1" dirty="0"/>
              <a:t>在闭区间</a:t>
            </a:r>
            <a:r>
              <a:rPr lang="en-US" altLang="zh-CN" sz="2000" b="1" dirty="0"/>
              <a:t>f a, b</a:t>
            </a:r>
            <a:r>
              <a:rPr lang="zh-CN" altLang="en-US" sz="2000" b="1" dirty="0"/>
              <a:t>上的精确零点。</a:t>
            </a:r>
            <a:endParaRPr lang="en-US" altLang="zh-CN" sz="2000" b="1" dirty="0"/>
          </a:p>
          <a:p>
            <a:pPr eaLnBrk="1" hangingPunct="1">
              <a:buNone/>
            </a:pPr>
            <a:r>
              <a:rPr lang="zh-CN" altLang="en-US" sz="2000" b="1" dirty="0"/>
              <a:t>    根据闭区间上连续函数的性质，我们知道，</a:t>
            </a:r>
            <a:r>
              <a:rPr lang="en-US" altLang="zh-CN" sz="2000" b="1" dirty="0"/>
              <a:t>f (x)</a:t>
            </a:r>
            <a:r>
              <a:rPr lang="zh-CN" altLang="en-US" sz="2000" b="1" dirty="0"/>
              <a:t>在闭区间</a:t>
            </a:r>
            <a:r>
              <a:rPr lang="en-US" altLang="zh-CN" sz="2000" b="1" dirty="0"/>
              <a:t>[a, b ]</a:t>
            </a:r>
            <a:r>
              <a:rPr lang="zh-CN" altLang="en-US" sz="2000" b="1" dirty="0"/>
              <a:t>上一定存在零点</a:t>
            </a:r>
            <a:r>
              <a:rPr lang="en-US" altLang="zh-CN" sz="2000" b="1" dirty="0"/>
              <a:t>c</a:t>
            </a:r>
            <a:r>
              <a:rPr lang="zh-CN" altLang="en-US" sz="2000" b="1" dirty="0"/>
              <a:t>，满足</a:t>
            </a:r>
            <a:r>
              <a:rPr lang="en-US" altLang="zh-CN" sz="2000" b="1" dirty="0"/>
              <a:t>f(c)=0</a:t>
            </a:r>
            <a:r>
              <a:rPr lang="zh-CN" altLang="en-US" sz="2000" b="1" dirty="0"/>
              <a:t>。现在的问题是，假设只有一个零点而且不考虑数的分数表示，那么，无论我们采用什么方法设计算法，如果这个零点是一个无理数的话，算法是不可能终止的，因为算法永远无法获得一个精确的零点值</a:t>
            </a:r>
            <a:r>
              <a:rPr lang="en-US" altLang="zh-CN" sz="2000" b="1" dirty="0"/>
              <a:t>c</a:t>
            </a:r>
            <a:r>
              <a:rPr lang="zh-CN" altLang="en-US" sz="2000" b="1" dirty="0"/>
              <a:t>。要使算法终止，只能降低要求，允许计算结果是函数</a:t>
            </a:r>
            <a:r>
              <a:rPr lang="en-US" altLang="zh-CN" sz="2000" b="1" dirty="0"/>
              <a:t>f(x)</a:t>
            </a:r>
            <a:r>
              <a:rPr lang="zh-CN" altLang="en-US" sz="2000" b="1" dirty="0"/>
              <a:t>的一个近似的零点值。</a:t>
            </a:r>
            <a:endParaRPr lang="en-US" altLang="zh-CN" sz="2000" b="1" dirty="0"/>
          </a:p>
          <a:p>
            <a:pPr eaLnBrk="1" hangingPunct="1">
              <a:buFont typeface="Wingdings" panose="05000000000000000000" pitchFamily="2" charset="2"/>
              <a:buChar char="Ø"/>
            </a:pPr>
            <a:r>
              <a:rPr lang="zh-CN" altLang="en-US" sz="2000" b="1" dirty="0"/>
              <a:t>例</a:t>
            </a:r>
            <a:r>
              <a:rPr lang="en-US" altLang="zh-CN" sz="2000" b="1" dirty="0"/>
              <a:t>:</a:t>
            </a:r>
            <a:r>
              <a:rPr lang="zh-CN" altLang="en-US" sz="2000" b="1" dirty="0">
                <a:solidFill>
                  <a:srgbClr val="2806BA"/>
                </a:solidFill>
              </a:rPr>
              <a:t>用筛法求第</a:t>
            </a:r>
            <a:r>
              <a:rPr lang="en-US" altLang="zh-CN" sz="2000" b="1" dirty="0">
                <a:solidFill>
                  <a:srgbClr val="2806BA"/>
                </a:solidFill>
              </a:rPr>
              <a:t>n</a:t>
            </a:r>
            <a:r>
              <a:rPr lang="zh-CN" altLang="en-US" sz="2000" b="1" dirty="0">
                <a:solidFill>
                  <a:srgbClr val="2806BA"/>
                </a:solidFill>
              </a:rPr>
              <a:t>个素数</a:t>
            </a:r>
            <a:r>
              <a:rPr lang="zh-CN" altLang="en-US" sz="2000" b="1" dirty="0"/>
              <a:t>。</a:t>
            </a:r>
            <a:endParaRPr lang="en-US" altLang="zh-CN" sz="2000" b="1" dirty="0"/>
          </a:p>
          <a:p>
            <a:pPr eaLnBrk="1" hangingPunct="1">
              <a:buNone/>
            </a:pPr>
            <a:r>
              <a:rPr lang="zh-CN" altLang="en-US" sz="2000" b="1" dirty="0"/>
              <a:t>    筛法计算素数的基本思想是</a:t>
            </a:r>
            <a:r>
              <a:rPr lang="en-US" altLang="zh-CN" sz="2000" b="1" dirty="0"/>
              <a:t>:</a:t>
            </a:r>
            <a:r>
              <a:rPr lang="zh-CN" altLang="en-US" sz="2000" b="1" dirty="0"/>
              <a:t>对给定的一个自然数</a:t>
            </a:r>
            <a:r>
              <a:rPr lang="en-US" altLang="zh-CN" sz="2000" b="1" dirty="0"/>
              <a:t>N</a:t>
            </a:r>
            <a:r>
              <a:rPr lang="zh-CN" altLang="en-US" sz="2000" b="1" dirty="0"/>
              <a:t>，我们可以将</a:t>
            </a:r>
            <a:r>
              <a:rPr lang="en-US" altLang="zh-CN" sz="2000" b="1" dirty="0"/>
              <a:t>2, 3, 4, …N</a:t>
            </a:r>
            <a:r>
              <a:rPr lang="zh-CN" altLang="en-US" sz="2000" b="1" dirty="0"/>
              <a:t>这</a:t>
            </a:r>
            <a:r>
              <a:rPr lang="en-US" altLang="zh-CN" sz="2000" b="1" dirty="0"/>
              <a:t>N-1</a:t>
            </a:r>
            <a:r>
              <a:rPr lang="zh-CN" altLang="en-US" sz="2000" b="1" dirty="0"/>
              <a:t>个数组成一个集合，然后依次从这个集合中筛掉</a:t>
            </a:r>
            <a:r>
              <a:rPr lang="en-US" altLang="zh-CN" sz="2000" b="1" dirty="0"/>
              <a:t>2</a:t>
            </a:r>
            <a:r>
              <a:rPr lang="zh-CN" altLang="en-US" sz="2000" b="1" dirty="0"/>
              <a:t>的倍数，</a:t>
            </a:r>
            <a:r>
              <a:rPr lang="en-US" altLang="zh-CN" sz="2000" b="1" dirty="0"/>
              <a:t>3</a:t>
            </a:r>
            <a:r>
              <a:rPr lang="zh-CN" altLang="en-US" sz="2000" b="1" dirty="0"/>
              <a:t>的倍数，</a:t>
            </a:r>
            <a:r>
              <a:rPr lang="en-US" altLang="zh-CN" sz="2000" b="1" dirty="0"/>
              <a:t>5</a:t>
            </a:r>
            <a:r>
              <a:rPr lang="zh-CN" altLang="en-US" sz="2000" b="1" dirty="0"/>
              <a:t>的倍数，</a:t>
            </a:r>
            <a:r>
              <a:rPr lang="en-US" altLang="zh-CN" sz="2000" b="1" dirty="0"/>
              <a:t>……</a:t>
            </a:r>
            <a:r>
              <a:rPr lang="zh-CN" altLang="en-US" sz="2000" b="1" dirty="0"/>
              <a:t>，直到某个素数的平方大于</a:t>
            </a:r>
            <a:r>
              <a:rPr lang="en-US" altLang="zh-CN" sz="2000" b="1" dirty="0"/>
              <a:t>N</a:t>
            </a:r>
            <a:r>
              <a:rPr lang="zh-CN" altLang="en-US" sz="2000" b="1" dirty="0"/>
              <a:t>，此时，集合中剩下的全是素数，而且，剩下的素数可按从小到大排定序号。</a:t>
            </a:r>
            <a:endParaRPr lang="en-US" altLang="zh-CN" sz="2000" b="1" dirty="0"/>
          </a:p>
          <a:p>
            <a:pPr eaLnBrk="1" hangingPunct="1">
              <a:buFont typeface="Wingdings" panose="05000000000000000000" pitchFamily="2" charset="2"/>
              <a:buChar char="Ø"/>
            </a:pPr>
            <a:r>
              <a:rPr lang="zh-CN" altLang="en-US" sz="2000" b="1" dirty="0"/>
              <a:t> 根据俄国数学家的一个定理的结论</a:t>
            </a:r>
            <a:r>
              <a:rPr lang="en-US" altLang="zh-CN" sz="2000" b="1" dirty="0"/>
              <a:t>:</a:t>
            </a:r>
            <a:r>
              <a:rPr lang="zh-CN" altLang="en-US" sz="2000" b="1" dirty="0"/>
              <a:t>任意给定一个素数，在这个素数和它的两倍之间还存在至少一个素数。据此，我们实际上在计算时可以使</a:t>
            </a:r>
            <a:r>
              <a:rPr lang="en-US" altLang="zh-CN" sz="2000" b="1" dirty="0"/>
              <a:t>N</a:t>
            </a:r>
            <a:r>
              <a:rPr lang="zh-CN" altLang="en-US" sz="2000" b="1" dirty="0"/>
              <a:t>的变化加快。</a:t>
            </a:r>
            <a:endParaRPr lang="en-US" altLang="zh-CN" sz="2000" b="1" dirty="0"/>
          </a:p>
          <a:p>
            <a:pPr eaLnBrk="1" hangingPunct="1">
              <a:buNone/>
            </a:pPr>
            <a:endParaRPr lang="zh-CN" altLang="en-US" b="1" dirty="0"/>
          </a:p>
          <a:p>
            <a:pPr eaLnBrk="1" hangingPunct="1">
              <a:buNone/>
            </a:pPr>
            <a:endParaRPr lang="zh-CN" altLang="en-US" b="1" dirty="0"/>
          </a:p>
        </p:txBody>
      </p:sp>
      <p:sp>
        <p:nvSpPr>
          <p:cNvPr id="36867"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6868"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7891" name="矩形 4"/>
          <p:cNvSpPr/>
          <p:nvPr/>
        </p:nvSpPr>
        <p:spPr>
          <a:xfrm>
            <a:off x="819150" y="1206500"/>
            <a:ext cx="6096000" cy="3267075"/>
          </a:xfrm>
          <a:prstGeom prst="rect">
            <a:avLst/>
          </a:prstGeom>
          <a:noFill/>
          <a:ln w="9525">
            <a:noFill/>
          </a:ln>
        </p:spPr>
        <p:txBody>
          <a:bodyPr>
            <a:spAutoFit/>
          </a:bodyPr>
          <a:p>
            <a:pPr>
              <a:lnSpc>
                <a:spcPts val="2500"/>
              </a:lnSpc>
            </a:pPr>
            <a:r>
              <a:rPr lang="zh-CN" altLang="en-US" b="1" dirty="0">
                <a:latin typeface="Arial" panose="020B0604020202020204" pitchFamily="34" charset="0"/>
              </a:rPr>
              <a:t> 下面是筛法求素数的一个简单算法</a:t>
            </a:r>
            <a:r>
              <a:rPr lang="en-US" altLang="zh-CN" b="1" dirty="0">
                <a:latin typeface="Arial" panose="020B0604020202020204" pitchFamily="34" charset="0"/>
              </a:rPr>
              <a:t>:</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a:t>
            </a:r>
            <a:r>
              <a:rPr lang="zh-CN" altLang="en-US" b="1" dirty="0">
                <a:latin typeface="Arial" panose="020B0604020202020204" pitchFamily="34" charset="0"/>
              </a:rPr>
              <a:t>算法</a:t>
            </a:r>
            <a:r>
              <a:rPr lang="en-US" altLang="zh-CN" b="1" dirty="0">
                <a:latin typeface="Arial" panose="020B0604020202020204" pitchFamily="34" charset="0"/>
              </a:rPr>
              <a:t>B(</a:t>
            </a:r>
            <a:r>
              <a:rPr lang="zh-CN" altLang="en-US" b="1" dirty="0">
                <a:latin typeface="Arial" panose="020B0604020202020204" pitchFamily="34" charset="0"/>
              </a:rPr>
              <a:t>筛法求素数</a:t>
            </a:r>
            <a:r>
              <a:rPr lang="en-US" altLang="zh-CN" b="1" dirty="0">
                <a:latin typeface="Arial" panose="020B0604020202020204" pitchFamily="34" charset="0"/>
              </a:rPr>
              <a:t>)</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B1.</a:t>
            </a:r>
            <a:r>
              <a:rPr lang="zh-CN" altLang="en-US" b="1" dirty="0">
                <a:latin typeface="Arial" panose="020B0604020202020204" pitchFamily="34" charset="0"/>
              </a:rPr>
              <a:t>输入</a:t>
            </a:r>
            <a:r>
              <a:rPr lang="en-US" altLang="zh-CN" b="1" dirty="0">
                <a:latin typeface="Arial" panose="020B0604020202020204" pitchFamily="34" charset="0"/>
              </a:rPr>
              <a:t>n,</a:t>
            </a:r>
            <a:r>
              <a:rPr lang="zh-CN" altLang="en-US" b="1" dirty="0">
                <a:latin typeface="Arial" panose="020B0604020202020204" pitchFamily="34" charset="0"/>
              </a:rPr>
              <a:t>输出第一个素数</a:t>
            </a:r>
            <a:r>
              <a:rPr lang="en-US" altLang="zh-CN" b="1" dirty="0">
                <a:latin typeface="Arial" panose="020B0604020202020204" pitchFamily="34" charset="0"/>
              </a:rPr>
              <a:t>2;</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B2. M ← 2, N←M*2;</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B3.</a:t>
            </a:r>
            <a:r>
              <a:rPr lang="zh-CN" altLang="en-US" b="1" dirty="0">
                <a:latin typeface="Arial" panose="020B0604020202020204" pitchFamily="34" charset="0"/>
              </a:rPr>
              <a:t>从</a:t>
            </a:r>
            <a:r>
              <a:rPr lang="en-US" altLang="zh-CN" b="1" dirty="0">
                <a:latin typeface="Arial" panose="020B0604020202020204" pitchFamily="34" charset="0"/>
              </a:rPr>
              <a:t>2</a:t>
            </a:r>
            <a:r>
              <a:rPr lang="zh-CN" altLang="en-US" b="1" dirty="0">
                <a:latin typeface="Arial" panose="020B0604020202020204" pitchFamily="34" charset="0"/>
              </a:rPr>
              <a:t>开始，依次筛除</a:t>
            </a:r>
            <a:r>
              <a:rPr lang="en-US" altLang="zh-CN" b="1" dirty="0">
                <a:latin typeface="Arial" panose="020B0604020202020204" pitchFamily="34" charset="0"/>
              </a:rPr>
              <a:t>M</a:t>
            </a:r>
            <a:r>
              <a:rPr lang="zh-CN" altLang="en-US" b="1" dirty="0">
                <a:latin typeface="Arial" panose="020B0604020202020204" pitchFamily="34" charset="0"/>
              </a:rPr>
              <a:t>十</a:t>
            </a:r>
            <a:r>
              <a:rPr lang="en-US" altLang="zh-CN" b="1" dirty="0">
                <a:latin typeface="Arial" panose="020B0604020202020204" pitchFamily="34" charset="0"/>
              </a:rPr>
              <a:t>1</a:t>
            </a:r>
            <a:r>
              <a:rPr lang="zh-CN" altLang="en-US" b="1" dirty="0">
                <a:latin typeface="Arial" panose="020B0604020202020204" pitchFamily="34" charset="0"/>
              </a:rPr>
              <a:t>到</a:t>
            </a:r>
            <a:r>
              <a:rPr lang="en-US" altLang="zh-CN" b="1" dirty="0">
                <a:latin typeface="Arial" panose="020B0604020202020204" pitchFamily="34" charset="0"/>
              </a:rPr>
              <a:t>N</a:t>
            </a:r>
            <a:r>
              <a:rPr lang="zh-CN" altLang="en-US" b="1" dirty="0">
                <a:latin typeface="Arial" panose="020B0604020202020204" pitchFamily="34" charset="0"/>
              </a:rPr>
              <a:t>之间所有</a:t>
            </a:r>
            <a:r>
              <a:rPr lang="en-US" altLang="zh-CN" b="1" dirty="0">
                <a:latin typeface="Arial" panose="020B0604020202020204" pitchFamily="34" charset="0"/>
              </a:rPr>
              <a:t>2</a:t>
            </a:r>
            <a:r>
              <a:rPr lang="zh-CN" altLang="en-US" b="1" dirty="0">
                <a:latin typeface="Arial" panose="020B0604020202020204" pitchFamily="34" charset="0"/>
              </a:rPr>
              <a:t>的倍数，</a:t>
            </a:r>
            <a:r>
              <a:rPr lang="en-US" altLang="zh-CN" b="1" dirty="0">
                <a:latin typeface="Arial" panose="020B0604020202020204" pitchFamily="34" charset="0"/>
              </a:rPr>
              <a:t>3</a:t>
            </a:r>
            <a:r>
              <a:rPr lang="zh-CN" altLang="en-US" b="1" dirty="0">
                <a:latin typeface="Arial" panose="020B0604020202020204" pitchFamily="34" charset="0"/>
              </a:rPr>
              <a:t>的倍数</a:t>
            </a:r>
            <a:r>
              <a:rPr lang="en-US" altLang="zh-CN" b="1" dirty="0">
                <a:latin typeface="Arial" panose="020B0604020202020204" pitchFamily="34" charset="0"/>
              </a:rPr>
              <a:t>… …</a:t>
            </a:r>
            <a:r>
              <a:rPr lang="zh-CN" altLang="en-US" b="1" dirty="0">
                <a:latin typeface="Arial" panose="020B0604020202020204" pitchFamily="34" charset="0"/>
              </a:rPr>
              <a:t>，直到某个已求得的素数的平方大于</a:t>
            </a:r>
            <a:r>
              <a:rPr lang="en-US" altLang="zh-CN" b="1" dirty="0">
                <a:latin typeface="Arial" panose="020B0604020202020204" pitchFamily="34" charset="0"/>
              </a:rPr>
              <a:t>N</a:t>
            </a:r>
            <a:r>
              <a:rPr lang="zh-CN" altLang="en-US" b="1" dirty="0">
                <a:latin typeface="Arial" panose="020B0604020202020204" pitchFamily="34" charset="0"/>
              </a:rPr>
              <a:t>为止</a:t>
            </a:r>
            <a:r>
              <a:rPr lang="en-US" altLang="zh-CN" b="1" dirty="0">
                <a:latin typeface="Arial" panose="020B0604020202020204" pitchFamily="34" charset="0"/>
              </a:rPr>
              <a:t>;</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B4.</a:t>
            </a:r>
            <a:r>
              <a:rPr lang="zh-CN" altLang="en-US" b="1" dirty="0">
                <a:latin typeface="Arial" panose="020B0604020202020204" pitchFamily="34" charset="0"/>
              </a:rPr>
              <a:t>依小到大输出</a:t>
            </a:r>
            <a:r>
              <a:rPr lang="en-US" altLang="zh-CN" b="1" dirty="0">
                <a:latin typeface="Arial" panose="020B0604020202020204" pitchFamily="34" charset="0"/>
              </a:rPr>
              <a:t>M</a:t>
            </a:r>
            <a:r>
              <a:rPr lang="zh-CN" altLang="en-US" b="1" dirty="0">
                <a:latin typeface="Arial" panose="020B0604020202020204" pitchFamily="34" charset="0"/>
              </a:rPr>
              <a:t>十</a:t>
            </a:r>
            <a:r>
              <a:rPr lang="en-US" altLang="zh-CN" b="1" dirty="0">
                <a:latin typeface="Arial" panose="020B0604020202020204" pitchFamily="34" charset="0"/>
              </a:rPr>
              <a:t>1</a:t>
            </a:r>
            <a:r>
              <a:rPr lang="zh-CN" altLang="en-US" b="1" dirty="0">
                <a:latin typeface="Arial" panose="020B0604020202020204" pitchFamily="34" charset="0"/>
              </a:rPr>
              <a:t>到</a:t>
            </a:r>
            <a:r>
              <a:rPr lang="en-US" altLang="zh-CN" b="1" dirty="0">
                <a:latin typeface="Arial" panose="020B0604020202020204" pitchFamily="34" charset="0"/>
              </a:rPr>
              <a:t>N</a:t>
            </a:r>
            <a:r>
              <a:rPr lang="zh-CN" altLang="en-US" b="1" dirty="0">
                <a:latin typeface="Arial" panose="020B0604020202020204" pitchFamily="34" charset="0"/>
              </a:rPr>
              <a:t>之间剩下的数</a:t>
            </a:r>
            <a:r>
              <a:rPr lang="en-US" altLang="zh-CN" b="1" dirty="0">
                <a:latin typeface="Arial" panose="020B0604020202020204" pitchFamily="34" charset="0"/>
              </a:rPr>
              <a:t>(</a:t>
            </a:r>
            <a:r>
              <a:rPr lang="zh-CN" altLang="en-US" b="1" dirty="0">
                <a:latin typeface="Arial" panose="020B0604020202020204" pitchFamily="34" charset="0"/>
              </a:rPr>
              <a:t>均为素数</a:t>
            </a:r>
            <a:r>
              <a:rPr lang="en-US" altLang="zh-CN" b="1" dirty="0">
                <a:latin typeface="Arial" panose="020B0604020202020204" pitchFamily="34" charset="0"/>
              </a:rPr>
              <a:t>);</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B5.</a:t>
            </a:r>
            <a:r>
              <a:rPr lang="zh-CN" altLang="en-US" b="1" dirty="0">
                <a:latin typeface="Arial" panose="020B0604020202020204" pitchFamily="34" charset="0"/>
              </a:rPr>
              <a:t>如果已求得第</a:t>
            </a:r>
            <a:r>
              <a:rPr lang="en-US" altLang="zh-CN" b="1" dirty="0">
                <a:latin typeface="Arial" panose="020B0604020202020204" pitchFamily="34" charset="0"/>
              </a:rPr>
              <a:t>n</a:t>
            </a:r>
            <a:r>
              <a:rPr lang="zh-CN" altLang="en-US" b="1" dirty="0">
                <a:latin typeface="Arial" panose="020B0604020202020204" pitchFamily="34" charset="0"/>
              </a:rPr>
              <a:t>个素数，则输出第</a:t>
            </a:r>
            <a:r>
              <a:rPr lang="en-US" altLang="zh-CN" b="1" dirty="0">
                <a:latin typeface="Arial" panose="020B0604020202020204" pitchFamily="34" charset="0"/>
              </a:rPr>
              <a:t>n</a:t>
            </a:r>
            <a:r>
              <a:rPr lang="zh-CN" altLang="en-US" b="1" dirty="0">
                <a:latin typeface="Arial" panose="020B0604020202020204" pitchFamily="34" charset="0"/>
              </a:rPr>
              <a:t>个素数，否则</a:t>
            </a:r>
            <a:r>
              <a:rPr lang="en-US" altLang="zh-CN" b="1" dirty="0">
                <a:latin typeface="Arial" panose="020B0604020202020204" pitchFamily="34" charset="0"/>
              </a:rPr>
              <a:t>M ←</a:t>
            </a:r>
            <a:r>
              <a:rPr lang="zh-CN" altLang="en-US" b="1" dirty="0">
                <a:latin typeface="Arial" panose="020B0604020202020204" pitchFamily="34" charset="0"/>
              </a:rPr>
              <a:t>当前得到的最大素数，</a:t>
            </a:r>
            <a:r>
              <a:rPr lang="en-US" altLang="zh-CN" b="1" dirty="0">
                <a:latin typeface="Arial" panose="020B0604020202020204" pitchFamily="34" charset="0"/>
              </a:rPr>
              <a:t>N ← M*2;</a:t>
            </a:r>
            <a:endParaRPr lang="en-US" altLang="zh-CN" b="1" dirty="0">
              <a:latin typeface="Arial" panose="020B0604020202020204" pitchFamily="34" charset="0"/>
            </a:endParaRPr>
          </a:p>
          <a:p>
            <a:pPr>
              <a:lnSpc>
                <a:spcPts val="2500"/>
              </a:lnSpc>
            </a:pPr>
            <a:r>
              <a:rPr lang="en-US" altLang="zh-CN" b="1" dirty="0">
                <a:latin typeface="Arial" panose="020B0604020202020204" pitchFamily="34" charset="0"/>
              </a:rPr>
              <a:t>    B6.</a:t>
            </a:r>
            <a:r>
              <a:rPr lang="zh-CN" altLang="en-US" b="1" dirty="0">
                <a:latin typeface="Arial" panose="020B0604020202020204" pitchFamily="34" charset="0"/>
              </a:rPr>
              <a:t>转</a:t>
            </a:r>
            <a:r>
              <a:rPr lang="en-US" altLang="zh-CN" b="1" dirty="0">
                <a:latin typeface="Arial" panose="020B0604020202020204" pitchFamily="34" charset="0"/>
              </a:rPr>
              <a:t>B3 ;</a:t>
            </a:r>
            <a:endParaRPr lang="zh-CN" altLang="en-US" b="1" dirty="0">
              <a:latin typeface="Arial" panose="020B0604020202020204" pitchFamily="34" charset="0"/>
            </a:endParaRPr>
          </a:p>
        </p:txBody>
      </p:sp>
      <p:sp>
        <p:nvSpPr>
          <p:cNvPr id="37892" name="矩形 5"/>
          <p:cNvSpPr/>
          <p:nvPr/>
        </p:nvSpPr>
        <p:spPr>
          <a:xfrm>
            <a:off x="7539038" y="874713"/>
            <a:ext cx="4046537" cy="4800600"/>
          </a:xfrm>
          <a:prstGeom prst="rect">
            <a:avLst/>
          </a:prstGeom>
          <a:noFill/>
          <a:ln w="9525">
            <a:noFill/>
          </a:ln>
        </p:spPr>
        <p:txBody>
          <a:bodyPr>
            <a:spAutoFit/>
          </a:bodyPr>
          <a:p>
            <a:pPr algn="just">
              <a:lnSpc>
                <a:spcPct val="150000"/>
              </a:lnSpc>
            </a:pPr>
            <a:r>
              <a:rPr lang="zh-CN" altLang="en-US" b="1" dirty="0">
                <a:latin typeface="Arial" panose="020B0604020202020204" pitchFamily="34" charset="0"/>
              </a:rPr>
              <a:t>       要想设计出高效率的快速算法，首先必须通过对问题本身的深入分析，发现或找出问题的内在规律。也只有这样，才有可能从中获得巧妙的算法设计原理和思想，最终设计出高效率的算法。显然，要弄清问题的内在规律并设计高效算法，借助数学方法揭示算法设计的思想是比较可行的构想和方式方法，可见数学特别是离散数学在解题过程中的重要作用。</a:t>
            </a:r>
            <a:endParaRPr lang="zh-CN" altLang="en-US" b="1" dirty="0">
              <a:latin typeface="Arial" panose="020B0604020202020204" pitchFamily="34" charset="0"/>
            </a:endParaRPr>
          </a:p>
          <a:p>
            <a:pPr algn="just"/>
            <a:endParaRPr lang="zh-CN" altLang="en-US" b="1" dirty="0">
              <a:latin typeface="Arial" panose="020B0604020202020204" pitchFamily="34" charset="0"/>
            </a:endParaRPr>
          </a:p>
          <a:p>
            <a:pPr algn="just"/>
            <a:endParaRPr lang="zh-CN" altLang="en-US" b="1" dirty="0">
              <a:latin typeface="Arial" panose="020B0604020202020204" pitchFamily="34" charset="0"/>
            </a:endParaRPr>
          </a:p>
        </p:txBody>
      </p:sp>
      <p:sp>
        <p:nvSpPr>
          <p:cNvPr id="37893" name="矩形 6"/>
          <p:cNvSpPr/>
          <p:nvPr/>
        </p:nvSpPr>
        <p:spPr>
          <a:xfrm>
            <a:off x="781050" y="931863"/>
            <a:ext cx="6161088" cy="4021137"/>
          </a:xfrm>
          <a:prstGeom prst="rect">
            <a:avLst/>
          </a:prstGeom>
          <a:noFill/>
          <a:ln w="25400" cap="flat" cmpd="sng">
            <a:solidFill>
              <a:schemeClr val="tx1"/>
            </a:solidFill>
            <a:prstDash val="solid"/>
            <a:round/>
            <a:headEnd type="none" w="med" len="med"/>
            <a:tailEnd type="none" w="med" len="med"/>
          </a:ln>
        </p:spPr>
        <p:txBody>
          <a:bodyPr/>
          <a:p>
            <a:endParaRPr lang="zh-CN" altLang="en-US" b="1" dirty="0">
              <a:latin typeface="Arial" panose="020B0604020202020204" pitchFamily="34" charset="0"/>
            </a:endParaRPr>
          </a:p>
        </p:txBody>
      </p:sp>
      <p:sp>
        <p:nvSpPr>
          <p:cNvPr id="37894" name="矩形 8"/>
          <p:cNvSpPr/>
          <p:nvPr/>
        </p:nvSpPr>
        <p:spPr>
          <a:xfrm>
            <a:off x="7564438" y="842963"/>
            <a:ext cx="4137025" cy="4214812"/>
          </a:xfrm>
          <a:prstGeom prst="rect">
            <a:avLst/>
          </a:prstGeom>
          <a:noFill/>
          <a:ln w="25400"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895" name="灯片编号占位符 9"/>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ln/>
        </p:spPr>
        <p:txBody>
          <a:bodyPr vert="horz" wrap="square" lIns="101600" tIns="38100" rIns="76200" bIns="38100" anchor="ctr" anchorCtr="0"/>
          <a:p>
            <a:pPr eaLnBrk="1" hangingPunct="1"/>
            <a:r>
              <a:rPr lang="zh-CN" altLang="en-US" sz="2400" dirty="0">
                <a:solidFill>
                  <a:srgbClr val="FF0000"/>
                </a:solidFill>
              </a:rPr>
              <a:t>算法及其复杂性</a:t>
            </a:r>
            <a:endParaRPr lang="zh-CN" altLang="en-US" sz="2400" dirty="0">
              <a:solidFill>
                <a:srgbClr val="FF0000"/>
              </a:solidFill>
            </a:endParaRPr>
          </a:p>
        </p:txBody>
      </p:sp>
      <p:sp>
        <p:nvSpPr>
          <p:cNvPr id="38915" name="内容占位符 2"/>
          <p:cNvSpPr>
            <a:spLocks noGrp="1"/>
          </p:cNvSpPr>
          <p:nvPr>
            <p:ph idx="1"/>
          </p:nvPr>
        </p:nvSpPr>
        <p:spPr>
          <a:xfrm>
            <a:off x="669925" y="1241425"/>
            <a:ext cx="10852150" cy="5040313"/>
          </a:xfrm>
          <a:ln/>
        </p:spPr>
        <p:txBody>
          <a:bodyPr vert="horz" wrap="square" lIns="101600" tIns="0" rIns="82550" bIns="0" anchor="t" anchorCtr="0"/>
          <a:p>
            <a:pPr eaLnBrk="1" hangingPunct="1">
              <a:lnSpc>
                <a:spcPts val="1925"/>
              </a:lnSpc>
              <a:buFont typeface="Wingdings" panose="05000000000000000000" pitchFamily="2" charset="2"/>
              <a:buChar char="Ø"/>
            </a:pPr>
            <a:r>
              <a:rPr lang="zh-CN" altLang="en-US" b="1" dirty="0"/>
              <a:t>中国科学家洪加威教授曾经讲了一个童话，在国外被称为又一个“三个中国人算法”。</a:t>
            </a:r>
            <a:endParaRPr lang="en-US" altLang="zh-CN" b="1" dirty="0"/>
          </a:p>
          <a:p>
            <a:pPr eaLnBrk="1" hangingPunct="1">
              <a:lnSpc>
                <a:spcPts val="1925"/>
              </a:lnSpc>
              <a:buFont typeface="Wingdings" panose="05000000000000000000" pitchFamily="2" charset="2"/>
              <a:buChar char="Ø"/>
            </a:pPr>
            <a:r>
              <a:rPr lang="zh-CN" altLang="en-US" b="1" dirty="0"/>
              <a:t>并行计算</a:t>
            </a:r>
            <a:endParaRPr lang="zh-CN" altLang="en-US" b="1" dirty="0"/>
          </a:p>
          <a:p>
            <a:pPr eaLnBrk="1" hangingPunct="1">
              <a:lnSpc>
                <a:spcPts val="1925"/>
              </a:lnSpc>
              <a:buFont typeface="Wingdings" panose="05000000000000000000" pitchFamily="2" charset="2"/>
              <a:buChar char="Ø"/>
            </a:pPr>
            <a:r>
              <a:rPr lang="zh-CN" altLang="en-US" b="1" dirty="0"/>
              <a:t>洪加威教授的“三个中国人算法”</a:t>
            </a:r>
            <a:endParaRPr lang="zh-CN" altLang="en-US" b="1" dirty="0"/>
          </a:p>
          <a:p>
            <a:pPr lvl="1" eaLnBrk="1" hangingPunct="1">
              <a:lnSpc>
                <a:spcPts val="1925"/>
              </a:lnSpc>
            </a:pPr>
            <a:r>
              <a:rPr lang="zh-CN" altLang="en-US" b="1" dirty="0"/>
              <a:t>国王艾述</a:t>
            </a:r>
            <a:r>
              <a:rPr lang="en-US" altLang="zh-CN" b="1" dirty="0"/>
              <a:t>, </a:t>
            </a:r>
            <a:r>
              <a:rPr lang="zh-CN" altLang="en-US" b="1" dirty="0"/>
              <a:t>宰相孔唤石</a:t>
            </a:r>
            <a:r>
              <a:rPr lang="en-US" altLang="zh-CN" b="1" dirty="0"/>
              <a:t>, </a:t>
            </a:r>
            <a:r>
              <a:rPr lang="zh-CN" altLang="en-US" b="1" dirty="0"/>
              <a:t>邻国公主秋碧贞楠</a:t>
            </a:r>
            <a:endParaRPr lang="zh-CN" altLang="en-US" b="1" dirty="0"/>
          </a:p>
          <a:p>
            <a:pPr lvl="1" eaLnBrk="1" hangingPunct="1">
              <a:lnSpc>
                <a:spcPts val="1925"/>
              </a:lnSpc>
            </a:pPr>
            <a:r>
              <a:rPr lang="zh-CN" altLang="en-US" b="1" dirty="0"/>
              <a:t>求</a:t>
            </a:r>
            <a:r>
              <a:rPr lang="en-US" altLang="zh-CN" b="1" dirty="0"/>
              <a:t>48770428644836899</a:t>
            </a:r>
            <a:r>
              <a:rPr lang="zh-CN" altLang="en-US" b="1" dirty="0"/>
              <a:t>的真因子</a:t>
            </a:r>
            <a:endParaRPr lang="zh-CN" altLang="en-US" b="1" dirty="0"/>
          </a:p>
          <a:p>
            <a:pPr lvl="2" eaLnBrk="1" hangingPunct="1">
              <a:lnSpc>
                <a:spcPts val="1925"/>
              </a:lnSpc>
            </a:pPr>
            <a:r>
              <a:rPr lang="zh-CN" altLang="en-US" b="1" dirty="0"/>
              <a:t>这是一项计算量很大的任务</a:t>
            </a:r>
            <a:r>
              <a:rPr lang="en-US" altLang="zh-CN" b="1" dirty="0"/>
              <a:t>, </a:t>
            </a:r>
            <a:r>
              <a:rPr lang="zh-CN" altLang="en-US" b="1" dirty="0"/>
              <a:t>国王不可能在一天内完成</a:t>
            </a:r>
            <a:endParaRPr lang="zh-CN" altLang="en-US" b="1" dirty="0"/>
          </a:p>
          <a:p>
            <a:pPr lvl="1" eaLnBrk="1" hangingPunct="1">
              <a:lnSpc>
                <a:spcPts val="1925"/>
              </a:lnSpc>
            </a:pPr>
            <a:r>
              <a:rPr lang="zh-CN" altLang="en-US" b="1" dirty="0"/>
              <a:t>验证</a:t>
            </a:r>
            <a:r>
              <a:rPr lang="en-US" altLang="zh-CN" b="1" dirty="0"/>
              <a:t>223092871</a:t>
            </a:r>
            <a:r>
              <a:rPr lang="zh-CN" altLang="en-US" b="1" dirty="0"/>
              <a:t>是</a:t>
            </a:r>
            <a:r>
              <a:rPr lang="en-US" altLang="zh-CN" b="1" dirty="0"/>
              <a:t>48770428644836899</a:t>
            </a:r>
            <a:r>
              <a:rPr lang="zh-CN" altLang="en-US" b="1" dirty="0"/>
              <a:t>的真因子</a:t>
            </a:r>
            <a:endParaRPr lang="zh-CN" altLang="en-US" b="1" dirty="0"/>
          </a:p>
          <a:p>
            <a:pPr lvl="2" eaLnBrk="1" hangingPunct="1">
              <a:lnSpc>
                <a:spcPts val="1925"/>
              </a:lnSpc>
            </a:pPr>
            <a:r>
              <a:rPr lang="zh-CN" altLang="en-US" b="1" dirty="0"/>
              <a:t>很快就能完成</a:t>
            </a:r>
            <a:endParaRPr lang="zh-CN" altLang="en-US" b="1" dirty="0"/>
          </a:p>
          <a:p>
            <a:pPr lvl="2" eaLnBrk="1" hangingPunct="1">
              <a:lnSpc>
                <a:spcPts val="1925"/>
              </a:lnSpc>
            </a:pPr>
            <a:r>
              <a:rPr lang="zh-CN" altLang="en-US" b="1" dirty="0"/>
              <a:t>验证比求要容易</a:t>
            </a:r>
            <a:endParaRPr lang="zh-CN" altLang="en-US" b="1" dirty="0"/>
          </a:p>
          <a:p>
            <a:pPr lvl="1" eaLnBrk="1" hangingPunct="1">
              <a:lnSpc>
                <a:spcPts val="1925"/>
              </a:lnSpc>
            </a:pPr>
            <a:r>
              <a:rPr lang="en-US" altLang="zh-CN" b="1" dirty="0"/>
              <a:t>17</a:t>
            </a:r>
            <a:r>
              <a:rPr lang="zh-CN" altLang="en-US" b="1" dirty="0"/>
              <a:t>位数的较小的真因子不超过</a:t>
            </a:r>
            <a:r>
              <a:rPr lang="en-US" altLang="zh-CN" b="1" dirty="0"/>
              <a:t>9</a:t>
            </a:r>
            <a:r>
              <a:rPr lang="zh-CN" altLang="en-US" b="1" dirty="0"/>
              <a:t>位</a:t>
            </a:r>
            <a:endParaRPr lang="zh-CN" altLang="en-US" b="1" dirty="0"/>
          </a:p>
          <a:p>
            <a:pPr lvl="2" eaLnBrk="1" hangingPunct="1">
              <a:lnSpc>
                <a:spcPts val="1925"/>
              </a:lnSpc>
            </a:pPr>
            <a:r>
              <a:rPr lang="zh-CN" altLang="en-US" b="1" dirty="0"/>
              <a:t>发动全国验证</a:t>
            </a:r>
            <a:r>
              <a:rPr lang="en-US" altLang="zh-CN" b="1" dirty="0"/>
              <a:t>----</a:t>
            </a:r>
            <a:r>
              <a:rPr lang="zh-CN" altLang="en-US" b="1" dirty="0"/>
              <a:t>并行计算</a:t>
            </a:r>
            <a:endParaRPr lang="en-US" altLang="zh-CN" b="1" dirty="0"/>
          </a:p>
          <a:p>
            <a:pPr algn="just" eaLnBrk="1" hangingPunct="1">
              <a:lnSpc>
                <a:spcPts val="1925"/>
              </a:lnSpc>
              <a:spcBef>
                <a:spcPct val="25000"/>
              </a:spcBef>
              <a:spcAft>
                <a:spcPct val="10000"/>
              </a:spcAft>
              <a:buFont typeface="Wingdings" panose="05000000000000000000" pitchFamily="2" charset="2"/>
              <a:buChar char="Ø"/>
            </a:pPr>
            <a:r>
              <a:rPr lang="zh-CN" altLang="en-US" b="1" dirty="0">
                <a:solidFill>
                  <a:srgbClr val="CC0000"/>
                </a:solidFill>
                <a:latin typeface="楷体_GB2312" pitchFamily="1" charset="-122"/>
                <a:ea typeface="楷体_GB2312" pitchFamily="1" charset="-122"/>
              </a:rPr>
              <a:t>复杂性</a:t>
            </a:r>
            <a:r>
              <a:rPr lang="zh-CN" altLang="en-US" b="1" dirty="0">
                <a:latin typeface="楷体_GB2312" pitchFamily="1" charset="-122"/>
                <a:ea typeface="楷体_GB2312" pitchFamily="1" charset="-122"/>
              </a:rPr>
              <a:t>  什么是算法的复杂性呢？</a:t>
            </a:r>
            <a:endParaRPr lang="zh-CN" altLang="en-US" b="1" dirty="0">
              <a:latin typeface="楷体_GB2312" pitchFamily="1" charset="-122"/>
              <a:ea typeface="楷体_GB2312" pitchFamily="1" charset="-122"/>
            </a:endParaRPr>
          </a:p>
          <a:p>
            <a:pPr eaLnBrk="1" hangingPunct="1">
              <a:lnSpc>
                <a:spcPts val="1925"/>
              </a:lnSpc>
              <a:spcAft>
                <a:spcPct val="25000"/>
              </a:spcAft>
              <a:buNone/>
            </a:pPr>
            <a:r>
              <a:rPr lang="zh-CN" altLang="en-US" b="1" dirty="0">
                <a:latin typeface="楷体_GB2312" pitchFamily="1" charset="-122"/>
                <a:ea typeface="楷体_GB2312" pitchFamily="1" charset="-122"/>
              </a:rPr>
              <a:t>    使用计算机计算各种问题，需要存储空间、计算时间。不同的算法计算所需要的时间和空间是不同的。所谓算法的复杂性就是对算法计算所需要的时间和空间的一种度量。</a:t>
            </a:r>
            <a:endParaRPr lang="en-US" altLang="zh-CN" b="1" dirty="0">
              <a:latin typeface="楷体_GB2312" pitchFamily="1" charset="-122"/>
              <a:ea typeface="楷体_GB2312" pitchFamily="1" charset="-122"/>
            </a:endParaRPr>
          </a:p>
          <a:p>
            <a:pPr eaLnBrk="1" hangingPunct="1">
              <a:lnSpc>
                <a:spcPts val="1925"/>
              </a:lnSpc>
              <a:spcAft>
                <a:spcPct val="25000"/>
              </a:spcAft>
              <a:buNone/>
            </a:pPr>
            <a:endParaRPr lang="zh-CN" altLang="en-US" b="1" dirty="0"/>
          </a:p>
          <a:p>
            <a:pPr eaLnBrk="1" hangingPunct="1">
              <a:lnSpc>
                <a:spcPts val="1925"/>
              </a:lnSpc>
            </a:pPr>
            <a:endParaRPr lang="zh-CN" altLang="en-US" b="1" dirty="0"/>
          </a:p>
          <a:p>
            <a:pPr eaLnBrk="1" hangingPunct="1">
              <a:lnSpc>
                <a:spcPts val="1925"/>
              </a:lnSpc>
            </a:pPr>
            <a:endParaRPr lang="zh-CN" altLang="en-US" b="1" dirty="0"/>
          </a:p>
        </p:txBody>
      </p:sp>
      <p:sp>
        <p:nvSpPr>
          <p:cNvPr id="38916"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8917"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ln/>
        </p:spPr>
        <p:txBody>
          <a:bodyPr vert="horz" wrap="square" lIns="101600" tIns="38100" rIns="76200" bIns="38100" anchor="ctr" anchorCtr="0"/>
          <a:p>
            <a:pPr eaLnBrk="1" hangingPunct="1"/>
            <a:r>
              <a:rPr lang="en-US" altLang="zh-CN" sz="2400" dirty="0">
                <a:solidFill>
                  <a:srgbClr val="FF0000"/>
                </a:solidFill>
              </a:rPr>
              <a:t>NP</a:t>
            </a:r>
            <a:r>
              <a:rPr lang="zh-CN" altLang="en-US" sz="2400" dirty="0">
                <a:solidFill>
                  <a:srgbClr val="FF0000"/>
                </a:solidFill>
              </a:rPr>
              <a:t>问题</a:t>
            </a:r>
            <a:endParaRPr lang="zh-CN" altLang="en-US" sz="2400" dirty="0">
              <a:solidFill>
                <a:srgbClr val="FF0000"/>
              </a:solidFill>
            </a:endParaRPr>
          </a:p>
        </p:txBody>
      </p:sp>
      <p:sp>
        <p:nvSpPr>
          <p:cNvPr id="39939" name="内容占位符 2"/>
          <p:cNvSpPr>
            <a:spLocks noGrp="1"/>
          </p:cNvSpPr>
          <p:nvPr>
            <p:ph idx="1"/>
          </p:nvPr>
        </p:nvSpPr>
        <p:spPr>
          <a:xfrm>
            <a:off x="669925" y="1100138"/>
            <a:ext cx="10852150" cy="5273675"/>
          </a:xfrm>
          <a:ln/>
        </p:spPr>
        <p:txBody>
          <a:bodyPr vert="horz" wrap="square" lIns="101600" tIns="0" rIns="82550" bIns="0" anchor="t" anchorCtr="0"/>
          <a:p>
            <a:pPr eaLnBrk="1" hangingPunct="1">
              <a:buFont typeface="Wingdings" panose="05000000000000000000" pitchFamily="2" charset="2"/>
              <a:buChar char="Ø"/>
            </a:pPr>
            <a:r>
              <a:rPr lang="zh-CN" altLang="en-US" b="1" dirty="0"/>
              <a:t>如果我们用黑板来计算除法，按照第一个算法，只要一块黑板就行了。因为前面的计算对后面并没有用处，可以擦去。按照第二个算法，就得每人有一块黑板，以便大家同时进行计算。这里使用的黑板可以看成是计算所需的存储空间，相当于计算机的存储器。显然，第一个算法复杂在时间方面，第二个算法复杂在空间方面。</a:t>
            </a:r>
            <a:endParaRPr lang="en-US" altLang="zh-CN" b="1" dirty="0"/>
          </a:p>
          <a:p>
            <a:pPr eaLnBrk="1" hangingPunct="1">
              <a:buFont typeface="Wingdings" panose="05000000000000000000" pitchFamily="2" charset="2"/>
              <a:buChar char="Ø"/>
            </a:pPr>
            <a:r>
              <a:rPr lang="zh-CN" altLang="en-US" b="1" dirty="0"/>
              <a:t>假设现在有求解同一个问题的两个算法，第一个算法的计算复杂性是</a:t>
            </a:r>
            <a:r>
              <a:rPr lang="en-US" altLang="zh-CN" b="1" dirty="0"/>
              <a:t>n</a:t>
            </a:r>
            <a:r>
              <a:rPr lang="en-US" altLang="zh-CN" b="1" baseline="30000" dirty="0"/>
              <a:t>3</a:t>
            </a:r>
            <a:r>
              <a:rPr lang="zh-CN" altLang="en-US" b="1" dirty="0"/>
              <a:t>，第二个算法的计算复杂性是</a:t>
            </a:r>
            <a:r>
              <a:rPr lang="en-US" altLang="zh-CN" b="1" dirty="0"/>
              <a:t>3</a:t>
            </a:r>
            <a:r>
              <a:rPr lang="en-US" altLang="zh-CN" b="1" baseline="30000" dirty="0"/>
              <a:t>n</a:t>
            </a:r>
            <a:r>
              <a:rPr lang="zh-CN" altLang="en-US" b="1" dirty="0"/>
              <a:t>。用每秒百万次的计算机来计算，当</a:t>
            </a:r>
            <a:r>
              <a:rPr lang="en-US" altLang="zh-CN" b="1" dirty="0"/>
              <a:t>n=60</a:t>
            </a:r>
            <a:r>
              <a:rPr lang="zh-CN" altLang="en-US" b="1" dirty="0"/>
              <a:t>时，第一个算法要用时</a:t>
            </a:r>
            <a:r>
              <a:rPr lang="en-US" altLang="zh-CN" b="1" dirty="0"/>
              <a:t>0.2</a:t>
            </a:r>
            <a:r>
              <a:rPr lang="zh-CN" altLang="en-US" b="1" dirty="0"/>
              <a:t>秒，而第二个算法就要用时</a:t>
            </a:r>
            <a:r>
              <a:rPr lang="en-US" altLang="zh-CN" b="1" dirty="0"/>
              <a:t>4 X 1028</a:t>
            </a:r>
            <a:r>
              <a:rPr lang="zh-CN" altLang="en-US" b="1" dirty="0"/>
              <a:t>秒，也就是</a:t>
            </a:r>
            <a:r>
              <a:rPr lang="en-US" altLang="zh-CN" b="1" dirty="0"/>
              <a:t>10</a:t>
            </a:r>
            <a:r>
              <a:rPr lang="en-US" altLang="zh-CN" b="1" baseline="30000" dirty="0"/>
              <a:t>15</a:t>
            </a:r>
            <a:r>
              <a:rPr lang="zh-CN" altLang="en-US" b="1" dirty="0"/>
              <a:t>年，相当于</a:t>
            </a:r>
            <a:r>
              <a:rPr lang="en-US" altLang="zh-CN" b="1" dirty="0"/>
              <a:t>10</a:t>
            </a:r>
            <a:r>
              <a:rPr lang="zh-CN" altLang="en-US" b="1" dirty="0"/>
              <a:t>亿台每秒百万次的计算机算一百万年。</a:t>
            </a:r>
            <a:endParaRPr lang="en-US" altLang="zh-CN" b="1" dirty="0"/>
          </a:p>
          <a:p>
            <a:pPr eaLnBrk="1" hangingPunct="1">
              <a:buFont typeface="Wingdings" panose="05000000000000000000" pitchFamily="2" charset="2"/>
              <a:buChar char="Ø"/>
            </a:pPr>
            <a:r>
              <a:rPr lang="zh-CN" altLang="en-US" b="1" dirty="0"/>
              <a:t> 考察两个算法复杂性的表示函数，前者</a:t>
            </a:r>
            <a:r>
              <a:rPr lang="en-US" altLang="zh-CN" b="1" dirty="0"/>
              <a:t>(n</a:t>
            </a:r>
            <a:r>
              <a:rPr lang="en-US" altLang="zh-CN" b="1" baseline="30000" dirty="0"/>
              <a:t>3</a:t>
            </a:r>
            <a:r>
              <a:rPr lang="en-US" altLang="zh-CN" b="1" dirty="0"/>
              <a:t>)</a:t>
            </a:r>
            <a:r>
              <a:rPr lang="zh-CN" altLang="en-US" b="1" dirty="0"/>
              <a:t>是一个</a:t>
            </a:r>
            <a:r>
              <a:rPr lang="zh-CN" altLang="en-US" b="1" dirty="0">
                <a:solidFill>
                  <a:srgbClr val="FF0000"/>
                </a:solidFill>
              </a:rPr>
              <a:t>多项式函数</a:t>
            </a:r>
            <a:r>
              <a:rPr lang="zh-CN" altLang="en-US" b="1" dirty="0"/>
              <a:t>，后者</a:t>
            </a:r>
            <a:r>
              <a:rPr lang="en-US" altLang="zh-CN" b="1" dirty="0"/>
              <a:t>(3</a:t>
            </a:r>
            <a:r>
              <a:rPr lang="en-US" altLang="zh-CN" b="1" baseline="30000" dirty="0"/>
              <a:t>n</a:t>
            </a:r>
            <a:r>
              <a:rPr lang="en-US" altLang="zh-CN" b="1" dirty="0"/>
              <a:t>)</a:t>
            </a:r>
            <a:r>
              <a:rPr lang="zh-CN" altLang="en-US" b="1" dirty="0"/>
              <a:t>是一个指数函数。当</a:t>
            </a:r>
            <a:r>
              <a:rPr lang="en-US" altLang="zh-CN" b="1" dirty="0"/>
              <a:t>n</a:t>
            </a:r>
            <a:r>
              <a:rPr lang="zh-CN" altLang="en-US" b="1" dirty="0"/>
              <a:t>很大时，这两个算法的效率差别是很大的。</a:t>
            </a:r>
            <a:endParaRPr lang="zh-CN" altLang="en-US" b="1" dirty="0"/>
          </a:p>
          <a:p>
            <a:pPr eaLnBrk="1" hangingPunct="1">
              <a:buFont typeface="Wingdings" panose="05000000000000000000" pitchFamily="2" charset="2"/>
              <a:buChar char="Ø"/>
            </a:pPr>
            <a:r>
              <a:rPr lang="zh-CN" altLang="en-US" b="1" dirty="0"/>
              <a:t> 在算法计算复杂性的研究中，一个算法如果存在图灵机可计算的多项式时间计算复杂性算法，就将这个算法归入</a:t>
            </a:r>
            <a:r>
              <a:rPr lang="en-US" altLang="zh-CN" b="1" dirty="0">
                <a:solidFill>
                  <a:srgbClr val="FF0000"/>
                </a:solidFill>
              </a:rPr>
              <a:t>P</a:t>
            </a:r>
            <a:r>
              <a:rPr lang="zh-CN" altLang="en-US" b="1" dirty="0">
                <a:solidFill>
                  <a:srgbClr val="FF0000"/>
                </a:solidFill>
              </a:rPr>
              <a:t>类</a:t>
            </a:r>
            <a:r>
              <a:rPr lang="zh-CN" altLang="en-US" b="1" dirty="0"/>
              <a:t>，如果存在非确定性图灵机可计算的多项式时间计算复杂性算法，就将其归入</a:t>
            </a:r>
            <a:r>
              <a:rPr lang="en-US" altLang="zh-CN" b="1" dirty="0">
                <a:solidFill>
                  <a:srgbClr val="FF0000"/>
                </a:solidFill>
              </a:rPr>
              <a:t>NP</a:t>
            </a:r>
            <a:r>
              <a:rPr lang="zh-CN" altLang="en-US" b="1" dirty="0">
                <a:solidFill>
                  <a:srgbClr val="FF0000"/>
                </a:solidFill>
              </a:rPr>
              <a:t>类</a:t>
            </a:r>
            <a:r>
              <a:rPr lang="zh-CN" altLang="en-US" b="1" dirty="0"/>
              <a:t>。对大多数实际问题来说，找到一个解可能很难，</a:t>
            </a:r>
            <a:r>
              <a:rPr lang="zh-CN" altLang="en-US" b="1" dirty="0">
                <a:solidFill>
                  <a:srgbClr val="FF0000"/>
                </a:solidFill>
              </a:rPr>
              <a:t>检验一个解常常比较容易，所以都属于</a:t>
            </a:r>
            <a:r>
              <a:rPr lang="en-US" altLang="zh-CN" b="1" dirty="0">
                <a:solidFill>
                  <a:srgbClr val="FF0000"/>
                </a:solidFill>
              </a:rPr>
              <a:t>NP</a:t>
            </a:r>
            <a:r>
              <a:rPr lang="zh-CN" altLang="en-US" b="1" dirty="0">
                <a:solidFill>
                  <a:srgbClr val="FF0000"/>
                </a:solidFill>
              </a:rPr>
              <a:t>类</a:t>
            </a:r>
            <a:r>
              <a:rPr lang="zh-CN" altLang="en-US" b="1" dirty="0"/>
              <a:t>。现在，计算科学研究中一个悬而未决的重要问题是</a:t>
            </a:r>
            <a:r>
              <a:rPr lang="en-US" altLang="zh-CN" b="1" dirty="0">
                <a:solidFill>
                  <a:srgbClr val="FF0000"/>
                </a:solidFill>
              </a:rPr>
              <a:t>P=NP?</a:t>
            </a:r>
            <a:r>
              <a:rPr lang="zh-CN" altLang="en-US" b="1" dirty="0"/>
              <a:t>。</a:t>
            </a:r>
            <a:endParaRPr lang="zh-CN" altLang="en-US" b="1" dirty="0"/>
          </a:p>
          <a:p>
            <a:pPr eaLnBrk="1" hangingPunct="1"/>
            <a:r>
              <a:rPr lang="zh-CN" altLang="en-US" b="1" dirty="0">
                <a:latin typeface="楷体_GB2312" pitchFamily="1" charset="-122"/>
                <a:ea typeface="楷体_GB2312" pitchFamily="1" charset="-122"/>
              </a:rPr>
              <a:t>一旦其中的一个问题找到了多项式时间计算复杂性算法，这个类中的其它问题也能找到多项式时间计算复杂性算法，那么就可以断定</a:t>
            </a:r>
            <a:r>
              <a:rPr lang="en-US" altLang="zh-CN" b="1" dirty="0">
                <a:latin typeface="楷体_GB2312" pitchFamily="1" charset="-122"/>
                <a:ea typeface="楷体_GB2312" pitchFamily="1" charset="-122"/>
              </a:rPr>
              <a:t>P</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NP</a:t>
            </a:r>
            <a:r>
              <a:rPr lang="zh-CN" altLang="en-US" b="1" dirty="0">
                <a:latin typeface="楷体_GB2312" pitchFamily="1" charset="-122"/>
                <a:ea typeface="楷体_GB2312" pitchFamily="1" charset="-122"/>
              </a:rPr>
              <a:t>。换句话说，如果确属这个类中的某个问题被证明不存在多项式时间计算复杂性算法，那么，就等于证明了</a:t>
            </a:r>
            <a:r>
              <a:rPr lang="en-US" altLang="zh-CN" b="1" dirty="0">
                <a:latin typeface="楷体_GB2312" pitchFamily="1" charset="-122"/>
                <a:ea typeface="楷体_GB2312" pitchFamily="1" charset="-122"/>
              </a:rPr>
              <a:t>P≠NP</a:t>
            </a:r>
            <a:r>
              <a:rPr lang="zh-CN" altLang="en-US" b="1" dirty="0">
                <a:latin typeface="楷体_GB2312" pitchFamily="1" charset="-122"/>
                <a:ea typeface="楷体_GB2312" pitchFamily="1" charset="-122"/>
              </a:rPr>
              <a:t>。通常，将这类问题称为</a:t>
            </a:r>
            <a:r>
              <a:rPr lang="en-US" altLang="zh-CN" b="1" dirty="0">
                <a:solidFill>
                  <a:srgbClr val="FF00FF"/>
                </a:solidFill>
                <a:latin typeface="楷体_GB2312" pitchFamily="1" charset="-122"/>
                <a:ea typeface="楷体_GB2312" pitchFamily="1" charset="-122"/>
              </a:rPr>
              <a:t>NP</a:t>
            </a:r>
            <a:r>
              <a:rPr lang="zh-CN" altLang="en-US" b="1" dirty="0">
                <a:solidFill>
                  <a:srgbClr val="FF00FF"/>
                </a:solidFill>
                <a:latin typeface="楷体_GB2312" pitchFamily="1" charset="-122"/>
                <a:ea typeface="楷体_GB2312" pitchFamily="1" charset="-122"/>
              </a:rPr>
              <a:t>完全性问题</a:t>
            </a:r>
            <a:r>
              <a:rPr lang="zh-CN" altLang="en-US" b="1" dirty="0">
                <a:latin typeface="楷体_GB2312" pitchFamily="1" charset="-122"/>
                <a:ea typeface="楷体_GB2312" pitchFamily="1" charset="-122"/>
              </a:rPr>
              <a:t>。</a:t>
            </a:r>
            <a:endParaRPr lang="zh-CN" altLang="en-US" b="1" dirty="0">
              <a:latin typeface="楷体_GB2312" pitchFamily="1" charset="-122"/>
              <a:ea typeface="楷体_GB2312" pitchFamily="1" charset="-122"/>
            </a:endParaRPr>
          </a:p>
          <a:p>
            <a:pPr eaLnBrk="1" hangingPunct="1"/>
            <a:endParaRPr lang="zh-CN" altLang="en-US" b="1" dirty="0">
              <a:latin typeface="楷体_GB2312" pitchFamily="1" charset="-122"/>
              <a:ea typeface="楷体_GB2312" pitchFamily="1" charset="-122"/>
            </a:endParaRPr>
          </a:p>
          <a:p>
            <a:pPr eaLnBrk="1" hangingPunct="1"/>
            <a:endParaRPr lang="zh-CN" altLang="en-US" b="1" dirty="0"/>
          </a:p>
          <a:p>
            <a:pPr eaLnBrk="1" hangingPunct="1"/>
            <a:endParaRPr lang="zh-CN" altLang="en-US" b="1" dirty="0"/>
          </a:p>
        </p:txBody>
      </p:sp>
      <p:sp>
        <p:nvSpPr>
          <p:cNvPr id="3994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39941"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9942" name="圆角矩形 5"/>
          <p:cNvSpPr/>
          <p:nvPr/>
        </p:nvSpPr>
        <p:spPr>
          <a:xfrm>
            <a:off x="452438" y="896938"/>
            <a:ext cx="11417300" cy="5778500"/>
          </a:xfrm>
          <a:prstGeom prst="roundRect">
            <a:avLst>
              <a:gd name="adj" fmla="val 16667"/>
            </a:avLst>
          </a:prstGeom>
          <a:noFill/>
          <a:ln w="25400"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xfrm>
            <a:off x="669925" y="307975"/>
            <a:ext cx="10852150" cy="647700"/>
          </a:xfrm>
          <a:ln/>
        </p:spPr>
        <p:txBody>
          <a:bodyPr vert="horz" wrap="square" lIns="101600" tIns="38100" rIns="76200" bIns="38100" anchor="ctr" anchorCtr="0"/>
          <a:p>
            <a:pPr eaLnBrk="1" hangingPunct="1"/>
            <a:r>
              <a:rPr lang="zh-CN" altLang="en-US" sz="2400" dirty="0">
                <a:solidFill>
                  <a:srgbClr val="FF0000"/>
                </a:solidFill>
              </a:rPr>
              <a:t>算法</a:t>
            </a:r>
            <a:endParaRPr lang="zh-CN" altLang="en-US" sz="2400" dirty="0">
              <a:solidFill>
                <a:srgbClr val="FF0000"/>
              </a:solidFill>
            </a:endParaRPr>
          </a:p>
        </p:txBody>
      </p:sp>
      <p:sp>
        <p:nvSpPr>
          <p:cNvPr id="40963" name="内容占位符 2"/>
          <p:cNvSpPr>
            <a:spLocks noGrp="1"/>
          </p:cNvSpPr>
          <p:nvPr>
            <p:ph idx="1"/>
          </p:nvPr>
        </p:nvSpPr>
        <p:spPr>
          <a:xfrm>
            <a:off x="669925" y="1020763"/>
            <a:ext cx="10852150" cy="5040312"/>
          </a:xfrm>
          <a:ln/>
        </p:spPr>
        <p:txBody>
          <a:bodyPr vert="horz" wrap="square" lIns="101600" tIns="0" rIns="82550" bIns="0" anchor="t" anchorCtr="0"/>
          <a:p>
            <a:pPr algn="just" eaLnBrk="1" hangingPunct="1">
              <a:lnSpc>
                <a:spcPts val="1925"/>
              </a:lnSpc>
              <a:spcBef>
                <a:spcPct val="10000"/>
              </a:spcBef>
              <a:spcAft>
                <a:spcPct val="10000"/>
              </a:spcAft>
              <a:buFont typeface="Wingdings" panose="05000000000000000000" pitchFamily="2" charset="2"/>
              <a:buChar char="Ø"/>
            </a:pPr>
            <a:r>
              <a:rPr lang="zh-CN" altLang="en-US" b="1" dirty="0">
                <a:solidFill>
                  <a:srgbClr val="CC0000"/>
                </a:solidFill>
                <a:latin typeface="楷体_GB2312" pitchFamily="1" charset="-122"/>
                <a:ea typeface="楷体_GB2312" pitchFamily="1" charset="-122"/>
              </a:rPr>
              <a:t> 定义</a:t>
            </a:r>
            <a:r>
              <a:rPr lang="en-US" altLang="zh-CN" b="1" dirty="0">
                <a:solidFill>
                  <a:srgbClr val="CC0000"/>
                </a:solidFill>
                <a:latin typeface="楷体_GB2312" pitchFamily="1" charset="-122"/>
                <a:ea typeface="楷体_GB2312" pitchFamily="1" charset="-122"/>
              </a:rPr>
              <a:t>1</a:t>
            </a:r>
            <a:r>
              <a:rPr lang="zh-CN" altLang="en-US" b="1" dirty="0">
                <a:latin typeface="楷体_GB2312" pitchFamily="1" charset="-122"/>
                <a:ea typeface="楷体_GB2312" pitchFamily="1" charset="-122"/>
              </a:rPr>
              <a:t>（算法） 给定问题和设备，一个算法是用该设备可理解的语言表示的，解决这个问题的一种方法的精确刻划。特别，算法具有下列特征属性：</a:t>
            </a:r>
            <a:endParaRPr lang="zh-CN" altLang="en-US" b="1" dirty="0">
              <a:latin typeface="楷体_GB2312" pitchFamily="1" charset="-122"/>
              <a:ea typeface="楷体_GB2312" pitchFamily="1" charset="-122"/>
            </a:endParaRPr>
          </a:p>
          <a:p>
            <a:pPr algn="just" eaLnBrk="1" hangingPunct="1">
              <a:lnSpc>
                <a:spcPts val="1925"/>
              </a:lnSpc>
              <a:spcBef>
                <a:spcPct val="10000"/>
              </a:spcBef>
              <a:spcAft>
                <a:spcPct val="10000"/>
              </a:spcAft>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(1) </a:t>
            </a:r>
            <a:r>
              <a:rPr lang="zh-CN" altLang="en-US" b="1" dirty="0">
                <a:latin typeface="楷体_GB2312" pitchFamily="1" charset="-122"/>
                <a:ea typeface="楷体_GB2312" pitchFamily="1" charset="-122"/>
              </a:rPr>
              <a:t>算法应用于一个具体的输入集合或问题描述将在有穷步动作序列之后得到结果；</a:t>
            </a:r>
            <a:endParaRPr lang="zh-CN" altLang="en-US" b="1" dirty="0">
              <a:latin typeface="楷体_GB2312" pitchFamily="1" charset="-122"/>
              <a:ea typeface="楷体_GB2312" pitchFamily="1" charset="-122"/>
            </a:endParaRPr>
          </a:p>
          <a:p>
            <a:pPr algn="just" eaLnBrk="1" hangingPunct="1">
              <a:lnSpc>
                <a:spcPts val="1925"/>
              </a:lnSpc>
              <a:spcBef>
                <a:spcPct val="10000"/>
              </a:spcBef>
              <a:spcAft>
                <a:spcPct val="10000"/>
              </a:spcAft>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(2) </a:t>
            </a:r>
            <a:r>
              <a:rPr lang="zh-CN" altLang="en-US" b="1" dirty="0">
                <a:latin typeface="楷体_GB2312" pitchFamily="1" charset="-122"/>
                <a:ea typeface="楷体_GB2312" pitchFamily="1" charset="-122"/>
              </a:rPr>
              <a:t>该序列有一个唯一的初始动作；</a:t>
            </a:r>
            <a:endParaRPr lang="zh-CN" altLang="en-US" b="1" dirty="0">
              <a:latin typeface="楷体_GB2312" pitchFamily="1" charset="-122"/>
              <a:ea typeface="楷体_GB2312" pitchFamily="1" charset="-122"/>
            </a:endParaRPr>
          </a:p>
          <a:p>
            <a:pPr algn="just" eaLnBrk="1" hangingPunct="1">
              <a:lnSpc>
                <a:spcPts val="1925"/>
              </a:lnSpc>
              <a:spcBef>
                <a:spcPct val="10000"/>
              </a:spcBef>
              <a:spcAft>
                <a:spcPct val="10000"/>
              </a:spcAft>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(3) </a:t>
            </a:r>
            <a:r>
              <a:rPr lang="zh-CN" altLang="en-US" b="1" dirty="0">
                <a:latin typeface="楷体_GB2312" pitchFamily="1" charset="-122"/>
                <a:ea typeface="楷体_GB2312" pitchFamily="1" charset="-122"/>
              </a:rPr>
              <a:t>该序列中的每一个动作有一个唯一的后继动作；</a:t>
            </a:r>
            <a:endParaRPr lang="zh-CN" altLang="en-US" b="1" dirty="0">
              <a:latin typeface="楷体_GB2312" pitchFamily="1" charset="-122"/>
              <a:ea typeface="楷体_GB2312" pitchFamily="1" charset="-122"/>
            </a:endParaRPr>
          </a:p>
          <a:p>
            <a:pPr algn="just" eaLnBrk="1" hangingPunct="1">
              <a:lnSpc>
                <a:spcPts val="1925"/>
              </a:lnSpc>
              <a:spcBef>
                <a:spcPct val="10000"/>
              </a:spcBef>
              <a:spcAft>
                <a:spcPct val="10000"/>
              </a:spcAft>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(4) </a:t>
            </a:r>
            <a:r>
              <a:rPr lang="zh-CN" altLang="en-US" b="1" dirty="0">
                <a:latin typeface="楷体_GB2312" pitchFamily="1" charset="-122"/>
                <a:ea typeface="楷体_GB2312" pitchFamily="1" charset="-122"/>
              </a:rPr>
              <a:t>该序列终止时或者得到这个问题的解，或者因该问题不可解而获得不可解说明。</a:t>
            </a:r>
            <a:endParaRPr lang="en-US" altLang="zh-CN" b="1" dirty="0">
              <a:latin typeface="楷体_GB2312" pitchFamily="1" charset="-122"/>
              <a:ea typeface="楷体_GB2312" pitchFamily="1" charset="-122"/>
            </a:endParaRPr>
          </a:p>
          <a:p>
            <a:pPr eaLnBrk="1" hangingPunct="1">
              <a:lnSpc>
                <a:spcPts val="2300"/>
              </a:lnSpc>
              <a:spcBef>
                <a:spcPct val="30000"/>
              </a:spcBef>
              <a:spcAft>
                <a:spcPct val="30000"/>
              </a:spcAft>
              <a:buFont typeface="Wingdings" panose="05000000000000000000" pitchFamily="2" charset="2"/>
              <a:buChar char="Ø"/>
            </a:pPr>
            <a:r>
              <a:rPr lang="zh-CN" altLang="en-US" b="1" dirty="0">
                <a:solidFill>
                  <a:srgbClr val="CC0000"/>
                </a:solidFill>
                <a:latin typeface="楷体_GB2312" pitchFamily="1" charset="-122"/>
                <a:ea typeface="楷体_GB2312" pitchFamily="1" charset="-122"/>
              </a:rPr>
              <a:t>定义</a:t>
            </a:r>
            <a:r>
              <a:rPr lang="en-US" altLang="zh-CN" b="1" dirty="0">
                <a:solidFill>
                  <a:srgbClr val="CC0000"/>
                </a:solidFill>
                <a:latin typeface="楷体_GB2312" pitchFamily="1" charset="-122"/>
                <a:ea typeface="楷体_GB2312" pitchFamily="1" charset="-122"/>
              </a:rPr>
              <a:t>2</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Knuth</a:t>
            </a:r>
            <a:r>
              <a:rPr lang="zh-CN" altLang="en-US" b="1" dirty="0">
                <a:latin typeface="楷体_GB2312" pitchFamily="1" charset="-122"/>
                <a:ea typeface="楷体_GB2312" pitchFamily="1" charset="-122"/>
              </a:rPr>
              <a:t>算法定义） 一个算法，就是一个有穷规则的集合，其中之规则确定了一个解决某一特定类型问题的运算序列。此外，算法的规则序列须满足如下五个重要条件（特性）：</a:t>
            </a:r>
            <a:endParaRPr lang="zh-CN" altLang="en-US" b="1" dirty="0">
              <a:latin typeface="楷体_GB2312" pitchFamily="1" charset="-122"/>
              <a:ea typeface="楷体_GB2312" pitchFamily="1" charset="-122"/>
            </a:endParaRPr>
          </a:p>
          <a:p>
            <a:pPr algn="just" eaLnBrk="1" hangingPunct="1">
              <a:lnSpc>
                <a:spcPts val="1925"/>
              </a:lnSpc>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(1) </a:t>
            </a:r>
            <a:r>
              <a:rPr lang="zh-CN" altLang="en-US" b="1" dirty="0">
                <a:latin typeface="楷体_GB2312" pitchFamily="1" charset="-122"/>
                <a:ea typeface="楷体_GB2312" pitchFamily="1" charset="-122"/>
              </a:rPr>
              <a:t>有穷性。算法必须总是在执行有穷步之后结束；</a:t>
            </a:r>
            <a:endParaRPr lang="zh-CN" altLang="en-US" b="1" dirty="0">
              <a:latin typeface="楷体_GB2312" pitchFamily="1" charset="-122"/>
              <a:ea typeface="楷体_GB2312" pitchFamily="1" charset="-122"/>
            </a:endParaRPr>
          </a:p>
          <a:p>
            <a:pPr algn="just" eaLnBrk="1" hangingPunct="1">
              <a:lnSpc>
                <a:spcPts val="1925"/>
              </a:lnSpc>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(2) </a:t>
            </a:r>
            <a:r>
              <a:rPr lang="zh-CN" altLang="en-US" b="1" dirty="0">
                <a:latin typeface="楷体_GB2312" pitchFamily="1" charset="-122"/>
                <a:ea typeface="楷体_GB2312" pitchFamily="1" charset="-122"/>
              </a:rPr>
              <a:t>确定性。算法的每一个步骤必须是确切地定义的；</a:t>
            </a:r>
            <a:endParaRPr lang="zh-CN" altLang="en-US" b="1" dirty="0">
              <a:latin typeface="楷体_GB2312" pitchFamily="1" charset="-122"/>
              <a:ea typeface="楷体_GB2312" pitchFamily="1" charset="-122"/>
            </a:endParaRPr>
          </a:p>
          <a:p>
            <a:pPr eaLnBrk="1" hangingPunct="1">
              <a:lnSpc>
                <a:spcPts val="1925"/>
              </a:lnSpc>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(3) </a:t>
            </a:r>
            <a:r>
              <a:rPr lang="zh-CN" altLang="en-US" b="1" dirty="0">
                <a:latin typeface="楷体_GB2312" pitchFamily="1" charset="-122"/>
                <a:ea typeface="楷体_GB2312" pitchFamily="1" charset="-122"/>
              </a:rPr>
              <a:t>输入。算法有零个或多个输入；</a:t>
            </a:r>
            <a:endParaRPr lang="zh-CN" altLang="en-US" b="1" dirty="0">
              <a:latin typeface="楷体_GB2312" pitchFamily="1" charset="-122"/>
              <a:ea typeface="楷体_GB2312" pitchFamily="1" charset="-122"/>
            </a:endParaRPr>
          </a:p>
          <a:p>
            <a:pPr eaLnBrk="1" hangingPunct="1">
              <a:lnSpc>
                <a:spcPts val="1925"/>
              </a:lnSpc>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(4) </a:t>
            </a:r>
            <a:r>
              <a:rPr lang="zh-CN" altLang="en-US" b="1" dirty="0">
                <a:latin typeface="楷体_GB2312" pitchFamily="1" charset="-122"/>
                <a:ea typeface="楷体_GB2312" pitchFamily="1" charset="-122"/>
              </a:rPr>
              <a:t>输出。算法有一个或多个输出，即与输入有某个特定关系的量；</a:t>
            </a:r>
            <a:endParaRPr lang="zh-CN" altLang="en-US" b="1" dirty="0">
              <a:latin typeface="楷体_GB2312" pitchFamily="1" charset="-122"/>
              <a:ea typeface="楷体_GB2312" pitchFamily="1" charset="-122"/>
            </a:endParaRPr>
          </a:p>
          <a:p>
            <a:pPr eaLnBrk="1" hangingPunct="1">
              <a:lnSpc>
                <a:spcPts val="1925"/>
              </a:lnSpc>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(5) </a:t>
            </a:r>
            <a:r>
              <a:rPr lang="zh-CN" altLang="en-US" b="1" dirty="0">
                <a:latin typeface="楷体_GB2312" pitchFamily="1" charset="-122"/>
                <a:ea typeface="楷体_GB2312" pitchFamily="1" charset="-122"/>
              </a:rPr>
              <a:t>能行性。算法中有待执行的运算和操作必须是相当基本的，即是说，</a:t>
            </a:r>
            <a:r>
              <a:rPr lang="en-US" altLang="zh-CN" b="1" dirty="0">
                <a:latin typeface="楷体_GB2312" pitchFamily="1" charset="-122"/>
                <a:ea typeface="楷体_GB2312" pitchFamily="1" charset="-122"/>
              </a:rPr>
              <a:t></a:t>
            </a:r>
            <a:r>
              <a:rPr lang="zh-CN" altLang="en-US" b="1" dirty="0">
                <a:latin typeface="楷体_GB2312" pitchFamily="1" charset="-122"/>
                <a:ea typeface="楷体_GB2312" pitchFamily="1" charset="-122"/>
              </a:rPr>
              <a:t>它们原则上都是能够精确地进行的，而且用笔和纸做有穷次就可以完成。</a:t>
            </a:r>
            <a:endParaRPr lang="zh-CN" altLang="en-US" b="1" dirty="0">
              <a:latin typeface="楷体_GB2312" pitchFamily="1" charset="-122"/>
              <a:ea typeface="楷体_GB2312" pitchFamily="1" charset="-122"/>
            </a:endParaRPr>
          </a:p>
          <a:p>
            <a:pPr algn="just" eaLnBrk="1" hangingPunct="1">
              <a:lnSpc>
                <a:spcPts val="1925"/>
              </a:lnSpc>
              <a:spcBef>
                <a:spcPct val="10000"/>
              </a:spcBef>
              <a:spcAft>
                <a:spcPct val="10000"/>
              </a:spcAft>
              <a:buNone/>
            </a:pPr>
            <a:endParaRPr lang="zh-CN" altLang="en-US" dirty="0"/>
          </a:p>
        </p:txBody>
      </p:sp>
      <p:sp>
        <p:nvSpPr>
          <p:cNvPr id="4096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0965"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2" name="文本框 1"/>
          <p:cNvSpPr txBox="1"/>
          <p:nvPr/>
        </p:nvSpPr>
        <p:spPr>
          <a:xfrm>
            <a:off x="9118600" y="1577340"/>
            <a:ext cx="2792095" cy="905510"/>
          </a:xfrm>
          <a:prstGeom prst="rect">
            <a:avLst/>
          </a:prstGeom>
          <a:noFill/>
        </p:spPr>
        <p:txBody>
          <a:bodyPr wrap="square" rtlCol="0">
            <a:noAutofit/>
          </a:bodyPr>
          <a:p>
            <a:r>
              <a:rPr lang="zh-CN" altLang="en-US">
                <a:solidFill>
                  <a:srgbClr val="FF0000"/>
                </a:solidFill>
              </a:rPr>
              <a:t>定义</a:t>
            </a:r>
            <a:r>
              <a:rPr lang="en-US" altLang="zh-CN">
                <a:solidFill>
                  <a:srgbClr val="FF0000"/>
                </a:solidFill>
              </a:rPr>
              <a:t>1</a:t>
            </a:r>
            <a:r>
              <a:rPr lang="zh-CN" altLang="en-US">
                <a:solidFill>
                  <a:srgbClr val="FF0000"/>
                </a:solidFill>
              </a:rPr>
              <a:t>不够严谨，不适用于不确定性算法、分布式算法和并行算法</a:t>
            </a:r>
            <a:endParaRPr lang="zh-CN" altLang="en-US">
              <a:solidFill>
                <a:srgbClr val="FF0000"/>
              </a:solidFill>
            </a:endParaRPr>
          </a:p>
        </p:txBody>
      </p:sp>
      <p:sp>
        <p:nvSpPr>
          <p:cNvPr id="3" name="文本框 2"/>
          <p:cNvSpPr txBox="1"/>
          <p:nvPr>
            <p:custDataLst>
              <p:tags r:id="rId1"/>
            </p:custDataLst>
          </p:nvPr>
        </p:nvSpPr>
        <p:spPr>
          <a:xfrm>
            <a:off x="8218170" y="3429000"/>
            <a:ext cx="2792095" cy="905510"/>
          </a:xfrm>
          <a:prstGeom prst="rect">
            <a:avLst/>
          </a:prstGeom>
          <a:noFill/>
        </p:spPr>
        <p:txBody>
          <a:bodyPr wrap="square" rtlCol="0">
            <a:noAutofit/>
          </a:bodyPr>
          <a:p>
            <a:r>
              <a:rPr lang="zh-CN">
                <a:solidFill>
                  <a:srgbClr val="FF0000"/>
                </a:solidFill>
              </a:rPr>
              <a:t>图灵奖得主克努特提供的定义</a:t>
            </a:r>
            <a:endParaRPr lang="zh-CN">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ln/>
        </p:spPr>
        <p:txBody>
          <a:bodyPr vert="horz" wrap="square" lIns="101600" tIns="38100" rIns="76200" bIns="38100" anchor="ctr" anchorCtr="0"/>
          <a:p>
            <a:pPr eaLnBrk="1" hangingPunct="1"/>
            <a:r>
              <a:rPr lang="zh-CN" altLang="en-US" sz="2400" dirty="0">
                <a:solidFill>
                  <a:srgbClr val="FF0000"/>
                </a:solidFill>
              </a:rPr>
              <a:t>程序</a:t>
            </a:r>
            <a:endParaRPr lang="zh-CN" altLang="en-US" sz="2400" dirty="0">
              <a:solidFill>
                <a:srgbClr val="FF0000"/>
              </a:solidFill>
            </a:endParaRPr>
          </a:p>
        </p:txBody>
      </p:sp>
      <p:sp>
        <p:nvSpPr>
          <p:cNvPr id="41987" name="内容占位符 2"/>
          <p:cNvSpPr>
            <a:spLocks noGrp="1"/>
          </p:cNvSpPr>
          <p:nvPr>
            <p:ph idx="1"/>
          </p:nvPr>
        </p:nvSpPr>
        <p:spPr>
          <a:xfrm>
            <a:off x="669925" y="1295400"/>
            <a:ext cx="10852150" cy="4200525"/>
          </a:xfrm>
          <a:ln/>
        </p:spPr>
        <p:txBody>
          <a:bodyPr vert="horz" wrap="square" lIns="101600" tIns="0" rIns="82550" bIns="0" anchor="t" anchorCtr="0"/>
          <a:p>
            <a:pPr eaLnBrk="1" hangingPunct="1">
              <a:buFont typeface="Wingdings" panose="05000000000000000000" pitchFamily="2" charset="2"/>
              <a:buChar char="Ø"/>
            </a:pPr>
            <a:r>
              <a:rPr lang="zh-CN" altLang="en-US" b="1" dirty="0"/>
              <a:t> 一般地说，对任何一个问题，如果有了解决该问题的算法，就可以编制相应的程序。</a:t>
            </a:r>
            <a:endParaRPr lang="en-US" altLang="zh-CN" b="1" dirty="0"/>
          </a:p>
          <a:p>
            <a:pPr eaLnBrk="1" hangingPunct="1">
              <a:buFont typeface="Wingdings" panose="05000000000000000000" pitchFamily="2" charset="2"/>
              <a:buChar char="Ø"/>
            </a:pPr>
            <a:r>
              <a:rPr lang="zh-CN" altLang="en-US" b="1" dirty="0"/>
              <a:t>所谓程序，是一种事先编制好了具有特殊功能的指令序列。其中，指令既可以是机器指令，汇编语言指令，也可以是高级语言的语句命令，甚至还可以是用自然语言描述的运算、操作命令（</a:t>
            </a:r>
            <a:r>
              <a:rPr lang="zh-CN" altLang="en-US" b="1" dirty="0">
                <a:solidFill>
                  <a:srgbClr val="FF0000"/>
                </a:solidFill>
              </a:rPr>
              <a:t>易语言</a:t>
            </a:r>
            <a:r>
              <a:rPr lang="zh-CN" altLang="en-US" b="1" dirty="0"/>
              <a:t>）。</a:t>
            </a:r>
            <a:endParaRPr lang="en-US" altLang="zh-CN" b="1" dirty="0"/>
          </a:p>
          <a:p>
            <a:pPr eaLnBrk="1" hangingPunct="1">
              <a:buFont typeface="Wingdings" panose="05000000000000000000" pitchFamily="2" charset="2"/>
              <a:buChar char="Ø"/>
            </a:pPr>
            <a:r>
              <a:rPr lang="zh-CN" altLang="en-US" b="1" dirty="0">
                <a:latin typeface="楷体_GB2312" pitchFamily="1" charset="-122"/>
                <a:ea typeface="楷体_GB2312" pitchFamily="1" charset="-122"/>
              </a:rPr>
              <a:t>程序设计是一种高智力的活动，不同的人对同一事物的处理可以设计出完全不同的程序。</a:t>
            </a:r>
            <a:endParaRPr lang="en-US" altLang="zh-CN" b="1" dirty="0">
              <a:latin typeface="楷体_GB2312" pitchFamily="1" charset="-122"/>
              <a:ea typeface="楷体_GB2312" pitchFamily="1" charset="-122"/>
            </a:endParaRPr>
          </a:p>
          <a:p>
            <a:pPr eaLnBrk="1" hangingPunct="1">
              <a:spcBef>
                <a:spcPct val="10000"/>
              </a:spcBef>
              <a:buFont typeface="Wingdings" panose="05000000000000000000" pitchFamily="2" charset="2"/>
              <a:buChar char="Ø"/>
            </a:pPr>
            <a:r>
              <a:rPr lang="zh-CN" altLang="en-US" b="1" dirty="0">
                <a:latin typeface="楷体_GB2312" pitchFamily="1" charset="-122"/>
                <a:ea typeface="楷体_GB2312" pitchFamily="1" charset="-122"/>
              </a:rPr>
              <a:t>对程序各种性质如程序的结构、程序的正确性、程序的运行效率等的研究产生了计算机科学十分重要的一个方向</a:t>
            </a:r>
            <a:r>
              <a:rPr lang="en-US" altLang="zh-CN" b="1" dirty="0">
                <a:latin typeface="楷体_GB2312" pitchFamily="1" charset="-122"/>
                <a:ea typeface="楷体_GB2312" pitchFamily="1" charset="-122"/>
              </a:rPr>
              <a:t>──</a:t>
            </a:r>
            <a:r>
              <a:rPr lang="zh-CN" altLang="en-US" b="1" dirty="0">
                <a:latin typeface="楷体_GB2312" pitchFamily="1" charset="-122"/>
                <a:ea typeface="楷体_GB2312" pitchFamily="1" charset="-122"/>
              </a:rPr>
              <a:t>程序理论。</a:t>
            </a:r>
            <a:endParaRPr lang="en-US" altLang="zh-CN" b="1" dirty="0">
              <a:latin typeface="楷体_GB2312" pitchFamily="1" charset="-122"/>
              <a:ea typeface="楷体_GB2312" pitchFamily="1" charset="-122"/>
            </a:endParaRPr>
          </a:p>
          <a:p>
            <a:pPr algn="just" eaLnBrk="1" hangingPunct="1">
              <a:spcBef>
                <a:spcPct val="10000"/>
              </a:spcBef>
              <a:spcAft>
                <a:spcPct val="10000"/>
              </a:spcAft>
              <a:buFont typeface="Wingdings" panose="05000000000000000000" pitchFamily="2" charset="2"/>
              <a:buChar char="Ø"/>
            </a:pPr>
            <a:r>
              <a:rPr lang="zh-CN" altLang="en-US" b="1" dirty="0">
                <a:latin typeface="楷体_GB2312" pitchFamily="1" charset="-122"/>
                <a:ea typeface="楷体_GB2312" pitchFamily="1" charset="-122"/>
              </a:rPr>
              <a:t>有一种程序的定义，用公式给出：</a:t>
            </a:r>
            <a:endParaRPr lang="en-US" altLang="zh-CN" b="1" dirty="0">
              <a:latin typeface="楷体_GB2312" pitchFamily="1" charset="-122"/>
              <a:ea typeface="楷体_GB2312" pitchFamily="1" charset="-122"/>
            </a:endParaRPr>
          </a:p>
          <a:p>
            <a:pPr algn="just" eaLnBrk="1" hangingPunct="1">
              <a:spcBef>
                <a:spcPct val="10000"/>
              </a:spcBef>
              <a:spcAft>
                <a:spcPct val="10000"/>
              </a:spcAft>
              <a:buNone/>
            </a:pPr>
            <a:r>
              <a:rPr lang="en-US" altLang="zh-CN" b="1" dirty="0">
                <a:solidFill>
                  <a:srgbClr val="CC0000"/>
                </a:solidFill>
                <a:latin typeface="楷体_GB2312" pitchFamily="1" charset="-122"/>
                <a:ea typeface="楷体_GB2312" pitchFamily="1" charset="-122"/>
              </a:rPr>
              <a:t>           </a:t>
            </a:r>
            <a:r>
              <a:rPr lang="zh-CN" altLang="en-US" b="1" dirty="0">
                <a:solidFill>
                  <a:srgbClr val="CC0000"/>
                </a:solidFill>
                <a:latin typeface="楷体_GB2312" pitchFamily="1" charset="-122"/>
                <a:ea typeface="楷体_GB2312" pitchFamily="1" charset="-122"/>
              </a:rPr>
              <a:t>    程序＝数据结构＋算法；</a:t>
            </a:r>
            <a:endParaRPr lang="en-US" altLang="zh-CN" b="1" dirty="0">
              <a:solidFill>
                <a:srgbClr val="CC0000"/>
              </a:solidFill>
              <a:latin typeface="楷体_GB2312" pitchFamily="1" charset="-122"/>
              <a:ea typeface="楷体_GB2312" pitchFamily="1" charset="-122"/>
            </a:endParaRPr>
          </a:p>
          <a:p>
            <a:pPr algn="just" eaLnBrk="1" hangingPunct="1">
              <a:spcBef>
                <a:spcPct val="10000"/>
              </a:spcBef>
              <a:spcAft>
                <a:spcPct val="10000"/>
              </a:spcAft>
              <a:buNone/>
            </a:pPr>
            <a:r>
              <a:rPr lang="zh-CN" altLang="en-US" b="1" dirty="0">
                <a:latin typeface="楷体_GB2312" pitchFamily="1" charset="-122"/>
                <a:ea typeface="楷体_GB2312" pitchFamily="1" charset="-122"/>
              </a:rPr>
              <a:t>    然而，该公式仅有学术上的辅助参考价值，不能作为科学的定义。因为，按照定义，一旦数据结构和算法的定义被确定下来，程序的概念应该被随之确定，而实际上，程序的概念比数据结构加算法的涵义更广。</a:t>
            </a:r>
            <a:endParaRPr lang="zh-CN" altLang="en-US" b="1" dirty="0">
              <a:solidFill>
                <a:srgbClr val="CC0000"/>
              </a:solidFill>
              <a:latin typeface="楷体_GB2312" pitchFamily="1" charset="-122"/>
              <a:ea typeface="楷体_GB2312" pitchFamily="1" charset="-122"/>
            </a:endParaRPr>
          </a:p>
          <a:p>
            <a:pPr eaLnBrk="1" hangingPunct="1">
              <a:spcBef>
                <a:spcPct val="10000"/>
              </a:spcBef>
              <a:buFont typeface="Wingdings" panose="05000000000000000000" pitchFamily="2" charset="2"/>
              <a:buChar char="Ø"/>
            </a:pPr>
            <a:endParaRPr lang="zh-CN" altLang="en-US" b="1" dirty="0">
              <a:latin typeface="楷体_GB2312" pitchFamily="1" charset="-122"/>
              <a:ea typeface="楷体_GB2312" pitchFamily="1" charset="-122"/>
            </a:endParaRPr>
          </a:p>
          <a:p>
            <a:pPr eaLnBrk="1" hangingPunct="1">
              <a:buFont typeface="Wingdings" panose="05000000000000000000" pitchFamily="2" charset="2"/>
              <a:buChar char="Ø"/>
            </a:pPr>
            <a:endParaRPr lang="zh-CN" altLang="en-US" b="1" dirty="0"/>
          </a:p>
        </p:txBody>
      </p:sp>
      <p:sp>
        <p:nvSpPr>
          <p:cNvPr id="41988"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1989"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1990" name="矩形 5"/>
          <p:cNvSpPr/>
          <p:nvPr/>
        </p:nvSpPr>
        <p:spPr>
          <a:xfrm>
            <a:off x="506413" y="1100138"/>
            <a:ext cx="11220450" cy="4554537"/>
          </a:xfrm>
          <a:prstGeom prst="rect">
            <a:avLst/>
          </a:prstGeom>
          <a:noFill/>
          <a:ln w="25400"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a:xfrm>
            <a:off x="652463" y="458788"/>
            <a:ext cx="10852150" cy="647700"/>
          </a:xfrm>
          <a:ln/>
        </p:spPr>
        <p:txBody>
          <a:bodyPr vert="horz" wrap="square" lIns="101600" tIns="38100" rIns="76200" bIns="38100" anchor="ctr" anchorCtr="0"/>
          <a:p>
            <a:pPr eaLnBrk="1" hangingPunct="1"/>
            <a:r>
              <a:rPr lang="en-US" altLang="zh-CN" sz="3600" dirty="0">
                <a:latin typeface="宋体" panose="02010600030101010101" pitchFamily="2" charset="-122"/>
                <a:ea typeface="宋体" panose="02010600030101010101" pitchFamily="2" charset="-122"/>
                <a:sym typeface="宋体" panose="02010600030101010101" pitchFamily="2" charset="-122"/>
              </a:rPr>
              <a:t>2. 6  </a:t>
            </a:r>
            <a:r>
              <a:rPr lang="zh-CN" altLang="en-US" sz="3600" dirty="0">
                <a:latin typeface="宋体" panose="02010600030101010101" pitchFamily="2" charset="-122"/>
                <a:ea typeface="宋体" panose="02010600030101010101" pitchFamily="2" charset="-122"/>
                <a:sym typeface="宋体" panose="02010600030101010101" pitchFamily="2" charset="-122"/>
              </a:rPr>
              <a:t>高级语言、程序设计技术与方法</a:t>
            </a:r>
            <a:endParaRPr lang="zh-CN" altLang="en-US" sz="3600" dirty="0">
              <a:latin typeface="宋体" panose="02010600030101010101" pitchFamily="2" charset="-122"/>
              <a:ea typeface="宋体" panose="02010600030101010101" pitchFamily="2" charset="-122"/>
              <a:sym typeface="宋体" panose="02010600030101010101" pitchFamily="2" charset="-122"/>
            </a:endParaRPr>
          </a:p>
        </p:txBody>
      </p:sp>
      <p:sp>
        <p:nvSpPr>
          <p:cNvPr id="43011" name="内容占位符 2"/>
          <p:cNvSpPr>
            <a:spLocks noGrp="1"/>
          </p:cNvSpPr>
          <p:nvPr>
            <p:ph idx="1"/>
          </p:nvPr>
        </p:nvSpPr>
        <p:spPr>
          <a:xfrm>
            <a:off x="669925" y="1295400"/>
            <a:ext cx="10852150" cy="3054350"/>
          </a:xfrm>
          <a:ln/>
        </p:spPr>
        <p:txBody>
          <a:bodyPr vert="horz" wrap="square" lIns="101600" tIns="0" rIns="82550" bIns="0" anchor="t" anchorCtr="0"/>
          <a:p>
            <a:pPr eaLnBrk="1" hangingPunct="1">
              <a:buFont typeface="Wingdings" panose="05000000000000000000" pitchFamily="2" charset="2"/>
              <a:buChar char="Ø"/>
            </a:pPr>
            <a:r>
              <a:rPr lang="zh-CN" altLang="en-US" b="1" dirty="0">
                <a:latin typeface="楷体_GB2312" pitchFamily="1" charset="-122"/>
                <a:ea typeface="楷体_GB2312" pitchFamily="1" charset="-122"/>
              </a:rPr>
              <a:t> 所谓高级程序设计语言（简称高级语言）是指用于描述计算机程序的类自然语言。</a:t>
            </a:r>
            <a:endParaRPr lang="en-US" altLang="zh-CN" b="1" dirty="0">
              <a:latin typeface="楷体_GB2312" pitchFamily="1" charset="-122"/>
              <a:ea typeface="楷体_GB2312" pitchFamily="1" charset="-122"/>
            </a:endParaRPr>
          </a:p>
          <a:p>
            <a:pPr eaLnBrk="1" hangingPunct="1">
              <a:buFont typeface="Wingdings" panose="05000000000000000000" pitchFamily="2" charset="2"/>
              <a:buChar char="Ø"/>
            </a:pPr>
            <a:r>
              <a:rPr lang="zh-CN" altLang="en-US" b="1" dirty="0">
                <a:latin typeface="楷体_GB2312" pitchFamily="1" charset="-122"/>
                <a:ea typeface="楷体_GB2312" pitchFamily="1" charset="-122"/>
              </a:rPr>
              <a:t>这种语言只是自然语言的一个很小的子集，在语法结构上比较简单而且规范，在语义上较少二义性，能够以比较准确、易读的形式描述各种计算机程序。</a:t>
            </a:r>
            <a:endParaRPr lang="en-US" altLang="zh-CN" b="1" dirty="0">
              <a:latin typeface="楷体_GB2312" pitchFamily="1" charset="-122"/>
              <a:ea typeface="楷体_GB2312" pitchFamily="1" charset="-122"/>
            </a:endParaRPr>
          </a:p>
          <a:p>
            <a:pPr algn="just" eaLnBrk="1" hangingPunct="1">
              <a:spcBef>
                <a:spcPct val="10000"/>
              </a:spcBef>
              <a:buFont typeface="Wingdings" panose="05000000000000000000" pitchFamily="2" charset="2"/>
              <a:buChar char="Ø"/>
            </a:pPr>
            <a:r>
              <a:rPr lang="zh-CN" altLang="en-US" b="1" dirty="0">
                <a:latin typeface="楷体_GB2312" pitchFamily="1" charset="-122"/>
                <a:ea typeface="楷体_GB2312" pitchFamily="1" charset="-122"/>
              </a:rPr>
              <a:t> 高级程序设计语言是程序设计发展的产物。</a:t>
            </a:r>
            <a:endParaRPr lang="zh-CN" altLang="en-US" b="1" dirty="0">
              <a:latin typeface="楷体_GB2312" pitchFamily="1" charset="-122"/>
              <a:ea typeface="楷体_GB2312" pitchFamily="1" charset="-122"/>
            </a:endParaRPr>
          </a:p>
          <a:p>
            <a:pPr eaLnBrk="1" hangingPunct="1">
              <a:buNone/>
            </a:pPr>
            <a:r>
              <a:rPr lang="en-US" altLang="zh-CN" b="1" dirty="0">
                <a:latin typeface="楷体_GB2312" pitchFamily="1" charset="-122"/>
                <a:ea typeface="楷体_GB2312" pitchFamily="1" charset="-122"/>
              </a:rPr>
              <a:t>     1950</a:t>
            </a:r>
            <a:r>
              <a:rPr lang="zh-CN" altLang="en-US" b="1" dirty="0">
                <a:latin typeface="楷体_GB2312" pitchFamily="1" charset="-122"/>
                <a:ea typeface="楷体_GB2312" pitchFamily="1" charset="-122"/>
              </a:rPr>
              <a:t>年代</a:t>
            </a:r>
            <a:r>
              <a:rPr lang="en-US" altLang="zh-CN" b="1" dirty="0">
                <a:latin typeface="楷体_GB2312" pitchFamily="1" charset="-122"/>
                <a:ea typeface="楷体_GB2312" pitchFamily="1" charset="-122"/>
              </a:rPr>
              <a:t>: Fortran</a:t>
            </a:r>
            <a:r>
              <a:rPr lang="zh-CN" altLang="en-US" b="1" dirty="0">
                <a:latin typeface="楷体_GB2312" pitchFamily="1" charset="-122"/>
                <a:ea typeface="楷体_GB2312" pitchFamily="1" charset="-122"/>
              </a:rPr>
              <a:t>语言、</a:t>
            </a:r>
            <a:r>
              <a:rPr lang="en-US" altLang="zh-CN" b="1" dirty="0">
                <a:latin typeface="楷体_GB2312" pitchFamily="1" charset="-122"/>
                <a:ea typeface="楷体_GB2312" pitchFamily="1" charset="-122"/>
              </a:rPr>
              <a:t>Basic</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Algol</a:t>
            </a:r>
            <a:r>
              <a:rPr lang="zh-CN" altLang="en-US" b="1" dirty="0">
                <a:latin typeface="楷体_GB2312" pitchFamily="1" charset="-122"/>
                <a:ea typeface="楷体_GB2312" pitchFamily="1" charset="-122"/>
              </a:rPr>
              <a:t>；</a:t>
            </a:r>
            <a:endParaRPr lang="zh-CN" altLang="en-US" b="1" dirty="0">
              <a:latin typeface="楷体_GB2312" pitchFamily="1" charset="-122"/>
              <a:ea typeface="楷体_GB2312" pitchFamily="1" charset="-122"/>
            </a:endParaRPr>
          </a:p>
          <a:p>
            <a:pPr eaLnBrk="1" hangingPunct="1">
              <a:spcBef>
                <a:spcPct val="10000"/>
              </a:spcBef>
              <a:buNone/>
            </a:pP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1960</a:t>
            </a:r>
            <a:r>
              <a:rPr lang="zh-CN" altLang="en-US" b="1" dirty="0">
                <a:latin typeface="楷体_GB2312" pitchFamily="1" charset="-122"/>
                <a:ea typeface="楷体_GB2312" pitchFamily="1" charset="-122"/>
              </a:rPr>
              <a:t>年代：</a:t>
            </a:r>
            <a:r>
              <a:rPr lang="en-US" altLang="zh-CN" b="1" dirty="0">
                <a:latin typeface="楷体_GB2312" pitchFamily="1" charset="-122"/>
                <a:ea typeface="楷体_GB2312" pitchFamily="1" charset="-122"/>
              </a:rPr>
              <a:t>PL/1</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APL</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COBOL</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SNOBOL</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Algol-68</a:t>
            </a: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rPr>
              <a:t>Pascal</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SIMULA</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LISP</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C</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sym typeface="Symbol" panose="05050102010706020507" pitchFamily="18" charset="2"/>
              </a:rPr>
              <a:t></a:t>
            </a:r>
            <a:endParaRPr lang="en-US" altLang="zh-CN" b="1" dirty="0">
              <a:latin typeface="楷体_GB2312" pitchFamily="1" charset="-122"/>
              <a:ea typeface="楷体_GB2312" pitchFamily="1" charset="-122"/>
              <a:sym typeface="Symbol" panose="05050102010706020507" pitchFamily="18" charset="2"/>
            </a:endParaRPr>
          </a:p>
          <a:p>
            <a:pPr eaLnBrk="1" hangingPunct="1">
              <a:buNone/>
            </a:pPr>
            <a:r>
              <a:rPr lang="en-US" altLang="zh-CN" b="1" dirty="0">
                <a:latin typeface="楷体_GB2312" pitchFamily="1" charset="-122"/>
                <a:ea typeface="楷体_GB2312" pitchFamily="1" charset="-122"/>
                <a:sym typeface="Symbol" panose="05050102010706020507" pitchFamily="18" charset="2"/>
              </a:rPr>
              <a:t>      </a:t>
            </a:r>
            <a:r>
              <a:rPr lang="en-US" altLang="zh-CN" b="1" dirty="0">
                <a:latin typeface="楷体_GB2312" pitchFamily="1" charset="-122"/>
                <a:ea typeface="楷体_GB2312" pitchFamily="1" charset="-122"/>
              </a:rPr>
              <a:t>1970</a:t>
            </a:r>
            <a:r>
              <a:rPr lang="zh-CN" altLang="en-US" b="1" dirty="0">
                <a:latin typeface="楷体_GB2312" pitchFamily="1" charset="-122"/>
                <a:ea typeface="楷体_GB2312" pitchFamily="1" charset="-122"/>
              </a:rPr>
              <a:t>年代</a:t>
            </a:r>
            <a:r>
              <a:rPr lang="en-US" altLang="zh-CN" b="1" dirty="0">
                <a:latin typeface="楷体_GB2312" pitchFamily="1" charset="-122"/>
                <a:ea typeface="楷体_GB2312" pitchFamily="1" charset="-122"/>
              </a:rPr>
              <a:t>: Prolog</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Smalltalk</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Ada</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XYZ</a:t>
            </a:r>
            <a:r>
              <a:rPr lang="zh-CN" altLang="en-US" b="1" dirty="0">
                <a:latin typeface="楷体_GB2312" pitchFamily="1" charset="-122"/>
                <a:ea typeface="楷体_GB2312" pitchFamily="1" charset="-122"/>
              </a:rPr>
              <a:t>、</a:t>
            </a:r>
            <a:r>
              <a:rPr lang="en-US" altLang="zh-CN" b="1" dirty="0">
                <a:latin typeface="楷体_GB2312" pitchFamily="1" charset="-122"/>
                <a:ea typeface="楷体_GB2312" pitchFamily="1" charset="-122"/>
              </a:rPr>
              <a:t>Beta</a:t>
            </a:r>
            <a:r>
              <a:rPr lang="zh-CN" altLang="en-US" b="1" dirty="0">
                <a:latin typeface="楷体_GB2312" pitchFamily="1" charset="-122"/>
                <a:ea typeface="楷体_GB2312" pitchFamily="1" charset="-122"/>
              </a:rPr>
              <a:t>、 </a:t>
            </a:r>
            <a:r>
              <a:rPr lang="en-US" altLang="zh-CN" b="1" dirty="0">
                <a:latin typeface="楷体_GB2312" pitchFamily="1" charset="-122"/>
                <a:ea typeface="楷体_GB2312" pitchFamily="1" charset="-122"/>
                <a:sym typeface="Symbol" panose="05050102010706020507" pitchFamily="18" charset="2"/>
              </a:rPr>
              <a:t></a:t>
            </a:r>
            <a:endParaRPr lang="en-US" altLang="zh-CN" b="1" dirty="0">
              <a:latin typeface="楷体_GB2312" pitchFamily="1" charset="-122"/>
              <a:ea typeface="楷体_GB2312" pitchFamily="1" charset="-122"/>
            </a:endParaRPr>
          </a:p>
          <a:p>
            <a:pPr eaLnBrk="1" hangingPunct="1">
              <a:buNone/>
            </a:pPr>
            <a:endParaRPr lang="zh-CN" altLang="en-US" dirty="0"/>
          </a:p>
        </p:txBody>
      </p:sp>
      <p:sp>
        <p:nvSpPr>
          <p:cNvPr id="43012"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3013"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3014" name="矩形 5"/>
          <p:cNvSpPr/>
          <p:nvPr/>
        </p:nvSpPr>
        <p:spPr>
          <a:xfrm>
            <a:off x="544513" y="4333875"/>
            <a:ext cx="5935662" cy="1614170"/>
          </a:xfrm>
          <a:prstGeom prst="rect">
            <a:avLst/>
          </a:prstGeom>
          <a:noFill/>
          <a:ln w="9525">
            <a:noFill/>
          </a:ln>
        </p:spPr>
        <p:txBody>
          <a:bodyPr>
            <a:spAutoFit/>
          </a:bodyPr>
          <a:p>
            <a:pPr lvl="1" eaLnBrk="1" hangingPunct="1">
              <a:lnSpc>
                <a:spcPct val="110000"/>
              </a:lnSpc>
            </a:pPr>
            <a:r>
              <a:rPr lang="en-US" altLang="zh-CN" b="1" dirty="0">
                <a:solidFill>
                  <a:srgbClr val="FF0000"/>
                </a:solidFill>
                <a:latin typeface="Arial" panose="020B0604020202020204" pitchFamily="34" charset="0"/>
              </a:rPr>
              <a:t>Fortran</a:t>
            </a:r>
            <a:r>
              <a:rPr lang="zh-CN" altLang="en-US" b="1" dirty="0">
                <a:solidFill>
                  <a:srgbClr val="FF0000"/>
                </a:solidFill>
                <a:latin typeface="Arial" panose="020B0604020202020204" pitchFamily="34" charset="0"/>
              </a:rPr>
              <a:t>语言</a:t>
            </a:r>
            <a:endParaRPr lang="zh-CN" altLang="en-US" b="1" dirty="0">
              <a:solidFill>
                <a:srgbClr val="FF0000"/>
              </a:solidFill>
              <a:latin typeface="Arial" panose="020B0604020202020204" pitchFamily="34" charset="0"/>
            </a:endParaRPr>
          </a:p>
          <a:p>
            <a:pPr lvl="2" eaLnBrk="1" hangingPunct="1">
              <a:lnSpc>
                <a:spcPct val="110000"/>
              </a:lnSpc>
            </a:pPr>
            <a:r>
              <a:rPr lang="en-US" altLang="zh-CN" b="1" dirty="0">
                <a:solidFill>
                  <a:srgbClr val="FF0000"/>
                </a:solidFill>
                <a:latin typeface="Arial" panose="020B0604020202020204" pitchFamily="34" charset="0"/>
              </a:rPr>
              <a:t>Fortran</a:t>
            </a:r>
            <a:r>
              <a:rPr lang="zh-CN" altLang="en-US" b="1" dirty="0">
                <a:solidFill>
                  <a:srgbClr val="FF0000"/>
                </a:solidFill>
                <a:latin typeface="Arial" panose="020B0604020202020204" pitchFamily="34" charset="0"/>
              </a:rPr>
              <a:t>是</a:t>
            </a:r>
            <a:r>
              <a:rPr lang="en-US" altLang="zh-CN" b="1" dirty="0">
                <a:solidFill>
                  <a:srgbClr val="FF0000"/>
                </a:solidFill>
                <a:latin typeface="Arial" panose="020B0604020202020204" pitchFamily="34" charset="0"/>
              </a:rPr>
              <a:t>Formula translation</a:t>
            </a:r>
            <a:r>
              <a:rPr lang="zh-CN" altLang="en-US" b="1" dirty="0">
                <a:solidFill>
                  <a:srgbClr val="FF0000"/>
                </a:solidFill>
                <a:latin typeface="Arial" panose="020B0604020202020204" pitchFamily="34" charset="0"/>
              </a:rPr>
              <a:t>的意思</a:t>
            </a:r>
            <a:endParaRPr lang="zh-CN" altLang="en-US" b="1" dirty="0">
              <a:solidFill>
                <a:srgbClr val="FF0000"/>
              </a:solidFill>
              <a:latin typeface="Arial" panose="020B0604020202020204" pitchFamily="34" charset="0"/>
            </a:endParaRPr>
          </a:p>
          <a:p>
            <a:pPr lvl="2" eaLnBrk="1" hangingPunct="1">
              <a:lnSpc>
                <a:spcPct val="110000"/>
              </a:lnSpc>
            </a:pPr>
            <a:r>
              <a:rPr lang="zh-CN" altLang="en-US" b="1" dirty="0">
                <a:solidFill>
                  <a:srgbClr val="FF0000"/>
                </a:solidFill>
                <a:latin typeface="Arial" panose="020B0604020202020204" pitchFamily="34" charset="0"/>
              </a:rPr>
              <a:t>被认为是第一个高级语言</a:t>
            </a:r>
            <a:r>
              <a:rPr lang="en-US" altLang="zh-CN" b="1" dirty="0">
                <a:solidFill>
                  <a:srgbClr val="FF0000"/>
                </a:solidFill>
                <a:latin typeface="Arial" panose="020B0604020202020204" pitchFamily="34" charset="0"/>
              </a:rPr>
              <a:t>, </a:t>
            </a:r>
            <a:r>
              <a:rPr lang="zh-CN" altLang="en-US" b="1" dirty="0">
                <a:solidFill>
                  <a:srgbClr val="FF0000"/>
                </a:solidFill>
                <a:latin typeface="Arial" panose="020B0604020202020204" pitchFamily="34" charset="0"/>
              </a:rPr>
              <a:t>产生于</a:t>
            </a:r>
            <a:r>
              <a:rPr lang="en-US" altLang="zh-CN" b="1" dirty="0">
                <a:solidFill>
                  <a:srgbClr val="FF0000"/>
                </a:solidFill>
                <a:latin typeface="Arial" panose="020B0604020202020204" pitchFamily="34" charset="0"/>
              </a:rPr>
              <a:t>50</a:t>
            </a:r>
            <a:r>
              <a:rPr lang="zh-CN" altLang="en-US" b="1" dirty="0">
                <a:solidFill>
                  <a:srgbClr val="FF0000"/>
                </a:solidFill>
                <a:latin typeface="Arial" panose="020B0604020202020204" pitchFamily="34" charset="0"/>
              </a:rPr>
              <a:t>年代后期</a:t>
            </a:r>
            <a:endParaRPr lang="zh-CN" altLang="en-US" b="1" dirty="0">
              <a:solidFill>
                <a:srgbClr val="FF0000"/>
              </a:solidFill>
              <a:latin typeface="Arial" panose="020B0604020202020204" pitchFamily="34" charset="0"/>
            </a:endParaRPr>
          </a:p>
          <a:p>
            <a:pPr lvl="2" eaLnBrk="1" hangingPunct="1">
              <a:lnSpc>
                <a:spcPct val="110000"/>
              </a:lnSpc>
            </a:pPr>
            <a:r>
              <a:rPr lang="zh-CN" altLang="en-US" b="1" dirty="0">
                <a:solidFill>
                  <a:srgbClr val="FF0000"/>
                </a:solidFill>
                <a:latin typeface="Arial" panose="020B0604020202020204" pitchFamily="34" charset="0"/>
              </a:rPr>
              <a:t>广泛用于科学计算，现在仍然有大量用</a:t>
            </a:r>
            <a:r>
              <a:rPr lang="en-US" altLang="zh-CN" b="1" dirty="0">
                <a:solidFill>
                  <a:srgbClr val="FF0000"/>
                </a:solidFill>
                <a:latin typeface="Arial" panose="020B0604020202020204" pitchFamily="34" charset="0"/>
              </a:rPr>
              <a:t>Fortran</a:t>
            </a:r>
            <a:r>
              <a:rPr lang="zh-CN" altLang="en-US" b="1" dirty="0">
                <a:solidFill>
                  <a:srgbClr val="FF0000"/>
                </a:solidFill>
                <a:latin typeface="Arial" panose="020B0604020202020204" pitchFamily="34" charset="0"/>
              </a:rPr>
              <a:t>编写的科学计算程序</a:t>
            </a:r>
            <a:endParaRPr lang="zh-CN" altLang="en-US" b="1" dirty="0">
              <a:solidFill>
                <a:srgbClr val="FF0000"/>
              </a:solidFill>
              <a:latin typeface="Arial" panose="020B0604020202020204" pitchFamily="34" charset="0"/>
            </a:endParaRPr>
          </a:p>
        </p:txBody>
      </p:sp>
      <p:sp>
        <p:nvSpPr>
          <p:cNvPr id="43015" name="矩形 6"/>
          <p:cNvSpPr/>
          <p:nvPr/>
        </p:nvSpPr>
        <p:spPr>
          <a:xfrm>
            <a:off x="6137275" y="4137025"/>
            <a:ext cx="6096000" cy="2224088"/>
          </a:xfrm>
          <a:prstGeom prst="rect">
            <a:avLst/>
          </a:prstGeom>
          <a:noFill/>
          <a:ln w="9525">
            <a:noFill/>
          </a:ln>
        </p:spPr>
        <p:txBody>
          <a:bodyPr>
            <a:spAutoFit/>
          </a:bodyPr>
          <a:p>
            <a:pPr lvl="1" eaLnBrk="1" hangingPunct="1">
              <a:lnSpc>
                <a:spcPct val="110000"/>
              </a:lnSpc>
            </a:pPr>
            <a:r>
              <a:rPr lang="en-US" altLang="zh-CN" b="1" dirty="0">
                <a:solidFill>
                  <a:srgbClr val="0070C0"/>
                </a:solidFill>
                <a:latin typeface="Arial" panose="020B0604020202020204" pitchFamily="34" charset="0"/>
              </a:rPr>
              <a:t>Algol-60</a:t>
            </a:r>
            <a:endParaRPr lang="en-US" altLang="zh-CN" b="1" dirty="0">
              <a:solidFill>
                <a:srgbClr val="0070C0"/>
              </a:solidFill>
              <a:latin typeface="Arial" panose="020B0604020202020204" pitchFamily="34" charset="0"/>
            </a:endParaRPr>
          </a:p>
          <a:p>
            <a:pPr lvl="2" eaLnBrk="1" hangingPunct="1">
              <a:lnSpc>
                <a:spcPct val="110000"/>
              </a:lnSpc>
            </a:pPr>
            <a:r>
              <a:rPr lang="en-US" altLang="zh-CN" b="1" dirty="0">
                <a:solidFill>
                  <a:srgbClr val="0070C0"/>
                </a:solidFill>
                <a:latin typeface="Arial" panose="020B0604020202020204" pitchFamily="34" charset="0"/>
              </a:rPr>
              <a:t>Algol</a:t>
            </a:r>
            <a:r>
              <a:rPr lang="zh-CN" altLang="en-US" b="1" dirty="0">
                <a:solidFill>
                  <a:srgbClr val="0070C0"/>
                </a:solidFill>
                <a:latin typeface="Arial" panose="020B0604020202020204" pitchFamily="34" charset="0"/>
              </a:rPr>
              <a:t>是</a:t>
            </a:r>
            <a:r>
              <a:rPr lang="en-US" altLang="zh-CN" b="1" dirty="0">
                <a:solidFill>
                  <a:srgbClr val="0070C0"/>
                </a:solidFill>
                <a:latin typeface="Arial" panose="020B0604020202020204" pitchFamily="34" charset="0"/>
              </a:rPr>
              <a:t>Algorithm language</a:t>
            </a:r>
            <a:r>
              <a:rPr lang="zh-CN" altLang="en-US" b="1" dirty="0">
                <a:solidFill>
                  <a:srgbClr val="0070C0"/>
                </a:solidFill>
                <a:latin typeface="Arial" panose="020B0604020202020204" pitchFamily="34" charset="0"/>
              </a:rPr>
              <a:t>的意思</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源于欧洲</a:t>
            </a:r>
            <a:endParaRPr lang="zh-CN" altLang="en-US" b="1" dirty="0">
              <a:solidFill>
                <a:srgbClr val="0070C0"/>
              </a:solidFill>
              <a:latin typeface="Arial" panose="020B0604020202020204" pitchFamily="34" charset="0"/>
            </a:endParaRPr>
          </a:p>
          <a:p>
            <a:pPr lvl="2" eaLnBrk="1" hangingPunct="1">
              <a:lnSpc>
                <a:spcPct val="110000"/>
              </a:lnSpc>
            </a:pPr>
            <a:r>
              <a:rPr lang="en-US" altLang="zh-CN" b="1" dirty="0">
                <a:solidFill>
                  <a:srgbClr val="0070C0"/>
                </a:solidFill>
                <a:latin typeface="Arial" panose="020B0604020202020204" pitchFamily="34" charset="0"/>
              </a:rPr>
              <a:t>Algol-60</a:t>
            </a:r>
            <a:r>
              <a:rPr lang="zh-CN" altLang="en-US" b="1" dirty="0">
                <a:solidFill>
                  <a:srgbClr val="0070C0"/>
                </a:solidFill>
                <a:latin typeface="Arial" panose="020B0604020202020204" pitchFamily="34" charset="0"/>
              </a:rPr>
              <a:t>于</a:t>
            </a:r>
            <a:r>
              <a:rPr lang="en-US" altLang="zh-CN" b="1" dirty="0">
                <a:solidFill>
                  <a:srgbClr val="0070C0"/>
                </a:solidFill>
                <a:latin typeface="Arial" panose="020B0604020202020204" pitchFamily="34" charset="0"/>
              </a:rPr>
              <a:t>1960</a:t>
            </a:r>
            <a:r>
              <a:rPr lang="zh-CN" altLang="en-US" b="1" dirty="0">
                <a:solidFill>
                  <a:srgbClr val="0070C0"/>
                </a:solidFill>
                <a:latin typeface="Arial" panose="020B0604020202020204" pitchFamily="34" charset="0"/>
              </a:rPr>
              <a:t>年发布</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第一次使用</a:t>
            </a:r>
            <a:r>
              <a:rPr lang="en-US" altLang="zh-CN" b="1" dirty="0">
                <a:solidFill>
                  <a:srgbClr val="0070C0"/>
                </a:solidFill>
                <a:latin typeface="Arial" panose="020B0604020202020204" pitchFamily="34" charset="0"/>
              </a:rPr>
              <a:t>Backus</a:t>
            </a:r>
            <a:r>
              <a:rPr lang="zh-CN" altLang="en-US" b="1" dirty="0">
                <a:solidFill>
                  <a:srgbClr val="0070C0"/>
                </a:solidFill>
                <a:latin typeface="Arial" panose="020B0604020202020204" pitchFamily="34" charset="0"/>
              </a:rPr>
              <a:t>范式严格定义程序设计语言 </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曾在我国广泛使用</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数据类型太少</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非数值计算能力太弱</a:t>
            </a:r>
            <a:endParaRPr lang="zh-CN" altLang="en-US" b="1" dirty="0">
              <a:solidFill>
                <a:srgbClr val="0070C0"/>
              </a:solidFill>
              <a:latin typeface="Arial" panose="020B0604020202020204" pitchFamily="34" charset="0"/>
            </a:endParaRPr>
          </a:p>
          <a:p>
            <a:pPr lvl="2" eaLnBrk="1" hangingPunct="1">
              <a:lnSpc>
                <a:spcPct val="110000"/>
              </a:lnSpc>
            </a:pPr>
            <a:r>
              <a:rPr lang="en-US" altLang="zh-CN" b="1" dirty="0">
                <a:solidFill>
                  <a:srgbClr val="0070C0"/>
                </a:solidFill>
                <a:latin typeface="Arial" panose="020B0604020202020204" pitchFamily="34" charset="0"/>
              </a:rPr>
              <a:t>Algol-68: </a:t>
            </a:r>
            <a:r>
              <a:rPr lang="zh-CN" altLang="en-US" b="1" dirty="0">
                <a:solidFill>
                  <a:srgbClr val="0070C0"/>
                </a:solidFill>
                <a:latin typeface="Arial" panose="020B0604020202020204" pitchFamily="34" charset="0"/>
              </a:rPr>
              <a:t>试图扩展</a:t>
            </a:r>
            <a:r>
              <a:rPr lang="en-US" altLang="zh-CN" b="1" dirty="0">
                <a:solidFill>
                  <a:srgbClr val="0070C0"/>
                </a:solidFill>
                <a:latin typeface="Arial" panose="020B0604020202020204" pitchFamily="34" charset="0"/>
              </a:rPr>
              <a:t>Algol-60,</a:t>
            </a:r>
            <a:r>
              <a:rPr lang="zh-CN" altLang="en-US" b="1" dirty="0">
                <a:solidFill>
                  <a:srgbClr val="0070C0"/>
                </a:solidFill>
                <a:latin typeface="Arial" panose="020B0604020202020204" pitchFamily="34" charset="0"/>
              </a:rPr>
              <a:t>未取得实质成功</a:t>
            </a:r>
            <a:endParaRPr lang="zh-CN" altLang="en-US" b="1" dirty="0">
              <a:solidFill>
                <a:srgbClr val="0070C0"/>
              </a:solidFill>
              <a:latin typeface="Arial" panose="020B0604020202020204" pitchFamily="34" charset="0"/>
            </a:endParaRPr>
          </a:p>
        </p:txBody>
      </p:sp>
      <p:sp>
        <p:nvSpPr>
          <p:cNvPr id="43016" name="矩形 7"/>
          <p:cNvSpPr/>
          <p:nvPr/>
        </p:nvSpPr>
        <p:spPr>
          <a:xfrm>
            <a:off x="825500" y="4278313"/>
            <a:ext cx="5646738" cy="1954212"/>
          </a:xfrm>
          <a:prstGeom prst="rect">
            <a:avLst/>
          </a:prstGeom>
          <a:noFill/>
          <a:ln w="25400"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3017" name="矩形 8"/>
          <p:cNvSpPr/>
          <p:nvPr/>
        </p:nvSpPr>
        <p:spPr>
          <a:xfrm>
            <a:off x="6650038" y="4208463"/>
            <a:ext cx="5326062" cy="2130425"/>
          </a:xfrm>
          <a:prstGeom prst="rect">
            <a:avLst/>
          </a:prstGeom>
          <a:noFill/>
          <a:ln w="25400"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cxnSp>
        <p:nvCxnSpPr>
          <p:cNvPr id="43018" name="直接连接符 9"/>
          <p:cNvCxnSpPr/>
          <p:nvPr/>
        </p:nvCxnSpPr>
        <p:spPr>
          <a:xfrm>
            <a:off x="349250" y="1162050"/>
            <a:ext cx="5318125" cy="1588"/>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4035"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4036" name="矩形 5"/>
          <p:cNvSpPr/>
          <p:nvPr/>
        </p:nvSpPr>
        <p:spPr>
          <a:xfrm>
            <a:off x="-147637" y="444500"/>
            <a:ext cx="6096000" cy="1920875"/>
          </a:xfrm>
          <a:prstGeom prst="rect">
            <a:avLst/>
          </a:prstGeom>
          <a:noFill/>
          <a:ln w="9525">
            <a:noFill/>
          </a:ln>
        </p:spPr>
        <p:txBody>
          <a:bodyPr>
            <a:spAutoFit/>
          </a:bodyPr>
          <a:p>
            <a:pPr lvl="1" eaLnBrk="1" hangingPunct="1">
              <a:lnSpc>
                <a:spcPct val="110000"/>
              </a:lnSpc>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比</a:t>
            </a:r>
            <a:r>
              <a:rPr lang="en-US" altLang="zh-CN" b="1" dirty="0">
                <a:latin typeface="Arial" panose="020B0604020202020204" pitchFamily="34" charset="0"/>
              </a:rPr>
              <a:t>Algol-60</a:t>
            </a:r>
            <a:r>
              <a:rPr lang="zh-CN" altLang="en-US" b="1" dirty="0">
                <a:latin typeface="Arial" panose="020B0604020202020204" pitchFamily="34" charset="0"/>
              </a:rPr>
              <a:t>简单</a:t>
            </a:r>
            <a:r>
              <a:rPr lang="en-US" altLang="zh-CN" b="1" dirty="0">
                <a:latin typeface="Arial" panose="020B0604020202020204" pitchFamily="34" charset="0"/>
              </a:rPr>
              <a:t>, </a:t>
            </a:r>
            <a:r>
              <a:rPr lang="zh-CN" altLang="en-US" b="1" dirty="0">
                <a:latin typeface="Arial" panose="020B0604020202020204" pitchFamily="34" charset="0"/>
              </a:rPr>
              <a:t>某些部分是</a:t>
            </a:r>
            <a:r>
              <a:rPr lang="en-US" altLang="zh-CN" b="1" dirty="0">
                <a:latin typeface="Arial" panose="020B0604020202020204" pitchFamily="34" charset="0"/>
              </a:rPr>
              <a:t>Algol-60</a:t>
            </a:r>
            <a:r>
              <a:rPr lang="zh-CN" altLang="en-US" b="1" dirty="0">
                <a:latin typeface="Arial" panose="020B0604020202020204" pitchFamily="34" charset="0"/>
              </a:rPr>
              <a:t>的子集</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扩充了数据类型</a:t>
            </a:r>
            <a:r>
              <a:rPr lang="en-US" altLang="zh-CN" b="1" dirty="0">
                <a:latin typeface="Arial" panose="020B0604020202020204" pitchFamily="34" charset="0"/>
              </a:rPr>
              <a:t>, </a:t>
            </a:r>
            <a:r>
              <a:rPr lang="zh-CN" altLang="en-US" b="1" dirty="0">
                <a:latin typeface="Arial" panose="020B0604020202020204" pitchFamily="34" charset="0"/>
              </a:rPr>
              <a:t>允许定义新的数据类型</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加强了非数值计算能力</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语言严格定义</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一种很好的教学语言</a:t>
            </a:r>
            <a:endParaRPr lang="zh-CN" altLang="en-US" b="1" dirty="0">
              <a:latin typeface="Arial" panose="020B0604020202020204" pitchFamily="34" charset="0"/>
            </a:endParaRPr>
          </a:p>
        </p:txBody>
      </p:sp>
      <p:sp>
        <p:nvSpPr>
          <p:cNvPr id="44037" name="矩形 6"/>
          <p:cNvSpPr/>
          <p:nvPr/>
        </p:nvSpPr>
        <p:spPr>
          <a:xfrm>
            <a:off x="5897563" y="1206500"/>
            <a:ext cx="6096000" cy="4054475"/>
          </a:xfrm>
          <a:prstGeom prst="rect">
            <a:avLst/>
          </a:prstGeom>
          <a:noFill/>
          <a:ln w="9525">
            <a:noFill/>
          </a:ln>
        </p:spPr>
        <p:txBody>
          <a:bodyPr>
            <a:spAutoFit/>
          </a:bodyPr>
          <a:p>
            <a:pPr lvl="1" eaLnBrk="1" hangingPunct="1">
              <a:lnSpc>
                <a:spcPct val="110000"/>
              </a:lnSpc>
            </a:pPr>
            <a:r>
              <a:rPr lang="en-US" altLang="zh-CN" b="1" dirty="0">
                <a:solidFill>
                  <a:srgbClr val="0070C0"/>
                </a:solidFill>
                <a:latin typeface="Arial" panose="020B0604020202020204" pitchFamily="34" charset="0"/>
              </a:rPr>
              <a:t>C</a:t>
            </a:r>
            <a:r>
              <a:rPr lang="zh-CN" altLang="en-US" b="1" dirty="0">
                <a:solidFill>
                  <a:srgbClr val="0070C0"/>
                </a:solidFill>
                <a:latin typeface="Arial" panose="020B0604020202020204" pitchFamily="34" charset="0"/>
              </a:rPr>
              <a:t>语言</a:t>
            </a:r>
            <a:endParaRPr lang="zh-CN" altLang="en-US" b="1" dirty="0">
              <a:solidFill>
                <a:srgbClr val="0070C0"/>
              </a:solidFill>
              <a:latin typeface="Arial" panose="020B0604020202020204" pitchFamily="34" charset="0"/>
            </a:endParaRPr>
          </a:p>
          <a:p>
            <a:pPr lvl="2" eaLnBrk="1" hangingPunct="1">
              <a:lnSpc>
                <a:spcPct val="110000"/>
              </a:lnSpc>
            </a:pPr>
            <a:r>
              <a:rPr lang="en-US" altLang="zh-CN" b="1" dirty="0">
                <a:solidFill>
                  <a:srgbClr val="0070C0"/>
                </a:solidFill>
                <a:latin typeface="Arial" panose="020B0604020202020204" pitchFamily="34" charset="0"/>
              </a:rPr>
              <a:t>UNIX</a:t>
            </a:r>
            <a:r>
              <a:rPr lang="zh-CN" altLang="en-US" b="1" dirty="0">
                <a:solidFill>
                  <a:srgbClr val="0070C0"/>
                </a:solidFill>
                <a:latin typeface="Arial" panose="020B0604020202020204" pitchFamily="34" charset="0"/>
              </a:rPr>
              <a:t>操作系统的设计者</a:t>
            </a:r>
            <a:r>
              <a:rPr lang="en-US" altLang="zh-CN" b="1" dirty="0">
                <a:solidFill>
                  <a:srgbClr val="0070C0"/>
                </a:solidFill>
                <a:latin typeface="Arial" panose="020B0604020202020204" pitchFamily="34" charset="0"/>
              </a:rPr>
              <a:t>Ken Thompson</a:t>
            </a:r>
            <a:r>
              <a:rPr lang="zh-CN" altLang="en-US" b="1" dirty="0">
                <a:solidFill>
                  <a:srgbClr val="0070C0"/>
                </a:solidFill>
                <a:latin typeface="Arial" panose="020B0604020202020204" pitchFamily="34" charset="0"/>
              </a:rPr>
              <a:t>与</a:t>
            </a:r>
            <a:r>
              <a:rPr lang="en-US" altLang="zh-CN" b="1" dirty="0">
                <a:solidFill>
                  <a:srgbClr val="0070C0"/>
                </a:solidFill>
                <a:latin typeface="Arial" panose="020B0604020202020204" pitchFamily="34" charset="0"/>
              </a:rPr>
              <a:t>Dennis M. Ritchie</a:t>
            </a:r>
            <a:r>
              <a:rPr lang="zh-CN" altLang="en-US" b="1" dirty="0">
                <a:solidFill>
                  <a:srgbClr val="0070C0"/>
                </a:solidFill>
                <a:latin typeface="Arial" panose="020B0604020202020204" pitchFamily="34" charset="0"/>
              </a:rPr>
              <a:t>设计的</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在</a:t>
            </a:r>
            <a:r>
              <a:rPr lang="en-US" altLang="zh-CN" b="1" dirty="0">
                <a:solidFill>
                  <a:srgbClr val="0070C0"/>
                </a:solidFill>
                <a:latin typeface="Arial" panose="020B0604020202020204" pitchFamily="34" charset="0"/>
              </a:rPr>
              <a:t>B</a:t>
            </a:r>
            <a:r>
              <a:rPr lang="zh-CN" altLang="en-US" b="1" dirty="0">
                <a:solidFill>
                  <a:srgbClr val="0070C0"/>
                </a:solidFill>
                <a:latin typeface="Arial" panose="020B0604020202020204" pitchFamily="34" charset="0"/>
              </a:rPr>
              <a:t>语言的基础上开发的</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而</a:t>
            </a:r>
            <a:r>
              <a:rPr lang="en-US" altLang="zh-CN" b="1" dirty="0">
                <a:solidFill>
                  <a:srgbClr val="0070C0"/>
                </a:solidFill>
                <a:latin typeface="Arial" panose="020B0604020202020204" pitchFamily="34" charset="0"/>
              </a:rPr>
              <a:t>B</a:t>
            </a:r>
            <a:r>
              <a:rPr lang="zh-CN" altLang="en-US" b="1" dirty="0">
                <a:solidFill>
                  <a:srgbClr val="0070C0"/>
                </a:solidFill>
                <a:latin typeface="Arial" panose="020B0604020202020204" pitchFamily="34" charset="0"/>
              </a:rPr>
              <a:t>语言是贝尔实验室内部使用的一种程序设计语言</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界于汇编和高级语言之间</a:t>
            </a:r>
            <a:endParaRPr lang="zh-CN" altLang="en-US" b="1" dirty="0">
              <a:solidFill>
                <a:srgbClr val="0070C0"/>
              </a:solidFill>
              <a:latin typeface="Arial" panose="020B0604020202020204" pitchFamily="34" charset="0"/>
            </a:endParaRPr>
          </a:p>
          <a:p>
            <a:pPr lvl="2" eaLnBrk="1" hangingPunct="1">
              <a:lnSpc>
                <a:spcPct val="110000"/>
              </a:lnSpc>
            </a:pPr>
            <a:r>
              <a:rPr lang="en-US" altLang="zh-CN" b="1" dirty="0">
                <a:solidFill>
                  <a:srgbClr val="0070C0"/>
                </a:solidFill>
                <a:latin typeface="Arial" panose="020B0604020202020204" pitchFamily="34" charset="0"/>
              </a:rPr>
              <a:t>C</a:t>
            </a:r>
            <a:r>
              <a:rPr lang="zh-CN" altLang="en-US" b="1" dirty="0">
                <a:solidFill>
                  <a:srgbClr val="0070C0"/>
                </a:solidFill>
                <a:latin typeface="Arial" panose="020B0604020202020204" pitchFamily="34" charset="0"/>
              </a:rPr>
              <a:t>的最初目标是实现</a:t>
            </a:r>
            <a:r>
              <a:rPr lang="en-US" altLang="zh-CN" b="1" dirty="0">
                <a:solidFill>
                  <a:srgbClr val="0070C0"/>
                </a:solidFill>
                <a:latin typeface="Arial" panose="020B0604020202020204" pitchFamily="34" charset="0"/>
              </a:rPr>
              <a:t>UNIX</a:t>
            </a:r>
            <a:r>
              <a:rPr lang="zh-CN" altLang="en-US" b="1" dirty="0">
                <a:solidFill>
                  <a:srgbClr val="0070C0"/>
                </a:solidFill>
                <a:latin typeface="Arial" panose="020B0604020202020204" pitchFamily="34" charset="0"/>
              </a:rPr>
              <a:t>操作系统</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一种高效率的程序设计语言</a:t>
            </a:r>
            <a:r>
              <a:rPr lang="en-US" altLang="zh-CN" b="1" dirty="0">
                <a:solidFill>
                  <a:srgbClr val="0070C0"/>
                </a:solidFill>
                <a:latin typeface="Arial" panose="020B0604020202020204" pitchFamily="34" charset="0"/>
              </a:rPr>
              <a:t>(</a:t>
            </a:r>
            <a:r>
              <a:rPr lang="zh-CN" altLang="en-US" b="1" dirty="0">
                <a:solidFill>
                  <a:srgbClr val="0070C0"/>
                </a:solidFill>
                <a:latin typeface="Arial" panose="020B0604020202020204" pitchFamily="34" charset="0"/>
              </a:rPr>
              <a:t>编程</a:t>
            </a:r>
            <a:r>
              <a:rPr lang="en-US" altLang="zh-CN" b="1" dirty="0">
                <a:solidFill>
                  <a:srgbClr val="0070C0"/>
                </a:solidFill>
                <a:latin typeface="Arial" panose="020B0604020202020204" pitchFamily="34" charset="0"/>
              </a:rPr>
              <a:t>,</a:t>
            </a:r>
            <a:r>
              <a:rPr lang="zh-CN" altLang="en-US" b="1" dirty="0">
                <a:solidFill>
                  <a:srgbClr val="0070C0"/>
                </a:solidFill>
                <a:latin typeface="Arial" panose="020B0604020202020204" pitchFamily="34" charset="0"/>
              </a:rPr>
              <a:t>运行</a:t>
            </a:r>
            <a:r>
              <a:rPr lang="en-US" altLang="zh-CN" b="1" dirty="0">
                <a:solidFill>
                  <a:srgbClr val="0070C0"/>
                </a:solidFill>
                <a:latin typeface="Arial" panose="020B0604020202020204" pitchFamily="34" charset="0"/>
              </a:rPr>
              <a:t>)</a:t>
            </a:r>
            <a:endParaRPr lang="en-US" altLang="zh-CN"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支持科学计算</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支持系统程序设计</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丰富的数据类型</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允许定义新的数据类型</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目前使用最广泛的语言</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语法不够严格</a:t>
            </a:r>
            <a:r>
              <a:rPr lang="en-US" altLang="zh-CN" b="1" dirty="0">
                <a:solidFill>
                  <a:srgbClr val="0070C0"/>
                </a:solidFill>
                <a:latin typeface="Arial" panose="020B0604020202020204" pitchFamily="34" charset="0"/>
              </a:rPr>
              <a:t>, </a:t>
            </a:r>
            <a:r>
              <a:rPr lang="zh-CN" altLang="en-US" b="1" dirty="0">
                <a:solidFill>
                  <a:srgbClr val="0070C0"/>
                </a:solidFill>
                <a:latin typeface="Arial" panose="020B0604020202020204" pitchFamily="34" charset="0"/>
              </a:rPr>
              <a:t>不够规范</a:t>
            </a:r>
            <a:endParaRPr lang="zh-CN" altLang="en-US" b="1" dirty="0">
              <a:solidFill>
                <a:srgbClr val="0070C0"/>
              </a:solidFill>
              <a:latin typeface="Arial" panose="020B0604020202020204" pitchFamily="34" charset="0"/>
            </a:endParaRPr>
          </a:p>
          <a:p>
            <a:pPr lvl="2" eaLnBrk="1" hangingPunct="1">
              <a:lnSpc>
                <a:spcPct val="110000"/>
              </a:lnSpc>
            </a:pPr>
            <a:r>
              <a:rPr lang="zh-CN" altLang="en-US" b="1" dirty="0">
                <a:solidFill>
                  <a:srgbClr val="0070C0"/>
                </a:solidFill>
                <a:latin typeface="Arial" panose="020B0604020202020204" pitchFamily="34" charset="0"/>
              </a:rPr>
              <a:t>比较难掌握</a:t>
            </a:r>
            <a:endParaRPr lang="zh-CN" altLang="en-US" b="1" dirty="0">
              <a:solidFill>
                <a:srgbClr val="0070C0"/>
              </a:solidFill>
              <a:latin typeface="Arial" panose="020B0604020202020204" pitchFamily="34" charset="0"/>
            </a:endParaRPr>
          </a:p>
        </p:txBody>
      </p:sp>
      <p:sp>
        <p:nvSpPr>
          <p:cNvPr id="44038" name="矩形 7"/>
          <p:cNvSpPr/>
          <p:nvPr/>
        </p:nvSpPr>
        <p:spPr>
          <a:xfrm>
            <a:off x="-85725" y="2416175"/>
            <a:ext cx="6096000" cy="1616075"/>
          </a:xfrm>
          <a:prstGeom prst="rect">
            <a:avLst/>
          </a:prstGeom>
          <a:noFill/>
          <a:ln w="9525">
            <a:noFill/>
          </a:ln>
        </p:spPr>
        <p:txBody>
          <a:bodyPr>
            <a:spAutoFit/>
          </a:bodyPr>
          <a:p>
            <a:pPr lvl="1" eaLnBrk="1" hangingPunct="1">
              <a:lnSpc>
                <a:spcPct val="110000"/>
              </a:lnSpc>
            </a:pPr>
            <a:r>
              <a:rPr lang="en-US" altLang="zh-CN" b="1" dirty="0">
                <a:latin typeface="Arial" panose="020B0604020202020204" pitchFamily="34" charset="0"/>
              </a:rPr>
              <a:t>LISP</a:t>
            </a:r>
            <a:r>
              <a:rPr lang="zh-CN" altLang="en-US" b="1" dirty="0">
                <a:latin typeface="Arial" panose="020B0604020202020204" pitchFamily="34" charset="0"/>
              </a:rPr>
              <a:t>语言</a:t>
            </a:r>
            <a:endParaRPr lang="zh-CN" altLang="en-US" b="1" dirty="0">
              <a:latin typeface="Arial" panose="020B0604020202020204" pitchFamily="34" charset="0"/>
            </a:endParaRPr>
          </a:p>
          <a:p>
            <a:pPr lvl="2" eaLnBrk="1" hangingPunct="1">
              <a:lnSpc>
                <a:spcPct val="110000"/>
              </a:lnSpc>
            </a:pPr>
            <a:r>
              <a:rPr lang="en-US" altLang="zh-CN" b="1" dirty="0">
                <a:latin typeface="Arial" panose="020B0604020202020204" pitchFamily="34" charset="0"/>
              </a:rPr>
              <a:t>LISP</a:t>
            </a:r>
            <a:r>
              <a:rPr lang="zh-CN" altLang="en-US" b="1" dirty="0">
                <a:latin typeface="Arial" panose="020B0604020202020204" pitchFamily="34" charset="0"/>
              </a:rPr>
              <a:t>是</a:t>
            </a:r>
            <a:r>
              <a:rPr lang="en-US" altLang="zh-CN" b="1" dirty="0">
                <a:latin typeface="Arial" panose="020B0604020202020204" pitchFamily="34" charset="0"/>
              </a:rPr>
              <a:t>List processing</a:t>
            </a:r>
            <a:r>
              <a:rPr lang="zh-CN" altLang="en-US" b="1" dirty="0">
                <a:latin typeface="Arial" panose="020B0604020202020204" pitchFamily="34" charset="0"/>
              </a:rPr>
              <a:t>的意思</a:t>
            </a:r>
            <a:endParaRPr lang="zh-CN" altLang="en-US" b="1" dirty="0">
              <a:latin typeface="Arial" panose="020B0604020202020204" pitchFamily="34" charset="0"/>
            </a:endParaRPr>
          </a:p>
          <a:p>
            <a:pPr lvl="2" eaLnBrk="1" hangingPunct="1">
              <a:lnSpc>
                <a:spcPct val="110000"/>
              </a:lnSpc>
            </a:pPr>
            <a:r>
              <a:rPr lang="en-US" altLang="zh-CN" b="1" dirty="0">
                <a:latin typeface="Arial" panose="020B0604020202020204" pitchFamily="34" charset="0"/>
              </a:rPr>
              <a:t>John McCarthy</a:t>
            </a:r>
            <a:r>
              <a:rPr lang="zh-CN" altLang="en-US" b="1" dirty="0">
                <a:latin typeface="Arial" panose="020B0604020202020204" pitchFamily="34" charset="0"/>
              </a:rPr>
              <a:t>设计的</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又称函数程序设计语言</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主要用于人工智能问题求解</a:t>
            </a:r>
            <a:endParaRPr lang="zh-CN" altLang="en-US" b="1" dirty="0">
              <a:latin typeface="Arial" panose="020B0604020202020204" pitchFamily="34" charset="0"/>
            </a:endParaRPr>
          </a:p>
        </p:txBody>
      </p:sp>
      <p:sp>
        <p:nvSpPr>
          <p:cNvPr id="44039" name="矩形 8"/>
          <p:cNvSpPr/>
          <p:nvPr/>
        </p:nvSpPr>
        <p:spPr>
          <a:xfrm>
            <a:off x="-33337" y="4484688"/>
            <a:ext cx="6096000" cy="1616075"/>
          </a:xfrm>
          <a:prstGeom prst="rect">
            <a:avLst/>
          </a:prstGeom>
          <a:noFill/>
          <a:ln w="9525">
            <a:noFill/>
          </a:ln>
        </p:spPr>
        <p:txBody>
          <a:bodyPr>
            <a:spAutoFit/>
          </a:bodyPr>
          <a:p>
            <a:pPr lvl="1" eaLnBrk="1" hangingPunct="1">
              <a:lnSpc>
                <a:spcPct val="110000"/>
              </a:lnSpc>
            </a:pPr>
            <a:r>
              <a:rPr lang="en-US" altLang="zh-CN" b="1" dirty="0">
                <a:latin typeface="Arial" panose="020B0604020202020204" pitchFamily="34" charset="0"/>
              </a:rPr>
              <a:t>Prolog</a:t>
            </a:r>
            <a:endParaRPr lang="en-US" altLang="zh-CN" b="1" dirty="0">
              <a:latin typeface="Arial" panose="020B0604020202020204" pitchFamily="34" charset="0"/>
            </a:endParaRPr>
          </a:p>
          <a:p>
            <a:pPr lvl="2" eaLnBrk="1" hangingPunct="1">
              <a:lnSpc>
                <a:spcPct val="110000"/>
              </a:lnSpc>
            </a:pPr>
            <a:r>
              <a:rPr lang="en-US" altLang="zh-CN" b="1" dirty="0">
                <a:latin typeface="Arial" panose="020B0604020202020204" pitchFamily="34" charset="0"/>
              </a:rPr>
              <a:t>Prolog</a:t>
            </a:r>
            <a:r>
              <a:rPr lang="zh-CN" altLang="en-US" b="1" dirty="0">
                <a:latin typeface="Arial" panose="020B0604020202020204" pitchFamily="34" charset="0"/>
              </a:rPr>
              <a:t>是</a:t>
            </a:r>
            <a:r>
              <a:rPr lang="en-US" altLang="zh-CN" b="1" dirty="0">
                <a:latin typeface="Arial" panose="020B0604020202020204" pitchFamily="34" charset="0"/>
              </a:rPr>
              <a:t>Programming in logic</a:t>
            </a:r>
            <a:r>
              <a:rPr lang="zh-CN" altLang="en-US" b="1" dirty="0">
                <a:latin typeface="Arial" panose="020B0604020202020204" pitchFamily="34" charset="0"/>
              </a:rPr>
              <a:t>的意思</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一种逻辑程序设计语言</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程序用一组逻辑规则定义</a:t>
            </a:r>
            <a:endParaRPr lang="zh-CN" altLang="en-US" b="1" dirty="0">
              <a:latin typeface="Arial" panose="020B0604020202020204" pitchFamily="34" charset="0"/>
            </a:endParaRPr>
          </a:p>
          <a:p>
            <a:pPr lvl="2" eaLnBrk="1" hangingPunct="1">
              <a:lnSpc>
                <a:spcPct val="110000"/>
              </a:lnSpc>
            </a:pPr>
            <a:r>
              <a:rPr lang="zh-CN" altLang="en-US" b="1" dirty="0">
                <a:latin typeface="Arial" panose="020B0604020202020204" pitchFamily="34" charset="0"/>
              </a:rPr>
              <a:t>主要用于人工智能问题求解</a:t>
            </a:r>
            <a:endParaRPr lang="zh-CN" altLang="en-US" b="1" dirty="0">
              <a:latin typeface="Arial" panose="020B0604020202020204" pitchFamily="34" charset="0"/>
            </a:endParaRPr>
          </a:p>
        </p:txBody>
      </p:sp>
      <p:sp>
        <p:nvSpPr>
          <p:cNvPr id="44040" name="矩形 9"/>
          <p:cNvSpPr/>
          <p:nvPr/>
        </p:nvSpPr>
        <p:spPr>
          <a:xfrm>
            <a:off x="6365875" y="1171575"/>
            <a:ext cx="5681663" cy="4092575"/>
          </a:xfrm>
          <a:prstGeom prst="rect">
            <a:avLst/>
          </a:prstGeom>
          <a:noFill/>
          <a:ln w="25400"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4041" name="矩形 10"/>
          <p:cNvSpPr/>
          <p:nvPr/>
        </p:nvSpPr>
        <p:spPr>
          <a:xfrm>
            <a:off x="311150" y="400050"/>
            <a:ext cx="5184775" cy="1908175"/>
          </a:xfrm>
          <a:prstGeom prst="rect">
            <a:avLst/>
          </a:prstGeom>
          <a:noFill/>
          <a:ln w="9525" cap="flat" cmpd="sng">
            <a:solidFill>
              <a:srgbClr val="0070C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4042" name="矩形 11"/>
          <p:cNvSpPr/>
          <p:nvPr/>
        </p:nvSpPr>
        <p:spPr>
          <a:xfrm>
            <a:off x="355600" y="2432050"/>
            <a:ext cx="5165725" cy="1865313"/>
          </a:xfrm>
          <a:prstGeom prst="rect">
            <a:avLst/>
          </a:prstGeom>
          <a:noFill/>
          <a:ln w="9525" cap="flat" cmpd="sng">
            <a:solidFill>
              <a:srgbClr val="FF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4043" name="矩形 12"/>
          <p:cNvSpPr/>
          <p:nvPr/>
        </p:nvSpPr>
        <p:spPr>
          <a:xfrm>
            <a:off x="355600" y="4465638"/>
            <a:ext cx="5175250" cy="1774825"/>
          </a:xfrm>
          <a:prstGeom prst="rect">
            <a:avLst/>
          </a:prstGeom>
          <a:noFill/>
          <a:ln w="9525" cap="flat" cmpd="sng">
            <a:solidFill>
              <a:srgbClr val="FF00FF"/>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669925" y="431800"/>
            <a:ext cx="1746250" cy="647700"/>
          </a:xfrm>
          <a:ln/>
        </p:spPr>
        <p:txBody>
          <a:bodyPr vert="horz" wrap="square" lIns="101600" tIns="38100" rIns="76200" bIns="38100" anchor="ctr" anchorCtr="0"/>
          <a:p>
            <a:pPr marL="0" indent="0" eaLnBrk="1" hangingPunct="1"/>
            <a:r>
              <a:rPr lang="zh-CN" altLang="en-US" sz="1800" dirty="0">
                <a:solidFill>
                  <a:srgbClr val="FF0000"/>
                </a:solidFill>
              </a:rPr>
              <a:t>可判定问题：</a:t>
            </a:r>
            <a:endParaRPr lang="zh-CN" altLang="en-US" dirty="0"/>
          </a:p>
        </p:txBody>
      </p:sp>
      <p:sp>
        <p:nvSpPr>
          <p:cNvPr id="21507" name="内容占位符 2"/>
          <p:cNvSpPr>
            <a:spLocks noGrp="1"/>
          </p:cNvSpPr>
          <p:nvPr>
            <p:ph idx="1"/>
          </p:nvPr>
        </p:nvSpPr>
        <p:spPr>
          <a:xfrm>
            <a:off x="669925" y="1073150"/>
            <a:ext cx="10852150" cy="1428750"/>
          </a:xfrm>
          <a:ln/>
        </p:spPr>
        <p:txBody>
          <a:bodyPr vert="horz" wrap="square" lIns="101600" tIns="0" rIns="82550" bIns="0" anchor="t" anchorCtr="0"/>
          <a:p>
            <a:pPr eaLnBrk="1" hangingPunct="1">
              <a:buFont typeface="Wingdings" panose="05000000000000000000" pitchFamily="2" charset="2"/>
              <a:buChar char="Ø"/>
            </a:pPr>
            <a:r>
              <a:rPr lang="zh-CN" altLang="en-US" b="1" dirty="0">
                <a:solidFill>
                  <a:srgbClr val="3F3F3F"/>
                </a:solidFill>
              </a:rPr>
              <a:t>对一个判定问题，如果存在一个算法使得无论在什么情况下算法运行终止时都能准确地给出这个判定问题的真假值，那么，这个问题是一个可判定问题。有了这个概念，联想到可计算性的概念，读者可能会问，是否有某种问题是不可判定其真假值的</a:t>
            </a:r>
            <a:r>
              <a:rPr lang="zh-CN" altLang="zh-CN" b="1" dirty="0">
                <a:solidFill>
                  <a:srgbClr val="3F3F3F"/>
                </a:solidFill>
              </a:rPr>
              <a:t>?</a:t>
            </a:r>
            <a:r>
              <a:rPr lang="zh-CN" altLang="en-US" b="1" dirty="0">
                <a:solidFill>
                  <a:srgbClr val="3F3F3F"/>
                </a:solidFill>
              </a:rPr>
              <a:t>答案是肯定的。实际上，在这方面的研究中，人们将判定问题分为三类，即</a:t>
            </a:r>
            <a:r>
              <a:rPr lang="zh-CN" altLang="en-US" b="1" dirty="0">
                <a:solidFill>
                  <a:srgbClr val="FF0000"/>
                </a:solidFill>
              </a:rPr>
              <a:t>可判定问题</a:t>
            </a:r>
            <a:r>
              <a:rPr lang="zh-CN" altLang="en-US" b="1" dirty="0">
                <a:solidFill>
                  <a:srgbClr val="3F3F3F"/>
                </a:solidFill>
              </a:rPr>
              <a:t>、</a:t>
            </a:r>
            <a:r>
              <a:rPr lang="zh-CN" altLang="en-US" b="1" dirty="0">
                <a:solidFill>
                  <a:srgbClr val="FF0000"/>
                </a:solidFill>
              </a:rPr>
              <a:t>半可判定问题</a:t>
            </a:r>
            <a:r>
              <a:rPr lang="zh-CN" altLang="en-US" b="1" dirty="0">
                <a:solidFill>
                  <a:srgbClr val="3F3F3F"/>
                </a:solidFill>
              </a:rPr>
              <a:t>和</a:t>
            </a:r>
            <a:r>
              <a:rPr lang="zh-CN" altLang="en-US" b="1" dirty="0">
                <a:solidFill>
                  <a:srgbClr val="FF0000"/>
                </a:solidFill>
              </a:rPr>
              <a:t>不可判定问题</a:t>
            </a:r>
            <a:r>
              <a:rPr lang="zh-CN" altLang="en-US" b="1" dirty="0">
                <a:solidFill>
                  <a:srgbClr val="3F3F3F"/>
                </a:solidFill>
              </a:rPr>
              <a:t>。</a:t>
            </a:r>
            <a:endParaRPr lang="zh-CN" altLang="en-US" b="1" dirty="0">
              <a:solidFill>
                <a:srgbClr val="3F3F3F"/>
              </a:solidFill>
            </a:endParaRPr>
          </a:p>
        </p:txBody>
      </p:sp>
      <p:sp>
        <p:nvSpPr>
          <p:cNvPr id="21508" name="矩形 3"/>
          <p:cNvSpPr/>
          <p:nvPr/>
        </p:nvSpPr>
        <p:spPr>
          <a:xfrm>
            <a:off x="684213" y="1060450"/>
            <a:ext cx="10802937" cy="1341438"/>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21509" name="标题 1"/>
          <p:cNvSpPr>
            <a:spLocks noGrp="1"/>
          </p:cNvSpPr>
          <p:nvPr/>
        </p:nvSpPr>
        <p:spPr>
          <a:xfrm>
            <a:off x="681038" y="2638425"/>
            <a:ext cx="1746250" cy="647700"/>
          </a:xfrm>
          <a:prstGeom prst="rect">
            <a:avLst/>
          </a:prstGeom>
          <a:noFill/>
          <a:ln w="9525">
            <a:noFill/>
          </a:ln>
        </p:spPr>
        <p:txBody>
          <a:bodyPr lIns="101600" tIns="38100" rIns="76200" bIns="38100" anchor="ctr" anchorCtr="0"/>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计算模型：</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1510" name="内容占位符 2"/>
          <p:cNvSpPr>
            <a:spLocks noGrp="1"/>
          </p:cNvSpPr>
          <p:nvPr/>
        </p:nvSpPr>
        <p:spPr>
          <a:xfrm>
            <a:off x="673100" y="3414713"/>
            <a:ext cx="10852150" cy="1824037"/>
          </a:xfrm>
          <a:prstGeom prst="rect">
            <a:avLst/>
          </a:prstGeom>
          <a:noFill/>
          <a:ln w="9525">
            <a:noFill/>
          </a:ln>
        </p:spPr>
        <p:txBody>
          <a:bodyPr lIns="101600" tIns="0" rIns="82550" bIns="0"/>
          <a:p>
            <a:pPr marL="228600" indent="-228600">
              <a:lnSpc>
                <a:spcPct val="130000"/>
              </a:lnSpc>
              <a:spcAft>
                <a:spcPts val="1000"/>
              </a:spcAft>
              <a:buFont typeface="Wingdings" panose="05000000000000000000" pitchFamily="2" charset="2"/>
              <a:buChar char="Ø"/>
            </a:pPr>
            <a:r>
              <a:rPr lang="zh-CN" altLang="en-US" sz="1600" b="1" dirty="0">
                <a:solidFill>
                  <a:srgbClr val="3F3F3F"/>
                </a:solidFill>
                <a:latin typeface="Arial" panose="020B0604020202020204" pitchFamily="34" charset="0"/>
                <a:ea typeface="微软雅黑" panose="020B0503020204020204" pitchFamily="34" charset="-122"/>
                <a:sym typeface="Arial" panose="020B0604020202020204" pitchFamily="34" charset="0"/>
              </a:rPr>
              <a:t>所谓计算模型是刻画计算这一概念的一种抽象的形式系统或数学系统，而算法是对计算过程步骤(或状态)的一种刻画，是计算方法的一种能行实现方式。</a:t>
            </a:r>
            <a:endParaRPr lang="zh-CN" altLang="en-US" sz="1600" b="1" dirty="0">
              <a:solidFill>
                <a:srgbClr val="3F3F3F"/>
              </a:solidFill>
              <a:latin typeface="Arial" panose="020B0604020202020204" pitchFamily="34" charset="0"/>
              <a:ea typeface="微软雅黑" panose="020B0503020204020204" pitchFamily="34" charset="-122"/>
              <a:sym typeface="Arial" panose="020B0604020202020204" pitchFamily="34" charset="0"/>
            </a:endParaRPr>
          </a:p>
          <a:p>
            <a:pPr marL="228600" indent="-228600">
              <a:lnSpc>
                <a:spcPct val="130000"/>
              </a:lnSpc>
              <a:spcAft>
                <a:spcPts val="1000"/>
              </a:spcAft>
              <a:buFont typeface="Wingdings" panose="05000000000000000000" pitchFamily="2" charset="2"/>
              <a:buChar char="Ø"/>
            </a:pPr>
            <a:r>
              <a:rPr lang="zh-CN" altLang="en-US" sz="1600" b="1" dirty="0">
                <a:solidFill>
                  <a:srgbClr val="3F3F3F"/>
                </a:solidFill>
                <a:latin typeface="Arial" panose="020B0604020202020204" pitchFamily="34" charset="0"/>
                <a:ea typeface="微软雅黑" panose="020B0503020204020204" pitchFamily="34" charset="-122"/>
                <a:sym typeface="Arial" panose="020B0604020202020204" pitchFamily="34" charset="0"/>
              </a:rPr>
              <a:t>在计算科学中，我们通常所说的计算模型，并不是指在其静态或动态数学描述基础上建立求解某一(类)问题计算方法的数学模型，如梯形面积的计算公式和一元二次方程根的计算公式等，而是指具有状态转换特征，能够对所处理的对象的数据或信息进行表示、加工、变换、接收、输出的</a:t>
            </a:r>
            <a:r>
              <a:rPr lang="zh-CN" altLang="en-US" sz="1600" b="1" dirty="0">
                <a:solidFill>
                  <a:srgbClr val="FF0000"/>
                </a:solidFill>
                <a:latin typeface="Arial" panose="020B0604020202020204" pitchFamily="34" charset="0"/>
                <a:ea typeface="微软雅黑" panose="020B0503020204020204" pitchFamily="34" charset="-122"/>
                <a:sym typeface="Arial" panose="020B0604020202020204" pitchFamily="34" charset="0"/>
              </a:rPr>
              <a:t>数学机器</a:t>
            </a:r>
            <a:r>
              <a:rPr lang="zh-CN" altLang="en-US" sz="1600" b="1" dirty="0">
                <a:solidFill>
                  <a:srgbClr val="3F3F3F"/>
                </a:solidFill>
                <a:latin typeface="Arial" panose="020B0604020202020204" pitchFamily="34" charset="0"/>
                <a:ea typeface="微软雅黑" panose="020B0503020204020204" pitchFamily="34" charset="-122"/>
                <a:sym typeface="Arial" panose="020B0604020202020204" pitchFamily="34" charset="0"/>
              </a:rPr>
              <a:t>。</a:t>
            </a:r>
            <a:endParaRPr lang="zh-CN" altLang="en-US" sz="1600" b="1" dirty="0">
              <a:solidFill>
                <a:srgbClr val="3F3F3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1" name="矩形 6"/>
          <p:cNvSpPr/>
          <p:nvPr/>
        </p:nvSpPr>
        <p:spPr>
          <a:xfrm>
            <a:off x="685800" y="3365500"/>
            <a:ext cx="10804525" cy="1873250"/>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21512" name="日期占位符 7"/>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1513" name="灯片编号占位符 8"/>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a:ln/>
        </p:spPr>
        <p:txBody>
          <a:bodyPr vert="horz" wrap="square" lIns="101600" tIns="38100" rIns="76200" bIns="38100" anchor="ctr" anchorCtr="0"/>
          <a:p>
            <a:pPr eaLnBrk="1" hangingPunct="1"/>
            <a:r>
              <a:rPr lang="zh-CN" altLang="en-US" sz="2400" dirty="0">
                <a:solidFill>
                  <a:srgbClr val="FF0000"/>
                </a:solidFill>
              </a:rPr>
              <a:t>程序设计技术与方法</a:t>
            </a:r>
            <a:endParaRPr lang="zh-CN" altLang="en-US" sz="2400" dirty="0">
              <a:solidFill>
                <a:srgbClr val="FF0000"/>
              </a:solidFill>
            </a:endParaRPr>
          </a:p>
        </p:txBody>
      </p:sp>
      <p:sp>
        <p:nvSpPr>
          <p:cNvPr id="45059" name="内容占位符 2"/>
          <p:cNvSpPr>
            <a:spLocks noGrp="1"/>
          </p:cNvSpPr>
          <p:nvPr>
            <p:ph idx="1"/>
          </p:nvPr>
        </p:nvSpPr>
        <p:spPr>
          <a:xfrm>
            <a:off x="669925" y="1295400"/>
            <a:ext cx="10852150" cy="3978275"/>
          </a:xfrm>
          <a:ln/>
        </p:spPr>
        <p:txBody>
          <a:bodyPr vert="horz" wrap="square" lIns="101600" tIns="0" rIns="82550" bIns="0" anchor="t" anchorCtr="0"/>
          <a:p>
            <a:pPr eaLnBrk="1" hangingPunct="1">
              <a:buFont typeface="Wingdings" panose="05000000000000000000" pitchFamily="2" charset="2"/>
              <a:buChar char="Ø"/>
            </a:pPr>
            <a:r>
              <a:rPr lang="zh-CN" altLang="en-US" b="1" dirty="0"/>
              <a:t>当</a:t>
            </a:r>
            <a:r>
              <a:rPr lang="en-US" altLang="zh-CN" b="1" dirty="0"/>
              <a:t>Algol 60</a:t>
            </a:r>
            <a:r>
              <a:rPr lang="zh-CN" altLang="en-US" b="1" dirty="0"/>
              <a:t>语言出现之后，人们开始认识到程序设计语言是一门科学，高级语言本身有着很强的规律，它与程序设计的思想、方法、技术之间存在密切的联系。</a:t>
            </a:r>
            <a:endParaRPr lang="en-US" altLang="zh-CN" b="1" dirty="0"/>
          </a:p>
          <a:p>
            <a:pPr eaLnBrk="1" hangingPunct="1">
              <a:buFont typeface="Wingdings" panose="05000000000000000000" pitchFamily="2" charset="2"/>
              <a:buChar char="Ø"/>
            </a:pPr>
            <a:r>
              <a:rPr lang="zh-CN" altLang="en-US" b="1" dirty="0"/>
              <a:t>程序理论支持下的软件开发方法学研究使大多数人开始承认程序设计是一门技术科学。从那时起，程序设计方法与程序设计技术取得了很大的进展。</a:t>
            </a:r>
            <a:endParaRPr lang="en-US" altLang="zh-CN" b="1" dirty="0"/>
          </a:p>
          <a:p>
            <a:pPr eaLnBrk="1" hangingPunct="1">
              <a:buFont typeface="Wingdings" panose="05000000000000000000" pitchFamily="2" charset="2"/>
              <a:buChar char="Ø"/>
            </a:pPr>
            <a:r>
              <a:rPr lang="zh-CN" altLang="en-US" b="1" dirty="0">
                <a:solidFill>
                  <a:srgbClr val="FF0000"/>
                </a:solidFill>
              </a:rPr>
              <a:t>程序设计方法和技术：</a:t>
            </a:r>
            <a:endParaRPr lang="en-US" altLang="zh-CN" b="1" dirty="0">
              <a:solidFill>
                <a:srgbClr val="FF0000"/>
              </a:solidFill>
            </a:endParaRPr>
          </a:p>
          <a:p>
            <a:pPr eaLnBrk="1" hangingPunct="1">
              <a:buNone/>
            </a:pPr>
            <a:r>
              <a:rPr lang="zh-CN" altLang="en-US" b="1" dirty="0"/>
              <a:t>    自顶向下逐步求精的程序设计方法与技术、自底向上的程序设计方法与技术、基于程序推导的程序设计方法与技术、基于程序变换的程序设计方法与技术、面向对象的程序设计方法与技术、函数式程序设计技术、逻辑程序设计技术、程序验证技术，约束程序设计技术、并发程序设计技术，等等。</a:t>
            </a:r>
            <a:endParaRPr lang="en-US" altLang="zh-CN" b="1" dirty="0"/>
          </a:p>
          <a:p>
            <a:pPr eaLnBrk="1" hangingPunct="1">
              <a:buNone/>
            </a:pPr>
            <a:r>
              <a:rPr lang="zh-CN" altLang="en-US" b="1" dirty="0"/>
              <a:t>    对于许多问题的计算，可以用类似于计算函数的方法来进行，也可以用表</a:t>
            </a:r>
            <a:r>
              <a:rPr lang="en-US" altLang="zh-CN" b="1" dirty="0"/>
              <a:t>(</a:t>
            </a:r>
            <a:r>
              <a:rPr lang="zh-CN" altLang="en-US" b="1" dirty="0"/>
              <a:t>一种数据结构</a:t>
            </a:r>
            <a:r>
              <a:rPr lang="en-US" altLang="zh-CN" b="1" dirty="0"/>
              <a:t>)</a:t>
            </a:r>
            <a:r>
              <a:rPr lang="zh-CN" altLang="en-US" b="1" dirty="0"/>
              <a:t>处理的方法进行，甚至还可以用逻辑公式演绎推导的方法进行。在实现技术上，既可以用递归技术计算，也可以用迭代技术或其他技术进行计算。</a:t>
            </a:r>
            <a:endParaRPr lang="en-US" altLang="zh-CN" b="1" dirty="0"/>
          </a:p>
          <a:p>
            <a:pPr eaLnBrk="1" hangingPunct="1">
              <a:buFont typeface="Wingdings" panose="05000000000000000000" pitchFamily="2" charset="2"/>
              <a:buChar char="Ø"/>
            </a:pPr>
            <a:endParaRPr lang="zh-CN" altLang="en-US" b="1" dirty="0"/>
          </a:p>
          <a:p>
            <a:pPr eaLnBrk="1" hangingPunct="1">
              <a:buFont typeface="Wingdings" panose="05000000000000000000" pitchFamily="2" charset="2"/>
              <a:buChar char="Ø"/>
            </a:pPr>
            <a:endParaRPr lang="zh-CN" altLang="en-US" b="1" dirty="0"/>
          </a:p>
          <a:p>
            <a:pPr eaLnBrk="1" hangingPunct="1">
              <a:buFont typeface="Wingdings" panose="05000000000000000000" pitchFamily="2" charset="2"/>
              <a:buChar char="Ø"/>
            </a:pPr>
            <a:endParaRPr lang="en-US" altLang="zh-CN" b="1" dirty="0"/>
          </a:p>
          <a:p>
            <a:pPr eaLnBrk="1" hangingPunct="1">
              <a:buFont typeface="Arial" panose="020B0604020202020204" pitchFamily="34" charset="0"/>
              <a:buChar char="•"/>
            </a:pPr>
            <a:endParaRPr lang="zh-CN" altLang="en-US" b="1" dirty="0"/>
          </a:p>
          <a:p>
            <a:pPr eaLnBrk="1" hangingPunct="1">
              <a:buFont typeface="Arial" panose="020B0604020202020204" pitchFamily="34" charset="0"/>
              <a:buChar char="•"/>
            </a:pPr>
            <a:endParaRPr lang="zh-CN" altLang="en-US" b="1" dirty="0"/>
          </a:p>
        </p:txBody>
      </p:sp>
      <p:sp>
        <p:nvSpPr>
          <p:cNvPr id="4506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5061"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101600" tIns="38100" rIns="76200" bIns="38100" anchor="ctr" anchorCtr="0"/>
          <a:p>
            <a:r>
              <a:rPr lang="en-US" altLang="zh-CN" sz="3600" dirty="0">
                <a:latin typeface="仿宋" panose="02010609060101010101" pitchFamily="49" charset="-122"/>
                <a:ea typeface="仿宋" panose="02010609060101010101" pitchFamily="49" charset="-122"/>
              </a:rPr>
              <a:t>2.7 </a:t>
            </a:r>
            <a:r>
              <a:rPr lang="zh-CN" altLang="en-US" sz="3600" dirty="0">
                <a:latin typeface="仿宋" panose="02010609060101010101" pitchFamily="49" charset="-122"/>
                <a:ea typeface="仿宋" panose="02010609060101010101" pitchFamily="49" charset="-122"/>
              </a:rPr>
              <a:t>系统软件与应用软件</a:t>
            </a:r>
            <a:endParaRPr lang="zh-CN" altLang="en-US" sz="3600" dirty="0">
              <a:latin typeface="仿宋" panose="02010609060101010101" pitchFamily="49" charset="-122"/>
              <a:ea typeface="仿宋" panose="02010609060101010101" pitchFamily="49" charset="-122"/>
            </a:endParaRPr>
          </a:p>
        </p:txBody>
      </p:sp>
      <p:sp>
        <p:nvSpPr>
          <p:cNvPr id="46083" name="内容占位符 2"/>
          <p:cNvSpPr>
            <a:spLocks noGrp="1"/>
          </p:cNvSpPr>
          <p:nvPr>
            <p:ph idx="1"/>
          </p:nvPr>
        </p:nvSpPr>
        <p:spPr>
          <a:ln/>
        </p:spPr>
        <p:txBody>
          <a:bodyPr vert="horz" wrap="square" lIns="101600" tIns="0" rIns="82550" bIns="0" anchor="t" anchorCtr="0"/>
          <a:p>
            <a:pPr>
              <a:buFont typeface="Wingdings" panose="05000000000000000000" pitchFamily="2" charset="2"/>
              <a:buChar char="Ø"/>
            </a:pPr>
            <a:r>
              <a:rPr lang="zh-CN" altLang="en-US" b="1" dirty="0"/>
              <a:t>什么是软件？</a:t>
            </a:r>
            <a:endParaRPr lang="en-US" altLang="zh-CN" b="1" dirty="0"/>
          </a:p>
          <a:p>
            <a:pPr>
              <a:buNone/>
            </a:pPr>
            <a:r>
              <a:rPr lang="en-US" altLang="zh-CN" b="1" dirty="0">
                <a:latin typeface="楷体_GB2312" pitchFamily="1" charset="-122"/>
                <a:ea typeface="楷体_GB2312" pitchFamily="1" charset="-122"/>
              </a:rPr>
              <a:t>    1983</a:t>
            </a:r>
            <a:r>
              <a:rPr lang="zh-CN" altLang="en-US" b="1" dirty="0">
                <a:latin typeface="楷体_GB2312" pitchFamily="1" charset="-122"/>
                <a:ea typeface="楷体_GB2312" pitchFamily="1" charset="-122"/>
              </a:rPr>
              <a:t>年，</a:t>
            </a:r>
            <a:r>
              <a:rPr lang="en-US" altLang="zh-CN" b="1" dirty="0">
                <a:latin typeface="楷体_GB2312" pitchFamily="1" charset="-122"/>
                <a:ea typeface="楷体_GB2312" pitchFamily="1" charset="-122"/>
              </a:rPr>
              <a:t>IEEE</a:t>
            </a:r>
            <a:r>
              <a:rPr lang="zh-CN" altLang="en-US" b="1" dirty="0">
                <a:latin typeface="楷体_GB2312" pitchFamily="1" charset="-122"/>
                <a:ea typeface="楷体_GB2312" pitchFamily="1" charset="-122"/>
              </a:rPr>
              <a:t>对软件给出了一个较为新颖的定义，指出：软件是计算机程序、方法、规范及其相应的文稿以及在计算机上运行时所必须的数据。</a:t>
            </a:r>
            <a:endParaRPr lang="en-US" altLang="zh-CN" b="1" dirty="0">
              <a:latin typeface="楷体_GB2312" pitchFamily="1" charset="-122"/>
              <a:ea typeface="楷体_GB2312" pitchFamily="1" charset="-122"/>
            </a:endParaRPr>
          </a:p>
          <a:p>
            <a:pPr>
              <a:buFont typeface="Wingdings" panose="05000000000000000000" pitchFamily="2" charset="2"/>
              <a:buChar char="Ø"/>
            </a:pPr>
            <a:r>
              <a:rPr lang="zh-CN" altLang="en-US" b="1" dirty="0"/>
              <a:t>软件分成两大类：</a:t>
            </a:r>
            <a:endParaRPr lang="zh-CN" altLang="en-US" b="1" dirty="0"/>
          </a:p>
          <a:p>
            <a:pPr lvl="1">
              <a:buFont typeface="Arial" panose="020B0604020202020204" pitchFamily="34" charset="0"/>
              <a:buChar char="•"/>
            </a:pPr>
            <a:r>
              <a:rPr lang="zh-CN" altLang="en-US" b="1" dirty="0"/>
              <a:t>系统软件与应用软件</a:t>
            </a:r>
            <a:endParaRPr lang="zh-CN" altLang="en-US" b="1" dirty="0"/>
          </a:p>
          <a:p>
            <a:pPr>
              <a:buFont typeface="Wingdings" panose="05000000000000000000" pitchFamily="2" charset="2"/>
              <a:buChar char="Ø"/>
            </a:pPr>
            <a:r>
              <a:rPr lang="zh-CN" altLang="en-US" b="1" dirty="0">
                <a:solidFill>
                  <a:schemeClr val="folHlink"/>
                </a:solidFill>
              </a:rPr>
              <a:t>系统软件</a:t>
            </a:r>
            <a:endParaRPr lang="zh-CN" altLang="en-US" b="1" dirty="0">
              <a:solidFill>
                <a:schemeClr val="folHlink"/>
              </a:solidFill>
            </a:endParaRPr>
          </a:p>
          <a:p>
            <a:pPr lvl="1">
              <a:buFont typeface="Arial" panose="020B0604020202020204" pitchFamily="34" charset="0"/>
              <a:buChar char="•"/>
            </a:pPr>
            <a:r>
              <a:rPr lang="zh-CN" altLang="en-US" b="1" dirty="0"/>
              <a:t>是指那些参与构成计算机系统</a:t>
            </a:r>
            <a:r>
              <a:rPr lang="en-US" altLang="zh-CN" b="1" dirty="0"/>
              <a:t>, </a:t>
            </a:r>
            <a:r>
              <a:rPr lang="zh-CN" altLang="en-US" b="1" dirty="0"/>
              <a:t>提供给计算机用户使用</a:t>
            </a:r>
            <a:r>
              <a:rPr lang="en-US" altLang="zh-CN" b="1" dirty="0"/>
              <a:t>, </a:t>
            </a:r>
            <a:r>
              <a:rPr lang="zh-CN" altLang="en-US" b="1" dirty="0"/>
              <a:t>用于扩展计算机硬件功能、维护整个计算机硬件和软件系统</a:t>
            </a:r>
            <a:r>
              <a:rPr lang="en-US" altLang="zh-CN" b="1" dirty="0"/>
              <a:t>, </a:t>
            </a:r>
            <a:r>
              <a:rPr lang="zh-CN" altLang="en-US" b="1" dirty="0"/>
              <a:t>平滑用户思维方式、操作习惯与计算机硬件设备之间沟坎的软件</a:t>
            </a:r>
            <a:endParaRPr lang="zh-CN" altLang="en-US" b="1" dirty="0"/>
          </a:p>
          <a:p>
            <a:pPr>
              <a:buFont typeface="Wingdings" panose="05000000000000000000" pitchFamily="2" charset="2"/>
              <a:buChar char="Ø"/>
            </a:pPr>
            <a:r>
              <a:rPr lang="zh-CN" altLang="en-US" b="1" dirty="0">
                <a:solidFill>
                  <a:schemeClr val="folHlink"/>
                </a:solidFill>
              </a:rPr>
              <a:t>应用软件</a:t>
            </a:r>
            <a:endParaRPr lang="zh-CN" altLang="en-US" b="1" dirty="0">
              <a:solidFill>
                <a:schemeClr val="folHlink"/>
              </a:solidFill>
            </a:endParaRPr>
          </a:p>
          <a:p>
            <a:pPr lvl="1">
              <a:buFont typeface="Arial" panose="020B0604020202020204" pitchFamily="34" charset="0"/>
              <a:buChar char="•"/>
            </a:pPr>
            <a:r>
              <a:rPr lang="zh-CN" altLang="en-US" b="1" dirty="0"/>
              <a:t>是相对于系统软件而言的</a:t>
            </a:r>
            <a:r>
              <a:rPr lang="en-US" altLang="zh-CN" b="1" dirty="0"/>
              <a:t>, </a:t>
            </a:r>
            <a:r>
              <a:rPr lang="zh-CN" altLang="en-US" b="1" dirty="0"/>
              <a:t>它是对用户在计算机系统上针对各种具体的应用问题开发的一类专用程序或软件的总称</a:t>
            </a:r>
            <a:endParaRPr lang="zh-CN" altLang="en-US" b="1" dirty="0"/>
          </a:p>
          <a:p>
            <a:pPr>
              <a:buNone/>
            </a:pPr>
            <a:endParaRPr lang="zh-CN" altLang="en-US" b="1" dirty="0"/>
          </a:p>
        </p:txBody>
      </p:sp>
      <p:sp>
        <p:nvSpPr>
          <p:cNvPr id="4608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6085"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46086" name="直接连接符 5"/>
          <p:cNvCxnSpPr/>
          <p:nvPr/>
        </p:nvCxnSpPr>
        <p:spPr>
          <a:xfrm>
            <a:off x="349250" y="1128713"/>
            <a:ext cx="5318125" cy="1587"/>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2"/>
          <p:cNvSpPr>
            <a:spLocks noGrp="1"/>
          </p:cNvSpPr>
          <p:nvPr>
            <p:ph idx="1"/>
          </p:nvPr>
        </p:nvSpPr>
        <p:spPr>
          <a:xfrm>
            <a:off x="669925" y="381000"/>
            <a:ext cx="5775325" cy="5737225"/>
          </a:xfrm>
          <a:ln/>
        </p:spPr>
        <p:txBody>
          <a:bodyPr vert="horz" wrap="square" lIns="101600" tIns="0" rIns="82550" bIns="0" anchor="t" anchorCtr="0"/>
          <a:p>
            <a:pPr>
              <a:lnSpc>
                <a:spcPts val="1500"/>
              </a:lnSpc>
              <a:buFont typeface="Wingdings" panose="05000000000000000000" pitchFamily="2" charset="2"/>
              <a:buChar char="Ø"/>
            </a:pPr>
            <a:r>
              <a:rPr lang="zh-CN" altLang="en-US" b="1" dirty="0"/>
              <a:t>系统软件</a:t>
            </a:r>
            <a:endParaRPr lang="zh-CN" altLang="en-US" b="1" dirty="0"/>
          </a:p>
          <a:p>
            <a:pPr lvl="1">
              <a:lnSpc>
                <a:spcPts val="1500"/>
              </a:lnSpc>
            </a:pPr>
            <a:r>
              <a:rPr lang="zh-CN" altLang="en-US" b="1" dirty="0"/>
              <a:t>操作系统</a:t>
            </a:r>
            <a:endParaRPr lang="zh-CN" altLang="en-US" b="1" dirty="0"/>
          </a:p>
          <a:p>
            <a:pPr lvl="2">
              <a:lnSpc>
                <a:spcPts val="1500"/>
              </a:lnSpc>
            </a:pPr>
            <a:r>
              <a:rPr lang="zh-CN" altLang="en-US" b="1" dirty="0"/>
              <a:t>如</a:t>
            </a:r>
            <a:r>
              <a:rPr lang="en-US" altLang="zh-CN" b="1" dirty="0"/>
              <a:t>UNIX, LINUX,Window</a:t>
            </a:r>
            <a:endParaRPr lang="en-US" altLang="zh-CN" b="1" dirty="0"/>
          </a:p>
          <a:p>
            <a:pPr lvl="2">
              <a:lnSpc>
                <a:spcPts val="1500"/>
              </a:lnSpc>
            </a:pPr>
            <a:r>
              <a:rPr lang="zh-CN" altLang="en-US" b="1" dirty="0"/>
              <a:t>不同的计算机可以配置相同的操作系统</a:t>
            </a:r>
            <a:endParaRPr lang="zh-CN" altLang="en-US" b="1" dirty="0"/>
          </a:p>
          <a:p>
            <a:pPr lvl="2">
              <a:lnSpc>
                <a:spcPts val="1500"/>
              </a:lnSpc>
            </a:pPr>
            <a:r>
              <a:rPr lang="zh-CN" altLang="en-US" b="1" dirty="0"/>
              <a:t>管理计算机系统资源并控制各类程序的运行</a:t>
            </a:r>
            <a:endParaRPr lang="zh-CN" altLang="en-US" b="1" dirty="0"/>
          </a:p>
          <a:p>
            <a:pPr lvl="2">
              <a:lnSpc>
                <a:spcPts val="1500"/>
              </a:lnSpc>
            </a:pPr>
            <a:r>
              <a:rPr lang="zh-CN" altLang="en-US" b="1" dirty="0"/>
              <a:t>使用户更加方便有效地使用计算机</a:t>
            </a:r>
            <a:endParaRPr lang="zh-CN" altLang="en-US" b="1" dirty="0"/>
          </a:p>
          <a:p>
            <a:pPr lvl="1">
              <a:lnSpc>
                <a:spcPts val="1500"/>
              </a:lnSpc>
            </a:pPr>
            <a:r>
              <a:rPr lang="zh-CN" altLang="en-US" b="1" dirty="0"/>
              <a:t>汇编程序</a:t>
            </a:r>
            <a:endParaRPr lang="zh-CN" altLang="en-US" b="1" dirty="0"/>
          </a:p>
          <a:p>
            <a:pPr lvl="2">
              <a:lnSpc>
                <a:spcPts val="1500"/>
              </a:lnSpc>
            </a:pPr>
            <a:r>
              <a:rPr lang="zh-CN" altLang="en-US" b="1" dirty="0"/>
              <a:t>将汇编指令翻译成对应的机器指令的一种程序</a:t>
            </a:r>
            <a:endParaRPr lang="zh-CN" altLang="en-US" b="1" dirty="0"/>
          </a:p>
          <a:p>
            <a:pPr lvl="2">
              <a:lnSpc>
                <a:spcPts val="1500"/>
              </a:lnSpc>
            </a:pPr>
            <a:r>
              <a:rPr lang="zh-CN" altLang="en-US" b="1" dirty="0"/>
              <a:t>不同的</a:t>
            </a:r>
            <a:r>
              <a:rPr lang="en-US" altLang="zh-CN" b="1" dirty="0"/>
              <a:t>CPU</a:t>
            </a:r>
            <a:r>
              <a:rPr lang="zh-CN" altLang="en-US" b="1" dirty="0"/>
              <a:t>具有不同的指令系统</a:t>
            </a:r>
            <a:r>
              <a:rPr lang="en-US" altLang="zh-CN" b="1" dirty="0"/>
              <a:t>,</a:t>
            </a:r>
            <a:r>
              <a:rPr lang="zh-CN" altLang="en-US" b="1" dirty="0"/>
              <a:t>具有不同的汇编程序</a:t>
            </a:r>
            <a:endParaRPr lang="zh-CN" altLang="en-US" b="1" dirty="0"/>
          </a:p>
          <a:p>
            <a:pPr lvl="1">
              <a:lnSpc>
                <a:spcPts val="1500"/>
              </a:lnSpc>
            </a:pPr>
            <a:r>
              <a:rPr lang="zh-CN" altLang="en-US" b="1" dirty="0"/>
              <a:t>编译程序</a:t>
            </a:r>
            <a:r>
              <a:rPr lang="en-US" altLang="zh-CN" b="1" dirty="0"/>
              <a:t>, </a:t>
            </a:r>
            <a:r>
              <a:rPr lang="zh-CN" altLang="en-US" b="1" dirty="0"/>
              <a:t>解释程序</a:t>
            </a:r>
            <a:endParaRPr lang="zh-CN" altLang="en-US" b="1" dirty="0"/>
          </a:p>
          <a:p>
            <a:pPr lvl="2">
              <a:lnSpc>
                <a:spcPts val="1500"/>
              </a:lnSpc>
            </a:pPr>
            <a:r>
              <a:rPr lang="zh-CN" altLang="en-US" b="1" dirty="0"/>
              <a:t>将高级语言源程序翻译成汇编或机器语言程序</a:t>
            </a:r>
            <a:endParaRPr lang="zh-CN" altLang="en-US" b="1" dirty="0"/>
          </a:p>
          <a:p>
            <a:pPr lvl="2">
              <a:lnSpc>
                <a:spcPts val="1500"/>
              </a:lnSpc>
            </a:pPr>
            <a:r>
              <a:rPr lang="zh-CN" altLang="en-US" b="1" dirty="0"/>
              <a:t>二者的差别</a:t>
            </a:r>
            <a:r>
              <a:rPr lang="en-US" altLang="zh-CN" b="1" dirty="0"/>
              <a:t>:</a:t>
            </a:r>
            <a:endParaRPr lang="en-US" altLang="zh-CN" b="1" dirty="0"/>
          </a:p>
          <a:p>
            <a:pPr lvl="3">
              <a:lnSpc>
                <a:spcPts val="1500"/>
              </a:lnSpc>
            </a:pPr>
            <a:r>
              <a:rPr lang="zh-CN" altLang="en-US" b="1" dirty="0"/>
              <a:t>编译程序整体翻译</a:t>
            </a:r>
            <a:r>
              <a:rPr lang="en-US" altLang="zh-CN" b="1" dirty="0"/>
              <a:t>,</a:t>
            </a:r>
            <a:r>
              <a:rPr lang="zh-CN" altLang="en-US" b="1" dirty="0"/>
              <a:t>然后执行</a:t>
            </a:r>
            <a:endParaRPr lang="zh-CN" altLang="en-US" b="1" dirty="0"/>
          </a:p>
          <a:p>
            <a:pPr lvl="3">
              <a:lnSpc>
                <a:spcPts val="1500"/>
              </a:lnSpc>
            </a:pPr>
            <a:r>
              <a:rPr lang="zh-CN" altLang="en-US" b="1" dirty="0"/>
              <a:t>解释程序是逐个语句翻译并执行</a:t>
            </a:r>
            <a:endParaRPr lang="zh-CN" altLang="en-US" b="1" dirty="0"/>
          </a:p>
          <a:p>
            <a:pPr lvl="2">
              <a:lnSpc>
                <a:spcPts val="1500"/>
              </a:lnSpc>
            </a:pPr>
            <a:r>
              <a:rPr lang="zh-CN" altLang="en-US" b="1" dirty="0"/>
              <a:t>不同的程序设计语言有不同的编译</a:t>
            </a:r>
            <a:r>
              <a:rPr lang="en-US" altLang="zh-CN" b="1" dirty="0"/>
              <a:t>/</a:t>
            </a:r>
            <a:r>
              <a:rPr lang="zh-CN" altLang="en-US" b="1" dirty="0"/>
              <a:t>解释程序</a:t>
            </a:r>
            <a:endParaRPr lang="zh-CN" altLang="en-US" b="1" dirty="0"/>
          </a:p>
          <a:p>
            <a:pPr lvl="2">
              <a:lnSpc>
                <a:spcPts val="1500"/>
              </a:lnSpc>
            </a:pPr>
            <a:r>
              <a:rPr lang="en-US" altLang="zh-CN" b="1" dirty="0"/>
              <a:t>C,Pascal,Fortran</a:t>
            </a:r>
            <a:r>
              <a:rPr lang="zh-CN" altLang="en-US" b="1" dirty="0"/>
              <a:t>等大部分语言都采用编译方式</a:t>
            </a:r>
            <a:endParaRPr lang="zh-CN" altLang="en-US" b="1" dirty="0"/>
          </a:p>
          <a:p>
            <a:pPr lvl="1">
              <a:lnSpc>
                <a:spcPts val="1500"/>
              </a:lnSpc>
            </a:pPr>
            <a:endParaRPr lang="en-US" altLang="zh-CN" b="1" dirty="0"/>
          </a:p>
          <a:p>
            <a:pPr>
              <a:lnSpc>
                <a:spcPts val="1500"/>
              </a:lnSpc>
            </a:pPr>
            <a:endParaRPr lang="zh-CN" altLang="en-US" b="1" dirty="0"/>
          </a:p>
        </p:txBody>
      </p:sp>
      <p:sp>
        <p:nvSpPr>
          <p:cNvPr id="47107"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7108"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7109" name="矩形 5"/>
          <p:cNvSpPr/>
          <p:nvPr/>
        </p:nvSpPr>
        <p:spPr>
          <a:xfrm>
            <a:off x="6434138" y="209550"/>
            <a:ext cx="5453062" cy="2030095"/>
          </a:xfrm>
          <a:prstGeom prst="rect">
            <a:avLst/>
          </a:prstGeom>
          <a:noFill/>
          <a:ln w="9525">
            <a:noFill/>
          </a:ln>
        </p:spPr>
        <p:txBody>
          <a:bodyPr>
            <a:spAutoFit/>
          </a:bodyPr>
          <a:p>
            <a:pPr lvl="1" eaLnBrk="1" hangingPunct="1"/>
            <a:r>
              <a:rPr lang="zh-CN" altLang="en-US" b="1" dirty="0">
                <a:latin typeface="Arial" panose="020B0604020202020204" pitchFamily="34" charset="0"/>
              </a:rPr>
              <a:t>维护工具</a:t>
            </a:r>
            <a:endParaRPr lang="zh-CN" altLang="en-US" b="1" dirty="0">
              <a:latin typeface="Arial" panose="020B0604020202020204" pitchFamily="34" charset="0"/>
            </a:endParaRPr>
          </a:p>
          <a:p>
            <a:pPr lvl="2" eaLnBrk="1" hangingPunct="1"/>
            <a:r>
              <a:rPr lang="zh-CN" altLang="en-US" b="1" dirty="0">
                <a:latin typeface="Arial" panose="020B0604020202020204" pitchFamily="34" charset="0"/>
              </a:rPr>
              <a:t>故障诊断程序</a:t>
            </a:r>
            <a:r>
              <a:rPr lang="en-US" altLang="zh-CN" b="1" dirty="0">
                <a:latin typeface="Arial" panose="020B0604020202020204" pitchFamily="34" charset="0"/>
              </a:rPr>
              <a:t>:</a:t>
            </a:r>
            <a:r>
              <a:rPr lang="zh-CN" altLang="en-US" b="1" dirty="0">
                <a:latin typeface="Arial" panose="020B0604020202020204" pitchFamily="34" charset="0"/>
              </a:rPr>
              <a:t>诊断软硬件故障</a:t>
            </a:r>
            <a:endParaRPr lang="zh-CN" altLang="en-US" b="1" dirty="0">
              <a:latin typeface="Arial" panose="020B0604020202020204" pitchFamily="34" charset="0"/>
            </a:endParaRPr>
          </a:p>
          <a:p>
            <a:pPr lvl="2" eaLnBrk="1" hangingPunct="1"/>
            <a:r>
              <a:rPr lang="zh-CN" altLang="en-US" b="1" dirty="0">
                <a:latin typeface="Arial" panose="020B0604020202020204" pitchFamily="34" charset="0"/>
              </a:rPr>
              <a:t>其他维护工具包括</a:t>
            </a:r>
            <a:r>
              <a:rPr lang="en-US" altLang="zh-CN" b="1" dirty="0">
                <a:latin typeface="Arial" panose="020B0604020202020204" pitchFamily="34" charset="0"/>
              </a:rPr>
              <a:t>: </a:t>
            </a:r>
            <a:r>
              <a:rPr lang="zh-CN" altLang="en-US" b="1" dirty="0">
                <a:latin typeface="Arial" panose="020B0604020202020204" pitchFamily="34" charset="0"/>
              </a:rPr>
              <a:t>磁盘碎片回收</a:t>
            </a:r>
            <a:r>
              <a:rPr lang="en-US" altLang="zh-CN" b="1" dirty="0">
                <a:latin typeface="Arial" panose="020B0604020202020204" pitchFamily="34" charset="0"/>
              </a:rPr>
              <a:t>,</a:t>
            </a:r>
            <a:r>
              <a:rPr lang="zh-CN" altLang="en-US" b="1" dirty="0">
                <a:latin typeface="Arial" panose="020B0604020202020204" pitchFamily="34" charset="0"/>
              </a:rPr>
              <a:t>垃圾</a:t>
            </a:r>
            <a:r>
              <a:rPr lang="en-US" altLang="zh-CN" b="1" dirty="0">
                <a:latin typeface="Arial" panose="020B0604020202020204" pitchFamily="34" charset="0"/>
              </a:rPr>
              <a:t>(</a:t>
            </a:r>
            <a:r>
              <a:rPr lang="zh-CN" altLang="en-US" b="1" dirty="0">
                <a:latin typeface="Arial" panose="020B0604020202020204" pitchFamily="34" charset="0"/>
              </a:rPr>
              <a:t>内存碎片</a:t>
            </a:r>
            <a:r>
              <a:rPr lang="en-US" altLang="zh-CN" b="1" dirty="0">
                <a:latin typeface="Arial" panose="020B0604020202020204" pitchFamily="34" charset="0"/>
              </a:rPr>
              <a:t>)</a:t>
            </a:r>
            <a:r>
              <a:rPr lang="zh-CN" altLang="en-US" b="1" dirty="0">
                <a:latin typeface="Arial" panose="020B0604020202020204" pitchFamily="34" charset="0"/>
              </a:rPr>
              <a:t>回收</a:t>
            </a:r>
            <a:r>
              <a:rPr lang="en-US" altLang="zh-CN" b="1" dirty="0">
                <a:latin typeface="Arial" panose="020B0604020202020204" pitchFamily="34" charset="0"/>
              </a:rPr>
              <a:t>,</a:t>
            </a:r>
            <a:r>
              <a:rPr lang="zh-CN" altLang="en-US" b="1" dirty="0">
                <a:latin typeface="Arial" panose="020B0604020202020204" pitchFamily="34" charset="0"/>
              </a:rPr>
              <a:t>进程监视程序等</a:t>
            </a:r>
            <a:endParaRPr lang="zh-CN" altLang="en-US" b="1" dirty="0">
              <a:latin typeface="Arial" panose="020B0604020202020204" pitchFamily="34" charset="0"/>
            </a:endParaRPr>
          </a:p>
          <a:p>
            <a:pPr lvl="2" eaLnBrk="1" hangingPunct="1"/>
            <a:r>
              <a:rPr lang="zh-CN" altLang="en-US" b="1" dirty="0">
                <a:latin typeface="Arial" panose="020B0604020202020204" pitchFamily="34" charset="0"/>
              </a:rPr>
              <a:t>维护工具有时集成到操作系统中</a:t>
            </a:r>
            <a:r>
              <a:rPr lang="en-US" altLang="zh-CN" b="1" dirty="0">
                <a:latin typeface="Arial" panose="020B0604020202020204" pitchFamily="34" charset="0"/>
              </a:rPr>
              <a:t>,</a:t>
            </a:r>
            <a:r>
              <a:rPr lang="zh-CN" altLang="en-US" b="1" dirty="0">
                <a:latin typeface="Arial" panose="020B0604020202020204" pitchFamily="34" charset="0"/>
              </a:rPr>
              <a:t>但也可以独立</a:t>
            </a:r>
            <a:endParaRPr lang="zh-CN" altLang="en-US" b="1" dirty="0">
              <a:latin typeface="Arial" panose="020B0604020202020204" pitchFamily="34" charset="0"/>
            </a:endParaRPr>
          </a:p>
          <a:p>
            <a:pPr lvl="1" eaLnBrk="1" hangingPunct="1"/>
            <a:endParaRPr lang="zh-CN" altLang="en-US" b="1" dirty="0">
              <a:latin typeface="Arial" panose="020B0604020202020204" pitchFamily="34" charset="0"/>
            </a:endParaRPr>
          </a:p>
        </p:txBody>
      </p:sp>
      <p:sp>
        <p:nvSpPr>
          <p:cNvPr id="47110" name="矩形 6"/>
          <p:cNvSpPr/>
          <p:nvPr/>
        </p:nvSpPr>
        <p:spPr>
          <a:xfrm>
            <a:off x="688975" y="236538"/>
            <a:ext cx="5745163" cy="5916612"/>
          </a:xfrm>
          <a:prstGeom prst="rect">
            <a:avLst/>
          </a:prstGeom>
          <a:noFill/>
          <a:ln w="9525" cap="flat" cmpd="sng">
            <a:solidFill>
              <a:schemeClr val="tx1"/>
            </a:solidFill>
            <a:prstDash val="solid"/>
            <a:round/>
            <a:headEnd type="none" w="med" len="med"/>
            <a:tailEnd type="none" w="med" len="med"/>
          </a:ln>
        </p:spPr>
        <p:txBody>
          <a:bodyPr/>
          <a:p>
            <a:endParaRPr lang="zh-CN" altLang="en-US" b="1" dirty="0">
              <a:latin typeface="Arial" panose="020B0604020202020204" pitchFamily="34" charset="0"/>
            </a:endParaRPr>
          </a:p>
        </p:txBody>
      </p:sp>
      <p:sp>
        <p:nvSpPr>
          <p:cNvPr id="47111" name="矩形 7"/>
          <p:cNvSpPr/>
          <p:nvPr/>
        </p:nvSpPr>
        <p:spPr>
          <a:xfrm>
            <a:off x="6807200" y="247650"/>
            <a:ext cx="4921250" cy="1759585"/>
          </a:xfrm>
          <a:prstGeom prst="rect">
            <a:avLst/>
          </a:prstGeom>
          <a:no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2.8 </a:t>
            </a:r>
            <a:r>
              <a:rPr lang="zh-CN" altLang="en-US" sz="3600" dirty="0">
                <a:solidFill>
                  <a:srgbClr val="FF0000"/>
                </a:solidFill>
                <a:latin typeface="仿宋" panose="02010609060101010101" pitchFamily="49" charset="-122"/>
                <a:ea typeface="仿宋" panose="02010609060101010101" pitchFamily="49" charset="-122"/>
              </a:rPr>
              <a:t>计算机图形学</a:t>
            </a:r>
            <a:r>
              <a:rPr lang="en-US" altLang="zh-CN" sz="3600" dirty="0">
                <a:solidFill>
                  <a:srgbClr val="FF0000"/>
                </a:solidFill>
                <a:latin typeface="仿宋" panose="02010609060101010101" pitchFamily="49" charset="-122"/>
                <a:ea typeface="仿宋" panose="02010609060101010101" pitchFamily="49" charset="-122"/>
              </a:rPr>
              <a:t>,</a:t>
            </a:r>
            <a:r>
              <a:rPr lang="zh-CN" altLang="en-US" sz="3600" dirty="0">
                <a:solidFill>
                  <a:srgbClr val="FF0000"/>
                </a:solidFill>
                <a:latin typeface="仿宋" panose="02010609060101010101" pitchFamily="49" charset="-122"/>
                <a:ea typeface="仿宋" panose="02010609060101010101" pitchFamily="49" charset="-122"/>
              </a:rPr>
              <a:t>图像处理与模式识别</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48131" name="内容占位符 2"/>
          <p:cNvSpPr>
            <a:spLocks noGrp="1"/>
          </p:cNvSpPr>
          <p:nvPr>
            <p:ph idx="1"/>
          </p:nvPr>
        </p:nvSpPr>
        <p:spPr>
          <a:ln/>
        </p:spPr>
        <p:txBody>
          <a:bodyPr vert="horz" wrap="square" lIns="101600" tIns="0" rIns="82550" bIns="0" anchor="t" anchorCtr="0"/>
          <a:p>
            <a:pPr>
              <a:lnSpc>
                <a:spcPct val="100000"/>
              </a:lnSpc>
              <a:buFont typeface="Wingdings" panose="05000000000000000000" pitchFamily="2" charset="2"/>
              <a:buChar char="Ø"/>
            </a:pPr>
            <a:r>
              <a:rPr lang="zh-CN" altLang="en-US" b="1" dirty="0"/>
              <a:t>计算机图形学</a:t>
            </a:r>
            <a:endParaRPr lang="zh-CN" altLang="en-US" b="1" dirty="0"/>
          </a:p>
          <a:p>
            <a:pPr lvl="1">
              <a:lnSpc>
                <a:spcPct val="100000"/>
              </a:lnSpc>
            </a:pPr>
            <a:r>
              <a:rPr lang="zh-CN" altLang="en-US" b="1" dirty="0"/>
              <a:t>研究如何用计算机生成</a:t>
            </a:r>
            <a:r>
              <a:rPr lang="en-US" altLang="zh-CN" b="1" dirty="0"/>
              <a:t>, </a:t>
            </a:r>
            <a:r>
              <a:rPr lang="zh-CN" altLang="en-US" b="1" dirty="0"/>
              <a:t>处理与显示图形</a:t>
            </a:r>
            <a:endParaRPr lang="zh-CN" altLang="en-US" b="1" dirty="0"/>
          </a:p>
          <a:p>
            <a:pPr lvl="1">
              <a:lnSpc>
                <a:spcPct val="100000"/>
              </a:lnSpc>
            </a:pPr>
            <a:r>
              <a:rPr lang="zh-CN" altLang="en-US" b="1" dirty="0"/>
              <a:t>由点线等基本图形元素构成的图形</a:t>
            </a:r>
            <a:endParaRPr lang="zh-CN" altLang="en-US" b="1" dirty="0"/>
          </a:p>
          <a:p>
            <a:pPr lvl="2">
              <a:lnSpc>
                <a:spcPct val="100000"/>
              </a:lnSpc>
            </a:pPr>
            <a:r>
              <a:rPr lang="zh-CN" altLang="en-US" b="1" dirty="0"/>
              <a:t>工程图</a:t>
            </a:r>
            <a:r>
              <a:rPr lang="en-US" altLang="zh-CN" b="1" dirty="0"/>
              <a:t>,</a:t>
            </a:r>
            <a:r>
              <a:rPr lang="zh-CN" altLang="en-US" b="1" dirty="0"/>
              <a:t>地图</a:t>
            </a:r>
            <a:r>
              <a:rPr lang="en-US" altLang="zh-CN" b="1" dirty="0"/>
              <a:t>,</a:t>
            </a:r>
            <a:r>
              <a:rPr lang="zh-CN" altLang="en-US" b="1" dirty="0"/>
              <a:t>曲线图表等</a:t>
            </a:r>
            <a:endParaRPr lang="zh-CN" altLang="en-US" b="1" dirty="0"/>
          </a:p>
          <a:p>
            <a:pPr lvl="2">
              <a:lnSpc>
                <a:spcPct val="100000"/>
              </a:lnSpc>
            </a:pPr>
            <a:r>
              <a:rPr lang="zh-CN" altLang="en-US" b="1" dirty="0"/>
              <a:t>重要的应用研究</a:t>
            </a:r>
            <a:r>
              <a:rPr lang="en-US" altLang="zh-CN" b="1" dirty="0"/>
              <a:t>: CAD</a:t>
            </a:r>
            <a:r>
              <a:rPr lang="zh-CN" altLang="en-US" b="1" dirty="0"/>
              <a:t>技术</a:t>
            </a:r>
            <a:endParaRPr lang="zh-CN" altLang="en-US" b="1" dirty="0"/>
          </a:p>
          <a:p>
            <a:pPr>
              <a:lnSpc>
                <a:spcPct val="100000"/>
              </a:lnSpc>
              <a:buFont typeface="Wingdings" panose="05000000000000000000" pitchFamily="2" charset="2"/>
              <a:buChar char="Ø"/>
            </a:pPr>
            <a:r>
              <a:rPr lang="zh-CN" altLang="en-US" b="1" dirty="0"/>
              <a:t>图像处理</a:t>
            </a:r>
            <a:endParaRPr lang="zh-CN" altLang="en-US" b="1" dirty="0"/>
          </a:p>
          <a:p>
            <a:pPr lvl="1">
              <a:lnSpc>
                <a:spcPct val="100000"/>
              </a:lnSpc>
              <a:buFont typeface="Arial" panose="020B0604020202020204" pitchFamily="34" charset="0"/>
              <a:buChar char="•"/>
            </a:pPr>
            <a:r>
              <a:rPr lang="zh-CN" altLang="en-US" b="1" dirty="0"/>
              <a:t>图像信息的数字化</a:t>
            </a:r>
            <a:endParaRPr lang="zh-CN" altLang="en-US" b="1" dirty="0"/>
          </a:p>
          <a:p>
            <a:pPr lvl="1">
              <a:lnSpc>
                <a:spcPct val="100000"/>
              </a:lnSpc>
              <a:buFont typeface="Arial" panose="020B0604020202020204" pitchFamily="34" charset="0"/>
              <a:buChar char="•"/>
            </a:pPr>
            <a:r>
              <a:rPr lang="zh-CN" altLang="en-US" b="1" dirty="0"/>
              <a:t>图像压缩传输和还原</a:t>
            </a:r>
            <a:endParaRPr lang="zh-CN" altLang="en-US" b="1" dirty="0"/>
          </a:p>
          <a:p>
            <a:pPr lvl="1">
              <a:lnSpc>
                <a:spcPct val="100000"/>
              </a:lnSpc>
              <a:buFont typeface="Arial" panose="020B0604020202020204" pitchFamily="34" charset="0"/>
              <a:buChar char="•"/>
            </a:pPr>
            <a:r>
              <a:rPr lang="zh-CN" altLang="en-US" b="1" dirty="0"/>
              <a:t>提高图像质量</a:t>
            </a:r>
            <a:endParaRPr lang="zh-CN" altLang="en-US" b="1" dirty="0"/>
          </a:p>
          <a:p>
            <a:pPr>
              <a:lnSpc>
                <a:spcPct val="100000"/>
              </a:lnSpc>
              <a:buFont typeface="Wingdings" panose="05000000000000000000" pitchFamily="2" charset="2"/>
              <a:buChar char="Ø"/>
            </a:pPr>
            <a:r>
              <a:rPr lang="zh-CN" altLang="en-US" b="1" dirty="0"/>
              <a:t>模式识别</a:t>
            </a:r>
            <a:endParaRPr lang="zh-CN" altLang="en-US" b="1" dirty="0"/>
          </a:p>
          <a:p>
            <a:pPr lvl="1">
              <a:lnSpc>
                <a:spcPct val="100000"/>
              </a:lnSpc>
              <a:buFont typeface="Arial" panose="020B0604020202020204" pitchFamily="34" charset="0"/>
              <a:buChar char="•"/>
            </a:pPr>
            <a:r>
              <a:rPr lang="zh-CN" altLang="en-US" b="1" dirty="0"/>
              <a:t>分析和识别图像</a:t>
            </a:r>
            <a:r>
              <a:rPr lang="en-US" altLang="zh-CN" b="1" dirty="0"/>
              <a:t>,</a:t>
            </a:r>
            <a:r>
              <a:rPr lang="zh-CN" altLang="en-US" b="1" dirty="0"/>
              <a:t>找出图像数据蕴涵的内在联系</a:t>
            </a:r>
            <a:endParaRPr lang="zh-CN" altLang="en-US" b="1" dirty="0"/>
          </a:p>
          <a:p>
            <a:pPr>
              <a:lnSpc>
                <a:spcPct val="100000"/>
              </a:lnSpc>
              <a:buFont typeface="Arial" panose="020B0604020202020204" pitchFamily="34" charset="0"/>
              <a:buChar char="•"/>
            </a:pPr>
            <a:endParaRPr lang="zh-CN" altLang="en-US" b="1" dirty="0"/>
          </a:p>
        </p:txBody>
      </p:sp>
      <p:sp>
        <p:nvSpPr>
          <p:cNvPr id="48132"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8133"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48134" name="直接连接符 5"/>
          <p:cNvCxnSpPr/>
          <p:nvPr/>
        </p:nvCxnSpPr>
        <p:spPr>
          <a:xfrm>
            <a:off x="349250" y="1128713"/>
            <a:ext cx="5318125" cy="1587"/>
          </a:xfrm>
          <a:prstGeom prst="line">
            <a:avLst/>
          </a:prstGeom>
          <a:ln w="50800" cap="flat" cmpd="sng">
            <a:solidFill>
              <a:srgbClr val="FF0000"/>
            </a:solidFill>
            <a:prstDash val="soli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xfrm>
            <a:off x="669925" y="387350"/>
            <a:ext cx="10852150" cy="647700"/>
          </a:xfrm>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2.9 </a:t>
            </a:r>
            <a:r>
              <a:rPr lang="zh-CN" altLang="en-US" sz="3600" dirty="0">
                <a:solidFill>
                  <a:srgbClr val="FF0000"/>
                </a:solidFill>
                <a:latin typeface="仿宋" panose="02010609060101010101" pitchFamily="49" charset="-122"/>
                <a:ea typeface="仿宋" panose="02010609060101010101" pitchFamily="49" charset="-122"/>
              </a:rPr>
              <a:t>逻辑与人工智能</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49155" name="内容占位符 2"/>
          <p:cNvSpPr>
            <a:spLocks noGrp="1"/>
          </p:cNvSpPr>
          <p:nvPr>
            <p:ph idx="1"/>
          </p:nvPr>
        </p:nvSpPr>
        <p:spPr>
          <a:xfrm>
            <a:off x="669925" y="1160463"/>
            <a:ext cx="6689725" cy="5262562"/>
          </a:xfrm>
          <a:ln/>
        </p:spPr>
        <p:txBody>
          <a:bodyPr vert="horz" wrap="square" lIns="101600" tIns="0" rIns="82550" bIns="0" anchor="t" anchorCtr="0"/>
          <a:p>
            <a:pPr>
              <a:lnSpc>
                <a:spcPct val="100000"/>
              </a:lnSpc>
              <a:buFont typeface="Wingdings" panose="05000000000000000000" pitchFamily="2" charset="2"/>
              <a:buChar char="Ø"/>
            </a:pPr>
            <a:r>
              <a:rPr lang="zh-CN" altLang="en-US" b="1" dirty="0"/>
              <a:t>人工智能（</a:t>
            </a:r>
            <a:r>
              <a:rPr lang="en-US" altLang="zh-CN" b="1" dirty="0"/>
              <a:t>1956</a:t>
            </a:r>
            <a:r>
              <a:rPr lang="zh-CN" altLang="en-US" b="1" dirty="0"/>
              <a:t>年夏天世界上第一次人工智能学术大会）</a:t>
            </a:r>
            <a:endParaRPr lang="zh-CN" altLang="en-US" b="1" dirty="0"/>
          </a:p>
          <a:p>
            <a:pPr>
              <a:lnSpc>
                <a:spcPct val="100000"/>
              </a:lnSpc>
              <a:buFont typeface="Wingdings" panose="05000000000000000000" pitchFamily="2" charset="2"/>
              <a:buChar char="Ø"/>
            </a:pPr>
            <a:r>
              <a:rPr lang="zh-CN" altLang="en-US" b="1" dirty="0">
                <a:sym typeface="+mn-ea"/>
              </a:rPr>
              <a:t>计算机能否具有智能也存在争议。</a:t>
            </a:r>
            <a:endParaRPr lang="en-US" altLang="zh-CN" b="1" dirty="0"/>
          </a:p>
          <a:p>
            <a:pPr>
              <a:lnSpc>
                <a:spcPct val="100000"/>
              </a:lnSpc>
              <a:buNone/>
            </a:pPr>
            <a:r>
              <a:rPr lang="zh-CN" altLang="en-US" b="1" dirty="0">
                <a:sym typeface="+mn-ea"/>
              </a:rPr>
              <a:t>     冯</a:t>
            </a:r>
            <a:r>
              <a:rPr lang="en-US" altLang="zh-CN" b="1" dirty="0">
                <a:sym typeface="+mn-ea"/>
              </a:rPr>
              <a:t>·</a:t>
            </a:r>
            <a:r>
              <a:rPr lang="zh-CN" altLang="en-US" b="1" dirty="0">
                <a:sym typeface="+mn-ea"/>
              </a:rPr>
              <a:t>诺依曼教授认为机器决不会有智能，可是图灵却认为计算机能够达到人的智力水平。</a:t>
            </a:r>
            <a:endParaRPr lang="en-US" altLang="zh-CN" b="1" dirty="0"/>
          </a:p>
          <a:p>
            <a:pPr>
              <a:lnSpc>
                <a:spcPct val="100000"/>
              </a:lnSpc>
              <a:buFont typeface="Wingdings" panose="05000000000000000000" pitchFamily="2" charset="2"/>
              <a:buChar char="Ø"/>
            </a:pPr>
            <a:r>
              <a:rPr lang="zh-CN" altLang="en-US" b="1" dirty="0">
                <a:sym typeface="+mn-ea"/>
              </a:rPr>
              <a:t>图灵提出著名的“图灵试验”。</a:t>
            </a:r>
            <a:endParaRPr lang="zh-CN" altLang="en-US" b="1" dirty="0"/>
          </a:p>
          <a:p>
            <a:pPr>
              <a:lnSpc>
                <a:spcPct val="100000"/>
              </a:lnSpc>
              <a:buFont typeface="Wingdings" panose="05000000000000000000" pitchFamily="2" charset="2"/>
              <a:buChar char="Ø"/>
            </a:pPr>
            <a:r>
              <a:rPr lang="zh-CN" altLang="en-US" b="1" dirty="0"/>
              <a:t>所谓人工智能是研究如何让机器来模拟人的行为的科学。</a:t>
            </a:r>
            <a:endParaRPr lang="zh-CN" altLang="en-US" b="1" dirty="0"/>
          </a:p>
          <a:p>
            <a:pPr lvl="1">
              <a:lnSpc>
                <a:spcPct val="100000"/>
              </a:lnSpc>
            </a:pPr>
            <a:r>
              <a:rPr lang="zh-CN" altLang="en-US" b="1" dirty="0"/>
              <a:t>多学科交叉领域。</a:t>
            </a:r>
            <a:endParaRPr lang="zh-CN" altLang="en-US" b="1" dirty="0"/>
          </a:p>
          <a:p>
            <a:pPr lvl="2">
              <a:lnSpc>
                <a:spcPct val="100000"/>
              </a:lnSpc>
            </a:pPr>
            <a:r>
              <a:rPr lang="zh-CN" altLang="en-US" b="1" dirty="0"/>
              <a:t>生理学</a:t>
            </a:r>
            <a:r>
              <a:rPr lang="en-US" altLang="zh-CN" b="1" dirty="0"/>
              <a:t>,</a:t>
            </a:r>
            <a:r>
              <a:rPr lang="zh-CN" altLang="en-US" b="1" dirty="0"/>
              <a:t>心理学</a:t>
            </a:r>
            <a:r>
              <a:rPr lang="en-US" altLang="zh-CN" b="1" dirty="0"/>
              <a:t>,</a:t>
            </a:r>
            <a:r>
              <a:rPr lang="zh-CN" altLang="en-US" b="1" dirty="0"/>
              <a:t>行为科学</a:t>
            </a:r>
            <a:r>
              <a:rPr lang="en-US" altLang="zh-CN" b="1" dirty="0"/>
              <a:t>,</a:t>
            </a:r>
            <a:r>
              <a:rPr lang="zh-CN" altLang="en-US" b="1" dirty="0"/>
              <a:t>语言学</a:t>
            </a:r>
            <a:r>
              <a:rPr lang="en-US" altLang="zh-CN" b="1" dirty="0"/>
              <a:t>,</a:t>
            </a:r>
            <a:r>
              <a:rPr lang="zh-CN" altLang="en-US" b="1" dirty="0"/>
              <a:t>信息论</a:t>
            </a:r>
            <a:r>
              <a:rPr lang="en-US" altLang="zh-CN" b="1" dirty="0"/>
              <a:t>,</a:t>
            </a:r>
            <a:r>
              <a:rPr lang="zh-CN" altLang="en-US" b="1" dirty="0"/>
              <a:t>控制论</a:t>
            </a:r>
            <a:r>
              <a:rPr lang="en-US" altLang="zh-CN" b="1" dirty="0"/>
              <a:t>,</a:t>
            </a:r>
            <a:r>
              <a:rPr lang="zh-CN" altLang="en-US" b="1" dirty="0"/>
              <a:t>思维科学。</a:t>
            </a:r>
            <a:endParaRPr lang="zh-CN" altLang="en-US" b="1" dirty="0"/>
          </a:p>
          <a:p>
            <a:pPr>
              <a:lnSpc>
                <a:spcPct val="100000"/>
              </a:lnSpc>
              <a:buFont typeface="Wingdings" panose="05000000000000000000" pitchFamily="2" charset="2"/>
              <a:buChar char="Ø"/>
            </a:pPr>
            <a:r>
              <a:rPr lang="zh-CN" altLang="en-US" b="1" dirty="0">
                <a:sym typeface="+mn-ea"/>
              </a:rPr>
              <a:t>人的思维结构与逻辑推理研究（</a:t>
            </a:r>
            <a:r>
              <a:rPr lang="zh-CN" altLang="en-US" b="1" dirty="0">
                <a:solidFill>
                  <a:srgbClr val="FF0000"/>
                </a:solidFill>
                <a:sym typeface="+mn-ea"/>
              </a:rPr>
              <a:t>右</a:t>
            </a:r>
            <a:r>
              <a:rPr lang="zh-CN" altLang="en-US" b="1" dirty="0">
                <a:sym typeface="+mn-ea"/>
              </a:rPr>
              <a:t>）</a:t>
            </a:r>
            <a:endParaRPr lang="zh-CN" altLang="en-US" b="1" dirty="0">
              <a:sym typeface="+mn-ea"/>
            </a:endParaRPr>
          </a:p>
          <a:p>
            <a:pPr>
              <a:lnSpc>
                <a:spcPct val="100000"/>
              </a:lnSpc>
              <a:buFont typeface="Wingdings" panose="05000000000000000000" pitchFamily="2" charset="2"/>
              <a:buChar char="Ø"/>
            </a:pPr>
            <a:r>
              <a:rPr lang="zh-CN" altLang="en-US" b="1" dirty="0"/>
              <a:t>人工智能的一些进展</a:t>
            </a:r>
            <a:endParaRPr lang="zh-CN" altLang="en-US" b="1" dirty="0"/>
          </a:p>
          <a:p>
            <a:pPr lvl="1">
              <a:lnSpc>
                <a:spcPct val="100000"/>
              </a:lnSpc>
              <a:buFont typeface="Arial" panose="020B0604020202020204" pitchFamily="34" charset="0"/>
              <a:buChar char="•"/>
            </a:pPr>
            <a:r>
              <a:rPr lang="zh-CN" altLang="en-US" b="1" dirty="0"/>
              <a:t>专家系统</a:t>
            </a:r>
            <a:r>
              <a:rPr lang="en-US" altLang="zh-CN" b="1" dirty="0"/>
              <a:t>,</a:t>
            </a:r>
            <a:r>
              <a:rPr lang="zh-CN" altLang="en-US" b="1" dirty="0"/>
              <a:t>机器人</a:t>
            </a:r>
            <a:r>
              <a:rPr lang="en-US" altLang="zh-CN" b="1" dirty="0"/>
              <a:t>,</a:t>
            </a:r>
            <a:r>
              <a:rPr lang="zh-CN" altLang="en-US" b="1" dirty="0"/>
              <a:t>定理证明</a:t>
            </a:r>
            <a:r>
              <a:rPr lang="en-US" altLang="zh-CN" b="1" dirty="0"/>
              <a:t>,</a:t>
            </a:r>
            <a:r>
              <a:rPr lang="zh-CN" altLang="en-US" b="1" dirty="0"/>
              <a:t>计算机下棋</a:t>
            </a:r>
            <a:r>
              <a:rPr lang="en-US" altLang="zh-CN" b="1" dirty="0"/>
              <a:t>,</a:t>
            </a:r>
            <a:r>
              <a:rPr lang="zh-CN" altLang="en-US" b="1" dirty="0"/>
              <a:t>自然语言处理</a:t>
            </a:r>
            <a:r>
              <a:rPr lang="en-US" altLang="zh-CN" b="1" dirty="0"/>
              <a:t>,</a:t>
            </a:r>
            <a:r>
              <a:rPr lang="zh-CN" altLang="en-US" b="1" dirty="0"/>
              <a:t>人工智能的逻辑基础</a:t>
            </a:r>
            <a:endParaRPr lang="zh-CN" altLang="en-US" b="1" dirty="0"/>
          </a:p>
          <a:p>
            <a:pPr>
              <a:lnSpc>
                <a:spcPct val="100000"/>
              </a:lnSpc>
              <a:buFont typeface="Arial" panose="020B0604020202020204" pitchFamily="34" charset="0"/>
              <a:buChar char="•"/>
            </a:pPr>
            <a:endParaRPr lang="zh-CN" altLang="en-US" b="1" dirty="0"/>
          </a:p>
        </p:txBody>
      </p:sp>
      <p:sp>
        <p:nvSpPr>
          <p:cNvPr id="49156"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49157"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9158" name="矩形 5"/>
          <p:cNvSpPr/>
          <p:nvPr/>
        </p:nvSpPr>
        <p:spPr>
          <a:xfrm>
            <a:off x="654050" y="1027113"/>
            <a:ext cx="6773863" cy="5384800"/>
          </a:xfrm>
          <a:prstGeom prst="rect">
            <a:avLst/>
          </a:prstGeom>
          <a:no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9159" name="矩形 6"/>
          <p:cNvSpPr/>
          <p:nvPr/>
        </p:nvSpPr>
        <p:spPr>
          <a:xfrm>
            <a:off x="7496175" y="1050925"/>
            <a:ext cx="4560888" cy="5078413"/>
          </a:xfrm>
          <a:prstGeom prst="rect">
            <a:avLst/>
          </a:prstGeom>
          <a:noFill/>
          <a:ln w="9525">
            <a:noFill/>
          </a:ln>
        </p:spPr>
        <p:txBody>
          <a:bodyPr>
            <a:spAutoFit/>
          </a:bodyPr>
          <a:p>
            <a:r>
              <a:rPr lang="zh-CN" altLang="en-US" b="1" dirty="0">
                <a:latin typeface="Arial" panose="020B0604020202020204" pitchFamily="34" charset="0"/>
              </a:rPr>
              <a:t> （</a:t>
            </a:r>
            <a:r>
              <a:rPr lang="en-US" altLang="zh-CN" b="1" dirty="0">
                <a:latin typeface="Arial" panose="020B0604020202020204" pitchFamily="34" charset="0"/>
              </a:rPr>
              <a:t>1</a:t>
            </a:r>
            <a:r>
              <a:rPr lang="zh-CN" altLang="en-US" b="1" dirty="0">
                <a:latin typeface="Arial" panose="020B0604020202020204" pitchFamily="34" charset="0"/>
              </a:rPr>
              <a:t>）事情涉及到了思维和推理的研究，人们自然首先想到了逻辑，原因是逻辑学是研究</a:t>
            </a:r>
            <a:r>
              <a:rPr lang="zh-CN" altLang="en-US" b="1" dirty="0">
                <a:solidFill>
                  <a:srgbClr val="7030A0"/>
                </a:solidFill>
                <a:latin typeface="Arial" panose="020B0604020202020204" pitchFamily="34" charset="0"/>
              </a:rPr>
              <a:t>思维结构和推理的科学</a:t>
            </a:r>
            <a:r>
              <a:rPr lang="zh-CN" altLang="en-US" b="1" dirty="0">
                <a:latin typeface="Arial" panose="020B0604020202020204" pitchFamily="34" charset="0"/>
              </a:rPr>
              <a:t>。许多科学家认为，如果不把人的思维结构和推理过程弄清楚，恐怕要让机器来代替人进行思维和推理将是行不通的。</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a:t>
            </a:r>
            <a:r>
              <a:rPr lang="en-US" altLang="zh-CN" b="1" dirty="0">
                <a:latin typeface="Arial" panose="020B0604020202020204" pitchFamily="34" charset="0"/>
              </a:rPr>
              <a:t>2</a:t>
            </a:r>
            <a:r>
              <a:rPr lang="zh-CN" altLang="en-US" b="1" dirty="0">
                <a:latin typeface="Arial" panose="020B0604020202020204" pitchFamily="34" charset="0"/>
              </a:rPr>
              <a:t>）麦卡锡等一批学者已经从不同的角度和不同的层面对思维结构和推理机制进行</a:t>
            </a:r>
            <a:endParaRPr lang="zh-CN" altLang="en-US" b="1" dirty="0">
              <a:latin typeface="Arial" panose="020B0604020202020204" pitchFamily="34" charset="0"/>
            </a:endParaRPr>
          </a:p>
          <a:p>
            <a:r>
              <a:rPr lang="zh-CN" altLang="en-US" b="1" dirty="0">
                <a:latin typeface="Arial" panose="020B0604020202020204" pitchFamily="34" charset="0"/>
              </a:rPr>
              <a:t>了研究，取得了一些重要的进展。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a:t>
            </a:r>
            <a:r>
              <a:rPr lang="en-US" altLang="zh-CN" b="1" dirty="0">
                <a:latin typeface="Arial" panose="020B0604020202020204" pitchFamily="34" charset="0"/>
              </a:rPr>
              <a:t>3</a:t>
            </a:r>
            <a:r>
              <a:rPr lang="zh-CN" altLang="en-US" b="1" dirty="0">
                <a:latin typeface="Arial" panose="020B0604020202020204" pitchFamily="34" charset="0"/>
              </a:rPr>
              <a:t>）研究各种逻辑系统对于发展人工智能具有十分重要的科学意义，因为一个成熟的逻辑系统常常不仅能够帮助我们理解人的行为依据，而且能够帮助我们模拟人的某些智能行为。</a:t>
            </a:r>
            <a:endParaRPr lang="zh-CN" altLang="en-US" b="1" dirty="0">
              <a:latin typeface="Arial" panose="020B0604020202020204" pitchFamily="34" charset="0"/>
            </a:endParaRPr>
          </a:p>
          <a:p>
            <a:endParaRPr lang="zh-CN" altLang="en-US" b="1" dirty="0">
              <a:latin typeface="Arial" panose="020B0604020202020204" pitchFamily="34" charset="0"/>
            </a:endParaRPr>
          </a:p>
          <a:p>
            <a:endParaRPr lang="zh-CN" altLang="en-US" b="1" dirty="0">
              <a:latin typeface="Arial" panose="020B0604020202020204" pitchFamily="34" charset="0"/>
            </a:endParaRPr>
          </a:p>
        </p:txBody>
      </p:sp>
      <p:sp>
        <p:nvSpPr>
          <p:cNvPr id="49160" name="TextBox 7"/>
          <p:cNvSpPr txBox="1"/>
          <p:nvPr/>
        </p:nvSpPr>
        <p:spPr>
          <a:xfrm>
            <a:off x="9437688" y="552450"/>
            <a:ext cx="1241425" cy="523875"/>
          </a:xfrm>
          <a:prstGeom prst="rect">
            <a:avLst/>
          </a:prstGeom>
          <a:noFill/>
          <a:ln w="9525">
            <a:noFill/>
          </a:ln>
        </p:spPr>
        <p:txBody>
          <a:bodyPr>
            <a:spAutoFit/>
          </a:bodyPr>
          <a:p>
            <a:r>
              <a:rPr lang="zh-CN" altLang="en-US" sz="2800" b="1" dirty="0">
                <a:solidFill>
                  <a:srgbClr val="FF0000"/>
                </a:solidFill>
                <a:latin typeface="Arial" panose="020B0604020202020204" pitchFamily="34" charset="0"/>
              </a:rPr>
              <a:t>逻辑</a:t>
            </a:r>
            <a:endParaRPr lang="zh-CN" altLang="en-US" sz="2800" b="1" dirty="0">
              <a:solidFill>
                <a:srgbClr val="FF0000"/>
              </a:solidFill>
              <a:latin typeface="Arial" panose="020B0604020202020204" pitchFamily="34" charset="0"/>
            </a:endParaRPr>
          </a:p>
        </p:txBody>
      </p:sp>
      <p:sp>
        <p:nvSpPr>
          <p:cNvPr id="49161" name="矩形 8"/>
          <p:cNvSpPr/>
          <p:nvPr/>
        </p:nvSpPr>
        <p:spPr>
          <a:xfrm>
            <a:off x="7529513" y="1038225"/>
            <a:ext cx="4470400" cy="5373688"/>
          </a:xfrm>
          <a:prstGeom prst="rect">
            <a:avLst/>
          </a:prstGeom>
          <a:noFill/>
          <a:ln w="9525" cap="flat" cmpd="sng">
            <a:solidFill>
              <a:srgbClr val="FF0000"/>
            </a:solidFill>
            <a:prstDash val="solid"/>
            <a:round/>
            <a:headEnd type="none" w="med" len="med"/>
            <a:tailEnd type="none" w="med" len="med"/>
          </a:ln>
        </p:spPr>
        <p:txBody>
          <a:bodyPr/>
          <a:p>
            <a:endParaRPr lang="zh-CN" altLang="en-US" b="1" dirty="0">
              <a:latin typeface="Arial" panose="020B0604020202020204" pitchFamily="34" charset="0"/>
            </a:endParaRPr>
          </a:p>
        </p:txBody>
      </p:sp>
      <p:cxnSp>
        <p:nvCxnSpPr>
          <p:cNvPr id="49162" name="直接连接符 9"/>
          <p:cNvCxnSpPr/>
          <p:nvPr/>
        </p:nvCxnSpPr>
        <p:spPr>
          <a:xfrm>
            <a:off x="349250" y="982663"/>
            <a:ext cx="5318125" cy="1587"/>
          </a:xfrm>
          <a:prstGeom prst="line">
            <a:avLst/>
          </a:prstGeom>
          <a:ln w="50800" cap="flat" cmpd="sng">
            <a:solidFill>
              <a:schemeClr val="tx1"/>
            </a:solidFill>
            <a:prstDash val="solid"/>
            <a:headEnd type="none"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2.10 </a:t>
            </a:r>
            <a:r>
              <a:rPr lang="zh-CN" altLang="en-US" sz="3600" dirty="0">
                <a:solidFill>
                  <a:srgbClr val="FF0000"/>
                </a:solidFill>
                <a:latin typeface="仿宋" panose="02010609060101010101" pitchFamily="49" charset="-122"/>
                <a:ea typeface="仿宋" panose="02010609060101010101" pitchFamily="49" charset="-122"/>
              </a:rPr>
              <a:t>计算机组织与体系结构</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50179" name="内容占位符 2"/>
          <p:cNvSpPr>
            <a:spLocks noGrp="1"/>
          </p:cNvSpPr>
          <p:nvPr>
            <p:ph idx="1"/>
          </p:nvPr>
        </p:nvSpPr>
        <p:spPr>
          <a:ln/>
        </p:spPr>
        <p:txBody>
          <a:bodyPr vert="horz" wrap="square" lIns="101600" tIns="0" rIns="82550" bIns="0" anchor="t" anchorCtr="0"/>
          <a:p>
            <a:pPr>
              <a:lnSpc>
                <a:spcPct val="100000"/>
              </a:lnSpc>
              <a:buFont typeface="Wingdings" panose="05000000000000000000" pitchFamily="2" charset="2"/>
              <a:buChar char="Ø"/>
            </a:pPr>
            <a:r>
              <a:rPr lang="zh-CN" altLang="en-US" sz="1800" b="1" dirty="0"/>
              <a:t>计算机指令系统不兼容问题</a:t>
            </a:r>
            <a:endParaRPr lang="zh-CN" altLang="en-US" sz="1800" b="1" dirty="0"/>
          </a:p>
          <a:p>
            <a:pPr>
              <a:lnSpc>
                <a:spcPct val="100000"/>
              </a:lnSpc>
              <a:buFont typeface="Wingdings" panose="05000000000000000000" pitchFamily="2" charset="2"/>
              <a:buChar char="Ø"/>
            </a:pPr>
            <a:r>
              <a:rPr lang="en-US" altLang="zh-CN" sz="1800" b="1" dirty="0"/>
              <a:t>60</a:t>
            </a:r>
            <a:r>
              <a:rPr lang="zh-CN" altLang="en-US" sz="1800" b="1" dirty="0"/>
              <a:t>年代出现系列机</a:t>
            </a:r>
            <a:r>
              <a:rPr lang="en-US" altLang="zh-CN" sz="1800" b="1" dirty="0"/>
              <a:t>: 1964</a:t>
            </a:r>
            <a:r>
              <a:rPr lang="zh-CN" altLang="en-US" sz="1800" b="1" dirty="0"/>
              <a:t>年</a:t>
            </a:r>
            <a:r>
              <a:rPr lang="en-US" altLang="zh-CN" sz="1800" b="1" dirty="0"/>
              <a:t>IBM 360</a:t>
            </a:r>
            <a:endParaRPr lang="en-US" altLang="zh-CN" sz="1800" b="1" dirty="0"/>
          </a:p>
          <a:p>
            <a:pPr>
              <a:lnSpc>
                <a:spcPct val="100000"/>
              </a:lnSpc>
              <a:buFont typeface="Wingdings" panose="05000000000000000000" pitchFamily="2" charset="2"/>
              <a:buChar char="Ø"/>
            </a:pPr>
            <a:r>
              <a:rPr lang="zh-CN" altLang="en-US" sz="1800" b="1" dirty="0"/>
              <a:t>计算机体系结构</a:t>
            </a:r>
            <a:endParaRPr lang="zh-CN" altLang="en-US" sz="1800" b="1" dirty="0"/>
          </a:p>
          <a:p>
            <a:pPr lvl="1">
              <a:lnSpc>
                <a:spcPct val="100000"/>
              </a:lnSpc>
            </a:pPr>
            <a:r>
              <a:rPr lang="zh-CN" altLang="en-US" sz="1800" b="1" dirty="0"/>
              <a:t>是使用机器语言编写程序的用户可以看到的一个机器的抽象结构，而对这一结构实现的硬件组成属于计算机组成原理研究的范畴</a:t>
            </a:r>
            <a:endParaRPr lang="en-US" altLang="zh-CN" sz="1800" b="1" dirty="0"/>
          </a:p>
          <a:p>
            <a:pPr lvl="1">
              <a:lnSpc>
                <a:spcPct val="100000"/>
              </a:lnSpc>
            </a:pPr>
            <a:r>
              <a:rPr lang="zh-CN" altLang="en-US" sz="1800" b="1" dirty="0"/>
              <a:t>一个现代的计算机系统一般被认为是由存储器、处理器、功能部件、互联网络、汇编程序、编译程序、操作系统、外部设备、通信通道等内容组合而成的。</a:t>
            </a:r>
            <a:endParaRPr lang="zh-CN" altLang="en-US" sz="1800" b="1" dirty="0"/>
          </a:p>
          <a:p>
            <a:pPr lvl="1">
              <a:lnSpc>
                <a:spcPct val="100000"/>
              </a:lnSpc>
              <a:buNone/>
            </a:pPr>
            <a:endParaRPr lang="zh-CN" altLang="en-US" sz="1800" b="1" dirty="0"/>
          </a:p>
          <a:p>
            <a:pPr>
              <a:lnSpc>
                <a:spcPct val="100000"/>
              </a:lnSpc>
              <a:buFont typeface="Wingdings" panose="05000000000000000000" pitchFamily="2" charset="2"/>
              <a:buChar char="Ø"/>
            </a:pPr>
            <a:r>
              <a:rPr lang="zh-CN" altLang="en-US" sz="1800" b="1" dirty="0"/>
              <a:t>早期计算机系统研究特点</a:t>
            </a:r>
            <a:endParaRPr lang="zh-CN" altLang="en-US" sz="1800" b="1" dirty="0"/>
          </a:p>
          <a:p>
            <a:pPr lvl="1">
              <a:lnSpc>
                <a:spcPct val="100000"/>
              </a:lnSpc>
            </a:pPr>
            <a:r>
              <a:rPr lang="zh-CN" altLang="en-US" sz="1800" b="1" dirty="0"/>
              <a:t>硬件与软件研究开发是独立的</a:t>
            </a:r>
            <a:endParaRPr lang="zh-CN" altLang="en-US" sz="1800" b="1" dirty="0"/>
          </a:p>
          <a:p>
            <a:pPr lvl="1">
              <a:lnSpc>
                <a:spcPct val="100000"/>
              </a:lnSpc>
            </a:pPr>
            <a:r>
              <a:rPr lang="zh-CN" altLang="en-US" sz="1800" b="1" dirty="0"/>
              <a:t>硬件的研究开发更多地关心计算机的组成原理</a:t>
            </a:r>
            <a:r>
              <a:rPr lang="en-US" altLang="zh-CN" sz="1800" b="1" dirty="0"/>
              <a:t>, </a:t>
            </a:r>
            <a:r>
              <a:rPr lang="zh-CN" altLang="en-US" sz="1800" b="1" dirty="0"/>
              <a:t>分离元件及其相互连接关系</a:t>
            </a:r>
            <a:r>
              <a:rPr lang="en-US" altLang="zh-CN" sz="1800" b="1" dirty="0"/>
              <a:t>,</a:t>
            </a:r>
            <a:r>
              <a:rPr lang="zh-CN" altLang="en-US" sz="1800" b="1" dirty="0"/>
              <a:t>各部件的内部构造与外部特征</a:t>
            </a:r>
            <a:endParaRPr lang="zh-CN" altLang="en-US" sz="1800" b="1" dirty="0"/>
          </a:p>
          <a:p>
            <a:pPr>
              <a:lnSpc>
                <a:spcPct val="100000"/>
              </a:lnSpc>
            </a:pPr>
            <a:endParaRPr lang="zh-CN" altLang="en-US" sz="1800" b="1" dirty="0"/>
          </a:p>
        </p:txBody>
      </p:sp>
      <p:sp>
        <p:nvSpPr>
          <p:cNvPr id="50180"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0181"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0182" name="矩形 5"/>
          <p:cNvSpPr/>
          <p:nvPr/>
        </p:nvSpPr>
        <p:spPr>
          <a:xfrm>
            <a:off x="565150" y="1150938"/>
            <a:ext cx="10926763" cy="4629150"/>
          </a:xfrm>
          <a:prstGeom prst="rect">
            <a:avLst/>
          </a:prstGeom>
          <a:noFill/>
          <a:ln w="25400" cap="flat" cmpd="sng">
            <a:solidFill>
              <a:srgbClr val="0070C0"/>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669925" y="606425"/>
            <a:ext cx="10852150" cy="5040313"/>
          </a:xfrm>
          <a:ln/>
        </p:spPr>
        <p:txBody>
          <a:bodyPr vert="horz" wrap="square" lIns="101600" tIns="0" rIns="82550" bIns="0" anchor="t" anchorCtr="0"/>
          <a:p>
            <a:pPr>
              <a:buFont typeface="Wingdings" panose="05000000000000000000" pitchFamily="2" charset="2"/>
              <a:buChar char="Ø"/>
            </a:pPr>
            <a:r>
              <a:rPr lang="zh-CN" altLang="en-US" sz="1800" b="1" dirty="0"/>
              <a:t>网络计算机系统</a:t>
            </a:r>
            <a:endParaRPr lang="en-US" altLang="zh-CN" sz="1800" b="1" dirty="0"/>
          </a:p>
          <a:p>
            <a:pPr>
              <a:buNone/>
            </a:pPr>
            <a:r>
              <a:rPr lang="en-US" altLang="zh-CN" sz="1800" b="1" dirty="0"/>
              <a:t>    20</a:t>
            </a:r>
            <a:r>
              <a:rPr lang="zh-CN" altLang="en-US" sz="1800" b="1" dirty="0"/>
              <a:t>世纪</a:t>
            </a:r>
            <a:r>
              <a:rPr lang="en-US" altLang="zh-CN" sz="1800" b="1" dirty="0"/>
              <a:t>60</a:t>
            </a:r>
            <a:r>
              <a:rPr lang="zh-CN" altLang="en-US" sz="1800" b="1" dirty="0"/>
              <a:t>年代末至</a:t>
            </a:r>
            <a:r>
              <a:rPr lang="en-US" altLang="zh-CN" sz="1800" b="1" dirty="0"/>
              <a:t>70</a:t>
            </a:r>
            <a:r>
              <a:rPr lang="zh-CN" altLang="en-US" sz="1800" b="1" dirty="0"/>
              <a:t>年代初，计算机通信技术的发展和成熟使网络计算机系统成为现实，同时，也对多处理机并行计算机系统的发展产生了很大影响。</a:t>
            </a:r>
            <a:endParaRPr lang="zh-CN" altLang="en-US" sz="1800" b="1" dirty="0"/>
          </a:p>
          <a:p>
            <a:pPr>
              <a:buFont typeface="Wingdings" panose="05000000000000000000" pitchFamily="2" charset="2"/>
              <a:buChar char="Ø"/>
            </a:pPr>
            <a:r>
              <a:rPr lang="zh-CN" altLang="en-US" sz="1800" b="1" dirty="0"/>
              <a:t>分布式系统</a:t>
            </a:r>
            <a:endParaRPr lang="en-US" altLang="zh-CN" sz="1800" b="1" dirty="0"/>
          </a:p>
          <a:p>
            <a:pPr>
              <a:buNone/>
            </a:pPr>
            <a:r>
              <a:rPr lang="zh-CN" altLang="en-US" sz="1800" b="1" dirty="0"/>
              <a:t>     对于用户来说无论是从工作的效率还是工作的质量考虑，都需要有一种能够屏蔽计算机硬件系统的技术细节，仅对用户提供功能透明的系统层，使用户看到的和实际使用的是一个与使用者思想方式、使用习惯比较接近，无需具体关心网络计算机通信时一些十分繁琐的技术细节的分布式计算机系统。</a:t>
            </a:r>
            <a:endParaRPr lang="en-US" altLang="zh-CN" sz="1800" b="1" dirty="0"/>
          </a:p>
          <a:p>
            <a:pPr>
              <a:buFont typeface="Wingdings" panose="05000000000000000000" pitchFamily="2" charset="2"/>
              <a:buChar char="Ø"/>
            </a:pPr>
            <a:r>
              <a:rPr lang="zh-CN" altLang="en-US" sz="1800" b="1" dirty="0"/>
              <a:t>现代计算机系统是硬件与软件的有机组合</a:t>
            </a:r>
            <a:endParaRPr lang="zh-CN" altLang="en-US" sz="1800" b="1" dirty="0"/>
          </a:p>
          <a:p>
            <a:pPr lvl="1">
              <a:buFont typeface="Arial" panose="020B0604020202020204" pitchFamily="34" charset="0"/>
              <a:buChar char="•"/>
            </a:pPr>
            <a:r>
              <a:rPr lang="zh-CN" altLang="en-US" sz="1800" b="1" dirty="0"/>
              <a:t>硬件的互联结构和软件结构及相互关系形成的计算机系统的总体结构，支持这种结构的基本算法，还有以总体结构为基础的面向用户的程序设计语言等内容构成了计算机体系结构的技术范畴</a:t>
            </a:r>
            <a:endParaRPr lang="zh-CN" altLang="en-US" sz="1800" b="1" dirty="0"/>
          </a:p>
          <a:p>
            <a:pPr>
              <a:buFont typeface="Wingdings" panose="05000000000000000000" pitchFamily="2" charset="2"/>
              <a:buChar char="Ø"/>
            </a:pPr>
            <a:r>
              <a:rPr lang="zh-CN" altLang="en-US" sz="1800" b="1" dirty="0"/>
              <a:t>体系结构既不单纯属于硬件范畴，也不只是属于软件范畴，而是一个软硬件兼而有之的综合研究方向。</a:t>
            </a:r>
            <a:endParaRPr lang="zh-CN" altLang="en-US" sz="1800" b="1" dirty="0"/>
          </a:p>
          <a:p>
            <a:pPr>
              <a:buNone/>
            </a:pPr>
            <a:endParaRPr lang="zh-CN" altLang="en-US" sz="1800" b="1" dirty="0"/>
          </a:p>
          <a:p>
            <a:pPr>
              <a:buNone/>
            </a:pPr>
            <a:endParaRPr lang="zh-CN" altLang="en-US" sz="1800" b="1" dirty="0"/>
          </a:p>
          <a:p>
            <a:pPr>
              <a:buNone/>
            </a:pPr>
            <a:endParaRPr lang="zh-CN" altLang="en-US" sz="1800" b="1" dirty="0"/>
          </a:p>
          <a:p>
            <a:pPr>
              <a:buNone/>
            </a:pPr>
            <a:endParaRPr lang="zh-CN" altLang="en-US" sz="1800" b="1" dirty="0"/>
          </a:p>
          <a:p>
            <a:pPr>
              <a:buFont typeface="Arial" panose="020B0604020202020204" pitchFamily="34" charset="0"/>
              <a:buChar char="•"/>
            </a:pPr>
            <a:endParaRPr lang="zh-CN" altLang="en-US" sz="1800" b="1" dirty="0"/>
          </a:p>
        </p:txBody>
      </p:sp>
      <p:sp>
        <p:nvSpPr>
          <p:cNvPr id="51203"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1204"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1205" name="矩形 4"/>
          <p:cNvSpPr/>
          <p:nvPr/>
        </p:nvSpPr>
        <p:spPr>
          <a:xfrm>
            <a:off x="620713" y="508000"/>
            <a:ext cx="10848975" cy="5000625"/>
          </a:xfrm>
          <a:prstGeom prst="rect">
            <a:avLst/>
          </a:prstGeom>
          <a:noFill/>
          <a:ln w="25400" cap="flat" cmpd="sng">
            <a:solidFill>
              <a:srgbClr val="0070C0"/>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xfrm>
            <a:off x="669925" y="273050"/>
            <a:ext cx="10852150" cy="647700"/>
          </a:xfrm>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2.11 </a:t>
            </a:r>
            <a:r>
              <a:rPr lang="zh-CN" altLang="en-US" sz="3600" dirty="0">
                <a:solidFill>
                  <a:srgbClr val="FF0000"/>
                </a:solidFill>
                <a:latin typeface="仿宋" panose="02010609060101010101" pitchFamily="49" charset="-122"/>
                <a:ea typeface="仿宋" panose="02010609060101010101" pitchFamily="49" charset="-122"/>
              </a:rPr>
              <a:t>并行计算机、通道与并行计算</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52227" name="内容占位符 2"/>
          <p:cNvSpPr>
            <a:spLocks noGrp="1"/>
          </p:cNvSpPr>
          <p:nvPr>
            <p:ph idx="1"/>
          </p:nvPr>
        </p:nvSpPr>
        <p:spPr>
          <a:xfrm>
            <a:off x="669925" y="1023938"/>
            <a:ext cx="10852150" cy="5410200"/>
          </a:xfrm>
          <a:ln/>
        </p:spPr>
        <p:txBody>
          <a:bodyPr vert="horz" wrap="square" lIns="101600" tIns="0" rIns="82550" bIns="0" anchor="t" anchorCtr="0"/>
          <a:p>
            <a:pPr>
              <a:lnSpc>
                <a:spcPts val="1700"/>
              </a:lnSpc>
              <a:buFont typeface="Wingdings" panose="05000000000000000000" pitchFamily="2" charset="2"/>
              <a:buChar char="Ø"/>
            </a:pPr>
            <a:r>
              <a:rPr lang="zh-CN" altLang="en-US" b="1" dirty="0">
                <a:solidFill>
                  <a:schemeClr val="folHlink"/>
                </a:solidFill>
              </a:rPr>
              <a:t>并行处理</a:t>
            </a:r>
            <a:endParaRPr lang="zh-CN" altLang="en-US" b="1" dirty="0">
              <a:solidFill>
                <a:schemeClr val="folHlink"/>
              </a:solidFill>
            </a:endParaRPr>
          </a:p>
          <a:p>
            <a:pPr lvl="1">
              <a:lnSpc>
                <a:spcPts val="1700"/>
              </a:lnSpc>
              <a:buFont typeface="Arial" panose="020B0604020202020204" pitchFamily="34" charset="0"/>
              <a:buChar char="•"/>
            </a:pPr>
            <a:r>
              <a:rPr lang="zh-CN" altLang="en-US" b="1" dirty="0"/>
              <a:t>在计算机上并行地运行许多程序</a:t>
            </a:r>
            <a:endParaRPr lang="zh-CN" altLang="en-US" b="1" dirty="0"/>
          </a:p>
          <a:p>
            <a:pPr>
              <a:lnSpc>
                <a:spcPts val="1700"/>
              </a:lnSpc>
              <a:buFont typeface="Wingdings" panose="05000000000000000000" pitchFamily="2" charset="2"/>
              <a:buChar char="Ø"/>
            </a:pPr>
            <a:r>
              <a:rPr lang="zh-CN" altLang="en-US" b="1" dirty="0"/>
              <a:t>根据使用的计算机系统的不同，我们可以在四个程序的级别上提出并行处理的问题：</a:t>
            </a:r>
            <a:endParaRPr lang="zh-CN" altLang="en-US" b="1" dirty="0"/>
          </a:p>
          <a:p>
            <a:pPr lvl="1">
              <a:lnSpc>
                <a:spcPts val="1700"/>
              </a:lnSpc>
              <a:buFont typeface="Arial" panose="020B0604020202020204" pitchFamily="34" charset="0"/>
              <a:buChar char="•"/>
            </a:pPr>
            <a:r>
              <a:rPr lang="zh-CN" altLang="en-US" b="1" dirty="0"/>
              <a:t>作业或程序级并行</a:t>
            </a:r>
            <a:endParaRPr lang="zh-CN" altLang="en-US" b="1" dirty="0"/>
          </a:p>
          <a:p>
            <a:pPr lvl="1">
              <a:lnSpc>
                <a:spcPts val="1700"/>
              </a:lnSpc>
              <a:buFont typeface="Arial" panose="020B0604020202020204" pitchFamily="34" charset="0"/>
              <a:buChar char="•"/>
            </a:pPr>
            <a:r>
              <a:rPr lang="zh-CN" altLang="en-US" b="1" dirty="0"/>
              <a:t>任务或进程级并行</a:t>
            </a:r>
            <a:endParaRPr lang="zh-CN" altLang="en-US" b="1" dirty="0"/>
          </a:p>
          <a:p>
            <a:pPr lvl="1">
              <a:lnSpc>
                <a:spcPts val="1700"/>
              </a:lnSpc>
              <a:buFont typeface="Arial" panose="020B0604020202020204" pitchFamily="34" charset="0"/>
              <a:buChar char="•"/>
            </a:pPr>
            <a:r>
              <a:rPr lang="zh-CN" altLang="en-US" b="1" dirty="0"/>
              <a:t>指令级并行</a:t>
            </a:r>
            <a:endParaRPr lang="zh-CN" altLang="en-US" b="1" dirty="0"/>
          </a:p>
          <a:p>
            <a:pPr lvl="1">
              <a:lnSpc>
                <a:spcPts val="1700"/>
              </a:lnSpc>
              <a:buFont typeface="Arial" panose="020B0604020202020204" pitchFamily="34" charset="0"/>
              <a:buChar char="•"/>
            </a:pPr>
            <a:r>
              <a:rPr lang="zh-CN" altLang="en-US" b="1" dirty="0"/>
              <a:t>指令内部级并行</a:t>
            </a:r>
            <a:endParaRPr lang="zh-CN" altLang="en-US" b="1" dirty="0"/>
          </a:p>
          <a:p>
            <a:pPr marL="228600" lvl="0" indent="-228600">
              <a:lnSpc>
                <a:spcPts val="1700"/>
              </a:lnSpc>
              <a:buFont typeface="Wingdings" panose="05000000000000000000" charset="0"/>
              <a:buChar char="Ø"/>
            </a:pPr>
            <a:r>
              <a:rPr lang="zh-CN" altLang="en-US" b="1" dirty="0">
                <a:solidFill>
                  <a:schemeClr val="tx1"/>
                </a:solidFill>
              </a:rPr>
              <a:t>不同的并行处理思想和技术，产生了不同的并行计算机系统</a:t>
            </a:r>
            <a:endParaRPr lang="zh-CN" altLang="en-US" b="1" dirty="0">
              <a:solidFill>
                <a:schemeClr val="tx1"/>
              </a:solidFill>
            </a:endParaRPr>
          </a:p>
          <a:p>
            <a:pPr>
              <a:lnSpc>
                <a:spcPts val="1700"/>
              </a:lnSpc>
              <a:buFont typeface="Wingdings" panose="05000000000000000000" pitchFamily="2" charset="2"/>
              <a:buChar char="Ø"/>
            </a:pPr>
            <a:r>
              <a:rPr lang="zh-CN" altLang="en-US" b="1" dirty="0"/>
              <a:t>作业</a:t>
            </a:r>
            <a:r>
              <a:rPr lang="en-US" altLang="zh-CN" b="1" dirty="0"/>
              <a:t>: </a:t>
            </a:r>
            <a:r>
              <a:rPr lang="zh-CN" altLang="en-US" b="1" dirty="0"/>
              <a:t>用户请求计算机的一个计算</a:t>
            </a:r>
            <a:endParaRPr lang="zh-CN" altLang="en-US" b="1" dirty="0"/>
          </a:p>
          <a:p>
            <a:pPr>
              <a:lnSpc>
                <a:spcPts val="1700"/>
              </a:lnSpc>
              <a:buFont typeface="Wingdings" panose="05000000000000000000" pitchFamily="2" charset="2"/>
              <a:buChar char="Ø"/>
            </a:pPr>
            <a:r>
              <a:rPr lang="zh-CN" altLang="en-US" b="1" dirty="0"/>
              <a:t>任务</a:t>
            </a:r>
            <a:r>
              <a:rPr lang="en-US" altLang="zh-CN" b="1" dirty="0"/>
              <a:t>/</a:t>
            </a:r>
            <a:r>
              <a:rPr lang="zh-CN" altLang="en-US" b="1" dirty="0"/>
              <a:t>进程</a:t>
            </a:r>
            <a:r>
              <a:rPr lang="en-US" altLang="zh-CN" b="1" dirty="0"/>
              <a:t>: </a:t>
            </a:r>
            <a:r>
              <a:rPr lang="zh-CN" altLang="en-US" b="1" dirty="0"/>
              <a:t>作业的一个步骤</a:t>
            </a:r>
            <a:endParaRPr lang="zh-CN" altLang="en-US" b="1" dirty="0"/>
          </a:p>
          <a:p>
            <a:pPr lvl="1">
              <a:lnSpc>
                <a:spcPts val="1700"/>
              </a:lnSpc>
              <a:buFont typeface="Arial" panose="020B0604020202020204" pitchFamily="34" charset="0"/>
              <a:buChar char="•"/>
            </a:pPr>
            <a:r>
              <a:rPr lang="zh-CN" altLang="en-US" b="1" dirty="0"/>
              <a:t>步骤可以串行</a:t>
            </a:r>
            <a:r>
              <a:rPr lang="en-US" altLang="zh-CN" b="1" dirty="0"/>
              <a:t>,</a:t>
            </a:r>
            <a:r>
              <a:rPr lang="zh-CN" altLang="en-US" b="1" dirty="0"/>
              <a:t>或并行执行</a:t>
            </a:r>
            <a:endParaRPr lang="zh-CN" altLang="en-US" b="1" dirty="0"/>
          </a:p>
          <a:p>
            <a:pPr>
              <a:lnSpc>
                <a:spcPts val="1700"/>
              </a:lnSpc>
              <a:buFont typeface="Wingdings" panose="05000000000000000000" pitchFamily="2" charset="2"/>
              <a:buChar char="Ø"/>
            </a:pPr>
            <a:r>
              <a:rPr lang="zh-CN" altLang="en-US" b="1" dirty="0">
                <a:solidFill>
                  <a:schemeClr val="folHlink"/>
                </a:solidFill>
              </a:rPr>
              <a:t>并行计算机系统</a:t>
            </a:r>
            <a:r>
              <a:rPr lang="zh-CN" altLang="en-US" b="1" dirty="0"/>
              <a:t>的出现带来了信息并行化处理的概念</a:t>
            </a:r>
            <a:endParaRPr lang="zh-CN" altLang="en-US" b="1" dirty="0"/>
          </a:p>
          <a:p>
            <a:pPr>
              <a:lnSpc>
                <a:spcPts val="1700"/>
              </a:lnSpc>
              <a:buFont typeface="Wingdings" panose="05000000000000000000" pitchFamily="2" charset="2"/>
              <a:buChar char="Ø"/>
            </a:pPr>
            <a:r>
              <a:rPr lang="zh-CN" altLang="en-US" b="1" dirty="0"/>
              <a:t>并行处理是信息处理的一种有效形式，它着重于发掘计算过程中的并发事件</a:t>
            </a:r>
            <a:endParaRPr lang="zh-CN" altLang="en-US" b="1" dirty="0"/>
          </a:p>
          <a:p>
            <a:pPr>
              <a:lnSpc>
                <a:spcPts val="1700"/>
              </a:lnSpc>
              <a:buFont typeface="Wingdings" panose="05000000000000000000" pitchFamily="2" charset="2"/>
              <a:buChar char="Ø"/>
            </a:pPr>
            <a:r>
              <a:rPr lang="zh-CN" altLang="en-US" b="1" dirty="0">
                <a:solidFill>
                  <a:schemeClr val="folHlink"/>
                </a:solidFill>
              </a:rPr>
              <a:t>并发性</a:t>
            </a:r>
            <a:r>
              <a:rPr lang="zh-CN" altLang="en-US" b="1" dirty="0"/>
              <a:t>包含宏观上的并行性</a:t>
            </a:r>
            <a:r>
              <a:rPr lang="en-US" altLang="zh-CN" b="1" dirty="0"/>
              <a:t>,</a:t>
            </a:r>
            <a:r>
              <a:rPr lang="zh-CN" altLang="en-US" b="1" dirty="0"/>
              <a:t>包含同时性以及微观上的流水线处理</a:t>
            </a:r>
            <a:endParaRPr lang="zh-CN" altLang="en-US" b="1" dirty="0"/>
          </a:p>
          <a:p>
            <a:pPr>
              <a:lnSpc>
                <a:spcPts val="1700"/>
              </a:lnSpc>
              <a:buFont typeface="Wingdings" panose="05000000000000000000" pitchFamily="2" charset="2"/>
              <a:buChar char="Ø"/>
            </a:pPr>
            <a:r>
              <a:rPr lang="zh-CN" altLang="en-US" b="1" dirty="0">
                <a:solidFill>
                  <a:schemeClr val="folHlink"/>
                </a:solidFill>
              </a:rPr>
              <a:t>并行事件</a:t>
            </a:r>
            <a:r>
              <a:rPr lang="zh-CN" altLang="en-US" b="1" dirty="0"/>
              <a:t>可在同一时间间隔内在多个资源（如多个处理器）里发生；同时事件可在同一时刻上发生</a:t>
            </a:r>
            <a:endParaRPr lang="zh-CN" altLang="en-US" b="1" dirty="0"/>
          </a:p>
          <a:p>
            <a:pPr>
              <a:lnSpc>
                <a:spcPts val="1700"/>
              </a:lnSpc>
              <a:buFont typeface="Wingdings" panose="05000000000000000000" pitchFamily="2" charset="2"/>
              <a:buChar char="Ø"/>
            </a:pPr>
            <a:r>
              <a:rPr lang="zh-CN" altLang="en-US" b="1" dirty="0"/>
              <a:t>流水线事件可在部分重叠的时间内于一个（或多个）资源里出现</a:t>
            </a:r>
            <a:endParaRPr lang="zh-CN" altLang="en-US" b="1" dirty="0"/>
          </a:p>
          <a:p>
            <a:pPr>
              <a:lnSpc>
                <a:spcPts val="1700"/>
              </a:lnSpc>
              <a:buFont typeface="Arial" panose="020B0604020202020204" pitchFamily="34" charset="0"/>
              <a:buChar char="•"/>
            </a:pPr>
            <a:endParaRPr lang="zh-CN" altLang="en-US" b="1" dirty="0"/>
          </a:p>
        </p:txBody>
      </p:sp>
      <p:sp>
        <p:nvSpPr>
          <p:cNvPr id="52228"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2229"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cxnSp>
        <p:nvCxnSpPr>
          <p:cNvPr id="52232" name="直接连接符 7"/>
          <p:cNvCxnSpPr/>
          <p:nvPr/>
        </p:nvCxnSpPr>
        <p:spPr>
          <a:xfrm>
            <a:off x="349250" y="936625"/>
            <a:ext cx="5318125" cy="1588"/>
          </a:xfrm>
          <a:prstGeom prst="line">
            <a:avLst/>
          </a:prstGeom>
          <a:ln w="50800" cap="flat" cmpd="sng">
            <a:solidFill>
              <a:schemeClr val="tx1"/>
            </a:solidFill>
            <a:prstDash val="soli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a:spLocks noGrp="1"/>
          </p:cNvSpPr>
          <p:nvPr>
            <p:ph idx="1"/>
          </p:nvPr>
        </p:nvSpPr>
        <p:spPr>
          <a:xfrm>
            <a:off x="669925" y="573088"/>
            <a:ext cx="10852150" cy="5567362"/>
          </a:xfrm>
          <a:ln/>
        </p:spPr>
        <p:txBody>
          <a:bodyPr vert="horz" wrap="square" lIns="101600" tIns="0" rIns="82550" bIns="0" anchor="t" anchorCtr="0"/>
          <a:p>
            <a:pPr>
              <a:lnSpc>
                <a:spcPct val="100000"/>
              </a:lnSpc>
              <a:buFont typeface="Wingdings" panose="05000000000000000000" pitchFamily="2" charset="2"/>
              <a:buChar char="Ø"/>
            </a:pPr>
            <a:r>
              <a:rPr lang="zh-CN" altLang="en-US" b="1" dirty="0">
                <a:solidFill>
                  <a:schemeClr val="folHlink"/>
                </a:solidFill>
              </a:rPr>
              <a:t>并行计算机系统</a:t>
            </a:r>
            <a:r>
              <a:rPr lang="zh-CN" altLang="en-US" b="1" dirty="0"/>
              <a:t>的出现带来了信息并行化处理的概念</a:t>
            </a:r>
            <a:endParaRPr lang="zh-CN" altLang="en-US" b="1" dirty="0"/>
          </a:p>
          <a:p>
            <a:pPr>
              <a:lnSpc>
                <a:spcPct val="100000"/>
              </a:lnSpc>
              <a:buFont typeface="Wingdings" panose="05000000000000000000" pitchFamily="2" charset="2"/>
              <a:buChar char="Ø"/>
            </a:pPr>
            <a:r>
              <a:rPr lang="zh-CN" altLang="en-US" b="1" dirty="0"/>
              <a:t>并行处理是信息处理的一种有效形式，它着重于发掘计算过程中的并发事件</a:t>
            </a:r>
            <a:endParaRPr lang="zh-CN" altLang="en-US" b="1" dirty="0"/>
          </a:p>
          <a:p>
            <a:pPr>
              <a:lnSpc>
                <a:spcPct val="100000"/>
              </a:lnSpc>
              <a:buFont typeface="Wingdings" panose="05000000000000000000" pitchFamily="2" charset="2"/>
              <a:buChar char="Ø"/>
            </a:pPr>
            <a:r>
              <a:rPr lang="zh-CN" altLang="en-US" b="1" dirty="0">
                <a:solidFill>
                  <a:schemeClr val="folHlink"/>
                </a:solidFill>
              </a:rPr>
              <a:t>并发性</a:t>
            </a:r>
            <a:r>
              <a:rPr lang="zh-CN" altLang="en-US" b="1" dirty="0"/>
              <a:t>包含宏观上的并行性</a:t>
            </a:r>
            <a:r>
              <a:rPr lang="en-US" altLang="zh-CN" b="1" dirty="0"/>
              <a:t>,</a:t>
            </a:r>
            <a:r>
              <a:rPr lang="zh-CN" altLang="en-US" b="1" dirty="0"/>
              <a:t>包含同时性以及微观上的流水线处理</a:t>
            </a:r>
            <a:endParaRPr lang="zh-CN" altLang="en-US" b="1" dirty="0"/>
          </a:p>
          <a:p>
            <a:pPr>
              <a:lnSpc>
                <a:spcPct val="100000"/>
              </a:lnSpc>
              <a:buFont typeface="Wingdings" panose="05000000000000000000" pitchFamily="2" charset="2"/>
              <a:buChar char="Ø"/>
            </a:pPr>
            <a:r>
              <a:rPr lang="zh-CN" altLang="en-US" b="1" dirty="0">
                <a:solidFill>
                  <a:schemeClr val="folHlink"/>
                </a:solidFill>
              </a:rPr>
              <a:t>并行事件</a:t>
            </a:r>
            <a:r>
              <a:rPr lang="zh-CN" altLang="en-US" b="1" dirty="0"/>
              <a:t>可在同一时间间隔内在多个资源（如多个处理器）里发生；同时事件可在同一时刻上发生</a:t>
            </a:r>
            <a:endParaRPr lang="zh-CN" altLang="en-US" b="1" dirty="0"/>
          </a:p>
          <a:p>
            <a:pPr>
              <a:lnSpc>
                <a:spcPct val="100000"/>
              </a:lnSpc>
              <a:buFont typeface="Wingdings" panose="05000000000000000000" pitchFamily="2" charset="2"/>
              <a:buChar char="Ø"/>
            </a:pPr>
            <a:r>
              <a:rPr lang="zh-CN" altLang="en-US" b="1" dirty="0"/>
              <a:t>流水线事件可在部分重叠的时间内于一个（或多个）资源里出现</a:t>
            </a:r>
            <a:endParaRPr lang="zh-CN" altLang="en-US" b="1" dirty="0"/>
          </a:p>
          <a:p>
            <a:pPr>
              <a:lnSpc>
                <a:spcPct val="100000"/>
              </a:lnSpc>
              <a:buFont typeface="Wingdings" panose="05000000000000000000" pitchFamily="2" charset="2"/>
              <a:buChar char="Ø"/>
            </a:pPr>
            <a:r>
              <a:rPr lang="zh-CN" altLang="en-US" b="1" dirty="0">
                <a:solidFill>
                  <a:schemeClr val="folHlink"/>
                </a:solidFill>
              </a:rPr>
              <a:t>通道 </a:t>
            </a:r>
            <a:r>
              <a:rPr lang="en-US" altLang="zh-CN" b="1" dirty="0">
                <a:solidFill>
                  <a:schemeClr val="folHlink"/>
                </a:solidFill>
              </a:rPr>
              <a:t>:</a:t>
            </a:r>
            <a:r>
              <a:rPr lang="en-US" altLang="zh-CN" b="1" dirty="0"/>
              <a:t> </a:t>
            </a:r>
            <a:r>
              <a:rPr lang="zh-CN" altLang="en-US" b="1" dirty="0"/>
              <a:t>通道是数据或信息传送的通路。</a:t>
            </a:r>
            <a:endParaRPr lang="zh-CN" altLang="en-US" b="1" dirty="0"/>
          </a:p>
          <a:p>
            <a:pPr>
              <a:lnSpc>
                <a:spcPct val="100000"/>
              </a:lnSpc>
              <a:buFont typeface="Wingdings" panose="05000000000000000000" pitchFamily="2" charset="2"/>
              <a:buChar char="Ø"/>
            </a:pPr>
            <a:r>
              <a:rPr lang="zh-CN" altLang="en-US" b="1" dirty="0"/>
              <a:t>利用并行计算机系统进行数据与信息的并行处理称为</a:t>
            </a:r>
            <a:r>
              <a:rPr lang="zh-CN" altLang="en-US" b="1" dirty="0">
                <a:solidFill>
                  <a:schemeClr val="folHlink"/>
                </a:solidFill>
              </a:rPr>
              <a:t>并行计算</a:t>
            </a:r>
            <a:endParaRPr lang="zh-CN" altLang="en-US" b="1" dirty="0"/>
          </a:p>
          <a:p>
            <a:pPr>
              <a:lnSpc>
                <a:spcPct val="100000"/>
              </a:lnSpc>
              <a:buFont typeface="Wingdings" panose="05000000000000000000" pitchFamily="2" charset="2"/>
              <a:buChar char="Ø"/>
            </a:pPr>
            <a:r>
              <a:rPr lang="zh-CN" altLang="en-US" b="1" dirty="0"/>
              <a:t>从处理对象的角度划分</a:t>
            </a:r>
            <a:endParaRPr lang="zh-CN" altLang="en-US" b="1" dirty="0"/>
          </a:p>
          <a:p>
            <a:pPr lvl="1">
              <a:lnSpc>
                <a:spcPct val="100000"/>
              </a:lnSpc>
              <a:buFont typeface="Arial" panose="020B0604020202020204" pitchFamily="34" charset="0"/>
              <a:buChar char="•"/>
            </a:pPr>
            <a:r>
              <a:rPr lang="zh-CN" altLang="en-US" b="1" dirty="0"/>
              <a:t>并行计算分为数值并行计算和非数值并行计算</a:t>
            </a:r>
            <a:endParaRPr lang="zh-CN" altLang="en-US" b="1" dirty="0"/>
          </a:p>
          <a:p>
            <a:pPr>
              <a:lnSpc>
                <a:spcPct val="100000"/>
              </a:lnSpc>
              <a:buFont typeface="Wingdings" panose="05000000000000000000" pitchFamily="2" charset="2"/>
              <a:buChar char="Ø"/>
            </a:pPr>
            <a:r>
              <a:rPr lang="zh-CN" altLang="en-US" b="1" dirty="0"/>
              <a:t>与顺序计算类似，并行计算也分成几个步骤：</a:t>
            </a:r>
            <a:endParaRPr lang="zh-CN" altLang="en-US" b="1" dirty="0"/>
          </a:p>
          <a:p>
            <a:pPr lvl="1">
              <a:lnSpc>
                <a:spcPct val="100000"/>
              </a:lnSpc>
              <a:buFont typeface="Arial" panose="020B0604020202020204" pitchFamily="34" charset="0"/>
              <a:buChar char="•"/>
            </a:pPr>
            <a:r>
              <a:rPr lang="zh-CN" altLang="en-US" b="1" dirty="0">
                <a:solidFill>
                  <a:schemeClr val="folHlink"/>
                </a:solidFill>
              </a:rPr>
              <a:t>研究并行计算方法</a:t>
            </a:r>
            <a:endParaRPr lang="zh-CN" altLang="en-US" b="1" dirty="0">
              <a:solidFill>
                <a:schemeClr val="folHlink"/>
              </a:solidFill>
            </a:endParaRPr>
          </a:p>
          <a:p>
            <a:pPr lvl="1">
              <a:lnSpc>
                <a:spcPct val="100000"/>
              </a:lnSpc>
              <a:buFont typeface="Arial" panose="020B0604020202020204" pitchFamily="34" charset="0"/>
              <a:buChar char="•"/>
            </a:pPr>
            <a:r>
              <a:rPr lang="zh-CN" altLang="en-US" b="1" dirty="0">
                <a:solidFill>
                  <a:schemeClr val="folHlink"/>
                </a:solidFill>
              </a:rPr>
              <a:t>研究并行算法，</a:t>
            </a:r>
            <a:endParaRPr lang="zh-CN" altLang="en-US" b="1" dirty="0">
              <a:solidFill>
                <a:schemeClr val="folHlink"/>
              </a:solidFill>
            </a:endParaRPr>
          </a:p>
          <a:p>
            <a:pPr lvl="1">
              <a:lnSpc>
                <a:spcPct val="100000"/>
              </a:lnSpc>
              <a:buFont typeface="Arial" panose="020B0604020202020204" pitchFamily="34" charset="0"/>
              <a:buChar char="•"/>
            </a:pPr>
            <a:r>
              <a:rPr lang="zh-CN" altLang="en-US" b="1" dirty="0">
                <a:solidFill>
                  <a:schemeClr val="folHlink"/>
                </a:solidFill>
              </a:rPr>
              <a:t>设计并行程序</a:t>
            </a:r>
            <a:endParaRPr lang="zh-CN" altLang="en-US" b="1" dirty="0">
              <a:solidFill>
                <a:schemeClr val="folHlink"/>
              </a:solidFill>
            </a:endParaRPr>
          </a:p>
          <a:p>
            <a:pPr lvl="1">
              <a:lnSpc>
                <a:spcPct val="100000"/>
              </a:lnSpc>
              <a:buFont typeface="Arial" panose="020B0604020202020204" pitchFamily="34" charset="0"/>
              <a:buChar char="•"/>
            </a:pPr>
            <a:r>
              <a:rPr lang="zh-CN" altLang="en-US" b="1" dirty="0">
                <a:solidFill>
                  <a:schemeClr val="folHlink"/>
                </a:solidFill>
              </a:rPr>
              <a:t>调试与运行</a:t>
            </a:r>
            <a:endParaRPr lang="zh-CN" altLang="en-US" b="1" dirty="0">
              <a:solidFill>
                <a:schemeClr val="folHlink"/>
              </a:solidFill>
            </a:endParaRPr>
          </a:p>
          <a:p>
            <a:pPr lvl="1">
              <a:lnSpc>
                <a:spcPct val="100000"/>
              </a:lnSpc>
              <a:buFont typeface="Arial" panose="020B0604020202020204" pitchFamily="34" charset="0"/>
              <a:buChar char="•"/>
            </a:pPr>
            <a:r>
              <a:rPr lang="zh-CN" altLang="en-US" b="1" dirty="0">
                <a:solidFill>
                  <a:schemeClr val="folHlink"/>
                </a:solidFill>
              </a:rPr>
              <a:t>分析结果</a:t>
            </a:r>
            <a:endParaRPr lang="zh-CN" altLang="en-US" b="1" dirty="0">
              <a:solidFill>
                <a:schemeClr val="folHlink"/>
              </a:solidFill>
            </a:endParaRPr>
          </a:p>
          <a:p>
            <a:pPr>
              <a:lnSpc>
                <a:spcPct val="100000"/>
              </a:lnSpc>
              <a:buFont typeface="Arial" panose="020B0604020202020204" pitchFamily="34" charset="0"/>
              <a:buChar char="•"/>
            </a:pPr>
            <a:endParaRPr lang="zh-CN" altLang="en-US" b="1" dirty="0"/>
          </a:p>
        </p:txBody>
      </p:sp>
      <p:sp>
        <p:nvSpPr>
          <p:cNvPr id="53251"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3252"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2.12  </a:t>
            </a:r>
            <a:r>
              <a:rPr lang="zh-CN" altLang="en-US" sz="3600" dirty="0">
                <a:solidFill>
                  <a:srgbClr val="FF0000"/>
                </a:solidFill>
                <a:latin typeface="仿宋" panose="02010609060101010101" pitchFamily="49" charset="-122"/>
                <a:ea typeface="仿宋" panose="02010609060101010101" pitchFamily="49" charset="-122"/>
              </a:rPr>
              <a:t>计算机网络与通信</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54275" name="内容占位符 2"/>
          <p:cNvSpPr>
            <a:spLocks noGrp="1"/>
          </p:cNvSpPr>
          <p:nvPr>
            <p:ph idx="1"/>
          </p:nvPr>
        </p:nvSpPr>
        <p:spPr>
          <a:ln/>
        </p:spPr>
        <p:txBody>
          <a:bodyPr vert="horz" wrap="square" lIns="101600" tIns="0" rIns="82550" bIns="0" anchor="t" anchorCtr="0"/>
          <a:p>
            <a:pPr>
              <a:lnSpc>
                <a:spcPts val="2100"/>
              </a:lnSpc>
              <a:buFont typeface="Wingdings" panose="05000000000000000000" pitchFamily="2" charset="2"/>
              <a:buChar char="Ø"/>
            </a:pPr>
            <a:r>
              <a:rPr lang="zh-CN" altLang="en-US" b="1" dirty="0">
                <a:solidFill>
                  <a:schemeClr val="folHlink"/>
                </a:solidFill>
              </a:rPr>
              <a:t>计算机网络</a:t>
            </a:r>
            <a:endParaRPr lang="zh-CN" altLang="en-US" b="1" dirty="0"/>
          </a:p>
          <a:p>
            <a:pPr lvl="1">
              <a:lnSpc>
                <a:spcPts val="2100"/>
              </a:lnSpc>
            </a:pPr>
            <a:r>
              <a:rPr lang="zh-CN" altLang="en-US" b="1" dirty="0"/>
              <a:t>使用通信设备和通信线路将一组地理上分布的相同（称为同质）或不同（称为异质）的计算机、终端及其附属设备按照某种方式互联起来得到的一个计算机硬件系统</a:t>
            </a:r>
            <a:r>
              <a:rPr lang="en-US" altLang="zh-CN" b="1" dirty="0"/>
              <a:t>, </a:t>
            </a:r>
            <a:r>
              <a:rPr lang="zh-CN" altLang="en-US" b="1" dirty="0"/>
              <a:t>也叫</a:t>
            </a:r>
            <a:r>
              <a:rPr lang="zh-CN" altLang="en-US" b="1" dirty="0">
                <a:solidFill>
                  <a:schemeClr val="folHlink"/>
                </a:solidFill>
              </a:rPr>
              <a:t>网络计算机</a:t>
            </a:r>
            <a:endParaRPr lang="zh-CN" altLang="en-US" b="1" dirty="0"/>
          </a:p>
          <a:p>
            <a:pPr lvl="1">
              <a:lnSpc>
                <a:spcPts val="2100"/>
              </a:lnSpc>
              <a:spcAft>
                <a:spcPct val="0"/>
              </a:spcAft>
            </a:pPr>
            <a:r>
              <a:rPr lang="zh-CN" altLang="en-US" b="1" dirty="0"/>
              <a:t>在这种计算机硬件系统的基础上</a:t>
            </a:r>
            <a:r>
              <a:rPr lang="en-US" altLang="zh-CN" b="1" dirty="0"/>
              <a:t>, </a:t>
            </a:r>
            <a:r>
              <a:rPr lang="zh-CN" altLang="en-US" b="1" dirty="0"/>
              <a:t>通过开发能协调各台计算机系统工作的通信系统或更进一步的网络操作系统</a:t>
            </a:r>
            <a:r>
              <a:rPr lang="en-US" altLang="zh-CN" b="1" dirty="0"/>
              <a:t>, </a:t>
            </a:r>
            <a:r>
              <a:rPr lang="zh-CN" altLang="en-US" b="1" dirty="0"/>
              <a:t>就能使一组计算机实现软硬件资源共享、协同计算</a:t>
            </a:r>
            <a:r>
              <a:rPr lang="en-US" altLang="zh-CN" b="1" dirty="0"/>
              <a:t>, </a:t>
            </a:r>
            <a:r>
              <a:rPr lang="zh-CN" altLang="en-US" b="1" dirty="0"/>
              <a:t>合作求解一个问题</a:t>
            </a:r>
            <a:r>
              <a:rPr lang="en-US" altLang="zh-CN" b="1" dirty="0"/>
              <a:t>. </a:t>
            </a:r>
            <a:r>
              <a:rPr lang="zh-CN" altLang="en-US" b="1" dirty="0"/>
              <a:t>由这种通信系统或网络操作系统连同网络计算机一起</a:t>
            </a:r>
            <a:r>
              <a:rPr lang="en-US" altLang="zh-CN" b="1" dirty="0"/>
              <a:t>, </a:t>
            </a:r>
            <a:r>
              <a:rPr lang="zh-CN" altLang="en-US" b="1" dirty="0"/>
              <a:t>就形成了</a:t>
            </a:r>
            <a:r>
              <a:rPr lang="zh-CN" altLang="en-US" b="1" dirty="0">
                <a:solidFill>
                  <a:schemeClr val="folHlink"/>
                </a:solidFill>
              </a:rPr>
              <a:t>网络计算机系统</a:t>
            </a:r>
            <a:endParaRPr lang="zh-CN" altLang="en-US" b="1" dirty="0">
              <a:solidFill>
                <a:schemeClr val="folHlink"/>
              </a:solidFill>
            </a:endParaRPr>
          </a:p>
          <a:p>
            <a:pPr>
              <a:lnSpc>
                <a:spcPts val="2100"/>
              </a:lnSpc>
              <a:buFont typeface="Wingdings" panose="05000000000000000000" pitchFamily="2" charset="2"/>
              <a:buChar char="Ø"/>
            </a:pPr>
            <a:r>
              <a:rPr lang="zh-CN" altLang="en-US" b="1" dirty="0"/>
              <a:t>计算网络的发展</a:t>
            </a:r>
            <a:endParaRPr lang="zh-CN" altLang="en-US" b="1" dirty="0"/>
          </a:p>
          <a:p>
            <a:pPr lvl="1">
              <a:lnSpc>
                <a:spcPts val="2100"/>
              </a:lnSpc>
              <a:spcAft>
                <a:spcPct val="0"/>
              </a:spcAft>
            </a:pPr>
            <a:r>
              <a:rPr lang="en-US" altLang="zh-CN" b="1" dirty="0"/>
              <a:t>60</a:t>
            </a:r>
            <a:r>
              <a:rPr lang="zh-CN" altLang="en-US" b="1" dirty="0"/>
              <a:t>年代中后期</a:t>
            </a:r>
            <a:r>
              <a:rPr lang="en-US" altLang="zh-CN" b="1" dirty="0"/>
              <a:t>,</a:t>
            </a:r>
            <a:r>
              <a:rPr lang="zh-CN" altLang="en-US" b="1" dirty="0"/>
              <a:t>美国国防部远景研究规划署</a:t>
            </a:r>
            <a:r>
              <a:rPr lang="en-US" altLang="zh-CN" b="1" dirty="0"/>
              <a:t>(ARPA)</a:t>
            </a:r>
            <a:r>
              <a:rPr lang="zh-CN" altLang="en-US" b="1" dirty="0"/>
              <a:t>的</a:t>
            </a:r>
            <a:r>
              <a:rPr lang="en-US" altLang="zh-CN" b="1" dirty="0"/>
              <a:t>ARPANET</a:t>
            </a:r>
            <a:r>
              <a:rPr lang="zh-CN" altLang="en-US" b="1" dirty="0"/>
              <a:t>项目</a:t>
            </a:r>
            <a:endParaRPr lang="zh-CN" altLang="en-US" b="1" dirty="0"/>
          </a:p>
          <a:p>
            <a:pPr lvl="1">
              <a:lnSpc>
                <a:spcPts val="2100"/>
              </a:lnSpc>
              <a:spcAft>
                <a:spcPct val="0"/>
              </a:spcAft>
            </a:pPr>
            <a:r>
              <a:rPr lang="en-US" altLang="zh-CN" b="1" dirty="0"/>
              <a:t>1969</a:t>
            </a:r>
            <a:r>
              <a:rPr lang="zh-CN" altLang="en-US" b="1" dirty="0"/>
              <a:t>年使用射频与卫星技术通讯的其他实验网与</a:t>
            </a:r>
            <a:r>
              <a:rPr lang="en-US" altLang="zh-CN" b="1" dirty="0"/>
              <a:t>ARPANET</a:t>
            </a:r>
            <a:r>
              <a:rPr lang="zh-CN" altLang="en-US" b="1" dirty="0"/>
              <a:t>接通</a:t>
            </a:r>
            <a:endParaRPr lang="zh-CN" altLang="en-US" b="1" dirty="0"/>
          </a:p>
          <a:p>
            <a:pPr lvl="1">
              <a:lnSpc>
                <a:spcPts val="2100"/>
              </a:lnSpc>
              <a:spcAft>
                <a:spcPct val="0"/>
              </a:spcAft>
            </a:pPr>
            <a:r>
              <a:rPr lang="en-US" altLang="zh-CN" b="1" dirty="0"/>
              <a:t>80</a:t>
            </a:r>
            <a:r>
              <a:rPr lang="zh-CN" altLang="en-US" b="1" dirty="0"/>
              <a:t>年代初</a:t>
            </a:r>
            <a:r>
              <a:rPr lang="en-US" altLang="zh-CN" b="1" dirty="0"/>
              <a:t>, ARPANET</a:t>
            </a:r>
            <a:r>
              <a:rPr lang="zh-CN" altLang="en-US" b="1" dirty="0"/>
              <a:t>分成两个互连的子网</a:t>
            </a:r>
            <a:endParaRPr lang="zh-CN" altLang="en-US" b="1" dirty="0"/>
          </a:p>
          <a:p>
            <a:pPr lvl="2">
              <a:lnSpc>
                <a:spcPts val="2100"/>
              </a:lnSpc>
              <a:spcAft>
                <a:spcPct val="0"/>
              </a:spcAft>
            </a:pPr>
            <a:r>
              <a:rPr lang="en-US" altLang="zh-CN" b="1" dirty="0"/>
              <a:t>ARPANET</a:t>
            </a:r>
            <a:endParaRPr lang="en-US" altLang="zh-CN" b="1" dirty="0"/>
          </a:p>
          <a:p>
            <a:pPr lvl="2">
              <a:lnSpc>
                <a:spcPts val="2100"/>
              </a:lnSpc>
              <a:spcAft>
                <a:spcPct val="0"/>
              </a:spcAft>
            </a:pPr>
            <a:r>
              <a:rPr lang="en-US" altLang="zh-CN" b="1" dirty="0"/>
              <a:t>MILNET(</a:t>
            </a:r>
            <a:r>
              <a:rPr lang="zh-CN" altLang="en-US" b="1" dirty="0"/>
              <a:t>非机密军事情报网</a:t>
            </a:r>
            <a:r>
              <a:rPr lang="en-US" altLang="zh-CN" b="1" dirty="0"/>
              <a:t>)</a:t>
            </a:r>
            <a:endParaRPr lang="en-US" altLang="zh-CN" b="1" dirty="0"/>
          </a:p>
          <a:p>
            <a:pPr lvl="1">
              <a:lnSpc>
                <a:spcPts val="2100"/>
              </a:lnSpc>
              <a:spcAft>
                <a:spcPct val="0"/>
              </a:spcAft>
            </a:pPr>
            <a:r>
              <a:rPr lang="en-US" altLang="zh-CN" b="1" dirty="0"/>
              <a:t>70</a:t>
            </a:r>
            <a:r>
              <a:rPr lang="zh-CN" altLang="en-US" b="1" dirty="0"/>
              <a:t>年后期代美国大学与研究机构出现分散的协助网</a:t>
            </a:r>
            <a:endParaRPr lang="zh-CN" altLang="en-US" b="1" dirty="0"/>
          </a:p>
          <a:p>
            <a:pPr lvl="2">
              <a:lnSpc>
                <a:spcPts val="2100"/>
              </a:lnSpc>
              <a:spcAft>
                <a:spcPct val="0"/>
              </a:spcAft>
            </a:pPr>
            <a:r>
              <a:rPr lang="zh-CN" altLang="en-US" b="1" dirty="0"/>
              <a:t>世界范围的</a:t>
            </a:r>
            <a:r>
              <a:rPr lang="en-US" altLang="zh-CN" b="1" dirty="0"/>
              <a:t>UNIX</a:t>
            </a:r>
            <a:r>
              <a:rPr lang="zh-CN" altLang="en-US" b="1" dirty="0"/>
              <a:t>通信网和</a:t>
            </a:r>
            <a:r>
              <a:rPr lang="en-US" altLang="zh-CN" b="1" dirty="0"/>
              <a:t>USENET</a:t>
            </a:r>
            <a:endParaRPr lang="en-US" altLang="zh-CN" b="1" dirty="0"/>
          </a:p>
          <a:p>
            <a:pPr lvl="1">
              <a:lnSpc>
                <a:spcPts val="2100"/>
              </a:lnSpc>
              <a:spcAft>
                <a:spcPct val="0"/>
              </a:spcAft>
            </a:pPr>
            <a:r>
              <a:rPr lang="en-US" altLang="zh-CN" b="1" dirty="0"/>
              <a:t>80</a:t>
            </a:r>
            <a:r>
              <a:rPr lang="zh-CN" altLang="en-US" b="1" dirty="0"/>
              <a:t>年代更多的网络出现</a:t>
            </a:r>
            <a:endParaRPr lang="zh-CN" altLang="en-US" b="1" dirty="0"/>
          </a:p>
          <a:p>
            <a:pPr lvl="2">
              <a:lnSpc>
                <a:spcPts val="2100"/>
              </a:lnSpc>
            </a:pPr>
            <a:r>
              <a:rPr lang="zh-CN" altLang="en-US" b="1" dirty="0"/>
              <a:t>计算科学网</a:t>
            </a:r>
            <a:r>
              <a:rPr lang="en-US" altLang="zh-CN" b="1" dirty="0"/>
              <a:t>CSNET</a:t>
            </a:r>
            <a:r>
              <a:rPr lang="zh-CN" altLang="en-US" b="1" dirty="0"/>
              <a:t>和</a:t>
            </a:r>
            <a:r>
              <a:rPr lang="en-US" altLang="zh-CN" b="1" dirty="0"/>
              <a:t>BITNET</a:t>
            </a:r>
            <a:r>
              <a:rPr lang="zh-CN" altLang="en-US" b="1" dirty="0"/>
              <a:t>为学术机构提供全美互连</a:t>
            </a:r>
            <a:endParaRPr lang="zh-CN" altLang="en-US" b="1" dirty="0"/>
          </a:p>
          <a:p>
            <a:pPr>
              <a:lnSpc>
                <a:spcPts val="2100"/>
              </a:lnSpc>
            </a:pPr>
            <a:endParaRPr lang="zh-CN" altLang="en-US" b="1" dirty="0"/>
          </a:p>
        </p:txBody>
      </p:sp>
      <p:sp>
        <p:nvSpPr>
          <p:cNvPr id="54276"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4277"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4278" name="矩形 5"/>
          <p:cNvSpPr/>
          <p:nvPr/>
        </p:nvSpPr>
        <p:spPr>
          <a:xfrm>
            <a:off x="565150" y="1117600"/>
            <a:ext cx="11141075" cy="5214938"/>
          </a:xfrm>
          <a:prstGeom prst="rect">
            <a:avLst/>
          </a:prstGeom>
          <a:noFill/>
          <a:ln w="25400"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cxnSp>
        <p:nvCxnSpPr>
          <p:cNvPr id="54279" name="直接连接符 6"/>
          <p:cNvCxnSpPr/>
          <p:nvPr/>
        </p:nvCxnSpPr>
        <p:spPr>
          <a:xfrm>
            <a:off x="349250" y="1049338"/>
            <a:ext cx="5318125" cy="1587"/>
          </a:xfrm>
          <a:prstGeom prst="line">
            <a:avLst/>
          </a:prstGeom>
          <a:ln w="50800" cap="flat" cmpd="sng">
            <a:solidFill>
              <a:schemeClr val="tx1"/>
            </a:solidFill>
            <a:prstDash val="soli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101600" tIns="38100" rIns="76200" bIns="38100" anchor="ctr" anchorCtr="0"/>
          <a:p>
            <a:pPr marL="0" indent="0" eaLnBrk="1" hangingPunct="1"/>
            <a:r>
              <a:rPr lang="zh-CN" altLang="en-US" dirty="0">
                <a:solidFill>
                  <a:srgbClr val="0070C0"/>
                </a:solidFill>
              </a:rPr>
              <a:t>计算模型的概念层次结构：</a:t>
            </a:r>
            <a:endParaRPr lang="zh-CN" altLang="en-US" dirty="0">
              <a:solidFill>
                <a:srgbClr val="0070C0"/>
              </a:solidFill>
            </a:endParaRPr>
          </a:p>
        </p:txBody>
      </p:sp>
      <p:sp>
        <p:nvSpPr>
          <p:cNvPr id="22531" name="内容占位符 2"/>
          <p:cNvSpPr>
            <a:spLocks noGrp="1"/>
          </p:cNvSpPr>
          <p:nvPr>
            <p:ph idx="1"/>
          </p:nvPr>
        </p:nvSpPr>
        <p:spPr>
          <a:xfrm>
            <a:off x="669925" y="1731963"/>
            <a:ext cx="10852150" cy="3302000"/>
          </a:xfrm>
          <a:ln/>
        </p:spPr>
        <p:txBody>
          <a:bodyPr vert="horz" wrap="square" lIns="101600" tIns="0" rIns="82550" bIns="0" anchor="t" anchorCtr="0"/>
          <a:p>
            <a:pPr eaLnBrk="1" hangingPunct="1">
              <a:buFont typeface="Wingdings" panose="05000000000000000000" pitchFamily="2" charset="2"/>
              <a:buChar char="Ø"/>
            </a:pPr>
            <a:r>
              <a:rPr lang="zh-CN" altLang="en-US" b="1" dirty="0">
                <a:solidFill>
                  <a:srgbClr val="FF0000"/>
                </a:solidFill>
              </a:rPr>
              <a:t>第一个层面</a:t>
            </a:r>
            <a:r>
              <a:rPr lang="zh-CN" altLang="zh-CN" b="1" dirty="0">
                <a:solidFill>
                  <a:srgbClr val="FF0000"/>
                </a:solidFill>
              </a:rPr>
              <a:t>:</a:t>
            </a:r>
            <a:r>
              <a:rPr lang="zh-CN" altLang="en-US" b="1" dirty="0">
                <a:solidFill>
                  <a:srgbClr val="3F3F3F"/>
                </a:solidFill>
              </a:rPr>
              <a:t>计算某个</a:t>
            </a:r>
            <a:r>
              <a:rPr lang="zh-CN" altLang="zh-CN" b="1" dirty="0">
                <a:solidFill>
                  <a:srgbClr val="3F3F3F"/>
                </a:solidFill>
              </a:rPr>
              <a:t>(</a:t>
            </a:r>
            <a:r>
              <a:rPr lang="zh-CN" altLang="en-US" b="1" dirty="0">
                <a:solidFill>
                  <a:srgbClr val="3F3F3F"/>
                </a:solidFill>
              </a:rPr>
              <a:t>类</a:t>
            </a:r>
            <a:r>
              <a:rPr lang="zh-CN" altLang="zh-CN" b="1" dirty="0">
                <a:solidFill>
                  <a:srgbClr val="3F3F3F"/>
                </a:solidFill>
              </a:rPr>
              <a:t>)</a:t>
            </a:r>
            <a:r>
              <a:rPr lang="zh-CN" altLang="en-US" b="1" dirty="0">
                <a:solidFill>
                  <a:srgbClr val="3F3F3F"/>
                </a:solidFill>
              </a:rPr>
              <a:t>具体问题的计算方法，如计算面积的辛普森公式。</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第二个层面</a:t>
            </a:r>
            <a:r>
              <a:rPr lang="zh-CN" altLang="zh-CN" b="1" dirty="0">
                <a:solidFill>
                  <a:srgbClr val="FF0000"/>
                </a:solidFill>
              </a:rPr>
              <a:t>:</a:t>
            </a:r>
            <a:r>
              <a:rPr lang="zh-CN" altLang="en-US" b="1" dirty="0">
                <a:solidFill>
                  <a:srgbClr val="3F3F3F"/>
                </a:solidFill>
              </a:rPr>
              <a:t>能够支持某种语言执行，按照计算方法对应之程序完成一类特定问题计算所需要的平台，如</a:t>
            </a:r>
            <a:r>
              <a:rPr lang="zh-CN" altLang="zh-CN" b="1" dirty="0">
                <a:solidFill>
                  <a:srgbClr val="3F3F3F"/>
                </a:solidFill>
              </a:rPr>
              <a:t>Pascal</a:t>
            </a:r>
            <a:r>
              <a:rPr lang="zh-CN" altLang="en-US" b="1" dirty="0">
                <a:solidFill>
                  <a:srgbClr val="3F3F3F"/>
                </a:solidFill>
              </a:rPr>
              <a:t>语言和</a:t>
            </a:r>
            <a:r>
              <a:rPr lang="zh-CN" altLang="zh-CN" b="1" dirty="0">
                <a:solidFill>
                  <a:srgbClr val="3F3F3F"/>
                </a:solidFill>
              </a:rPr>
              <a:t>C</a:t>
            </a:r>
            <a:r>
              <a:rPr lang="zh-CN" altLang="en-US" b="1" dirty="0">
                <a:solidFill>
                  <a:srgbClr val="3F3F3F"/>
                </a:solidFill>
              </a:rPr>
              <a:t>语言程序设计环境，其抽象的形式表示可以是某种数学机器，如图灵机。</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第三个层面</a:t>
            </a:r>
            <a:r>
              <a:rPr lang="zh-CN" altLang="zh-CN" b="1" dirty="0">
                <a:solidFill>
                  <a:srgbClr val="FF0000"/>
                </a:solidFill>
              </a:rPr>
              <a:t>:</a:t>
            </a:r>
            <a:r>
              <a:rPr lang="zh-CN" altLang="en-US" b="1" dirty="0">
                <a:solidFill>
                  <a:srgbClr val="3F3F3F"/>
                </a:solidFill>
              </a:rPr>
              <a:t>一类数学机器或与数学机器这类计算模型在计算能力上具有某种等价性的形式系统或数学系统，能够体现算法计算过程的本质特点和思想，如递归函数、人演算、图灵机、波斯特系统、一阶逻辑系统等。</a:t>
            </a:r>
            <a:endParaRPr lang="zh-CN" altLang="en-US" b="1" dirty="0">
              <a:solidFill>
                <a:srgbClr val="3F3F3F"/>
              </a:solidFill>
            </a:endParaRPr>
          </a:p>
          <a:p>
            <a:pPr eaLnBrk="1" hangingPunct="1">
              <a:buFont typeface="Wingdings" panose="05000000000000000000" pitchFamily="2" charset="2"/>
              <a:buChar char="Ø"/>
            </a:pPr>
            <a:r>
              <a:rPr lang="zh-CN" altLang="en-US" b="1" dirty="0">
                <a:solidFill>
                  <a:srgbClr val="FF0000"/>
                </a:solidFill>
              </a:rPr>
              <a:t>第四个层面</a:t>
            </a:r>
            <a:r>
              <a:rPr lang="zh-CN" altLang="zh-CN" b="1" dirty="0">
                <a:solidFill>
                  <a:srgbClr val="FF0000"/>
                </a:solidFill>
              </a:rPr>
              <a:t>:</a:t>
            </a:r>
            <a:r>
              <a:rPr lang="zh-CN" altLang="en-US" b="1" dirty="0">
                <a:solidFill>
                  <a:srgbClr val="3F3F3F"/>
                </a:solidFill>
              </a:rPr>
              <a:t>一切计算模型都应该内含的一种机理。这种内在机理保证了计算模型对一类问题的处理所使用的计算规则、运算操作与该模型的内涵本质属性之间保持一致，反映了计算模型结构与运行机制设计的合理性，逻辑上的可靠性。这种内在机理就是计算模型的模型，如布尔代数系统的模型、一阶逻辑系统的模型，欧氏几何公理系统的模型等。平面几何理论可以看成是欧氏几何公理系统的一个模型。</a:t>
            </a:r>
            <a:endParaRPr lang="zh-CN" altLang="en-US" b="1" dirty="0">
              <a:solidFill>
                <a:srgbClr val="3F3F3F"/>
              </a:solidFill>
            </a:endParaRPr>
          </a:p>
        </p:txBody>
      </p:sp>
      <p:sp>
        <p:nvSpPr>
          <p:cNvPr id="22532" name="文本框 3"/>
          <p:cNvSpPr/>
          <p:nvPr/>
        </p:nvSpPr>
        <p:spPr>
          <a:xfrm>
            <a:off x="669925" y="1131888"/>
            <a:ext cx="10125075"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从更一般的角度认识计算模型，我们可以将计算模型分成几个不同的层面。</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533" name="矩形 4"/>
          <p:cNvSpPr/>
          <p:nvPr/>
        </p:nvSpPr>
        <p:spPr>
          <a:xfrm>
            <a:off x="650875" y="1638300"/>
            <a:ext cx="10841038" cy="3430588"/>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b="1" dirty="0">
              <a:solidFill>
                <a:srgbClr val="FFFFFF"/>
              </a:solidFill>
              <a:latin typeface="Arial" panose="020B0604020202020204" pitchFamily="34" charset="0"/>
            </a:endParaRPr>
          </a:p>
        </p:txBody>
      </p:sp>
      <p:sp>
        <p:nvSpPr>
          <p:cNvPr id="22534" name="文本框 5"/>
          <p:cNvSpPr/>
          <p:nvPr/>
        </p:nvSpPr>
        <p:spPr>
          <a:xfrm>
            <a:off x="669925" y="5603875"/>
            <a:ext cx="11372850" cy="644525"/>
          </a:xfrm>
          <a:prstGeom prst="rect">
            <a:avLst/>
          </a:prstGeom>
          <a:noFill/>
          <a:ln w="9525">
            <a:noFill/>
          </a:ln>
        </p:spPr>
        <p:txBody>
          <a:bodyPr>
            <a:spAutoFit/>
          </a:bodyPr>
          <a:p>
            <a:r>
              <a:rPr lang="zh-CN" altLang="en-US" b="1" dirty="0">
                <a:solidFill>
                  <a:srgbClr val="000000"/>
                </a:solidFill>
                <a:latin typeface="Arial" panose="020B0604020202020204" pitchFamily="34" charset="0"/>
                <a:ea typeface="微软雅黑" panose="020B0503020204020204" pitchFamily="34" charset="-122"/>
                <a:sym typeface="Arial" panose="020B0604020202020204" pitchFamily="34" charset="0"/>
              </a:rPr>
              <a:t> 第二和第三层面之间的分界线似乎不是很清楚，但其实不然，因为第三层面上的计算模型的种类是很多的，这些模型按照计算的能力可以分成许多个类，不同类的计算模型相互之间在计算能力上并不等价。</a:t>
            </a:r>
            <a:endParaRPr lang="zh-CN" altLang="en-US"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535" name="文本框 6"/>
          <p:cNvSpPr/>
          <p:nvPr/>
        </p:nvSpPr>
        <p:spPr>
          <a:xfrm>
            <a:off x="839788" y="5143500"/>
            <a:ext cx="822325" cy="368300"/>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说明：</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536" name="矩形 7"/>
          <p:cNvSpPr/>
          <p:nvPr/>
        </p:nvSpPr>
        <p:spPr>
          <a:xfrm>
            <a:off x="660400" y="5578475"/>
            <a:ext cx="11237913" cy="765175"/>
          </a:xfrm>
          <a:prstGeom prst="rect">
            <a:avLst/>
          </a:prstGeom>
          <a:noFill/>
          <a:ln w="25400" cap="flat" cmpd="sng">
            <a:solidFill>
              <a:srgbClr val="42719B"/>
            </a:solidFill>
            <a:prstDash val="solid"/>
            <a:miter/>
            <a:headEnd type="none" w="med" len="med"/>
            <a:tailEnd type="none" w="med" len="med"/>
          </a:ln>
        </p:spPr>
        <p:txBody>
          <a:bodyPr anchor="ctr" anchorCtr="0"/>
          <a:p>
            <a:pPr algn="ctr"/>
            <a:endParaRPr lang="zh-CN" altLang="zh-CN" dirty="0">
              <a:solidFill>
                <a:srgbClr val="FFFFFF"/>
              </a:solidFill>
              <a:latin typeface="Arial" panose="020B0604020202020204" pitchFamily="34" charset="0"/>
            </a:endParaRPr>
          </a:p>
        </p:txBody>
      </p:sp>
      <p:sp>
        <p:nvSpPr>
          <p:cNvPr id="22537" name="日期占位符 8"/>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22538" name="灯片编号占位符 9"/>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内容占位符 2"/>
          <p:cNvSpPr>
            <a:spLocks noGrp="1"/>
          </p:cNvSpPr>
          <p:nvPr>
            <p:ph idx="1"/>
          </p:nvPr>
        </p:nvSpPr>
        <p:spPr>
          <a:xfrm>
            <a:off x="669925" y="381000"/>
            <a:ext cx="10852150" cy="5040313"/>
          </a:xfrm>
          <a:ln/>
        </p:spPr>
        <p:txBody>
          <a:bodyPr vert="horz" wrap="square" lIns="101600" tIns="0" rIns="82550" bIns="0" anchor="t" anchorCtr="0"/>
          <a:p>
            <a:pPr lvl="1">
              <a:lnSpc>
                <a:spcPct val="100000"/>
              </a:lnSpc>
            </a:pPr>
            <a:r>
              <a:rPr lang="en-US" altLang="zh-CN" b="1" dirty="0"/>
              <a:t>1986</a:t>
            </a:r>
            <a:r>
              <a:rPr lang="zh-CN" altLang="en-US" b="1" dirty="0"/>
              <a:t>年美国国家科学基金网</a:t>
            </a:r>
            <a:r>
              <a:rPr lang="en-US" altLang="zh-CN" b="1" dirty="0"/>
              <a:t>NSFNET</a:t>
            </a:r>
            <a:endParaRPr lang="en-US" altLang="zh-CN" b="1" dirty="0"/>
          </a:p>
          <a:p>
            <a:pPr lvl="2">
              <a:lnSpc>
                <a:spcPct val="100000"/>
              </a:lnSpc>
            </a:pPr>
            <a:r>
              <a:rPr lang="en-US" altLang="zh-CN" b="1" dirty="0"/>
              <a:t>5</a:t>
            </a:r>
            <a:r>
              <a:rPr lang="zh-CN" altLang="en-US" b="1" dirty="0"/>
              <a:t>个大型计算中心</a:t>
            </a:r>
            <a:endParaRPr lang="zh-CN" altLang="en-US" b="1" dirty="0"/>
          </a:p>
          <a:p>
            <a:pPr lvl="2">
              <a:lnSpc>
                <a:spcPct val="100000"/>
              </a:lnSpc>
            </a:pPr>
            <a:r>
              <a:rPr lang="zh-CN" altLang="en-US" b="1" dirty="0"/>
              <a:t>连通一些中等规模的全国性学术网络</a:t>
            </a:r>
            <a:endParaRPr lang="zh-CN" altLang="en-US" b="1" dirty="0"/>
          </a:p>
          <a:p>
            <a:pPr lvl="2">
              <a:lnSpc>
                <a:spcPct val="100000"/>
              </a:lnSpc>
            </a:pPr>
            <a:r>
              <a:rPr lang="zh-CN" altLang="en-US" b="1" dirty="0"/>
              <a:t>逐渐取代</a:t>
            </a:r>
            <a:r>
              <a:rPr lang="en-US" altLang="zh-CN" b="1" dirty="0"/>
              <a:t>ARPANET</a:t>
            </a:r>
            <a:r>
              <a:rPr lang="zh-CN" altLang="en-US" b="1" dirty="0"/>
              <a:t>的地位</a:t>
            </a:r>
            <a:endParaRPr lang="zh-CN" altLang="en-US" b="1" dirty="0"/>
          </a:p>
          <a:p>
            <a:pPr lvl="1">
              <a:lnSpc>
                <a:spcPct val="100000"/>
              </a:lnSpc>
            </a:pPr>
            <a:r>
              <a:rPr lang="en-US" altLang="zh-CN" b="1" dirty="0"/>
              <a:t>1990</a:t>
            </a:r>
            <a:r>
              <a:rPr lang="zh-CN" altLang="en-US" b="1" dirty="0"/>
              <a:t>年</a:t>
            </a:r>
            <a:r>
              <a:rPr lang="en-US" altLang="zh-CN" b="1" dirty="0"/>
              <a:t>3</a:t>
            </a:r>
            <a:r>
              <a:rPr lang="zh-CN" altLang="en-US" b="1" dirty="0"/>
              <a:t>月</a:t>
            </a:r>
            <a:r>
              <a:rPr lang="en-US" altLang="zh-CN" b="1" dirty="0"/>
              <a:t>ARPANET</a:t>
            </a:r>
            <a:r>
              <a:rPr lang="zh-CN" altLang="en-US" b="1" dirty="0"/>
              <a:t>退役</a:t>
            </a:r>
            <a:endParaRPr lang="zh-CN" altLang="en-US" b="1" dirty="0"/>
          </a:p>
          <a:p>
            <a:pPr lvl="1">
              <a:lnSpc>
                <a:spcPct val="100000"/>
              </a:lnSpc>
            </a:pPr>
            <a:r>
              <a:rPr lang="en-US" altLang="zh-CN" b="1" dirty="0"/>
              <a:t>1991</a:t>
            </a:r>
            <a:r>
              <a:rPr lang="zh-CN" altLang="en-US" b="1" dirty="0"/>
              <a:t>年</a:t>
            </a:r>
            <a:r>
              <a:rPr lang="en-US" altLang="zh-CN" b="1" dirty="0"/>
              <a:t>CSNET</a:t>
            </a:r>
            <a:r>
              <a:rPr lang="zh-CN" altLang="en-US" b="1" dirty="0"/>
              <a:t>退役</a:t>
            </a:r>
            <a:endParaRPr lang="en-US" altLang="zh-CN" b="1" dirty="0"/>
          </a:p>
          <a:p>
            <a:pPr lvl="1">
              <a:lnSpc>
                <a:spcPct val="100000"/>
              </a:lnSpc>
              <a:buFont typeface="Wingdings" panose="05000000000000000000" pitchFamily="2" charset="2"/>
              <a:buChar char="Ø"/>
            </a:pPr>
            <a:r>
              <a:rPr lang="en-US" altLang="zh-CN" dirty="0"/>
              <a:t>OSI</a:t>
            </a:r>
            <a:r>
              <a:rPr lang="zh-CN" altLang="en-US" dirty="0"/>
              <a:t>的七层协议</a:t>
            </a:r>
            <a:endParaRPr lang="zh-CN" altLang="en-US" dirty="0"/>
          </a:p>
          <a:p>
            <a:pPr lvl="1">
              <a:lnSpc>
                <a:spcPct val="100000"/>
              </a:lnSpc>
              <a:buNone/>
            </a:pPr>
            <a:endParaRPr lang="zh-CN" altLang="en-US" b="1" dirty="0"/>
          </a:p>
          <a:p>
            <a:pPr>
              <a:lnSpc>
                <a:spcPct val="100000"/>
              </a:lnSpc>
            </a:pPr>
            <a:endParaRPr lang="zh-CN" altLang="en-US" b="1" dirty="0"/>
          </a:p>
        </p:txBody>
      </p:sp>
      <p:sp>
        <p:nvSpPr>
          <p:cNvPr id="55299"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5300"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grpSp>
        <p:nvGrpSpPr>
          <p:cNvPr id="55301" name="Group 4"/>
          <p:cNvGrpSpPr/>
          <p:nvPr/>
        </p:nvGrpSpPr>
        <p:grpSpPr>
          <a:xfrm>
            <a:off x="4659313" y="2441575"/>
            <a:ext cx="5410200" cy="3657600"/>
            <a:chOff x="1008" y="1344"/>
            <a:chExt cx="3408" cy="2304"/>
          </a:xfrm>
        </p:grpSpPr>
        <p:sp>
          <p:nvSpPr>
            <p:cNvPr id="55302" name="Rectangle 5"/>
            <p:cNvSpPr/>
            <p:nvPr/>
          </p:nvSpPr>
          <p:spPr>
            <a:xfrm>
              <a:off x="1200" y="1584"/>
              <a:ext cx="864" cy="16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5303" name="Text Box 6"/>
            <p:cNvSpPr txBox="1"/>
            <p:nvPr/>
          </p:nvSpPr>
          <p:spPr>
            <a:xfrm>
              <a:off x="1392" y="163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应用层</a:t>
              </a:r>
              <a:endParaRPr lang="zh-CN" altLang="en-US" sz="1600" b="1" dirty="0">
                <a:latin typeface="Times New Roman" panose="02020603050405020304" pitchFamily="18" charset="0"/>
              </a:endParaRPr>
            </a:p>
          </p:txBody>
        </p:sp>
        <p:sp>
          <p:nvSpPr>
            <p:cNvPr id="55304" name="Text Box 7"/>
            <p:cNvSpPr txBox="1"/>
            <p:nvPr/>
          </p:nvSpPr>
          <p:spPr>
            <a:xfrm>
              <a:off x="1392" y="187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表示层</a:t>
              </a:r>
              <a:endParaRPr lang="zh-CN" altLang="en-US" sz="1600" b="1" dirty="0">
                <a:latin typeface="Times New Roman" panose="02020603050405020304" pitchFamily="18" charset="0"/>
              </a:endParaRPr>
            </a:p>
          </p:txBody>
        </p:sp>
        <p:sp>
          <p:nvSpPr>
            <p:cNvPr id="55305" name="Text Box 8"/>
            <p:cNvSpPr txBox="1"/>
            <p:nvPr/>
          </p:nvSpPr>
          <p:spPr>
            <a:xfrm>
              <a:off x="1392" y="211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会话层</a:t>
              </a:r>
              <a:endParaRPr lang="zh-CN" altLang="en-US" sz="1600" b="1" dirty="0">
                <a:latin typeface="Times New Roman" panose="02020603050405020304" pitchFamily="18" charset="0"/>
              </a:endParaRPr>
            </a:p>
          </p:txBody>
        </p:sp>
        <p:sp>
          <p:nvSpPr>
            <p:cNvPr id="55306" name="Text Box 9"/>
            <p:cNvSpPr txBox="1"/>
            <p:nvPr/>
          </p:nvSpPr>
          <p:spPr>
            <a:xfrm>
              <a:off x="1392" y="259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网络层</a:t>
              </a:r>
              <a:endParaRPr lang="zh-CN" altLang="en-US" sz="1600" b="1" dirty="0">
                <a:latin typeface="Times New Roman" panose="02020603050405020304" pitchFamily="18" charset="0"/>
              </a:endParaRPr>
            </a:p>
          </p:txBody>
        </p:sp>
        <p:sp>
          <p:nvSpPr>
            <p:cNvPr id="55307" name="Text Box 10"/>
            <p:cNvSpPr txBox="1"/>
            <p:nvPr/>
          </p:nvSpPr>
          <p:spPr>
            <a:xfrm>
              <a:off x="1392" y="235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传输层</a:t>
              </a:r>
              <a:endParaRPr lang="zh-CN" altLang="en-US" sz="1600" b="1" dirty="0">
                <a:latin typeface="Times New Roman" panose="02020603050405020304" pitchFamily="18" charset="0"/>
              </a:endParaRPr>
            </a:p>
          </p:txBody>
        </p:sp>
        <p:sp>
          <p:nvSpPr>
            <p:cNvPr id="55308" name="Text Box 11"/>
            <p:cNvSpPr txBox="1"/>
            <p:nvPr/>
          </p:nvSpPr>
          <p:spPr>
            <a:xfrm>
              <a:off x="1296" y="2822"/>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数据链接层</a:t>
              </a:r>
              <a:endParaRPr lang="zh-CN" altLang="en-US" sz="1600" b="1" dirty="0">
                <a:latin typeface="Times New Roman" panose="02020603050405020304" pitchFamily="18" charset="0"/>
              </a:endParaRPr>
            </a:p>
          </p:txBody>
        </p:sp>
        <p:sp>
          <p:nvSpPr>
            <p:cNvPr id="55309" name="Text Box 12"/>
            <p:cNvSpPr txBox="1"/>
            <p:nvPr/>
          </p:nvSpPr>
          <p:spPr>
            <a:xfrm>
              <a:off x="1392" y="306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物理层</a:t>
              </a:r>
              <a:endParaRPr lang="zh-CN" altLang="en-US" sz="1600" b="1" dirty="0">
                <a:latin typeface="Times New Roman" panose="02020603050405020304" pitchFamily="18" charset="0"/>
              </a:endParaRPr>
            </a:p>
          </p:txBody>
        </p:sp>
        <p:sp>
          <p:nvSpPr>
            <p:cNvPr id="55310" name="Line 13"/>
            <p:cNvSpPr/>
            <p:nvPr/>
          </p:nvSpPr>
          <p:spPr>
            <a:xfrm>
              <a:off x="1200" y="1824"/>
              <a:ext cx="864" cy="0"/>
            </a:xfrm>
            <a:prstGeom prst="line">
              <a:avLst/>
            </a:prstGeom>
            <a:ln w="9525" cap="flat" cmpd="sng">
              <a:solidFill>
                <a:schemeClr val="tx1"/>
              </a:solidFill>
              <a:prstDash val="solid"/>
              <a:miter/>
              <a:headEnd type="none" w="med" len="med"/>
              <a:tailEnd type="none" w="med" len="med"/>
            </a:ln>
          </p:spPr>
        </p:sp>
        <p:sp>
          <p:nvSpPr>
            <p:cNvPr id="55311" name="Line 14"/>
            <p:cNvSpPr/>
            <p:nvPr/>
          </p:nvSpPr>
          <p:spPr>
            <a:xfrm>
              <a:off x="1200" y="2064"/>
              <a:ext cx="864" cy="0"/>
            </a:xfrm>
            <a:prstGeom prst="line">
              <a:avLst/>
            </a:prstGeom>
            <a:ln w="9525" cap="flat" cmpd="sng">
              <a:solidFill>
                <a:schemeClr val="tx1"/>
              </a:solidFill>
              <a:prstDash val="solid"/>
              <a:miter/>
              <a:headEnd type="none" w="med" len="med"/>
              <a:tailEnd type="none" w="med" len="med"/>
            </a:ln>
          </p:spPr>
        </p:sp>
        <p:sp>
          <p:nvSpPr>
            <p:cNvPr id="55312" name="Line 15"/>
            <p:cNvSpPr/>
            <p:nvPr/>
          </p:nvSpPr>
          <p:spPr>
            <a:xfrm>
              <a:off x="1200" y="2304"/>
              <a:ext cx="864" cy="0"/>
            </a:xfrm>
            <a:prstGeom prst="line">
              <a:avLst/>
            </a:prstGeom>
            <a:ln w="9525" cap="flat" cmpd="sng">
              <a:solidFill>
                <a:schemeClr val="tx1"/>
              </a:solidFill>
              <a:prstDash val="solid"/>
              <a:miter/>
              <a:headEnd type="none" w="med" len="med"/>
              <a:tailEnd type="none" w="med" len="med"/>
            </a:ln>
          </p:spPr>
        </p:sp>
        <p:sp>
          <p:nvSpPr>
            <p:cNvPr id="55313" name="Line 16"/>
            <p:cNvSpPr/>
            <p:nvPr/>
          </p:nvSpPr>
          <p:spPr>
            <a:xfrm>
              <a:off x="1200" y="2544"/>
              <a:ext cx="864" cy="0"/>
            </a:xfrm>
            <a:prstGeom prst="line">
              <a:avLst/>
            </a:prstGeom>
            <a:ln w="9525" cap="flat" cmpd="sng">
              <a:solidFill>
                <a:schemeClr val="tx1"/>
              </a:solidFill>
              <a:prstDash val="solid"/>
              <a:miter/>
              <a:headEnd type="none" w="med" len="med"/>
              <a:tailEnd type="none" w="med" len="med"/>
            </a:ln>
          </p:spPr>
        </p:sp>
        <p:sp>
          <p:nvSpPr>
            <p:cNvPr id="55314" name="Line 17"/>
            <p:cNvSpPr/>
            <p:nvPr/>
          </p:nvSpPr>
          <p:spPr>
            <a:xfrm>
              <a:off x="1200" y="2784"/>
              <a:ext cx="864" cy="0"/>
            </a:xfrm>
            <a:prstGeom prst="line">
              <a:avLst/>
            </a:prstGeom>
            <a:ln w="9525" cap="flat" cmpd="sng">
              <a:solidFill>
                <a:schemeClr val="tx1"/>
              </a:solidFill>
              <a:prstDash val="solid"/>
              <a:miter/>
              <a:headEnd type="none" w="med" len="med"/>
              <a:tailEnd type="none" w="med" len="med"/>
            </a:ln>
          </p:spPr>
        </p:sp>
        <p:sp>
          <p:nvSpPr>
            <p:cNvPr id="55315" name="Line 18"/>
            <p:cNvSpPr/>
            <p:nvPr/>
          </p:nvSpPr>
          <p:spPr>
            <a:xfrm>
              <a:off x="1200" y="3024"/>
              <a:ext cx="864" cy="0"/>
            </a:xfrm>
            <a:prstGeom prst="line">
              <a:avLst/>
            </a:prstGeom>
            <a:ln w="9525" cap="flat" cmpd="sng">
              <a:solidFill>
                <a:schemeClr val="tx1"/>
              </a:solidFill>
              <a:prstDash val="solid"/>
              <a:miter/>
              <a:headEnd type="none" w="med" len="med"/>
              <a:tailEnd type="none" w="med" len="med"/>
            </a:ln>
          </p:spPr>
        </p:sp>
        <p:sp>
          <p:nvSpPr>
            <p:cNvPr id="55316" name="Rectangle 19"/>
            <p:cNvSpPr/>
            <p:nvPr/>
          </p:nvSpPr>
          <p:spPr>
            <a:xfrm>
              <a:off x="3264" y="1584"/>
              <a:ext cx="864" cy="16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5317" name="Text Box 20"/>
            <p:cNvSpPr txBox="1"/>
            <p:nvPr/>
          </p:nvSpPr>
          <p:spPr>
            <a:xfrm>
              <a:off x="3456" y="163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应用层</a:t>
              </a:r>
              <a:endParaRPr lang="zh-CN" altLang="en-US" sz="1600" b="1" dirty="0">
                <a:latin typeface="Times New Roman" panose="02020603050405020304" pitchFamily="18" charset="0"/>
              </a:endParaRPr>
            </a:p>
          </p:txBody>
        </p:sp>
        <p:sp>
          <p:nvSpPr>
            <p:cNvPr id="55318" name="Text Box 21"/>
            <p:cNvSpPr txBox="1"/>
            <p:nvPr/>
          </p:nvSpPr>
          <p:spPr>
            <a:xfrm>
              <a:off x="3456" y="187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表示层</a:t>
              </a:r>
              <a:endParaRPr lang="zh-CN" altLang="en-US" sz="1600" b="1" dirty="0">
                <a:latin typeface="Times New Roman" panose="02020603050405020304" pitchFamily="18" charset="0"/>
              </a:endParaRPr>
            </a:p>
          </p:txBody>
        </p:sp>
        <p:sp>
          <p:nvSpPr>
            <p:cNvPr id="55319" name="Text Box 22"/>
            <p:cNvSpPr txBox="1"/>
            <p:nvPr/>
          </p:nvSpPr>
          <p:spPr>
            <a:xfrm>
              <a:off x="3456" y="211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会话层</a:t>
              </a:r>
              <a:endParaRPr lang="zh-CN" altLang="en-US" sz="1600" b="1" dirty="0">
                <a:latin typeface="Times New Roman" panose="02020603050405020304" pitchFamily="18" charset="0"/>
              </a:endParaRPr>
            </a:p>
          </p:txBody>
        </p:sp>
        <p:sp>
          <p:nvSpPr>
            <p:cNvPr id="55320" name="Text Box 23"/>
            <p:cNvSpPr txBox="1"/>
            <p:nvPr/>
          </p:nvSpPr>
          <p:spPr>
            <a:xfrm>
              <a:off x="3456" y="259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网络层</a:t>
              </a:r>
              <a:endParaRPr lang="zh-CN" altLang="en-US" sz="1600" b="1" dirty="0">
                <a:latin typeface="Times New Roman" panose="02020603050405020304" pitchFamily="18" charset="0"/>
              </a:endParaRPr>
            </a:p>
          </p:txBody>
        </p:sp>
        <p:sp>
          <p:nvSpPr>
            <p:cNvPr id="55321" name="Text Box 24"/>
            <p:cNvSpPr txBox="1"/>
            <p:nvPr/>
          </p:nvSpPr>
          <p:spPr>
            <a:xfrm>
              <a:off x="3456" y="235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传输层</a:t>
              </a:r>
              <a:endParaRPr lang="zh-CN" altLang="en-US" sz="1600" b="1" dirty="0">
                <a:latin typeface="Times New Roman" panose="02020603050405020304" pitchFamily="18" charset="0"/>
              </a:endParaRPr>
            </a:p>
          </p:txBody>
        </p:sp>
        <p:sp>
          <p:nvSpPr>
            <p:cNvPr id="55322" name="Text Box 25"/>
            <p:cNvSpPr txBox="1"/>
            <p:nvPr/>
          </p:nvSpPr>
          <p:spPr>
            <a:xfrm>
              <a:off x="3360" y="2822"/>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数据链接层</a:t>
              </a:r>
              <a:endParaRPr lang="zh-CN" altLang="en-US" sz="1600" b="1" dirty="0">
                <a:latin typeface="Times New Roman" panose="02020603050405020304" pitchFamily="18" charset="0"/>
              </a:endParaRPr>
            </a:p>
          </p:txBody>
        </p:sp>
        <p:sp>
          <p:nvSpPr>
            <p:cNvPr id="55323" name="Text Box 26"/>
            <p:cNvSpPr txBox="1"/>
            <p:nvPr/>
          </p:nvSpPr>
          <p:spPr>
            <a:xfrm>
              <a:off x="3456" y="3062"/>
              <a:ext cx="48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物理层</a:t>
              </a:r>
              <a:endParaRPr lang="zh-CN" altLang="en-US" sz="1600" b="1" dirty="0">
                <a:latin typeface="Times New Roman" panose="02020603050405020304" pitchFamily="18" charset="0"/>
              </a:endParaRPr>
            </a:p>
          </p:txBody>
        </p:sp>
        <p:sp>
          <p:nvSpPr>
            <p:cNvPr id="55324" name="Line 27"/>
            <p:cNvSpPr/>
            <p:nvPr/>
          </p:nvSpPr>
          <p:spPr>
            <a:xfrm>
              <a:off x="3264" y="1824"/>
              <a:ext cx="864" cy="0"/>
            </a:xfrm>
            <a:prstGeom prst="line">
              <a:avLst/>
            </a:prstGeom>
            <a:ln w="9525" cap="flat" cmpd="sng">
              <a:solidFill>
                <a:schemeClr val="tx1"/>
              </a:solidFill>
              <a:prstDash val="solid"/>
              <a:miter/>
              <a:headEnd type="none" w="med" len="med"/>
              <a:tailEnd type="none" w="med" len="med"/>
            </a:ln>
          </p:spPr>
        </p:sp>
        <p:sp>
          <p:nvSpPr>
            <p:cNvPr id="55325" name="Line 28"/>
            <p:cNvSpPr/>
            <p:nvPr/>
          </p:nvSpPr>
          <p:spPr>
            <a:xfrm>
              <a:off x="3264" y="2064"/>
              <a:ext cx="864" cy="0"/>
            </a:xfrm>
            <a:prstGeom prst="line">
              <a:avLst/>
            </a:prstGeom>
            <a:ln w="9525" cap="flat" cmpd="sng">
              <a:solidFill>
                <a:schemeClr val="tx1"/>
              </a:solidFill>
              <a:prstDash val="solid"/>
              <a:miter/>
              <a:headEnd type="none" w="med" len="med"/>
              <a:tailEnd type="none" w="med" len="med"/>
            </a:ln>
          </p:spPr>
        </p:sp>
        <p:sp>
          <p:nvSpPr>
            <p:cNvPr id="55326" name="Line 29"/>
            <p:cNvSpPr/>
            <p:nvPr/>
          </p:nvSpPr>
          <p:spPr>
            <a:xfrm>
              <a:off x="3264" y="2304"/>
              <a:ext cx="864" cy="0"/>
            </a:xfrm>
            <a:prstGeom prst="line">
              <a:avLst/>
            </a:prstGeom>
            <a:ln w="9525" cap="flat" cmpd="sng">
              <a:solidFill>
                <a:schemeClr val="tx1"/>
              </a:solidFill>
              <a:prstDash val="solid"/>
              <a:miter/>
              <a:headEnd type="none" w="med" len="med"/>
              <a:tailEnd type="none" w="med" len="med"/>
            </a:ln>
          </p:spPr>
        </p:sp>
        <p:sp>
          <p:nvSpPr>
            <p:cNvPr id="55327" name="Line 30"/>
            <p:cNvSpPr/>
            <p:nvPr/>
          </p:nvSpPr>
          <p:spPr>
            <a:xfrm>
              <a:off x="3264" y="2544"/>
              <a:ext cx="864" cy="0"/>
            </a:xfrm>
            <a:prstGeom prst="line">
              <a:avLst/>
            </a:prstGeom>
            <a:ln w="9525" cap="flat" cmpd="sng">
              <a:solidFill>
                <a:schemeClr val="tx1"/>
              </a:solidFill>
              <a:prstDash val="solid"/>
              <a:miter/>
              <a:headEnd type="none" w="med" len="med"/>
              <a:tailEnd type="none" w="med" len="med"/>
            </a:ln>
          </p:spPr>
        </p:sp>
        <p:sp>
          <p:nvSpPr>
            <p:cNvPr id="55328" name="Line 31"/>
            <p:cNvSpPr/>
            <p:nvPr/>
          </p:nvSpPr>
          <p:spPr>
            <a:xfrm>
              <a:off x="3264" y="2784"/>
              <a:ext cx="864" cy="0"/>
            </a:xfrm>
            <a:prstGeom prst="line">
              <a:avLst/>
            </a:prstGeom>
            <a:ln w="9525" cap="flat" cmpd="sng">
              <a:solidFill>
                <a:schemeClr val="tx1"/>
              </a:solidFill>
              <a:prstDash val="solid"/>
              <a:miter/>
              <a:headEnd type="none" w="med" len="med"/>
              <a:tailEnd type="none" w="med" len="med"/>
            </a:ln>
          </p:spPr>
        </p:sp>
        <p:sp>
          <p:nvSpPr>
            <p:cNvPr id="55329" name="Line 32"/>
            <p:cNvSpPr/>
            <p:nvPr/>
          </p:nvSpPr>
          <p:spPr>
            <a:xfrm>
              <a:off x="3264" y="3024"/>
              <a:ext cx="864" cy="0"/>
            </a:xfrm>
            <a:prstGeom prst="line">
              <a:avLst/>
            </a:prstGeom>
            <a:ln w="9525" cap="flat" cmpd="sng">
              <a:solidFill>
                <a:schemeClr val="tx1"/>
              </a:solidFill>
              <a:prstDash val="solid"/>
              <a:miter/>
              <a:headEnd type="none" w="med" len="med"/>
              <a:tailEnd type="none" w="med" len="med"/>
            </a:ln>
          </p:spPr>
        </p:sp>
        <p:sp>
          <p:nvSpPr>
            <p:cNvPr id="55330" name="Text Box 33"/>
            <p:cNvSpPr txBox="1"/>
            <p:nvPr/>
          </p:nvSpPr>
          <p:spPr>
            <a:xfrm>
              <a:off x="2304" y="1536"/>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应用层协议</a:t>
              </a:r>
              <a:endParaRPr lang="zh-CN" altLang="en-US" sz="1600" b="1" dirty="0">
                <a:latin typeface="Times New Roman" panose="02020603050405020304" pitchFamily="18" charset="0"/>
              </a:endParaRPr>
            </a:p>
          </p:txBody>
        </p:sp>
        <p:sp>
          <p:nvSpPr>
            <p:cNvPr id="55331" name="Text Box 34"/>
            <p:cNvSpPr txBox="1"/>
            <p:nvPr/>
          </p:nvSpPr>
          <p:spPr>
            <a:xfrm>
              <a:off x="2304" y="1776"/>
              <a:ext cx="672"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表示层协议</a:t>
              </a:r>
              <a:endParaRPr lang="zh-CN" altLang="en-US" sz="1600" b="1" dirty="0">
                <a:latin typeface="Times New Roman" panose="02020603050405020304" pitchFamily="18" charset="0"/>
              </a:endParaRPr>
            </a:p>
          </p:txBody>
        </p:sp>
        <p:sp>
          <p:nvSpPr>
            <p:cNvPr id="55332" name="Text Box 35"/>
            <p:cNvSpPr txBox="1"/>
            <p:nvPr/>
          </p:nvSpPr>
          <p:spPr>
            <a:xfrm>
              <a:off x="2304" y="2016"/>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会话层协议</a:t>
              </a:r>
              <a:endParaRPr lang="zh-CN" altLang="en-US" sz="1600" b="1" dirty="0">
                <a:latin typeface="Times New Roman" panose="02020603050405020304" pitchFamily="18" charset="0"/>
              </a:endParaRPr>
            </a:p>
          </p:txBody>
        </p:sp>
        <p:sp>
          <p:nvSpPr>
            <p:cNvPr id="55333" name="Text Box 36"/>
            <p:cNvSpPr txBox="1"/>
            <p:nvPr/>
          </p:nvSpPr>
          <p:spPr>
            <a:xfrm>
              <a:off x="2304" y="2496"/>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网络层协议</a:t>
              </a:r>
              <a:endParaRPr lang="zh-CN" altLang="en-US" sz="1600" b="1" dirty="0">
                <a:latin typeface="Times New Roman" panose="02020603050405020304" pitchFamily="18" charset="0"/>
              </a:endParaRPr>
            </a:p>
          </p:txBody>
        </p:sp>
        <p:sp>
          <p:nvSpPr>
            <p:cNvPr id="55334" name="Text Box 37"/>
            <p:cNvSpPr txBox="1"/>
            <p:nvPr/>
          </p:nvSpPr>
          <p:spPr>
            <a:xfrm>
              <a:off x="2304" y="2256"/>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传输层协议</a:t>
              </a:r>
              <a:endParaRPr lang="zh-CN" altLang="en-US" sz="1600" b="1" dirty="0">
                <a:latin typeface="Times New Roman" panose="02020603050405020304" pitchFamily="18" charset="0"/>
              </a:endParaRPr>
            </a:p>
          </p:txBody>
        </p:sp>
        <p:sp>
          <p:nvSpPr>
            <p:cNvPr id="55335" name="Text Box 38"/>
            <p:cNvSpPr txBox="1"/>
            <p:nvPr/>
          </p:nvSpPr>
          <p:spPr>
            <a:xfrm>
              <a:off x="2208" y="2736"/>
              <a:ext cx="96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数据链接层协议</a:t>
              </a:r>
              <a:endParaRPr lang="zh-CN" altLang="en-US" sz="1600" b="1" dirty="0">
                <a:latin typeface="Times New Roman" panose="02020603050405020304" pitchFamily="18" charset="0"/>
              </a:endParaRPr>
            </a:p>
          </p:txBody>
        </p:sp>
        <p:sp>
          <p:nvSpPr>
            <p:cNvPr id="55336" name="Text Box 39"/>
            <p:cNvSpPr txBox="1"/>
            <p:nvPr/>
          </p:nvSpPr>
          <p:spPr>
            <a:xfrm>
              <a:off x="2304" y="2976"/>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物理层协议</a:t>
              </a:r>
              <a:endParaRPr lang="zh-CN" altLang="en-US" sz="1600" b="1" dirty="0">
                <a:latin typeface="Times New Roman" panose="02020603050405020304" pitchFamily="18" charset="0"/>
              </a:endParaRPr>
            </a:p>
          </p:txBody>
        </p:sp>
        <p:sp>
          <p:nvSpPr>
            <p:cNvPr id="55337" name="Line 40"/>
            <p:cNvSpPr/>
            <p:nvPr/>
          </p:nvSpPr>
          <p:spPr>
            <a:xfrm>
              <a:off x="2064" y="1728"/>
              <a:ext cx="1200" cy="0"/>
            </a:xfrm>
            <a:prstGeom prst="line">
              <a:avLst/>
            </a:prstGeom>
            <a:ln w="9525" cap="flat" cmpd="sng">
              <a:solidFill>
                <a:schemeClr val="tx1"/>
              </a:solidFill>
              <a:prstDash val="solid"/>
              <a:miter/>
              <a:headEnd type="none" w="med" len="med"/>
              <a:tailEnd type="none" w="med" len="med"/>
            </a:ln>
          </p:spPr>
        </p:sp>
        <p:sp>
          <p:nvSpPr>
            <p:cNvPr id="55338" name="Line 41"/>
            <p:cNvSpPr/>
            <p:nvPr/>
          </p:nvSpPr>
          <p:spPr>
            <a:xfrm>
              <a:off x="2064" y="1968"/>
              <a:ext cx="1200" cy="0"/>
            </a:xfrm>
            <a:prstGeom prst="line">
              <a:avLst/>
            </a:prstGeom>
            <a:ln w="9525" cap="flat" cmpd="sng">
              <a:solidFill>
                <a:schemeClr val="tx1"/>
              </a:solidFill>
              <a:prstDash val="solid"/>
              <a:miter/>
              <a:headEnd type="none" w="med" len="med"/>
              <a:tailEnd type="none" w="med" len="med"/>
            </a:ln>
          </p:spPr>
        </p:sp>
        <p:sp>
          <p:nvSpPr>
            <p:cNvPr id="55339" name="Line 42"/>
            <p:cNvSpPr/>
            <p:nvPr/>
          </p:nvSpPr>
          <p:spPr>
            <a:xfrm>
              <a:off x="2064" y="2208"/>
              <a:ext cx="1200" cy="0"/>
            </a:xfrm>
            <a:prstGeom prst="line">
              <a:avLst/>
            </a:prstGeom>
            <a:ln w="9525" cap="flat" cmpd="sng">
              <a:solidFill>
                <a:schemeClr val="tx1"/>
              </a:solidFill>
              <a:prstDash val="solid"/>
              <a:miter/>
              <a:headEnd type="none" w="med" len="med"/>
              <a:tailEnd type="none" w="med" len="med"/>
            </a:ln>
          </p:spPr>
        </p:sp>
        <p:sp>
          <p:nvSpPr>
            <p:cNvPr id="55340" name="Line 43"/>
            <p:cNvSpPr/>
            <p:nvPr/>
          </p:nvSpPr>
          <p:spPr>
            <a:xfrm>
              <a:off x="2064" y="2448"/>
              <a:ext cx="1200" cy="0"/>
            </a:xfrm>
            <a:prstGeom prst="line">
              <a:avLst/>
            </a:prstGeom>
            <a:ln w="9525" cap="flat" cmpd="sng">
              <a:solidFill>
                <a:schemeClr val="tx1"/>
              </a:solidFill>
              <a:prstDash val="solid"/>
              <a:miter/>
              <a:headEnd type="none" w="med" len="med"/>
              <a:tailEnd type="none" w="med" len="med"/>
            </a:ln>
          </p:spPr>
        </p:sp>
        <p:sp>
          <p:nvSpPr>
            <p:cNvPr id="55341" name="Line 44"/>
            <p:cNvSpPr/>
            <p:nvPr/>
          </p:nvSpPr>
          <p:spPr>
            <a:xfrm>
              <a:off x="2064" y="2688"/>
              <a:ext cx="1200" cy="0"/>
            </a:xfrm>
            <a:prstGeom prst="line">
              <a:avLst/>
            </a:prstGeom>
            <a:ln w="9525" cap="flat" cmpd="sng">
              <a:solidFill>
                <a:schemeClr val="tx1"/>
              </a:solidFill>
              <a:prstDash val="solid"/>
              <a:miter/>
              <a:headEnd type="none" w="med" len="med"/>
              <a:tailEnd type="none" w="med" len="med"/>
            </a:ln>
          </p:spPr>
        </p:sp>
        <p:sp>
          <p:nvSpPr>
            <p:cNvPr id="55342" name="Line 45"/>
            <p:cNvSpPr/>
            <p:nvPr/>
          </p:nvSpPr>
          <p:spPr>
            <a:xfrm>
              <a:off x="2064" y="2928"/>
              <a:ext cx="1200" cy="0"/>
            </a:xfrm>
            <a:prstGeom prst="line">
              <a:avLst/>
            </a:prstGeom>
            <a:ln w="9525" cap="flat" cmpd="sng">
              <a:solidFill>
                <a:schemeClr val="tx1"/>
              </a:solidFill>
              <a:prstDash val="solid"/>
              <a:miter/>
              <a:headEnd type="none" w="med" len="med"/>
              <a:tailEnd type="none" w="med" len="med"/>
            </a:ln>
          </p:spPr>
        </p:sp>
        <p:sp>
          <p:nvSpPr>
            <p:cNvPr id="55343" name="Line 46"/>
            <p:cNvSpPr/>
            <p:nvPr/>
          </p:nvSpPr>
          <p:spPr>
            <a:xfrm>
              <a:off x="2064" y="3168"/>
              <a:ext cx="1200" cy="0"/>
            </a:xfrm>
            <a:prstGeom prst="line">
              <a:avLst/>
            </a:prstGeom>
            <a:ln w="9525" cap="flat" cmpd="sng">
              <a:solidFill>
                <a:schemeClr val="tx1"/>
              </a:solidFill>
              <a:prstDash val="solid"/>
              <a:miter/>
              <a:headEnd type="none" w="med" len="med"/>
              <a:tailEnd type="none" w="med" len="med"/>
            </a:ln>
          </p:spPr>
        </p:sp>
        <p:sp>
          <p:nvSpPr>
            <p:cNvPr id="55344" name="Rectangle 47"/>
            <p:cNvSpPr/>
            <p:nvPr/>
          </p:nvSpPr>
          <p:spPr>
            <a:xfrm>
              <a:off x="1008" y="3264"/>
              <a:ext cx="340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5345" name="Text Box 48"/>
            <p:cNvSpPr txBox="1"/>
            <p:nvPr/>
          </p:nvSpPr>
          <p:spPr>
            <a:xfrm>
              <a:off x="1296" y="1344"/>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开放系统</a:t>
              </a:r>
              <a:r>
                <a:rPr lang="en-US" altLang="zh-CN" sz="1600" b="1" dirty="0">
                  <a:latin typeface="Times New Roman" panose="02020603050405020304" pitchFamily="18" charset="0"/>
                </a:rPr>
                <a:t>A</a:t>
              </a:r>
              <a:endParaRPr lang="en-US" altLang="zh-CN" sz="1600" b="1" dirty="0">
                <a:latin typeface="Times New Roman" panose="02020603050405020304" pitchFamily="18" charset="0"/>
              </a:endParaRPr>
            </a:p>
          </p:txBody>
        </p:sp>
        <p:sp>
          <p:nvSpPr>
            <p:cNvPr id="55346" name="Text Box 49"/>
            <p:cNvSpPr txBox="1"/>
            <p:nvPr/>
          </p:nvSpPr>
          <p:spPr>
            <a:xfrm>
              <a:off x="3360" y="1392"/>
              <a:ext cx="720"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开放系统</a:t>
              </a:r>
              <a:r>
                <a:rPr lang="en-US" altLang="zh-CN" sz="1600" b="1" dirty="0">
                  <a:latin typeface="Times New Roman" panose="02020603050405020304" pitchFamily="18" charset="0"/>
                </a:rPr>
                <a:t>B</a:t>
              </a:r>
              <a:endParaRPr lang="en-US" altLang="zh-CN" sz="1600" b="1" dirty="0">
                <a:latin typeface="Times New Roman" panose="02020603050405020304" pitchFamily="18" charset="0"/>
              </a:endParaRPr>
            </a:p>
          </p:txBody>
        </p:sp>
        <p:sp>
          <p:nvSpPr>
            <p:cNvPr id="55347" name="Text Box 50"/>
            <p:cNvSpPr txBox="1"/>
            <p:nvPr/>
          </p:nvSpPr>
          <p:spPr>
            <a:xfrm>
              <a:off x="2256" y="3360"/>
              <a:ext cx="864" cy="154"/>
            </a:xfrm>
            <a:prstGeom prst="rect">
              <a:avLst/>
            </a:prstGeom>
            <a:noFill/>
            <a:ln w="9525">
              <a:noFill/>
            </a:ln>
          </p:spPr>
          <p:txBody>
            <a:bodyPr lIns="0" tIns="0" rIns="0" bIns="0">
              <a:spAutoFit/>
            </a:bodyPr>
            <a:p>
              <a:pPr algn="ctr">
                <a:spcBef>
                  <a:spcPct val="50000"/>
                </a:spcBef>
              </a:pPr>
              <a:r>
                <a:rPr lang="zh-CN" altLang="en-US" sz="1600" b="1" dirty="0">
                  <a:latin typeface="Times New Roman" panose="02020603050405020304" pitchFamily="18" charset="0"/>
                </a:rPr>
                <a:t>物理传输介质</a:t>
              </a:r>
              <a:endParaRPr lang="zh-CN" altLang="en-US" sz="1600" b="1" dirty="0">
                <a:latin typeface="Times New Roman" panose="02020603050405020304" pitchFamily="18"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ln/>
        </p:spPr>
        <p:txBody>
          <a:bodyPr vert="horz" wrap="square" lIns="101600" tIns="38100" rIns="76200" bIns="38100" anchor="ctr" anchorCtr="0"/>
          <a:p>
            <a:r>
              <a:rPr lang="en-US" altLang="zh-CN" sz="3600" dirty="0">
                <a:solidFill>
                  <a:srgbClr val="FF0000"/>
                </a:solidFill>
                <a:latin typeface="仿宋" panose="02010609060101010101" pitchFamily="49" charset="-122"/>
                <a:ea typeface="仿宋" panose="02010609060101010101" pitchFamily="49" charset="-122"/>
              </a:rPr>
              <a:t>2.13 </a:t>
            </a:r>
            <a:r>
              <a:rPr lang="zh-CN" altLang="en-US" sz="3600" dirty="0">
                <a:solidFill>
                  <a:srgbClr val="FF0000"/>
                </a:solidFill>
                <a:latin typeface="仿宋" panose="02010609060101010101" pitchFamily="49" charset="-122"/>
                <a:ea typeface="仿宋" panose="02010609060101010101" pitchFamily="49" charset="-122"/>
              </a:rPr>
              <a:t>高性能计算</a:t>
            </a:r>
            <a:endParaRPr lang="zh-CN" altLang="en-US" sz="3600" dirty="0">
              <a:solidFill>
                <a:srgbClr val="FF0000"/>
              </a:solidFill>
              <a:latin typeface="仿宋" panose="02010609060101010101" pitchFamily="49" charset="-122"/>
              <a:ea typeface="仿宋" panose="02010609060101010101" pitchFamily="49" charset="-122"/>
            </a:endParaRPr>
          </a:p>
        </p:txBody>
      </p:sp>
      <p:sp>
        <p:nvSpPr>
          <p:cNvPr id="56323" name="内容占位符 2"/>
          <p:cNvSpPr>
            <a:spLocks noGrp="1"/>
          </p:cNvSpPr>
          <p:nvPr>
            <p:ph idx="1"/>
          </p:nvPr>
        </p:nvSpPr>
        <p:spPr>
          <a:ln/>
        </p:spPr>
        <p:txBody>
          <a:bodyPr vert="horz" wrap="square" lIns="101600" tIns="0" rIns="82550" bIns="0" anchor="t" anchorCtr="0"/>
          <a:p>
            <a:pPr>
              <a:lnSpc>
                <a:spcPct val="100000"/>
              </a:lnSpc>
              <a:buFont typeface="Wingdings" panose="05000000000000000000" pitchFamily="2" charset="2"/>
              <a:buChar char="Ø"/>
            </a:pPr>
            <a:r>
              <a:rPr lang="zh-CN" altLang="en-US" sz="1800" b="1" dirty="0"/>
              <a:t>高性能计算泛指向量计算</a:t>
            </a:r>
            <a:r>
              <a:rPr lang="en-US" altLang="zh-CN" sz="1800" b="1" dirty="0"/>
              <a:t>, </a:t>
            </a:r>
            <a:r>
              <a:rPr lang="zh-CN" altLang="en-US" sz="1800" b="1" dirty="0"/>
              <a:t>并行计算</a:t>
            </a:r>
            <a:r>
              <a:rPr lang="en-US" altLang="zh-CN" sz="1800" b="1" dirty="0"/>
              <a:t>,</a:t>
            </a:r>
            <a:r>
              <a:rPr lang="zh-CN" altLang="en-US" sz="1800" b="1" dirty="0"/>
              <a:t>分布式计算、网络计算和元计算等一类数据信息量大</a:t>
            </a:r>
            <a:r>
              <a:rPr lang="en-US" altLang="zh-CN" sz="1800" b="1" dirty="0"/>
              <a:t>, </a:t>
            </a:r>
            <a:r>
              <a:rPr lang="zh-CN" altLang="en-US" sz="1800" b="1" dirty="0"/>
              <a:t>运算速度快</a:t>
            </a:r>
            <a:r>
              <a:rPr lang="en-US" altLang="zh-CN" sz="1800" b="1" dirty="0"/>
              <a:t>,</a:t>
            </a:r>
            <a:r>
              <a:rPr lang="zh-CN" altLang="en-US" sz="1800" b="1" dirty="0"/>
              <a:t>算法效率高的计算。</a:t>
            </a:r>
            <a:endParaRPr lang="zh-CN" altLang="en-US" sz="1800" b="1" dirty="0"/>
          </a:p>
          <a:p>
            <a:pPr>
              <a:lnSpc>
                <a:spcPct val="100000"/>
              </a:lnSpc>
              <a:buFont typeface="Wingdings" panose="05000000000000000000" pitchFamily="2" charset="2"/>
              <a:buChar char="Ø"/>
            </a:pPr>
            <a:r>
              <a:rPr lang="zh-CN" altLang="en-US" sz="1800" b="1" dirty="0"/>
              <a:t>高性能计算的三种类型</a:t>
            </a:r>
            <a:endParaRPr lang="zh-CN" altLang="en-US" sz="1800" b="1" dirty="0"/>
          </a:p>
          <a:p>
            <a:pPr lvl="1">
              <a:lnSpc>
                <a:spcPct val="100000"/>
              </a:lnSpc>
            </a:pPr>
            <a:r>
              <a:rPr lang="zh-CN" altLang="en-US" sz="1800" b="1" dirty="0"/>
              <a:t>计算密集</a:t>
            </a:r>
            <a:endParaRPr lang="zh-CN" altLang="en-US" sz="1800" b="1" dirty="0"/>
          </a:p>
          <a:p>
            <a:pPr lvl="2">
              <a:lnSpc>
                <a:spcPct val="100000"/>
              </a:lnSpc>
            </a:pPr>
            <a:r>
              <a:rPr lang="zh-CN" altLang="en-US" sz="1800" b="1" dirty="0"/>
              <a:t>计算量大</a:t>
            </a:r>
            <a:r>
              <a:rPr lang="en-US" altLang="zh-CN" sz="1800" b="1" dirty="0"/>
              <a:t>, </a:t>
            </a:r>
            <a:r>
              <a:rPr lang="zh-CN" altLang="en-US" sz="1800" b="1" dirty="0"/>
              <a:t>科学与工程计算</a:t>
            </a:r>
            <a:endParaRPr lang="zh-CN" altLang="en-US" sz="1800" b="1" dirty="0"/>
          </a:p>
          <a:p>
            <a:pPr lvl="1">
              <a:lnSpc>
                <a:spcPct val="100000"/>
              </a:lnSpc>
            </a:pPr>
            <a:r>
              <a:rPr lang="zh-CN" altLang="en-US" sz="1800" b="1" dirty="0"/>
              <a:t>数据</a:t>
            </a:r>
            <a:r>
              <a:rPr lang="zh-CN" altLang="en-US" sz="1800" b="1" dirty="0">
                <a:sym typeface="+mn-ea"/>
              </a:rPr>
              <a:t>密集</a:t>
            </a:r>
            <a:endParaRPr lang="zh-CN" altLang="en-US" sz="1800" b="1" dirty="0"/>
          </a:p>
          <a:p>
            <a:pPr lvl="2">
              <a:lnSpc>
                <a:spcPct val="100000"/>
              </a:lnSpc>
            </a:pPr>
            <a:r>
              <a:rPr lang="zh-CN" altLang="en-US" sz="1800" b="1" dirty="0"/>
              <a:t>海量数据处理</a:t>
            </a:r>
            <a:r>
              <a:rPr lang="en-US" altLang="zh-CN" sz="1800" b="1" dirty="0"/>
              <a:t>, </a:t>
            </a:r>
            <a:r>
              <a:rPr lang="zh-CN" altLang="en-US" sz="1800" b="1" dirty="0"/>
              <a:t>如数字图书馆</a:t>
            </a:r>
            <a:r>
              <a:rPr lang="en-US" altLang="zh-CN" sz="1800" b="1" dirty="0"/>
              <a:t>, </a:t>
            </a:r>
            <a:r>
              <a:rPr lang="zh-CN" altLang="en-US" sz="1800" b="1" dirty="0"/>
              <a:t>计算可</a:t>
            </a:r>
            <a:endParaRPr lang="en-US" altLang="zh-CN" sz="1800" b="1" dirty="0"/>
          </a:p>
          <a:p>
            <a:pPr lvl="2">
              <a:lnSpc>
                <a:spcPct val="100000"/>
              </a:lnSpc>
              <a:buNone/>
            </a:pPr>
            <a:r>
              <a:rPr lang="en-US" altLang="zh-CN" sz="1800" b="1" dirty="0"/>
              <a:t>   </a:t>
            </a:r>
            <a:r>
              <a:rPr lang="zh-CN" altLang="en-US" sz="1800" b="1" dirty="0"/>
              <a:t>视化</a:t>
            </a:r>
            <a:r>
              <a:rPr lang="en-US" altLang="zh-CN" sz="1800" b="1" dirty="0"/>
              <a:t>, </a:t>
            </a:r>
            <a:r>
              <a:rPr lang="zh-CN" altLang="en-US" sz="1800" b="1" dirty="0"/>
              <a:t>数据挖掘</a:t>
            </a:r>
            <a:endParaRPr lang="zh-CN" altLang="en-US" sz="1800" b="1" dirty="0"/>
          </a:p>
          <a:p>
            <a:pPr lvl="1">
              <a:lnSpc>
                <a:spcPct val="100000"/>
              </a:lnSpc>
            </a:pPr>
            <a:r>
              <a:rPr lang="zh-CN" altLang="en-US" sz="1800" b="1" dirty="0"/>
              <a:t>通讯密集</a:t>
            </a:r>
            <a:endParaRPr lang="zh-CN" altLang="en-US" sz="1800" b="1" dirty="0"/>
          </a:p>
          <a:p>
            <a:pPr lvl="2">
              <a:lnSpc>
                <a:spcPct val="100000"/>
              </a:lnSpc>
            </a:pPr>
            <a:r>
              <a:rPr lang="zh-CN" altLang="en-US" sz="1800" b="1" dirty="0"/>
              <a:t>远程医疗诊断</a:t>
            </a:r>
            <a:r>
              <a:rPr lang="en-US" altLang="zh-CN" sz="1800" b="1" dirty="0"/>
              <a:t>, </a:t>
            </a:r>
            <a:r>
              <a:rPr lang="zh-CN" altLang="en-US" sz="1800" b="1" dirty="0"/>
              <a:t>网络实时控制与数据采集</a:t>
            </a:r>
            <a:endParaRPr lang="zh-CN" altLang="en-US" sz="1800" b="1" dirty="0"/>
          </a:p>
          <a:p>
            <a:pPr>
              <a:lnSpc>
                <a:spcPct val="100000"/>
              </a:lnSpc>
              <a:buFont typeface="Wingdings" panose="05000000000000000000" pitchFamily="2" charset="2"/>
              <a:buChar char="Ø"/>
            </a:pPr>
            <a:r>
              <a:rPr lang="zh-CN" altLang="en-US" sz="1800" b="1" dirty="0"/>
              <a:t>高性能计算需要大量的资源</a:t>
            </a:r>
            <a:r>
              <a:rPr lang="en-US" altLang="zh-CN" sz="1800" b="1" dirty="0"/>
              <a:t>—</a:t>
            </a:r>
            <a:r>
              <a:rPr lang="zh-CN" altLang="en-US" sz="1800" b="1" dirty="0"/>
              <a:t>高性能计算机系统</a:t>
            </a:r>
            <a:endParaRPr lang="zh-CN" altLang="en-US" sz="1800" b="1" dirty="0"/>
          </a:p>
          <a:p>
            <a:pPr>
              <a:lnSpc>
                <a:spcPct val="100000"/>
              </a:lnSpc>
              <a:buFont typeface="Wingdings" panose="05000000000000000000" pitchFamily="2" charset="2"/>
              <a:buChar char="Ø"/>
            </a:pPr>
            <a:r>
              <a:rPr lang="zh-CN" altLang="en-US" sz="1800" b="1" dirty="0"/>
              <a:t>高性能计算需要高效的并行算法</a:t>
            </a:r>
            <a:endParaRPr lang="zh-CN" altLang="en-US" sz="1800" b="1" dirty="0"/>
          </a:p>
          <a:p>
            <a:pPr>
              <a:lnSpc>
                <a:spcPct val="100000"/>
              </a:lnSpc>
              <a:buFont typeface="Arial" panose="020B0604020202020204" pitchFamily="34" charset="0"/>
              <a:buChar char="•"/>
            </a:pPr>
            <a:endParaRPr lang="zh-CN" altLang="en-US" sz="1800" b="1" dirty="0"/>
          </a:p>
        </p:txBody>
      </p:sp>
      <p:sp>
        <p:nvSpPr>
          <p:cNvPr id="56324"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6325"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6326" name="矩形 5"/>
          <p:cNvSpPr/>
          <p:nvPr/>
        </p:nvSpPr>
        <p:spPr>
          <a:xfrm>
            <a:off x="6096000" y="3262313"/>
            <a:ext cx="5632450" cy="2309812"/>
          </a:xfrm>
          <a:prstGeom prst="rect">
            <a:avLst/>
          </a:prstGeom>
          <a:noFill/>
          <a:ln w="9525">
            <a:noFill/>
          </a:ln>
        </p:spPr>
        <p:txBody>
          <a:bodyPr>
            <a:spAutoFit/>
          </a:bodyPr>
          <a:p>
            <a:r>
              <a:rPr lang="zh-CN" altLang="en-US" b="1" dirty="0">
                <a:solidFill>
                  <a:srgbClr val="FF0000"/>
                </a:solidFill>
                <a:latin typeface="Arial" panose="020B0604020202020204" pitchFamily="34" charset="0"/>
              </a:rPr>
              <a:t> 高性能计算与通信包括</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高性能计算机系统、先进的软件技术和算法、国家研究与教育网络、基础研究与人才资源。高性能计算与通信支持研究人员更多地参与科学、艺术、教育、文化、工程技术等多方面的创造性基础研究与交流活动。</a:t>
            </a:r>
            <a:endParaRPr lang="en-US" altLang="zh-CN" b="1" dirty="0">
              <a:solidFill>
                <a:srgbClr val="FF0000"/>
              </a:solidFill>
              <a:latin typeface="Arial" panose="020B0604020202020204" pitchFamily="34" charset="0"/>
            </a:endParaRPr>
          </a:p>
          <a:p>
            <a:r>
              <a:rPr lang="zh-CN" altLang="en-US" b="1" dirty="0">
                <a:solidFill>
                  <a:srgbClr val="FF0000"/>
                </a:solidFill>
                <a:latin typeface="Arial" panose="020B0604020202020204" pitchFamily="34" charset="0"/>
              </a:rPr>
              <a:t> 通用高性能计算机系统必须在计算能力</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存储能力、带宽、延迟及</a:t>
            </a:r>
            <a:r>
              <a:rPr lang="en-US" altLang="zh-CN" b="1" dirty="0">
                <a:solidFill>
                  <a:srgbClr val="FF0000"/>
                </a:solidFill>
                <a:latin typeface="Arial" panose="020B0604020202020204" pitchFamily="34" charset="0"/>
              </a:rPr>
              <a:t>I/O(</a:t>
            </a:r>
            <a:r>
              <a:rPr lang="zh-CN" altLang="en-US" b="1" dirty="0">
                <a:solidFill>
                  <a:srgbClr val="FF0000"/>
                </a:solidFill>
                <a:latin typeface="Arial" panose="020B0604020202020204" pitchFamily="34" charset="0"/>
              </a:rPr>
              <a:t>输入</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输出</a:t>
            </a:r>
            <a:r>
              <a:rPr lang="en-US" altLang="zh-CN" b="1" dirty="0">
                <a:solidFill>
                  <a:srgbClr val="FF0000"/>
                </a:solidFill>
                <a:latin typeface="Arial" panose="020B0604020202020204" pitchFamily="34" charset="0"/>
              </a:rPr>
              <a:t>)</a:t>
            </a:r>
            <a:r>
              <a:rPr lang="zh-CN" altLang="en-US" b="1" dirty="0">
                <a:solidFill>
                  <a:srgbClr val="FF0000"/>
                </a:solidFill>
                <a:latin typeface="Arial" panose="020B0604020202020204" pitchFamily="34" charset="0"/>
              </a:rPr>
              <a:t>等五个方面均衡发展，才能保证实际应用系统性能的提升。</a:t>
            </a:r>
            <a:endParaRPr lang="zh-CN" altLang="en-US" b="1" dirty="0">
              <a:solidFill>
                <a:srgbClr val="FF0000"/>
              </a:solidFill>
              <a:latin typeface="Arial" panose="020B0604020202020204" pitchFamily="34" charset="0"/>
            </a:endParaRPr>
          </a:p>
        </p:txBody>
      </p:sp>
      <p:sp>
        <p:nvSpPr>
          <p:cNvPr id="56327" name="矩形 6"/>
          <p:cNvSpPr/>
          <p:nvPr/>
        </p:nvSpPr>
        <p:spPr>
          <a:xfrm>
            <a:off x="6096000" y="3149600"/>
            <a:ext cx="5678488" cy="2416175"/>
          </a:xfrm>
          <a:prstGeom prst="rect">
            <a:avLst/>
          </a:prstGeom>
          <a:noFill/>
          <a:ln w="222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cxnSp>
        <p:nvCxnSpPr>
          <p:cNvPr id="56328" name="直接连接符 7"/>
          <p:cNvCxnSpPr/>
          <p:nvPr/>
        </p:nvCxnSpPr>
        <p:spPr>
          <a:xfrm>
            <a:off x="349250" y="1095375"/>
            <a:ext cx="5318125" cy="1588"/>
          </a:xfrm>
          <a:prstGeom prst="line">
            <a:avLst/>
          </a:prstGeom>
          <a:ln w="50800" cap="flat" cmpd="sng">
            <a:solidFill>
              <a:schemeClr val="tx1"/>
            </a:solidFill>
            <a:prstDash val="soli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2"/>
          <p:cNvSpPr>
            <a:spLocks noGrp="1"/>
          </p:cNvSpPr>
          <p:nvPr>
            <p:ph idx="1"/>
          </p:nvPr>
        </p:nvSpPr>
        <p:spPr>
          <a:xfrm>
            <a:off x="669925" y="787400"/>
            <a:ext cx="10852150" cy="5591175"/>
          </a:xfrm>
          <a:ln/>
        </p:spPr>
        <p:txBody>
          <a:bodyPr vert="horz" wrap="square" lIns="101600" tIns="0" rIns="82550" bIns="0" anchor="t" anchorCtr="0"/>
          <a:p>
            <a:pPr>
              <a:buFont typeface="Wingdings" panose="05000000000000000000" pitchFamily="2" charset="2"/>
              <a:buChar char="Ø"/>
            </a:pPr>
            <a:r>
              <a:rPr lang="zh-CN" altLang="en-US" b="1" dirty="0"/>
              <a:t>天气预报，全球气候变化研究，地球物理勘探，空气动力学模型，受控核聚变与核试验，分子、原子</a:t>
            </a:r>
            <a:r>
              <a:rPr lang="en-US" altLang="zh-CN" b="1" dirty="0"/>
              <a:t>·</a:t>
            </a:r>
            <a:r>
              <a:rPr lang="zh-CN" altLang="en-US" b="1" dirty="0"/>
              <a:t>粒子结构探索，生态环境系统模拟</a:t>
            </a:r>
            <a:r>
              <a:rPr lang="en-US" altLang="zh-CN" b="1" dirty="0"/>
              <a:t>·</a:t>
            </a:r>
            <a:r>
              <a:rPr lang="zh-CN" altLang="en-US" b="1" dirty="0"/>
              <a:t>新材料与新药物的研制，新飞行器和武器系统研究，大气与海洋环境污染研究等都需要比现在的计算机更强的计算能力。这些方面的研究工作对国家及社会发展至关重要。</a:t>
            </a:r>
            <a:endParaRPr lang="zh-CN" altLang="en-US" b="1" dirty="0"/>
          </a:p>
          <a:p>
            <a:pPr>
              <a:buFont typeface="Wingdings" panose="05000000000000000000" pitchFamily="2" charset="2"/>
              <a:buChar char="Ø"/>
            </a:pPr>
            <a:r>
              <a:rPr lang="zh-CN" altLang="en-US" b="1" dirty="0"/>
              <a:t>地球村</a:t>
            </a:r>
            <a:endParaRPr lang="en-US" altLang="zh-CN" b="1" dirty="0"/>
          </a:p>
          <a:p>
            <a:pPr>
              <a:buNone/>
            </a:pPr>
            <a:r>
              <a:rPr lang="zh-CN" altLang="en-US" b="1" dirty="0"/>
              <a:t>    高性能计算与带宽高速通信计算机网络的出现，使得人们意识到地域之间的距离正在缩短，地球正在变得越来越小，人与人之间的交流就像大家共同住在一个村庄里，十分方便，许多人开始把我们生活的地球称之为地球村。</a:t>
            </a:r>
            <a:endParaRPr lang="en-US" altLang="zh-CN" b="1" dirty="0"/>
          </a:p>
          <a:p>
            <a:pPr>
              <a:buFont typeface="Wingdings" panose="05000000000000000000" pitchFamily="2" charset="2"/>
              <a:buChar char="Ø"/>
            </a:pPr>
            <a:r>
              <a:rPr lang="zh-CN" altLang="en-US" b="1" dirty="0"/>
              <a:t>数字地球</a:t>
            </a:r>
            <a:endParaRPr lang="en-US" altLang="zh-CN" b="1" dirty="0"/>
          </a:p>
          <a:p>
            <a:pPr>
              <a:buNone/>
            </a:pPr>
            <a:r>
              <a:rPr lang="zh-CN" altLang="en-US" b="1" dirty="0"/>
              <a:t>    所谓数字地球，就是将地球按照坐标的方式划分成一系列由坐标位置确定的区域，利用图形、图像、文字等多媒体信息构成的有关该区域地理、政治、人文、经济，社会等各种数据信息，使人们无论处在什么地方，‘只要用计算机终端的鼠标点击某个区域的坐标，通过互联网络，就可以了解该区域的所有基本情况。数字地球，也就是用数字技术对真实地球的一种现实模拟得到的一个信息化系统。</a:t>
            </a:r>
            <a:endParaRPr lang="en-US" altLang="zh-CN" b="1" dirty="0"/>
          </a:p>
          <a:p>
            <a:pPr>
              <a:buFont typeface="Wingdings" panose="05000000000000000000" pitchFamily="2" charset="2"/>
              <a:buChar char="Ø"/>
            </a:pPr>
            <a:r>
              <a:rPr lang="zh-CN" altLang="en-US" b="1" dirty="0"/>
              <a:t>信息高速公路</a:t>
            </a:r>
            <a:endParaRPr lang="en-US" altLang="zh-CN" b="1" dirty="0"/>
          </a:p>
          <a:p>
            <a:pPr>
              <a:buNone/>
            </a:pPr>
            <a:r>
              <a:rPr lang="zh-CN" altLang="en-US" b="1" dirty="0"/>
              <a:t>    以计算机软硬件技术、光纤通信技术和网络互联技术为基础的</a:t>
            </a:r>
            <a:r>
              <a:rPr lang="zh-CN" altLang="en-US" b="1" dirty="0">
                <a:solidFill>
                  <a:srgbClr val="FF0000"/>
                </a:solidFill>
              </a:rPr>
              <a:t>信息高速公路</a:t>
            </a:r>
            <a:r>
              <a:rPr lang="zh-CN" altLang="en-US" b="1" dirty="0"/>
              <a:t>的概念和建设计划也被提了出来，并由此启动了建设“金桥”工程、“金关”工程、“金卡”工程</a:t>
            </a:r>
            <a:r>
              <a:rPr lang="en-US" altLang="zh-CN" b="1" dirty="0"/>
              <a:t>、“</a:t>
            </a:r>
            <a:r>
              <a:rPr lang="zh-CN" altLang="en-US" b="1" dirty="0"/>
              <a:t>金税”工程</a:t>
            </a:r>
            <a:r>
              <a:rPr lang="en-US" altLang="zh-CN" b="1" dirty="0"/>
              <a:t>、“</a:t>
            </a:r>
            <a:r>
              <a:rPr lang="zh-CN" altLang="en-US" b="1" dirty="0"/>
              <a:t>金企”工程，以后还将建设“金智”工程、“金农”工程、“金卫”工程等，开启了社会信息化的时代。</a:t>
            </a:r>
            <a:endParaRPr lang="zh-CN" altLang="en-US" b="1" dirty="0"/>
          </a:p>
          <a:p>
            <a:pPr>
              <a:buFont typeface="Arial" panose="020B0604020202020204" pitchFamily="34" charset="0"/>
              <a:buChar char="•"/>
            </a:pPr>
            <a:endParaRPr lang="zh-CN" altLang="en-US" b="1" dirty="0"/>
          </a:p>
          <a:p>
            <a:pPr>
              <a:buFont typeface="Arial" panose="020B0604020202020204" pitchFamily="34" charset="0"/>
              <a:buChar char="•"/>
            </a:pPr>
            <a:endParaRPr lang="zh-CN" altLang="en-US" b="1" dirty="0"/>
          </a:p>
          <a:p>
            <a:pPr>
              <a:buFont typeface="Arial" panose="020B0604020202020204" pitchFamily="34" charset="0"/>
              <a:buChar char="•"/>
            </a:pPr>
            <a:endParaRPr lang="zh-CN" altLang="en-US" b="1" dirty="0"/>
          </a:p>
        </p:txBody>
      </p:sp>
      <p:sp>
        <p:nvSpPr>
          <p:cNvPr id="57347" name="日期占位符 3"/>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57348" name="灯片编号占位符 4"/>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7349" name="TextBox 5"/>
          <p:cNvSpPr txBox="1"/>
          <p:nvPr/>
        </p:nvSpPr>
        <p:spPr>
          <a:xfrm>
            <a:off x="1004888" y="157163"/>
            <a:ext cx="3713162" cy="523875"/>
          </a:xfrm>
          <a:prstGeom prst="rect">
            <a:avLst/>
          </a:prstGeom>
          <a:noFill/>
          <a:ln w="9525">
            <a:noFill/>
          </a:ln>
        </p:spPr>
        <p:txBody>
          <a:bodyPr>
            <a:spAutoFit/>
          </a:bodyPr>
          <a:p>
            <a:r>
              <a:rPr lang="zh-CN" altLang="en-US" sz="2800" b="1" dirty="0">
                <a:solidFill>
                  <a:srgbClr val="FF0000"/>
                </a:solidFill>
                <a:latin typeface="Arial" panose="020B0604020202020204" pitchFamily="34" charset="0"/>
              </a:rPr>
              <a:t>高性能计算机应用</a:t>
            </a:r>
            <a:endParaRPr lang="zh-CN" altLang="en-US" sz="2800" b="1" dirty="0">
              <a:solidFill>
                <a:srgbClr val="FF0000"/>
              </a:solidFill>
              <a:latin typeface="Arial" panose="020B0604020202020204" pitchFamily="34" charset="0"/>
            </a:endParaRPr>
          </a:p>
        </p:txBody>
      </p:sp>
      <p:sp>
        <p:nvSpPr>
          <p:cNvPr id="57350" name="矩形 5"/>
          <p:cNvSpPr/>
          <p:nvPr/>
        </p:nvSpPr>
        <p:spPr>
          <a:xfrm>
            <a:off x="677863" y="711200"/>
            <a:ext cx="10995025" cy="5656263"/>
          </a:xfrm>
          <a:prstGeom prst="rect">
            <a:avLst/>
          </a:prstGeom>
          <a:no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 name="标题 1"/>
          <p:cNvSpPr>
            <a:spLocks noGrp="1"/>
          </p:cNvSpPr>
          <p:nvPr>
            <p:ph type="title"/>
          </p:nvPr>
        </p:nvSpPr>
        <p:spPr>
          <a:xfrm>
            <a:off x="669925" y="431800"/>
            <a:ext cx="10852150" cy="477838"/>
          </a:xfrm>
          <a:ln/>
        </p:spPr>
        <p:txBody>
          <a:bodyPr vert="horz" wrap="square" lIns="101600" tIns="38100" rIns="76200" bIns="38100" anchor="ctr" anchorCtr="0"/>
          <a:p>
            <a:pPr marL="0" indent="0" eaLnBrk="1" hangingPunct="1"/>
            <a:r>
              <a:rPr lang="zh-CN" altLang="en-US" sz="2000" dirty="0">
                <a:solidFill>
                  <a:srgbClr val="FF0000"/>
                </a:solidFill>
              </a:rPr>
              <a:t>递归函数：</a:t>
            </a:r>
            <a:endParaRPr lang="zh-CN" altLang="en-US" sz="2000" dirty="0">
              <a:solidFill>
                <a:srgbClr val="FF0000"/>
              </a:solidFill>
            </a:endParaRPr>
          </a:p>
        </p:txBody>
      </p:sp>
      <p:sp>
        <p:nvSpPr>
          <p:cNvPr id="1031" name="内容占位符 2"/>
          <p:cNvSpPr>
            <a:spLocks noGrp="1"/>
          </p:cNvSpPr>
          <p:nvPr>
            <p:ph idx="1"/>
          </p:nvPr>
        </p:nvSpPr>
        <p:spPr>
          <a:xfrm>
            <a:off x="669925" y="1073150"/>
            <a:ext cx="10852150" cy="1195388"/>
          </a:xfrm>
          <a:ln/>
        </p:spPr>
        <p:txBody>
          <a:bodyPr vert="horz" wrap="square" lIns="101600" tIns="0" rIns="82550" bIns="0" anchor="t" anchorCtr="0"/>
          <a:p>
            <a:pPr eaLnBrk="1" hangingPunct="1">
              <a:buFont typeface="Wingdings" panose="05000000000000000000" pitchFamily="2" charset="2"/>
              <a:buChar char="l"/>
            </a:pPr>
            <a:r>
              <a:rPr lang="zh-CN" altLang="en-US" b="1" dirty="0">
                <a:solidFill>
                  <a:srgbClr val="3F3F3F"/>
                </a:solidFill>
              </a:rPr>
              <a:t>由于观察计算的角度不同，产生了各种不同的计算模型。</a:t>
            </a:r>
            <a:endParaRPr lang="zh-CN" altLang="en-US" b="1" dirty="0">
              <a:solidFill>
                <a:srgbClr val="3F3F3F"/>
              </a:solidFill>
            </a:endParaRPr>
          </a:p>
          <a:p>
            <a:pPr eaLnBrk="1" hangingPunct="1">
              <a:buFont typeface="Wingdings" panose="05000000000000000000" pitchFamily="2" charset="2"/>
              <a:buChar char="l"/>
            </a:pPr>
            <a:r>
              <a:rPr lang="zh-CN" altLang="en-US" b="1" dirty="0">
                <a:solidFill>
                  <a:srgbClr val="3F3F3F"/>
                </a:solidFill>
              </a:rPr>
              <a:t>在递归函数的研究中，从少数几个初始函数出发，通过有穷次地使用函数的代入运算、复合运算以及原始递归等运算，就可以构造出大量复杂的函数。初始函数可以是</a:t>
            </a:r>
            <a:r>
              <a:rPr lang="zh-CN" altLang="zh-CN" b="1" dirty="0">
                <a:solidFill>
                  <a:srgbClr val="3F3F3F"/>
                </a:solidFill>
              </a:rPr>
              <a:t>:</a:t>
            </a:r>
            <a:endParaRPr lang="zh-CN" altLang="zh-CN" b="1" dirty="0">
              <a:solidFill>
                <a:srgbClr val="3F3F3F"/>
              </a:solidFill>
            </a:endParaRPr>
          </a:p>
        </p:txBody>
      </p:sp>
      <p:sp>
        <p:nvSpPr>
          <p:cNvPr id="1032" name="文本框 3"/>
          <p:cNvSpPr/>
          <p:nvPr/>
        </p:nvSpPr>
        <p:spPr>
          <a:xfrm>
            <a:off x="1717675" y="2266950"/>
            <a:ext cx="6243638" cy="1835150"/>
          </a:xfrm>
          <a:prstGeom prst="rect">
            <a:avLst/>
          </a:prstGeom>
          <a:noFill/>
          <a:ln w="9525">
            <a:noFill/>
          </a:ln>
        </p:spPr>
        <p:txBody>
          <a:bodyPr>
            <a:spAutoFit/>
          </a:bodyPr>
          <a:p>
            <a:pPr algn="just">
              <a:spcBef>
                <a:spcPct val="30000"/>
              </a:spcBef>
            </a:pPr>
            <a:r>
              <a:rPr lang="zh-CN" altLang="en-US" b="1" dirty="0">
                <a:solidFill>
                  <a:schemeClr val="bg2"/>
                </a:solidFill>
                <a:latin typeface="楷体_GB2312" pitchFamily="1" charset="-122"/>
                <a:ea typeface="楷体_GB2312" pitchFamily="1" charset="-122"/>
                <a:sym typeface="楷体_GB2312" pitchFamily="1" charset="-122"/>
              </a:rPr>
              <a:t>    </a:t>
            </a:r>
            <a:r>
              <a:rPr lang="en-US" altLang="zh-CN" b="1" dirty="0">
                <a:latin typeface="楷体_GB2312" pitchFamily="1" charset="-122"/>
                <a:ea typeface="楷体_GB2312" pitchFamily="1" charset="-122"/>
                <a:sym typeface="楷体_GB2312" pitchFamily="1" charset="-122"/>
              </a:rPr>
              <a:t>(1) s(x)</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x</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1  </a:t>
            </a:r>
            <a:r>
              <a:rPr lang="zh-CN" altLang="en-US" b="1" dirty="0">
                <a:latin typeface="楷体_GB2312" pitchFamily="1" charset="-122"/>
                <a:ea typeface="楷体_GB2312" pitchFamily="1" charset="-122"/>
                <a:sym typeface="楷体_GB2312" pitchFamily="1" charset="-122"/>
              </a:rPr>
              <a:t>（后继函数）</a:t>
            </a:r>
            <a:endParaRPr lang="zh-CN" altLang="en-US" b="1" dirty="0">
              <a:solidFill>
                <a:schemeClr val="bg2"/>
              </a:solidFill>
              <a:latin typeface="楷体_GB2312" pitchFamily="1" charset="-122"/>
              <a:ea typeface="楷体_GB2312" pitchFamily="1" charset="-122"/>
              <a:sym typeface="楷体_GB2312" pitchFamily="1" charset="-122"/>
            </a:endParaRPr>
          </a:p>
          <a:p>
            <a:pPr algn="just">
              <a:spcBef>
                <a:spcPct val="30000"/>
              </a:spcBef>
            </a:pPr>
            <a:r>
              <a:rPr lang="zh-CN" altLang="en-US" b="1" dirty="0">
                <a:solidFill>
                  <a:schemeClr val="bg2"/>
                </a:solidFill>
                <a:latin typeface="楷体_GB2312" pitchFamily="1" charset="-122"/>
                <a:ea typeface="楷体_GB2312" pitchFamily="1" charset="-122"/>
                <a:sym typeface="楷体_GB2312" pitchFamily="1" charset="-122"/>
              </a:rPr>
              <a:t>    </a:t>
            </a:r>
            <a:r>
              <a:rPr lang="en-US" altLang="zh-CN" b="1" dirty="0">
                <a:latin typeface="楷体_GB2312" pitchFamily="1" charset="-122"/>
                <a:ea typeface="楷体_GB2312" pitchFamily="1" charset="-122"/>
                <a:sym typeface="楷体_GB2312" pitchFamily="1" charset="-122"/>
              </a:rPr>
              <a:t>(2) o(x)</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0     </a:t>
            </a:r>
            <a:r>
              <a:rPr lang="zh-CN" altLang="en-US" b="1" dirty="0">
                <a:latin typeface="楷体_GB2312" pitchFamily="1" charset="-122"/>
                <a:ea typeface="楷体_GB2312" pitchFamily="1" charset="-122"/>
                <a:sym typeface="楷体_GB2312" pitchFamily="1" charset="-122"/>
              </a:rPr>
              <a:t>（零函数）</a:t>
            </a:r>
            <a:endParaRPr lang="zh-CN" altLang="en-US" b="1" dirty="0">
              <a:latin typeface="楷体_GB2312" pitchFamily="1" charset="-122"/>
              <a:ea typeface="楷体_GB2312" pitchFamily="1" charset="-122"/>
              <a:sym typeface="楷体_GB2312" pitchFamily="1" charset="-122"/>
            </a:endParaRPr>
          </a:p>
          <a:p>
            <a:pPr algn="just">
              <a:spcBef>
                <a:spcPct val="50000"/>
              </a:spcBef>
            </a:pPr>
            <a:r>
              <a:rPr lang="zh-CN" altLang="en-US" b="1" dirty="0">
                <a:latin typeface="楷体_GB2312" pitchFamily="1" charset="-122"/>
                <a:ea typeface="楷体_GB2312" pitchFamily="1" charset="-122"/>
                <a:sym typeface="楷体_GB2312" pitchFamily="1" charset="-122"/>
              </a:rPr>
              <a:t>    </a:t>
            </a:r>
            <a:r>
              <a:rPr lang="en-US" altLang="zh-CN" b="1" dirty="0">
                <a:latin typeface="楷体_GB2312" pitchFamily="1" charset="-122"/>
                <a:ea typeface="楷体_GB2312" pitchFamily="1" charset="-122"/>
                <a:sym typeface="楷体_GB2312" pitchFamily="1" charset="-122"/>
              </a:rPr>
              <a:t>(3) U</a:t>
            </a:r>
            <a:r>
              <a:rPr lang="en-US" altLang="zh-CN" b="1" baseline="-30000" dirty="0">
                <a:latin typeface="楷体_GB2312" pitchFamily="1" charset="-122"/>
                <a:ea typeface="楷体_GB2312" pitchFamily="1" charset="-122"/>
                <a:sym typeface="楷体_GB2312" pitchFamily="1" charset="-122"/>
              </a:rPr>
              <a:t>j</a:t>
            </a:r>
            <a:r>
              <a:rPr lang="en-US" altLang="zh-CN" b="1" baseline="30000" dirty="0">
                <a:latin typeface="楷体_GB2312" pitchFamily="1" charset="-122"/>
                <a:ea typeface="楷体_GB2312" pitchFamily="1" charset="-122"/>
                <a:sym typeface="楷体_GB2312" pitchFamily="1" charset="-122"/>
              </a:rPr>
              <a:t>(n)</a:t>
            </a:r>
            <a:r>
              <a:rPr lang="en-US" altLang="zh-CN" b="1" dirty="0">
                <a:latin typeface="楷体_GB2312" pitchFamily="1" charset="-122"/>
                <a:ea typeface="楷体_GB2312" pitchFamily="1" charset="-122"/>
                <a:sym typeface="楷体_GB2312" pitchFamily="1" charset="-122"/>
              </a:rPr>
              <a:t>(x</a:t>
            </a:r>
            <a:r>
              <a:rPr lang="en-US" altLang="zh-CN" b="1" baseline="-30000" dirty="0">
                <a:latin typeface="楷体_GB2312" pitchFamily="1" charset="-122"/>
                <a:ea typeface="楷体_GB2312" pitchFamily="1" charset="-122"/>
                <a:sym typeface="楷体_GB2312" pitchFamily="1" charset="-122"/>
              </a:rPr>
              <a:t>1</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x</a:t>
            </a:r>
            <a:r>
              <a:rPr lang="en-US" altLang="zh-CN" b="1" baseline="-30000" dirty="0">
                <a:latin typeface="楷体_GB2312" pitchFamily="1" charset="-122"/>
                <a:ea typeface="楷体_GB2312" pitchFamily="1" charset="-122"/>
                <a:sym typeface="楷体_GB2312" pitchFamily="1" charset="-122"/>
              </a:rPr>
              <a:t>2</a:t>
            </a:r>
            <a:r>
              <a:rPr lang="zh-CN" altLang="en-US" b="1" dirty="0">
                <a:latin typeface="楷体_GB2312" pitchFamily="1" charset="-122"/>
                <a:ea typeface="楷体_GB2312" pitchFamily="1" charset="-122"/>
                <a:sym typeface="楷体_GB2312" pitchFamily="1" charset="-122"/>
              </a:rPr>
              <a:t>，</a:t>
            </a:r>
            <a:r>
              <a:rPr lang="en-US" altLang="zh-CN" b="1" dirty="0">
                <a:latin typeface="Courier New" panose="02070309020205020404" pitchFamily="49" charset="0"/>
                <a:ea typeface="楷体_GB2312" pitchFamily="1" charset="-122"/>
                <a:sym typeface="Courier New" panose="02070309020205020404" pitchFamily="49" charset="0"/>
              </a:rPr>
              <a:t>…</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x</a:t>
            </a:r>
            <a:r>
              <a:rPr lang="en-US" altLang="zh-CN" b="1" baseline="-30000" dirty="0">
                <a:latin typeface="楷体_GB2312" pitchFamily="1" charset="-122"/>
                <a:ea typeface="楷体_GB2312" pitchFamily="1" charset="-122"/>
                <a:sym typeface="楷体_GB2312" pitchFamily="1" charset="-122"/>
              </a:rPr>
              <a:t>n</a:t>
            </a:r>
            <a:r>
              <a:rPr lang="en-US" altLang="zh-CN" b="1" dirty="0">
                <a:latin typeface="楷体_GB2312" pitchFamily="1" charset="-122"/>
                <a:ea typeface="楷体_GB2312" pitchFamily="1" charset="-122"/>
                <a:sym typeface="楷体_GB2312" pitchFamily="1" charset="-122"/>
              </a:rPr>
              <a:t>)</a:t>
            </a:r>
            <a:r>
              <a:rPr lang="zh-CN" altLang="en-US" b="1" dirty="0">
                <a:latin typeface="楷体_GB2312" pitchFamily="1" charset="-122"/>
                <a:ea typeface="楷体_GB2312" pitchFamily="1" charset="-122"/>
                <a:sym typeface="楷体_GB2312" pitchFamily="1" charset="-122"/>
              </a:rPr>
              <a:t>＝</a:t>
            </a:r>
            <a:r>
              <a:rPr lang="en-US" altLang="zh-CN" b="1" dirty="0">
                <a:latin typeface="楷体_GB2312" pitchFamily="1" charset="-122"/>
                <a:ea typeface="楷体_GB2312" pitchFamily="1" charset="-122"/>
                <a:sym typeface="楷体_GB2312" pitchFamily="1" charset="-122"/>
              </a:rPr>
              <a:t>x</a:t>
            </a:r>
            <a:r>
              <a:rPr lang="en-US" altLang="zh-CN" b="1" baseline="-30000" dirty="0">
                <a:latin typeface="楷体_GB2312" pitchFamily="1" charset="-122"/>
                <a:ea typeface="楷体_GB2312" pitchFamily="1" charset="-122"/>
                <a:sym typeface="楷体_GB2312" pitchFamily="1" charset="-122"/>
              </a:rPr>
              <a:t>j</a:t>
            </a:r>
            <a:r>
              <a:rPr lang="en-US" altLang="zh-CN" b="1" dirty="0">
                <a:latin typeface="楷体_GB2312" pitchFamily="1" charset="-122"/>
                <a:ea typeface="楷体_GB2312" pitchFamily="1" charset="-122"/>
                <a:sym typeface="楷体_GB2312" pitchFamily="1" charset="-122"/>
              </a:rPr>
              <a:t>  </a:t>
            </a:r>
            <a:r>
              <a:rPr lang="zh-CN" altLang="en-US" b="1" dirty="0">
                <a:latin typeface="楷体_GB2312" pitchFamily="1" charset="-122"/>
                <a:ea typeface="楷体_GB2312" pitchFamily="1" charset="-122"/>
                <a:sym typeface="楷体_GB2312" pitchFamily="1" charset="-122"/>
              </a:rPr>
              <a:t>（射影函数）</a:t>
            </a:r>
            <a:endParaRPr lang="zh-CN" altLang="en-US" b="1" dirty="0">
              <a:solidFill>
                <a:schemeClr val="bg2"/>
              </a:solidFill>
              <a:latin typeface="楷体_GB2312" pitchFamily="1" charset="-122"/>
              <a:ea typeface="楷体_GB2312" pitchFamily="1" charset="-122"/>
              <a:sym typeface="楷体_GB2312" pitchFamily="1" charset="-122"/>
            </a:endParaRPr>
          </a:p>
          <a:p>
            <a:pPr algn="just">
              <a:spcBef>
                <a:spcPct val="50000"/>
              </a:spcBef>
            </a:pPr>
            <a:r>
              <a:rPr lang="zh-CN" altLang="en-US" b="1" dirty="0">
                <a:solidFill>
                  <a:srgbClr val="CC0000"/>
                </a:solidFill>
                <a:latin typeface="楷体_GB2312" pitchFamily="1" charset="-122"/>
                <a:ea typeface="楷体_GB2312" pitchFamily="1" charset="-122"/>
                <a:sym typeface="楷体_GB2312" pitchFamily="1" charset="-122"/>
              </a:rPr>
              <a:t>    </a:t>
            </a:r>
            <a:r>
              <a:rPr lang="zh-CN" altLang="en-US" b="1" dirty="0">
                <a:solidFill>
                  <a:srgbClr val="000000"/>
                </a:solidFill>
                <a:latin typeface="楷体_GB2312" pitchFamily="1" charset="-122"/>
                <a:ea typeface="楷体_GB2312" pitchFamily="1" charset="-122"/>
                <a:sym typeface="楷体_GB2312" pitchFamily="1" charset="-122"/>
              </a:rPr>
              <a:t>由初始函数和有限次使用算子可以构造各种复杂的递归函数，或者可计算函数。</a:t>
            </a:r>
            <a:endParaRPr lang="zh-CN" altLang="en-US"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Object 3"/>
          <p:cNvPicPr>
            <a:picLocks noChangeAspect="1"/>
          </p:cNvPicPr>
          <p:nvPr/>
        </p:nvPicPr>
        <p:blipFill>
          <a:blip r:embed="rId1"/>
          <a:stretch>
            <a:fillRect/>
          </a:stretch>
        </p:blipFill>
        <p:spPr>
          <a:xfrm>
            <a:off x="1009650" y="5410200"/>
            <a:ext cx="4071938" cy="955675"/>
          </a:xfrm>
          <a:prstGeom prst="rect">
            <a:avLst/>
          </a:prstGeom>
          <a:noFill/>
          <a:ln w="38100">
            <a:noFill/>
          </a:ln>
        </p:spPr>
      </p:pic>
      <p:pic>
        <p:nvPicPr>
          <p:cNvPr id="1027" name="Object 2"/>
          <p:cNvPicPr>
            <a:picLocks noChangeAspect="1"/>
          </p:cNvPicPr>
          <p:nvPr/>
        </p:nvPicPr>
        <p:blipFill>
          <a:blip r:embed="rId2"/>
          <a:stretch>
            <a:fillRect/>
          </a:stretch>
        </p:blipFill>
        <p:spPr>
          <a:xfrm>
            <a:off x="1055688" y="4171950"/>
            <a:ext cx="7812087" cy="1033463"/>
          </a:xfrm>
          <a:prstGeom prst="rect">
            <a:avLst/>
          </a:prstGeom>
          <a:noFill/>
          <a:ln w="38100">
            <a:noFill/>
          </a:ln>
        </p:spPr>
      </p:pic>
      <p:pic>
        <p:nvPicPr>
          <p:cNvPr id="1028" name="对象 4"/>
          <p:cNvPicPr>
            <a:picLocks noChangeAspect="1"/>
          </p:cNvPicPr>
          <p:nvPr/>
        </p:nvPicPr>
        <p:blipFill>
          <a:blip r:embed="rId3"/>
          <a:stretch>
            <a:fillRect/>
          </a:stretch>
        </p:blipFill>
        <p:spPr>
          <a:xfrm>
            <a:off x="6862763" y="2300288"/>
            <a:ext cx="503237" cy="1022350"/>
          </a:xfrm>
          <a:prstGeom prst="rect">
            <a:avLst/>
          </a:prstGeom>
          <a:noFill/>
          <a:ln w="9525">
            <a:noFill/>
          </a:ln>
        </p:spPr>
      </p:pic>
      <p:sp>
        <p:nvSpPr>
          <p:cNvPr id="1033" name="文本框 5"/>
          <p:cNvSpPr/>
          <p:nvPr/>
        </p:nvSpPr>
        <p:spPr>
          <a:xfrm>
            <a:off x="7464425" y="2328863"/>
            <a:ext cx="1116013" cy="922337"/>
          </a:xfrm>
          <a:prstGeom prst="rect">
            <a:avLst/>
          </a:prstGeom>
          <a:noFill/>
          <a:ln w="9525">
            <a:noFill/>
          </a:ln>
        </p:spPr>
        <p:txBody>
          <a:bodyPr>
            <a:spAutoFit/>
          </a:bodyPr>
          <a:p>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相当于递归函数的出口</a:t>
            </a:r>
            <a:endPar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9" name="对象 9"/>
          <p:cNvPicPr>
            <a:picLocks noChangeAspect="1"/>
          </p:cNvPicPr>
          <p:nvPr/>
        </p:nvPicPr>
        <p:blipFill>
          <a:blip r:embed="rId4"/>
          <a:stretch>
            <a:fillRect/>
          </a:stretch>
        </p:blipFill>
        <p:spPr>
          <a:xfrm>
            <a:off x="6027738" y="5303838"/>
            <a:ext cx="3116262" cy="1027112"/>
          </a:xfrm>
          <a:prstGeom prst="rect">
            <a:avLst/>
          </a:prstGeom>
          <a:noFill/>
          <a:ln w="9525">
            <a:noFill/>
          </a:ln>
        </p:spPr>
      </p:pic>
      <p:sp>
        <p:nvSpPr>
          <p:cNvPr id="1034" name="日期占位符 9"/>
          <p:cNvSpPr txBox="1">
            <a:spLocks noGrp="1"/>
          </p:cNvSpPr>
          <p:nvPr>
            <p:ph type="dt" sz="half" idx="2"/>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dirty="0">
                <a:solidFill>
                  <a:srgbClr val="898989"/>
                </a:solidFill>
              </a:rPr>
            </a:fld>
            <a:endParaRPr lang="zh-CN" altLang="en-US" sz="1200" dirty="0">
              <a:solidFill>
                <a:srgbClr val="898989"/>
              </a:solidFill>
            </a:endParaRPr>
          </a:p>
        </p:txBody>
      </p:sp>
      <p:sp>
        <p:nvSpPr>
          <p:cNvPr id="1035" name="灯片编号占位符 10"/>
          <p:cNvSpPr txBox="1">
            <a:spLocks noGrp="1"/>
          </p:cNvSpPr>
          <p:nvPr>
            <p:ph type="sldNum" sz="quarter" idx="4"/>
          </p:nvPr>
        </p:nvSpPr>
        <p:spPr>
          <a:ln/>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4" name="文本占位符 73733"/>
          <p:cNvSpPr txBox="1"/>
          <p:nvPr>
            <p:ph type="body" idx="1"/>
            <p:custDataLst>
              <p:tags r:id="rId1"/>
            </p:custDataLst>
          </p:nvPr>
        </p:nvSpPr>
        <p:spPr>
          <a:xfrm>
            <a:off x="5106035" y="5257800"/>
            <a:ext cx="3022600" cy="1325880"/>
          </a:xfrm>
        </p:spPr>
        <p:txBody>
          <a:bodyPr vert="horz" wrap="square" lIns="91440" tIns="45720" rIns="91440" bIns="45720" anchor="t" anchorCtr="0"/>
          <a:p>
            <a:pPr algn="ctr" eaLnBrk="0" hangingPunct="0">
              <a:spcBef>
                <a:spcPct val="50000"/>
              </a:spcBef>
              <a:buClrTx/>
              <a:buSzTx/>
              <a:buFontTx/>
              <a:buNone/>
            </a:pPr>
            <a:r>
              <a:rPr lang="en-US" altLang="en-US" sz="2000" b="1" dirty="0">
                <a:solidFill>
                  <a:schemeClr val="tx1"/>
                </a:solidFill>
                <a:latin typeface="Times New Roman" panose="02020603050405020304" pitchFamily="18" charset="0"/>
                <a:sym typeface="+mn-ea"/>
              </a:rPr>
              <a:t>阿兰·麦席森·图灵(</a:t>
            </a:r>
            <a:r>
              <a:rPr lang="en-US" altLang="en-US" sz="2000" b="1">
                <a:solidFill>
                  <a:schemeClr val="tx1"/>
                </a:solidFill>
                <a:latin typeface="Times New Roman" panose="02020603050405020304" pitchFamily="18" charset="0"/>
                <a:sym typeface="+mn-ea"/>
              </a:rPr>
              <a:t>Alan </a:t>
            </a:r>
            <a:r>
              <a:rPr lang="en-US" altLang="en-US" sz="2000" b="1" err="1">
                <a:solidFill>
                  <a:schemeClr val="tx1"/>
                </a:solidFill>
                <a:latin typeface="Times New Roman" panose="02020603050405020304" pitchFamily="18" charset="0"/>
                <a:sym typeface="+mn-ea"/>
              </a:rPr>
              <a:t>Mathison</a:t>
            </a:r>
            <a:r>
              <a:rPr lang="en-US" altLang="en-US" sz="2000" b="1">
                <a:solidFill>
                  <a:schemeClr val="tx1"/>
                </a:solidFill>
                <a:latin typeface="Times New Roman" panose="02020603050405020304" pitchFamily="18" charset="0"/>
                <a:sym typeface="+mn-ea"/>
              </a:rPr>
              <a:t> Turing</a:t>
            </a:r>
            <a:r>
              <a:rPr lang="en-US" altLang="zh-CN" sz="2000" b="1">
                <a:solidFill>
                  <a:schemeClr val="tx1"/>
                </a:solidFill>
                <a:latin typeface="Times New Roman" panose="02020603050405020304" pitchFamily="18" charset="0"/>
                <a:sym typeface="+mn-ea"/>
              </a:rPr>
              <a:t>)</a:t>
            </a:r>
            <a:endParaRPr lang="en-US" altLang="en-US" sz="2000" b="1" kern="1200" dirty="0">
              <a:solidFill>
                <a:schemeClr val="tx1"/>
              </a:solidFill>
              <a:latin typeface="宋体" panose="02010600030101010101" pitchFamily="2" charset="-122"/>
            </a:endParaRPr>
          </a:p>
          <a:p>
            <a:pPr algn="ctr" eaLnBrk="0" hangingPunct="0">
              <a:lnSpc>
                <a:spcPct val="20000"/>
              </a:lnSpc>
              <a:spcBef>
                <a:spcPct val="50000"/>
              </a:spcBef>
              <a:buClrTx/>
              <a:buSzTx/>
              <a:buFontTx/>
              <a:buNone/>
            </a:pPr>
            <a:r>
              <a:rPr lang="en-US" altLang="en-US" sz="2000" b="1" kern="1200" dirty="0">
                <a:latin typeface="宋体" panose="02010600030101010101" pitchFamily="2" charset="-122"/>
              </a:rPr>
              <a:t>(1912-1954)</a:t>
            </a:r>
            <a:endParaRPr lang="en-US" altLang="en-US" sz="2000" b="1" kern="1200" dirty="0">
              <a:latin typeface="宋体" panose="02010600030101010101" pitchFamily="2" charset="-122"/>
            </a:endParaRPr>
          </a:p>
          <a:p>
            <a:pPr>
              <a:spcBef>
                <a:spcPct val="50000"/>
              </a:spcBef>
              <a:buClrTx/>
              <a:buSzTx/>
              <a:buFontTx/>
              <a:buNone/>
            </a:pPr>
            <a:endParaRPr lang="zh-CN" altLang="en-US" sz="2400">
              <a:solidFill>
                <a:srgbClr val="FFFF99"/>
              </a:solidFill>
            </a:endParaRPr>
          </a:p>
        </p:txBody>
      </p:sp>
      <p:sp>
        <p:nvSpPr>
          <p:cNvPr id="73736" name="文本框 73735"/>
          <p:cNvSpPr txBox="1"/>
          <p:nvPr>
            <p:custDataLst>
              <p:tags r:id="rId2"/>
            </p:custDataLst>
          </p:nvPr>
        </p:nvSpPr>
        <p:spPr>
          <a:xfrm>
            <a:off x="5821680" y="1134745"/>
            <a:ext cx="1710055" cy="521970"/>
          </a:xfrm>
          <a:prstGeom prst="rect">
            <a:avLst/>
          </a:prstGeom>
          <a:noFill/>
          <a:ln w="12700">
            <a:noFill/>
          </a:ln>
        </p:spPr>
        <p:txBody>
          <a:bodyPr wrap="square">
            <a:spAutoFit/>
          </a:bodyPr>
          <a:p>
            <a:pPr>
              <a:spcBef>
                <a:spcPct val="50000"/>
              </a:spcBef>
            </a:pPr>
            <a:r>
              <a:rPr lang="zh-CN" altLang="en-US" sz="2800" b="1" dirty="0">
                <a:solidFill>
                  <a:schemeClr val="tx1"/>
                </a:solidFill>
                <a:latin typeface="Times New Roman" panose="02020603050405020304" pitchFamily="18" charset="0"/>
              </a:rPr>
              <a:t>图灵</a:t>
            </a:r>
            <a:endParaRPr lang="zh-CN" altLang="en-US" sz="2800" b="1" dirty="0">
              <a:solidFill>
                <a:schemeClr val="tx1"/>
              </a:solidFill>
              <a:latin typeface="Times New Roman" panose="02020603050405020304" pitchFamily="18" charset="0"/>
            </a:endParaRPr>
          </a:p>
        </p:txBody>
      </p:sp>
      <p:pic>
        <p:nvPicPr>
          <p:cNvPr id="3" name="图片 2" descr="阿兰·图灵">
            <a:hlinkClick r:id="rId3" tooltip="阿兰·图灵"/>
          </p:cNvPr>
          <p:cNvPicPr>
            <a:picLocks noChangeAspect="1"/>
          </p:cNvPicPr>
          <p:nvPr>
            <p:custDataLst>
              <p:tags r:id="rId4"/>
            </p:custDataLst>
          </p:nvPr>
        </p:nvPicPr>
        <p:blipFill>
          <a:blip r:embed="rId5" r:link="rId6"/>
          <a:stretch>
            <a:fillRect/>
          </a:stretch>
        </p:blipFill>
        <p:spPr>
          <a:xfrm>
            <a:off x="5233035" y="1853565"/>
            <a:ext cx="2768600" cy="3277235"/>
          </a:xfrm>
          <a:prstGeom prst="rect">
            <a:avLst/>
          </a:prstGeom>
          <a:noFill/>
          <a:ln w="9525">
            <a:noFill/>
          </a:ln>
        </p:spPr>
      </p:pic>
      <p:sp>
        <p:nvSpPr>
          <p:cNvPr id="1030" name="标题 1"/>
          <p:cNvSpPr>
            <a:spLocks noGrp="1"/>
          </p:cNvSpPr>
          <p:nvPr>
            <p:ph type="title"/>
            <p:custDataLst>
              <p:tags r:id="rId7"/>
            </p:custDataLst>
          </p:nvPr>
        </p:nvSpPr>
        <p:spPr>
          <a:xfrm>
            <a:off x="669925" y="431800"/>
            <a:ext cx="10852150" cy="477838"/>
          </a:xfrm>
        </p:spPr>
        <p:txBody>
          <a:bodyPr vert="horz" wrap="square" lIns="101600" tIns="38100" rIns="76200" bIns="38100" anchor="ctr" anchorCtr="0"/>
          <a:p>
            <a:pPr marL="0" indent="0" eaLnBrk="1" hangingPunct="1"/>
            <a:r>
              <a:rPr lang="zh-CN" altLang="en-US" dirty="0">
                <a:solidFill>
                  <a:srgbClr val="FF0000"/>
                </a:solidFill>
                <a:latin typeface="宋体" panose="02010600030101010101" pitchFamily="2" charset="-122"/>
                <a:ea typeface="宋体" panose="02010600030101010101" pitchFamily="2" charset="-122"/>
              </a:rPr>
              <a:t>图灵机</a:t>
            </a:r>
            <a:endParaRPr lang="zh-CN" altLang="en-US"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文本占位符 9218"/>
          <p:cNvSpPr>
            <a:spLocks noGrp="1"/>
          </p:cNvSpPr>
          <p:nvPr>
            <p:custDataLst>
              <p:tags r:id="rId1"/>
            </p:custDataLst>
          </p:nvPr>
        </p:nvSpPr>
        <p:spPr>
          <a:xfrm>
            <a:off x="1557020" y="1756569"/>
            <a:ext cx="8001000" cy="43799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a:lstStyle>
          <a:p>
            <a:r>
              <a:rPr lang="en-US" altLang="en-US" dirty="0">
                <a:latin typeface="宋体" panose="02010600030101010101" pitchFamily="2" charset="-122"/>
              </a:rPr>
              <a:t>阿兰</a:t>
            </a:r>
            <a:r>
              <a:rPr lang="en-US" altLang="en-US" dirty="0">
                <a:latin typeface="Times New Roman" panose="02020603050405020304" pitchFamily="18" charset="0"/>
              </a:rPr>
              <a:t>·</a:t>
            </a:r>
            <a:r>
              <a:rPr lang="en-US" altLang="en-US" dirty="0">
                <a:latin typeface="宋体" panose="02010600030101010101" pitchFamily="2" charset="-122"/>
              </a:rPr>
              <a:t>麦席森</a:t>
            </a:r>
            <a:r>
              <a:rPr lang="en-US" altLang="en-US" dirty="0">
                <a:latin typeface="Times New Roman" panose="02020603050405020304" pitchFamily="18" charset="0"/>
              </a:rPr>
              <a:t>·</a:t>
            </a:r>
            <a:r>
              <a:rPr lang="en-US" altLang="en-US" dirty="0">
                <a:latin typeface="宋体" panose="02010600030101010101" pitchFamily="2" charset="-122"/>
              </a:rPr>
              <a:t>图灵(</a:t>
            </a:r>
            <a:r>
              <a:rPr lang="en-US" altLang="en-US" dirty="0"/>
              <a:t>Alan </a:t>
            </a:r>
            <a:r>
              <a:rPr lang="en-US" altLang="en-US" dirty="0" err="1"/>
              <a:t>Mathison</a:t>
            </a:r>
            <a:r>
              <a:rPr lang="en-US" altLang="en-US" dirty="0"/>
              <a:t> Turing</a:t>
            </a:r>
            <a:r>
              <a:rPr lang="en-US" altLang="en-US" dirty="0">
                <a:latin typeface="宋体" panose="02010600030101010101" pitchFamily="2" charset="-122"/>
              </a:rPr>
              <a:t>, </a:t>
            </a:r>
            <a:r>
              <a:rPr lang="en-US" altLang="en-US" dirty="0">
                <a:hlinkClick r:id="rId2" tooltip="1912年"/>
              </a:rPr>
              <a:t>1912年</a:t>
            </a:r>
            <a:r>
              <a:rPr lang="en-US" altLang="en-US" dirty="0">
                <a:hlinkClick r:id="rId3" tooltip="6月23日"/>
              </a:rPr>
              <a:t>6月23日</a:t>
            </a:r>
            <a:r>
              <a:rPr lang="en-US" altLang="en-US" dirty="0">
                <a:latin typeface="Times New Roman" panose="02020603050405020304" pitchFamily="18" charset="0"/>
              </a:rPr>
              <a:t>—</a:t>
            </a:r>
            <a:r>
              <a:rPr lang="en-US" altLang="en-US" dirty="0">
                <a:hlinkClick r:id="rId4" tooltip="1954年"/>
              </a:rPr>
              <a:t>1954年</a:t>
            </a:r>
            <a:r>
              <a:rPr lang="en-US" altLang="en-US" dirty="0">
                <a:hlinkClick r:id="rId5" tooltip="6月7日"/>
              </a:rPr>
              <a:t>6月7日</a:t>
            </a:r>
            <a:r>
              <a:rPr lang="en-US" altLang="en-US" dirty="0">
                <a:latin typeface="宋体" panose="02010600030101010101" pitchFamily="2" charset="-122"/>
              </a:rPr>
              <a:t>), </a:t>
            </a:r>
            <a:r>
              <a:rPr lang="en-US" altLang="en-US" dirty="0">
                <a:hlinkClick r:id="rId6" tooltip="英国"/>
              </a:rPr>
              <a:t>英国</a:t>
            </a:r>
            <a:r>
              <a:rPr lang="en-US" altLang="en-US" dirty="0">
                <a:solidFill>
                  <a:srgbClr val="0567C3"/>
                </a:solidFill>
                <a:hlinkClick r:id="rId7" tooltip="数学家"/>
              </a:rPr>
              <a:t>数学家</a:t>
            </a:r>
            <a:r>
              <a:rPr lang="en-US" altLang="en-US" dirty="0">
                <a:latin typeface="宋体" panose="02010600030101010101" pitchFamily="2" charset="-122"/>
              </a:rPr>
              <a:t>、</a:t>
            </a:r>
            <a:r>
              <a:rPr lang="en-US" altLang="en-US" dirty="0">
                <a:solidFill>
                  <a:srgbClr val="CC2200"/>
                </a:solidFill>
                <a:hlinkClick r:id="rId8" tooltip="邏輯學家"/>
              </a:rPr>
              <a:t>邏輯學家</a:t>
            </a:r>
            <a:r>
              <a:rPr lang="en-US" altLang="en-US" dirty="0">
                <a:latin typeface="宋体" panose="02010600030101010101" pitchFamily="2" charset="-122"/>
              </a:rPr>
              <a:t>, 他被視為</a:t>
            </a:r>
            <a:r>
              <a:rPr lang="en-US" altLang="en-US" dirty="0">
                <a:hlinkClick r:id="rId9" tooltip="计算机"/>
              </a:rPr>
              <a:t>计算机</a:t>
            </a:r>
            <a:r>
              <a:rPr lang="en-US" altLang="en-US" dirty="0">
                <a:latin typeface="宋体" panose="02010600030101010101" pitchFamily="2" charset="-122"/>
              </a:rPr>
              <a:t>之父. </a:t>
            </a:r>
            <a:endParaRPr lang="en-US" altLang="zh-CN" dirty="0"/>
          </a:p>
          <a:p>
            <a:r>
              <a:rPr lang="en-US" altLang="en-US" dirty="0">
                <a:latin typeface="宋体" panose="02010600030101010101" pitchFamily="2" charset="-122"/>
                <a:hlinkClick r:id="rId10" tooltip="1931年"/>
              </a:rPr>
              <a:t>1931年</a:t>
            </a:r>
            <a:r>
              <a:rPr lang="en-US" altLang="en-US" dirty="0">
                <a:latin typeface="宋体" panose="02010600030101010101" pitchFamily="2" charset="-122"/>
              </a:rPr>
              <a:t>图灵进入</a:t>
            </a:r>
            <a:r>
              <a:rPr lang="en-US" altLang="en-US" dirty="0">
                <a:latin typeface="宋体" panose="02010600030101010101" pitchFamily="2" charset="-122"/>
                <a:hlinkClick r:id="rId11" tooltip="剑桥大学"/>
              </a:rPr>
              <a:t>剑桥大学</a:t>
            </a:r>
            <a:r>
              <a:rPr lang="en-US" altLang="en-US" dirty="0">
                <a:solidFill>
                  <a:srgbClr val="CC2200"/>
                </a:solidFill>
                <a:latin typeface="宋体" panose="02010600030101010101" pitchFamily="2" charset="-122"/>
                <a:hlinkClick r:id="rId12" tooltip="国王学院"/>
              </a:rPr>
              <a:t>国王学院</a:t>
            </a:r>
            <a:r>
              <a:rPr lang="en-US" altLang="en-US" dirty="0">
                <a:latin typeface="宋体" panose="02010600030101010101" pitchFamily="2" charset="-122"/>
              </a:rPr>
              <a:t>, 毕业后到美国</a:t>
            </a:r>
            <a:r>
              <a:rPr lang="en-US" altLang="en-US" dirty="0">
                <a:latin typeface="宋体" panose="02010600030101010101" pitchFamily="2" charset="-122"/>
                <a:hlinkClick r:id="rId13" tooltip="普林斯顿大学"/>
              </a:rPr>
              <a:t>普林斯顿大学</a:t>
            </a:r>
            <a:r>
              <a:rPr lang="en-US" altLang="en-US" dirty="0">
                <a:latin typeface="宋体" panose="02010600030101010101" pitchFamily="2" charset="-122"/>
              </a:rPr>
              <a:t>攻读</a:t>
            </a:r>
            <a:r>
              <a:rPr lang="en-US" altLang="en-US" dirty="0">
                <a:latin typeface="宋体" panose="02010600030101010101" pitchFamily="2" charset="-122"/>
                <a:hlinkClick r:id="rId14" tooltip="博士"/>
              </a:rPr>
              <a:t>博士</a:t>
            </a:r>
            <a:r>
              <a:rPr lang="en-US" altLang="en-US" dirty="0">
                <a:latin typeface="宋体" panose="02010600030101010101" pitchFamily="2" charset="-122"/>
              </a:rPr>
              <a:t>学位, </a:t>
            </a:r>
            <a:r>
              <a:rPr lang="en-US" altLang="en-US" dirty="0">
                <a:latin typeface="宋体" panose="02010600030101010101" pitchFamily="2" charset="-122"/>
                <a:hlinkClick r:id="rId15" tooltip="二战"/>
              </a:rPr>
              <a:t>二战</a:t>
            </a:r>
            <a:r>
              <a:rPr lang="en-US" altLang="en-US" dirty="0">
                <a:latin typeface="宋体" panose="02010600030101010101" pitchFamily="2" charset="-122"/>
              </a:rPr>
              <a:t>爆发后回到剑桥, 后曾协助军方破解</a:t>
            </a:r>
            <a:r>
              <a:rPr lang="en-US" altLang="en-US" dirty="0">
                <a:latin typeface="宋体" panose="02010600030101010101" pitchFamily="2" charset="-122"/>
                <a:hlinkClick r:id="rId16" tooltip="德国"/>
              </a:rPr>
              <a:t>德国</a:t>
            </a:r>
            <a:r>
              <a:rPr lang="en-US" altLang="en-US" dirty="0">
                <a:latin typeface="宋体" panose="02010600030101010101" pitchFamily="2" charset="-122"/>
              </a:rPr>
              <a:t>的著名密码系统</a:t>
            </a:r>
            <a:r>
              <a:rPr lang="en-US" altLang="zh-CN" dirty="0">
                <a:solidFill>
                  <a:srgbClr val="CC2200"/>
                </a:solidFill>
                <a:latin typeface="宋体" panose="02010600030101010101" pitchFamily="2" charset="-122"/>
                <a:hlinkClick r:id="rId17" tooltip="Enigma"/>
              </a:rPr>
              <a:t>Enigma</a:t>
            </a:r>
            <a:r>
              <a:rPr lang="en-US" altLang="en-US" dirty="0">
                <a:latin typeface="宋体" panose="02010600030101010101" pitchFamily="2" charset="-122"/>
              </a:rPr>
              <a:t>, </a:t>
            </a:r>
            <a:r>
              <a:rPr lang="en-US" altLang="en-US" dirty="0">
                <a:latin typeface="宋体" panose="02010600030101010101" pitchFamily="2" charset="-122"/>
              </a:rPr>
              <a:t>帮助盟军取得了二战的胜利. </a:t>
            </a:r>
            <a:endParaRPr lang="en-US" altLang="en-US" dirty="0">
              <a:latin typeface="宋体" panose="02010600030101010101" pitchFamily="2" charset="-122"/>
            </a:endParaRPr>
          </a:p>
          <a:p>
            <a:pPr algn="l"/>
            <a:r>
              <a:rPr lang="en-US" altLang="en-US" dirty="0">
                <a:latin typeface="宋体" panose="02010600030101010101" pitchFamily="2" charset="-122"/>
                <a:sym typeface="+mn-ea"/>
              </a:rPr>
              <a:t>1936年，阿兰·图灵提出了一种抽象的计算模型 ── 图灵机 (Turing Machine)。</a:t>
            </a:r>
            <a:endParaRPr lang="en-US" altLang="en-US" b="1" dirty="0">
              <a:latin typeface="宋体" panose="02010600030101010101" pitchFamily="2" charset="-122"/>
            </a:endParaRPr>
          </a:p>
          <a:p>
            <a:pPr algn="l"/>
            <a:r>
              <a:rPr lang="en-US" altLang="en-US" dirty="0">
                <a:latin typeface="宋体" panose="02010600030101010101" pitchFamily="2" charset="-122"/>
                <a:sym typeface="+mn-ea"/>
              </a:rPr>
              <a:t>1937年发表著名的《论应用于解决问题的可计算数字》一文。文中提出思考原理计算机——图灵机的概念。</a:t>
            </a:r>
            <a:endParaRPr lang="en-US" altLang="en-US" b="1" dirty="0">
              <a:latin typeface="宋体" panose="02010600030101010101" pitchFamily="2" charset="-122"/>
            </a:endParaRPr>
          </a:p>
          <a:p>
            <a:pPr algn="l"/>
            <a:r>
              <a:rPr lang="en-US" altLang="en-US" dirty="0">
                <a:latin typeface="宋体" panose="02010600030101010101" pitchFamily="2" charset="-122"/>
                <a:sym typeface="+mn-ea"/>
              </a:rPr>
              <a:t>1945年图灵到英国国家物理研究所工作，并开始设计自动计算机。</a:t>
            </a:r>
            <a:endParaRPr lang="en-US" altLang="en-US" dirty="0">
              <a:latin typeface="宋体" panose="02010600030101010101" pitchFamily="2" charset="-122"/>
            </a:endParaRPr>
          </a:p>
          <a:p>
            <a:pPr algn="l"/>
            <a:r>
              <a:rPr lang="en-US" altLang="en-US" dirty="0">
                <a:latin typeface="宋体" panose="02010600030101010101" pitchFamily="2" charset="-122"/>
                <a:sym typeface="+mn-ea"/>
              </a:rPr>
              <a:t>1950年，图灵发表题为《计算机能思考吗？》的论文，设计了著名的图灵测验，通过问答来测试计算机是否具有同人类相等的智力。</a:t>
            </a:r>
            <a:endParaRPr lang="en-US" altLang="en-US" dirty="0">
              <a:latin typeface="宋体" panose="02010600030101010101" pitchFamily="2" charset="-122"/>
            </a:endParaRPr>
          </a:p>
        </p:txBody>
      </p:sp>
      <p:sp>
        <p:nvSpPr>
          <p:cNvPr id="9218" name="标题 9217"/>
          <p:cNvSpPr>
            <a:spLocks noGrp="1"/>
          </p:cNvSpPr>
          <p:nvPr>
            <p:custDataLst>
              <p:tags r:id="rId18"/>
            </p:custDataLst>
          </p:nvPr>
        </p:nvSpPr>
        <p:spPr>
          <a:xfrm>
            <a:off x="1557179" y="278765"/>
            <a:ext cx="7612063"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r>
              <a:rPr lang="zh-CN" altLang="en-US" sz="2800" dirty="0">
                <a:solidFill>
                  <a:schemeClr val="tx1"/>
                </a:solidFill>
                <a:latin typeface="宋体" panose="02010600030101010101" pitchFamily="2" charset="-122"/>
                <a:ea typeface="宋体" panose="02010600030101010101" pitchFamily="2" charset="-122"/>
              </a:rPr>
              <a:t>历史事件</a:t>
            </a:r>
            <a:r>
              <a:rPr lang="en-US" altLang="zh-CN" dirty="0">
                <a:solidFill>
                  <a:schemeClr val="tx1"/>
                </a:solidFill>
              </a:rPr>
              <a:t> </a:t>
            </a:r>
            <a:endParaRPr lang="en-US" altLang="zh-CN" dirty="0">
              <a:solidFill>
                <a:schemeClr val="tx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commondata" val="eyJoZGlkIjoiMWZhMzk2NzE2MzhhODU1NDViMWQ1Mjc1ZWEyZGExN2Q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18050</Words>
  <Application>WPS 演示</Application>
  <PresentationFormat/>
  <Paragraphs>1064</Paragraphs>
  <Slides>62</Slides>
  <Notes>0</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62</vt:i4>
      </vt:variant>
    </vt:vector>
  </HeadingPairs>
  <TitlesOfParts>
    <vt:vector size="84" baseType="lpstr">
      <vt:lpstr>Arial</vt:lpstr>
      <vt:lpstr>宋体</vt:lpstr>
      <vt:lpstr>Wingdings</vt:lpstr>
      <vt:lpstr>微软雅黑</vt:lpstr>
      <vt:lpstr>楷体_GB2312</vt:lpstr>
      <vt:lpstr>新宋体</vt:lpstr>
      <vt:lpstr>Courier New</vt:lpstr>
      <vt:lpstr>Tahoma</vt:lpstr>
      <vt:lpstr>Symbol</vt:lpstr>
      <vt:lpstr>仿宋</vt:lpstr>
      <vt:lpstr>Times New Roman</vt:lpstr>
      <vt:lpstr>Arial Unicode MS</vt:lpstr>
      <vt:lpstr>Wingdings</vt:lpstr>
      <vt:lpstr>华文行楷</vt:lpstr>
      <vt:lpstr>华文隶书</vt:lpstr>
      <vt:lpstr>华文彩云</vt:lpstr>
      <vt:lpstr>华文新魏</vt:lpstr>
      <vt:lpstr>Comic Sans MS</vt:lpstr>
      <vt:lpstr>Calibri</vt:lpstr>
      <vt:lpstr>Office 主题​​</vt:lpstr>
      <vt:lpstr>1_Office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递归函数：</vt:lpstr>
      <vt:lpstr>PowerPoint 演示文稿</vt:lpstr>
      <vt:lpstr>PowerPoint 演示文稿</vt:lpstr>
      <vt:lpstr>PowerPoint 演示文稿</vt:lpstr>
      <vt:lpstr>PowerPoint 演示文稿</vt:lpstr>
      <vt:lpstr>图灵机：</vt:lpstr>
      <vt:lpstr>图灵机模型</vt:lpstr>
      <vt:lpstr>图灵机的基本思想</vt:lpstr>
      <vt:lpstr>图灵模型的构成</vt:lpstr>
      <vt:lpstr>图灵模型的构成</vt:lpstr>
      <vt:lpstr>图灵机揭示了最伟大的机器灵魂</vt:lpstr>
      <vt:lpstr>思考：图灵机的工程实现问题</vt:lpstr>
      <vt:lpstr>思考：图灵机的工程实现问题</vt:lpstr>
      <vt:lpstr>图灵机：</vt:lpstr>
      <vt:lpstr>图灵机例子：</vt:lpstr>
      <vt:lpstr>PowerPoint 演示文稿</vt:lpstr>
      <vt:lpstr>PowerPoint 演示文稿</vt:lpstr>
      <vt:lpstr>计算模型与图灵机</vt:lpstr>
      <vt:lpstr>计算模型与图灵机</vt:lpstr>
      <vt:lpstr>PowerPoint 演示文稿</vt:lpstr>
      <vt:lpstr>PowerPoint 演示文稿</vt:lpstr>
      <vt:lpstr>PowerPoint 演示文稿</vt:lpstr>
      <vt:lpstr>2.2   存储程序式计算机的基本结构与工作原理</vt:lpstr>
      <vt:lpstr>PowerPoint 演示文稿</vt:lpstr>
      <vt:lpstr>PowerPoint 演示文稿</vt:lpstr>
      <vt:lpstr>图灵机与存储程序式计算机的联系</vt:lpstr>
      <vt:lpstr>  图灵机与存储程序式 计算机的联系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计算科学的基本概念和基本知识</dc:title>
  <dc:creator>wlm</dc:creator>
  <cp:lastModifiedBy>十月伤感</cp:lastModifiedBy>
  <cp:revision>149</cp:revision>
  <dcterms:created xsi:type="dcterms:W3CDTF">2019-09-03T06:29:00Z</dcterms:created>
  <dcterms:modified xsi:type="dcterms:W3CDTF">2023-10-09T14:34:51Z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F0FD6DCF50AC42079B82CBC498ED3EFE_12</vt:lpwstr>
  </property>
</Properties>
</file>