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2.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55"/>
  </p:notesMasterIdLst>
  <p:sldIdLst>
    <p:sldId id="256" r:id="rId3"/>
    <p:sldId id="257" r:id="rId4"/>
    <p:sldId id="288" r:id="rId5"/>
    <p:sldId id="285" r:id="rId6"/>
    <p:sldId id="286" r:id="rId7"/>
    <p:sldId id="287" r:id="rId8"/>
    <p:sldId id="259" r:id="rId9"/>
    <p:sldId id="311" r:id="rId10"/>
    <p:sldId id="304" r:id="rId11"/>
    <p:sldId id="308" r:id="rId12"/>
    <p:sldId id="305" r:id="rId13"/>
    <p:sldId id="309" r:id="rId14"/>
    <p:sldId id="306" r:id="rId15"/>
    <p:sldId id="307" r:id="rId16"/>
    <p:sldId id="352" r:id="rId17"/>
    <p:sldId id="353" r:id="rId18"/>
    <p:sldId id="354" r:id="rId19"/>
    <p:sldId id="260" r:id="rId20"/>
    <p:sldId id="357" r:id="rId21"/>
    <p:sldId id="358" r:id="rId22"/>
    <p:sldId id="359" r:id="rId23"/>
    <p:sldId id="317" r:id="rId24"/>
    <p:sldId id="318" r:id="rId25"/>
    <p:sldId id="262" r:id="rId26"/>
    <p:sldId id="314" r:id="rId27"/>
    <p:sldId id="315" r:id="rId28"/>
    <p:sldId id="312" r:id="rId29"/>
    <p:sldId id="313" r:id="rId30"/>
    <p:sldId id="303" r:id="rId31"/>
    <p:sldId id="316" r:id="rId32"/>
    <p:sldId id="332" r:id="rId33"/>
    <p:sldId id="263" r:id="rId34"/>
    <p:sldId id="310" r:id="rId35"/>
    <p:sldId id="319" r:id="rId36"/>
    <p:sldId id="323" r:id="rId37"/>
    <p:sldId id="327" r:id="rId38"/>
    <p:sldId id="328" r:id="rId39"/>
    <p:sldId id="329" r:id="rId40"/>
    <p:sldId id="330" r:id="rId41"/>
    <p:sldId id="320" r:id="rId42"/>
    <p:sldId id="321" r:id="rId43"/>
    <p:sldId id="322" r:id="rId44"/>
    <p:sldId id="333" r:id="rId45"/>
    <p:sldId id="324" r:id="rId46"/>
    <p:sldId id="265" r:id="rId47"/>
    <p:sldId id="325" r:id="rId48"/>
    <p:sldId id="326" r:id="rId49"/>
    <p:sldId id="267" r:id="rId50"/>
    <p:sldId id="331" r:id="rId51"/>
    <p:sldId id="355" r:id="rId52"/>
    <p:sldId id="356" r:id="rId53"/>
    <p:sldId id="334" r:id="rId54"/>
  </p:sldIdLst>
  <p:sldSz cx="9144000" cy="6858000" type="screen4x3"/>
  <p:notesSz cx="6858000" cy="9144000"/>
  <p:custDataLst>
    <p:tags r:id="rId56"/>
  </p:custDataLst>
  <p:defaultTextStyle>
    <a:defPPr>
      <a:defRPr lang="zh-CN"/>
    </a:defPPr>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48" userDrawn="1">
          <p15:clr>
            <a:srgbClr val="A4A3A4"/>
          </p15:clr>
        </p15:guide>
        <p15:guide id="2" pos="2902"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u bin" initials="wu bin" lastIdx="1" clrIdx="0">
    <p:extLst>
      <p:ext uri="{19B8F6BF-5375-455C-9EA6-DF929625EA0E}">
        <p15:presenceInfo xmlns:p15="http://schemas.microsoft.com/office/powerpoint/2012/main" userId="wu bi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2786"/>
    <p:restoredTop sz="90928"/>
  </p:normalViewPr>
  <p:slideViewPr>
    <p:cSldViewPr showGuides="1">
      <p:cViewPr varScale="1">
        <p:scale>
          <a:sx n="100" d="100"/>
          <a:sy n="100" d="100"/>
        </p:scale>
        <p:origin x="1506" y="78"/>
      </p:cViewPr>
      <p:guideLst>
        <p:guide orient="horz" pos="2148"/>
        <p:guide pos="2902"/>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notesMaster" Target="notesMasters/notesMaster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presProps" Target="presProps.xml"/><Relationship Id="rId5" Type="http://schemas.openxmlformats.org/officeDocument/2006/relationships/slide" Target="slides/slide3.xml"/><Relationship Id="rId61" Type="http://schemas.openxmlformats.org/officeDocument/2006/relationships/tableStyles" Target="tableStyle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tags" Target="tags/tag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commentAuthors" Target="commentAuthor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7458" name="页眉占位符 147457"/>
          <p:cNvSpPr>
            <a:spLocks noGrp="1"/>
          </p:cNvSpPr>
          <p:nvPr>
            <p:ph type="hdr" sz="quarter"/>
          </p:nvPr>
        </p:nvSpPr>
        <p:spPr>
          <a:xfrm>
            <a:off x="0" y="0"/>
            <a:ext cx="2971800" cy="457200"/>
          </a:xfrm>
          <a:prstGeom prst="rect">
            <a:avLst/>
          </a:prstGeom>
          <a:noFill/>
          <a:ln w="9525">
            <a:noFill/>
          </a:ln>
        </p:spPr>
        <p:txBody>
          <a:bodyPr/>
          <a:lstStyle/>
          <a:p>
            <a:pPr lvl="0" fontAlgn="base"/>
            <a:endParaRPr lang="zh-CN" altLang="en-US" sz="1200" strike="noStrike" noProof="1"/>
          </a:p>
        </p:txBody>
      </p:sp>
      <p:sp>
        <p:nvSpPr>
          <p:cNvPr id="147459" name="日期占位符 147458"/>
          <p:cNvSpPr>
            <a:spLocks noGrp="1"/>
          </p:cNvSpPr>
          <p:nvPr>
            <p:ph type="dt" idx="1"/>
          </p:nvPr>
        </p:nvSpPr>
        <p:spPr>
          <a:xfrm>
            <a:off x="3884613" y="0"/>
            <a:ext cx="2971800" cy="457200"/>
          </a:xfrm>
          <a:prstGeom prst="rect">
            <a:avLst/>
          </a:prstGeom>
          <a:noFill/>
          <a:ln w="9525">
            <a:noFill/>
          </a:ln>
        </p:spPr>
        <p:txBody>
          <a:bodyPr/>
          <a:lstStyle/>
          <a:p>
            <a:pPr lvl="0" algn="r" fontAlgn="base"/>
            <a:endParaRPr lang="zh-CN" altLang="en-US" sz="1200" strike="noStrike" noProof="1"/>
          </a:p>
        </p:txBody>
      </p:sp>
      <p:sp>
        <p:nvSpPr>
          <p:cNvPr id="3076" name="幻灯片图像占位符 147459"/>
          <p:cNvSpPr>
            <a:spLocks noGrp="1" noRot="1" noChangeAspect="1" noTextEdit="1"/>
          </p:cNvSpPr>
          <p:nvPr>
            <p:ph type="sldImg"/>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3077" name="文本占位符 147460"/>
          <p:cNvSpPr>
            <a:spLocks noGrp="1"/>
          </p:cNvSpPr>
          <p:nvPr>
            <p:ph type="body" sz="quarter"/>
          </p:nvPr>
        </p:nvSpPr>
        <p:spPr>
          <a:xfrm>
            <a:off x="685800" y="4343400"/>
            <a:ext cx="5486400" cy="4114800"/>
          </a:xfrm>
          <a:prstGeom prst="rect">
            <a:avLst/>
          </a:prstGeom>
          <a:noFill/>
          <a:ln w="9525">
            <a:noFill/>
          </a:ln>
        </p:spPr>
        <p:txBody>
          <a:bodyPr anchor="t" anchorCtr="0"/>
          <a:lstStyle/>
          <a:p>
            <a:pPr lvl="0"/>
            <a:r>
              <a:rPr lang="zh-CN" altLang="en-US" dirty="0"/>
              <a:t>单击此处编辑母版文本样式</a:t>
            </a:r>
          </a:p>
          <a:p>
            <a:pPr lvl="1" indent="0"/>
            <a:r>
              <a:rPr lang="zh-CN" altLang="en-US" dirty="0"/>
              <a:t>第二级</a:t>
            </a:r>
          </a:p>
          <a:p>
            <a:pPr lvl="2" indent="0"/>
            <a:r>
              <a:rPr lang="zh-CN" altLang="en-US" dirty="0"/>
              <a:t>第三级</a:t>
            </a:r>
          </a:p>
          <a:p>
            <a:pPr lvl="3" indent="0"/>
            <a:r>
              <a:rPr lang="zh-CN" altLang="en-US" dirty="0"/>
              <a:t>第四级</a:t>
            </a:r>
          </a:p>
          <a:p>
            <a:pPr lvl="4" indent="0"/>
            <a:r>
              <a:rPr lang="zh-CN" altLang="en-US" dirty="0"/>
              <a:t>第五级</a:t>
            </a:r>
          </a:p>
        </p:txBody>
      </p:sp>
      <p:sp>
        <p:nvSpPr>
          <p:cNvPr id="147462" name="页脚占位符 147461"/>
          <p:cNvSpPr>
            <a:spLocks noGrp="1"/>
          </p:cNvSpPr>
          <p:nvPr>
            <p:ph type="ftr" sz="quarter" idx="4"/>
          </p:nvPr>
        </p:nvSpPr>
        <p:spPr>
          <a:xfrm>
            <a:off x="0" y="8685213"/>
            <a:ext cx="2971800" cy="457200"/>
          </a:xfrm>
          <a:prstGeom prst="rect">
            <a:avLst/>
          </a:prstGeom>
          <a:noFill/>
          <a:ln w="9525">
            <a:noFill/>
          </a:ln>
        </p:spPr>
        <p:txBody>
          <a:bodyPr anchor="b"/>
          <a:lstStyle/>
          <a:p>
            <a:pPr lvl="0" fontAlgn="base"/>
            <a:endParaRPr lang="zh-CN" altLang="en-US" sz="1200" strike="noStrike" noProof="1"/>
          </a:p>
        </p:txBody>
      </p:sp>
      <p:sp>
        <p:nvSpPr>
          <p:cNvPr id="147463" name="灯片编号占位符 147462"/>
          <p:cNvSpPr>
            <a:spLocks noGrp="1"/>
          </p:cNvSpPr>
          <p:nvPr>
            <p:ph type="sldNum" sz="quarter" idx="5"/>
          </p:nvPr>
        </p:nvSpPr>
        <p:spPr>
          <a:xfrm>
            <a:off x="3884613" y="8685213"/>
            <a:ext cx="2971800" cy="457200"/>
          </a:xfrm>
          <a:prstGeom prst="rect">
            <a:avLst/>
          </a:prstGeom>
          <a:noFill/>
          <a:ln w="9525">
            <a:noFill/>
          </a:ln>
        </p:spPr>
        <p:txBody>
          <a:bodyPr anchor="b"/>
          <a:lstStyle/>
          <a:p>
            <a:pPr lvl="0" algn="r" fontAlgn="base"/>
            <a:fld id="{9A0DB2DC-4C9A-4742-B13C-FB6460FD3503}" type="slidenum">
              <a:rPr lang="zh-CN" altLang="en-US" sz="1200" strike="noStrike" noProof="1" dirty="0">
                <a:latin typeface="Tahoma" panose="020B0604030504040204" pitchFamily="34" charset="0"/>
                <a:ea typeface="宋体" panose="02010600030101010101" pitchFamily="2" charset="-122"/>
                <a:cs typeface="+mn-cs"/>
              </a:rPr>
              <a:t>‹#›</a:t>
            </a:fld>
            <a:endParaRPr lang="zh-CN" altLang="en-US" sz="1200" strike="noStrike" noProof="1"/>
          </a:p>
        </p:txBody>
      </p:sp>
    </p:spTree>
  </p:cSld>
  <p:clrMap bg1="lt1" tx1="dk1" bg2="lt2" tx2="dk2" accent1="accent1" accent2="accent2" accent3="accent3" accent4="accent4" accent5="accent5" accent6="accent6" hlink="hlink" folHlink="folHlink"/>
  <p:hf sldNum="0" hdr="0" ftr="0" dt="0"/>
  <p:notesStyle>
    <a:lvl1pPr marL="0" lvl="0"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2pPr>
    <a:lvl3pPr marL="914400" lvl="2"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3pPr>
    <a:lvl4pPr marL="1371600" lvl="3"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4pPr>
    <a:lvl5pPr marL="1828800" lvl="4"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5pPr>
    <a:lvl6pPr marL="2286000" lvl="5"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6pPr>
    <a:lvl7pPr marL="2743200" lvl="6"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7pPr>
    <a:lvl8pPr marL="3200400" lvl="7"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8pPr>
    <a:lvl9pPr marL="3657600" lvl="8"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r>
              <a:rPr lang="zh-CN" altLang="en-US"/>
              <a:t>我们首先来看计算科学的定义</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endParaRPr lang="zh-CN"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endParaRPr lang="zh-CN" altLang="en-US" dirty="0">
              <a:sym typeface="+mn-ea"/>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r>
              <a:rPr lang="zh-CN" altLang="en-US"/>
              <a:t>这三部分的内容，大家看书了解下，我这里就不详细介绍了</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endParaRPr lang="en-US" altLang="zh-CN"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pPr>
              <a:buFont typeface="Wingdings" panose="05000000000000000000" pitchFamily="2" charset="2"/>
              <a:buChar char="Ø"/>
            </a:pPr>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pPr lvl="1">
              <a:lnSpc>
                <a:spcPct val="90000"/>
              </a:lnSpc>
            </a:pPr>
            <a:endParaRPr lang="en-US" altLang="zh-CN"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endParaRPr lang="zh-CN" altLang="en-US" dirty="0">
              <a:sym typeface="+mn-ea"/>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cSld name="标题幻灯片">
    <p:bg>
      <p:bgPr>
        <a:solidFill>
          <a:schemeClr val="bg1"/>
        </a:solidFill>
        <a:effectLst/>
      </p:bgPr>
    </p:bg>
    <p:spTree>
      <p:nvGrpSpPr>
        <p:cNvPr id="1" name=""/>
        <p:cNvGrpSpPr/>
        <p:nvPr/>
      </p:nvGrpSpPr>
      <p:grpSpPr>
        <a:xfrm>
          <a:off x="0" y="0"/>
          <a:ext cx="0" cy="0"/>
          <a:chOff x="0" y="0"/>
          <a:chExt cx="0" cy="0"/>
        </a:xfrm>
      </p:grpSpPr>
      <p:grpSp>
        <p:nvGrpSpPr>
          <p:cNvPr id="2050" name="组合 4097"/>
          <p:cNvGrpSpPr/>
          <p:nvPr/>
        </p:nvGrpSpPr>
        <p:grpSpPr>
          <a:xfrm>
            <a:off x="0" y="2438400"/>
            <a:ext cx="9009063" cy="1052513"/>
            <a:chOff x="0" y="1536"/>
            <a:chExt cx="5675" cy="663"/>
          </a:xfrm>
        </p:grpSpPr>
        <p:grpSp>
          <p:nvGrpSpPr>
            <p:cNvPr id="2051" name="组合 4098"/>
            <p:cNvGrpSpPr/>
            <p:nvPr/>
          </p:nvGrpSpPr>
          <p:grpSpPr>
            <a:xfrm>
              <a:off x="183" y="1604"/>
              <a:ext cx="448" cy="299"/>
              <a:chOff x="720" y="336"/>
              <a:chExt cx="624" cy="432"/>
            </a:xfrm>
          </p:grpSpPr>
          <p:sp>
            <p:nvSpPr>
              <p:cNvPr id="2052" name="矩形 4099"/>
              <p:cNvSpPr/>
              <p:nvPr/>
            </p:nvSpPr>
            <p:spPr>
              <a:xfrm>
                <a:off x="720" y="336"/>
                <a:ext cx="384" cy="432"/>
              </a:xfrm>
              <a:prstGeom prst="rect">
                <a:avLst/>
              </a:prstGeom>
              <a:solidFill>
                <a:schemeClr val="folHlink"/>
              </a:solidFill>
              <a:ln w="9525">
                <a:noFill/>
              </a:ln>
            </p:spPr>
            <p:txBody>
              <a:bodyPr anchor="t" anchorCtr="0"/>
              <a:lstStyle/>
              <a:p>
                <a:pPr lvl="0"/>
                <a:endParaRPr lang="zh-CN" altLang="en-US">
                  <a:latin typeface="Tahoma" panose="020B0604030504040204" pitchFamily="34" charset="0"/>
                  <a:ea typeface="宋体" panose="02010600030101010101" pitchFamily="2" charset="-122"/>
                </a:endParaRPr>
              </a:p>
            </p:txBody>
          </p:sp>
          <p:sp>
            <p:nvSpPr>
              <p:cNvPr id="2053" name="矩形 4100"/>
              <p:cNvSpPr/>
              <p:nvPr/>
            </p:nvSpPr>
            <p:spPr>
              <a:xfrm>
                <a:off x="1056" y="336"/>
                <a:ext cx="288" cy="432"/>
              </a:xfrm>
              <a:prstGeom prst="rect">
                <a:avLst/>
              </a:prstGeom>
              <a:gradFill rotWithShape="0">
                <a:gsLst>
                  <a:gs pos="0">
                    <a:schemeClr val="folHlink"/>
                  </a:gs>
                  <a:gs pos="100000">
                    <a:schemeClr val="bg1"/>
                  </a:gs>
                </a:gsLst>
                <a:lin ang="0" scaled="1"/>
                <a:tileRect/>
              </a:gradFill>
              <a:ln w="9525">
                <a:noFill/>
              </a:ln>
            </p:spPr>
            <p:txBody>
              <a:bodyPr anchor="t" anchorCtr="0"/>
              <a:lstStyle/>
              <a:p>
                <a:pPr lvl="0"/>
                <a:endParaRPr lang="zh-CN" altLang="en-US">
                  <a:latin typeface="Tahoma" panose="020B0604030504040204" pitchFamily="34" charset="0"/>
                  <a:ea typeface="宋体" panose="02010600030101010101" pitchFamily="2" charset="-122"/>
                </a:endParaRPr>
              </a:p>
            </p:txBody>
          </p:sp>
        </p:grpSp>
        <p:grpSp>
          <p:nvGrpSpPr>
            <p:cNvPr id="2054" name="组合 4101"/>
            <p:cNvGrpSpPr/>
            <p:nvPr/>
          </p:nvGrpSpPr>
          <p:grpSpPr>
            <a:xfrm>
              <a:off x="261" y="1870"/>
              <a:ext cx="465" cy="299"/>
              <a:chOff x="912" y="2640"/>
              <a:chExt cx="672" cy="432"/>
            </a:xfrm>
          </p:grpSpPr>
          <p:sp>
            <p:nvSpPr>
              <p:cNvPr id="2055" name="矩形 4102"/>
              <p:cNvSpPr/>
              <p:nvPr/>
            </p:nvSpPr>
            <p:spPr>
              <a:xfrm>
                <a:off x="912" y="2640"/>
                <a:ext cx="384" cy="432"/>
              </a:xfrm>
              <a:prstGeom prst="rect">
                <a:avLst/>
              </a:prstGeom>
              <a:solidFill>
                <a:schemeClr val="accent2"/>
              </a:solidFill>
              <a:ln w="9525">
                <a:noFill/>
              </a:ln>
            </p:spPr>
            <p:txBody>
              <a:bodyPr anchor="t" anchorCtr="0"/>
              <a:lstStyle/>
              <a:p>
                <a:pPr lvl="0"/>
                <a:endParaRPr lang="zh-CN" altLang="en-US">
                  <a:latin typeface="Tahoma" panose="020B0604030504040204" pitchFamily="34" charset="0"/>
                  <a:ea typeface="宋体" panose="02010600030101010101" pitchFamily="2" charset="-122"/>
                </a:endParaRPr>
              </a:p>
            </p:txBody>
          </p:sp>
          <p:sp>
            <p:nvSpPr>
              <p:cNvPr id="2056" name="矩形 4103"/>
              <p:cNvSpPr/>
              <p:nvPr/>
            </p:nvSpPr>
            <p:spPr>
              <a:xfrm>
                <a:off x="1248" y="2640"/>
                <a:ext cx="336" cy="432"/>
              </a:xfrm>
              <a:prstGeom prst="rect">
                <a:avLst/>
              </a:prstGeom>
              <a:gradFill rotWithShape="0">
                <a:gsLst>
                  <a:gs pos="0">
                    <a:schemeClr val="accent2"/>
                  </a:gs>
                  <a:gs pos="100000">
                    <a:schemeClr val="bg1"/>
                  </a:gs>
                </a:gsLst>
                <a:lin ang="0" scaled="1"/>
                <a:tileRect/>
              </a:gradFill>
              <a:ln w="9525">
                <a:noFill/>
              </a:ln>
            </p:spPr>
            <p:txBody>
              <a:bodyPr anchor="t" anchorCtr="0"/>
              <a:lstStyle/>
              <a:p>
                <a:pPr lvl="0"/>
                <a:endParaRPr lang="zh-CN" altLang="en-US">
                  <a:latin typeface="Tahoma" panose="020B0604030504040204" pitchFamily="34" charset="0"/>
                  <a:ea typeface="宋体" panose="02010600030101010101" pitchFamily="2" charset="-122"/>
                </a:endParaRPr>
              </a:p>
            </p:txBody>
          </p:sp>
        </p:grpSp>
        <p:sp>
          <p:nvSpPr>
            <p:cNvPr id="2057" name="矩形 4104"/>
            <p:cNvSpPr/>
            <p:nvPr/>
          </p:nvSpPr>
          <p:spPr>
            <a:xfrm>
              <a:off x="0" y="1824"/>
              <a:ext cx="353" cy="266"/>
            </a:xfrm>
            <a:prstGeom prst="rect">
              <a:avLst/>
            </a:prstGeom>
            <a:gradFill rotWithShape="0">
              <a:gsLst>
                <a:gs pos="0">
                  <a:schemeClr val="bg1"/>
                </a:gs>
                <a:gs pos="100000">
                  <a:schemeClr val="hlink"/>
                </a:gs>
              </a:gsLst>
              <a:lin ang="18900000" scaled="1"/>
              <a:tileRect/>
            </a:gradFill>
            <a:ln w="9525">
              <a:noFill/>
            </a:ln>
          </p:spPr>
          <p:txBody>
            <a:bodyPr anchor="t" anchorCtr="0"/>
            <a:lstStyle/>
            <a:p>
              <a:pPr lvl="0"/>
              <a:endParaRPr lang="zh-CN" altLang="en-US">
                <a:latin typeface="Tahoma" panose="020B0604030504040204" pitchFamily="34" charset="0"/>
                <a:ea typeface="宋体" panose="02010600030101010101" pitchFamily="2" charset="-122"/>
              </a:endParaRPr>
            </a:p>
          </p:txBody>
        </p:sp>
        <p:sp>
          <p:nvSpPr>
            <p:cNvPr id="2058" name="矩形 4105"/>
            <p:cNvSpPr/>
            <p:nvPr/>
          </p:nvSpPr>
          <p:spPr>
            <a:xfrm>
              <a:off x="400" y="1536"/>
              <a:ext cx="20" cy="663"/>
            </a:xfrm>
            <a:prstGeom prst="rect">
              <a:avLst/>
            </a:prstGeom>
            <a:solidFill>
              <a:schemeClr val="bg2"/>
            </a:solidFill>
            <a:ln w="9525">
              <a:noFill/>
            </a:ln>
          </p:spPr>
          <p:txBody>
            <a:bodyPr anchor="t" anchorCtr="0"/>
            <a:lstStyle/>
            <a:p>
              <a:pPr lvl="0"/>
              <a:endParaRPr lang="zh-CN" altLang="en-US">
                <a:latin typeface="Tahoma" panose="020B0604030504040204" pitchFamily="34" charset="0"/>
                <a:ea typeface="宋体" panose="02010600030101010101" pitchFamily="2" charset="-122"/>
              </a:endParaRPr>
            </a:p>
          </p:txBody>
        </p:sp>
        <p:sp>
          <p:nvSpPr>
            <p:cNvPr id="2059" name="矩形 4106"/>
            <p:cNvSpPr/>
            <p:nvPr/>
          </p:nvSpPr>
          <p:spPr>
            <a:xfrm flipV="1">
              <a:off x="199" y="2054"/>
              <a:ext cx="5476" cy="35"/>
            </a:xfrm>
            <a:prstGeom prst="rect">
              <a:avLst/>
            </a:prstGeom>
            <a:gradFill rotWithShape="0">
              <a:gsLst>
                <a:gs pos="0">
                  <a:schemeClr val="bg2"/>
                </a:gs>
                <a:gs pos="100000">
                  <a:schemeClr val="bg1"/>
                </a:gs>
              </a:gsLst>
              <a:lin ang="0" scaled="1"/>
              <a:tileRect/>
            </a:gradFill>
            <a:ln w="9525">
              <a:noFill/>
            </a:ln>
          </p:spPr>
          <p:txBody>
            <a:bodyPr anchor="t" anchorCtr="0"/>
            <a:lstStyle/>
            <a:p>
              <a:pPr lvl="0"/>
              <a:endParaRPr lang="zh-CN" altLang="en-US">
                <a:latin typeface="Tahoma" panose="020B0604030504040204" pitchFamily="34" charset="0"/>
                <a:ea typeface="宋体" panose="02010600030101010101" pitchFamily="2" charset="-122"/>
              </a:endParaRPr>
            </a:p>
          </p:txBody>
        </p:sp>
      </p:grpSp>
      <p:sp>
        <p:nvSpPr>
          <p:cNvPr id="4108" name="标题 4107"/>
          <p:cNvSpPr>
            <a:spLocks noGrp="1"/>
          </p:cNvSpPr>
          <p:nvPr>
            <p:ph type="ctrTitle"/>
          </p:nvPr>
        </p:nvSpPr>
        <p:spPr>
          <a:xfrm>
            <a:off x="990600" y="1828800"/>
            <a:ext cx="7772400" cy="1143000"/>
          </a:xfrm>
          <a:prstGeom prst="rect">
            <a:avLst/>
          </a:prstGeom>
          <a:noFill/>
          <a:ln w="9525">
            <a:noFill/>
          </a:ln>
        </p:spPr>
        <p:txBody>
          <a:bodyPr anchor="b"/>
          <a:lstStyle>
            <a:lvl1pPr lvl="0">
              <a:buClrTx/>
              <a:buSzTx/>
              <a:buFontTx/>
              <a:defRPr/>
            </a:lvl1pPr>
          </a:lstStyle>
          <a:p>
            <a:pPr lvl="0" fontAlgn="base"/>
            <a:r>
              <a:rPr lang="zh-CN" altLang="en-US" strike="noStrike" noProof="1"/>
              <a:t>单击此处编辑母版标题样式</a:t>
            </a:r>
          </a:p>
        </p:txBody>
      </p:sp>
      <p:sp>
        <p:nvSpPr>
          <p:cNvPr id="4109" name="副标题 4108"/>
          <p:cNvSpPr>
            <a:spLocks noGrp="1"/>
          </p:cNvSpPr>
          <p:nvPr>
            <p:ph type="subTitle" idx="1"/>
          </p:nvPr>
        </p:nvSpPr>
        <p:spPr>
          <a:xfrm>
            <a:off x="1371600" y="3886200"/>
            <a:ext cx="6400800" cy="1752600"/>
          </a:xfrm>
          <a:prstGeom prst="rect">
            <a:avLst/>
          </a:prstGeom>
          <a:noFill/>
          <a:ln w="9525">
            <a:noFill/>
          </a:ln>
        </p:spPr>
        <p:txBody>
          <a:bodyPr anchor="t"/>
          <a:lstStyle>
            <a:lvl1pPr marL="0" lvl="0" indent="0" algn="ctr">
              <a:buClr>
                <a:schemeClr val="folHlink"/>
              </a:buClr>
              <a:buSzPct val="60000"/>
              <a:buFont typeface="Wingdings" panose="05000000000000000000" pitchFamily="2" charset="2"/>
              <a:buNone/>
              <a:defRPr/>
            </a:lvl1pPr>
            <a:lvl2pPr marL="457200" lvl="1" indent="0" algn="ctr">
              <a:buClr>
                <a:schemeClr val="hlink"/>
              </a:buClr>
              <a:buSzPct val="55000"/>
              <a:buFont typeface="Wingdings" panose="05000000000000000000" pitchFamily="2" charset="2"/>
              <a:buNone/>
              <a:defRPr/>
            </a:lvl2pPr>
            <a:lvl3pPr marL="914400" lvl="2" indent="0" algn="ctr">
              <a:buClr>
                <a:schemeClr val="folHlink"/>
              </a:buClr>
              <a:buSzPct val="50000"/>
              <a:buFont typeface="Wingdings" panose="05000000000000000000" pitchFamily="2" charset="2"/>
              <a:buNone/>
              <a:defRPr/>
            </a:lvl3pPr>
            <a:lvl4pPr marL="1371600" lvl="3" indent="0" algn="ctr">
              <a:buClr>
                <a:schemeClr val="accent2"/>
              </a:buClr>
              <a:buSzPct val="55000"/>
              <a:buFont typeface="Wingdings" panose="05000000000000000000" pitchFamily="2" charset="2"/>
              <a:buNone/>
              <a:defRPr/>
            </a:lvl4pPr>
            <a:lvl5pPr marL="1828800" lvl="4" indent="0" algn="ctr">
              <a:buClr>
                <a:schemeClr val="accent1"/>
              </a:buClr>
              <a:buSzPct val="50000"/>
              <a:buFont typeface="Wingdings" panose="05000000000000000000" pitchFamily="2" charset="2"/>
              <a:buNone/>
              <a:defRPr/>
            </a:lvl5pPr>
          </a:lstStyle>
          <a:p>
            <a:pPr lvl="0" fontAlgn="base"/>
            <a:r>
              <a:rPr lang="zh-CN" altLang="en-US" strike="noStrike" noProof="1"/>
              <a:t>单击此处编辑母版副标题样式</a:t>
            </a:r>
          </a:p>
        </p:txBody>
      </p:sp>
      <p:sp>
        <p:nvSpPr>
          <p:cNvPr id="4110" name="日期占位符 4109"/>
          <p:cNvSpPr>
            <a:spLocks noGrp="1"/>
          </p:cNvSpPr>
          <p:nvPr>
            <p:ph type="dt" sz="half" idx="2"/>
          </p:nvPr>
        </p:nvSpPr>
        <p:spPr>
          <a:xfrm>
            <a:off x="990600" y="6248400"/>
            <a:ext cx="1905000" cy="457200"/>
          </a:xfrm>
          <a:prstGeom prst="rect">
            <a:avLst/>
          </a:prstGeom>
          <a:noFill/>
          <a:ln w="9525">
            <a:noFill/>
          </a:ln>
        </p:spPr>
        <p:txBody>
          <a:bodyPr anchor="b"/>
          <a:lstStyle>
            <a:lvl1pPr>
              <a:defRPr sz="1400">
                <a:solidFill>
                  <a:schemeClr val="bg2"/>
                </a:solidFill>
                <a:latin typeface="Tahoma" panose="020B0604030504040204" pitchFamily="34" charset="0"/>
              </a:defRPr>
            </a:lvl1pPr>
          </a:lstStyle>
          <a:p>
            <a:pPr fontAlgn="base"/>
            <a:fld id="{BB962C8B-B14F-4D97-AF65-F5344CB8AC3E}" type="datetime1">
              <a:rPr lang="zh-CN" altLang="en-US" strike="noStrike" noProof="1" dirty="0">
                <a:latin typeface="Tahoma" panose="020B0604030504040204" pitchFamily="34" charset="0"/>
                <a:ea typeface="宋体" panose="02010600030101010101" pitchFamily="2" charset="-122"/>
                <a:cs typeface="+mn-cs"/>
              </a:rPr>
              <a:t>2023/11/13</a:t>
            </a:fld>
            <a:endParaRPr lang="zh-CN" altLang="en-US" strike="noStrike" noProof="1">
              <a:latin typeface="Times New Roman" panose="02020603050405020304" pitchFamily="18" charset="0"/>
            </a:endParaRPr>
          </a:p>
        </p:txBody>
      </p:sp>
      <p:sp>
        <p:nvSpPr>
          <p:cNvPr id="4111" name="页脚占位符 4110"/>
          <p:cNvSpPr>
            <a:spLocks noGrp="1"/>
          </p:cNvSpPr>
          <p:nvPr>
            <p:ph type="ftr" sz="quarter" idx="3"/>
          </p:nvPr>
        </p:nvSpPr>
        <p:spPr>
          <a:xfrm>
            <a:off x="3429000" y="6248400"/>
            <a:ext cx="2895600" cy="457200"/>
          </a:xfrm>
          <a:prstGeom prst="rect">
            <a:avLst/>
          </a:prstGeom>
          <a:noFill/>
          <a:ln w="9525">
            <a:noFill/>
          </a:ln>
        </p:spPr>
        <p:txBody>
          <a:bodyPr anchor="b"/>
          <a:lstStyle>
            <a:lvl1pPr algn="ctr">
              <a:defRPr sz="1400">
                <a:solidFill>
                  <a:schemeClr val="bg2"/>
                </a:solidFill>
                <a:latin typeface="Tahoma" panose="020B0604030504040204" pitchFamily="34" charset="0"/>
              </a:defRPr>
            </a:lvl1pPr>
          </a:lstStyle>
          <a:p>
            <a:pPr lvl="0" fontAlgn="base"/>
            <a:r>
              <a:rPr lang="zh-CN" altLang="en-US" strike="noStrike" noProof="1">
                <a:latin typeface="Tahoma" panose="020B0604030504040204" pitchFamily="34" charset="0"/>
                <a:ea typeface="宋体" panose="02010600030101010101" pitchFamily="2" charset="-122"/>
                <a:cs typeface="+mn-cs"/>
              </a:rPr>
              <a:t>计算学科导论 </a:t>
            </a:r>
            <a:r>
              <a:rPr lang="zh-CN" altLang="en-US" dirty="0">
                <a:sym typeface="+mn-ea"/>
              </a:rPr>
              <a:t>吴宾</a:t>
            </a:r>
            <a:endParaRPr lang="zh-CN" altLang="en-US" strike="noStrike" noProof="1"/>
          </a:p>
        </p:txBody>
      </p:sp>
      <p:sp>
        <p:nvSpPr>
          <p:cNvPr id="4112" name="灯片编号占位符 4111"/>
          <p:cNvSpPr>
            <a:spLocks noGrp="1"/>
          </p:cNvSpPr>
          <p:nvPr>
            <p:ph type="sldNum" sz="quarter" idx="4"/>
          </p:nvPr>
        </p:nvSpPr>
        <p:spPr>
          <a:xfrm>
            <a:off x="6858000" y="6248400"/>
            <a:ext cx="1905000" cy="457200"/>
          </a:xfrm>
          <a:prstGeom prst="rect">
            <a:avLst/>
          </a:prstGeom>
          <a:noFill/>
          <a:ln w="9525">
            <a:noFill/>
          </a:ln>
        </p:spPr>
        <p:txBody>
          <a:bodyPr anchor="b"/>
          <a:lstStyle>
            <a:lvl1pPr algn="r">
              <a:defRPr sz="1400">
                <a:solidFill>
                  <a:schemeClr val="bg2"/>
                </a:solidFill>
                <a:latin typeface="Tahoma" panose="020B0604030504040204" pitchFamily="34" charset="0"/>
              </a:defRPr>
            </a:lvl1pPr>
          </a:lstStyle>
          <a:p>
            <a:pPr fontAlgn="base"/>
            <a:fld id="{9A0DB2DC-4C9A-4742-B13C-FB6460FD3503}" type="slidenum">
              <a:rPr lang="zh-CN" altLang="en-US" strike="noStrike" noProof="1" dirty="0">
                <a:latin typeface="Tahoma" panose="020B0604030504040204" pitchFamily="34" charset="0"/>
                <a:ea typeface="宋体" panose="02010600030101010101" pitchFamily="2" charset="-122"/>
                <a:cs typeface="+mn-cs"/>
              </a:rPr>
              <a:t>‹#›</a:t>
            </a:fld>
            <a:endParaRPr lang="zh-CN" altLang="en-US" strike="noStrike" noProof="1">
              <a:latin typeface="Times New Roman" panose="02020603050405020304" pitchFamily="18" charset="0"/>
            </a:endParaRPr>
          </a:p>
        </p:txBody>
      </p:sp>
    </p:spTree>
  </p:cSld>
  <p:clrMapOvr>
    <a:masterClrMapping/>
  </p:clrMapOvr>
  <p:hf sldNum="0" hdr="0"/>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a:t>单击此处编辑母版文本样式</a:t>
            </a:r>
          </a:p>
        </p:txBody>
      </p:sp>
      <p:sp>
        <p:nvSpPr>
          <p:cNvPr id="5" name="日期占位符 4"/>
          <p:cNvSpPr>
            <a:spLocks noGrp="1"/>
          </p:cNvSpPr>
          <p:nvPr>
            <p:ph type="dt" sz="half" idx="10"/>
          </p:nvPr>
        </p:nvSpPr>
        <p:spPr/>
        <p:txBody>
          <a:bodyPr/>
          <a:lstStyle/>
          <a:p>
            <a:pPr lvl="0" fontAlgn="base"/>
            <a:fld id="{BB962C8B-B14F-4D97-AF65-F5344CB8AC3E}" type="datetime1">
              <a:rPr lang="zh-CN" altLang="en-US" strike="noStrike" noProof="1" dirty="0">
                <a:latin typeface="Tahoma" panose="020B0604030504040204" pitchFamily="34" charset="0"/>
                <a:ea typeface="宋体" panose="02010600030101010101" pitchFamily="2" charset="-122"/>
                <a:cs typeface="+mn-cs"/>
              </a:rPr>
              <a:t>2023/11/13</a:t>
            </a:fld>
            <a:endParaRPr lang="zh-CN" altLang="en-US" strike="noStrike" noProof="1">
              <a:latin typeface="Times New Roman" panose="02020603050405020304" pitchFamily="18" charset="0"/>
            </a:endParaRPr>
          </a:p>
        </p:txBody>
      </p:sp>
      <p:sp>
        <p:nvSpPr>
          <p:cNvPr id="6" name="页脚占位符 5"/>
          <p:cNvSpPr>
            <a:spLocks noGrp="1"/>
          </p:cNvSpPr>
          <p:nvPr>
            <p:ph type="ftr" sz="quarter" idx="11"/>
          </p:nvPr>
        </p:nvSpPr>
        <p:spPr/>
        <p:txBody>
          <a:bodyPr/>
          <a:lstStyle/>
          <a:p>
            <a:pPr lvl="0" fontAlgn="base"/>
            <a:r>
              <a:rPr lang="zh-CN" altLang="en-US" strike="noStrike" noProof="1">
                <a:latin typeface="Tahoma" panose="020B0604030504040204" pitchFamily="34" charset="0"/>
                <a:ea typeface="宋体" panose="02010600030101010101" pitchFamily="2" charset="-122"/>
                <a:cs typeface="+mn-cs"/>
              </a:rPr>
              <a:t>计算学科导论 </a:t>
            </a:r>
            <a:r>
              <a:rPr lang="zh-CN" altLang="en-US" dirty="0">
                <a:sym typeface="+mn-ea"/>
              </a:rPr>
              <a:t>吴宾</a:t>
            </a:r>
            <a:endParaRPr lang="zh-CN" altLang="en-US" strike="noStrike" noProof="1"/>
          </a:p>
        </p:txBody>
      </p:sp>
      <p:sp>
        <p:nvSpPr>
          <p:cNvPr id="7" name="灯片编号占位符 6"/>
          <p:cNvSpPr>
            <a:spLocks noGrp="1"/>
          </p:cNvSpPr>
          <p:nvPr>
            <p:ph type="sldNum" sz="quarter" idx="12"/>
          </p:nvPr>
        </p:nvSpPr>
        <p:spPr/>
        <p:txBody>
          <a:bodyPr/>
          <a:lstStyle/>
          <a:p>
            <a:pPr lvl="0" fontAlgn="base"/>
            <a:fld id="{9A0DB2DC-4C9A-4742-B13C-FB6460FD3503}" type="slidenum">
              <a:rPr lang="zh-CN" altLang="en-US" strike="noStrike" noProof="1" dirty="0">
                <a:latin typeface="Tahoma" panose="020B0604030504040204" pitchFamily="34" charset="0"/>
                <a:ea typeface="宋体" panose="02010600030101010101" pitchFamily="2" charset="-122"/>
                <a:cs typeface="+mn-cs"/>
              </a:rPr>
              <a:t>‹#›</a:t>
            </a:fld>
            <a:endParaRPr lang="zh-CN" altLang="en-US" strike="noStrike" noProof="1">
              <a:latin typeface="Times New Roman" panose="02020603050405020304" pitchFamily="18"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lvl="0" fontAlgn="base"/>
            <a:fld id="{BB962C8B-B14F-4D97-AF65-F5344CB8AC3E}" type="datetime1">
              <a:rPr lang="zh-CN" altLang="en-US" strike="noStrike" noProof="1" dirty="0">
                <a:latin typeface="Tahoma" panose="020B0604030504040204" pitchFamily="34" charset="0"/>
                <a:ea typeface="宋体" panose="02010600030101010101" pitchFamily="2" charset="-122"/>
                <a:cs typeface="+mn-cs"/>
              </a:rPr>
              <a:t>2023/11/13</a:t>
            </a:fld>
            <a:endParaRPr lang="zh-CN" altLang="en-US" strike="noStrike" noProof="1">
              <a:latin typeface="Times New Roman" panose="02020603050405020304" pitchFamily="18" charset="0"/>
            </a:endParaRPr>
          </a:p>
        </p:txBody>
      </p:sp>
      <p:sp>
        <p:nvSpPr>
          <p:cNvPr id="5" name="页脚占位符 4"/>
          <p:cNvSpPr>
            <a:spLocks noGrp="1"/>
          </p:cNvSpPr>
          <p:nvPr>
            <p:ph type="ftr" sz="quarter" idx="11"/>
          </p:nvPr>
        </p:nvSpPr>
        <p:spPr/>
        <p:txBody>
          <a:bodyPr/>
          <a:lstStyle/>
          <a:p>
            <a:pPr lvl="0" fontAlgn="base"/>
            <a:r>
              <a:rPr lang="zh-CN" altLang="en-US" strike="noStrike" noProof="1">
                <a:latin typeface="Tahoma" panose="020B0604030504040204" pitchFamily="34" charset="0"/>
                <a:ea typeface="宋体" panose="02010600030101010101" pitchFamily="2" charset="-122"/>
                <a:cs typeface="+mn-cs"/>
              </a:rPr>
              <a:t>计算学科导论 </a:t>
            </a:r>
            <a:r>
              <a:rPr lang="zh-CN" altLang="en-US" dirty="0">
                <a:sym typeface="+mn-ea"/>
              </a:rPr>
              <a:t>吴宾</a:t>
            </a:r>
            <a:endParaRPr lang="zh-CN" altLang="en-US" strike="noStrike" noProof="1"/>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dirty="0">
                <a:latin typeface="Tahoma" panose="020B0604030504040204" pitchFamily="34" charset="0"/>
                <a:ea typeface="宋体" panose="02010600030101010101" pitchFamily="2" charset="-122"/>
                <a:cs typeface="+mn-cs"/>
              </a:rPr>
              <a:t>‹#›</a:t>
            </a:fld>
            <a:endParaRPr lang="zh-CN" altLang="en-US" strike="noStrike" noProof="1">
              <a:latin typeface="Times New Roman" panose="02020603050405020304" pitchFamily="18"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62750" y="381000"/>
            <a:ext cx="2000250" cy="5751513"/>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762000" y="381000"/>
            <a:ext cx="5884793" cy="5751513"/>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lvl="0" fontAlgn="base"/>
            <a:fld id="{BB962C8B-B14F-4D97-AF65-F5344CB8AC3E}" type="datetime1">
              <a:rPr lang="zh-CN" altLang="en-US" strike="noStrike" noProof="1" dirty="0">
                <a:latin typeface="Tahoma" panose="020B0604030504040204" pitchFamily="34" charset="0"/>
                <a:ea typeface="宋体" panose="02010600030101010101" pitchFamily="2" charset="-122"/>
                <a:cs typeface="+mn-cs"/>
              </a:rPr>
              <a:t>2023/11/13</a:t>
            </a:fld>
            <a:endParaRPr lang="zh-CN" altLang="en-US" strike="noStrike" noProof="1">
              <a:latin typeface="Times New Roman" panose="02020603050405020304" pitchFamily="18" charset="0"/>
            </a:endParaRPr>
          </a:p>
        </p:txBody>
      </p:sp>
      <p:sp>
        <p:nvSpPr>
          <p:cNvPr id="5" name="页脚占位符 4"/>
          <p:cNvSpPr>
            <a:spLocks noGrp="1"/>
          </p:cNvSpPr>
          <p:nvPr>
            <p:ph type="ftr" sz="quarter" idx="11"/>
          </p:nvPr>
        </p:nvSpPr>
        <p:spPr/>
        <p:txBody>
          <a:bodyPr/>
          <a:lstStyle/>
          <a:p>
            <a:pPr lvl="0" fontAlgn="base"/>
            <a:r>
              <a:rPr lang="zh-CN" altLang="en-US" strike="noStrike" noProof="1">
                <a:latin typeface="Tahoma" panose="020B0604030504040204" pitchFamily="34" charset="0"/>
                <a:ea typeface="宋体" panose="02010600030101010101" pitchFamily="2" charset="-122"/>
                <a:cs typeface="+mn-cs"/>
              </a:rPr>
              <a:t>计算学科导论 </a:t>
            </a:r>
            <a:r>
              <a:rPr lang="zh-CN" altLang="en-US" dirty="0">
                <a:sym typeface="+mn-ea"/>
              </a:rPr>
              <a:t>吴宾</a:t>
            </a:r>
            <a:endParaRPr lang="zh-CN" altLang="en-US" strike="noStrike" noProof="1"/>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dirty="0">
                <a:latin typeface="Tahoma" panose="020B0604030504040204" pitchFamily="34" charset="0"/>
                <a:ea typeface="宋体" panose="02010600030101010101" pitchFamily="2" charset="-122"/>
                <a:cs typeface="+mn-cs"/>
              </a:rPr>
              <a:t>‹#›</a:t>
            </a:fld>
            <a:endParaRPr lang="zh-CN" altLang="en-US" strike="noStrike" noProof="1">
              <a:latin typeface="Times New Roman" panose="02020603050405020304" pitchFamily="18"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showMasterPhAnim="0" type="title">
  <p:cSld name="标题幻灯片">
    <p:bg>
      <p:bgPr>
        <a:solidFill>
          <a:schemeClr val="bg1"/>
        </a:solidFill>
        <a:effectLst/>
      </p:bgPr>
    </p:bg>
    <p:spTree>
      <p:nvGrpSpPr>
        <p:cNvPr id="1" name=""/>
        <p:cNvGrpSpPr/>
        <p:nvPr/>
      </p:nvGrpSpPr>
      <p:grpSpPr>
        <a:xfrm>
          <a:off x="0" y="0"/>
          <a:ext cx="0" cy="0"/>
          <a:chOff x="0" y="0"/>
          <a:chExt cx="0" cy="0"/>
        </a:xfrm>
      </p:grpSpPr>
      <p:grpSp>
        <p:nvGrpSpPr>
          <p:cNvPr id="2050" name="组合 4097"/>
          <p:cNvGrpSpPr/>
          <p:nvPr/>
        </p:nvGrpSpPr>
        <p:grpSpPr>
          <a:xfrm>
            <a:off x="0" y="2438400"/>
            <a:ext cx="9009063" cy="1052513"/>
            <a:chOff x="0" y="1536"/>
            <a:chExt cx="5675" cy="663"/>
          </a:xfrm>
        </p:grpSpPr>
        <p:grpSp>
          <p:nvGrpSpPr>
            <p:cNvPr id="2051" name="组合 4098"/>
            <p:cNvGrpSpPr/>
            <p:nvPr/>
          </p:nvGrpSpPr>
          <p:grpSpPr>
            <a:xfrm>
              <a:off x="183" y="1604"/>
              <a:ext cx="448" cy="299"/>
              <a:chOff x="720" y="336"/>
              <a:chExt cx="624" cy="432"/>
            </a:xfrm>
          </p:grpSpPr>
          <p:sp>
            <p:nvSpPr>
              <p:cNvPr id="2052" name="矩形 4099"/>
              <p:cNvSpPr/>
              <p:nvPr/>
            </p:nvSpPr>
            <p:spPr>
              <a:xfrm>
                <a:off x="720" y="336"/>
                <a:ext cx="384" cy="432"/>
              </a:xfrm>
              <a:prstGeom prst="rect">
                <a:avLst/>
              </a:prstGeom>
              <a:solidFill>
                <a:schemeClr val="folHlink"/>
              </a:solidFill>
              <a:ln w="9525">
                <a:noFill/>
              </a:ln>
            </p:spPr>
            <p:txBody>
              <a:bodyPr anchor="t" anchorCtr="0"/>
              <a:lstStyle/>
              <a:p>
                <a:pPr lvl="0"/>
                <a:endParaRPr lang="zh-CN" altLang="en-US">
                  <a:latin typeface="Tahoma" panose="020B0604030504040204" pitchFamily="34" charset="0"/>
                  <a:ea typeface="宋体" panose="02010600030101010101" pitchFamily="2" charset="-122"/>
                </a:endParaRPr>
              </a:p>
            </p:txBody>
          </p:sp>
          <p:sp>
            <p:nvSpPr>
              <p:cNvPr id="2053" name="矩形 4100"/>
              <p:cNvSpPr/>
              <p:nvPr/>
            </p:nvSpPr>
            <p:spPr>
              <a:xfrm>
                <a:off x="1056" y="336"/>
                <a:ext cx="288" cy="432"/>
              </a:xfrm>
              <a:prstGeom prst="rect">
                <a:avLst/>
              </a:prstGeom>
              <a:gradFill rotWithShape="0">
                <a:gsLst>
                  <a:gs pos="0">
                    <a:schemeClr val="folHlink"/>
                  </a:gs>
                  <a:gs pos="100000">
                    <a:schemeClr val="bg1"/>
                  </a:gs>
                </a:gsLst>
                <a:lin ang="0" scaled="1"/>
                <a:tileRect/>
              </a:gradFill>
              <a:ln w="9525">
                <a:noFill/>
              </a:ln>
            </p:spPr>
            <p:txBody>
              <a:bodyPr anchor="t" anchorCtr="0"/>
              <a:lstStyle/>
              <a:p>
                <a:pPr lvl="0"/>
                <a:endParaRPr lang="zh-CN" altLang="en-US">
                  <a:latin typeface="Tahoma" panose="020B0604030504040204" pitchFamily="34" charset="0"/>
                  <a:ea typeface="宋体" panose="02010600030101010101" pitchFamily="2" charset="-122"/>
                </a:endParaRPr>
              </a:p>
            </p:txBody>
          </p:sp>
        </p:grpSp>
        <p:grpSp>
          <p:nvGrpSpPr>
            <p:cNvPr id="2054" name="组合 4101"/>
            <p:cNvGrpSpPr/>
            <p:nvPr/>
          </p:nvGrpSpPr>
          <p:grpSpPr>
            <a:xfrm>
              <a:off x="261" y="1870"/>
              <a:ext cx="465" cy="299"/>
              <a:chOff x="912" y="2640"/>
              <a:chExt cx="672" cy="432"/>
            </a:xfrm>
          </p:grpSpPr>
          <p:sp>
            <p:nvSpPr>
              <p:cNvPr id="2055" name="矩形 4102"/>
              <p:cNvSpPr/>
              <p:nvPr/>
            </p:nvSpPr>
            <p:spPr>
              <a:xfrm>
                <a:off x="912" y="2640"/>
                <a:ext cx="384" cy="432"/>
              </a:xfrm>
              <a:prstGeom prst="rect">
                <a:avLst/>
              </a:prstGeom>
              <a:solidFill>
                <a:schemeClr val="accent2"/>
              </a:solidFill>
              <a:ln w="9525">
                <a:noFill/>
              </a:ln>
            </p:spPr>
            <p:txBody>
              <a:bodyPr anchor="t" anchorCtr="0"/>
              <a:lstStyle/>
              <a:p>
                <a:pPr lvl="0"/>
                <a:endParaRPr lang="zh-CN" altLang="en-US">
                  <a:latin typeface="Tahoma" panose="020B0604030504040204" pitchFamily="34" charset="0"/>
                  <a:ea typeface="宋体" panose="02010600030101010101" pitchFamily="2" charset="-122"/>
                </a:endParaRPr>
              </a:p>
            </p:txBody>
          </p:sp>
          <p:sp>
            <p:nvSpPr>
              <p:cNvPr id="2056" name="矩形 4103"/>
              <p:cNvSpPr/>
              <p:nvPr/>
            </p:nvSpPr>
            <p:spPr>
              <a:xfrm>
                <a:off x="1248" y="2640"/>
                <a:ext cx="336" cy="432"/>
              </a:xfrm>
              <a:prstGeom prst="rect">
                <a:avLst/>
              </a:prstGeom>
              <a:gradFill rotWithShape="0">
                <a:gsLst>
                  <a:gs pos="0">
                    <a:schemeClr val="accent2"/>
                  </a:gs>
                  <a:gs pos="100000">
                    <a:schemeClr val="bg1"/>
                  </a:gs>
                </a:gsLst>
                <a:lin ang="0" scaled="1"/>
                <a:tileRect/>
              </a:gradFill>
              <a:ln w="9525">
                <a:noFill/>
              </a:ln>
            </p:spPr>
            <p:txBody>
              <a:bodyPr anchor="t" anchorCtr="0"/>
              <a:lstStyle/>
              <a:p>
                <a:pPr lvl="0"/>
                <a:endParaRPr lang="zh-CN" altLang="en-US">
                  <a:latin typeface="Tahoma" panose="020B0604030504040204" pitchFamily="34" charset="0"/>
                  <a:ea typeface="宋体" panose="02010600030101010101" pitchFamily="2" charset="-122"/>
                </a:endParaRPr>
              </a:p>
            </p:txBody>
          </p:sp>
        </p:grpSp>
        <p:sp>
          <p:nvSpPr>
            <p:cNvPr id="2057" name="矩形 4104"/>
            <p:cNvSpPr/>
            <p:nvPr/>
          </p:nvSpPr>
          <p:spPr>
            <a:xfrm>
              <a:off x="0" y="1824"/>
              <a:ext cx="353" cy="266"/>
            </a:xfrm>
            <a:prstGeom prst="rect">
              <a:avLst/>
            </a:prstGeom>
            <a:gradFill rotWithShape="0">
              <a:gsLst>
                <a:gs pos="0">
                  <a:schemeClr val="bg1"/>
                </a:gs>
                <a:gs pos="100000">
                  <a:schemeClr val="hlink"/>
                </a:gs>
              </a:gsLst>
              <a:lin ang="18900000" scaled="1"/>
              <a:tileRect/>
            </a:gradFill>
            <a:ln w="9525">
              <a:noFill/>
            </a:ln>
          </p:spPr>
          <p:txBody>
            <a:bodyPr anchor="t" anchorCtr="0"/>
            <a:lstStyle/>
            <a:p>
              <a:pPr lvl="0"/>
              <a:endParaRPr lang="zh-CN" altLang="en-US">
                <a:latin typeface="Tahoma" panose="020B0604030504040204" pitchFamily="34" charset="0"/>
                <a:ea typeface="宋体" panose="02010600030101010101" pitchFamily="2" charset="-122"/>
              </a:endParaRPr>
            </a:p>
          </p:txBody>
        </p:sp>
        <p:sp>
          <p:nvSpPr>
            <p:cNvPr id="2058" name="矩形 4105"/>
            <p:cNvSpPr/>
            <p:nvPr/>
          </p:nvSpPr>
          <p:spPr>
            <a:xfrm>
              <a:off x="400" y="1536"/>
              <a:ext cx="20" cy="663"/>
            </a:xfrm>
            <a:prstGeom prst="rect">
              <a:avLst/>
            </a:prstGeom>
            <a:solidFill>
              <a:schemeClr val="bg2"/>
            </a:solidFill>
            <a:ln w="9525">
              <a:noFill/>
            </a:ln>
          </p:spPr>
          <p:txBody>
            <a:bodyPr anchor="t" anchorCtr="0"/>
            <a:lstStyle/>
            <a:p>
              <a:pPr lvl="0"/>
              <a:endParaRPr lang="zh-CN" altLang="en-US">
                <a:latin typeface="Tahoma" panose="020B0604030504040204" pitchFamily="34" charset="0"/>
                <a:ea typeface="宋体" panose="02010600030101010101" pitchFamily="2" charset="-122"/>
              </a:endParaRPr>
            </a:p>
          </p:txBody>
        </p:sp>
        <p:sp>
          <p:nvSpPr>
            <p:cNvPr id="2059" name="矩形 4106"/>
            <p:cNvSpPr/>
            <p:nvPr/>
          </p:nvSpPr>
          <p:spPr>
            <a:xfrm flipV="1">
              <a:off x="199" y="2054"/>
              <a:ext cx="5476" cy="35"/>
            </a:xfrm>
            <a:prstGeom prst="rect">
              <a:avLst/>
            </a:prstGeom>
            <a:gradFill rotWithShape="0">
              <a:gsLst>
                <a:gs pos="0">
                  <a:schemeClr val="bg2"/>
                </a:gs>
                <a:gs pos="100000">
                  <a:schemeClr val="bg1"/>
                </a:gs>
              </a:gsLst>
              <a:lin ang="0" scaled="1"/>
              <a:tileRect/>
            </a:gradFill>
            <a:ln w="9525">
              <a:noFill/>
            </a:ln>
          </p:spPr>
          <p:txBody>
            <a:bodyPr anchor="t" anchorCtr="0"/>
            <a:lstStyle/>
            <a:p>
              <a:pPr lvl="0"/>
              <a:endParaRPr lang="zh-CN" altLang="en-US">
                <a:latin typeface="Tahoma" panose="020B0604030504040204" pitchFamily="34" charset="0"/>
                <a:ea typeface="宋体" panose="02010600030101010101" pitchFamily="2" charset="-122"/>
              </a:endParaRPr>
            </a:p>
          </p:txBody>
        </p:sp>
      </p:grpSp>
      <p:sp>
        <p:nvSpPr>
          <p:cNvPr id="4108" name="标题 4107"/>
          <p:cNvSpPr>
            <a:spLocks noGrp="1"/>
          </p:cNvSpPr>
          <p:nvPr>
            <p:ph type="ctrTitle"/>
          </p:nvPr>
        </p:nvSpPr>
        <p:spPr>
          <a:xfrm>
            <a:off x="990600" y="1828800"/>
            <a:ext cx="7772400" cy="1143000"/>
          </a:xfrm>
          <a:prstGeom prst="rect">
            <a:avLst/>
          </a:prstGeom>
          <a:noFill/>
          <a:ln w="9525">
            <a:noFill/>
          </a:ln>
        </p:spPr>
        <p:txBody>
          <a:bodyPr anchor="b"/>
          <a:lstStyle>
            <a:lvl1pPr lvl="0">
              <a:buClrTx/>
              <a:buSzTx/>
              <a:buFontTx/>
              <a:defRPr/>
            </a:lvl1pPr>
          </a:lstStyle>
          <a:p>
            <a:pPr lvl="0" fontAlgn="base"/>
            <a:r>
              <a:rPr lang="zh-CN" altLang="en-US" strike="noStrike" noProof="1"/>
              <a:t>单击此处编辑母版标题样式</a:t>
            </a:r>
          </a:p>
        </p:txBody>
      </p:sp>
      <p:sp>
        <p:nvSpPr>
          <p:cNvPr id="4109" name="副标题 4108"/>
          <p:cNvSpPr>
            <a:spLocks noGrp="1"/>
          </p:cNvSpPr>
          <p:nvPr>
            <p:ph type="subTitle" idx="1"/>
          </p:nvPr>
        </p:nvSpPr>
        <p:spPr>
          <a:xfrm>
            <a:off x="1371600" y="3886200"/>
            <a:ext cx="6400800" cy="1752600"/>
          </a:xfrm>
          <a:prstGeom prst="rect">
            <a:avLst/>
          </a:prstGeom>
          <a:noFill/>
          <a:ln w="9525">
            <a:noFill/>
          </a:ln>
        </p:spPr>
        <p:txBody>
          <a:bodyPr anchor="t"/>
          <a:lstStyle>
            <a:lvl1pPr marL="0" lvl="0" indent="0" algn="ctr">
              <a:buClr>
                <a:schemeClr val="folHlink"/>
              </a:buClr>
              <a:buSzPct val="60000"/>
              <a:buFont typeface="Wingdings" panose="05000000000000000000" pitchFamily="2" charset="2"/>
              <a:buNone/>
              <a:defRPr/>
            </a:lvl1pPr>
            <a:lvl2pPr marL="457200" lvl="1" indent="0" algn="ctr">
              <a:buClr>
                <a:schemeClr val="hlink"/>
              </a:buClr>
              <a:buSzPct val="55000"/>
              <a:buFont typeface="Wingdings" panose="05000000000000000000" pitchFamily="2" charset="2"/>
              <a:buNone/>
              <a:defRPr/>
            </a:lvl2pPr>
            <a:lvl3pPr marL="914400" lvl="2" indent="0" algn="ctr">
              <a:buClr>
                <a:schemeClr val="folHlink"/>
              </a:buClr>
              <a:buSzPct val="50000"/>
              <a:buFont typeface="Wingdings" panose="05000000000000000000" pitchFamily="2" charset="2"/>
              <a:buNone/>
              <a:defRPr/>
            </a:lvl3pPr>
            <a:lvl4pPr marL="1371600" lvl="3" indent="0" algn="ctr">
              <a:buClr>
                <a:schemeClr val="accent2"/>
              </a:buClr>
              <a:buSzPct val="55000"/>
              <a:buFont typeface="Wingdings" panose="05000000000000000000" pitchFamily="2" charset="2"/>
              <a:buNone/>
              <a:defRPr/>
            </a:lvl4pPr>
            <a:lvl5pPr marL="1828800" lvl="4" indent="0" algn="ctr">
              <a:buClr>
                <a:schemeClr val="accent1"/>
              </a:buClr>
              <a:buSzPct val="50000"/>
              <a:buFont typeface="Wingdings" panose="05000000000000000000" pitchFamily="2" charset="2"/>
              <a:buNone/>
              <a:defRPr/>
            </a:lvl5pPr>
          </a:lstStyle>
          <a:p>
            <a:pPr lvl="0" fontAlgn="base"/>
            <a:r>
              <a:rPr lang="zh-CN" altLang="en-US" strike="noStrike" noProof="1"/>
              <a:t>单击此处编辑母版副标题样式</a:t>
            </a:r>
          </a:p>
        </p:txBody>
      </p:sp>
      <p:sp>
        <p:nvSpPr>
          <p:cNvPr id="4110" name="日期占位符 4109"/>
          <p:cNvSpPr>
            <a:spLocks noGrp="1"/>
          </p:cNvSpPr>
          <p:nvPr>
            <p:ph type="dt" sz="half" idx="2"/>
          </p:nvPr>
        </p:nvSpPr>
        <p:spPr>
          <a:xfrm>
            <a:off x="990600" y="6248400"/>
            <a:ext cx="1905000" cy="457200"/>
          </a:xfrm>
          <a:prstGeom prst="rect">
            <a:avLst/>
          </a:prstGeom>
          <a:noFill/>
          <a:ln w="9525">
            <a:noFill/>
          </a:ln>
        </p:spPr>
        <p:txBody>
          <a:bodyPr anchor="b"/>
          <a:lstStyle>
            <a:lvl1pPr>
              <a:defRPr sz="1400">
                <a:solidFill>
                  <a:schemeClr val="bg2"/>
                </a:solidFill>
                <a:latin typeface="Tahoma" panose="020B0604030504040204" pitchFamily="34" charset="0"/>
              </a:defRPr>
            </a:lvl1pPr>
          </a:lstStyle>
          <a:p>
            <a:pPr fontAlgn="base"/>
            <a:fld id="{BB962C8B-B14F-4D97-AF65-F5344CB8AC3E}" type="datetime1">
              <a:rPr lang="zh-CN" altLang="en-US" strike="noStrike" noProof="1" dirty="0">
                <a:latin typeface="Tahoma" panose="020B0604030504040204" pitchFamily="34" charset="0"/>
                <a:ea typeface="宋体" panose="02010600030101010101" pitchFamily="2" charset="-122"/>
                <a:cs typeface="+mn-cs"/>
              </a:rPr>
              <a:t>2023/11/13</a:t>
            </a:fld>
            <a:endParaRPr lang="zh-CN" altLang="en-US" strike="noStrike" noProof="1">
              <a:latin typeface="Times New Roman" panose="02020603050405020304" pitchFamily="18" charset="0"/>
            </a:endParaRPr>
          </a:p>
        </p:txBody>
      </p:sp>
      <p:sp>
        <p:nvSpPr>
          <p:cNvPr id="4111" name="页脚占位符 4110"/>
          <p:cNvSpPr>
            <a:spLocks noGrp="1"/>
          </p:cNvSpPr>
          <p:nvPr>
            <p:ph type="ftr" sz="quarter" idx="3"/>
          </p:nvPr>
        </p:nvSpPr>
        <p:spPr>
          <a:xfrm>
            <a:off x="3429000" y="6248400"/>
            <a:ext cx="2895600" cy="457200"/>
          </a:xfrm>
          <a:prstGeom prst="rect">
            <a:avLst/>
          </a:prstGeom>
          <a:noFill/>
          <a:ln w="9525">
            <a:noFill/>
          </a:ln>
        </p:spPr>
        <p:txBody>
          <a:bodyPr anchor="b"/>
          <a:lstStyle>
            <a:lvl1pPr algn="ctr">
              <a:defRPr sz="1400">
                <a:solidFill>
                  <a:schemeClr val="bg2"/>
                </a:solidFill>
                <a:latin typeface="Tahoma" panose="020B0604030504040204" pitchFamily="34" charset="0"/>
              </a:defRPr>
            </a:lvl1pPr>
          </a:lstStyle>
          <a:p>
            <a:pPr lvl="0" fontAlgn="base"/>
            <a:r>
              <a:rPr lang="zh-CN" altLang="en-US" strike="noStrike" noProof="1">
                <a:latin typeface="Tahoma" panose="020B0604030504040204" pitchFamily="34" charset="0"/>
                <a:ea typeface="宋体" panose="02010600030101010101" pitchFamily="2" charset="-122"/>
                <a:cs typeface="+mn-cs"/>
              </a:rPr>
              <a:t>计算学科导论 </a:t>
            </a:r>
            <a:r>
              <a:rPr lang="zh-CN" altLang="en-US" dirty="0">
                <a:sym typeface="+mn-ea"/>
              </a:rPr>
              <a:t>吴宾</a:t>
            </a:r>
            <a:endParaRPr lang="zh-CN" altLang="en-US" strike="noStrike" noProof="1"/>
          </a:p>
        </p:txBody>
      </p:sp>
      <p:sp>
        <p:nvSpPr>
          <p:cNvPr id="4112" name="灯片编号占位符 4111"/>
          <p:cNvSpPr>
            <a:spLocks noGrp="1"/>
          </p:cNvSpPr>
          <p:nvPr>
            <p:ph type="sldNum" sz="quarter" idx="4"/>
          </p:nvPr>
        </p:nvSpPr>
        <p:spPr>
          <a:xfrm>
            <a:off x="6858000" y="6248400"/>
            <a:ext cx="1905000" cy="457200"/>
          </a:xfrm>
          <a:prstGeom prst="rect">
            <a:avLst/>
          </a:prstGeom>
          <a:noFill/>
          <a:ln w="9525">
            <a:noFill/>
          </a:ln>
        </p:spPr>
        <p:txBody>
          <a:bodyPr anchor="b"/>
          <a:lstStyle>
            <a:lvl1pPr algn="r">
              <a:defRPr sz="1400">
                <a:solidFill>
                  <a:schemeClr val="bg2"/>
                </a:solidFill>
                <a:latin typeface="Tahoma" panose="020B0604030504040204" pitchFamily="34" charset="0"/>
              </a:defRPr>
            </a:lvl1pPr>
          </a:lstStyle>
          <a:p>
            <a:pPr fontAlgn="base"/>
            <a:fld id="{9A0DB2DC-4C9A-4742-B13C-FB6460FD3503}" type="slidenum">
              <a:rPr lang="zh-CN" altLang="en-US" strike="noStrike" noProof="1" dirty="0">
                <a:latin typeface="Tahoma" panose="020B0604030504040204" pitchFamily="34" charset="0"/>
                <a:ea typeface="宋体" panose="02010600030101010101" pitchFamily="2" charset="-122"/>
                <a:cs typeface="+mn-cs"/>
              </a:rPr>
              <a:t>‹#›</a:t>
            </a:fld>
            <a:endParaRPr lang="zh-CN" altLang="en-US" strike="noStrike" noProof="1">
              <a:latin typeface="Times New Roman" panose="02020603050405020304" pitchFamily="18" charset="0"/>
            </a:endParaRPr>
          </a:p>
        </p:txBody>
      </p:sp>
    </p:spTree>
  </p:cSld>
  <p:clrMapOvr>
    <a:masterClrMapping/>
  </p:clrMapOvr>
  <p:hf sldNum="0" hdr="0"/>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lvl="0" fontAlgn="base"/>
            <a:fld id="{BB962C8B-B14F-4D97-AF65-F5344CB8AC3E}" type="datetime1">
              <a:rPr lang="zh-CN" altLang="en-US" strike="noStrike" noProof="1" dirty="0">
                <a:latin typeface="Tahoma" panose="020B0604030504040204" pitchFamily="34" charset="0"/>
                <a:ea typeface="宋体" panose="02010600030101010101" pitchFamily="2" charset="-122"/>
                <a:cs typeface="+mn-cs"/>
              </a:rPr>
              <a:t>2023/11/13</a:t>
            </a:fld>
            <a:endParaRPr lang="zh-CN" altLang="en-US" strike="noStrike" noProof="1">
              <a:latin typeface="Times New Roman" panose="02020603050405020304" pitchFamily="18" charset="0"/>
            </a:endParaRPr>
          </a:p>
        </p:txBody>
      </p:sp>
      <p:sp>
        <p:nvSpPr>
          <p:cNvPr id="5" name="页脚占位符 4"/>
          <p:cNvSpPr>
            <a:spLocks noGrp="1"/>
          </p:cNvSpPr>
          <p:nvPr>
            <p:ph type="ftr" sz="quarter" idx="11"/>
          </p:nvPr>
        </p:nvSpPr>
        <p:spPr/>
        <p:txBody>
          <a:bodyPr/>
          <a:lstStyle/>
          <a:p>
            <a:pPr lvl="0" fontAlgn="base"/>
            <a:r>
              <a:rPr lang="zh-CN" altLang="en-US" strike="noStrike" noProof="1">
                <a:latin typeface="Tahoma" panose="020B0604030504040204" pitchFamily="34" charset="0"/>
                <a:ea typeface="宋体" panose="02010600030101010101" pitchFamily="2" charset="-122"/>
                <a:cs typeface="+mn-cs"/>
              </a:rPr>
              <a:t>计算学科导论 吴宾</a:t>
            </a:r>
            <a:endParaRPr lang="zh-CN" altLang="en-US" strike="noStrike" noProof="1"/>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dirty="0">
                <a:latin typeface="Tahoma" panose="020B0604030504040204" pitchFamily="34" charset="0"/>
                <a:ea typeface="宋体" panose="02010600030101010101" pitchFamily="2" charset="-122"/>
                <a:cs typeface="+mn-cs"/>
              </a:rPr>
              <a:t>‹#›</a:t>
            </a:fld>
            <a:endParaRPr lang="zh-CN" altLang="en-US" strike="noStrike" noProof="1">
              <a:latin typeface="Times New Roman" panose="02020603050405020304" pitchFamily="18"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a:t>单击此处编辑母版文本样式</a:t>
            </a:r>
          </a:p>
        </p:txBody>
      </p:sp>
      <p:sp>
        <p:nvSpPr>
          <p:cNvPr id="4" name="日期占位符 3"/>
          <p:cNvSpPr>
            <a:spLocks noGrp="1"/>
          </p:cNvSpPr>
          <p:nvPr>
            <p:ph type="dt" sz="half" idx="10"/>
          </p:nvPr>
        </p:nvSpPr>
        <p:spPr/>
        <p:txBody>
          <a:bodyPr/>
          <a:lstStyle/>
          <a:p>
            <a:pPr lvl="0" fontAlgn="base"/>
            <a:fld id="{BB962C8B-B14F-4D97-AF65-F5344CB8AC3E}" type="datetime1">
              <a:rPr lang="zh-CN" altLang="en-US" strike="noStrike" noProof="1" dirty="0">
                <a:latin typeface="Tahoma" panose="020B0604030504040204" pitchFamily="34" charset="0"/>
                <a:ea typeface="宋体" panose="02010600030101010101" pitchFamily="2" charset="-122"/>
                <a:cs typeface="+mn-cs"/>
              </a:rPr>
              <a:t>2023/11/13</a:t>
            </a:fld>
            <a:endParaRPr lang="zh-CN" altLang="en-US" strike="noStrike" noProof="1">
              <a:latin typeface="Times New Roman" panose="02020603050405020304" pitchFamily="18" charset="0"/>
            </a:endParaRPr>
          </a:p>
        </p:txBody>
      </p:sp>
      <p:sp>
        <p:nvSpPr>
          <p:cNvPr id="5" name="页脚占位符 4"/>
          <p:cNvSpPr>
            <a:spLocks noGrp="1"/>
          </p:cNvSpPr>
          <p:nvPr>
            <p:ph type="ftr" sz="quarter" idx="11"/>
          </p:nvPr>
        </p:nvSpPr>
        <p:spPr/>
        <p:txBody>
          <a:bodyPr/>
          <a:lstStyle/>
          <a:p>
            <a:pPr lvl="0" fontAlgn="base"/>
            <a:r>
              <a:rPr lang="zh-CN" altLang="en-US" strike="noStrike" noProof="1">
                <a:latin typeface="Tahoma" panose="020B0604030504040204" pitchFamily="34" charset="0"/>
                <a:ea typeface="宋体" panose="02010600030101010101" pitchFamily="2" charset="-122"/>
                <a:cs typeface="+mn-cs"/>
              </a:rPr>
              <a:t>计算学科导论 </a:t>
            </a:r>
            <a:r>
              <a:rPr lang="zh-CN" altLang="en-US" dirty="0">
                <a:sym typeface="+mn-ea"/>
              </a:rPr>
              <a:t>吴宾</a:t>
            </a:r>
            <a:endParaRPr lang="zh-CN" altLang="en-US" strike="noStrike" noProof="1"/>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dirty="0">
                <a:latin typeface="Tahoma" panose="020B0604030504040204" pitchFamily="34" charset="0"/>
                <a:ea typeface="宋体" panose="02010600030101010101" pitchFamily="2" charset="-122"/>
                <a:cs typeface="+mn-cs"/>
              </a:rPr>
              <a:t>‹#›</a:t>
            </a:fld>
            <a:endParaRPr lang="zh-CN" altLang="en-US" strike="noStrike" noProof="1">
              <a:latin typeface="Times New Roman" panose="02020603050405020304" pitchFamily="18"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762000" y="1752600"/>
            <a:ext cx="3920490" cy="4379913"/>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842510" y="1752600"/>
            <a:ext cx="3920490" cy="4379913"/>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日期占位符 4"/>
          <p:cNvSpPr>
            <a:spLocks noGrp="1"/>
          </p:cNvSpPr>
          <p:nvPr>
            <p:ph type="dt" sz="half" idx="10"/>
          </p:nvPr>
        </p:nvSpPr>
        <p:spPr/>
        <p:txBody>
          <a:bodyPr/>
          <a:lstStyle/>
          <a:p>
            <a:pPr lvl="0" fontAlgn="base"/>
            <a:fld id="{BB962C8B-B14F-4D97-AF65-F5344CB8AC3E}" type="datetime1">
              <a:rPr lang="zh-CN" altLang="en-US" strike="noStrike" noProof="1" dirty="0">
                <a:latin typeface="Tahoma" panose="020B0604030504040204" pitchFamily="34" charset="0"/>
                <a:ea typeface="宋体" panose="02010600030101010101" pitchFamily="2" charset="-122"/>
                <a:cs typeface="+mn-cs"/>
              </a:rPr>
              <a:t>2023/11/13</a:t>
            </a:fld>
            <a:endParaRPr lang="zh-CN" altLang="en-US" strike="noStrike" noProof="1">
              <a:latin typeface="Times New Roman" panose="02020603050405020304" pitchFamily="18" charset="0"/>
            </a:endParaRPr>
          </a:p>
        </p:txBody>
      </p:sp>
      <p:sp>
        <p:nvSpPr>
          <p:cNvPr id="6" name="页脚占位符 5"/>
          <p:cNvSpPr>
            <a:spLocks noGrp="1"/>
          </p:cNvSpPr>
          <p:nvPr>
            <p:ph type="ftr" sz="quarter" idx="11"/>
          </p:nvPr>
        </p:nvSpPr>
        <p:spPr/>
        <p:txBody>
          <a:bodyPr/>
          <a:lstStyle/>
          <a:p>
            <a:pPr lvl="0" fontAlgn="base"/>
            <a:r>
              <a:rPr lang="zh-CN" altLang="en-US" strike="noStrike" noProof="1">
                <a:latin typeface="Tahoma" panose="020B0604030504040204" pitchFamily="34" charset="0"/>
                <a:ea typeface="宋体" panose="02010600030101010101" pitchFamily="2" charset="-122"/>
                <a:cs typeface="+mn-cs"/>
              </a:rPr>
              <a:t>计算学科导论 </a:t>
            </a:r>
            <a:r>
              <a:rPr lang="zh-CN" altLang="en-US" dirty="0">
                <a:sym typeface="+mn-ea"/>
              </a:rPr>
              <a:t>吴宾</a:t>
            </a:r>
            <a:endParaRPr lang="zh-CN" altLang="en-US" strike="noStrike" noProof="1"/>
          </a:p>
        </p:txBody>
      </p:sp>
      <p:sp>
        <p:nvSpPr>
          <p:cNvPr id="7" name="灯片编号占位符 6"/>
          <p:cNvSpPr>
            <a:spLocks noGrp="1"/>
          </p:cNvSpPr>
          <p:nvPr>
            <p:ph type="sldNum" sz="quarter" idx="12"/>
          </p:nvPr>
        </p:nvSpPr>
        <p:spPr/>
        <p:txBody>
          <a:bodyPr/>
          <a:lstStyle/>
          <a:p>
            <a:pPr lvl="0" fontAlgn="base"/>
            <a:fld id="{9A0DB2DC-4C9A-4742-B13C-FB6460FD3503}" type="slidenum">
              <a:rPr lang="zh-CN" altLang="en-US" strike="noStrike" noProof="1" dirty="0">
                <a:latin typeface="Tahoma" panose="020B0604030504040204" pitchFamily="34" charset="0"/>
                <a:ea typeface="宋体" panose="02010600030101010101" pitchFamily="2" charset="-122"/>
                <a:cs typeface="+mn-cs"/>
              </a:rPr>
              <a:t>‹#›</a:t>
            </a:fld>
            <a:endParaRPr lang="zh-CN" altLang="en-US" strike="noStrike" noProof="1">
              <a:latin typeface="Times New Roman" panose="02020603050405020304" pitchFamily="18"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7" name="日期占位符 6"/>
          <p:cNvSpPr>
            <a:spLocks noGrp="1"/>
          </p:cNvSpPr>
          <p:nvPr>
            <p:ph type="dt" sz="half" idx="10"/>
          </p:nvPr>
        </p:nvSpPr>
        <p:spPr/>
        <p:txBody>
          <a:bodyPr/>
          <a:lstStyle/>
          <a:p>
            <a:pPr lvl="0" fontAlgn="base"/>
            <a:fld id="{BB962C8B-B14F-4D97-AF65-F5344CB8AC3E}" type="datetime1">
              <a:rPr lang="zh-CN" altLang="en-US" strike="noStrike" noProof="1" dirty="0">
                <a:latin typeface="Tahoma" panose="020B0604030504040204" pitchFamily="34" charset="0"/>
                <a:ea typeface="宋体" panose="02010600030101010101" pitchFamily="2" charset="-122"/>
                <a:cs typeface="+mn-cs"/>
              </a:rPr>
              <a:t>2023/11/13</a:t>
            </a:fld>
            <a:endParaRPr lang="zh-CN" altLang="en-US" strike="noStrike" noProof="1">
              <a:latin typeface="Times New Roman" panose="02020603050405020304" pitchFamily="18" charset="0"/>
            </a:endParaRPr>
          </a:p>
        </p:txBody>
      </p:sp>
      <p:sp>
        <p:nvSpPr>
          <p:cNvPr id="8" name="页脚占位符 7"/>
          <p:cNvSpPr>
            <a:spLocks noGrp="1"/>
          </p:cNvSpPr>
          <p:nvPr>
            <p:ph type="ftr" sz="quarter" idx="11"/>
          </p:nvPr>
        </p:nvSpPr>
        <p:spPr/>
        <p:txBody>
          <a:bodyPr/>
          <a:lstStyle/>
          <a:p>
            <a:pPr lvl="0" fontAlgn="base"/>
            <a:r>
              <a:rPr lang="zh-CN" altLang="en-US" strike="noStrike" noProof="1">
                <a:latin typeface="Tahoma" panose="020B0604030504040204" pitchFamily="34" charset="0"/>
                <a:ea typeface="宋体" panose="02010600030101010101" pitchFamily="2" charset="-122"/>
                <a:cs typeface="+mn-cs"/>
              </a:rPr>
              <a:t>计算学科导论 </a:t>
            </a:r>
            <a:r>
              <a:rPr lang="zh-CN" altLang="en-US" dirty="0">
                <a:sym typeface="+mn-ea"/>
              </a:rPr>
              <a:t>吴宾</a:t>
            </a:r>
            <a:endParaRPr lang="zh-CN" altLang="en-US" strike="noStrike" noProof="1"/>
          </a:p>
        </p:txBody>
      </p:sp>
      <p:sp>
        <p:nvSpPr>
          <p:cNvPr id="9" name="灯片编号占位符 8"/>
          <p:cNvSpPr>
            <a:spLocks noGrp="1"/>
          </p:cNvSpPr>
          <p:nvPr>
            <p:ph type="sldNum" sz="quarter" idx="12"/>
          </p:nvPr>
        </p:nvSpPr>
        <p:spPr/>
        <p:txBody>
          <a:bodyPr/>
          <a:lstStyle/>
          <a:p>
            <a:pPr lvl="0" fontAlgn="base"/>
            <a:fld id="{9A0DB2DC-4C9A-4742-B13C-FB6460FD3503}" type="slidenum">
              <a:rPr lang="zh-CN" altLang="en-US" strike="noStrike" noProof="1" dirty="0">
                <a:latin typeface="Tahoma" panose="020B0604030504040204" pitchFamily="34" charset="0"/>
                <a:ea typeface="宋体" panose="02010600030101010101" pitchFamily="2" charset="-122"/>
                <a:cs typeface="+mn-cs"/>
              </a:rPr>
              <a:t>‹#›</a:t>
            </a:fld>
            <a:endParaRPr lang="zh-CN" altLang="en-US" strike="noStrike" noProof="1">
              <a:latin typeface="Times New Roman" panose="02020603050405020304" pitchFamily="18" charset="0"/>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日期占位符 2"/>
          <p:cNvSpPr>
            <a:spLocks noGrp="1"/>
          </p:cNvSpPr>
          <p:nvPr>
            <p:ph type="dt" sz="half" idx="10"/>
          </p:nvPr>
        </p:nvSpPr>
        <p:spPr/>
        <p:txBody>
          <a:bodyPr/>
          <a:lstStyle/>
          <a:p>
            <a:pPr lvl="0" fontAlgn="base"/>
            <a:fld id="{BB962C8B-B14F-4D97-AF65-F5344CB8AC3E}" type="datetime1">
              <a:rPr lang="zh-CN" altLang="en-US" strike="noStrike" noProof="1" dirty="0">
                <a:latin typeface="Tahoma" panose="020B0604030504040204" pitchFamily="34" charset="0"/>
                <a:ea typeface="宋体" panose="02010600030101010101" pitchFamily="2" charset="-122"/>
                <a:cs typeface="+mn-cs"/>
              </a:rPr>
              <a:t>2023/11/13</a:t>
            </a:fld>
            <a:endParaRPr lang="zh-CN" altLang="en-US" strike="noStrike" noProof="1">
              <a:latin typeface="Times New Roman" panose="02020603050405020304" pitchFamily="18" charset="0"/>
            </a:endParaRPr>
          </a:p>
        </p:txBody>
      </p:sp>
      <p:sp>
        <p:nvSpPr>
          <p:cNvPr id="4" name="页脚占位符 3"/>
          <p:cNvSpPr>
            <a:spLocks noGrp="1"/>
          </p:cNvSpPr>
          <p:nvPr>
            <p:ph type="ftr" sz="quarter" idx="11"/>
          </p:nvPr>
        </p:nvSpPr>
        <p:spPr/>
        <p:txBody>
          <a:bodyPr/>
          <a:lstStyle/>
          <a:p>
            <a:pPr lvl="0" fontAlgn="base"/>
            <a:r>
              <a:rPr lang="zh-CN" altLang="en-US" strike="noStrike" noProof="1">
                <a:latin typeface="Tahoma" panose="020B0604030504040204" pitchFamily="34" charset="0"/>
                <a:ea typeface="宋体" panose="02010600030101010101" pitchFamily="2" charset="-122"/>
                <a:cs typeface="+mn-cs"/>
              </a:rPr>
              <a:t>计算学科导论 </a:t>
            </a:r>
            <a:r>
              <a:rPr lang="zh-CN" altLang="en-US" dirty="0">
                <a:sym typeface="+mn-ea"/>
              </a:rPr>
              <a:t>吴宾</a:t>
            </a:r>
            <a:endParaRPr lang="zh-CN" altLang="en-US" strike="noStrike" noProof="1"/>
          </a:p>
        </p:txBody>
      </p:sp>
      <p:sp>
        <p:nvSpPr>
          <p:cNvPr id="5" name="灯片编号占位符 4"/>
          <p:cNvSpPr>
            <a:spLocks noGrp="1"/>
          </p:cNvSpPr>
          <p:nvPr>
            <p:ph type="sldNum" sz="quarter" idx="12"/>
          </p:nvPr>
        </p:nvSpPr>
        <p:spPr/>
        <p:txBody>
          <a:bodyPr/>
          <a:lstStyle/>
          <a:p>
            <a:pPr lvl="0" fontAlgn="base"/>
            <a:fld id="{9A0DB2DC-4C9A-4742-B13C-FB6460FD3503}" type="slidenum">
              <a:rPr lang="zh-CN" altLang="en-US" strike="noStrike" noProof="1" dirty="0">
                <a:latin typeface="Tahoma" panose="020B0604030504040204" pitchFamily="34" charset="0"/>
                <a:ea typeface="宋体" panose="02010600030101010101" pitchFamily="2" charset="-122"/>
                <a:cs typeface="+mn-cs"/>
              </a:rPr>
              <a:t>‹#›</a:t>
            </a:fld>
            <a:endParaRPr lang="zh-CN" altLang="en-US" strike="noStrike" noProof="1">
              <a:latin typeface="Times New Roman" panose="02020603050405020304" pitchFamily="18" charset="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fontAlgn="base"/>
            <a:fld id="{BB962C8B-B14F-4D97-AF65-F5344CB8AC3E}" type="datetime1">
              <a:rPr lang="zh-CN" altLang="en-US" strike="noStrike" noProof="1" dirty="0">
                <a:latin typeface="Tahoma" panose="020B0604030504040204" pitchFamily="34" charset="0"/>
                <a:ea typeface="宋体" panose="02010600030101010101" pitchFamily="2" charset="-122"/>
                <a:cs typeface="+mn-cs"/>
              </a:rPr>
              <a:t>2023/11/13</a:t>
            </a:fld>
            <a:endParaRPr lang="zh-CN" altLang="en-US" strike="noStrike" noProof="1">
              <a:latin typeface="Times New Roman" panose="02020603050405020304" pitchFamily="18" charset="0"/>
            </a:endParaRPr>
          </a:p>
        </p:txBody>
      </p:sp>
      <p:sp>
        <p:nvSpPr>
          <p:cNvPr id="3" name="页脚占位符 2"/>
          <p:cNvSpPr>
            <a:spLocks noGrp="1"/>
          </p:cNvSpPr>
          <p:nvPr>
            <p:ph type="ftr" sz="quarter" idx="11"/>
          </p:nvPr>
        </p:nvSpPr>
        <p:spPr/>
        <p:txBody>
          <a:bodyPr/>
          <a:lstStyle/>
          <a:p>
            <a:pPr lvl="0" fontAlgn="base"/>
            <a:r>
              <a:rPr lang="zh-CN" altLang="en-US" strike="noStrike" noProof="1">
                <a:latin typeface="Tahoma" panose="020B0604030504040204" pitchFamily="34" charset="0"/>
                <a:ea typeface="宋体" panose="02010600030101010101" pitchFamily="2" charset="-122"/>
                <a:cs typeface="+mn-cs"/>
              </a:rPr>
              <a:t>计算学科导论 </a:t>
            </a:r>
            <a:r>
              <a:rPr lang="zh-CN" altLang="en-US" dirty="0">
                <a:sym typeface="+mn-ea"/>
              </a:rPr>
              <a:t>吴宾</a:t>
            </a:r>
            <a:endParaRPr lang="zh-CN" altLang="en-US" strike="noStrike" noProof="1"/>
          </a:p>
        </p:txBody>
      </p:sp>
      <p:sp>
        <p:nvSpPr>
          <p:cNvPr id="4" name="灯片编号占位符 3"/>
          <p:cNvSpPr>
            <a:spLocks noGrp="1"/>
          </p:cNvSpPr>
          <p:nvPr>
            <p:ph type="sldNum" sz="quarter" idx="12"/>
          </p:nvPr>
        </p:nvSpPr>
        <p:spPr/>
        <p:txBody>
          <a:bodyPr/>
          <a:lstStyle/>
          <a:p>
            <a:pPr lvl="0" fontAlgn="base"/>
            <a:fld id="{9A0DB2DC-4C9A-4742-B13C-FB6460FD3503}" type="slidenum">
              <a:rPr lang="zh-CN" altLang="en-US" strike="noStrike" noProof="1" dirty="0">
                <a:latin typeface="Tahoma" panose="020B0604030504040204" pitchFamily="34" charset="0"/>
                <a:ea typeface="宋体" panose="02010600030101010101" pitchFamily="2" charset="-122"/>
                <a:cs typeface="+mn-cs"/>
              </a:rPr>
              <a:t>‹#›</a:t>
            </a:fld>
            <a:endParaRPr lang="zh-CN" altLang="en-US" strike="noStrike" noProof="1">
              <a:latin typeface="Times New Roman" panose="02020603050405020304" pitchFamily="18"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pPr lvl="0" fontAlgn="base"/>
            <a:fld id="{BB962C8B-B14F-4D97-AF65-F5344CB8AC3E}" type="datetime1">
              <a:rPr lang="zh-CN" altLang="en-US" strike="noStrike" noProof="1" dirty="0">
                <a:latin typeface="Tahoma" panose="020B0604030504040204" pitchFamily="34" charset="0"/>
                <a:ea typeface="宋体" panose="02010600030101010101" pitchFamily="2" charset="-122"/>
                <a:cs typeface="+mn-cs"/>
              </a:rPr>
              <a:t>2023/11/13</a:t>
            </a:fld>
            <a:endParaRPr lang="zh-CN" altLang="en-US" strike="noStrike" noProof="1">
              <a:latin typeface="Times New Roman" panose="02020603050405020304" pitchFamily="18" charset="0"/>
            </a:endParaRPr>
          </a:p>
        </p:txBody>
      </p:sp>
      <p:sp>
        <p:nvSpPr>
          <p:cNvPr id="4" name="页脚占位符 3"/>
          <p:cNvSpPr>
            <a:spLocks noGrp="1"/>
          </p:cNvSpPr>
          <p:nvPr>
            <p:ph type="ftr" sz="quarter" idx="11"/>
          </p:nvPr>
        </p:nvSpPr>
        <p:spPr/>
        <p:txBody>
          <a:bodyPr/>
          <a:lstStyle/>
          <a:p>
            <a:pPr lvl="0" fontAlgn="base"/>
            <a:r>
              <a:rPr lang="zh-CN" altLang="en-US" strike="noStrike" noProof="1">
                <a:latin typeface="Tahoma" panose="020B0604030504040204" pitchFamily="34" charset="0"/>
                <a:ea typeface="宋体" panose="02010600030101010101" pitchFamily="2" charset="-122"/>
                <a:cs typeface="+mn-cs"/>
              </a:rPr>
              <a:t>计算学科导论</a:t>
            </a:r>
            <a:r>
              <a:rPr lang="en-US" altLang="zh-CN" strike="noStrike" noProof="1">
                <a:latin typeface="Tahoma" panose="020B0604030504040204" pitchFamily="34" charset="0"/>
                <a:ea typeface="宋体" panose="02010600030101010101" pitchFamily="2" charset="-122"/>
                <a:cs typeface="+mn-cs"/>
              </a:rPr>
              <a:t>  </a:t>
            </a:r>
            <a:r>
              <a:rPr lang="zh-CN" altLang="en-US" strike="noStrike" noProof="1">
                <a:latin typeface="Tahoma" panose="020B0604030504040204" pitchFamily="34" charset="0"/>
                <a:ea typeface="宋体" panose="02010600030101010101" pitchFamily="2" charset="-122"/>
                <a:cs typeface="+mn-cs"/>
              </a:rPr>
              <a:t>吴宾</a:t>
            </a:r>
          </a:p>
        </p:txBody>
      </p:sp>
      <p:sp>
        <p:nvSpPr>
          <p:cNvPr id="5" name="灯片编号占位符 4"/>
          <p:cNvSpPr>
            <a:spLocks noGrp="1"/>
          </p:cNvSpPr>
          <p:nvPr>
            <p:ph type="sldNum" sz="quarter" idx="12"/>
          </p:nvPr>
        </p:nvSpPr>
        <p:spPr/>
        <p:txBody>
          <a:bodyPr/>
          <a:lstStyle/>
          <a:p>
            <a:pPr lvl="0" fontAlgn="base"/>
            <a:fld id="{9A0DB2DC-4C9A-4742-B13C-FB6460FD3503}" type="slidenum">
              <a:rPr lang="zh-CN" altLang="en-US" strike="noStrike" noProof="1" dirty="0">
                <a:latin typeface="Tahoma" panose="020B0604030504040204" pitchFamily="34" charset="0"/>
                <a:ea typeface="宋体" panose="02010600030101010101" pitchFamily="2" charset="-122"/>
                <a:cs typeface="+mn-cs"/>
              </a:rPr>
              <a:t>‹#›</a:t>
            </a:fld>
            <a:endParaRPr lang="zh-CN" altLang="en-US" strike="noStrike" noProof="1">
              <a:latin typeface="Times New Roman" panose="02020603050405020304" pitchFamily="18"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a:t>单击此处编辑母版文本样式</a:t>
            </a:r>
          </a:p>
        </p:txBody>
      </p:sp>
      <p:sp>
        <p:nvSpPr>
          <p:cNvPr id="5" name="日期占位符 4"/>
          <p:cNvSpPr>
            <a:spLocks noGrp="1"/>
          </p:cNvSpPr>
          <p:nvPr>
            <p:ph type="dt" sz="half" idx="10"/>
          </p:nvPr>
        </p:nvSpPr>
        <p:spPr/>
        <p:txBody>
          <a:bodyPr/>
          <a:lstStyle/>
          <a:p>
            <a:pPr lvl="0" fontAlgn="base"/>
            <a:fld id="{BB962C8B-B14F-4D97-AF65-F5344CB8AC3E}" type="datetime1">
              <a:rPr lang="zh-CN" altLang="en-US" strike="noStrike" noProof="1" dirty="0">
                <a:latin typeface="Tahoma" panose="020B0604030504040204" pitchFamily="34" charset="0"/>
                <a:ea typeface="宋体" panose="02010600030101010101" pitchFamily="2" charset="-122"/>
                <a:cs typeface="+mn-cs"/>
              </a:rPr>
              <a:t>2023/11/13</a:t>
            </a:fld>
            <a:endParaRPr lang="zh-CN" altLang="en-US" strike="noStrike" noProof="1">
              <a:latin typeface="Times New Roman" panose="02020603050405020304" pitchFamily="18" charset="0"/>
            </a:endParaRPr>
          </a:p>
        </p:txBody>
      </p:sp>
      <p:sp>
        <p:nvSpPr>
          <p:cNvPr id="6" name="页脚占位符 5"/>
          <p:cNvSpPr>
            <a:spLocks noGrp="1"/>
          </p:cNvSpPr>
          <p:nvPr>
            <p:ph type="ftr" sz="quarter" idx="11"/>
          </p:nvPr>
        </p:nvSpPr>
        <p:spPr/>
        <p:txBody>
          <a:bodyPr/>
          <a:lstStyle/>
          <a:p>
            <a:pPr lvl="0" fontAlgn="base"/>
            <a:r>
              <a:rPr lang="zh-CN" altLang="en-US" strike="noStrike" noProof="1">
                <a:latin typeface="Tahoma" panose="020B0604030504040204" pitchFamily="34" charset="0"/>
                <a:ea typeface="宋体" panose="02010600030101010101" pitchFamily="2" charset="-122"/>
                <a:cs typeface="+mn-cs"/>
              </a:rPr>
              <a:t>计算学科导论 </a:t>
            </a:r>
            <a:r>
              <a:rPr lang="zh-CN" altLang="en-US" dirty="0">
                <a:sym typeface="+mn-ea"/>
              </a:rPr>
              <a:t>吴宾</a:t>
            </a:r>
            <a:endParaRPr lang="zh-CN" altLang="en-US" strike="noStrike" noProof="1"/>
          </a:p>
        </p:txBody>
      </p:sp>
      <p:sp>
        <p:nvSpPr>
          <p:cNvPr id="7" name="灯片编号占位符 6"/>
          <p:cNvSpPr>
            <a:spLocks noGrp="1"/>
          </p:cNvSpPr>
          <p:nvPr>
            <p:ph type="sldNum" sz="quarter" idx="12"/>
          </p:nvPr>
        </p:nvSpPr>
        <p:spPr/>
        <p:txBody>
          <a:bodyPr/>
          <a:lstStyle/>
          <a:p>
            <a:pPr lvl="0" fontAlgn="base"/>
            <a:fld id="{9A0DB2DC-4C9A-4742-B13C-FB6460FD3503}" type="slidenum">
              <a:rPr lang="zh-CN" altLang="en-US" strike="noStrike" noProof="1" dirty="0">
                <a:latin typeface="Tahoma" panose="020B0604030504040204" pitchFamily="34" charset="0"/>
                <a:ea typeface="宋体" panose="02010600030101010101" pitchFamily="2" charset="-122"/>
                <a:cs typeface="+mn-cs"/>
              </a:rPr>
              <a:t>‹#›</a:t>
            </a:fld>
            <a:endParaRPr lang="zh-CN" altLang="en-US" strike="noStrike" noProof="1">
              <a:latin typeface="Times New Roman" panose="02020603050405020304" pitchFamily="18" charset="0"/>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a:t>单击此处编辑母版文本样式</a:t>
            </a:r>
          </a:p>
        </p:txBody>
      </p:sp>
      <p:sp>
        <p:nvSpPr>
          <p:cNvPr id="5" name="日期占位符 4"/>
          <p:cNvSpPr>
            <a:spLocks noGrp="1"/>
          </p:cNvSpPr>
          <p:nvPr>
            <p:ph type="dt" sz="half" idx="10"/>
          </p:nvPr>
        </p:nvSpPr>
        <p:spPr/>
        <p:txBody>
          <a:bodyPr/>
          <a:lstStyle/>
          <a:p>
            <a:pPr lvl="0" fontAlgn="base"/>
            <a:fld id="{BB962C8B-B14F-4D97-AF65-F5344CB8AC3E}" type="datetime1">
              <a:rPr lang="zh-CN" altLang="en-US" strike="noStrike" noProof="1" dirty="0">
                <a:latin typeface="Tahoma" panose="020B0604030504040204" pitchFamily="34" charset="0"/>
                <a:ea typeface="宋体" panose="02010600030101010101" pitchFamily="2" charset="-122"/>
                <a:cs typeface="+mn-cs"/>
              </a:rPr>
              <a:t>2023/11/13</a:t>
            </a:fld>
            <a:endParaRPr lang="zh-CN" altLang="en-US" strike="noStrike" noProof="1">
              <a:latin typeface="Times New Roman" panose="02020603050405020304" pitchFamily="18" charset="0"/>
            </a:endParaRPr>
          </a:p>
        </p:txBody>
      </p:sp>
      <p:sp>
        <p:nvSpPr>
          <p:cNvPr id="6" name="页脚占位符 5"/>
          <p:cNvSpPr>
            <a:spLocks noGrp="1"/>
          </p:cNvSpPr>
          <p:nvPr>
            <p:ph type="ftr" sz="quarter" idx="11"/>
          </p:nvPr>
        </p:nvSpPr>
        <p:spPr/>
        <p:txBody>
          <a:bodyPr/>
          <a:lstStyle/>
          <a:p>
            <a:pPr lvl="0" fontAlgn="base"/>
            <a:r>
              <a:rPr lang="zh-CN" altLang="en-US" strike="noStrike" noProof="1">
                <a:latin typeface="Tahoma" panose="020B0604030504040204" pitchFamily="34" charset="0"/>
                <a:ea typeface="宋体" panose="02010600030101010101" pitchFamily="2" charset="-122"/>
                <a:cs typeface="+mn-cs"/>
              </a:rPr>
              <a:t>计算学科导论 </a:t>
            </a:r>
            <a:r>
              <a:rPr lang="zh-CN" altLang="en-US" dirty="0">
                <a:sym typeface="+mn-ea"/>
              </a:rPr>
              <a:t>吴宾</a:t>
            </a:r>
            <a:endParaRPr lang="zh-CN" altLang="en-US" strike="noStrike" noProof="1"/>
          </a:p>
        </p:txBody>
      </p:sp>
      <p:sp>
        <p:nvSpPr>
          <p:cNvPr id="7" name="灯片编号占位符 6"/>
          <p:cNvSpPr>
            <a:spLocks noGrp="1"/>
          </p:cNvSpPr>
          <p:nvPr>
            <p:ph type="sldNum" sz="quarter" idx="12"/>
          </p:nvPr>
        </p:nvSpPr>
        <p:spPr/>
        <p:txBody>
          <a:bodyPr/>
          <a:lstStyle/>
          <a:p>
            <a:pPr lvl="0" fontAlgn="base"/>
            <a:fld id="{9A0DB2DC-4C9A-4742-B13C-FB6460FD3503}" type="slidenum">
              <a:rPr lang="zh-CN" altLang="en-US" strike="noStrike" noProof="1" dirty="0">
                <a:latin typeface="Tahoma" panose="020B0604030504040204" pitchFamily="34" charset="0"/>
                <a:ea typeface="宋体" panose="02010600030101010101" pitchFamily="2" charset="-122"/>
                <a:cs typeface="+mn-cs"/>
              </a:rPr>
              <a:t>‹#›</a:t>
            </a:fld>
            <a:endParaRPr lang="zh-CN" altLang="en-US" strike="noStrike" noProof="1">
              <a:latin typeface="Times New Roman" panose="02020603050405020304" pitchFamily="18" charset="0"/>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lvl="0" fontAlgn="base"/>
            <a:fld id="{BB962C8B-B14F-4D97-AF65-F5344CB8AC3E}" type="datetime1">
              <a:rPr lang="zh-CN" altLang="en-US" strike="noStrike" noProof="1" dirty="0">
                <a:latin typeface="Tahoma" panose="020B0604030504040204" pitchFamily="34" charset="0"/>
                <a:ea typeface="宋体" panose="02010600030101010101" pitchFamily="2" charset="-122"/>
                <a:cs typeface="+mn-cs"/>
              </a:rPr>
              <a:t>2023/11/13</a:t>
            </a:fld>
            <a:endParaRPr lang="zh-CN" altLang="en-US" strike="noStrike" noProof="1">
              <a:latin typeface="Times New Roman" panose="02020603050405020304" pitchFamily="18" charset="0"/>
            </a:endParaRPr>
          </a:p>
        </p:txBody>
      </p:sp>
      <p:sp>
        <p:nvSpPr>
          <p:cNvPr id="5" name="页脚占位符 4"/>
          <p:cNvSpPr>
            <a:spLocks noGrp="1"/>
          </p:cNvSpPr>
          <p:nvPr>
            <p:ph type="ftr" sz="quarter" idx="11"/>
          </p:nvPr>
        </p:nvSpPr>
        <p:spPr/>
        <p:txBody>
          <a:bodyPr/>
          <a:lstStyle/>
          <a:p>
            <a:pPr lvl="0" fontAlgn="base"/>
            <a:r>
              <a:rPr lang="zh-CN" altLang="en-US" strike="noStrike" noProof="1">
                <a:latin typeface="Tahoma" panose="020B0604030504040204" pitchFamily="34" charset="0"/>
                <a:ea typeface="宋体" panose="02010600030101010101" pitchFamily="2" charset="-122"/>
                <a:cs typeface="+mn-cs"/>
              </a:rPr>
              <a:t>计算学科导论 </a:t>
            </a:r>
            <a:r>
              <a:rPr lang="zh-CN" altLang="en-US" dirty="0">
                <a:sym typeface="+mn-ea"/>
              </a:rPr>
              <a:t>吴宾</a:t>
            </a:r>
            <a:endParaRPr lang="zh-CN" altLang="en-US" strike="noStrike" noProof="1"/>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dirty="0">
                <a:latin typeface="Tahoma" panose="020B0604030504040204" pitchFamily="34" charset="0"/>
                <a:ea typeface="宋体" panose="02010600030101010101" pitchFamily="2" charset="-122"/>
                <a:cs typeface="+mn-cs"/>
              </a:rPr>
              <a:t>‹#›</a:t>
            </a:fld>
            <a:endParaRPr lang="zh-CN" altLang="en-US" strike="noStrike" noProof="1">
              <a:latin typeface="Times New Roman" panose="02020603050405020304" pitchFamily="18" charset="0"/>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62750" y="381000"/>
            <a:ext cx="2000250" cy="5751513"/>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762000" y="381000"/>
            <a:ext cx="5884793" cy="5751513"/>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lvl="0" fontAlgn="base"/>
            <a:fld id="{BB962C8B-B14F-4D97-AF65-F5344CB8AC3E}" type="datetime1">
              <a:rPr lang="zh-CN" altLang="en-US" strike="noStrike" noProof="1" dirty="0">
                <a:latin typeface="Tahoma" panose="020B0604030504040204" pitchFamily="34" charset="0"/>
                <a:ea typeface="宋体" panose="02010600030101010101" pitchFamily="2" charset="-122"/>
                <a:cs typeface="+mn-cs"/>
              </a:rPr>
              <a:t>2023/11/13</a:t>
            </a:fld>
            <a:endParaRPr lang="zh-CN" altLang="en-US" strike="noStrike" noProof="1">
              <a:latin typeface="Times New Roman" panose="02020603050405020304" pitchFamily="18" charset="0"/>
            </a:endParaRPr>
          </a:p>
        </p:txBody>
      </p:sp>
      <p:sp>
        <p:nvSpPr>
          <p:cNvPr id="5" name="页脚占位符 4"/>
          <p:cNvSpPr>
            <a:spLocks noGrp="1"/>
          </p:cNvSpPr>
          <p:nvPr>
            <p:ph type="ftr" sz="quarter" idx="11"/>
          </p:nvPr>
        </p:nvSpPr>
        <p:spPr/>
        <p:txBody>
          <a:bodyPr/>
          <a:lstStyle/>
          <a:p>
            <a:pPr lvl="0" fontAlgn="base"/>
            <a:r>
              <a:rPr lang="zh-CN" altLang="en-US" strike="noStrike" noProof="1">
                <a:latin typeface="Tahoma" panose="020B0604030504040204" pitchFamily="34" charset="0"/>
                <a:ea typeface="宋体" panose="02010600030101010101" pitchFamily="2" charset="-122"/>
                <a:cs typeface="+mn-cs"/>
              </a:rPr>
              <a:t>计算学科导论 </a:t>
            </a:r>
            <a:r>
              <a:rPr lang="zh-CN" altLang="en-US" dirty="0">
                <a:sym typeface="+mn-ea"/>
              </a:rPr>
              <a:t>吴宾</a:t>
            </a:r>
            <a:endParaRPr lang="zh-CN" altLang="en-US" strike="noStrike" noProof="1"/>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dirty="0">
                <a:latin typeface="Tahoma" panose="020B0604030504040204" pitchFamily="34" charset="0"/>
                <a:ea typeface="宋体" panose="02010600030101010101" pitchFamily="2" charset="-122"/>
                <a:cs typeface="+mn-cs"/>
              </a:rPr>
              <a:t>‹#›</a:t>
            </a:fld>
            <a:endParaRPr lang="zh-CN" altLang="en-US" strike="noStrike" noProof="1">
              <a:latin typeface="Times New Roman" panose="02020603050405020304" pitchFamily="18"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lvl="0" fontAlgn="base"/>
            <a:fld id="{BB962C8B-B14F-4D97-AF65-F5344CB8AC3E}" type="datetime1">
              <a:rPr lang="zh-CN" altLang="en-US" strike="noStrike" noProof="1" dirty="0">
                <a:latin typeface="Tahoma" panose="020B0604030504040204" pitchFamily="34" charset="0"/>
                <a:ea typeface="宋体" panose="02010600030101010101" pitchFamily="2" charset="-122"/>
                <a:cs typeface="+mn-cs"/>
              </a:rPr>
              <a:t>2023/11/13</a:t>
            </a:fld>
            <a:endParaRPr lang="zh-CN" altLang="en-US" strike="noStrike" noProof="1">
              <a:latin typeface="Times New Roman" panose="02020603050405020304" pitchFamily="18" charset="0"/>
            </a:endParaRPr>
          </a:p>
        </p:txBody>
      </p:sp>
      <p:sp>
        <p:nvSpPr>
          <p:cNvPr id="5" name="页脚占位符 4"/>
          <p:cNvSpPr>
            <a:spLocks noGrp="1"/>
          </p:cNvSpPr>
          <p:nvPr>
            <p:ph type="ftr" sz="quarter" idx="11"/>
          </p:nvPr>
        </p:nvSpPr>
        <p:spPr/>
        <p:txBody>
          <a:bodyPr/>
          <a:lstStyle/>
          <a:p>
            <a:pPr lvl="0" fontAlgn="base"/>
            <a:r>
              <a:rPr lang="zh-CN" altLang="en-US" strike="noStrike" noProof="1">
                <a:latin typeface="Tahoma" panose="020B0604030504040204" pitchFamily="34" charset="0"/>
                <a:ea typeface="宋体" panose="02010600030101010101" pitchFamily="2" charset="-122"/>
                <a:cs typeface="+mn-cs"/>
              </a:rPr>
              <a:t>计算学科导论 吴宾</a:t>
            </a:r>
            <a:endParaRPr lang="zh-CN" altLang="en-US" strike="noStrike" noProof="1"/>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dirty="0">
                <a:latin typeface="Tahoma" panose="020B0604030504040204" pitchFamily="34" charset="0"/>
                <a:ea typeface="宋体" panose="02010600030101010101" pitchFamily="2" charset="-122"/>
                <a:cs typeface="+mn-cs"/>
              </a:rPr>
              <a:t>‹#›</a:t>
            </a:fld>
            <a:endParaRPr lang="zh-CN" altLang="en-US" strike="noStrike" noProof="1">
              <a:latin typeface="Times New Roman" panose="02020603050405020304" pitchFamily="18"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a:t>单击此处编辑母版文本样式</a:t>
            </a:r>
          </a:p>
        </p:txBody>
      </p:sp>
      <p:sp>
        <p:nvSpPr>
          <p:cNvPr id="4" name="日期占位符 3"/>
          <p:cNvSpPr>
            <a:spLocks noGrp="1"/>
          </p:cNvSpPr>
          <p:nvPr>
            <p:ph type="dt" sz="half" idx="10"/>
          </p:nvPr>
        </p:nvSpPr>
        <p:spPr/>
        <p:txBody>
          <a:bodyPr/>
          <a:lstStyle/>
          <a:p>
            <a:pPr lvl="0" fontAlgn="base"/>
            <a:fld id="{BB962C8B-B14F-4D97-AF65-F5344CB8AC3E}" type="datetime1">
              <a:rPr lang="zh-CN" altLang="en-US" strike="noStrike" noProof="1" dirty="0">
                <a:latin typeface="Tahoma" panose="020B0604030504040204" pitchFamily="34" charset="0"/>
                <a:ea typeface="宋体" panose="02010600030101010101" pitchFamily="2" charset="-122"/>
                <a:cs typeface="+mn-cs"/>
              </a:rPr>
              <a:t>2023/11/13</a:t>
            </a:fld>
            <a:endParaRPr lang="zh-CN" altLang="en-US" strike="noStrike" noProof="1">
              <a:latin typeface="Times New Roman" panose="02020603050405020304" pitchFamily="18" charset="0"/>
            </a:endParaRPr>
          </a:p>
        </p:txBody>
      </p:sp>
      <p:sp>
        <p:nvSpPr>
          <p:cNvPr id="5" name="页脚占位符 4"/>
          <p:cNvSpPr>
            <a:spLocks noGrp="1"/>
          </p:cNvSpPr>
          <p:nvPr>
            <p:ph type="ftr" sz="quarter" idx="11"/>
          </p:nvPr>
        </p:nvSpPr>
        <p:spPr/>
        <p:txBody>
          <a:bodyPr/>
          <a:lstStyle/>
          <a:p>
            <a:pPr lvl="0" fontAlgn="base"/>
            <a:r>
              <a:rPr lang="zh-CN" altLang="en-US" strike="noStrike" noProof="1">
                <a:latin typeface="Tahoma" panose="020B0604030504040204" pitchFamily="34" charset="0"/>
                <a:ea typeface="宋体" panose="02010600030101010101" pitchFamily="2" charset="-122"/>
                <a:cs typeface="+mn-cs"/>
              </a:rPr>
              <a:t>计算学科导论 </a:t>
            </a:r>
            <a:r>
              <a:rPr lang="zh-CN" altLang="en-US" dirty="0">
                <a:sym typeface="+mn-ea"/>
              </a:rPr>
              <a:t>吴宾</a:t>
            </a:r>
            <a:endParaRPr lang="zh-CN" altLang="en-US" strike="noStrike" noProof="1"/>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dirty="0">
                <a:latin typeface="Tahoma" panose="020B0604030504040204" pitchFamily="34" charset="0"/>
                <a:ea typeface="宋体" panose="02010600030101010101" pitchFamily="2" charset="-122"/>
                <a:cs typeface="+mn-cs"/>
              </a:rPr>
              <a:t>‹#›</a:t>
            </a:fld>
            <a:endParaRPr lang="zh-CN" altLang="en-US" strike="noStrike" noProof="1">
              <a:latin typeface="Times New Roman" panose="02020603050405020304" pitchFamily="18"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762000" y="1752600"/>
            <a:ext cx="3920490" cy="4379913"/>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842510" y="1752600"/>
            <a:ext cx="3920490" cy="4379913"/>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日期占位符 4"/>
          <p:cNvSpPr>
            <a:spLocks noGrp="1"/>
          </p:cNvSpPr>
          <p:nvPr>
            <p:ph type="dt" sz="half" idx="10"/>
          </p:nvPr>
        </p:nvSpPr>
        <p:spPr/>
        <p:txBody>
          <a:bodyPr/>
          <a:lstStyle/>
          <a:p>
            <a:pPr lvl="0" fontAlgn="base"/>
            <a:fld id="{BB962C8B-B14F-4D97-AF65-F5344CB8AC3E}" type="datetime1">
              <a:rPr lang="zh-CN" altLang="en-US" strike="noStrike" noProof="1" dirty="0">
                <a:latin typeface="Tahoma" panose="020B0604030504040204" pitchFamily="34" charset="0"/>
                <a:ea typeface="宋体" panose="02010600030101010101" pitchFamily="2" charset="-122"/>
                <a:cs typeface="+mn-cs"/>
              </a:rPr>
              <a:t>2023/11/13</a:t>
            </a:fld>
            <a:endParaRPr lang="zh-CN" altLang="en-US" strike="noStrike" noProof="1">
              <a:latin typeface="Times New Roman" panose="02020603050405020304" pitchFamily="18" charset="0"/>
            </a:endParaRPr>
          </a:p>
        </p:txBody>
      </p:sp>
      <p:sp>
        <p:nvSpPr>
          <p:cNvPr id="6" name="页脚占位符 5"/>
          <p:cNvSpPr>
            <a:spLocks noGrp="1"/>
          </p:cNvSpPr>
          <p:nvPr>
            <p:ph type="ftr" sz="quarter" idx="11"/>
          </p:nvPr>
        </p:nvSpPr>
        <p:spPr/>
        <p:txBody>
          <a:bodyPr/>
          <a:lstStyle/>
          <a:p>
            <a:pPr lvl="0" fontAlgn="base"/>
            <a:r>
              <a:rPr lang="zh-CN" altLang="en-US" strike="noStrike" noProof="1">
                <a:latin typeface="Tahoma" panose="020B0604030504040204" pitchFamily="34" charset="0"/>
                <a:ea typeface="宋体" panose="02010600030101010101" pitchFamily="2" charset="-122"/>
                <a:cs typeface="+mn-cs"/>
              </a:rPr>
              <a:t>计算学科导论 </a:t>
            </a:r>
            <a:r>
              <a:rPr lang="zh-CN" altLang="en-US" dirty="0">
                <a:sym typeface="+mn-ea"/>
              </a:rPr>
              <a:t>吴宾</a:t>
            </a:r>
            <a:endParaRPr lang="zh-CN" altLang="en-US" strike="noStrike" noProof="1"/>
          </a:p>
        </p:txBody>
      </p:sp>
      <p:sp>
        <p:nvSpPr>
          <p:cNvPr id="7" name="灯片编号占位符 6"/>
          <p:cNvSpPr>
            <a:spLocks noGrp="1"/>
          </p:cNvSpPr>
          <p:nvPr>
            <p:ph type="sldNum" sz="quarter" idx="12"/>
          </p:nvPr>
        </p:nvSpPr>
        <p:spPr/>
        <p:txBody>
          <a:bodyPr/>
          <a:lstStyle/>
          <a:p>
            <a:pPr lvl="0" fontAlgn="base"/>
            <a:fld id="{9A0DB2DC-4C9A-4742-B13C-FB6460FD3503}" type="slidenum">
              <a:rPr lang="zh-CN" altLang="en-US" strike="noStrike" noProof="1" dirty="0">
                <a:latin typeface="Tahoma" panose="020B0604030504040204" pitchFamily="34" charset="0"/>
                <a:ea typeface="宋体" panose="02010600030101010101" pitchFamily="2" charset="-122"/>
                <a:cs typeface="+mn-cs"/>
              </a:rPr>
              <a:t>‹#›</a:t>
            </a:fld>
            <a:endParaRPr lang="zh-CN" altLang="en-US" strike="noStrike" noProof="1">
              <a:latin typeface="Times New Roman" panose="02020603050405020304" pitchFamily="18"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7" name="日期占位符 6"/>
          <p:cNvSpPr>
            <a:spLocks noGrp="1"/>
          </p:cNvSpPr>
          <p:nvPr>
            <p:ph type="dt" sz="half" idx="10"/>
          </p:nvPr>
        </p:nvSpPr>
        <p:spPr/>
        <p:txBody>
          <a:bodyPr/>
          <a:lstStyle/>
          <a:p>
            <a:pPr lvl="0" fontAlgn="base"/>
            <a:fld id="{BB962C8B-B14F-4D97-AF65-F5344CB8AC3E}" type="datetime1">
              <a:rPr lang="zh-CN" altLang="en-US" strike="noStrike" noProof="1" dirty="0">
                <a:latin typeface="Tahoma" panose="020B0604030504040204" pitchFamily="34" charset="0"/>
                <a:ea typeface="宋体" panose="02010600030101010101" pitchFamily="2" charset="-122"/>
                <a:cs typeface="+mn-cs"/>
              </a:rPr>
              <a:t>2023/11/13</a:t>
            </a:fld>
            <a:endParaRPr lang="zh-CN" altLang="en-US" strike="noStrike" noProof="1">
              <a:latin typeface="Times New Roman" panose="02020603050405020304" pitchFamily="18" charset="0"/>
            </a:endParaRPr>
          </a:p>
        </p:txBody>
      </p:sp>
      <p:sp>
        <p:nvSpPr>
          <p:cNvPr id="8" name="页脚占位符 7"/>
          <p:cNvSpPr>
            <a:spLocks noGrp="1"/>
          </p:cNvSpPr>
          <p:nvPr>
            <p:ph type="ftr" sz="quarter" idx="11"/>
          </p:nvPr>
        </p:nvSpPr>
        <p:spPr/>
        <p:txBody>
          <a:bodyPr/>
          <a:lstStyle/>
          <a:p>
            <a:pPr lvl="0" fontAlgn="base"/>
            <a:r>
              <a:rPr lang="zh-CN" altLang="en-US" strike="noStrike" noProof="1">
                <a:latin typeface="Tahoma" panose="020B0604030504040204" pitchFamily="34" charset="0"/>
                <a:ea typeface="宋体" panose="02010600030101010101" pitchFamily="2" charset="-122"/>
                <a:cs typeface="+mn-cs"/>
              </a:rPr>
              <a:t>计算学科导论 </a:t>
            </a:r>
            <a:r>
              <a:rPr lang="zh-CN" altLang="en-US" dirty="0">
                <a:sym typeface="+mn-ea"/>
              </a:rPr>
              <a:t>吴宾</a:t>
            </a:r>
            <a:endParaRPr lang="zh-CN" altLang="en-US" strike="noStrike" noProof="1"/>
          </a:p>
        </p:txBody>
      </p:sp>
      <p:sp>
        <p:nvSpPr>
          <p:cNvPr id="9" name="灯片编号占位符 8"/>
          <p:cNvSpPr>
            <a:spLocks noGrp="1"/>
          </p:cNvSpPr>
          <p:nvPr>
            <p:ph type="sldNum" sz="quarter" idx="12"/>
          </p:nvPr>
        </p:nvSpPr>
        <p:spPr/>
        <p:txBody>
          <a:bodyPr/>
          <a:lstStyle/>
          <a:p>
            <a:pPr lvl="0" fontAlgn="base"/>
            <a:fld id="{9A0DB2DC-4C9A-4742-B13C-FB6460FD3503}" type="slidenum">
              <a:rPr lang="zh-CN" altLang="en-US" strike="noStrike" noProof="1" dirty="0">
                <a:latin typeface="Tahoma" panose="020B0604030504040204" pitchFamily="34" charset="0"/>
                <a:ea typeface="宋体" panose="02010600030101010101" pitchFamily="2" charset="-122"/>
                <a:cs typeface="+mn-cs"/>
              </a:rPr>
              <a:t>‹#›</a:t>
            </a:fld>
            <a:endParaRPr lang="zh-CN" altLang="en-US" strike="noStrike" noProof="1">
              <a:latin typeface="Times New Roman" panose="02020603050405020304" pitchFamily="18"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日期占位符 2"/>
          <p:cNvSpPr>
            <a:spLocks noGrp="1"/>
          </p:cNvSpPr>
          <p:nvPr>
            <p:ph type="dt" sz="half" idx="10"/>
          </p:nvPr>
        </p:nvSpPr>
        <p:spPr/>
        <p:txBody>
          <a:bodyPr/>
          <a:lstStyle/>
          <a:p>
            <a:pPr lvl="0" fontAlgn="base"/>
            <a:fld id="{BB962C8B-B14F-4D97-AF65-F5344CB8AC3E}" type="datetime1">
              <a:rPr lang="zh-CN" altLang="en-US" strike="noStrike" noProof="1" dirty="0">
                <a:latin typeface="Tahoma" panose="020B0604030504040204" pitchFamily="34" charset="0"/>
                <a:ea typeface="宋体" panose="02010600030101010101" pitchFamily="2" charset="-122"/>
                <a:cs typeface="+mn-cs"/>
              </a:rPr>
              <a:t>2023/11/13</a:t>
            </a:fld>
            <a:endParaRPr lang="zh-CN" altLang="en-US" strike="noStrike" noProof="1">
              <a:latin typeface="Times New Roman" panose="02020603050405020304" pitchFamily="18" charset="0"/>
            </a:endParaRPr>
          </a:p>
        </p:txBody>
      </p:sp>
      <p:sp>
        <p:nvSpPr>
          <p:cNvPr id="4" name="页脚占位符 3"/>
          <p:cNvSpPr>
            <a:spLocks noGrp="1"/>
          </p:cNvSpPr>
          <p:nvPr>
            <p:ph type="ftr" sz="quarter" idx="11"/>
          </p:nvPr>
        </p:nvSpPr>
        <p:spPr/>
        <p:txBody>
          <a:bodyPr/>
          <a:lstStyle/>
          <a:p>
            <a:pPr lvl="0" fontAlgn="base"/>
            <a:r>
              <a:rPr lang="zh-CN" altLang="en-US" strike="noStrike" noProof="1">
                <a:latin typeface="Tahoma" panose="020B0604030504040204" pitchFamily="34" charset="0"/>
                <a:ea typeface="宋体" panose="02010600030101010101" pitchFamily="2" charset="-122"/>
                <a:cs typeface="+mn-cs"/>
              </a:rPr>
              <a:t>计算学科导论 </a:t>
            </a:r>
            <a:r>
              <a:rPr lang="zh-CN" altLang="en-US" dirty="0">
                <a:sym typeface="+mn-ea"/>
              </a:rPr>
              <a:t>吴宾</a:t>
            </a:r>
            <a:endParaRPr lang="zh-CN" altLang="en-US" strike="noStrike" noProof="1"/>
          </a:p>
        </p:txBody>
      </p:sp>
      <p:sp>
        <p:nvSpPr>
          <p:cNvPr id="5" name="灯片编号占位符 4"/>
          <p:cNvSpPr>
            <a:spLocks noGrp="1"/>
          </p:cNvSpPr>
          <p:nvPr>
            <p:ph type="sldNum" sz="quarter" idx="12"/>
          </p:nvPr>
        </p:nvSpPr>
        <p:spPr/>
        <p:txBody>
          <a:bodyPr/>
          <a:lstStyle/>
          <a:p>
            <a:pPr lvl="0" fontAlgn="base"/>
            <a:fld id="{9A0DB2DC-4C9A-4742-B13C-FB6460FD3503}" type="slidenum">
              <a:rPr lang="zh-CN" altLang="en-US" strike="noStrike" noProof="1" dirty="0">
                <a:latin typeface="Tahoma" panose="020B0604030504040204" pitchFamily="34" charset="0"/>
                <a:ea typeface="宋体" panose="02010600030101010101" pitchFamily="2" charset="-122"/>
                <a:cs typeface="+mn-cs"/>
              </a:rPr>
              <a:t>‹#›</a:t>
            </a:fld>
            <a:endParaRPr lang="zh-CN" altLang="en-US" strike="noStrike" noProof="1">
              <a:latin typeface="Times New Roman" panose="02020603050405020304" pitchFamily="18"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fontAlgn="base"/>
            <a:fld id="{BB962C8B-B14F-4D97-AF65-F5344CB8AC3E}" type="datetime1">
              <a:rPr lang="zh-CN" altLang="en-US" strike="noStrike" noProof="1" dirty="0">
                <a:latin typeface="Tahoma" panose="020B0604030504040204" pitchFamily="34" charset="0"/>
                <a:ea typeface="宋体" panose="02010600030101010101" pitchFamily="2" charset="-122"/>
                <a:cs typeface="+mn-cs"/>
              </a:rPr>
              <a:t>2023/11/13</a:t>
            </a:fld>
            <a:endParaRPr lang="zh-CN" altLang="en-US" strike="noStrike" noProof="1">
              <a:latin typeface="Times New Roman" panose="02020603050405020304" pitchFamily="18" charset="0"/>
            </a:endParaRPr>
          </a:p>
        </p:txBody>
      </p:sp>
      <p:sp>
        <p:nvSpPr>
          <p:cNvPr id="3" name="页脚占位符 2"/>
          <p:cNvSpPr>
            <a:spLocks noGrp="1"/>
          </p:cNvSpPr>
          <p:nvPr>
            <p:ph type="ftr" sz="quarter" idx="11"/>
          </p:nvPr>
        </p:nvSpPr>
        <p:spPr/>
        <p:txBody>
          <a:bodyPr/>
          <a:lstStyle/>
          <a:p>
            <a:pPr lvl="0" fontAlgn="base"/>
            <a:r>
              <a:rPr lang="zh-CN" altLang="en-US" strike="noStrike" noProof="1">
                <a:latin typeface="Tahoma" panose="020B0604030504040204" pitchFamily="34" charset="0"/>
                <a:ea typeface="宋体" panose="02010600030101010101" pitchFamily="2" charset="-122"/>
                <a:cs typeface="+mn-cs"/>
              </a:rPr>
              <a:t>计算学科导论 </a:t>
            </a:r>
            <a:r>
              <a:rPr lang="zh-CN" altLang="en-US" dirty="0">
                <a:sym typeface="+mn-ea"/>
              </a:rPr>
              <a:t>吴宾</a:t>
            </a:r>
            <a:endParaRPr lang="zh-CN" altLang="en-US" strike="noStrike" noProof="1"/>
          </a:p>
        </p:txBody>
      </p:sp>
      <p:sp>
        <p:nvSpPr>
          <p:cNvPr id="4" name="灯片编号占位符 3"/>
          <p:cNvSpPr>
            <a:spLocks noGrp="1"/>
          </p:cNvSpPr>
          <p:nvPr>
            <p:ph type="sldNum" sz="quarter" idx="12"/>
          </p:nvPr>
        </p:nvSpPr>
        <p:spPr/>
        <p:txBody>
          <a:bodyPr/>
          <a:lstStyle/>
          <a:p>
            <a:pPr lvl="0" fontAlgn="base"/>
            <a:fld id="{9A0DB2DC-4C9A-4742-B13C-FB6460FD3503}" type="slidenum">
              <a:rPr lang="zh-CN" altLang="en-US" strike="noStrike" noProof="1" dirty="0">
                <a:latin typeface="Tahoma" panose="020B0604030504040204" pitchFamily="34" charset="0"/>
                <a:ea typeface="宋体" panose="02010600030101010101" pitchFamily="2" charset="-122"/>
                <a:cs typeface="+mn-cs"/>
              </a:rPr>
              <a:t>‹#›</a:t>
            </a:fld>
            <a:endParaRPr lang="zh-CN" altLang="en-US" strike="noStrike" noProof="1">
              <a:latin typeface="Times New Roman" panose="02020603050405020304" pitchFamily="18"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a:t>单击此处编辑母版文本样式</a:t>
            </a:r>
          </a:p>
        </p:txBody>
      </p:sp>
      <p:sp>
        <p:nvSpPr>
          <p:cNvPr id="5" name="日期占位符 4"/>
          <p:cNvSpPr>
            <a:spLocks noGrp="1"/>
          </p:cNvSpPr>
          <p:nvPr>
            <p:ph type="dt" sz="half" idx="10"/>
          </p:nvPr>
        </p:nvSpPr>
        <p:spPr/>
        <p:txBody>
          <a:bodyPr/>
          <a:lstStyle/>
          <a:p>
            <a:pPr lvl="0" fontAlgn="base"/>
            <a:fld id="{BB962C8B-B14F-4D97-AF65-F5344CB8AC3E}" type="datetime1">
              <a:rPr lang="zh-CN" altLang="en-US" strike="noStrike" noProof="1" dirty="0">
                <a:latin typeface="Tahoma" panose="020B0604030504040204" pitchFamily="34" charset="0"/>
                <a:ea typeface="宋体" panose="02010600030101010101" pitchFamily="2" charset="-122"/>
                <a:cs typeface="+mn-cs"/>
              </a:rPr>
              <a:t>2023/11/13</a:t>
            </a:fld>
            <a:endParaRPr lang="zh-CN" altLang="en-US" strike="noStrike" noProof="1">
              <a:latin typeface="Times New Roman" panose="02020603050405020304" pitchFamily="18" charset="0"/>
            </a:endParaRPr>
          </a:p>
        </p:txBody>
      </p:sp>
      <p:sp>
        <p:nvSpPr>
          <p:cNvPr id="6" name="页脚占位符 5"/>
          <p:cNvSpPr>
            <a:spLocks noGrp="1"/>
          </p:cNvSpPr>
          <p:nvPr>
            <p:ph type="ftr" sz="quarter" idx="11"/>
          </p:nvPr>
        </p:nvSpPr>
        <p:spPr/>
        <p:txBody>
          <a:bodyPr/>
          <a:lstStyle/>
          <a:p>
            <a:pPr lvl="0" fontAlgn="base"/>
            <a:r>
              <a:rPr lang="zh-CN" altLang="en-US" strike="noStrike" noProof="1">
                <a:latin typeface="Tahoma" panose="020B0604030504040204" pitchFamily="34" charset="0"/>
                <a:ea typeface="宋体" panose="02010600030101010101" pitchFamily="2" charset="-122"/>
                <a:cs typeface="+mn-cs"/>
              </a:rPr>
              <a:t>计算学科导论 </a:t>
            </a:r>
            <a:r>
              <a:rPr lang="zh-CN" altLang="en-US" dirty="0">
                <a:sym typeface="+mn-ea"/>
              </a:rPr>
              <a:t>吴宾</a:t>
            </a:r>
            <a:endParaRPr lang="zh-CN" altLang="en-US" strike="noStrike" noProof="1"/>
          </a:p>
        </p:txBody>
      </p:sp>
      <p:sp>
        <p:nvSpPr>
          <p:cNvPr id="7" name="灯片编号占位符 6"/>
          <p:cNvSpPr>
            <a:spLocks noGrp="1"/>
          </p:cNvSpPr>
          <p:nvPr>
            <p:ph type="sldNum" sz="quarter" idx="12"/>
          </p:nvPr>
        </p:nvSpPr>
        <p:spPr/>
        <p:txBody>
          <a:bodyPr/>
          <a:lstStyle/>
          <a:p>
            <a:pPr lvl="0" fontAlgn="base"/>
            <a:fld id="{9A0DB2DC-4C9A-4742-B13C-FB6460FD3503}" type="slidenum">
              <a:rPr lang="zh-CN" altLang="en-US" strike="noStrike" noProof="1" dirty="0">
                <a:latin typeface="Tahoma" panose="020B0604030504040204" pitchFamily="34" charset="0"/>
                <a:ea typeface="宋体" panose="02010600030101010101" pitchFamily="2" charset="-122"/>
                <a:cs typeface="+mn-cs"/>
              </a:rPr>
              <a:t>‹#›</a:t>
            </a:fld>
            <a:endParaRPr lang="zh-CN" altLang="en-US" strike="noStrike" noProof="1">
              <a:latin typeface="Times New Roman" panose="02020603050405020304" pitchFamily="18"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矩形 3073"/>
          <p:cNvSpPr/>
          <p:nvPr/>
        </p:nvSpPr>
        <p:spPr>
          <a:xfrm>
            <a:off x="431800" y="917575"/>
            <a:ext cx="438150" cy="474663"/>
          </a:xfrm>
          <a:prstGeom prst="rect">
            <a:avLst/>
          </a:prstGeom>
          <a:solidFill>
            <a:schemeClr val="accent2"/>
          </a:solidFill>
          <a:ln w="9525">
            <a:noFill/>
          </a:ln>
        </p:spPr>
        <p:txBody>
          <a:bodyPr wrap="none" anchor="ctr" anchorCtr="0"/>
          <a:lstStyle/>
          <a:p>
            <a:pPr lvl="0" algn="ctr"/>
            <a:endParaRPr lang="zh-CN" dirty="0">
              <a:latin typeface="Tahoma" panose="020B0604030504040204" pitchFamily="34" charset="0"/>
              <a:ea typeface="宋体" panose="02010600030101010101" pitchFamily="2" charset="-122"/>
            </a:endParaRPr>
          </a:p>
        </p:txBody>
      </p:sp>
      <p:sp>
        <p:nvSpPr>
          <p:cNvPr id="1027" name="矩形 3074"/>
          <p:cNvSpPr/>
          <p:nvPr/>
        </p:nvSpPr>
        <p:spPr>
          <a:xfrm>
            <a:off x="814388" y="917575"/>
            <a:ext cx="328612" cy="474663"/>
          </a:xfrm>
          <a:prstGeom prst="rect">
            <a:avLst/>
          </a:prstGeom>
          <a:gradFill rotWithShape="0">
            <a:gsLst>
              <a:gs pos="0">
                <a:schemeClr val="accent2"/>
              </a:gs>
              <a:gs pos="100000">
                <a:schemeClr val="bg1"/>
              </a:gs>
            </a:gsLst>
            <a:lin ang="0" scaled="1"/>
            <a:tileRect/>
          </a:gradFill>
          <a:ln w="9525">
            <a:noFill/>
          </a:ln>
        </p:spPr>
        <p:txBody>
          <a:bodyPr wrap="none" anchor="ctr" anchorCtr="0"/>
          <a:lstStyle/>
          <a:p>
            <a:pPr lvl="0" algn="ctr"/>
            <a:endParaRPr lang="zh-CN" dirty="0">
              <a:latin typeface="Tahoma" panose="020B0604030504040204" pitchFamily="34" charset="0"/>
              <a:ea typeface="宋体" panose="02010600030101010101" pitchFamily="2" charset="-122"/>
            </a:endParaRPr>
          </a:p>
        </p:txBody>
      </p:sp>
      <p:sp>
        <p:nvSpPr>
          <p:cNvPr id="1028" name="矩形 3075"/>
          <p:cNvSpPr/>
          <p:nvPr/>
        </p:nvSpPr>
        <p:spPr>
          <a:xfrm>
            <a:off x="555625" y="1339850"/>
            <a:ext cx="422275" cy="474663"/>
          </a:xfrm>
          <a:prstGeom prst="rect">
            <a:avLst/>
          </a:prstGeom>
          <a:solidFill>
            <a:schemeClr val="folHlink"/>
          </a:solidFill>
          <a:ln w="9525">
            <a:noFill/>
          </a:ln>
        </p:spPr>
        <p:txBody>
          <a:bodyPr wrap="none" anchor="ctr" anchorCtr="0"/>
          <a:lstStyle/>
          <a:p>
            <a:pPr lvl="0" algn="ctr"/>
            <a:endParaRPr lang="zh-CN" dirty="0">
              <a:latin typeface="Tahoma" panose="020B0604030504040204" pitchFamily="34" charset="0"/>
              <a:ea typeface="宋体" panose="02010600030101010101" pitchFamily="2" charset="-122"/>
            </a:endParaRPr>
          </a:p>
        </p:txBody>
      </p:sp>
      <p:sp>
        <p:nvSpPr>
          <p:cNvPr id="1029" name="矩形 3076"/>
          <p:cNvSpPr/>
          <p:nvPr/>
        </p:nvSpPr>
        <p:spPr>
          <a:xfrm>
            <a:off x="925513" y="1339850"/>
            <a:ext cx="368300" cy="474663"/>
          </a:xfrm>
          <a:prstGeom prst="rect">
            <a:avLst/>
          </a:prstGeom>
          <a:gradFill rotWithShape="0">
            <a:gsLst>
              <a:gs pos="0">
                <a:schemeClr val="folHlink"/>
              </a:gs>
              <a:gs pos="100000">
                <a:schemeClr val="bg1"/>
              </a:gs>
            </a:gsLst>
            <a:lin ang="0" scaled="1"/>
            <a:tileRect/>
          </a:gradFill>
          <a:ln w="9525">
            <a:noFill/>
          </a:ln>
        </p:spPr>
        <p:txBody>
          <a:bodyPr wrap="none" anchor="ctr" anchorCtr="0"/>
          <a:lstStyle/>
          <a:p>
            <a:pPr lvl="0" algn="ctr"/>
            <a:endParaRPr lang="zh-CN" dirty="0">
              <a:latin typeface="Tahoma" panose="020B0604030504040204" pitchFamily="34" charset="0"/>
              <a:ea typeface="宋体" panose="02010600030101010101" pitchFamily="2" charset="-122"/>
            </a:endParaRPr>
          </a:p>
        </p:txBody>
      </p:sp>
      <p:sp>
        <p:nvSpPr>
          <p:cNvPr id="1030" name="矩形 3077"/>
          <p:cNvSpPr/>
          <p:nvPr/>
        </p:nvSpPr>
        <p:spPr>
          <a:xfrm>
            <a:off x="127000" y="1447800"/>
            <a:ext cx="560388" cy="422275"/>
          </a:xfrm>
          <a:prstGeom prst="rect">
            <a:avLst/>
          </a:prstGeom>
          <a:gradFill rotWithShape="0">
            <a:gsLst>
              <a:gs pos="0">
                <a:schemeClr val="bg1"/>
              </a:gs>
              <a:gs pos="100000">
                <a:schemeClr val="hlink"/>
              </a:gs>
            </a:gsLst>
            <a:lin ang="18900000" scaled="1"/>
            <a:tileRect/>
          </a:gradFill>
          <a:ln w="9525">
            <a:noFill/>
          </a:ln>
        </p:spPr>
        <p:txBody>
          <a:bodyPr wrap="none" anchor="ctr" anchorCtr="0"/>
          <a:lstStyle/>
          <a:p>
            <a:pPr lvl="0" algn="ctr"/>
            <a:endParaRPr lang="zh-CN" dirty="0">
              <a:latin typeface="Tahoma" panose="020B0604030504040204" pitchFamily="34" charset="0"/>
              <a:ea typeface="宋体" panose="02010600030101010101" pitchFamily="2" charset="-122"/>
            </a:endParaRPr>
          </a:p>
        </p:txBody>
      </p:sp>
      <p:sp>
        <p:nvSpPr>
          <p:cNvPr id="1031" name="矩形 3078"/>
          <p:cNvSpPr/>
          <p:nvPr/>
        </p:nvSpPr>
        <p:spPr>
          <a:xfrm>
            <a:off x="762000" y="990600"/>
            <a:ext cx="31750" cy="1052513"/>
          </a:xfrm>
          <a:prstGeom prst="rect">
            <a:avLst/>
          </a:prstGeom>
          <a:solidFill>
            <a:schemeClr val="bg2"/>
          </a:solidFill>
          <a:ln w="9525">
            <a:noFill/>
          </a:ln>
        </p:spPr>
        <p:txBody>
          <a:bodyPr wrap="none" anchor="ctr" anchorCtr="0"/>
          <a:lstStyle/>
          <a:p>
            <a:pPr lvl="0" algn="ctr"/>
            <a:endParaRPr lang="zh-CN" dirty="0">
              <a:latin typeface="Tahoma" panose="020B0604030504040204" pitchFamily="34" charset="0"/>
              <a:ea typeface="宋体" panose="02010600030101010101" pitchFamily="2" charset="-122"/>
            </a:endParaRPr>
          </a:p>
        </p:txBody>
      </p:sp>
      <p:sp>
        <p:nvSpPr>
          <p:cNvPr id="1032" name="矩形 3079"/>
          <p:cNvSpPr/>
          <p:nvPr/>
        </p:nvSpPr>
        <p:spPr>
          <a:xfrm>
            <a:off x="457200" y="1600200"/>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lstStyle/>
          <a:p>
            <a:pPr lvl="0" algn="ctr"/>
            <a:endParaRPr lang="zh-CN" dirty="0">
              <a:latin typeface="Tahoma" panose="020B0604030504040204" pitchFamily="34" charset="0"/>
              <a:ea typeface="宋体" panose="02010600030101010101" pitchFamily="2" charset="-122"/>
            </a:endParaRPr>
          </a:p>
        </p:txBody>
      </p:sp>
      <p:sp>
        <p:nvSpPr>
          <p:cNvPr id="1033" name="标题 3080"/>
          <p:cNvSpPr>
            <a:spLocks noGrp="1"/>
          </p:cNvSpPr>
          <p:nvPr>
            <p:ph type="title"/>
          </p:nvPr>
        </p:nvSpPr>
        <p:spPr>
          <a:xfrm>
            <a:off x="1143000" y="381000"/>
            <a:ext cx="7612063" cy="1143000"/>
          </a:xfrm>
          <a:prstGeom prst="rect">
            <a:avLst/>
          </a:prstGeom>
          <a:noFill/>
          <a:ln w="9525">
            <a:noFill/>
          </a:ln>
        </p:spPr>
        <p:txBody>
          <a:bodyPr anchor="b" anchorCtr="0"/>
          <a:lstStyle/>
          <a:p>
            <a:pPr lvl="0"/>
            <a:r>
              <a:rPr lang="zh-CN" altLang="en-US" dirty="0"/>
              <a:t>单击此处编辑母版标题样式</a:t>
            </a:r>
          </a:p>
        </p:txBody>
      </p:sp>
      <p:sp>
        <p:nvSpPr>
          <p:cNvPr id="1034" name="文本占位符 3081"/>
          <p:cNvSpPr>
            <a:spLocks noGrp="1"/>
          </p:cNvSpPr>
          <p:nvPr>
            <p:ph type="body"/>
          </p:nvPr>
        </p:nvSpPr>
        <p:spPr>
          <a:xfrm>
            <a:off x="762000" y="1752600"/>
            <a:ext cx="8001000" cy="4379913"/>
          </a:xfrm>
          <a:prstGeom prst="rect">
            <a:avLst/>
          </a:prstGeom>
          <a:noFill/>
          <a:ln w="9525">
            <a:noFill/>
          </a:ln>
        </p:spPr>
        <p:txBody>
          <a:bodyPr anchor="t" anchorCtr="0"/>
          <a:lstStyle/>
          <a:p>
            <a:pPr lvl="0"/>
            <a:r>
              <a:rPr lang="zh-CN" altLang="en-US" dirty="0"/>
              <a:t>单击此处编辑母版文本样式</a:t>
            </a:r>
          </a:p>
          <a:p>
            <a:pPr lvl="1" indent="-285750"/>
            <a:r>
              <a:rPr lang="zh-CN" altLang="en-US" dirty="0"/>
              <a:t>第二级</a:t>
            </a:r>
          </a:p>
          <a:p>
            <a:pPr lvl="2" indent="-228600"/>
            <a:r>
              <a:rPr lang="zh-CN" altLang="en-US" dirty="0"/>
              <a:t>第三级</a:t>
            </a:r>
          </a:p>
          <a:p>
            <a:pPr lvl="3" indent="-228600"/>
            <a:r>
              <a:rPr lang="zh-CN" altLang="en-US" dirty="0"/>
              <a:t>第四级</a:t>
            </a:r>
          </a:p>
          <a:p>
            <a:pPr lvl="4" indent="-228600"/>
            <a:r>
              <a:rPr lang="zh-CN" altLang="en-US" dirty="0"/>
              <a:t>第五级</a:t>
            </a:r>
          </a:p>
        </p:txBody>
      </p:sp>
      <p:sp>
        <p:nvSpPr>
          <p:cNvPr id="3083" name="日期占位符 3082"/>
          <p:cNvSpPr>
            <a:spLocks noGrp="1"/>
          </p:cNvSpPr>
          <p:nvPr>
            <p:ph type="dt" sz="half" idx="2"/>
          </p:nvPr>
        </p:nvSpPr>
        <p:spPr>
          <a:xfrm>
            <a:off x="914400" y="6324600"/>
            <a:ext cx="2590800" cy="457200"/>
          </a:xfrm>
          <a:prstGeom prst="rect">
            <a:avLst/>
          </a:prstGeom>
          <a:noFill/>
          <a:ln w="9525">
            <a:noFill/>
          </a:ln>
        </p:spPr>
        <p:txBody>
          <a:bodyPr anchor="b"/>
          <a:lstStyle>
            <a:lvl1pPr>
              <a:defRPr sz="1400">
                <a:latin typeface="Tahoma" panose="020B0604030504040204" pitchFamily="34" charset="0"/>
              </a:defRPr>
            </a:lvl1pPr>
          </a:lstStyle>
          <a:p>
            <a:pPr lvl="0" fontAlgn="base"/>
            <a:fld id="{BB962C8B-B14F-4D97-AF65-F5344CB8AC3E}" type="datetime1">
              <a:rPr lang="zh-CN" altLang="en-US" strike="noStrike" noProof="1" dirty="0">
                <a:latin typeface="Tahoma" panose="020B0604030504040204" pitchFamily="34" charset="0"/>
                <a:ea typeface="宋体" panose="02010600030101010101" pitchFamily="2" charset="-122"/>
                <a:cs typeface="+mn-cs"/>
              </a:rPr>
              <a:t>2023/11/13</a:t>
            </a:fld>
            <a:endParaRPr lang="zh-CN" altLang="en-US" strike="noStrike" noProof="1">
              <a:latin typeface="Times New Roman" panose="02020603050405020304" pitchFamily="18" charset="0"/>
            </a:endParaRPr>
          </a:p>
        </p:txBody>
      </p:sp>
      <p:sp>
        <p:nvSpPr>
          <p:cNvPr id="3084" name="页脚占位符 3083"/>
          <p:cNvSpPr>
            <a:spLocks noGrp="1"/>
          </p:cNvSpPr>
          <p:nvPr>
            <p:ph type="ftr" sz="quarter" idx="3"/>
          </p:nvPr>
        </p:nvSpPr>
        <p:spPr>
          <a:xfrm>
            <a:off x="3962400" y="6324600"/>
            <a:ext cx="3200400" cy="457200"/>
          </a:xfrm>
          <a:prstGeom prst="rect">
            <a:avLst/>
          </a:prstGeom>
          <a:noFill/>
          <a:ln w="9525">
            <a:noFill/>
          </a:ln>
        </p:spPr>
        <p:txBody>
          <a:bodyPr anchor="b"/>
          <a:lstStyle>
            <a:lvl1pPr algn="ctr">
              <a:defRPr sz="1400">
                <a:latin typeface="Tahoma" panose="020B0604030504040204" pitchFamily="34" charset="0"/>
              </a:defRPr>
            </a:lvl1pPr>
          </a:lstStyle>
          <a:p>
            <a:pPr lvl="0" fontAlgn="base"/>
            <a:r>
              <a:rPr lang="zh-CN" altLang="en-US" strike="noStrike" noProof="1">
                <a:latin typeface="Tahoma" panose="020B0604030504040204" pitchFamily="34" charset="0"/>
                <a:ea typeface="宋体" panose="02010600030101010101" pitchFamily="2" charset="-122"/>
                <a:cs typeface="+mn-cs"/>
              </a:rPr>
              <a:t>计算学科导论</a:t>
            </a:r>
            <a:r>
              <a:rPr lang="en-US" altLang="zh-CN" strike="noStrike" noProof="1">
                <a:latin typeface="Tahoma" panose="020B0604030504040204" pitchFamily="34" charset="0"/>
                <a:ea typeface="宋体" panose="02010600030101010101" pitchFamily="2" charset="-122"/>
                <a:cs typeface="+mn-cs"/>
              </a:rPr>
              <a:t>  </a:t>
            </a:r>
            <a:r>
              <a:rPr lang="zh-CN" altLang="en-US" strike="noStrike" noProof="1">
                <a:latin typeface="Tahoma" panose="020B0604030504040204" pitchFamily="34" charset="0"/>
                <a:ea typeface="宋体" panose="02010600030101010101" pitchFamily="2" charset="-122"/>
                <a:cs typeface="+mn-cs"/>
              </a:rPr>
              <a:t>吴宾</a:t>
            </a:r>
          </a:p>
        </p:txBody>
      </p:sp>
      <p:sp>
        <p:nvSpPr>
          <p:cNvPr id="3085" name="灯片编号占位符 3084"/>
          <p:cNvSpPr>
            <a:spLocks noGrp="1"/>
          </p:cNvSpPr>
          <p:nvPr>
            <p:ph type="sldNum" sz="quarter" idx="4"/>
          </p:nvPr>
        </p:nvSpPr>
        <p:spPr>
          <a:xfrm>
            <a:off x="7772400" y="6324600"/>
            <a:ext cx="914400" cy="457200"/>
          </a:xfrm>
          <a:prstGeom prst="rect">
            <a:avLst/>
          </a:prstGeom>
          <a:noFill/>
          <a:ln w="9525">
            <a:noFill/>
          </a:ln>
        </p:spPr>
        <p:txBody>
          <a:bodyPr anchor="b"/>
          <a:lstStyle>
            <a:lvl1pPr algn="r">
              <a:defRPr sz="1400">
                <a:latin typeface="Tahoma" panose="020B0604030504040204" pitchFamily="34" charset="0"/>
              </a:defRPr>
            </a:lvl1pPr>
          </a:lstStyle>
          <a:p>
            <a:pPr lvl="0" fontAlgn="base"/>
            <a:fld id="{9A0DB2DC-4C9A-4742-B13C-FB6460FD3503}" type="slidenum">
              <a:rPr lang="zh-CN" altLang="en-US" strike="noStrike" noProof="1" dirty="0">
                <a:latin typeface="Tahoma" panose="020B0604030504040204" pitchFamily="34" charset="0"/>
                <a:ea typeface="宋体" panose="02010600030101010101" pitchFamily="2" charset="-122"/>
                <a:cs typeface="+mn-cs"/>
              </a:rPr>
              <a:t>‹#›</a:t>
            </a:fld>
            <a:endParaRPr lang="zh-CN" altLang="en-US" strike="noStrike" noProof="1">
              <a:latin typeface="Times New Roman" panose="02020603050405020304" pitchFamily="18"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p:txStyles>
    <p:titleStyle>
      <a:lvl1pPr marL="0" lvl="0" indent="0" algn="l" defTabSz="914400" rtl="0" eaLnBrk="1" fontAlgn="base" latinLnBrk="0" hangingPunct="1">
        <a:lnSpc>
          <a:spcPct val="100000"/>
        </a:lnSpc>
        <a:spcBef>
          <a:spcPct val="0"/>
        </a:spcBef>
        <a:spcAft>
          <a:spcPct val="0"/>
        </a:spcAft>
        <a:buNone/>
        <a:defRPr sz="4000" b="1" i="0" u="none" kern="1200" baseline="0">
          <a:solidFill>
            <a:schemeClr val="tx2"/>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1"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000" b="1"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1"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2000" b="1"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1"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1"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1"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1"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1"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矩形 3073"/>
          <p:cNvSpPr/>
          <p:nvPr/>
        </p:nvSpPr>
        <p:spPr>
          <a:xfrm>
            <a:off x="431800" y="917575"/>
            <a:ext cx="438150" cy="474663"/>
          </a:xfrm>
          <a:prstGeom prst="rect">
            <a:avLst/>
          </a:prstGeom>
          <a:solidFill>
            <a:schemeClr val="accent2"/>
          </a:solidFill>
          <a:ln w="9525">
            <a:noFill/>
          </a:ln>
        </p:spPr>
        <p:txBody>
          <a:bodyPr wrap="none" anchor="ctr" anchorCtr="0"/>
          <a:lstStyle/>
          <a:p>
            <a:pPr lvl="0" algn="ctr"/>
            <a:endParaRPr lang="zh-CN" dirty="0">
              <a:latin typeface="Tahoma" panose="020B0604030504040204" pitchFamily="34" charset="0"/>
              <a:ea typeface="宋体" panose="02010600030101010101" pitchFamily="2" charset="-122"/>
            </a:endParaRPr>
          </a:p>
        </p:txBody>
      </p:sp>
      <p:sp>
        <p:nvSpPr>
          <p:cNvPr id="1027" name="矩形 3074"/>
          <p:cNvSpPr/>
          <p:nvPr/>
        </p:nvSpPr>
        <p:spPr>
          <a:xfrm>
            <a:off x="814388" y="917575"/>
            <a:ext cx="328612" cy="474663"/>
          </a:xfrm>
          <a:prstGeom prst="rect">
            <a:avLst/>
          </a:prstGeom>
          <a:gradFill rotWithShape="0">
            <a:gsLst>
              <a:gs pos="0">
                <a:schemeClr val="accent2"/>
              </a:gs>
              <a:gs pos="100000">
                <a:schemeClr val="bg1"/>
              </a:gs>
            </a:gsLst>
            <a:lin ang="0" scaled="1"/>
            <a:tileRect/>
          </a:gradFill>
          <a:ln w="9525">
            <a:noFill/>
          </a:ln>
        </p:spPr>
        <p:txBody>
          <a:bodyPr wrap="none" anchor="ctr" anchorCtr="0"/>
          <a:lstStyle/>
          <a:p>
            <a:pPr lvl="0" algn="ctr"/>
            <a:endParaRPr lang="zh-CN" dirty="0">
              <a:latin typeface="Tahoma" panose="020B0604030504040204" pitchFamily="34" charset="0"/>
              <a:ea typeface="宋体" panose="02010600030101010101" pitchFamily="2" charset="-122"/>
            </a:endParaRPr>
          </a:p>
        </p:txBody>
      </p:sp>
      <p:sp>
        <p:nvSpPr>
          <p:cNvPr id="1028" name="矩形 3075"/>
          <p:cNvSpPr/>
          <p:nvPr/>
        </p:nvSpPr>
        <p:spPr>
          <a:xfrm>
            <a:off x="555625" y="1339850"/>
            <a:ext cx="422275" cy="474663"/>
          </a:xfrm>
          <a:prstGeom prst="rect">
            <a:avLst/>
          </a:prstGeom>
          <a:solidFill>
            <a:schemeClr val="folHlink"/>
          </a:solidFill>
          <a:ln w="9525">
            <a:noFill/>
          </a:ln>
        </p:spPr>
        <p:txBody>
          <a:bodyPr wrap="none" anchor="ctr" anchorCtr="0"/>
          <a:lstStyle/>
          <a:p>
            <a:pPr lvl="0" algn="ctr"/>
            <a:endParaRPr lang="zh-CN" dirty="0">
              <a:latin typeface="Tahoma" panose="020B0604030504040204" pitchFamily="34" charset="0"/>
              <a:ea typeface="宋体" panose="02010600030101010101" pitchFamily="2" charset="-122"/>
            </a:endParaRPr>
          </a:p>
        </p:txBody>
      </p:sp>
      <p:sp>
        <p:nvSpPr>
          <p:cNvPr id="1029" name="矩形 3076"/>
          <p:cNvSpPr/>
          <p:nvPr/>
        </p:nvSpPr>
        <p:spPr>
          <a:xfrm>
            <a:off x="925513" y="1339850"/>
            <a:ext cx="368300" cy="474663"/>
          </a:xfrm>
          <a:prstGeom prst="rect">
            <a:avLst/>
          </a:prstGeom>
          <a:gradFill rotWithShape="0">
            <a:gsLst>
              <a:gs pos="0">
                <a:schemeClr val="folHlink"/>
              </a:gs>
              <a:gs pos="100000">
                <a:schemeClr val="bg1"/>
              </a:gs>
            </a:gsLst>
            <a:lin ang="0" scaled="1"/>
            <a:tileRect/>
          </a:gradFill>
          <a:ln w="9525">
            <a:noFill/>
          </a:ln>
        </p:spPr>
        <p:txBody>
          <a:bodyPr wrap="none" anchor="ctr" anchorCtr="0"/>
          <a:lstStyle/>
          <a:p>
            <a:pPr lvl="0" algn="ctr"/>
            <a:endParaRPr lang="zh-CN" dirty="0">
              <a:latin typeface="Tahoma" panose="020B0604030504040204" pitchFamily="34" charset="0"/>
              <a:ea typeface="宋体" panose="02010600030101010101" pitchFamily="2" charset="-122"/>
            </a:endParaRPr>
          </a:p>
        </p:txBody>
      </p:sp>
      <p:sp>
        <p:nvSpPr>
          <p:cNvPr id="1030" name="矩形 3077"/>
          <p:cNvSpPr/>
          <p:nvPr/>
        </p:nvSpPr>
        <p:spPr>
          <a:xfrm>
            <a:off x="127000" y="1447800"/>
            <a:ext cx="560388" cy="422275"/>
          </a:xfrm>
          <a:prstGeom prst="rect">
            <a:avLst/>
          </a:prstGeom>
          <a:gradFill rotWithShape="0">
            <a:gsLst>
              <a:gs pos="0">
                <a:schemeClr val="bg1"/>
              </a:gs>
              <a:gs pos="100000">
                <a:schemeClr val="hlink"/>
              </a:gs>
            </a:gsLst>
            <a:lin ang="18900000" scaled="1"/>
            <a:tileRect/>
          </a:gradFill>
          <a:ln w="9525">
            <a:noFill/>
          </a:ln>
        </p:spPr>
        <p:txBody>
          <a:bodyPr wrap="none" anchor="ctr" anchorCtr="0"/>
          <a:lstStyle/>
          <a:p>
            <a:pPr lvl="0" algn="ctr"/>
            <a:endParaRPr lang="zh-CN" dirty="0">
              <a:latin typeface="Tahoma" panose="020B0604030504040204" pitchFamily="34" charset="0"/>
              <a:ea typeface="宋体" panose="02010600030101010101" pitchFamily="2" charset="-122"/>
            </a:endParaRPr>
          </a:p>
        </p:txBody>
      </p:sp>
      <p:sp>
        <p:nvSpPr>
          <p:cNvPr id="1031" name="矩形 3078"/>
          <p:cNvSpPr/>
          <p:nvPr/>
        </p:nvSpPr>
        <p:spPr>
          <a:xfrm>
            <a:off x="762000" y="990600"/>
            <a:ext cx="31750" cy="1052513"/>
          </a:xfrm>
          <a:prstGeom prst="rect">
            <a:avLst/>
          </a:prstGeom>
          <a:solidFill>
            <a:schemeClr val="bg2"/>
          </a:solidFill>
          <a:ln w="9525">
            <a:noFill/>
          </a:ln>
        </p:spPr>
        <p:txBody>
          <a:bodyPr wrap="none" anchor="ctr" anchorCtr="0"/>
          <a:lstStyle/>
          <a:p>
            <a:pPr lvl="0" algn="ctr"/>
            <a:endParaRPr lang="zh-CN" dirty="0">
              <a:latin typeface="Tahoma" panose="020B0604030504040204" pitchFamily="34" charset="0"/>
              <a:ea typeface="宋体" panose="02010600030101010101" pitchFamily="2" charset="-122"/>
            </a:endParaRPr>
          </a:p>
        </p:txBody>
      </p:sp>
      <p:sp>
        <p:nvSpPr>
          <p:cNvPr id="1032" name="矩形 3079"/>
          <p:cNvSpPr/>
          <p:nvPr/>
        </p:nvSpPr>
        <p:spPr>
          <a:xfrm>
            <a:off x="457200" y="1600200"/>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lstStyle/>
          <a:p>
            <a:pPr lvl="0" algn="ctr"/>
            <a:endParaRPr lang="zh-CN" dirty="0">
              <a:latin typeface="Tahoma" panose="020B0604030504040204" pitchFamily="34" charset="0"/>
              <a:ea typeface="宋体" panose="02010600030101010101" pitchFamily="2" charset="-122"/>
            </a:endParaRPr>
          </a:p>
        </p:txBody>
      </p:sp>
      <p:sp>
        <p:nvSpPr>
          <p:cNvPr id="1033" name="标题 3080"/>
          <p:cNvSpPr>
            <a:spLocks noGrp="1"/>
          </p:cNvSpPr>
          <p:nvPr>
            <p:ph type="title"/>
          </p:nvPr>
        </p:nvSpPr>
        <p:spPr>
          <a:xfrm>
            <a:off x="1143000" y="381000"/>
            <a:ext cx="7612063" cy="1143000"/>
          </a:xfrm>
          <a:prstGeom prst="rect">
            <a:avLst/>
          </a:prstGeom>
          <a:noFill/>
          <a:ln w="9525">
            <a:noFill/>
          </a:ln>
        </p:spPr>
        <p:txBody>
          <a:bodyPr anchor="b" anchorCtr="0"/>
          <a:lstStyle/>
          <a:p>
            <a:pPr lvl="0"/>
            <a:r>
              <a:rPr lang="zh-CN" altLang="en-US" dirty="0"/>
              <a:t>单击此处编辑母版标题样式</a:t>
            </a:r>
          </a:p>
        </p:txBody>
      </p:sp>
      <p:sp>
        <p:nvSpPr>
          <p:cNvPr id="1034" name="文本占位符 3081"/>
          <p:cNvSpPr>
            <a:spLocks noGrp="1"/>
          </p:cNvSpPr>
          <p:nvPr>
            <p:ph type="body"/>
          </p:nvPr>
        </p:nvSpPr>
        <p:spPr>
          <a:xfrm>
            <a:off x="762000" y="1752600"/>
            <a:ext cx="8001000" cy="4379913"/>
          </a:xfrm>
          <a:prstGeom prst="rect">
            <a:avLst/>
          </a:prstGeom>
          <a:noFill/>
          <a:ln w="9525">
            <a:noFill/>
          </a:ln>
        </p:spPr>
        <p:txBody>
          <a:bodyPr anchor="t" anchorCtr="0"/>
          <a:lstStyle/>
          <a:p>
            <a:pPr lvl="0"/>
            <a:r>
              <a:rPr lang="zh-CN" altLang="en-US" dirty="0"/>
              <a:t>单击此处编辑母版文本样式</a:t>
            </a:r>
          </a:p>
          <a:p>
            <a:pPr lvl="1" indent="-285750"/>
            <a:r>
              <a:rPr lang="zh-CN" altLang="en-US" dirty="0"/>
              <a:t>第二级</a:t>
            </a:r>
          </a:p>
          <a:p>
            <a:pPr lvl="2" indent="-228600"/>
            <a:r>
              <a:rPr lang="zh-CN" altLang="en-US" dirty="0"/>
              <a:t>第三级</a:t>
            </a:r>
          </a:p>
          <a:p>
            <a:pPr lvl="3" indent="-228600"/>
            <a:r>
              <a:rPr lang="zh-CN" altLang="en-US" dirty="0"/>
              <a:t>第四级</a:t>
            </a:r>
          </a:p>
          <a:p>
            <a:pPr lvl="4" indent="-228600"/>
            <a:r>
              <a:rPr lang="zh-CN" altLang="en-US" dirty="0"/>
              <a:t>第五级</a:t>
            </a:r>
          </a:p>
        </p:txBody>
      </p:sp>
      <p:sp>
        <p:nvSpPr>
          <p:cNvPr id="3083" name="日期占位符 3082"/>
          <p:cNvSpPr>
            <a:spLocks noGrp="1"/>
          </p:cNvSpPr>
          <p:nvPr>
            <p:ph type="dt" sz="half" idx="2"/>
          </p:nvPr>
        </p:nvSpPr>
        <p:spPr>
          <a:xfrm>
            <a:off x="914400" y="6324600"/>
            <a:ext cx="2590800" cy="457200"/>
          </a:xfrm>
          <a:prstGeom prst="rect">
            <a:avLst/>
          </a:prstGeom>
          <a:noFill/>
          <a:ln w="9525">
            <a:noFill/>
          </a:ln>
        </p:spPr>
        <p:txBody>
          <a:bodyPr anchor="b"/>
          <a:lstStyle>
            <a:lvl1pPr>
              <a:defRPr sz="1400">
                <a:latin typeface="Tahoma" panose="020B0604030504040204" pitchFamily="34" charset="0"/>
              </a:defRPr>
            </a:lvl1pPr>
          </a:lstStyle>
          <a:p>
            <a:pPr lvl="0" fontAlgn="base"/>
            <a:fld id="{BB962C8B-B14F-4D97-AF65-F5344CB8AC3E}" type="datetime1">
              <a:rPr lang="zh-CN" altLang="en-US" strike="noStrike" noProof="1" dirty="0">
                <a:latin typeface="Tahoma" panose="020B0604030504040204" pitchFamily="34" charset="0"/>
                <a:ea typeface="宋体" panose="02010600030101010101" pitchFamily="2" charset="-122"/>
                <a:cs typeface="+mn-cs"/>
              </a:rPr>
              <a:t>2023/11/13</a:t>
            </a:fld>
            <a:endParaRPr lang="zh-CN" altLang="en-US" strike="noStrike" noProof="1">
              <a:latin typeface="Times New Roman" panose="02020603050405020304" pitchFamily="18" charset="0"/>
            </a:endParaRPr>
          </a:p>
        </p:txBody>
      </p:sp>
      <p:sp>
        <p:nvSpPr>
          <p:cNvPr id="3084" name="页脚占位符 3083"/>
          <p:cNvSpPr>
            <a:spLocks noGrp="1"/>
          </p:cNvSpPr>
          <p:nvPr>
            <p:ph type="ftr" sz="quarter" idx="3"/>
          </p:nvPr>
        </p:nvSpPr>
        <p:spPr>
          <a:xfrm>
            <a:off x="3962400" y="6324600"/>
            <a:ext cx="3200400" cy="457200"/>
          </a:xfrm>
          <a:prstGeom prst="rect">
            <a:avLst/>
          </a:prstGeom>
          <a:noFill/>
          <a:ln w="9525">
            <a:noFill/>
          </a:ln>
        </p:spPr>
        <p:txBody>
          <a:bodyPr anchor="b"/>
          <a:lstStyle>
            <a:lvl1pPr algn="ctr">
              <a:defRPr sz="1400">
                <a:latin typeface="Tahoma" panose="020B0604030504040204" pitchFamily="34" charset="0"/>
              </a:defRPr>
            </a:lvl1pPr>
          </a:lstStyle>
          <a:p>
            <a:pPr lvl="0" fontAlgn="base"/>
            <a:r>
              <a:rPr lang="zh-CN" altLang="en-US" strike="noStrike" noProof="1">
                <a:latin typeface="Tahoma" panose="020B0604030504040204" pitchFamily="34" charset="0"/>
                <a:ea typeface="宋体" panose="02010600030101010101" pitchFamily="2" charset="-122"/>
                <a:cs typeface="+mn-cs"/>
              </a:rPr>
              <a:t>计算学科导论</a:t>
            </a:r>
            <a:r>
              <a:rPr lang="en-US" altLang="zh-CN" strike="noStrike" noProof="1">
                <a:latin typeface="Tahoma" panose="020B0604030504040204" pitchFamily="34" charset="0"/>
                <a:ea typeface="宋体" panose="02010600030101010101" pitchFamily="2" charset="-122"/>
                <a:cs typeface="+mn-cs"/>
              </a:rPr>
              <a:t>  </a:t>
            </a:r>
            <a:r>
              <a:rPr lang="zh-CN" altLang="en-US" strike="noStrike" noProof="1">
                <a:latin typeface="Tahoma" panose="020B0604030504040204" pitchFamily="34" charset="0"/>
                <a:ea typeface="宋体" panose="02010600030101010101" pitchFamily="2" charset="-122"/>
                <a:cs typeface="+mn-cs"/>
              </a:rPr>
              <a:t>吴宾</a:t>
            </a:r>
          </a:p>
        </p:txBody>
      </p:sp>
      <p:sp>
        <p:nvSpPr>
          <p:cNvPr id="3085" name="灯片编号占位符 3084"/>
          <p:cNvSpPr>
            <a:spLocks noGrp="1"/>
          </p:cNvSpPr>
          <p:nvPr>
            <p:ph type="sldNum" sz="quarter" idx="4"/>
          </p:nvPr>
        </p:nvSpPr>
        <p:spPr>
          <a:xfrm>
            <a:off x="7772400" y="6324600"/>
            <a:ext cx="914400" cy="457200"/>
          </a:xfrm>
          <a:prstGeom prst="rect">
            <a:avLst/>
          </a:prstGeom>
          <a:noFill/>
          <a:ln w="9525">
            <a:noFill/>
          </a:ln>
        </p:spPr>
        <p:txBody>
          <a:bodyPr anchor="b"/>
          <a:lstStyle>
            <a:lvl1pPr algn="r">
              <a:defRPr sz="1400">
                <a:latin typeface="Tahoma" panose="020B0604030504040204" pitchFamily="34" charset="0"/>
              </a:defRPr>
            </a:lvl1pPr>
          </a:lstStyle>
          <a:p>
            <a:pPr lvl="0" fontAlgn="base"/>
            <a:fld id="{9A0DB2DC-4C9A-4742-B13C-FB6460FD3503}" type="slidenum">
              <a:rPr lang="zh-CN" altLang="en-US" strike="noStrike" noProof="1" dirty="0">
                <a:latin typeface="Tahoma" panose="020B0604030504040204" pitchFamily="34" charset="0"/>
                <a:ea typeface="宋体" panose="02010600030101010101" pitchFamily="2" charset="-122"/>
                <a:cs typeface="+mn-cs"/>
              </a:rPr>
              <a:t>‹#›</a:t>
            </a:fld>
            <a:endParaRPr lang="zh-CN" altLang="en-US" strike="noStrike" noProof="1">
              <a:latin typeface="Times New Roman" panose="02020603050405020304" pitchFamily="18" charset="0"/>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ftr="0"/>
  <p:txStyles>
    <p:titleStyle>
      <a:lvl1pPr marL="0" lvl="0" indent="0" algn="l" defTabSz="914400" rtl="0" eaLnBrk="1" fontAlgn="base" latinLnBrk="0" hangingPunct="1">
        <a:lnSpc>
          <a:spcPct val="100000"/>
        </a:lnSpc>
        <a:spcBef>
          <a:spcPct val="0"/>
        </a:spcBef>
        <a:spcAft>
          <a:spcPct val="0"/>
        </a:spcAft>
        <a:buNone/>
        <a:defRPr sz="4000" b="1" i="0" u="none" kern="1200" baseline="0">
          <a:solidFill>
            <a:schemeClr val="tx2"/>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1"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000" b="1"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1"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2000" b="1"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1"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1"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1"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1"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1"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tags" Target="../tags/tag2.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8" Type="http://schemas.openxmlformats.org/officeDocument/2006/relationships/tags" Target="../tags/tag10.xml"/><Relationship Id="rId3" Type="http://schemas.openxmlformats.org/officeDocument/2006/relationships/tags" Target="../tags/tag5.xml"/><Relationship Id="rId7" Type="http://schemas.openxmlformats.org/officeDocument/2006/relationships/tags" Target="../tags/tag9.xml"/><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tags" Target="../tags/tag8.xml"/><Relationship Id="rId5" Type="http://schemas.openxmlformats.org/officeDocument/2006/relationships/tags" Target="../tags/tag7.xml"/><Relationship Id="rId10" Type="http://schemas.openxmlformats.org/officeDocument/2006/relationships/notesSlide" Target="../notesSlides/notesSlide14.xml"/><Relationship Id="rId4" Type="http://schemas.openxmlformats.org/officeDocument/2006/relationships/tags" Target="../tags/tag6.xml"/><Relationship Id="rId9"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oleObject" Target="../embeddings/oleObject2.bin"/><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oleObject" Target="../embeddings/oleObject3.bin"/><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oleObject" Target="../embeddings/oleObject4.bin"/><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oleObject" Target="../embeddings/oleObject5.bin"/><Relationship Id="rId1" Type="http://schemas.openxmlformats.org/officeDocument/2006/relationships/slideLayout" Target="../slideLayouts/slideLayout3.xml"/><Relationship Id="rId4" Type="http://schemas.openxmlformats.org/officeDocument/2006/relationships/oleObject" Target="../embeddings/oleObject6.bin"/></Relationships>
</file>

<file path=ppt/slides/_rels/slide3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oleObject" Target="../embeddings/oleObject7.bin"/><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日期占位符 1"/>
          <p:cNvSpPr>
            <a:spLocks noGrp="1"/>
          </p:cNvSpPr>
          <p:nvPr>
            <p:ph type="dt" sz="half" idx="2"/>
          </p:nvPr>
        </p:nvSpPr>
        <p:spPr>
          <a:ln/>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fld id="{BB962C8B-B14F-4D97-AF65-F5344CB8AC3E}" type="datetime1">
              <a:rPr lang="zh-CN" altLang="en-US" sz="1400" dirty="0">
                <a:solidFill>
                  <a:schemeClr val="bg2"/>
                </a:solidFill>
                <a:latin typeface="Tahoma" panose="020B0604030504040204" pitchFamily="34" charset="0"/>
                <a:ea typeface="宋体" panose="02010600030101010101" pitchFamily="2" charset="-122"/>
              </a:rPr>
              <a:t>2023/11/13</a:t>
            </a:fld>
            <a:endParaRPr lang="zh-CN" altLang="en-US" sz="1400" dirty="0">
              <a:solidFill>
                <a:schemeClr val="bg2"/>
              </a:solidFill>
              <a:latin typeface="Tahoma" panose="020B0604030504040204" pitchFamily="34" charset="0"/>
              <a:ea typeface="宋体" panose="02010600030101010101" pitchFamily="2" charset="-122"/>
            </a:endParaRPr>
          </a:p>
        </p:txBody>
      </p:sp>
      <p:sp>
        <p:nvSpPr>
          <p:cNvPr id="4098" name="页脚占位符 2"/>
          <p:cNvSpPr>
            <a:spLocks noGrp="1"/>
          </p:cNvSpPr>
          <p:nvPr>
            <p:ph type="ftr" sz="quarter" idx="3"/>
          </p:nvPr>
        </p:nvSpPr>
        <p:spPr>
          <a:ln/>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ctr"/>
            <a:r>
              <a:rPr lang="zh-CN" altLang="en-US" sz="1400" dirty="0">
                <a:solidFill>
                  <a:schemeClr val="bg2"/>
                </a:solidFill>
                <a:latin typeface="Tahoma" panose="020B0604030504040204" pitchFamily="34" charset="0"/>
                <a:ea typeface="宋体" panose="02010600030101010101" pitchFamily="2" charset="-122"/>
              </a:rPr>
              <a:t>计算学科导论 </a:t>
            </a:r>
            <a:r>
              <a:rPr lang="zh-CN" altLang="en-US" sz="1400" dirty="0">
                <a:solidFill>
                  <a:schemeClr val="bg2"/>
                </a:solidFill>
              </a:rPr>
              <a:t>吴宾</a:t>
            </a:r>
            <a:endParaRPr lang="zh-CN" altLang="en-US" sz="1400" dirty="0">
              <a:solidFill>
                <a:schemeClr val="bg2"/>
              </a:solidFill>
              <a:latin typeface="Tahoma" panose="020B0604030504040204" pitchFamily="34" charset="0"/>
              <a:ea typeface="宋体" panose="02010600030101010101" pitchFamily="2" charset="-122"/>
            </a:endParaRPr>
          </a:p>
        </p:txBody>
      </p:sp>
      <p:sp>
        <p:nvSpPr>
          <p:cNvPr id="2050" name="标题 2049"/>
          <p:cNvSpPr>
            <a:spLocks noGrp="1"/>
          </p:cNvSpPr>
          <p:nvPr>
            <p:ph type="ctrTitle"/>
          </p:nvPr>
        </p:nvSpPr>
        <p:spPr>
          <a:ln/>
        </p:spPr>
        <p:txBody>
          <a:bodyPr anchor="b"/>
          <a:lstStyle/>
          <a:p>
            <a:pPr marL="0" marR="0" indent="0" algn="ctr" defTabSz="914400" rtl="0" eaLnBrk="1" fontAlgn="base" latinLnBrk="0" hangingPunct="1">
              <a:lnSpc>
                <a:spcPct val="100000"/>
              </a:lnSpc>
              <a:spcBef>
                <a:spcPct val="0"/>
              </a:spcBef>
              <a:spcAft>
                <a:spcPct val="0"/>
              </a:spcAft>
              <a:buClrTx/>
              <a:buSzTx/>
              <a:buFontTx/>
              <a:buNone/>
            </a:pPr>
            <a:r>
              <a:rPr kumimoji="0" lang="zh-CN" altLang="en-US" sz="4400" b="1" i="0" u="none" strike="noStrike" kern="1200" cap="none" spc="0" normalizeH="0" baseline="0" noProof="1">
                <a:solidFill>
                  <a:srgbClr val="660066"/>
                </a:solidFill>
                <a:effectLst>
                  <a:outerShdw blurRad="38100" dist="38100" dir="2700000">
                    <a:srgbClr val="C0C0C0"/>
                  </a:outerShdw>
                </a:effectLst>
                <a:latin typeface="Times New Roman" panose="02020603050405020304" pitchFamily="18" charset="0"/>
                <a:ea typeface="宋体" panose="02010600030101010101" pitchFamily="2" charset="-122"/>
                <a:cs typeface="+mj-cs"/>
              </a:rPr>
              <a:t>计算科学导论</a:t>
            </a:r>
          </a:p>
        </p:txBody>
      </p:sp>
      <p:sp>
        <p:nvSpPr>
          <p:cNvPr id="4100" name="副标题 2052"/>
          <p:cNvSpPr>
            <a:spLocks noGrp="1"/>
          </p:cNvSpPr>
          <p:nvPr>
            <p:ph type="subTitle" idx="1"/>
          </p:nvPr>
        </p:nvSpPr>
        <p:spPr>
          <a:ln/>
        </p:spPr>
        <p:txBody>
          <a:bodyPr anchor="t" anchorCtr="0"/>
          <a:lstStyle/>
          <a:p>
            <a:pPr defTabSz="914400">
              <a:buSzPct val="60000"/>
            </a:pPr>
            <a:r>
              <a:rPr lang="zh-CN" altLang="en-US" kern="1200" baseline="0" dirty="0">
                <a:latin typeface="+mn-lt"/>
                <a:ea typeface="+mn-ea"/>
                <a:cs typeface="+mn-cs"/>
              </a:rPr>
              <a:t>任课教师</a:t>
            </a:r>
            <a:r>
              <a:rPr lang="en-US" altLang="zh-CN" kern="1200" baseline="0" dirty="0">
                <a:latin typeface="+mn-lt"/>
                <a:ea typeface="+mn-ea"/>
                <a:cs typeface="+mn-cs"/>
              </a:rPr>
              <a:t>: </a:t>
            </a:r>
            <a:r>
              <a:rPr lang="zh-CN" altLang="en-US" dirty="0"/>
              <a:t>吴宾</a:t>
            </a:r>
            <a:endParaRPr lang="zh-CN" altLang="en-US" kern="1200" baseline="0" dirty="0">
              <a:latin typeface="+mn-lt"/>
              <a:ea typeface="+mn-ea"/>
              <a:cs typeface="+mn-cs"/>
            </a:endParaRPr>
          </a:p>
          <a:p>
            <a:pPr defTabSz="914400">
              <a:buSzPct val="60000"/>
            </a:pPr>
            <a:r>
              <a:rPr lang="zh-CN" altLang="en-US" kern="1200" baseline="0" dirty="0">
                <a:latin typeface="+mn-lt"/>
                <a:ea typeface="+mn-ea"/>
                <a:cs typeface="+mn-cs"/>
              </a:rPr>
              <a:t>办公室</a:t>
            </a:r>
            <a:r>
              <a:rPr lang="en-US" altLang="zh-CN" kern="1200" baseline="0" dirty="0">
                <a:latin typeface="+mn-lt"/>
                <a:ea typeface="+mn-ea"/>
                <a:cs typeface="+mn-cs"/>
              </a:rPr>
              <a:t>: </a:t>
            </a:r>
            <a:r>
              <a:rPr lang="zh-CN" altLang="en-US" kern="1200" baseline="0" dirty="0">
                <a:latin typeface="+mn-lt"/>
                <a:ea typeface="+mn-ea"/>
                <a:cs typeface="+mn-cs"/>
              </a:rPr>
              <a:t>计算机与人工智能学院</a:t>
            </a:r>
            <a:r>
              <a:rPr lang="en-US" altLang="zh-CN" dirty="0"/>
              <a:t>3307</a:t>
            </a:r>
            <a:endParaRPr lang="en-US" altLang="zh-CN" kern="1200" baseline="0" dirty="0">
              <a:latin typeface="+mn-lt"/>
              <a:ea typeface="+mn-ea"/>
              <a:cs typeface="+mn-cs"/>
            </a:endParaRPr>
          </a:p>
          <a:p>
            <a:pPr defTabSz="914400">
              <a:buSzPct val="60000"/>
            </a:pPr>
            <a:r>
              <a:rPr lang="zh-CN" altLang="en-US" kern="1200" baseline="0" dirty="0">
                <a:latin typeface="+mn-lt"/>
                <a:ea typeface="+mn-ea"/>
                <a:cs typeface="+mn-cs"/>
              </a:rPr>
              <a:t>电话</a:t>
            </a:r>
            <a:r>
              <a:rPr lang="en-US" altLang="zh-CN" kern="1200" baseline="0" dirty="0">
                <a:latin typeface="+mn-lt"/>
                <a:ea typeface="+mn-ea"/>
                <a:cs typeface="+mn-cs"/>
              </a:rPr>
              <a:t>:</a:t>
            </a:r>
            <a:r>
              <a:rPr lang="en-US" altLang="zh-CN" dirty="0"/>
              <a:t>15003880613</a:t>
            </a:r>
            <a:endParaRPr lang="en-US" altLang="zh-CN" kern="1200" baseline="0" dirty="0">
              <a:latin typeface="+mn-lt"/>
              <a:ea typeface="+mn-ea"/>
              <a:cs typeface="+mn-cs"/>
            </a:endParaRPr>
          </a:p>
          <a:p>
            <a:pPr defTabSz="914400">
              <a:buSzPct val="60000"/>
            </a:pPr>
            <a:r>
              <a:rPr lang="en-US" altLang="zh-CN" kern="1200" baseline="0" dirty="0">
                <a:latin typeface="+mn-lt"/>
                <a:ea typeface="+mn-ea"/>
                <a:cs typeface="+mn-cs"/>
              </a:rPr>
              <a:t>Email: </a:t>
            </a:r>
            <a:r>
              <a:rPr lang="en-US" altLang="zh-CN" dirty="0"/>
              <a:t>wubin</a:t>
            </a:r>
            <a:r>
              <a:rPr lang="en-US" altLang="zh-CN" kern="1200" baseline="0" dirty="0">
                <a:latin typeface="+mn-lt"/>
                <a:ea typeface="+mn-ea"/>
                <a:cs typeface="+mn-cs"/>
              </a:rPr>
              <a:t>@gs.zzu.edu.cn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日期占位符 1"/>
          <p:cNvSpPr>
            <a:spLocks noGrp="1"/>
          </p:cNvSpPr>
          <p:nvPr>
            <p:ph type="dt" sz="half" idx="10"/>
          </p:nvPr>
        </p:nvSpPr>
        <p:spPr>
          <a:ln/>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fld id="{BB962C8B-B14F-4D97-AF65-F5344CB8AC3E}" type="datetime1">
              <a:rPr lang="zh-CN" altLang="en-US" sz="1400" dirty="0"/>
              <a:t>2023/11/13</a:t>
            </a:fld>
            <a:endParaRPr lang="zh-CN" altLang="en-US" sz="1400" dirty="0">
              <a:latin typeface="Times New Roman" panose="02020603050405020304" pitchFamily="18" charset="0"/>
            </a:endParaRPr>
          </a:p>
        </p:txBody>
      </p:sp>
      <p:sp>
        <p:nvSpPr>
          <p:cNvPr id="13314" name="页脚占位符 2"/>
          <p:cNvSpPr>
            <a:spLocks noGrp="1"/>
          </p:cNvSpPr>
          <p:nvPr>
            <p:ph type="ftr" sz="quarter" idx="11"/>
          </p:nvPr>
        </p:nvSpPr>
        <p:spPr>
          <a:ln/>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ctr"/>
            <a:r>
              <a:rPr lang="zh-CN" altLang="en-US" sz="1400" dirty="0">
                <a:solidFill>
                  <a:schemeClr val="bg2"/>
                </a:solidFill>
              </a:rPr>
              <a:t>计算学科导论 吴宾</a:t>
            </a:r>
          </a:p>
        </p:txBody>
      </p:sp>
      <p:sp>
        <p:nvSpPr>
          <p:cNvPr id="13315" name="标题 82945"/>
          <p:cNvSpPr>
            <a:spLocks noGrp="1"/>
          </p:cNvSpPr>
          <p:nvPr>
            <p:ph type="title"/>
          </p:nvPr>
        </p:nvSpPr>
        <p:spPr>
          <a:ln/>
        </p:spPr>
        <p:txBody>
          <a:bodyPr anchor="b" anchorCtr="0"/>
          <a:lstStyle/>
          <a:p>
            <a:r>
              <a:rPr lang="zh-CN" altLang="en-US" dirty="0"/>
              <a:t>例</a:t>
            </a:r>
            <a:r>
              <a:rPr lang="en-US" altLang="zh-CN" dirty="0"/>
              <a:t>: </a:t>
            </a:r>
            <a:r>
              <a:rPr lang="zh-CN" altLang="en-US" dirty="0"/>
              <a:t>梵天塔问题</a:t>
            </a:r>
            <a:r>
              <a:rPr lang="en-US" altLang="zh-CN" dirty="0"/>
              <a:t>(</a:t>
            </a:r>
            <a:r>
              <a:rPr lang="zh-CN" altLang="en-US" dirty="0"/>
              <a:t>续</a:t>
            </a:r>
            <a:r>
              <a:rPr lang="en-US" altLang="zh-CN"/>
              <a:t>)</a:t>
            </a:r>
          </a:p>
        </p:txBody>
      </p:sp>
      <p:sp>
        <p:nvSpPr>
          <p:cNvPr id="13316" name="文本占位符 82946"/>
          <p:cNvSpPr>
            <a:spLocks noGrp="1"/>
          </p:cNvSpPr>
          <p:nvPr>
            <p:ph idx="1"/>
          </p:nvPr>
        </p:nvSpPr>
        <p:spPr>
          <a:ln/>
        </p:spPr>
        <p:txBody>
          <a:bodyPr anchor="t" anchorCtr="0"/>
          <a:lstStyle/>
          <a:p>
            <a:pPr lvl="1"/>
            <a:r>
              <a:rPr lang="zh-CN" altLang="en-US" dirty="0"/>
              <a:t>天神让庙里的僧侣们将第一根柱子上的</a:t>
            </a:r>
            <a:r>
              <a:rPr lang="en-US" altLang="zh-CN" dirty="0"/>
              <a:t>64</a:t>
            </a:r>
            <a:r>
              <a:rPr lang="zh-CN" altLang="en-US" dirty="0"/>
              <a:t>个盘子</a:t>
            </a:r>
            <a:r>
              <a:rPr lang="en-US" altLang="zh-CN" dirty="0"/>
              <a:t>, </a:t>
            </a:r>
            <a:r>
              <a:rPr lang="zh-CN" altLang="en-US" dirty="0"/>
              <a:t>借助第二根柱子</a:t>
            </a:r>
            <a:r>
              <a:rPr lang="en-US" altLang="zh-CN" dirty="0"/>
              <a:t>, </a:t>
            </a:r>
            <a:r>
              <a:rPr lang="zh-CN" altLang="en-US" dirty="0"/>
              <a:t>全部移到第三根柱子上</a:t>
            </a:r>
            <a:r>
              <a:rPr lang="en-US" altLang="zh-CN" dirty="0"/>
              <a:t>. </a:t>
            </a:r>
            <a:r>
              <a:rPr lang="zh-CN" altLang="en-US" dirty="0"/>
              <a:t>同时定下</a:t>
            </a:r>
            <a:r>
              <a:rPr lang="en-US" altLang="zh-CN" dirty="0"/>
              <a:t>3</a:t>
            </a:r>
            <a:r>
              <a:rPr lang="zh-CN" altLang="en-US" dirty="0"/>
              <a:t>条规则</a:t>
            </a:r>
          </a:p>
          <a:p>
            <a:pPr lvl="1">
              <a:buSzPct val="80000"/>
              <a:buFont typeface="Wingdings" panose="05000000000000000000" pitchFamily="2" charset="2"/>
              <a:buAutoNum type="arabicPeriod"/>
            </a:pPr>
            <a:r>
              <a:rPr lang="zh-CN" altLang="en-US" dirty="0"/>
              <a:t>每次只能移动一个盘子</a:t>
            </a:r>
            <a:r>
              <a:rPr lang="en-US" altLang="zh-CN"/>
              <a:t>.</a:t>
            </a:r>
          </a:p>
          <a:p>
            <a:pPr lvl="1">
              <a:buSzPct val="80000"/>
              <a:buFont typeface="Wingdings" panose="05000000000000000000" pitchFamily="2" charset="2"/>
              <a:buAutoNum type="arabicPeriod"/>
            </a:pPr>
            <a:r>
              <a:rPr lang="zh-CN" altLang="en-US" dirty="0"/>
              <a:t>盘子只能在三根柱子上来回移动</a:t>
            </a:r>
            <a:r>
              <a:rPr lang="en-US" altLang="zh-CN" dirty="0"/>
              <a:t>, </a:t>
            </a:r>
            <a:r>
              <a:rPr lang="zh-CN" altLang="en-US" dirty="0"/>
              <a:t>不能放在他处</a:t>
            </a:r>
            <a:r>
              <a:rPr lang="en-US" altLang="zh-CN"/>
              <a:t>.</a:t>
            </a:r>
          </a:p>
          <a:p>
            <a:pPr lvl="1">
              <a:buSzPct val="80000"/>
              <a:buFont typeface="Wingdings" panose="05000000000000000000" pitchFamily="2" charset="2"/>
              <a:buAutoNum type="arabicPeriod"/>
            </a:pPr>
            <a:r>
              <a:rPr lang="zh-CN" altLang="en-US" dirty="0"/>
              <a:t>在移动过程中</a:t>
            </a:r>
            <a:r>
              <a:rPr lang="en-US" altLang="zh-CN" dirty="0"/>
              <a:t>, </a:t>
            </a:r>
            <a:r>
              <a:rPr lang="zh-CN" altLang="en-US" dirty="0"/>
              <a:t>三根柱子上的盘子必须始终保持大盘在下小盘在上</a:t>
            </a:r>
          </a:p>
          <a:p>
            <a:pPr lvl="1">
              <a:buSzPct val="80000"/>
              <a:buNone/>
            </a:pPr>
            <a:endParaRPr lang="zh-CN" altLang="en-US" dirty="0"/>
          </a:p>
          <a:p>
            <a:r>
              <a:rPr lang="zh-CN" altLang="en-US" dirty="0"/>
              <a:t>解决该问题的方法是递归解法</a:t>
            </a:r>
          </a:p>
          <a:p>
            <a:pPr lvl="1"/>
            <a:r>
              <a:rPr lang="zh-CN" altLang="en-US" dirty="0"/>
              <a:t>将一个较大的问题归约为一个或多个子问题的求解方法</a:t>
            </a:r>
          </a:p>
          <a:p>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日期占位符 1"/>
          <p:cNvSpPr>
            <a:spLocks noGrp="1"/>
          </p:cNvSpPr>
          <p:nvPr>
            <p:ph type="dt" sz="half" idx="10"/>
          </p:nvPr>
        </p:nvSpPr>
        <p:spPr>
          <a:ln/>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fld id="{BB962C8B-B14F-4D97-AF65-F5344CB8AC3E}" type="datetime1">
              <a:rPr lang="zh-CN" altLang="en-US" sz="1400" dirty="0"/>
              <a:t>2023/11/13</a:t>
            </a:fld>
            <a:endParaRPr lang="zh-CN" altLang="en-US" sz="1400" dirty="0">
              <a:latin typeface="Times New Roman" panose="02020603050405020304" pitchFamily="18" charset="0"/>
            </a:endParaRPr>
          </a:p>
        </p:txBody>
      </p:sp>
      <p:sp>
        <p:nvSpPr>
          <p:cNvPr id="14338" name="页脚占位符 2"/>
          <p:cNvSpPr>
            <a:spLocks noGrp="1"/>
          </p:cNvSpPr>
          <p:nvPr>
            <p:ph type="ftr" sz="quarter" idx="11"/>
          </p:nvPr>
        </p:nvSpPr>
        <p:spPr>
          <a:ln/>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ctr"/>
            <a:r>
              <a:rPr lang="zh-CN" altLang="en-US" sz="1400" dirty="0">
                <a:solidFill>
                  <a:schemeClr val="bg2"/>
                </a:solidFill>
              </a:rPr>
              <a:t>计算学科导论 吴宾</a:t>
            </a:r>
          </a:p>
        </p:txBody>
      </p:sp>
      <p:sp>
        <p:nvSpPr>
          <p:cNvPr id="14339" name="标题 79873"/>
          <p:cNvSpPr>
            <a:spLocks noGrp="1"/>
          </p:cNvSpPr>
          <p:nvPr>
            <p:ph type="title"/>
          </p:nvPr>
        </p:nvSpPr>
        <p:spPr>
          <a:ln/>
        </p:spPr>
        <p:txBody>
          <a:bodyPr anchor="b" anchorCtr="0"/>
          <a:lstStyle/>
          <a:p>
            <a:r>
              <a:rPr lang="zh-CN" altLang="en-US" dirty="0"/>
              <a:t>例</a:t>
            </a:r>
            <a:r>
              <a:rPr lang="en-US" altLang="zh-CN" dirty="0"/>
              <a:t>: </a:t>
            </a:r>
            <a:r>
              <a:rPr lang="zh-CN" altLang="en-US" dirty="0"/>
              <a:t>梵天塔问题</a:t>
            </a:r>
            <a:r>
              <a:rPr lang="en-US" altLang="zh-CN" dirty="0"/>
              <a:t>(</a:t>
            </a:r>
            <a:r>
              <a:rPr lang="zh-CN" altLang="en-US" dirty="0"/>
              <a:t>续</a:t>
            </a:r>
            <a:r>
              <a:rPr lang="en-US" altLang="zh-CN"/>
              <a:t>)</a:t>
            </a:r>
          </a:p>
        </p:txBody>
      </p:sp>
      <p:sp>
        <p:nvSpPr>
          <p:cNvPr id="14340" name="文本占位符 79874"/>
          <p:cNvSpPr>
            <a:spLocks noGrp="1"/>
          </p:cNvSpPr>
          <p:nvPr>
            <p:ph idx="1"/>
          </p:nvPr>
        </p:nvSpPr>
        <p:spPr>
          <a:ln/>
        </p:spPr>
        <p:txBody>
          <a:bodyPr anchor="t" anchorCtr="0"/>
          <a:lstStyle/>
          <a:p>
            <a:pPr marL="381000" indent="-381000"/>
            <a:r>
              <a:rPr lang="zh-CN" altLang="en-US" dirty="0"/>
              <a:t>将</a:t>
            </a:r>
            <a:r>
              <a:rPr lang="en-US" altLang="zh-CN" dirty="0"/>
              <a:t>64</a:t>
            </a:r>
            <a:r>
              <a:rPr lang="zh-CN" altLang="en-US" dirty="0"/>
              <a:t>个盘子的梵天塔问题转化为求解</a:t>
            </a:r>
            <a:r>
              <a:rPr lang="en-US" altLang="zh-CN" dirty="0"/>
              <a:t>63</a:t>
            </a:r>
            <a:r>
              <a:rPr lang="zh-CN" altLang="en-US" dirty="0"/>
              <a:t>个盘子的梵天塔问题</a:t>
            </a:r>
            <a:r>
              <a:rPr lang="en-US" altLang="zh-CN" dirty="0"/>
              <a:t>.</a:t>
            </a:r>
            <a:r>
              <a:rPr lang="zh-CN" altLang="en-US" dirty="0"/>
              <a:t>如果</a:t>
            </a:r>
            <a:r>
              <a:rPr lang="en-US" altLang="zh-CN" dirty="0"/>
              <a:t>63</a:t>
            </a:r>
            <a:r>
              <a:rPr lang="zh-CN" altLang="en-US" dirty="0"/>
              <a:t>个盘子的梵天塔问题能够解决</a:t>
            </a:r>
            <a:r>
              <a:rPr lang="en-US" altLang="zh-CN" dirty="0"/>
              <a:t>,</a:t>
            </a:r>
            <a:r>
              <a:rPr lang="zh-CN" altLang="en-US" dirty="0"/>
              <a:t>则可以</a:t>
            </a:r>
          </a:p>
          <a:p>
            <a:pPr marL="838200" lvl="1" indent="-381000">
              <a:buSzPct val="80000"/>
              <a:buFont typeface="Wingdings" panose="05000000000000000000" pitchFamily="2" charset="2"/>
              <a:buAutoNum type="arabicPeriod"/>
            </a:pPr>
            <a:r>
              <a:rPr lang="zh-CN" altLang="en-US" dirty="0"/>
              <a:t>先将</a:t>
            </a:r>
            <a:r>
              <a:rPr lang="en-US" altLang="zh-CN" dirty="0"/>
              <a:t>63</a:t>
            </a:r>
            <a:r>
              <a:rPr lang="zh-CN" altLang="en-US" dirty="0"/>
              <a:t>个盘子先移动到第二个柱子上</a:t>
            </a:r>
          </a:p>
          <a:p>
            <a:pPr marL="838200" lvl="1" indent="-381000">
              <a:buSzPct val="80000"/>
              <a:buFont typeface="Wingdings" panose="05000000000000000000" pitchFamily="2" charset="2"/>
              <a:buAutoNum type="arabicPeriod"/>
            </a:pPr>
            <a:r>
              <a:rPr lang="zh-CN" altLang="en-US" dirty="0"/>
              <a:t>再将最后一个盘子直接移动到第三个柱子上</a:t>
            </a:r>
          </a:p>
          <a:p>
            <a:pPr marL="838200" lvl="1" indent="-381000">
              <a:buSzPct val="80000"/>
              <a:buFont typeface="Wingdings" panose="05000000000000000000" pitchFamily="2" charset="2"/>
              <a:buAutoNum type="arabicPeriod"/>
            </a:pPr>
            <a:r>
              <a:rPr lang="zh-CN" altLang="en-US" dirty="0"/>
              <a:t>最后又一次将</a:t>
            </a:r>
            <a:r>
              <a:rPr lang="en-US" altLang="zh-CN" dirty="0"/>
              <a:t>63</a:t>
            </a:r>
            <a:r>
              <a:rPr lang="zh-CN" altLang="en-US" dirty="0"/>
              <a:t>个盘子从第二个柱子移动到第三个柱子上</a:t>
            </a:r>
          </a:p>
          <a:p>
            <a:pPr marL="381000" indent="-381000"/>
            <a:r>
              <a:rPr lang="en-US" altLang="zh-CN" dirty="0"/>
              <a:t>63</a:t>
            </a:r>
            <a:r>
              <a:rPr lang="zh-CN" altLang="en-US" dirty="0"/>
              <a:t>个盘子的梵天塔求解问题可以转化为</a:t>
            </a:r>
            <a:r>
              <a:rPr lang="en-US" altLang="zh-CN" dirty="0"/>
              <a:t>62</a:t>
            </a:r>
            <a:r>
              <a:rPr lang="zh-CN" altLang="en-US" dirty="0"/>
              <a:t>个盘子的梵天塔求解问题</a:t>
            </a:r>
          </a:p>
          <a:p>
            <a:pPr marL="381000" indent="-381000"/>
            <a:r>
              <a:rPr lang="en-US" altLang="zh-CN" dirty="0"/>
              <a:t>62</a:t>
            </a:r>
            <a:r>
              <a:rPr lang="zh-CN" altLang="en-US" dirty="0"/>
              <a:t>个盘子的梵天塔求解问题又可以转化为</a:t>
            </a:r>
            <a:r>
              <a:rPr lang="en-US" altLang="zh-CN" dirty="0"/>
              <a:t>61</a:t>
            </a:r>
            <a:r>
              <a:rPr lang="zh-CN" altLang="en-US" dirty="0"/>
              <a:t>个盘子的梵天塔求解问题</a:t>
            </a:r>
          </a:p>
          <a:p>
            <a:pPr marL="381000" indent="-381000"/>
            <a:r>
              <a:rPr lang="en-US" altLang="zh-CN"/>
              <a:t>…</a:t>
            </a:r>
          </a:p>
          <a:p>
            <a:pPr marL="381000" indent="-381000"/>
            <a:r>
              <a:rPr lang="en-US" altLang="zh-CN" dirty="0"/>
              <a:t>2</a:t>
            </a:r>
            <a:r>
              <a:rPr lang="zh-CN" altLang="en-US" dirty="0"/>
              <a:t>个盘子的梵天塔求解问题又可以转化为</a:t>
            </a:r>
            <a:r>
              <a:rPr lang="en-US" altLang="zh-CN" dirty="0"/>
              <a:t>1</a:t>
            </a:r>
            <a:r>
              <a:rPr lang="zh-CN" altLang="en-US" dirty="0"/>
              <a:t>个盘子的梵天塔求解问题</a:t>
            </a:r>
          </a:p>
          <a:p>
            <a:pPr marL="381000" indent="-381000"/>
            <a:r>
              <a:rPr lang="en-US" altLang="zh-CN" dirty="0"/>
              <a:t>1</a:t>
            </a:r>
            <a:r>
              <a:rPr lang="zh-CN" altLang="en-US" dirty="0"/>
              <a:t>个盘子的梵天塔求解是直接的</a:t>
            </a: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日期占位符 1"/>
          <p:cNvSpPr>
            <a:spLocks noGrp="1"/>
          </p:cNvSpPr>
          <p:nvPr>
            <p:ph type="dt" sz="half" idx="10"/>
          </p:nvPr>
        </p:nvSpPr>
        <p:spPr>
          <a:ln/>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fld id="{BB962C8B-B14F-4D97-AF65-F5344CB8AC3E}" type="datetime1">
              <a:rPr lang="zh-CN" altLang="en-US" sz="1400" dirty="0"/>
              <a:t>2023/11/13</a:t>
            </a:fld>
            <a:endParaRPr lang="zh-CN" altLang="en-US" sz="1400" dirty="0">
              <a:latin typeface="Times New Roman" panose="02020603050405020304" pitchFamily="18" charset="0"/>
            </a:endParaRPr>
          </a:p>
        </p:txBody>
      </p:sp>
      <p:sp>
        <p:nvSpPr>
          <p:cNvPr id="15362" name="页脚占位符 2"/>
          <p:cNvSpPr>
            <a:spLocks noGrp="1"/>
          </p:cNvSpPr>
          <p:nvPr>
            <p:ph type="ftr" sz="quarter" idx="11"/>
          </p:nvPr>
        </p:nvSpPr>
        <p:spPr>
          <a:ln/>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ctr"/>
            <a:r>
              <a:rPr lang="zh-CN" altLang="en-US" sz="1400" dirty="0">
                <a:solidFill>
                  <a:schemeClr val="bg2"/>
                </a:solidFill>
              </a:rPr>
              <a:t>计算学科导论 吴宾</a:t>
            </a:r>
          </a:p>
        </p:txBody>
      </p:sp>
      <p:sp>
        <p:nvSpPr>
          <p:cNvPr id="15363" name="标题 83969"/>
          <p:cNvSpPr>
            <a:spLocks noGrp="1"/>
          </p:cNvSpPr>
          <p:nvPr>
            <p:ph type="title"/>
          </p:nvPr>
        </p:nvSpPr>
        <p:spPr>
          <a:ln/>
        </p:spPr>
        <p:txBody>
          <a:bodyPr anchor="b" anchorCtr="0"/>
          <a:lstStyle/>
          <a:p>
            <a:r>
              <a:rPr lang="zh-CN" altLang="en-US" dirty="0"/>
              <a:t>例</a:t>
            </a:r>
            <a:r>
              <a:rPr lang="en-US" altLang="zh-CN" dirty="0"/>
              <a:t>: </a:t>
            </a:r>
            <a:r>
              <a:rPr lang="zh-CN" altLang="en-US" dirty="0"/>
              <a:t>梵天塔问题</a:t>
            </a:r>
            <a:r>
              <a:rPr lang="en-US" altLang="zh-CN" dirty="0"/>
              <a:t>(</a:t>
            </a:r>
            <a:r>
              <a:rPr lang="zh-CN" altLang="en-US" dirty="0"/>
              <a:t>续</a:t>
            </a:r>
            <a:r>
              <a:rPr lang="en-US" altLang="zh-CN"/>
              <a:t>)</a:t>
            </a:r>
          </a:p>
        </p:txBody>
      </p:sp>
      <p:sp>
        <p:nvSpPr>
          <p:cNvPr id="15364" name="文本占位符 83970"/>
          <p:cNvSpPr>
            <a:spLocks noGrp="1"/>
          </p:cNvSpPr>
          <p:nvPr>
            <p:ph idx="1"/>
          </p:nvPr>
        </p:nvSpPr>
        <p:spPr>
          <a:xfrm>
            <a:off x="762000" y="1752600"/>
            <a:ext cx="8001000" cy="4772025"/>
          </a:xfrm>
          <a:ln/>
        </p:spPr>
        <p:txBody>
          <a:bodyPr anchor="t" anchorCtr="0"/>
          <a:lstStyle/>
          <a:p>
            <a:pPr algn="just">
              <a:spcBef>
                <a:spcPct val="0"/>
              </a:spcBef>
            </a:pPr>
            <a:r>
              <a:rPr lang="zh-CN" altLang="en-US" dirty="0">
                <a:solidFill>
                  <a:srgbClr val="000000"/>
                </a:solidFill>
              </a:rPr>
              <a:t>下面用</a:t>
            </a:r>
            <a:r>
              <a:rPr lang="en-US" altLang="zh-CN" dirty="0">
                <a:solidFill>
                  <a:srgbClr val="000000"/>
                </a:solidFill>
              </a:rPr>
              <a:t>python</a:t>
            </a:r>
            <a:r>
              <a:rPr lang="zh-CN" altLang="en-US" dirty="0">
                <a:solidFill>
                  <a:srgbClr val="000000"/>
                </a:solidFill>
              </a:rPr>
              <a:t>语言对该问题的求解算法进行描述 </a:t>
            </a:r>
          </a:p>
          <a:p>
            <a:pPr algn="just">
              <a:spcBef>
                <a:spcPct val="0"/>
              </a:spcBef>
            </a:pPr>
            <a:endParaRPr lang="zh-CN" altLang="en-US" dirty="0">
              <a:solidFill>
                <a:srgbClr val="000000"/>
              </a:solidFill>
            </a:endParaRPr>
          </a:p>
          <a:p>
            <a:pPr algn="just">
              <a:spcBef>
                <a:spcPct val="0"/>
              </a:spcBef>
            </a:pPr>
            <a:endParaRPr lang="zh-CN" altLang="en-US" dirty="0">
              <a:solidFill>
                <a:srgbClr val="000000"/>
              </a:solidFill>
            </a:endParaRPr>
          </a:p>
          <a:p>
            <a:pPr algn="just">
              <a:spcBef>
                <a:spcPct val="0"/>
              </a:spcBef>
            </a:pPr>
            <a:endParaRPr lang="zh-CN" altLang="en-US" dirty="0">
              <a:solidFill>
                <a:srgbClr val="000000"/>
              </a:solidFill>
            </a:endParaRPr>
          </a:p>
          <a:p>
            <a:pPr algn="just">
              <a:spcBef>
                <a:spcPct val="0"/>
              </a:spcBef>
            </a:pPr>
            <a:endParaRPr lang="zh-CN" altLang="en-US" dirty="0">
              <a:solidFill>
                <a:srgbClr val="000000"/>
              </a:solidFill>
            </a:endParaRPr>
          </a:p>
          <a:p>
            <a:pPr algn="just">
              <a:spcBef>
                <a:spcPct val="0"/>
              </a:spcBef>
            </a:pPr>
            <a:endParaRPr lang="zh-CN" altLang="en-US" dirty="0">
              <a:solidFill>
                <a:srgbClr val="000000"/>
              </a:solidFill>
            </a:endParaRPr>
          </a:p>
          <a:p>
            <a:pPr algn="just">
              <a:spcBef>
                <a:spcPct val="0"/>
              </a:spcBef>
            </a:pPr>
            <a:endParaRPr lang="zh-CN" altLang="en-US" dirty="0">
              <a:solidFill>
                <a:srgbClr val="000000"/>
              </a:solidFill>
            </a:endParaRPr>
          </a:p>
          <a:p>
            <a:pPr algn="just">
              <a:spcBef>
                <a:spcPct val="0"/>
              </a:spcBef>
            </a:pPr>
            <a:endParaRPr lang="zh-CN" altLang="en-US" dirty="0">
              <a:solidFill>
                <a:srgbClr val="000000"/>
              </a:solidFill>
            </a:endParaRPr>
          </a:p>
          <a:p>
            <a:pPr algn="just">
              <a:spcBef>
                <a:spcPct val="0"/>
              </a:spcBef>
            </a:pPr>
            <a:endParaRPr lang="zh-CN" altLang="en-US" dirty="0">
              <a:solidFill>
                <a:srgbClr val="000000"/>
              </a:solidFill>
            </a:endParaRPr>
          </a:p>
          <a:p>
            <a:pPr algn="just">
              <a:spcBef>
                <a:spcPct val="0"/>
              </a:spcBef>
            </a:pPr>
            <a:endParaRPr lang="zh-CN" altLang="en-US" dirty="0">
              <a:solidFill>
                <a:srgbClr val="000000"/>
              </a:solidFill>
            </a:endParaRPr>
          </a:p>
          <a:p>
            <a:pPr algn="just">
              <a:spcBef>
                <a:spcPct val="0"/>
              </a:spcBef>
            </a:pPr>
            <a:endParaRPr lang="zh-CN" altLang="en-US" dirty="0">
              <a:solidFill>
                <a:srgbClr val="000000"/>
              </a:solidFill>
            </a:endParaRPr>
          </a:p>
          <a:p>
            <a:pPr algn="just">
              <a:spcBef>
                <a:spcPct val="0"/>
              </a:spcBef>
            </a:pPr>
            <a:endParaRPr lang="zh-CN" altLang="en-US" dirty="0">
              <a:solidFill>
                <a:srgbClr val="000000"/>
              </a:solidFill>
            </a:endParaRPr>
          </a:p>
          <a:p>
            <a:pPr algn="just">
              <a:spcBef>
                <a:spcPct val="0"/>
              </a:spcBef>
            </a:pPr>
            <a:endParaRPr lang="zh-CN" altLang="en-US"/>
          </a:p>
        </p:txBody>
      </p:sp>
      <p:pic>
        <p:nvPicPr>
          <p:cNvPr id="2" name="图片 1"/>
          <p:cNvPicPr>
            <a:picLocks noChangeAspect="1"/>
          </p:cNvPicPr>
          <p:nvPr>
            <p:custDataLst>
              <p:tags r:id="rId1"/>
            </p:custDataLst>
          </p:nvPr>
        </p:nvPicPr>
        <p:blipFill>
          <a:blip r:embed="rId4"/>
          <a:stretch>
            <a:fillRect/>
          </a:stretch>
        </p:blipFill>
        <p:spPr>
          <a:xfrm>
            <a:off x="1143000" y="2132965"/>
            <a:ext cx="4360545" cy="426466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日期占位符 1"/>
          <p:cNvSpPr>
            <a:spLocks noGrp="1"/>
          </p:cNvSpPr>
          <p:nvPr>
            <p:ph type="dt" sz="half" idx="10"/>
          </p:nvPr>
        </p:nvSpPr>
        <p:spPr>
          <a:ln/>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fld id="{BB962C8B-B14F-4D97-AF65-F5344CB8AC3E}" type="datetime1">
              <a:rPr lang="zh-CN" altLang="en-US" sz="1400" dirty="0"/>
              <a:t>2023/11/13</a:t>
            </a:fld>
            <a:endParaRPr lang="zh-CN" altLang="en-US" sz="1400" dirty="0">
              <a:latin typeface="Times New Roman" panose="02020603050405020304" pitchFamily="18" charset="0"/>
            </a:endParaRPr>
          </a:p>
        </p:txBody>
      </p:sp>
      <p:sp>
        <p:nvSpPr>
          <p:cNvPr id="16386" name="页脚占位符 2"/>
          <p:cNvSpPr>
            <a:spLocks noGrp="1"/>
          </p:cNvSpPr>
          <p:nvPr>
            <p:ph type="ftr" sz="quarter" idx="11"/>
          </p:nvPr>
        </p:nvSpPr>
        <p:spPr>
          <a:ln/>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ctr"/>
            <a:r>
              <a:rPr lang="zh-CN" altLang="en-US" sz="1400" dirty="0">
                <a:solidFill>
                  <a:schemeClr val="bg2"/>
                </a:solidFill>
              </a:rPr>
              <a:t>计算学科导论 吴宾</a:t>
            </a:r>
          </a:p>
        </p:txBody>
      </p:sp>
      <p:sp>
        <p:nvSpPr>
          <p:cNvPr id="16387" name="标题 80897"/>
          <p:cNvSpPr>
            <a:spLocks noGrp="1"/>
          </p:cNvSpPr>
          <p:nvPr>
            <p:ph type="title"/>
          </p:nvPr>
        </p:nvSpPr>
        <p:spPr>
          <a:ln/>
        </p:spPr>
        <p:txBody>
          <a:bodyPr anchor="b" anchorCtr="0"/>
          <a:lstStyle/>
          <a:p>
            <a:r>
              <a:rPr lang="zh-CN" altLang="en-US" dirty="0"/>
              <a:t>例</a:t>
            </a:r>
            <a:r>
              <a:rPr lang="en-US" altLang="zh-CN" dirty="0"/>
              <a:t>: </a:t>
            </a:r>
            <a:r>
              <a:rPr lang="zh-CN" altLang="en-US" dirty="0"/>
              <a:t>梵天塔问题</a:t>
            </a:r>
            <a:r>
              <a:rPr lang="en-US" altLang="zh-CN" dirty="0"/>
              <a:t>(</a:t>
            </a:r>
            <a:r>
              <a:rPr lang="zh-CN" altLang="en-US" dirty="0"/>
              <a:t>续</a:t>
            </a:r>
            <a:r>
              <a:rPr lang="en-US" altLang="zh-CN"/>
              <a:t>)</a:t>
            </a:r>
          </a:p>
        </p:txBody>
      </p:sp>
      <p:sp>
        <p:nvSpPr>
          <p:cNvPr id="16388" name="文本占位符 80898"/>
          <p:cNvSpPr>
            <a:spLocks noGrp="1"/>
          </p:cNvSpPr>
          <p:nvPr>
            <p:ph idx="1"/>
          </p:nvPr>
        </p:nvSpPr>
        <p:spPr>
          <a:ln/>
        </p:spPr>
        <p:txBody>
          <a:bodyPr anchor="t" anchorCtr="0"/>
          <a:lstStyle/>
          <a:p>
            <a:pPr algn="just">
              <a:lnSpc>
                <a:spcPct val="110000"/>
              </a:lnSpc>
              <a:spcBef>
                <a:spcPct val="0"/>
              </a:spcBef>
            </a:pPr>
            <a:r>
              <a:rPr lang="zh-CN" altLang="en-US" dirty="0">
                <a:solidFill>
                  <a:srgbClr val="000000"/>
                </a:solidFill>
              </a:rPr>
              <a:t>问题</a:t>
            </a:r>
            <a:r>
              <a:rPr lang="en-US" altLang="zh-CN" dirty="0">
                <a:solidFill>
                  <a:srgbClr val="000000"/>
                </a:solidFill>
              </a:rPr>
              <a:t>:</a:t>
            </a:r>
            <a:r>
              <a:rPr lang="zh-CN" altLang="en-US" dirty="0">
                <a:solidFill>
                  <a:srgbClr val="000000"/>
                </a:solidFill>
              </a:rPr>
              <a:t>当</a:t>
            </a:r>
            <a:r>
              <a:rPr lang="en-US" altLang="zh-CN" i="1">
                <a:solidFill>
                  <a:srgbClr val="000000"/>
                </a:solidFill>
              </a:rPr>
              <a:t>n</a:t>
            </a:r>
            <a:r>
              <a:rPr lang="en-US" altLang="zh-CN" dirty="0">
                <a:solidFill>
                  <a:srgbClr val="000000"/>
                </a:solidFill>
              </a:rPr>
              <a:t>=64</a:t>
            </a:r>
            <a:r>
              <a:rPr lang="zh-CN" altLang="en-US" dirty="0">
                <a:solidFill>
                  <a:srgbClr val="000000"/>
                </a:solidFill>
              </a:rPr>
              <a:t>时</a:t>
            </a:r>
            <a:r>
              <a:rPr lang="en-US" altLang="zh-CN" dirty="0">
                <a:solidFill>
                  <a:srgbClr val="000000"/>
                </a:solidFill>
              </a:rPr>
              <a:t>,64</a:t>
            </a:r>
            <a:r>
              <a:rPr lang="zh-CN" altLang="en-US" dirty="0">
                <a:solidFill>
                  <a:srgbClr val="000000"/>
                </a:solidFill>
              </a:rPr>
              <a:t>个盘子时需要移动多少次盘子要用多少时间</a:t>
            </a:r>
            <a:r>
              <a:rPr lang="en-US" altLang="zh-CN">
                <a:solidFill>
                  <a:srgbClr val="000000"/>
                </a:solidFill>
              </a:rPr>
              <a:t>? </a:t>
            </a:r>
          </a:p>
          <a:p>
            <a:pPr lvl="1" algn="just">
              <a:lnSpc>
                <a:spcPct val="110000"/>
              </a:lnSpc>
              <a:spcBef>
                <a:spcPct val="0"/>
              </a:spcBef>
            </a:pPr>
            <a:r>
              <a:rPr lang="zh-CN" altLang="en-US" dirty="0">
                <a:solidFill>
                  <a:srgbClr val="000000"/>
                </a:solidFill>
              </a:rPr>
              <a:t>设</a:t>
            </a:r>
            <a:r>
              <a:rPr lang="en-US" altLang="zh-CN" i="1"/>
              <a:t>h</a:t>
            </a:r>
            <a:r>
              <a:rPr lang="en-US" altLang="zh-CN"/>
              <a:t>(</a:t>
            </a:r>
            <a:r>
              <a:rPr lang="en-US" altLang="zh-CN" i="1"/>
              <a:t>n</a:t>
            </a:r>
            <a:r>
              <a:rPr lang="en-US" altLang="zh-CN" dirty="0"/>
              <a:t>)</a:t>
            </a:r>
            <a:r>
              <a:rPr lang="zh-CN" altLang="en-US" dirty="0"/>
              <a:t>是移动</a:t>
            </a:r>
            <a:r>
              <a:rPr lang="en-US" altLang="zh-CN" i="1">
                <a:solidFill>
                  <a:srgbClr val="000000"/>
                </a:solidFill>
              </a:rPr>
              <a:t>n</a:t>
            </a:r>
            <a:r>
              <a:rPr lang="zh-CN" altLang="en-US" dirty="0">
                <a:solidFill>
                  <a:srgbClr val="000000"/>
                </a:solidFill>
              </a:rPr>
              <a:t>个盘子的梵天塔问题需要的移动次数</a:t>
            </a:r>
            <a:endParaRPr lang="zh-CN" altLang="en-US">
              <a:solidFill>
                <a:srgbClr val="000000"/>
              </a:solidFill>
            </a:endParaRPr>
          </a:p>
          <a:p>
            <a:pPr lvl="1" algn="just">
              <a:lnSpc>
                <a:spcPct val="110000"/>
              </a:lnSpc>
              <a:spcBef>
                <a:spcPct val="0"/>
              </a:spcBef>
            </a:pPr>
            <a:r>
              <a:rPr lang="en-US" altLang="zh-CN" i="1">
                <a:solidFill>
                  <a:srgbClr val="000000"/>
                </a:solidFill>
              </a:rPr>
              <a:t>n</a:t>
            </a:r>
            <a:r>
              <a:rPr lang="zh-CN" altLang="en-US" dirty="0">
                <a:solidFill>
                  <a:srgbClr val="000000"/>
                </a:solidFill>
              </a:rPr>
              <a:t>个盘子的梵天塔问题需要移动的盘子数是</a:t>
            </a:r>
            <a:r>
              <a:rPr lang="en-US" altLang="zh-CN" i="1">
                <a:solidFill>
                  <a:srgbClr val="000000"/>
                </a:solidFill>
              </a:rPr>
              <a:t>n</a:t>
            </a:r>
            <a:r>
              <a:rPr lang="en-US" altLang="zh-CN" dirty="0">
                <a:solidFill>
                  <a:srgbClr val="000000"/>
                </a:solidFill>
              </a:rPr>
              <a:t>-1</a:t>
            </a:r>
            <a:r>
              <a:rPr lang="zh-CN" altLang="en-US" dirty="0">
                <a:solidFill>
                  <a:srgbClr val="000000"/>
                </a:solidFill>
              </a:rPr>
              <a:t>个盘子的梵天塔 </a:t>
            </a:r>
            <a:r>
              <a:rPr lang="zh-CN" altLang="en-US" dirty="0"/>
              <a:t>问题需要移动的盘子数的</a:t>
            </a:r>
            <a:r>
              <a:rPr lang="en-US" altLang="zh-CN" dirty="0"/>
              <a:t>2</a:t>
            </a:r>
            <a:r>
              <a:rPr lang="zh-CN" altLang="en-US" dirty="0"/>
              <a:t>倍加</a:t>
            </a:r>
            <a:r>
              <a:rPr lang="en-US" altLang="zh-CN" dirty="0"/>
              <a:t>1. </a:t>
            </a:r>
            <a:r>
              <a:rPr lang="zh-CN" altLang="en-US" dirty="0"/>
              <a:t>于是 </a:t>
            </a:r>
          </a:p>
          <a:p>
            <a:pPr algn="just">
              <a:lnSpc>
                <a:spcPct val="110000"/>
              </a:lnSpc>
              <a:spcBef>
                <a:spcPct val="0"/>
              </a:spcBef>
              <a:buNone/>
            </a:pPr>
            <a:r>
              <a:rPr lang="zh-CN" altLang="en-US"/>
              <a:t>		  </a:t>
            </a:r>
            <a:r>
              <a:rPr lang="en-US" altLang="zh-CN" i="1"/>
              <a:t>h</a:t>
            </a:r>
            <a:r>
              <a:rPr lang="en-US" altLang="zh-CN"/>
              <a:t>(</a:t>
            </a:r>
            <a:r>
              <a:rPr lang="en-US" altLang="zh-CN" i="1"/>
              <a:t>n</a:t>
            </a:r>
            <a:r>
              <a:rPr lang="en-US" altLang="zh-CN"/>
              <a:t>)=2</a:t>
            </a:r>
            <a:r>
              <a:rPr lang="en-US" altLang="zh-CN" i="1"/>
              <a:t>h</a:t>
            </a:r>
            <a:r>
              <a:rPr lang="en-US" altLang="zh-CN"/>
              <a:t>(</a:t>
            </a:r>
            <a:r>
              <a:rPr lang="en-US" altLang="zh-CN" i="1"/>
              <a:t>n</a:t>
            </a:r>
            <a:r>
              <a:rPr lang="en-US" altLang="zh-CN" i="1">
                <a:sym typeface="Symbol" panose="05050102010706020507" pitchFamily="18" charset="2"/>
              </a:rPr>
              <a:t></a:t>
            </a:r>
            <a:r>
              <a:rPr lang="en-US" altLang="zh-CN"/>
              <a:t>1)+1 </a:t>
            </a:r>
          </a:p>
          <a:p>
            <a:pPr algn="just">
              <a:lnSpc>
                <a:spcPct val="110000"/>
              </a:lnSpc>
              <a:spcBef>
                <a:spcPct val="0"/>
              </a:spcBef>
              <a:buNone/>
            </a:pPr>
            <a:r>
              <a:rPr lang="en-US" altLang="zh-CN"/>
              <a:t>		=2(2</a:t>
            </a:r>
            <a:r>
              <a:rPr lang="en-US" altLang="zh-CN" i="1"/>
              <a:t>h</a:t>
            </a:r>
            <a:r>
              <a:rPr lang="en-US" altLang="zh-CN"/>
              <a:t>(</a:t>
            </a:r>
            <a:r>
              <a:rPr lang="en-US" altLang="zh-CN" i="1"/>
              <a:t>n</a:t>
            </a:r>
            <a:r>
              <a:rPr lang="en-US" altLang="zh-CN" i="1">
                <a:sym typeface="Symbol" panose="05050102010706020507" pitchFamily="18" charset="2"/>
              </a:rPr>
              <a:t></a:t>
            </a:r>
            <a:r>
              <a:rPr lang="en-US" altLang="zh-CN"/>
              <a:t>2)+1)+1=2</a:t>
            </a:r>
            <a:r>
              <a:rPr lang="en-US" altLang="zh-CN" baseline="30000"/>
              <a:t>2</a:t>
            </a:r>
            <a:r>
              <a:rPr lang="en-US" altLang="zh-CN" i="1"/>
              <a:t>h</a:t>
            </a:r>
            <a:r>
              <a:rPr lang="en-US" altLang="zh-CN"/>
              <a:t>(</a:t>
            </a:r>
            <a:r>
              <a:rPr lang="en-US" altLang="zh-CN" i="1"/>
              <a:t>n</a:t>
            </a:r>
            <a:r>
              <a:rPr lang="en-US" altLang="zh-CN" i="1">
                <a:sym typeface="Symbol" panose="05050102010706020507" pitchFamily="18" charset="2"/>
              </a:rPr>
              <a:t></a:t>
            </a:r>
            <a:r>
              <a:rPr lang="en-US" altLang="zh-CN"/>
              <a:t>2)+2+1 </a:t>
            </a:r>
          </a:p>
          <a:p>
            <a:pPr algn="just">
              <a:lnSpc>
                <a:spcPct val="110000"/>
              </a:lnSpc>
              <a:spcBef>
                <a:spcPct val="0"/>
              </a:spcBef>
              <a:buNone/>
            </a:pPr>
            <a:r>
              <a:rPr lang="en-US" altLang="zh-CN"/>
              <a:t>		=2</a:t>
            </a:r>
            <a:r>
              <a:rPr lang="en-US" altLang="zh-CN" baseline="30000"/>
              <a:t>3</a:t>
            </a:r>
            <a:r>
              <a:rPr lang="en-US" altLang="zh-CN" i="1"/>
              <a:t>h</a:t>
            </a:r>
            <a:r>
              <a:rPr lang="en-US" altLang="zh-CN"/>
              <a:t>(</a:t>
            </a:r>
            <a:r>
              <a:rPr lang="en-US" altLang="zh-CN" i="1"/>
              <a:t>n</a:t>
            </a:r>
            <a:r>
              <a:rPr lang="en-US" altLang="zh-CN" i="1">
                <a:sym typeface="Symbol" panose="05050102010706020507" pitchFamily="18" charset="2"/>
              </a:rPr>
              <a:t></a:t>
            </a:r>
            <a:r>
              <a:rPr lang="en-US" altLang="zh-CN"/>
              <a:t>3)+2</a:t>
            </a:r>
            <a:r>
              <a:rPr lang="en-US" altLang="zh-CN" baseline="30000"/>
              <a:t>2</a:t>
            </a:r>
            <a:r>
              <a:rPr lang="en-US" altLang="zh-CN"/>
              <a:t>+2+1 </a:t>
            </a:r>
          </a:p>
          <a:p>
            <a:pPr algn="just">
              <a:lnSpc>
                <a:spcPct val="110000"/>
              </a:lnSpc>
              <a:spcBef>
                <a:spcPct val="0"/>
              </a:spcBef>
              <a:buNone/>
            </a:pPr>
            <a:r>
              <a:rPr lang="en-US" altLang="zh-CN"/>
              <a:t>		   …… </a:t>
            </a:r>
          </a:p>
          <a:p>
            <a:pPr algn="just">
              <a:lnSpc>
                <a:spcPct val="110000"/>
              </a:lnSpc>
              <a:spcBef>
                <a:spcPct val="0"/>
              </a:spcBef>
              <a:buNone/>
            </a:pPr>
            <a:r>
              <a:rPr lang="en-US" altLang="zh-CN"/>
              <a:t>		=2</a:t>
            </a:r>
            <a:r>
              <a:rPr lang="en-US" altLang="zh-CN" i="1" baseline="30000"/>
              <a:t>n</a:t>
            </a:r>
            <a:r>
              <a:rPr lang="en-US" altLang="zh-CN" i="1"/>
              <a:t>h</a:t>
            </a:r>
            <a:r>
              <a:rPr lang="en-US" altLang="zh-CN"/>
              <a:t>(0)+2</a:t>
            </a:r>
            <a:r>
              <a:rPr lang="en-US" altLang="zh-CN" i="1" baseline="30000"/>
              <a:t>n</a:t>
            </a:r>
            <a:r>
              <a:rPr lang="en-US" altLang="zh-CN" i="1" baseline="30000">
                <a:sym typeface="Symbol" panose="05050102010706020507" pitchFamily="18" charset="2"/>
              </a:rPr>
              <a:t></a:t>
            </a:r>
            <a:r>
              <a:rPr lang="en-US" altLang="zh-CN" baseline="30000"/>
              <a:t> 1</a:t>
            </a:r>
            <a:r>
              <a:rPr lang="en-US" altLang="zh-CN"/>
              <a:t>+…+2</a:t>
            </a:r>
            <a:r>
              <a:rPr lang="en-US" altLang="zh-CN" baseline="30000"/>
              <a:t>2</a:t>
            </a:r>
            <a:r>
              <a:rPr lang="en-US" altLang="zh-CN"/>
              <a:t>+2+1 </a:t>
            </a:r>
          </a:p>
          <a:p>
            <a:pPr algn="just">
              <a:lnSpc>
                <a:spcPct val="110000"/>
              </a:lnSpc>
              <a:spcBef>
                <a:spcPct val="0"/>
              </a:spcBef>
              <a:buNone/>
            </a:pPr>
            <a:r>
              <a:rPr lang="en-US" altLang="zh-CN"/>
              <a:t>		= 2</a:t>
            </a:r>
            <a:r>
              <a:rPr lang="en-US" altLang="zh-CN" i="1" baseline="30000"/>
              <a:t>n</a:t>
            </a:r>
            <a:r>
              <a:rPr lang="en-US" altLang="zh-CN" i="1" baseline="30000">
                <a:sym typeface="Symbol" panose="05050102010706020507" pitchFamily="18" charset="2"/>
              </a:rPr>
              <a:t></a:t>
            </a:r>
            <a:r>
              <a:rPr lang="en-US" altLang="zh-CN" baseline="30000"/>
              <a:t> 1</a:t>
            </a:r>
            <a:r>
              <a:rPr lang="en-US" altLang="zh-CN"/>
              <a:t> +…+2</a:t>
            </a:r>
            <a:r>
              <a:rPr lang="en-US" altLang="zh-CN" baseline="30000"/>
              <a:t>2</a:t>
            </a:r>
            <a:r>
              <a:rPr lang="en-US" altLang="zh-CN"/>
              <a:t>+2+1</a:t>
            </a:r>
          </a:p>
          <a:p>
            <a:pPr algn="just">
              <a:lnSpc>
                <a:spcPct val="110000"/>
              </a:lnSpc>
              <a:spcBef>
                <a:spcPct val="0"/>
              </a:spcBef>
              <a:buNone/>
            </a:pPr>
            <a:r>
              <a:rPr lang="en-US" altLang="zh-CN"/>
              <a:t>		=2</a:t>
            </a:r>
            <a:r>
              <a:rPr lang="en-US" altLang="zh-CN" i="1" baseline="30000"/>
              <a:t>n</a:t>
            </a:r>
            <a:r>
              <a:rPr lang="en-US" altLang="zh-CN" i="1">
                <a:sym typeface="Symbol" panose="05050102010706020507" pitchFamily="18" charset="2"/>
              </a:rPr>
              <a:t></a:t>
            </a:r>
            <a:r>
              <a:rPr lang="en-US" altLang="zh-CN"/>
              <a:t>1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日期占位符 1"/>
          <p:cNvSpPr>
            <a:spLocks noGrp="1"/>
          </p:cNvSpPr>
          <p:nvPr>
            <p:ph type="dt" sz="half" idx="10"/>
          </p:nvPr>
        </p:nvSpPr>
        <p:spPr>
          <a:ln/>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fld id="{BB962C8B-B14F-4D97-AF65-F5344CB8AC3E}" type="datetime1">
              <a:rPr lang="zh-CN" altLang="en-US" sz="1400" dirty="0"/>
              <a:t>2023/11/13</a:t>
            </a:fld>
            <a:endParaRPr lang="zh-CN" altLang="en-US" sz="1400" dirty="0">
              <a:latin typeface="Times New Roman" panose="02020603050405020304" pitchFamily="18" charset="0"/>
            </a:endParaRPr>
          </a:p>
        </p:txBody>
      </p:sp>
      <p:sp>
        <p:nvSpPr>
          <p:cNvPr id="17410" name="页脚占位符 2"/>
          <p:cNvSpPr>
            <a:spLocks noGrp="1"/>
          </p:cNvSpPr>
          <p:nvPr>
            <p:ph type="ftr" sz="quarter" idx="11"/>
          </p:nvPr>
        </p:nvSpPr>
        <p:spPr>
          <a:ln/>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ctr"/>
            <a:r>
              <a:rPr lang="zh-CN" altLang="en-US" sz="1400" dirty="0">
                <a:solidFill>
                  <a:schemeClr val="bg2"/>
                </a:solidFill>
              </a:rPr>
              <a:t>计算学科导论 吴宾</a:t>
            </a:r>
          </a:p>
        </p:txBody>
      </p:sp>
      <p:sp>
        <p:nvSpPr>
          <p:cNvPr id="17411" name="标题 81921"/>
          <p:cNvSpPr>
            <a:spLocks noGrp="1"/>
          </p:cNvSpPr>
          <p:nvPr>
            <p:ph type="title"/>
          </p:nvPr>
        </p:nvSpPr>
        <p:spPr>
          <a:ln/>
        </p:spPr>
        <p:txBody>
          <a:bodyPr anchor="b" anchorCtr="0"/>
          <a:lstStyle/>
          <a:p>
            <a:r>
              <a:rPr lang="zh-CN" altLang="en-US" dirty="0"/>
              <a:t>例</a:t>
            </a:r>
            <a:r>
              <a:rPr lang="en-US" altLang="zh-CN" dirty="0"/>
              <a:t>: </a:t>
            </a:r>
            <a:r>
              <a:rPr lang="zh-CN" altLang="en-US" dirty="0"/>
              <a:t>梵天塔问题</a:t>
            </a:r>
            <a:r>
              <a:rPr lang="en-US" altLang="zh-CN" dirty="0"/>
              <a:t>(</a:t>
            </a:r>
            <a:r>
              <a:rPr lang="zh-CN" altLang="en-US" dirty="0"/>
              <a:t>续</a:t>
            </a:r>
            <a:r>
              <a:rPr lang="en-US" altLang="zh-CN"/>
              <a:t>)</a:t>
            </a:r>
          </a:p>
        </p:txBody>
      </p:sp>
      <p:sp>
        <p:nvSpPr>
          <p:cNvPr id="17412" name="文本占位符 81922"/>
          <p:cNvSpPr>
            <a:spLocks noGrp="1"/>
          </p:cNvSpPr>
          <p:nvPr>
            <p:ph idx="1"/>
          </p:nvPr>
        </p:nvSpPr>
        <p:spPr>
          <a:ln/>
        </p:spPr>
        <p:txBody>
          <a:bodyPr anchor="t" anchorCtr="0"/>
          <a:lstStyle/>
          <a:p>
            <a:pPr lvl="1" algn="just">
              <a:lnSpc>
                <a:spcPct val="110000"/>
              </a:lnSpc>
              <a:spcBef>
                <a:spcPct val="0"/>
              </a:spcBef>
            </a:pPr>
            <a:r>
              <a:rPr lang="zh-CN" altLang="en-US" dirty="0"/>
              <a:t>因此要完成梵天塔的搬迁需要移动盘子的次数为 </a:t>
            </a:r>
          </a:p>
          <a:p>
            <a:pPr algn="just">
              <a:lnSpc>
                <a:spcPct val="110000"/>
              </a:lnSpc>
              <a:spcBef>
                <a:spcPct val="0"/>
              </a:spcBef>
              <a:buNone/>
            </a:pPr>
            <a:r>
              <a:rPr lang="zh-CN" altLang="en-US" b="0" dirty="0">
                <a:solidFill>
                  <a:srgbClr val="000000"/>
                </a:solidFill>
              </a:rPr>
              <a:t>	</a:t>
            </a:r>
            <a:r>
              <a:rPr lang="zh-CN" altLang="en-US" dirty="0">
                <a:solidFill>
                  <a:srgbClr val="000000"/>
                </a:solidFill>
              </a:rPr>
              <a:t>	</a:t>
            </a:r>
            <a:r>
              <a:rPr lang="en-US" altLang="zh-CN">
                <a:solidFill>
                  <a:srgbClr val="000000"/>
                </a:solidFill>
              </a:rPr>
              <a:t>2</a:t>
            </a:r>
            <a:r>
              <a:rPr lang="en-US" altLang="zh-CN" baseline="30000">
                <a:solidFill>
                  <a:srgbClr val="000000"/>
                </a:solidFill>
              </a:rPr>
              <a:t>64</a:t>
            </a:r>
            <a:r>
              <a:rPr lang="en-US" altLang="zh-CN" i="1">
                <a:sym typeface="Symbol" panose="05050102010706020507" pitchFamily="18" charset="2"/>
              </a:rPr>
              <a:t></a:t>
            </a:r>
            <a:r>
              <a:rPr lang="en-US" altLang="zh-CN">
                <a:solidFill>
                  <a:srgbClr val="000000"/>
                </a:solidFill>
              </a:rPr>
              <a:t>1=18,446,744,073,709,551,615 </a:t>
            </a:r>
          </a:p>
          <a:p>
            <a:pPr>
              <a:lnSpc>
                <a:spcPct val="110000"/>
              </a:lnSpc>
              <a:spcBef>
                <a:spcPct val="0"/>
              </a:spcBef>
            </a:pPr>
            <a:endParaRPr lang="en-US" altLang="zh-CN"/>
          </a:p>
          <a:p>
            <a:pPr>
              <a:lnSpc>
                <a:spcPct val="110000"/>
              </a:lnSpc>
              <a:spcBef>
                <a:spcPct val="0"/>
              </a:spcBef>
            </a:pPr>
            <a:r>
              <a:rPr lang="zh-CN" altLang="en-US" dirty="0"/>
              <a:t>如果每秒移动一次</a:t>
            </a:r>
            <a:r>
              <a:rPr lang="en-US" altLang="zh-CN" dirty="0"/>
              <a:t>,</a:t>
            </a:r>
            <a:r>
              <a:rPr lang="zh-CN" altLang="en-US" dirty="0"/>
              <a:t>一年有</a:t>
            </a:r>
            <a:r>
              <a:rPr lang="en-US" altLang="zh-CN" dirty="0"/>
              <a:t>31,536,000</a:t>
            </a:r>
            <a:r>
              <a:rPr lang="zh-CN" altLang="en-US" dirty="0"/>
              <a:t>秒</a:t>
            </a:r>
            <a:r>
              <a:rPr lang="en-US" altLang="zh-CN" dirty="0"/>
              <a:t>,</a:t>
            </a:r>
            <a:r>
              <a:rPr lang="zh-CN" altLang="en-US" dirty="0"/>
              <a:t>则僧侣们一刻不停地来回搬动也需要花费大约</a:t>
            </a:r>
            <a:r>
              <a:rPr lang="en-US" altLang="zh-CN" dirty="0"/>
              <a:t>5,849</a:t>
            </a:r>
            <a:r>
              <a:rPr lang="zh-CN" altLang="en-US" dirty="0"/>
              <a:t>亿年的时间</a:t>
            </a:r>
            <a:r>
              <a:rPr lang="en-US" altLang="zh-CN"/>
              <a:t>. </a:t>
            </a:r>
          </a:p>
          <a:p>
            <a:pPr>
              <a:lnSpc>
                <a:spcPct val="110000"/>
              </a:lnSpc>
              <a:spcBef>
                <a:spcPct val="0"/>
              </a:spcBef>
            </a:pPr>
            <a:endParaRPr lang="en-US" altLang="zh-CN"/>
          </a:p>
          <a:p>
            <a:pPr>
              <a:lnSpc>
                <a:spcPct val="110000"/>
              </a:lnSpc>
              <a:spcBef>
                <a:spcPct val="0"/>
              </a:spcBef>
            </a:pPr>
            <a:r>
              <a:rPr lang="zh-CN" altLang="en-US" dirty="0"/>
              <a:t>假定计算机以每秒</a:t>
            </a:r>
            <a:r>
              <a:rPr lang="en-US" altLang="zh-CN" dirty="0"/>
              <a:t>1,000</a:t>
            </a:r>
            <a:r>
              <a:rPr lang="zh-CN" altLang="en-US" dirty="0"/>
              <a:t>万个盘子的速度进行搬迁则需要花费大约</a:t>
            </a:r>
            <a:r>
              <a:rPr lang="en-US" altLang="zh-CN" dirty="0"/>
              <a:t>58,490</a:t>
            </a:r>
            <a:r>
              <a:rPr lang="zh-CN" altLang="en-US" dirty="0"/>
              <a:t>年的时间</a:t>
            </a:r>
            <a:r>
              <a:rPr lang="en-US" altLang="zh-CN"/>
              <a:t>.</a:t>
            </a:r>
          </a:p>
          <a:p>
            <a:endParaRPr lang="en-US" altLang="zh-C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日期占位符 1"/>
          <p:cNvSpPr>
            <a:spLocks noGrp="1"/>
          </p:cNvSpPr>
          <p:nvPr>
            <p:ph type="dt" sz="half" idx="10"/>
          </p:nvPr>
        </p:nvSpPr>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fld id="{BB962C8B-B14F-4D97-AF65-F5344CB8AC3E}" type="datetime1">
              <a:rPr lang="zh-CN" altLang="en-US" sz="1400" dirty="0"/>
              <a:t>2023/11/13</a:t>
            </a:fld>
            <a:endParaRPr lang="zh-CN" altLang="en-US" sz="1400" dirty="0">
              <a:latin typeface="Times New Roman" panose="02020603050405020304" pitchFamily="18" charset="0"/>
            </a:endParaRPr>
          </a:p>
        </p:txBody>
      </p:sp>
      <p:sp>
        <p:nvSpPr>
          <p:cNvPr id="12290" name="页脚占位符 2"/>
          <p:cNvSpPr>
            <a:spLocks noGrp="1"/>
          </p:cNvSpPr>
          <p:nvPr>
            <p:ph type="ftr" sz="quarter" idx="11"/>
          </p:nvPr>
        </p:nvSpPr>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ctr"/>
            <a:r>
              <a:rPr lang="zh-CN" altLang="en-US" sz="1400" dirty="0">
                <a:solidFill>
                  <a:schemeClr val="bg2"/>
                </a:solidFill>
              </a:rPr>
              <a:t>计算学科导论 吴宾</a:t>
            </a:r>
          </a:p>
        </p:txBody>
      </p:sp>
      <p:sp>
        <p:nvSpPr>
          <p:cNvPr id="12291" name="标题 78849"/>
          <p:cNvSpPr>
            <a:spLocks noGrp="1"/>
          </p:cNvSpPr>
          <p:nvPr>
            <p:ph type="title"/>
          </p:nvPr>
        </p:nvSpPr>
        <p:spPr/>
        <p:txBody>
          <a:bodyPr anchor="b" anchorCtr="0"/>
          <a:lstStyle/>
          <a:p>
            <a:r>
              <a:rPr lang="en-US" altLang="zh-CN" sz="3600" dirty="0">
                <a:solidFill>
                  <a:schemeClr val="folHlink"/>
                </a:solidFill>
              </a:rPr>
              <a:t>2 </a:t>
            </a:r>
            <a:r>
              <a:rPr lang="zh-CN" altLang="en-US" sz="3600" dirty="0">
                <a:solidFill>
                  <a:schemeClr val="folHlink"/>
                </a:solidFill>
              </a:rPr>
              <a:t>学科的基本问题</a:t>
            </a:r>
            <a:endParaRPr lang="zh-CN" altLang="en-US" sz="3600">
              <a:solidFill>
                <a:schemeClr val="folHlink"/>
              </a:solidFill>
            </a:endParaRPr>
          </a:p>
        </p:txBody>
      </p:sp>
      <p:sp>
        <p:nvSpPr>
          <p:cNvPr id="12292" name="文本占位符 78850"/>
          <p:cNvSpPr>
            <a:spLocks noGrp="1"/>
          </p:cNvSpPr>
          <p:nvPr>
            <p:ph idx="1"/>
          </p:nvPr>
        </p:nvSpPr>
        <p:spPr/>
        <p:txBody>
          <a:bodyPr anchor="t" anchorCtr="0"/>
          <a:lstStyle/>
          <a:p>
            <a:pPr>
              <a:lnSpc>
                <a:spcPts val="3000"/>
              </a:lnSpc>
              <a:buFont typeface="Wingdings" panose="05000000000000000000" pitchFamily="2" charset="2"/>
              <a:buChar char="Ø"/>
            </a:pPr>
            <a:r>
              <a:rPr lang="zh-CN" altLang="en-US" dirty="0">
                <a:solidFill>
                  <a:srgbClr val="0000FF"/>
                </a:solidFill>
                <a:latin typeface="Arial" panose="020B0604020202020204" pitchFamily="34" charset="0"/>
                <a:sym typeface="+mn-ea"/>
              </a:rPr>
              <a:t>计算的正确性问题。</a:t>
            </a:r>
            <a:r>
              <a:rPr lang="zh-CN" altLang="en-US" dirty="0">
                <a:latin typeface="Arial" panose="020B0604020202020204" pitchFamily="34" charset="0"/>
                <a:sym typeface="+mn-ea"/>
              </a:rPr>
              <a:t>一个计算问题在给出能行操作序列的同时，必须确保计算的正确性，否则，计算是无意义的。</a:t>
            </a:r>
            <a:endParaRPr lang="zh-CN" altLang="en-US" b="1" dirty="0">
              <a:latin typeface="Arial" panose="020B0604020202020204" pitchFamily="34" charset="0"/>
            </a:endParaRPr>
          </a:p>
          <a:p>
            <a:pPr>
              <a:lnSpc>
                <a:spcPts val="3000"/>
              </a:lnSpc>
              <a:buFont typeface="Wingdings" panose="05000000000000000000" pitchFamily="2" charset="2"/>
              <a:buChar char="Ø"/>
            </a:pPr>
            <a:r>
              <a:rPr lang="zh-CN" altLang="en-US" dirty="0">
                <a:latin typeface="Arial" panose="020B0604020202020204" pitchFamily="34" charset="0"/>
                <a:sym typeface="+mn-ea"/>
              </a:rPr>
              <a:t>针对解决这一基本问题而发展形成一些研究内容与分支学科</a:t>
            </a:r>
            <a:r>
              <a:rPr lang="en-US" altLang="zh-CN" dirty="0">
                <a:latin typeface="Arial" panose="020B0604020202020204" pitchFamily="34" charset="0"/>
                <a:sym typeface="+mn-ea"/>
              </a:rPr>
              <a:t>,</a:t>
            </a:r>
            <a:r>
              <a:rPr lang="zh-CN" altLang="en-US" dirty="0">
                <a:latin typeface="Arial" panose="020B0604020202020204" pitchFamily="34" charset="0"/>
                <a:sym typeface="+mn-ea"/>
              </a:rPr>
              <a:t>例如，程序设计语言的语义学、程序理论</a:t>
            </a:r>
            <a:r>
              <a:rPr lang="en-US" altLang="zh-CN" dirty="0">
                <a:latin typeface="Arial" panose="020B0604020202020204" pitchFamily="34" charset="0"/>
                <a:sym typeface="+mn-ea"/>
              </a:rPr>
              <a:t>(</a:t>
            </a:r>
            <a:r>
              <a:rPr lang="zh-CN" altLang="en-US" dirty="0">
                <a:latin typeface="Arial" panose="020B0604020202020204" pitchFamily="34" charset="0"/>
                <a:sym typeface="+mn-ea"/>
              </a:rPr>
              <a:t>程序描述与验证的理论基础</a:t>
            </a:r>
            <a:r>
              <a:rPr lang="en-US" altLang="zh-CN" dirty="0">
                <a:latin typeface="Arial" panose="020B0604020202020204" pitchFamily="34" charset="0"/>
                <a:sym typeface="+mn-ea"/>
              </a:rPr>
              <a:t>)</a:t>
            </a:r>
            <a:r>
              <a:rPr lang="zh-CN" altLang="en-US" dirty="0">
                <a:latin typeface="Arial" panose="020B0604020202020204" pitchFamily="34" charset="0"/>
                <a:sym typeface="+mn-ea"/>
              </a:rPr>
              <a:t>、程序测试技术、电路测试技术、软件工程技术</a:t>
            </a:r>
            <a:r>
              <a:rPr lang="en-US" altLang="zh-CN" dirty="0">
                <a:latin typeface="Arial" panose="020B0604020202020204" pitchFamily="34" charset="0"/>
                <a:sym typeface="+mn-ea"/>
              </a:rPr>
              <a:t>(</a:t>
            </a:r>
            <a:r>
              <a:rPr lang="zh-CN" altLang="en-US" dirty="0">
                <a:latin typeface="Arial" panose="020B0604020202020204" pitchFamily="34" charset="0"/>
                <a:sym typeface="+mn-ea"/>
              </a:rPr>
              <a:t>形式化的软件开发方法学</a:t>
            </a:r>
            <a:r>
              <a:rPr lang="en-US" altLang="zh-CN" dirty="0">
                <a:latin typeface="Arial" panose="020B0604020202020204" pitchFamily="34" charset="0"/>
                <a:sym typeface="+mn-ea"/>
              </a:rPr>
              <a:t>)</a:t>
            </a:r>
            <a:r>
              <a:rPr lang="zh-CN" altLang="en-US" dirty="0">
                <a:latin typeface="Arial" panose="020B0604020202020204" pitchFamily="34" charset="0"/>
                <a:sym typeface="+mn-ea"/>
              </a:rPr>
              <a:t>、计算语言学、容错理论与技术、</a:t>
            </a:r>
            <a:r>
              <a:rPr lang="en-US" altLang="zh-CN" dirty="0">
                <a:latin typeface="Arial" panose="020B0604020202020204" pitchFamily="34" charset="0"/>
                <a:sym typeface="+mn-ea"/>
              </a:rPr>
              <a:t>Petri</a:t>
            </a:r>
            <a:r>
              <a:rPr lang="zh-CN" altLang="en-US" dirty="0">
                <a:latin typeface="Arial" panose="020B0604020202020204" pitchFamily="34" charset="0"/>
                <a:sym typeface="+mn-ea"/>
              </a:rPr>
              <a:t>网理论、</a:t>
            </a:r>
            <a:r>
              <a:rPr lang="en-US" altLang="zh-CN" dirty="0">
                <a:latin typeface="Arial" panose="020B0604020202020204" pitchFamily="34" charset="0"/>
                <a:sym typeface="+mn-ea"/>
              </a:rPr>
              <a:t>CSP</a:t>
            </a:r>
            <a:r>
              <a:rPr lang="zh-CN" altLang="en-US" dirty="0">
                <a:latin typeface="Arial" panose="020B0604020202020204" pitchFamily="34" charset="0"/>
                <a:sym typeface="+mn-ea"/>
              </a:rPr>
              <a:t>理论、</a:t>
            </a:r>
            <a:r>
              <a:rPr lang="en-US" altLang="zh-CN" dirty="0">
                <a:latin typeface="Arial" panose="020B0604020202020204" pitchFamily="34" charset="0"/>
                <a:sym typeface="+mn-ea"/>
              </a:rPr>
              <a:t>CCS</a:t>
            </a:r>
            <a:r>
              <a:rPr lang="zh-CN" altLang="en-US" dirty="0">
                <a:latin typeface="Arial" panose="020B0604020202020204" pitchFamily="34" charset="0"/>
                <a:sym typeface="+mn-ea"/>
              </a:rPr>
              <a:t>理论、进程代数与分布式事件代数等。</a:t>
            </a:r>
            <a:endParaRPr lang="zh-CN" altLang="en-US" b="1" dirty="0">
              <a:latin typeface="Arial" panose="020B0604020202020204" pitchFamily="34" charset="0"/>
            </a:endParaRPr>
          </a:p>
          <a:p>
            <a:pPr>
              <a:lnSpc>
                <a:spcPts val="3000"/>
              </a:lnSpc>
              <a:buFont typeface="Wingdings" panose="05000000000000000000" pitchFamily="2" charset="2"/>
              <a:buChar char="Ø"/>
            </a:pPr>
            <a:r>
              <a:rPr lang="zh-CN" altLang="en-US" dirty="0">
                <a:solidFill>
                  <a:srgbClr val="FF00FF"/>
                </a:solidFill>
                <a:latin typeface="Arial" panose="020B0604020202020204" pitchFamily="34" charset="0"/>
                <a:sym typeface="+mn-ea"/>
              </a:rPr>
              <a:t>计算的正确性问题常可以归结为语言的语义学问题，揭示了语义学在整个学科中的重要地位。</a:t>
            </a:r>
            <a:endParaRPr lang="zh-CN" altLang="en-US" dirty="0">
              <a:solidFill>
                <a:srgbClr val="0000FF"/>
              </a:solidFill>
              <a:latin typeface="Arial" panose="020B0604020202020204" pitchFamily="34" charset="0"/>
              <a:sym typeface="+mn-ea"/>
            </a:endParaRPr>
          </a:p>
          <a:p>
            <a:pPr marL="381000" indent="-381000"/>
            <a:endParaRPr lang="en-US" altLang="zh-C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idx="4294967295"/>
          </p:nvPr>
        </p:nvSpPr>
        <p:spPr>
          <a:xfrm>
            <a:off x="503238" y="431800"/>
            <a:ext cx="8139112" cy="647700"/>
          </a:xfrm>
        </p:spPr>
        <p:txBody>
          <a:bodyPr vert="horz" wrap="square" lIns="91440" tIns="45720" rIns="91440" bIns="45720" anchor="ctr" anchorCtr="0"/>
          <a:lstStyle/>
          <a:p>
            <a:pPr algn="l"/>
            <a:r>
              <a:rPr lang="en-US" altLang="zh-CN" sz="4000" b="1" dirty="0">
                <a:solidFill>
                  <a:schemeClr val="folHlink"/>
                </a:solidFill>
              </a:rPr>
              <a:t>3 </a:t>
            </a:r>
            <a:r>
              <a:rPr lang="zh-CN" altLang="en-US" sz="4000" b="1" dirty="0">
                <a:solidFill>
                  <a:schemeClr val="folHlink"/>
                </a:solidFill>
              </a:rPr>
              <a:t>计算科学发展主线</a:t>
            </a:r>
            <a:endParaRPr lang="zh-CN" altLang="en-US" sz="4000" b="1" dirty="0"/>
          </a:p>
        </p:txBody>
      </p:sp>
      <p:sp>
        <p:nvSpPr>
          <p:cNvPr id="27651" name="矩形 2"/>
          <p:cNvSpPr/>
          <p:nvPr/>
        </p:nvSpPr>
        <p:spPr>
          <a:xfrm>
            <a:off x="117475" y="1156335"/>
            <a:ext cx="8669655" cy="1117600"/>
          </a:xfrm>
          <a:prstGeom prst="rect">
            <a:avLst/>
          </a:prstGeom>
          <a:solidFill>
            <a:schemeClr val="bg1"/>
          </a:solidFill>
          <a:ln w="9525">
            <a:noFill/>
          </a:ln>
        </p:spPr>
        <p:txBody>
          <a:bodyPr wrap="square">
            <a:noAutofit/>
          </a:bodyPr>
          <a:lstStyle/>
          <a:p>
            <a:r>
              <a:rPr lang="zh-CN" altLang="en-US" b="1" dirty="0">
                <a:solidFill>
                  <a:srgbClr val="FF0000"/>
                </a:solidFill>
                <a:latin typeface="Arial" panose="020B0604020202020204" pitchFamily="34" charset="0"/>
              </a:rPr>
              <a:t>围绕学科的基本问题而展开的大量具体研究与发展中形成了学科发展的主流方向与学科发展主线，形成了学科自身的知识组织结构。</a:t>
            </a:r>
          </a:p>
        </p:txBody>
      </p:sp>
      <p:sp>
        <p:nvSpPr>
          <p:cNvPr id="27653" name="矩形 5"/>
          <p:cNvSpPr/>
          <p:nvPr/>
        </p:nvSpPr>
        <p:spPr>
          <a:xfrm>
            <a:off x="428625" y="2787650"/>
            <a:ext cx="8286750" cy="3521075"/>
          </a:xfrm>
          <a:prstGeom prst="rect">
            <a:avLst/>
          </a:prstGeom>
          <a:noFill/>
          <a:ln w="9525">
            <a:noFill/>
          </a:ln>
        </p:spPr>
        <p:txBody>
          <a:bodyPr>
            <a:spAutoFit/>
          </a:bodyPr>
          <a:lstStyle/>
          <a:p>
            <a:pPr>
              <a:lnSpc>
                <a:spcPts val="2700"/>
              </a:lnSpc>
              <a:buFont typeface="Wingdings" panose="05000000000000000000" pitchFamily="2" charset="2"/>
              <a:buChar char="Ø"/>
            </a:pPr>
            <a:r>
              <a:rPr lang="zh-CN" altLang="en-US" sz="2000" b="1" dirty="0">
                <a:latin typeface="Arial" panose="020B0604020202020204" pitchFamily="34" charset="0"/>
              </a:rPr>
              <a:t> 我们将计算科学的学科内容按照</a:t>
            </a:r>
            <a:r>
              <a:rPr lang="zh-CN" altLang="en-US" sz="2000" b="1" dirty="0">
                <a:solidFill>
                  <a:srgbClr val="0000FF"/>
                </a:solidFill>
                <a:latin typeface="Arial" panose="020B0604020202020204" pitchFamily="34" charset="0"/>
              </a:rPr>
              <a:t>基础理论</a:t>
            </a:r>
            <a:r>
              <a:rPr lang="zh-CN" altLang="en-US" sz="2000" b="1" dirty="0">
                <a:latin typeface="Arial" panose="020B0604020202020204" pitchFamily="34" charset="0"/>
              </a:rPr>
              <a:t>、</a:t>
            </a:r>
            <a:r>
              <a:rPr lang="zh-CN" altLang="en-US" sz="2000" b="1" dirty="0">
                <a:solidFill>
                  <a:srgbClr val="0000FF"/>
                </a:solidFill>
                <a:latin typeface="Arial" panose="020B0604020202020204" pitchFamily="34" charset="0"/>
              </a:rPr>
              <a:t>基本开发技术</a:t>
            </a:r>
            <a:r>
              <a:rPr lang="zh-CN" altLang="en-US" sz="2000" b="1" dirty="0">
                <a:latin typeface="Arial" panose="020B0604020202020204" pitchFamily="34" charset="0"/>
              </a:rPr>
              <a:t>、</a:t>
            </a:r>
            <a:r>
              <a:rPr lang="zh-CN" altLang="en-US" sz="2000" b="1" dirty="0">
                <a:solidFill>
                  <a:srgbClr val="0000FF"/>
                </a:solidFill>
                <a:latin typeface="Arial" panose="020B0604020202020204" pitchFamily="34" charset="0"/>
              </a:rPr>
              <a:t>应用</a:t>
            </a:r>
            <a:r>
              <a:rPr lang="zh-CN" altLang="en-US" sz="2000" b="1" dirty="0">
                <a:latin typeface="Arial" panose="020B0604020202020204" pitchFamily="34" charset="0"/>
              </a:rPr>
              <a:t>以及它们与硬件设备联系的紧密程度分成三个层面，如图</a:t>
            </a:r>
            <a:r>
              <a:rPr lang="en-US" altLang="zh-CN" sz="2000" b="1" dirty="0">
                <a:latin typeface="Arial" panose="020B0604020202020204" pitchFamily="34" charset="0"/>
              </a:rPr>
              <a:t>3.1</a:t>
            </a:r>
            <a:r>
              <a:rPr lang="zh-CN" altLang="en-US" sz="2000" b="1" dirty="0">
                <a:latin typeface="Arial" panose="020B0604020202020204" pitchFamily="34" charset="0"/>
              </a:rPr>
              <a:t>所示。</a:t>
            </a:r>
            <a:endParaRPr lang="en-US" altLang="zh-CN" sz="2000" b="1" dirty="0">
              <a:latin typeface="Arial" panose="020B0604020202020204" pitchFamily="34" charset="0"/>
            </a:endParaRPr>
          </a:p>
          <a:p>
            <a:pPr>
              <a:lnSpc>
                <a:spcPts val="2700"/>
              </a:lnSpc>
              <a:buSzPct val="100000"/>
              <a:buFont typeface="Wingdings" panose="05000000000000000000" pitchFamily="2" charset="2"/>
              <a:buChar char="Ø"/>
            </a:pPr>
            <a:r>
              <a:rPr lang="zh-CN" altLang="en-US" sz="2000" b="1" dirty="0">
                <a:solidFill>
                  <a:schemeClr val="folHlink"/>
                </a:solidFill>
                <a:latin typeface="楷体_GB2312" pitchFamily="1" charset="-122"/>
                <a:ea typeface="楷体_GB2312" pitchFamily="1" charset="-122"/>
              </a:rPr>
              <a:t>第一层面是计算科学的应用层</a:t>
            </a:r>
            <a:r>
              <a:rPr lang="zh-CN" altLang="en-US" sz="2000" b="1" dirty="0">
                <a:latin typeface="楷体_GB2312" pitchFamily="1" charset="-122"/>
                <a:ea typeface="楷体_GB2312" pitchFamily="1" charset="-122"/>
              </a:rPr>
              <a:t>，它包括人工智能应用与系统，信息、管理与决策系统，移动计算、计算可视化、科学计算等计算机应用的各个方向。</a:t>
            </a:r>
            <a:endParaRPr lang="en-US" altLang="zh-CN" sz="2000" b="1" dirty="0">
              <a:latin typeface="楷体_GB2312" pitchFamily="1" charset="-122"/>
              <a:ea typeface="楷体_GB2312" pitchFamily="1" charset="-122"/>
            </a:endParaRPr>
          </a:p>
          <a:p>
            <a:pPr>
              <a:lnSpc>
                <a:spcPts val="2700"/>
              </a:lnSpc>
              <a:buFont typeface="Wingdings" panose="05000000000000000000" pitchFamily="2" charset="2"/>
              <a:buChar char="Ø"/>
            </a:pPr>
            <a:r>
              <a:rPr lang="zh-CN" altLang="en-US" sz="2000" b="1" dirty="0">
                <a:solidFill>
                  <a:schemeClr val="folHlink"/>
                </a:solidFill>
                <a:latin typeface="楷体_GB2312" pitchFamily="1" charset="-122"/>
                <a:ea typeface="楷体_GB2312" pitchFamily="1" charset="-122"/>
              </a:rPr>
              <a:t>第二层面是计算科学的专业基础层</a:t>
            </a:r>
            <a:r>
              <a:rPr lang="zh-CN" altLang="en-US" sz="2000" b="1" dirty="0">
                <a:latin typeface="楷体_GB2312" pitchFamily="1" charset="-122"/>
                <a:ea typeface="楷体_GB2312" pitchFamily="1" charset="-122"/>
              </a:rPr>
              <a:t>，它是为应用层提供技术和环境的一个层面，包括软件开发方法学，计算机网络与通信技术，程序设计科学，计算机体系结构，电子计算机系统基础。</a:t>
            </a:r>
            <a:endParaRPr lang="en-US" altLang="zh-CN" sz="2000" b="1" dirty="0">
              <a:latin typeface="楷体_GB2312" pitchFamily="1" charset="-122"/>
              <a:ea typeface="楷体_GB2312" pitchFamily="1" charset="-122"/>
            </a:endParaRPr>
          </a:p>
          <a:p>
            <a:pPr>
              <a:lnSpc>
                <a:spcPts val="2700"/>
              </a:lnSpc>
              <a:buFont typeface="Wingdings" panose="05000000000000000000" pitchFamily="2" charset="2"/>
              <a:buChar char="Ø"/>
            </a:pPr>
            <a:r>
              <a:rPr lang="zh-CN" altLang="en-US" sz="2000" b="1" dirty="0">
                <a:solidFill>
                  <a:schemeClr val="folHlink"/>
                </a:solidFill>
                <a:latin typeface="楷体_GB2312" pitchFamily="1" charset="-122"/>
                <a:ea typeface="楷体_GB2312" pitchFamily="1" charset="-122"/>
              </a:rPr>
              <a:t>第三层面是计算科学的基础层</a:t>
            </a:r>
            <a:r>
              <a:rPr lang="zh-CN" altLang="en-US" sz="2000" b="1" dirty="0">
                <a:latin typeface="楷体_GB2312" pitchFamily="1" charset="-122"/>
                <a:ea typeface="楷体_GB2312" pitchFamily="1" charset="-122"/>
              </a:rPr>
              <a:t>，它包括计算的数学理论，高等逻辑等内容。</a:t>
            </a:r>
            <a:endParaRPr lang="zh-CN" altLang="en-US" sz="2000" b="1" dirty="0">
              <a:latin typeface="Arial" panose="020B0604020202020204" pitchFamily="34" charset="0"/>
            </a:endParaRPr>
          </a:p>
        </p:txBody>
      </p:sp>
      <p:sp>
        <p:nvSpPr>
          <p:cNvPr id="27654" name="Line 6"/>
          <p:cNvSpPr/>
          <p:nvPr/>
        </p:nvSpPr>
        <p:spPr>
          <a:xfrm>
            <a:off x="396875" y="1054100"/>
            <a:ext cx="3887788" cy="0"/>
          </a:xfrm>
          <a:prstGeom prst="line">
            <a:avLst/>
          </a:prstGeom>
          <a:ln w="50800" cap="flat" cmpd="sng">
            <a:solidFill>
              <a:schemeClr val="tx1"/>
            </a:solidFill>
            <a:prstDash val="solid"/>
            <a:miter/>
            <a:headEnd type="none" w="med" len="med"/>
            <a:tailEnd type="none" w="med" len="med"/>
          </a:ln>
        </p:spPr>
        <p:txBody>
          <a:bodyPr/>
          <a:lstStyle/>
          <a:p>
            <a:endParaRPr lang="zh-CN" altLang="en-US"/>
          </a:p>
        </p:txBody>
      </p:sp>
      <p:sp>
        <p:nvSpPr>
          <p:cNvPr id="27655" name="Line 7"/>
          <p:cNvSpPr/>
          <p:nvPr/>
        </p:nvSpPr>
        <p:spPr>
          <a:xfrm>
            <a:off x="523875" y="2616200"/>
            <a:ext cx="3887788" cy="0"/>
          </a:xfrm>
          <a:prstGeom prst="line">
            <a:avLst/>
          </a:prstGeom>
          <a:ln w="25400" cap="flat" cmpd="sng">
            <a:solidFill>
              <a:schemeClr val="hlink"/>
            </a:solidFill>
            <a:prstDash val="solid"/>
            <a:miter/>
            <a:headEnd type="none" w="med" len="med"/>
            <a:tailEnd type="none" w="med" len="med"/>
          </a:ln>
        </p:spPr>
        <p:txBody>
          <a:bodyPr/>
          <a:lstStyle/>
          <a:p>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p:cNvPicPr>
            <a:picLocks noChangeAspect="1"/>
          </p:cNvPicPr>
          <p:nvPr/>
        </p:nvPicPr>
        <p:blipFill>
          <a:blip r:embed="rId3"/>
          <a:stretch>
            <a:fillRect/>
          </a:stretch>
        </p:blipFill>
        <p:spPr>
          <a:xfrm>
            <a:off x="179070" y="288290"/>
            <a:ext cx="8782050" cy="6139815"/>
          </a:xfrm>
          <a:prstGeom prst="rect">
            <a:avLst/>
          </a:prstGeom>
          <a:noFill/>
          <a:ln w="9525">
            <a:noFill/>
          </a:ln>
        </p:spPr>
      </p:pic>
      <p:sp>
        <p:nvSpPr>
          <p:cNvPr id="28675" name="圆角矩形 2"/>
          <p:cNvSpPr/>
          <p:nvPr/>
        </p:nvSpPr>
        <p:spPr>
          <a:xfrm>
            <a:off x="857250" y="500063"/>
            <a:ext cx="571500" cy="1357312"/>
          </a:xfrm>
          <a:prstGeom prst="roundRect">
            <a:avLst>
              <a:gd name="adj" fmla="val 16667"/>
            </a:avLst>
          </a:prstGeom>
          <a:noFill/>
          <a:ln w="25400" cap="flat" cmpd="sng">
            <a:solidFill>
              <a:srgbClr val="FF0000"/>
            </a:solidFill>
            <a:prstDash val="solid"/>
            <a:headEnd type="none" w="med" len="med"/>
            <a:tailEnd type="none" w="med" len="med"/>
          </a:ln>
        </p:spPr>
        <p:txBody>
          <a:bodyPr/>
          <a:lstStyle/>
          <a:p>
            <a:endParaRPr lang="zh-CN" altLang="en-US" dirty="0">
              <a:latin typeface="Arial" panose="020B0604020202020204" pitchFamily="34" charset="0"/>
            </a:endParaRPr>
          </a:p>
        </p:txBody>
      </p:sp>
      <p:sp>
        <p:nvSpPr>
          <p:cNvPr id="28676" name="圆角矩形 3"/>
          <p:cNvSpPr/>
          <p:nvPr/>
        </p:nvSpPr>
        <p:spPr>
          <a:xfrm>
            <a:off x="857250" y="2143125"/>
            <a:ext cx="571500" cy="857250"/>
          </a:xfrm>
          <a:prstGeom prst="roundRect">
            <a:avLst>
              <a:gd name="adj" fmla="val 16667"/>
            </a:avLst>
          </a:prstGeom>
          <a:noFill/>
          <a:ln w="25400" cap="flat" cmpd="sng">
            <a:solidFill>
              <a:srgbClr val="FF0000"/>
            </a:solidFill>
            <a:prstDash val="solid"/>
            <a:headEnd type="none" w="med" len="med"/>
            <a:tailEnd type="none" w="med" len="med"/>
          </a:ln>
        </p:spPr>
        <p:txBody>
          <a:bodyPr/>
          <a:lstStyle/>
          <a:p>
            <a:endParaRPr lang="zh-CN" altLang="en-US" dirty="0">
              <a:latin typeface="Arial" panose="020B0604020202020204" pitchFamily="34" charset="0"/>
            </a:endParaRPr>
          </a:p>
        </p:txBody>
      </p:sp>
      <p:sp>
        <p:nvSpPr>
          <p:cNvPr id="28677" name="圆角矩形 4"/>
          <p:cNvSpPr/>
          <p:nvPr/>
        </p:nvSpPr>
        <p:spPr>
          <a:xfrm>
            <a:off x="785813" y="3214688"/>
            <a:ext cx="714375" cy="2500312"/>
          </a:xfrm>
          <a:prstGeom prst="roundRect">
            <a:avLst>
              <a:gd name="adj" fmla="val 16667"/>
            </a:avLst>
          </a:prstGeom>
          <a:noFill/>
          <a:ln w="25400" cap="flat" cmpd="sng">
            <a:solidFill>
              <a:srgbClr val="FF0000"/>
            </a:solidFill>
            <a:prstDash val="solid"/>
            <a:headEnd type="none" w="med" len="med"/>
            <a:tailEnd type="none" w="med" len="med"/>
          </a:ln>
        </p:spPr>
        <p:txBody>
          <a:bodyPr/>
          <a:lstStyle/>
          <a:p>
            <a:endParaRPr lang="zh-CN" altLang="en-US" dirty="0">
              <a:latin typeface="Arial" panose="020B060402020202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日期占位符 1"/>
          <p:cNvSpPr>
            <a:spLocks noGrp="1"/>
          </p:cNvSpPr>
          <p:nvPr>
            <p:ph type="dt" sz="half" idx="10"/>
          </p:nvPr>
        </p:nvSpPr>
        <p:spPr>
          <a:ln/>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fld id="{BB962C8B-B14F-4D97-AF65-F5344CB8AC3E}" type="datetime1">
              <a:rPr lang="zh-CN" altLang="en-US" sz="1400" dirty="0"/>
              <a:t>2023/11/13</a:t>
            </a:fld>
            <a:endParaRPr lang="zh-CN" altLang="en-US" sz="1400" dirty="0">
              <a:latin typeface="Times New Roman" panose="02020603050405020304" pitchFamily="18" charset="0"/>
            </a:endParaRPr>
          </a:p>
        </p:txBody>
      </p:sp>
      <p:sp>
        <p:nvSpPr>
          <p:cNvPr id="18434" name="页脚占位符 2"/>
          <p:cNvSpPr>
            <a:spLocks noGrp="1"/>
          </p:cNvSpPr>
          <p:nvPr>
            <p:ph type="ftr" sz="quarter" idx="11"/>
          </p:nvPr>
        </p:nvSpPr>
        <p:spPr>
          <a:ln/>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ctr"/>
            <a:r>
              <a:rPr lang="zh-CN" altLang="en-US" sz="1400" dirty="0">
                <a:solidFill>
                  <a:schemeClr val="bg2"/>
                </a:solidFill>
              </a:rPr>
              <a:t>计算学科导论 吴宾</a:t>
            </a:r>
          </a:p>
        </p:txBody>
      </p:sp>
      <p:sp>
        <p:nvSpPr>
          <p:cNvPr id="18435" name="标题 33793"/>
          <p:cNvSpPr>
            <a:spLocks noGrp="1"/>
          </p:cNvSpPr>
          <p:nvPr>
            <p:ph type="title"/>
          </p:nvPr>
        </p:nvSpPr>
        <p:spPr>
          <a:ln/>
        </p:spPr>
        <p:txBody>
          <a:bodyPr anchor="b" anchorCtr="0"/>
          <a:lstStyle/>
          <a:p>
            <a:r>
              <a:rPr lang="en-US" altLang="zh-CN" sz="3600" dirty="0">
                <a:solidFill>
                  <a:schemeClr val="folHlink"/>
                </a:solidFill>
              </a:rPr>
              <a:t>3 </a:t>
            </a:r>
            <a:r>
              <a:rPr lang="zh-CN" altLang="en-US" sz="3600" dirty="0">
                <a:solidFill>
                  <a:schemeClr val="folHlink"/>
                </a:solidFill>
              </a:rPr>
              <a:t>计算科学发展主线</a:t>
            </a:r>
          </a:p>
        </p:txBody>
      </p:sp>
      <p:sp>
        <p:nvSpPr>
          <p:cNvPr id="18436" name="文本占位符 33794"/>
          <p:cNvSpPr>
            <a:spLocks noGrp="1"/>
          </p:cNvSpPr>
          <p:nvPr>
            <p:ph idx="1"/>
          </p:nvPr>
        </p:nvSpPr>
        <p:spPr>
          <a:ln/>
        </p:spPr>
        <p:txBody>
          <a:bodyPr anchor="t" anchorCtr="0"/>
          <a:lstStyle/>
          <a:p>
            <a:r>
              <a:rPr lang="zh-CN" altLang="en-US" dirty="0"/>
              <a:t>在上述三个层面</a:t>
            </a:r>
            <a:r>
              <a:rPr lang="en-US" altLang="zh-CN" dirty="0"/>
              <a:t>(</a:t>
            </a:r>
            <a:r>
              <a:rPr lang="zh-CN" altLang="en-US" dirty="0"/>
              <a:t>计算科学的应用层、专业基础层和基础层</a:t>
            </a:r>
            <a:r>
              <a:rPr lang="en-US" altLang="zh-CN" dirty="0"/>
              <a:t>)</a:t>
            </a:r>
            <a:r>
              <a:rPr lang="zh-CN" altLang="en-US" dirty="0"/>
              <a:t>构成的计算科学发展的历程中，不断地追求制造出各种新型计算机系统，拓展和提高计算机的应用领域和应用水平这样两个目标，在基础研究、应用基础研究和技术开发与应用的研究中，学科逐步发展形成了三条相对独立的主线，它们是：</a:t>
            </a:r>
          </a:p>
          <a:p>
            <a:pPr lvl="1">
              <a:buNone/>
            </a:pPr>
            <a:r>
              <a:rPr lang="zh-CN" altLang="en-US" dirty="0"/>
              <a:t>    </a:t>
            </a:r>
            <a:r>
              <a:rPr lang="en-US" altLang="zh-CN" dirty="0"/>
              <a:t>⑴ </a:t>
            </a:r>
            <a:r>
              <a:rPr lang="zh-CN" altLang="en-US" dirty="0"/>
              <a:t>计算模型与计算机系统</a:t>
            </a:r>
          </a:p>
          <a:p>
            <a:pPr lvl="1">
              <a:buNone/>
            </a:pPr>
            <a:r>
              <a:rPr lang="zh-CN" altLang="en-US" dirty="0"/>
              <a:t>    </a:t>
            </a:r>
            <a:r>
              <a:rPr lang="en-US" altLang="zh-CN" dirty="0"/>
              <a:t>⑵ </a:t>
            </a:r>
            <a:r>
              <a:rPr lang="zh-CN" altLang="en-US" dirty="0"/>
              <a:t>计算模型、语言与软件开发方法学</a:t>
            </a:r>
          </a:p>
          <a:p>
            <a:pPr lvl="1">
              <a:buNone/>
            </a:pPr>
            <a:r>
              <a:rPr lang="zh-CN" altLang="en-US" dirty="0"/>
              <a:t>    </a:t>
            </a:r>
            <a:r>
              <a:rPr lang="en-US" altLang="zh-CN" dirty="0"/>
              <a:t>⑶ </a:t>
            </a:r>
            <a:r>
              <a:rPr lang="zh-CN" altLang="en-US" dirty="0"/>
              <a:t>应用数学与计算机应用</a:t>
            </a:r>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custDataLst>
              <p:tags r:id="rId1"/>
            </p:custDataLst>
          </p:nvPr>
        </p:nvSpPr>
        <p:spPr>
          <a:xfrm>
            <a:off x="227330" y="431800"/>
            <a:ext cx="8415020" cy="647700"/>
          </a:xfrm>
          <a:prstGeom prst="rect">
            <a:avLst/>
          </a:prstGeom>
          <a:solidFill>
            <a:schemeClr val="bg1"/>
          </a:solidFill>
          <a:ln w="9525">
            <a:noFill/>
          </a:ln>
        </p:spPr>
        <p:txBody>
          <a:bodyPr vert="horz" wrap="square" lIns="91440" tIns="45720" rIns="91440" bIns="45720" anchor="ctr" anchorCtr="0"/>
          <a:lstStyle>
            <a:lvl1pPr algn="ctr" rtl="0" eaLnBrk="0" fontAlgn="base" hangingPunct="0">
              <a:spcBef>
                <a:spcPct val="0"/>
              </a:spcBef>
              <a:spcAft>
                <a:spcPct val="0"/>
              </a:spcAft>
              <a:defRPr sz="44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9pPr>
          </a:lstStyle>
          <a:p>
            <a:pPr algn="l" eaLnBrk="1" hangingPunct="1">
              <a:buClrTx/>
              <a:buSzTx/>
              <a:buFontTx/>
            </a:pPr>
            <a:r>
              <a:rPr lang="en-US" altLang="zh-CN" sz="3600" b="1" dirty="0">
                <a:solidFill>
                  <a:schemeClr val="folHlink"/>
                </a:solidFill>
              </a:rPr>
              <a:t>4计算科学的分类与分支学科简介</a:t>
            </a:r>
          </a:p>
        </p:txBody>
      </p:sp>
      <p:sp>
        <p:nvSpPr>
          <p:cNvPr id="5" name="矩形 2"/>
          <p:cNvSpPr/>
          <p:nvPr>
            <p:custDataLst>
              <p:tags r:id="rId2"/>
            </p:custDataLst>
          </p:nvPr>
        </p:nvSpPr>
        <p:spPr>
          <a:xfrm>
            <a:off x="148590" y="1143000"/>
            <a:ext cx="7495540" cy="463550"/>
          </a:xfrm>
          <a:prstGeom prst="rect">
            <a:avLst/>
          </a:prstGeom>
          <a:solidFill>
            <a:schemeClr val="bg1"/>
          </a:solidFill>
          <a:ln w="9525">
            <a:noFill/>
          </a:ln>
        </p:spPr>
        <p:txBody>
          <a:bodyPr>
            <a:noAutofit/>
          </a:bodyPr>
          <a:lstStyle/>
          <a:p>
            <a:r>
              <a:rPr lang="en-US" altLang="zh-CN" sz="2000" b="1" dirty="0">
                <a:solidFill>
                  <a:srgbClr val="0070C0"/>
                </a:solidFill>
                <a:latin typeface="Arial" panose="020B0604020202020204" pitchFamily="34" charset="0"/>
              </a:rPr>
              <a:t>4.1</a:t>
            </a:r>
            <a:r>
              <a:rPr lang="zh-CN" altLang="en-US" sz="2000" b="1" dirty="0">
                <a:solidFill>
                  <a:srgbClr val="0070C0"/>
                </a:solidFill>
                <a:latin typeface="Arial" panose="020B0604020202020204" pitchFamily="34" charset="0"/>
              </a:rPr>
              <a:t>构造性数学基础</a:t>
            </a:r>
            <a:r>
              <a:rPr lang="en-US" altLang="zh-CN" sz="2000" b="1" dirty="0">
                <a:solidFill>
                  <a:srgbClr val="0070C0"/>
                </a:solidFill>
                <a:latin typeface="Arial" panose="020B0604020202020204" pitchFamily="34" charset="0"/>
              </a:rPr>
              <a:t>(</a:t>
            </a:r>
            <a:r>
              <a:rPr lang="zh-CN" altLang="en-US" sz="2000" b="1" dirty="0">
                <a:solidFill>
                  <a:srgbClr val="0070C0"/>
                </a:solidFill>
                <a:latin typeface="Arial" panose="020B0604020202020204" pitchFamily="34" charset="0"/>
              </a:rPr>
              <a:t>数理逻辑、代数系统、图论、集合论等</a:t>
            </a:r>
            <a:r>
              <a:rPr lang="en-US" altLang="zh-CN" sz="2000" b="1" dirty="0">
                <a:solidFill>
                  <a:srgbClr val="0070C0"/>
                </a:solidFill>
                <a:latin typeface="Arial" panose="020B0604020202020204" pitchFamily="34" charset="0"/>
              </a:rPr>
              <a:t>)</a:t>
            </a:r>
          </a:p>
        </p:txBody>
      </p:sp>
      <p:sp>
        <p:nvSpPr>
          <p:cNvPr id="6" name="矩形 3"/>
          <p:cNvSpPr/>
          <p:nvPr>
            <p:custDataLst>
              <p:tags r:id="rId3"/>
            </p:custDataLst>
          </p:nvPr>
        </p:nvSpPr>
        <p:spPr>
          <a:xfrm>
            <a:off x="154305" y="1643380"/>
            <a:ext cx="8632825" cy="1476375"/>
          </a:xfrm>
          <a:prstGeom prst="rect">
            <a:avLst/>
          </a:prstGeom>
          <a:solidFill>
            <a:schemeClr val="bg1"/>
          </a:solidFill>
          <a:ln w="9525">
            <a:noFill/>
          </a:ln>
        </p:spPr>
        <p:txBody>
          <a:bodyPr wrap="square">
            <a:spAutoFit/>
          </a:bodyPr>
          <a:lstStyle/>
          <a:p>
            <a:r>
              <a:rPr lang="zh-CN" altLang="en-US" sz="1800" b="1" dirty="0">
                <a:latin typeface="Arial" panose="020B0604020202020204" pitchFamily="34" charset="0"/>
              </a:rPr>
              <a:t> 在数学发展史上，有三项重要发现对数学科学的发展产生了深远的影响：</a:t>
            </a:r>
            <a:endParaRPr lang="en-US" altLang="zh-CN" sz="1800" b="1" dirty="0">
              <a:latin typeface="Arial" panose="020B0604020202020204" pitchFamily="34" charset="0"/>
            </a:endParaRPr>
          </a:p>
          <a:p>
            <a:pPr>
              <a:buFont typeface="Wingdings" panose="05000000000000000000" pitchFamily="2" charset="2"/>
              <a:buChar char="Ø"/>
            </a:pPr>
            <a:r>
              <a:rPr lang="zh-CN" altLang="en-US" sz="1800" b="1" dirty="0">
                <a:latin typeface="Arial" panose="020B0604020202020204" pitchFamily="34" charset="0"/>
              </a:rPr>
              <a:t>一是解析几何的发明，它使数学思维实现了形状与数量之间的沟通</a:t>
            </a:r>
            <a:r>
              <a:rPr lang="en-US" altLang="zh-CN" sz="1800" b="1" dirty="0">
                <a:latin typeface="Arial" panose="020B0604020202020204" pitchFamily="34" charset="0"/>
              </a:rPr>
              <a:t>;</a:t>
            </a:r>
          </a:p>
          <a:p>
            <a:pPr>
              <a:buFont typeface="Wingdings" panose="05000000000000000000" pitchFamily="2" charset="2"/>
              <a:buChar char="Ø"/>
            </a:pPr>
            <a:r>
              <a:rPr lang="zh-CN" altLang="en-US" sz="1800" b="1" dirty="0">
                <a:latin typeface="Arial" panose="020B0604020202020204" pitchFamily="34" charset="0"/>
              </a:rPr>
              <a:t>二是微积分的发明，它使数学思维进入了无限小分析领域</a:t>
            </a:r>
            <a:r>
              <a:rPr lang="en-US" altLang="zh-CN" sz="1800" b="1" dirty="0">
                <a:latin typeface="Arial" panose="020B0604020202020204" pitchFamily="34" charset="0"/>
              </a:rPr>
              <a:t>;</a:t>
            </a:r>
          </a:p>
          <a:p>
            <a:pPr>
              <a:buFont typeface="Wingdings" panose="05000000000000000000" pitchFamily="2" charset="2"/>
              <a:buChar char="Ø"/>
            </a:pPr>
            <a:r>
              <a:rPr lang="zh-CN" altLang="en-US" sz="1800" b="1" dirty="0">
                <a:latin typeface="Arial" panose="020B0604020202020204" pitchFamily="34" charset="0"/>
              </a:rPr>
              <a:t>三是群论的发明，开创了代数研究的新纪元，即从局部性的字母与结构的计算研究转向更为抽象的系统结构的整体性分析研究。</a:t>
            </a:r>
          </a:p>
        </p:txBody>
      </p:sp>
      <p:sp>
        <p:nvSpPr>
          <p:cNvPr id="7" name="矩形 4"/>
          <p:cNvSpPr/>
          <p:nvPr>
            <p:custDataLst>
              <p:tags r:id="rId4"/>
            </p:custDataLst>
          </p:nvPr>
        </p:nvSpPr>
        <p:spPr>
          <a:xfrm>
            <a:off x="285750" y="3321050"/>
            <a:ext cx="8501063" cy="706755"/>
          </a:xfrm>
          <a:prstGeom prst="rect">
            <a:avLst/>
          </a:prstGeom>
          <a:noFill/>
          <a:ln w="9525">
            <a:noFill/>
          </a:ln>
        </p:spPr>
        <p:txBody>
          <a:bodyPr>
            <a:spAutoFit/>
          </a:bodyPr>
          <a:lstStyle/>
          <a:p>
            <a:r>
              <a:rPr lang="en-US" altLang="zh-CN" sz="2000" b="1" dirty="0">
                <a:solidFill>
                  <a:srgbClr val="0070C0"/>
                </a:solidFill>
                <a:latin typeface="Arial" panose="020B0604020202020204" pitchFamily="34" charset="0"/>
              </a:rPr>
              <a:t>4.2</a:t>
            </a:r>
            <a:r>
              <a:rPr lang="zh-CN" altLang="en-US" sz="2000" b="1" dirty="0">
                <a:solidFill>
                  <a:srgbClr val="0070C0"/>
                </a:solidFill>
                <a:latin typeface="Arial" panose="020B0604020202020204" pitchFamily="34" charset="0"/>
              </a:rPr>
              <a:t>计算的数学理论</a:t>
            </a:r>
            <a:r>
              <a:rPr lang="en-US" altLang="zh-CN" sz="2000" b="1" dirty="0">
                <a:solidFill>
                  <a:srgbClr val="0070C0"/>
                </a:solidFill>
                <a:latin typeface="Arial" panose="020B0604020202020204" pitchFamily="34" charset="0"/>
              </a:rPr>
              <a:t>(</a:t>
            </a:r>
            <a:r>
              <a:rPr lang="zh-CN" altLang="en-US" sz="2000" b="1" dirty="0">
                <a:solidFill>
                  <a:srgbClr val="0070C0"/>
                </a:solidFill>
                <a:latin typeface="Arial" panose="020B0604020202020204" pitchFamily="34" charset="0"/>
              </a:rPr>
              <a:t>计算理论、高等逻辑、形式语言与自动机、形式语义学等</a:t>
            </a:r>
            <a:r>
              <a:rPr lang="en-US" altLang="zh-CN" sz="2000" b="1" dirty="0">
                <a:solidFill>
                  <a:srgbClr val="0070C0"/>
                </a:solidFill>
                <a:latin typeface="Arial" panose="020B0604020202020204" pitchFamily="34" charset="0"/>
              </a:rPr>
              <a:t>)</a:t>
            </a:r>
          </a:p>
        </p:txBody>
      </p:sp>
      <p:sp>
        <p:nvSpPr>
          <p:cNvPr id="8" name="矩形 5"/>
          <p:cNvSpPr/>
          <p:nvPr>
            <p:custDataLst>
              <p:tags r:id="rId5"/>
            </p:custDataLst>
          </p:nvPr>
        </p:nvSpPr>
        <p:spPr>
          <a:xfrm>
            <a:off x="428625" y="4381500"/>
            <a:ext cx="8358188" cy="1476375"/>
          </a:xfrm>
          <a:prstGeom prst="rect">
            <a:avLst/>
          </a:prstGeom>
          <a:noFill/>
          <a:ln w="9525">
            <a:noFill/>
          </a:ln>
        </p:spPr>
        <p:txBody>
          <a:bodyPr>
            <a:spAutoFit/>
          </a:bodyPr>
          <a:lstStyle/>
          <a:p>
            <a:r>
              <a:rPr lang="zh-CN" altLang="en-US" sz="1800" b="1" dirty="0">
                <a:latin typeface="Arial" panose="020B0604020202020204" pitchFamily="34" charset="0"/>
              </a:rPr>
              <a:t>所谓计算的数学理论是指一切关于能行性问题的数学理论的总和。</a:t>
            </a:r>
            <a:endParaRPr lang="en-US" altLang="zh-CN" sz="1800" b="1" dirty="0">
              <a:latin typeface="Arial" panose="020B0604020202020204" pitchFamily="34" charset="0"/>
            </a:endParaRPr>
          </a:p>
          <a:p>
            <a:r>
              <a:rPr lang="zh-CN" altLang="en-US" sz="1800" b="1" dirty="0">
                <a:latin typeface="Arial" panose="020B0604020202020204" pitchFamily="34" charset="0"/>
              </a:rPr>
              <a:t>主要涉及计算理论（可计算性与计算复杂性）、高等逻辑</a:t>
            </a:r>
            <a:r>
              <a:rPr lang="en-US" altLang="zh-CN" sz="1800" b="1" dirty="0">
                <a:latin typeface="Arial" panose="020B0604020202020204" pitchFamily="34" charset="0"/>
              </a:rPr>
              <a:t>(</a:t>
            </a:r>
            <a:r>
              <a:rPr lang="zh-CN" altLang="en-US" sz="1800" b="1" dirty="0">
                <a:latin typeface="Arial" panose="020B0604020202020204" pitchFamily="34" charset="0"/>
              </a:rPr>
              <a:t>模型论与各种非经典逻辑</a:t>
            </a:r>
            <a:r>
              <a:rPr lang="en-US" altLang="zh-CN" sz="1800" b="1" dirty="0">
                <a:latin typeface="Arial" panose="020B0604020202020204" pitchFamily="34" charset="0"/>
              </a:rPr>
              <a:t>)</a:t>
            </a:r>
            <a:r>
              <a:rPr lang="zh-CN" altLang="en-US" sz="1800" b="1" dirty="0">
                <a:latin typeface="Arial" panose="020B0604020202020204" pitchFamily="34" charset="0"/>
              </a:rPr>
              <a:t>、形式语言与自动机、形式语义学、</a:t>
            </a:r>
            <a:r>
              <a:rPr lang="en-US" altLang="zh-CN" sz="1800" b="1" dirty="0">
                <a:latin typeface="Arial" panose="020B0604020202020204" pitchFamily="34" charset="0"/>
              </a:rPr>
              <a:t>Petri</a:t>
            </a:r>
            <a:r>
              <a:rPr lang="zh-CN" altLang="en-US" sz="1800" b="1" dirty="0">
                <a:latin typeface="Arial" panose="020B0604020202020204" pitchFamily="34" charset="0"/>
              </a:rPr>
              <a:t>网理论、通信顺序进程</a:t>
            </a:r>
            <a:r>
              <a:rPr lang="en-US" altLang="zh-CN" sz="1800" b="1" dirty="0">
                <a:latin typeface="Arial" panose="020B0604020202020204" pitchFamily="34" charset="0"/>
              </a:rPr>
              <a:t>(CSP)</a:t>
            </a:r>
            <a:r>
              <a:rPr lang="zh-CN" altLang="en-US" sz="1800" b="1" dirty="0">
                <a:latin typeface="Arial" panose="020B0604020202020204" pitchFamily="34" charset="0"/>
              </a:rPr>
              <a:t>、通信系统演算</a:t>
            </a:r>
            <a:r>
              <a:rPr lang="en-US" altLang="zh-CN" sz="1800" b="1" dirty="0">
                <a:latin typeface="Arial" panose="020B0604020202020204" pitchFamily="34" charset="0"/>
              </a:rPr>
              <a:t>(CCS ),</a:t>
            </a:r>
            <a:r>
              <a:rPr lang="zh-CN" altLang="en-US" sz="1800" b="1" dirty="0">
                <a:latin typeface="Arial" panose="020B0604020202020204" pitchFamily="34" charset="0"/>
              </a:rPr>
              <a:t>演算、进程代数</a:t>
            </a:r>
            <a:r>
              <a:rPr lang="en-US" altLang="zh-CN" sz="1800" b="1" dirty="0">
                <a:latin typeface="Arial" panose="020B0604020202020204" pitchFamily="34" charset="0"/>
              </a:rPr>
              <a:t>(PA)</a:t>
            </a:r>
            <a:r>
              <a:rPr lang="zh-CN" altLang="en-US" sz="1800" b="1" dirty="0">
                <a:latin typeface="Arial" panose="020B0604020202020204" pitchFamily="34" charset="0"/>
              </a:rPr>
              <a:t>、分布式事件代数</a:t>
            </a:r>
            <a:r>
              <a:rPr lang="en-US" altLang="zh-CN" sz="1800" b="1" dirty="0">
                <a:latin typeface="Arial" panose="020B0604020202020204" pitchFamily="34" charset="0"/>
              </a:rPr>
              <a:t>(DEA)</a:t>
            </a:r>
            <a:r>
              <a:rPr lang="zh-CN" altLang="en-US" sz="1800" b="1" dirty="0">
                <a:latin typeface="Arial" panose="020B0604020202020204" pitchFamily="34" charset="0"/>
              </a:rPr>
              <a:t>，等等。</a:t>
            </a:r>
          </a:p>
          <a:p>
            <a:endParaRPr lang="zh-CN" altLang="en-US" sz="1800" b="1" dirty="0">
              <a:latin typeface="Arial" panose="020B0604020202020204" pitchFamily="34" charset="0"/>
            </a:endParaRPr>
          </a:p>
        </p:txBody>
      </p:sp>
      <p:sp>
        <p:nvSpPr>
          <p:cNvPr id="9" name="Line 7"/>
          <p:cNvSpPr/>
          <p:nvPr>
            <p:custDataLst>
              <p:tags r:id="rId6"/>
            </p:custDataLst>
          </p:nvPr>
        </p:nvSpPr>
        <p:spPr>
          <a:xfrm>
            <a:off x="396875" y="1054100"/>
            <a:ext cx="3887788" cy="0"/>
          </a:xfrm>
          <a:prstGeom prst="line">
            <a:avLst/>
          </a:prstGeom>
          <a:ln w="50800" cap="flat" cmpd="sng">
            <a:solidFill>
              <a:schemeClr val="tx1"/>
            </a:solidFill>
            <a:prstDash val="solid"/>
            <a:headEnd type="none" w="med" len="med"/>
            <a:tailEnd type="none" w="med" len="med"/>
          </a:ln>
        </p:spPr>
        <p:txBody>
          <a:bodyPr/>
          <a:lstStyle/>
          <a:p>
            <a:endParaRPr lang="zh-CN" altLang="en-US"/>
          </a:p>
        </p:txBody>
      </p:sp>
      <p:sp>
        <p:nvSpPr>
          <p:cNvPr id="10" name="Line 8"/>
          <p:cNvSpPr/>
          <p:nvPr>
            <p:custDataLst>
              <p:tags r:id="rId7"/>
            </p:custDataLst>
          </p:nvPr>
        </p:nvSpPr>
        <p:spPr>
          <a:xfrm>
            <a:off x="379413" y="1611313"/>
            <a:ext cx="3887787" cy="0"/>
          </a:xfrm>
          <a:prstGeom prst="line">
            <a:avLst/>
          </a:prstGeom>
          <a:ln w="25400" cap="flat" cmpd="sng">
            <a:solidFill>
              <a:srgbClr val="FF0000"/>
            </a:solidFill>
            <a:prstDash val="solid"/>
            <a:miter/>
            <a:headEnd type="none" w="med" len="med"/>
            <a:tailEnd type="none" w="med" len="med"/>
          </a:ln>
        </p:spPr>
        <p:txBody>
          <a:bodyPr/>
          <a:lstStyle/>
          <a:p>
            <a:endParaRPr lang="zh-CN" altLang="en-US"/>
          </a:p>
        </p:txBody>
      </p:sp>
      <p:sp>
        <p:nvSpPr>
          <p:cNvPr id="11" name="Line 9"/>
          <p:cNvSpPr/>
          <p:nvPr>
            <p:custDataLst>
              <p:tags r:id="rId8"/>
            </p:custDataLst>
          </p:nvPr>
        </p:nvSpPr>
        <p:spPr>
          <a:xfrm>
            <a:off x="363538" y="4071938"/>
            <a:ext cx="3887787" cy="0"/>
          </a:xfrm>
          <a:prstGeom prst="line">
            <a:avLst/>
          </a:prstGeom>
          <a:ln w="25400" cap="flat" cmpd="sng">
            <a:solidFill>
              <a:srgbClr val="FF0000"/>
            </a:solidFill>
            <a:prstDash val="solid"/>
            <a:headEnd type="none" w="med" len="med"/>
            <a:tailEnd type="none" w="med" len="med"/>
          </a:ln>
        </p:spPr>
        <p:txBody>
          <a:bodyPr/>
          <a:lstStyle/>
          <a:p>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日期占位符 1"/>
          <p:cNvSpPr>
            <a:spLocks noGrp="1"/>
          </p:cNvSpPr>
          <p:nvPr>
            <p:ph type="dt" sz="half" idx="10"/>
          </p:nvPr>
        </p:nvSpPr>
        <p:spPr>
          <a:ln/>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fld id="{BB962C8B-B14F-4D97-AF65-F5344CB8AC3E}" type="datetime1">
              <a:rPr lang="zh-CN" altLang="en-US" sz="1400" dirty="0"/>
              <a:t>2023/11/13</a:t>
            </a:fld>
            <a:endParaRPr lang="zh-CN" altLang="en-US" sz="1400" dirty="0">
              <a:latin typeface="Times New Roman" panose="02020603050405020304" pitchFamily="18" charset="0"/>
            </a:endParaRPr>
          </a:p>
        </p:txBody>
      </p:sp>
      <p:sp>
        <p:nvSpPr>
          <p:cNvPr id="5122" name="页脚占位符 2"/>
          <p:cNvSpPr>
            <a:spLocks noGrp="1"/>
          </p:cNvSpPr>
          <p:nvPr>
            <p:ph type="ftr" sz="quarter" idx="11"/>
          </p:nvPr>
        </p:nvSpPr>
        <p:spPr>
          <a:ln/>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ctr"/>
            <a:r>
              <a:rPr lang="zh-CN" altLang="en-US" sz="1400" dirty="0">
                <a:solidFill>
                  <a:schemeClr val="bg2"/>
                </a:solidFill>
              </a:rPr>
              <a:t>计算学科导论 吴宾</a:t>
            </a:r>
          </a:p>
        </p:txBody>
      </p:sp>
      <p:sp>
        <p:nvSpPr>
          <p:cNvPr id="5123" name="标题 31745"/>
          <p:cNvSpPr>
            <a:spLocks noGrp="1"/>
          </p:cNvSpPr>
          <p:nvPr>
            <p:ph type="title"/>
          </p:nvPr>
        </p:nvSpPr>
        <p:spPr>
          <a:ln/>
        </p:spPr>
        <p:txBody>
          <a:bodyPr anchor="b" anchorCtr="0"/>
          <a:lstStyle/>
          <a:p>
            <a:r>
              <a:rPr lang="zh-CN" altLang="en-US" sz="3600" dirty="0">
                <a:solidFill>
                  <a:schemeClr val="folHlink"/>
                </a:solidFill>
              </a:rPr>
              <a:t>计算机科学的意义、内容和方法</a:t>
            </a:r>
            <a:endParaRPr lang="zh-CN" altLang="en-US" sz="3600">
              <a:solidFill>
                <a:schemeClr val="folHlink"/>
              </a:solidFill>
            </a:endParaRPr>
          </a:p>
        </p:txBody>
      </p:sp>
      <p:sp>
        <p:nvSpPr>
          <p:cNvPr id="5124" name="文本占位符 31746"/>
          <p:cNvSpPr>
            <a:spLocks noGrp="1"/>
          </p:cNvSpPr>
          <p:nvPr>
            <p:ph idx="1"/>
          </p:nvPr>
        </p:nvSpPr>
        <p:spPr>
          <a:ln/>
        </p:spPr>
        <p:txBody>
          <a:bodyPr anchor="t" anchorCtr="0"/>
          <a:lstStyle/>
          <a:p>
            <a:pPr lvl="1">
              <a:buNone/>
            </a:pPr>
            <a:r>
              <a:rPr lang="en-US" altLang="zh-CN" dirty="0"/>
              <a:t>1 </a:t>
            </a:r>
            <a:r>
              <a:rPr lang="zh-CN" altLang="en-US" dirty="0"/>
              <a:t>什么是计算科学？</a:t>
            </a:r>
          </a:p>
          <a:p>
            <a:pPr lvl="1">
              <a:buNone/>
            </a:pPr>
            <a:r>
              <a:rPr lang="en-US" altLang="en-US"/>
              <a:t>2 </a:t>
            </a:r>
            <a:r>
              <a:rPr lang="en-US" altLang="en-US" err="1"/>
              <a:t>学科的基本问题</a:t>
            </a:r>
            <a:endParaRPr lang="en-US" altLang="en-US"/>
          </a:p>
          <a:p>
            <a:pPr lvl="1">
              <a:buNone/>
            </a:pPr>
            <a:r>
              <a:rPr lang="en-US" altLang="en-US"/>
              <a:t>3 </a:t>
            </a:r>
            <a:r>
              <a:rPr lang="en-US" altLang="en-US" err="1"/>
              <a:t>计算科学发展主线</a:t>
            </a:r>
          </a:p>
          <a:p>
            <a:pPr lvl="1">
              <a:buNone/>
            </a:pPr>
            <a:r>
              <a:rPr lang="en-US" altLang="zh-CN"/>
              <a:t>4 </a:t>
            </a:r>
            <a:r>
              <a:rPr lang="zh-CN" altLang="en-US"/>
              <a:t>计算科学的分类与分支学科简介。</a:t>
            </a:r>
          </a:p>
          <a:p>
            <a:pPr lvl="1">
              <a:buNone/>
            </a:pPr>
            <a:r>
              <a:rPr lang="en-US" altLang="en-US"/>
              <a:t>5 </a:t>
            </a:r>
            <a:r>
              <a:rPr lang="en-US" altLang="en-US" err="1"/>
              <a:t>计算科学与数学和其它相关学科的关系</a:t>
            </a:r>
            <a:endParaRPr lang="en-US" altLang="en-US"/>
          </a:p>
          <a:p>
            <a:pPr lvl="1">
              <a:buNone/>
            </a:pPr>
            <a:r>
              <a:rPr lang="en-US" altLang="en-US"/>
              <a:t>6 </a:t>
            </a:r>
            <a:r>
              <a:rPr lang="en-US" altLang="en-US" err="1"/>
              <a:t>计算科学的学科形态</a:t>
            </a:r>
            <a:endParaRPr lang="zh-CN" altLang="en-US"/>
          </a:p>
          <a:p>
            <a:pPr lvl="1">
              <a:buNone/>
            </a:pPr>
            <a:endParaRPr lang="en-US"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矩形 2"/>
          <p:cNvSpPr/>
          <p:nvPr/>
        </p:nvSpPr>
        <p:spPr>
          <a:xfrm>
            <a:off x="142875" y="214313"/>
            <a:ext cx="8929688" cy="398780"/>
          </a:xfrm>
          <a:prstGeom prst="rect">
            <a:avLst/>
          </a:prstGeom>
          <a:noFill/>
          <a:ln w="9525">
            <a:noFill/>
          </a:ln>
        </p:spPr>
        <p:txBody>
          <a:bodyPr>
            <a:spAutoFit/>
          </a:bodyPr>
          <a:lstStyle/>
          <a:p>
            <a:r>
              <a:rPr lang="en-US" altLang="zh-CN" sz="2000" b="1" dirty="0">
                <a:solidFill>
                  <a:srgbClr val="0070C0"/>
                </a:solidFill>
                <a:latin typeface="Arial" panose="020B0604020202020204" pitchFamily="34" charset="0"/>
              </a:rPr>
              <a:t>4.3   </a:t>
            </a:r>
            <a:r>
              <a:rPr lang="zh-CN" altLang="en-US" sz="2000" b="1" dirty="0">
                <a:solidFill>
                  <a:srgbClr val="0070C0"/>
                </a:solidFill>
                <a:latin typeface="Arial" panose="020B0604020202020204" pitchFamily="34" charset="0"/>
              </a:rPr>
              <a:t>计算机组成原理、器件与体系结构</a:t>
            </a:r>
            <a:r>
              <a:rPr lang="en-US" altLang="zh-CN" sz="2000" b="1" dirty="0">
                <a:solidFill>
                  <a:srgbClr val="0070C0"/>
                </a:solidFill>
                <a:latin typeface="Arial" panose="020B0604020202020204" pitchFamily="34" charset="0"/>
              </a:rPr>
              <a:t>(</a:t>
            </a:r>
            <a:r>
              <a:rPr lang="zh-CN" altLang="en-US" sz="2000" b="1" dirty="0">
                <a:solidFill>
                  <a:srgbClr val="0070C0"/>
                </a:solidFill>
                <a:latin typeface="Arial" panose="020B0604020202020204" pitchFamily="34" charset="0"/>
              </a:rPr>
              <a:t>计算机原理与设计、体系结构等</a:t>
            </a:r>
            <a:r>
              <a:rPr lang="en-US" altLang="zh-CN" sz="2000" b="1" dirty="0">
                <a:solidFill>
                  <a:srgbClr val="0070C0"/>
                </a:solidFill>
                <a:latin typeface="Arial" panose="020B0604020202020204" pitchFamily="34" charset="0"/>
              </a:rPr>
              <a:t>)</a:t>
            </a:r>
          </a:p>
        </p:txBody>
      </p:sp>
      <p:sp>
        <p:nvSpPr>
          <p:cNvPr id="43011" name="矩形 3"/>
          <p:cNvSpPr/>
          <p:nvPr/>
        </p:nvSpPr>
        <p:spPr>
          <a:xfrm>
            <a:off x="133985" y="884555"/>
            <a:ext cx="8620125" cy="1059815"/>
          </a:xfrm>
          <a:prstGeom prst="rect">
            <a:avLst/>
          </a:prstGeom>
          <a:solidFill>
            <a:schemeClr val="bg1"/>
          </a:solidFill>
          <a:ln w="9525">
            <a:noFill/>
          </a:ln>
        </p:spPr>
        <p:txBody>
          <a:bodyPr wrap="square">
            <a:noAutofit/>
          </a:bodyPr>
          <a:lstStyle/>
          <a:p>
            <a:r>
              <a:rPr lang="zh-CN" altLang="en-US" sz="1800" b="1" dirty="0">
                <a:latin typeface="Arial" panose="020B0604020202020204" pitchFamily="34" charset="0"/>
              </a:rPr>
              <a:t> 计算机组成原理与设计是计算机发展的一个主流方向。这一方向的主要任务是根据各种计算模型研究计算机的工作原理，并按照器件、设备和工艺条件设计、制造具体的计算机硬件系统。</a:t>
            </a:r>
          </a:p>
        </p:txBody>
      </p:sp>
      <p:sp>
        <p:nvSpPr>
          <p:cNvPr id="43012" name="矩形 4"/>
          <p:cNvSpPr/>
          <p:nvPr/>
        </p:nvSpPr>
        <p:spPr>
          <a:xfrm>
            <a:off x="142875" y="2216150"/>
            <a:ext cx="8572500" cy="706755"/>
          </a:xfrm>
          <a:prstGeom prst="rect">
            <a:avLst/>
          </a:prstGeom>
          <a:noFill/>
          <a:ln w="9525">
            <a:noFill/>
          </a:ln>
        </p:spPr>
        <p:txBody>
          <a:bodyPr>
            <a:spAutoFit/>
          </a:bodyPr>
          <a:lstStyle/>
          <a:p>
            <a:r>
              <a:rPr lang="en-US" altLang="zh-CN" sz="2000" b="1" dirty="0">
                <a:solidFill>
                  <a:srgbClr val="0070C0"/>
                </a:solidFill>
                <a:latin typeface="Arial" panose="020B0604020202020204" pitchFamily="34" charset="0"/>
              </a:rPr>
              <a:t>4.4</a:t>
            </a:r>
            <a:r>
              <a:rPr lang="zh-CN" altLang="en-US" sz="2000" b="1" dirty="0">
                <a:solidFill>
                  <a:srgbClr val="0070C0"/>
                </a:solidFill>
                <a:latin typeface="Arial" panose="020B0604020202020204" pitchFamily="34" charset="0"/>
              </a:rPr>
              <a:t>计算机应用基础</a:t>
            </a:r>
            <a:r>
              <a:rPr lang="en-US" altLang="zh-CN" sz="2000" b="1" dirty="0">
                <a:solidFill>
                  <a:srgbClr val="0070C0"/>
                </a:solidFill>
                <a:latin typeface="Arial" panose="020B0604020202020204" pitchFamily="34" charset="0"/>
              </a:rPr>
              <a:t>(</a:t>
            </a:r>
            <a:r>
              <a:rPr lang="zh-CN" altLang="en-US" sz="2000" b="1" dirty="0">
                <a:solidFill>
                  <a:srgbClr val="0070C0"/>
                </a:solidFill>
                <a:latin typeface="Arial" panose="020B0604020202020204" pitchFamily="34" charset="0"/>
              </a:rPr>
              <a:t>算法基础、程序设计、数据结构、数据库基础、</a:t>
            </a:r>
          </a:p>
          <a:p>
            <a:r>
              <a:rPr lang="zh-CN" altLang="en-US" sz="2000" b="1" dirty="0">
                <a:solidFill>
                  <a:srgbClr val="0070C0"/>
                </a:solidFill>
                <a:latin typeface="Arial" panose="020B0604020202020204" pitchFamily="34" charset="0"/>
              </a:rPr>
              <a:t>      微机原理与接口技术等</a:t>
            </a:r>
            <a:r>
              <a:rPr lang="en-US" altLang="zh-CN" sz="2000" b="1" dirty="0">
                <a:solidFill>
                  <a:srgbClr val="0070C0"/>
                </a:solidFill>
                <a:latin typeface="Arial" panose="020B0604020202020204" pitchFamily="34" charset="0"/>
              </a:rPr>
              <a:t>)</a:t>
            </a:r>
          </a:p>
        </p:txBody>
      </p:sp>
      <p:sp>
        <p:nvSpPr>
          <p:cNvPr id="43013" name="矩形 5"/>
          <p:cNvSpPr/>
          <p:nvPr/>
        </p:nvSpPr>
        <p:spPr>
          <a:xfrm>
            <a:off x="428625" y="3116263"/>
            <a:ext cx="8358188" cy="645160"/>
          </a:xfrm>
          <a:prstGeom prst="rect">
            <a:avLst/>
          </a:prstGeom>
          <a:noFill/>
          <a:ln w="9525">
            <a:noFill/>
          </a:ln>
        </p:spPr>
        <p:txBody>
          <a:bodyPr>
            <a:spAutoFit/>
          </a:bodyPr>
          <a:lstStyle/>
          <a:p>
            <a:r>
              <a:rPr lang="zh-CN" altLang="en-US" sz="1800" b="1" dirty="0">
                <a:latin typeface="Arial" panose="020B0604020202020204" pitchFamily="34" charset="0"/>
              </a:rPr>
              <a:t> 计算机应用基础知识包括算法基础、程序设计、数据结构、数据库基础、微机原理与接口技术等。这些内容的简要介绍可参看第一章和</a:t>
            </a:r>
            <a:r>
              <a:rPr lang="en-US" altLang="zh-CN" sz="1800" b="1" dirty="0">
                <a:latin typeface="Arial" panose="020B0604020202020204" pitchFamily="34" charset="0"/>
              </a:rPr>
              <a:t>3.4.6</a:t>
            </a:r>
            <a:r>
              <a:rPr lang="zh-CN" altLang="en-US" sz="1800" b="1" dirty="0">
                <a:latin typeface="Arial" panose="020B0604020202020204" pitchFamily="34" charset="0"/>
              </a:rPr>
              <a:t>节。</a:t>
            </a:r>
          </a:p>
        </p:txBody>
      </p:sp>
      <p:sp>
        <p:nvSpPr>
          <p:cNvPr id="43014" name="矩形 6"/>
          <p:cNvSpPr/>
          <p:nvPr/>
        </p:nvSpPr>
        <p:spPr>
          <a:xfrm>
            <a:off x="142875" y="4073525"/>
            <a:ext cx="8643938" cy="706755"/>
          </a:xfrm>
          <a:prstGeom prst="rect">
            <a:avLst/>
          </a:prstGeom>
          <a:noFill/>
          <a:ln w="9525">
            <a:noFill/>
          </a:ln>
        </p:spPr>
        <p:txBody>
          <a:bodyPr>
            <a:spAutoFit/>
          </a:bodyPr>
          <a:lstStyle/>
          <a:p>
            <a:r>
              <a:rPr lang="en-US" altLang="zh-CN" sz="2000" b="1" dirty="0">
                <a:solidFill>
                  <a:srgbClr val="0070C0"/>
                </a:solidFill>
                <a:latin typeface="Arial" panose="020B0604020202020204" pitchFamily="34" charset="0"/>
              </a:rPr>
              <a:t>4.5</a:t>
            </a:r>
            <a:r>
              <a:rPr lang="zh-CN" altLang="en-US" sz="2000" b="1" dirty="0">
                <a:solidFill>
                  <a:srgbClr val="0070C0"/>
                </a:solidFill>
                <a:latin typeface="Arial" panose="020B0604020202020204" pitchFamily="34" charset="0"/>
              </a:rPr>
              <a:t>计算机基本应用技术</a:t>
            </a:r>
            <a:r>
              <a:rPr lang="en-US" altLang="zh-CN" sz="2000" b="1" dirty="0">
                <a:solidFill>
                  <a:srgbClr val="0070C0"/>
                </a:solidFill>
                <a:latin typeface="Arial" panose="020B0604020202020204" pitchFamily="34" charset="0"/>
              </a:rPr>
              <a:t>(</a:t>
            </a:r>
            <a:r>
              <a:rPr lang="zh-CN" altLang="en-US" sz="2000" b="1" dirty="0">
                <a:solidFill>
                  <a:srgbClr val="0070C0"/>
                </a:solidFill>
                <a:latin typeface="Arial" panose="020B0604020202020204" pitchFamily="34" charset="0"/>
              </a:rPr>
              <a:t>数值计算、图形学与图像处理、网络、多媒体、</a:t>
            </a:r>
          </a:p>
          <a:p>
            <a:r>
              <a:rPr lang="zh-CN" altLang="en-US" sz="2000" b="1" dirty="0">
                <a:solidFill>
                  <a:srgbClr val="0070C0"/>
                </a:solidFill>
                <a:latin typeface="Arial" panose="020B0604020202020204" pitchFamily="34" charset="0"/>
              </a:rPr>
              <a:t>      计算可视化与虚拟现实、人工智能等</a:t>
            </a:r>
            <a:r>
              <a:rPr lang="en-US" altLang="zh-CN" sz="2000" b="1" dirty="0">
                <a:solidFill>
                  <a:srgbClr val="0070C0"/>
                </a:solidFill>
                <a:latin typeface="Arial" panose="020B0604020202020204" pitchFamily="34" charset="0"/>
              </a:rPr>
              <a:t>))</a:t>
            </a:r>
          </a:p>
        </p:txBody>
      </p:sp>
      <p:sp>
        <p:nvSpPr>
          <p:cNvPr id="43015" name="矩形 7"/>
          <p:cNvSpPr/>
          <p:nvPr/>
        </p:nvSpPr>
        <p:spPr>
          <a:xfrm>
            <a:off x="285750" y="4908550"/>
            <a:ext cx="8501063" cy="1198880"/>
          </a:xfrm>
          <a:prstGeom prst="rect">
            <a:avLst/>
          </a:prstGeom>
          <a:noFill/>
          <a:ln w="9525">
            <a:noFill/>
          </a:ln>
        </p:spPr>
        <p:txBody>
          <a:bodyPr>
            <a:spAutoFit/>
          </a:bodyPr>
          <a:lstStyle/>
          <a:p>
            <a:r>
              <a:rPr lang="zh-CN" altLang="en-US" sz="1800" b="1" dirty="0">
                <a:latin typeface="Arial" panose="020B0604020202020204" pitchFamily="34" charset="0"/>
              </a:rPr>
              <a:t> 计算机应用主要包括数值计算，信号处理技术，图形学与图像处理技术，网络技术，多媒体技术，计算可视化与虚拟现实技术，人工智能技术，信息系统设计技术，决策支持系统技术，办公自动化技术，计算机仿真技术，计算机辅助设计、测试、制造、教学等辅助系统。</a:t>
            </a:r>
          </a:p>
        </p:txBody>
      </p:sp>
      <p:sp>
        <p:nvSpPr>
          <p:cNvPr id="43016" name="Line 8"/>
          <p:cNvSpPr/>
          <p:nvPr/>
        </p:nvSpPr>
        <p:spPr>
          <a:xfrm>
            <a:off x="379413" y="749300"/>
            <a:ext cx="3887787" cy="1588"/>
          </a:xfrm>
          <a:prstGeom prst="line">
            <a:avLst/>
          </a:prstGeom>
          <a:ln w="25400" cap="flat" cmpd="sng">
            <a:solidFill>
              <a:srgbClr val="FF0000"/>
            </a:solidFill>
            <a:prstDash val="solid"/>
            <a:headEnd type="none" w="med" len="med"/>
            <a:tailEnd type="none" w="med" len="med"/>
          </a:ln>
        </p:spPr>
        <p:txBody>
          <a:bodyPr/>
          <a:lstStyle/>
          <a:p>
            <a:endParaRPr lang="zh-CN" altLang="en-US"/>
          </a:p>
        </p:txBody>
      </p:sp>
      <p:sp>
        <p:nvSpPr>
          <p:cNvPr id="43017" name="Line 9"/>
          <p:cNvSpPr/>
          <p:nvPr/>
        </p:nvSpPr>
        <p:spPr>
          <a:xfrm>
            <a:off x="379413" y="2974975"/>
            <a:ext cx="3887787" cy="0"/>
          </a:xfrm>
          <a:prstGeom prst="line">
            <a:avLst/>
          </a:prstGeom>
          <a:ln w="25400" cap="flat" cmpd="sng">
            <a:solidFill>
              <a:srgbClr val="FF0000"/>
            </a:solidFill>
            <a:prstDash val="solid"/>
            <a:headEnd type="none" w="med" len="med"/>
            <a:tailEnd type="none" w="med" len="med"/>
          </a:ln>
        </p:spPr>
        <p:txBody>
          <a:bodyPr/>
          <a:lstStyle/>
          <a:p>
            <a:endParaRPr lang="zh-CN" altLang="en-US"/>
          </a:p>
        </p:txBody>
      </p:sp>
      <p:sp>
        <p:nvSpPr>
          <p:cNvPr id="43018" name="Line 10"/>
          <p:cNvSpPr/>
          <p:nvPr/>
        </p:nvSpPr>
        <p:spPr>
          <a:xfrm>
            <a:off x="379413" y="4840288"/>
            <a:ext cx="3887787" cy="0"/>
          </a:xfrm>
          <a:prstGeom prst="line">
            <a:avLst/>
          </a:prstGeom>
          <a:ln w="25400" cap="flat" cmpd="sng">
            <a:solidFill>
              <a:srgbClr val="FF0000"/>
            </a:solidFill>
            <a:prstDash val="solid"/>
            <a:headEnd type="none" w="med" len="med"/>
            <a:tailEnd type="none" w="med" len="med"/>
          </a:ln>
        </p:spPr>
        <p:txBody>
          <a:bodyPr/>
          <a:lstStyle/>
          <a:p>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矩形 2"/>
          <p:cNvSpPr/>
          <p:nvPr/>
        </p:nvSpPr>
        <p:spPr>
          <a:xfrm>
            <a:off x="357188" y="285750"/>
            <a:ext cx="8501062" cy="706755"/>
          </a:xfrm>
          <a:prstGeom prst="rect">
            <a:avLst/>
          </a:prstGeom>
          <a:solidFill>
            <a:schemeClr val="bg1"/>
          </a:solidFill>
          <a:ln w="9525">
            <a:noFill/>
          </a:ln>
        </p:spPr>
        <p:txBody>
          <a:bodyPr>
            <a:spAutoFit/>
          </a:bodyPr>
          <a:lstStyle/>
          <a:p>
            <a:r>
              <a:rPr lang="en-US" altLang="zh-CN" sz="2000" b="1" dirty="0">
                <a:solidFill>
                  <a:srgbClr val="0070C0"/>
                </a:solidFill>
                <a:latin typeface="Arial" panose="020B0604020202020204" pitchFamily="34" charset="0"/>
              </a:rPr>
              <a:t>4.6</a:t>
            </a:r>
            <a:r>
              <a:rPr lang="zh-CN" altLang="en-US" sz="2000" b="1" dirty="0">
                <a:solidFill>
                  <a:srgbClr val="0070C0"/>
                </a:solidFill>
                <a:latin typeface="Arial" panose="020B0604020202020204" pitchFamily="34" charset="0"/>
              </a:rPr>
              <a:t>软件基础</a:t>
            </a:r>
            <a:r>
              <a:rPr lang="en-US" altLang="zh-CN" sz="2000" b="1" dirty="0">
                <a:solidFill>
                  <a:srgbClr val="0070C0"/>
                </a:solidFill>
                <a:latin typeface="Arial" panose="020B0604020202020204" pitchFamily="34" charset="0"/>
              </a:rPr>
              <a:t>(</a:t>
            </a:r>
            <a:r>
              <a:rPr lang="zh-CN" altLang="en-US" sz="2000" b="1" dirty="0">
                <a:solidFill>
                  <a:srgbClr val="0070C0"/>
                </a:solidFill>
                <a:latin typeface="Arial" panose="020B0604020202020204" pitchFamily="34" charset="0"/>
              </a:rPr>
              <a:t>高级语言、数据结构、程序设计、编译原理、数据库原理、</a:t>
            </a:r>
          </a:p>
          <a:p>
            <a:r>
              <a:rPr lang="zh-CN" altLang="en-US" sz="2000" b="1" dirty="0">
                <a:solidFill>
                  <a:srgbClr val="0070C0"/>
                </a:solidFill>
                <a:latin typeface="Arial" panose="020B0604020202020204" pitchFamily="34" charset="0"/>
              </a:rPr>
              <a:t>    操作系统原理、软件工程等</a:t>
            </a:r>
            <a:r>
              <a:rPr lang="en-US" altLang="zh-CN" sz="2000" b="1" dirty="0">
                <a:solidFill>
                  <a:srgbClr val="0070C0"/>
                </a:solidFill>
                <a:latin typeface="Arial" panose="020B0604020202020204" pitchFamily="34" charset="0"/>
              </a:rPr>
              <a:t>)</a:t>
            </a:r>
          </a:p>
        </p:txBody>
      </p:sp>
      <p:sp>
        <p:nvSpPr>
          <p:cNvPr id="44035" name="矩形 3"/>
          <p:cNvSpPr/>
          <p:nvPr/>
        </p:nvSpPr>
        <p:spPr>
          <a:xfrm>
            <a:off x="107315" y="1071880"/>
            <a:ext cx="8822690" cy="1198880"/>
          </a:xfrm>
          <a:prstGeom prst="rect">
            <a:avLst/>
          </a:prstGeom>
          <a:solidFill>
            <a:schemeClr val="bg1"/>
          </a:solidFill>
          <a:ln w="9525">
            <a:noFill/>
          </a:ln>
        </p:spPr>
        <p:txBody>
          <a:bodyPr wrap="square">
            <a:spAutoFit/>
          </a:bodyPr>
          <a:lstStyle/>
          <a:p>
            <a:r>
              <a:rPr lang="zh-CN" altLang="en-US" sz="1800" b="1" dirty="0">
                <a:latin typeface="Arial" panose="020B0604020202020204" pitchFamily="34" charset="0"/>
              </a:rPr>
              <a:t> 软件是计算科学一个较大的学科门类，包括众多的分支学科方向，主要有高级程序设计语言、数据结构理论、程序设计原理、编译程序原理与编译系统实现技术、数据库原理与数据库管理系统、操作系统原理与实现技术、软件工程技术、程序设计方法学、各种应用软件等。</a:t>
            </a:r>
          </a:p>
        </p:txBody>
      </p:sp>
      <p:sp>
        <p:nvSpPr>
          <p:cNvPr id="44036" name="矩形 4"/>
          <p:cNvSpPr/>
          <p:nvPr/>
        </p:nvSpPr>
        <p:spPr>
          <a:xfrm>
            <a:off x="285750" y="2716213"/>
            <a:ext cx="8572500" cy="706755"/>
          </a:xfrm>
          <a:prstGeom prst="rect">
            <a:avLst/>
          </a:prstGeom>
          <a:solidFill>
            <a:schemeClr val="bg1"/>
          </a:solidFill>
          <a:ln w="9525">
            <a:noFill/>
          </a:ln>
        </p:spPr>
        <p:txBody>
          <a:bodyPr>
            <a:spAutoFit/>
          </a:bodyPr>
          <a:lstStyle/>
          <a:p>
            <a:r>
              <a:rPr lang="en-US" altLang="zh-CN" sz="2000" b="1" dirty="0">
                <a:solidFill>
                  <a:srgbClr val="0070C0"/>
                </a:solidFill>
                <a:latin typeface="Arial" panose="020B0604020202020204" pitchFamily="34" charset="0"/>
              </a:rPr>
              <a:t>4.7</a:t>
            </a:r>
            <a:r>
              <a:rPr lang="zh-CN" altLang="en-US" sz="2000" b="1" dirty="0">
                <a:solidFill>
                  <a:srgbClr val="0070C0"/>
                </a:solidFill>
                <a:latin typeface="Arial" panose="020B0604020202020204" pitchFamily="34" charset="0"/>
              </a:rPr>
              <a:t>软件开发方法学</a:t>
            </a:r>
            <a:r>
              <a:rPr lang="en-US" altLang="zh-CN" sz="2000" b="1" dirty="0">
                <a:solidFill>
                  <a:srgbClr val="0070C0"/>
                </a:solidFill>
                <a:latin typeface="Arial" panose="020B0604020202020204" pitchFamily="34" charset="0"/>
              </a:rPr>
              <a:t>(</a:t>
            </a:r>
            <a:r>
              <a:rPr lang="zh-CN" altLang="en-US" sz="2000" b="1" dirty="0">
                <a:solidFill>
                  <a:srgbClr val="0070C0"/>
                </a:solidFill>
                <a:latin typeface="Arial" panose="020B0604020202020204" pitchFamily="34" charset="0"/>
              </a:rPr>
              <a:t>并行与分布式计算机系统、智能计算机系统、</a:t>
            </a:r>
          </a:p>
          <a:p>
            <a:r>
              <a:rPr lang="zh-CN" altLang="en-US" sz="2000" b="1" dirty="0">
                <a:solidFill>
                  <a:srgbClr val="0070C0"/>
                </a:solidFill>
                <a:latin typeface="Arial" panose="020B0604020202020204" pitchFamily="34" charset="0"/>
              </a:rPr>
              <a:t>软件开发方法学等</a:t>
            </a:r>
            <a:r>
              <a:rPr lang="en-US" altLang="zh-CN" sz="2000" b="1" dirty="0">
                <a:solidFill>
                  <a:srgbClr val="0070C0"/>
                </a:solidFill>
                <a:latin typeface="Arial" panose="020B0604020202020204" pitchFamily="34" charset="0"/>
              </a:rPr>
              <a:t>)</a:t>
            </a:r>
          </a:p>
        </p:txBody>
      </p:sp>
      <p:sp>
        <p:nvSpPr>
          <p:cNvPr id="44037" name="矩形 5"/>
          <p:cNvSpPr/>
          <p:nvPr/>
        </p:nvSpPr>
        <p:spPr>
          <a:xfrm>
            <a:off x="428625" y="3659188"/>
            <a:ext cx="8358188" cy="1198880"/>
          </a:xfrm>
          <a:prstGeom prst="rect">
            <a:avLst/>
          </a:prstGeom>
          <a:noFill/>
          <a:ln w="9525">
            <a:noFill/>
          </a:ln>
        </p:spPr>
        <p:txBody>
          <a:bodyPr>
            <a:spAutoFit/>
          </a:bodyPr>
          <a:lstStyle/>
          <a:p>
            <a:r>
              <a:rPr lang="zh-CN" altLang="en-US" sz="1800" b="1" dirty="0">
                <a:latin typeface="Arial" panose="020B0604020202020204" pitchFamily="34" charset="0"/>
              </a:rPr>
              <a:t> 软件开发方法学我们已经在前面的内容中介绍了其主要内容，这里要指出的是，高起点的软件开发方法学的主要基础是新一代计算机体系结构、高等逻辑、形式语义学、计算模型理论以及算法基础，许多逐步成熟起来的形式化软件并发方法将陆续进入实用阶段，以软件开发工程方法和软件开发工具的形式出现。</a:t>
            </a:r>
          </a:p>
        </p:txBody>
      </p:sp>
      <p:sp>
        <p:nvSpPr>
          <p:cNvPr id="44038" name="Line 6"/>
          <p:cNvSpPr/>
          <p:nvPr/>
        </p:nvSpPr>
        <p:spPr>
          <a:xfrm>
            <a:off x="379413" y="1036638"/>
            <a:ext cx="3887787" cy="1587"/>
          </a:xfrm>
          <a:prstGeom prst="line">
            <a:avLst/>
          </a:prstGeom>
          <a:ln w="25400" cap="flat" cmpd="sng">
            <a:solidFill>
              <a:srgbClr val="FF0000"/>
            </a:solidFill>
            <a:prstDash val="solid"/>
            <a:headEnd type="none" w="med" len="med"/>
            <a:tailEnd type="none" w="med" len="med"/>
          </a:ln>
        </p:spPr>
        <p:txBody>
          <a:bodyPr/>
          <a:lstStyle/>
          <a:p>
            <a:endParaRPr lang="zh-CN" altLang="en-US"/>
          </a:p>
        </p:txBody>
      </p:sp>
      <p:sp>
        <p:nvSpPr>
          <p:cNvPr id="44039" name="Line 7"/>
          <p:cNvSpPr/>
          <p:nvPr/>
        </p:nvSpPr>
        <p:spPr>
          <a:xfrm>
            <a:off x="379413" y="3476625"/>
            <a:ext cx="3887787" cy="0"/>
          </a:xfrm>
          <a:prstGeom prst="line">
            <a:avLst/>
          </a:prstGeom>
          <a:ln w="25400" cap="flat" cmpd="sng">
            <a:solidFill>
              <a:srgbClr val="FF0000"/>
            </a:solidFill>
            <a:prstDash val="solid"/>
            <a:headEnd type="none" w="med" len="med"/>
            <a:tailEnd type="none" w="med" len="med"/>
          </a:ln>
        </p:spPr>
        <p:txBody>
          <a:bodyPr/>
          <a:lstStyle/>
          <a:p>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日期占位符 1"/>
          <p:cNvSpPr>
            <a:spLocks noGrp="1"/>
          </p:cNvSpPr>
          <p:nvPr>
            <p:ph type="dt" sz="half" idx="10"/>
          </p:nvPr>
        </p:nvSpPr>
        <p:spPr>
          <a:ln/>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fld id="{BB962C8B-B14F-4D97-AF65-F5344CB8AC3E}" type="datetime1">
              <a:rPr lang="zh-CN" altLang="en-US" sz="1400" dirty="0"/>
              <a:t>2023/11/13</a:t>
            </a:fld>
            <a:endParaRPr lang="zh-CN" altLang="en-US" sz="1400" dirty="0">
              <a:latin typeface="Times New Roman" panose="02020603050405020304" pitchFamily="18" charset="0"/>
            </a:endParaRPr>
          </a:p>
        </p:txBody>
      </p:sp>
      <p:sp>
        <p:nvSpPr>
          <p:cNvPr id="19458" name="页脚占位符 2"/>
          <p:cNvSpPr>
            <a:spLocks noGrp="1"/>
          </p:cNvSpPr>
          <p:nvPr>
            <p:ph type="ftr" sz="quarter" idx="11"/>
          </p:nvPr>
        </p:nvSpPr>
        <p:spPr>
          <a:ln/>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ctr"/>
            <a:r>
              <a:rPr lang="zh-CN" altLang="en-US" sz="1400" dirty="0">
                <a:solidFill>
                  <a:schemeClr val="bg2"/>
                </a:solidFill>
              </a:rPr>
              <a:t>计算学科导论 吴宾</a:t>
            </a:r>
          </a:p>
        </p:txBody>
      </p:sp>
      <p:sp>
        <p:nvSpPr>
          <p:cNvPr id="19459" name="标题 96257"/>
          <p:cNvSpPr>
            <a:spLocks noGrp="1"/>
          </p:cNvSpPr>
          <p:nvPr>
            <p:ph type="title"/>
          </p:nvPr>
        </p:nvSpPr>
        <p:spPr>
          <a:ln/>
        </p:spPr>
        <p:txBody>
          <a:bodyPr anchor="b" anchorCtr="0"/>
          <a:lstStyle/>
          <a:p>
            <a:r>
              <a:rPr lang="en-US" altLang="zh-CN" sz="3000" dirty="0">
                <a:solidFill>
                  <a:schemeClr val="folHlink"/>
                </a:solidFill>
              </a:rPr>
              <a:t>5 </a:t>
            </a:r>
            <a:r>
              <a:rPr lang="zh-CN" altLang="en-US" sz="3000" dirty="0">
                <a:solidFill>
                  <a:schemeClr val="folHlink"/>
                </a:solidFill>
              </a:rPr>
              <a:t>计算科学与数学及其它相关学科的关系</a:t>
            </a:r>
            <a:endParaRPr lang="zh-CN" altLang="en-US" sz="3000">
              <a:solidFill>
                <a:schemeClr val="folHlink"/>
              </a:solidFill>
            </a:endParaRPr>
          </a:p>
        </p:txBody>
      </p:sp>
      <p:sp>
        <p:nvSpPr>
          <p:cNvPr id="19460" name="文本占位符 96258"/>
          <p:cNvSpPr>
            <a:spLocks noGrp="1"/>
          </p:cNvSpPr>
          <p:nvPr>
            <p:ph idx="1"/>
          </p:nvPr>
        </p:nvSpPr>
        <p:spPr>
          <a:ln/>
        </p:spPr>
        <p:txBody>
          <a:bodyPr anchor="t" anchorCtr="0"/>
          <a:lstStyle/>
          <a:p>
            <a:r>
              <a:rPr lang="zh-CN" altLang="en-US" dirty="0">
                <a:solidFill>
                  <a:srgbClr val="000000"/>
                </a:solidFill>
              </a:rPr>
              <a:t>数学的基本特征</a:t>
            </a:r>
          </a:p>
          <a:p>
            <a:pPr lvl="1"/>
            <a:r>
              <a:rPr lang="zh-CN" altLang="en-US" dirty="0"/>
              <a:t>高度的抽象性</a:t>
            </a:r>
          </a:p>
          <a:p>
            <a:pPr lvl="2"/>
            <a:r>
              <a:rPr lang="zh-CN" altLang="en-US" dirty="0"/>
              <a:t>抛开现实事物的物理化学和生物学等特性</a:t>
            </a:r>
            <a:r>
              <a:rPr lang="en-US" altLang="zh-CN" dirty="0"/>
              <a:t>, </a:t>
            </a:r>
            <a:r>
              <a:rPr lang="zh-CN" altLang="en-US" dirty="0"/>
              <a:t>而仅保留其量的关系和空间的形式</a:t>
            </a:r>
          </a:p>
          <a:p>
            <a:pPr lvl="1"/>
            <a:r>
              <a:rPr lang="zh-CN" altLang="en-US" dirty="0"/>
              <a:t>逻辑的严密性</a:t>
            </a:r>
          </a:p>
          <a:p>
            <a:pPr lvl="2"/>
            <a:r>
              <a:rPr lang="zh-CN" altLang="en-US" dirty="0"/>
              <a:t>在运用数学工具解决问题时</a:t>
            </a:r>
            <a:r>
              <a:rPr lang="en-US" altLang="zh-CN" dirty="0"/>
              <a:t>, </a:t>
            </a:r>
            <a:r>
              <a:rPr lang="zh-CN" altLang="en-US" dirty="0"/>
              <a:t>只有严格遵守形式逻辑的基本法则</a:t>
            </a:r>
            <a:r>
              <a:rPr lang="en-US" altLang="zh-CN" dirty="0"/>
              <a:t>, </a:t>
            </a:r>
            <a:r>
              <a:rPr lang="zh-CN" altLang="en-US" dirty="0"/>
              <a:t>充分保证逻辑的可靠性</a:t>
            </a:r>
            <a:r>
              <a:rPr lang="en-US" altLang="zh-CN" dirty="0"/>
              <a:t>, </a:t>
            </a:r>
            <a:r>
              <a:rPr lang="zh-CN" altLang="en-US" dirty="0"/>
              <a:t>才能保证结论的正确性</a:t>
            </a:r>
          </a:p>
          <a:p>
            <a:pPr lvl="1"/>
            <a:r>
              <a:rPr lang="zh-CN" altLang="en-US" dirty="0"/>
              <a:t>普遍的适用性</a:t>
            </a:r>
          </a:p>
          <a:p>
            <a:pPr lvl="2"/>
            <a:r>
              <a:rPr lang="zh-CN" altLang="en-US" dirty="0"/>
              <a:t>数学的高度抽象性决定了它的普遍适用性</a:t>
            </a:r>
            <a:r>
              <a:rPr lang="en-US" altLang="zh-CN" dirty="0"/>
              <a:t>. </a:t>
            </a:r>
            <a:r>
              <a:rPr lang="zh-CN" altLang="en-US" dirty="0"/>
              <a:t>数学广泛地应用于其他科学与技术</a:t>
            </a:r>
            <a:r>
              <a:rPr lang="en-US" altLang="zh-CN" dirty="0"/>
              <a:t>, </a:t>
            </a:r>
            <a:r>
              <a:rPr lang="zh-CN" altLang="en-US" dirty="0"/>
              <a:t>甚至人们的日常生活之中</a:t>
            </a:r>
            <a:endParaRPr lang="zh-CN" altLang="en-US" b="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日期占位符 1"/>
          <p:cNvSpPr>
            <a:spLocks noGrp="1"/>
          </p:cNvSpPr>
          <p:nvPr>
            <p:ph type="dt" sz="half" idx="10"/>
          </p:nvPr>
        </p:nvSpPr>
        <p:spPr>
          <a:ln/>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fld id="{BB962C8B-B14F-4D97-AF65-F5344CB8AC3E}" type="datetime1">
              <a:rPr lang="zh-CN" altLang="en-US" sz="1400" dirty="0"/>
              <a:t>2023/11/13</a:t>
            </a:fld>
            <a:endParaRPr lang="zh-CN" altLang="en-US" sz="1400" dirty="0">
              <a:latin typeface="Times New Roman" panose="02020603050405020304" pitchFamily="18" charset="0"/>
            </a:endParaRPr>
          </a:p>
        </p:txBody>
      </p:sp>
      <p:sp>
        <p:nvSpPr>
          <p:cNvPr id="20482" name="页脚占位符 2"/>
          <p:cNvSpPr>
            <a:spLocks noGrp="1"/>
          </p:cNvSpPr>
          <p:nvPr>
            <p:ph type="ftr" sz="quarter" idx="11"/>
          </p:nvPr>
        </p:nvSpPr>
        <p:spPr>
          <a:ln/>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ctr"/>
            <a:r>
              <a:rPr lang="zh-CN" altLang="en-US" sz="1400" dirty="0">
                <a:solidFill>
                  <a:schemeClr val="bg2"/>
                </a:solidFill>
              </a:rPr>
              <a:t>计算学科导论 吴宾</a:t>
            </a:r>
          </a:p>
        </p:txBody>
      </p:sp>
      <p:sp>
        <p:nvSpPr>
          <p:cNvPr id="20483" name="标题 97281"/>
          <p:cNvSpPr>
            <a:spLocks noGrp="1"/>
          </p:cNvSpPr>
          <p:nvPr>
            <p:ph type="title"/>
          </p:nvPr>
        </p:nvSpPr>
        <p:spPr>
          <a:ln/>
        </p:spPr>
        <p:txBody>
          <a:bodyPr anchor="b" anchorCtr="0"/>
          <a:lstStyle/>
          <a:p>
            <a:r>
              <a:rPr lang="en-US" altLang="zh-CN" sz="3000" dirty="0">
                <a:solidFill>
                  <a:schemeClr val="folHlink"/>
                </a:solidFill>
              </a:rPr>
              <a:t>5 </a:t>
            </a:r>
            <a:r>
              <a:rPr lang="zh-CN" altLang="en-US" sz="3000" dirty="0">
                <a:solidFill>
                  <a:schemeClr val="folHlink"/>
                </a:solidFill>
              </a:rPr>
              <a:t>计算科学与数学及其它相关学科的关系</a:t>
            </a:r>
            <a:endParaRPr lang="zh-CN" altLang="en-US" sz="3000">
              <a:solidFill>
                <a:schemeClr val="folHlink"/>
              </a:solidFill>
            </a:endParaRPr>
          </a:p>
        </p:txBody>
      </p:sp>
      <p:sp>
        <p:nvSpPr>
          <p:cNvPr id="20484" name="文本占位符 97282"/>
          <p:cNvSpPr>
            <a:spLocks noGrp="1"/>
          </p:cNvSpPr>
          <p:nvPr>
            <p:ph idx="1"/>
          </p:nvPr>
        </p:nvSpPr>
        <p:spPr>
          <a:ln/>
        </p:spPr>
        <p:txBody>
          <a:bodyPr anchor="t" anchorCtr="0"/>
          <a:lstStyle/>
          <a:p>
            <a:r>
              <a:rPr lang="zh-CN" altLang="en-US" dirty="0"/>
              <a:t>数学方法的作用</a:t>
            </a:r>
          </a:p>
          <a:p>
            <a:pPr lvl="1" algn="just">
              <a:spcBef>
                <a:spcPct val="0"/>
              </a:spcBef>
            </a:pPr>
            <a:r>
              <a:rPr lang="zh-CN" altLang="en-US" dirty="0">
                <a:solidFill>
                  <a:srgbClr val="000000"/>
                </a:solidFill>
              </a:rPr>
              <a:t>为科学技术研究提供简洁精确的形式化语言 </a:t>
            </a:r>
          </a:p>
          <a:p>
            <a:pPr lvl="2" algn="just">
              <a:spcBef>
                <a:spcPct val="0"/>
              </a:spcBef>
            </a:pPr>
            <a:r>
              <a:rPr lang="zh-CN" altLang="en-US" dirty="0">
                <a:solidFill>
                  <a:srgbClr val="000000"/>
                </a:solidFill>
              </a:rPr>
              <a:t>复杂的自然规律只有借助于数学的形式化语言才能抽象地表达</a:t>
            </a:r>
            <a:r>
              <a:rPr lang="en-US" altLang="zh-CN" dirty="0">
                <a:solidFill>
                  <a:srgbClr val="000000"/>
                </a:solidFill>
              </a:rPr>
              <a:t>. </a:t>
            </a:r>
            <a:r>
              <a:rPr lang="zh-CN" altLang="en-US" dirty="0">
                <a:solidFill>
                  <a:srgbClr val="000000"/>
                </a:solidFill>
              </a:rPr>
              <a:t>数学模型就是运用数学的形式化语言</a:t>
            </a:r>
            <a:r>
              <a:rPr lang="en-US" altLang="zh-CN" dirty="0">
                <a:solidFill>
                  <a:srgbClr val="000000"/>
                </a:solidFill>
              </a:rPr>
              <a:t>, </a:t>
            </a:r>
            <a:r>
              <a:rPr lang="zh-CN" altLang="en-US" dirty="0">
                <a:solidFill>
                  <a:srgbClr val="000000"/>
                </a:solidFill>
              </a:rPr>
              <a:t>在观测和实验的基础上建立起来的</a:t>
            </a:r>
          </a:p>
          <a:p>
            <a:pPr lvl="1" algn="just">
              <a:spcBef>
                <a:spcPct val="0"/>
              </a:spcBef>
            </a:pPr>
            <a:r>
              <a:rPr lang="zh-CN" altLang="en-US" dirty="0">
                <a:solidFill>
                  <a:srgbClr val="000000"/>
                </a:solidFill>
              </a:rPr>
              <a:t>为科学技术研究提供数量分析和计算的方法 </a:t>
            </a:r>
          </a:p>
          <a:p>
            <a:pPr lvl="2">
              <a:spcBef>
                <a:spcPct val="0"/>
              </a:spcBef>
            </a:pPr>
            <a:r>
              <a:rPr lang="zh-CN" altLang="en-US" dirty="0">
                <a:solidFill>
                  <a:srgbClr val="000000"/>
                </a:solidFill>
              </a:rPr>
              <a:t>一门科学要从定性分析发展到定量分析</a:t>
            </a:r>
            <a:r>
              <a:rPr lang="en-US" altLang="zh-CN" dirty="0">
                <a:solidFill>
                  <a:srgbClr val="000000"/>
                </a:solidFill>
              </a:rPr>
              <a:t>, </a:t>
            </a:r>
            <a:r>
              <a:rPr lang="zh-CN" altLang="en-US" dirty="0">
                <a:solidFill>
                  <a:srgbClr val="000000"/>
                </a:solidFill>
              </a:rPr>
              <a:t>数学方法从中起了杠杆的作用</a:t>
            </a:r>
          </a:p>
          <a:p>
            <a:pPr lvl="1">
              <a:spcBef>
                <a:spcPct val="0"/>
              </a:spcBef>
            </a:pPr>
            <a:r>
              <a:rPr lang="zh-CN" altLang="en-US" dirty="0"/>
              <a:t>为科学技术研究提供了逻辑推理的工具</a:t>
            </a:r>
          </a:p>
          <a:p>
            <a:pPr lvl="2">
              <a:spcBef>
                <a:spcPct val="0"/>
              </a:spcBef>
            </a:pPr>
            <a:r>
              <a:rPr lang="zh-CN" altLang="en-US" dirty="0"/>
              <a:t>数学的逻辑严密性这一特点使它成为建立一种理论体系的手段</a:t>
            </a:r>
            <a:r>
              <a:rPr lang="en-US" altLang="zh-CN" dirty="0"/>
              <a:t>.</a:t>
            </a:r>
            <a:r>
              <a:rPr lang="zh-CN" altLang="en-US" dirty="0"/>
              <a:t>在这方面最有意义的就是公理化方法</a:t>
            </a:r>
            <a:r>
              <a:rPr lang="en-US" altLang="zh-CN"/>
              <a:t>. </a:t>
            </a:r>
          </a:p>
          <a:p>
            <a:pPr lvl="2">
              <a:spcBef>
                <a:spcPct val="0"/>
              </a:spcBef>
            </a:pPr>
            <a:r>
              <a:rPr lang="zh-CN" altLang="en-US" dirty="0"/>
              <a:t>数学逻辑用数学方法研究推理过程</a:t>
            </a:r>
            <a:r>
              <a:rPr lang="en-US" altLang="zh-CN" dirty="0"/>
              <a:t>, </a:t>
            </a:r>
            <a:r>
              <a:rPr lang="zh-CN" altLang="en-US" dirty="0"/>
              <a:t>把逻辑推理形式加以公理化、符号化、为建立和发展科学的理论体系提供了有效的工具</a:t>
            </a:r>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日期占位符 1"/>
          <p:cNvSpPr>
            <a:spLocks noGrp="1"/>
          </p:cNvSpPr>
          <p:nvPr>
            <p:ph type="dt" sz="half" idx="10"/>
          </p:nvPr>
        </p:nvSpPr>
        <p:spPr>
          <a:ln/>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fld id="{BB962C8B-B14F-4D97-AF65-F5344CB8AC3E}" type="datetime1">
              <a:rPr lang="zh-CN" altLang="en-US" sz="1400" dirty="0"/>
              <a:t>2023/11/13</a:t>
            </a:fld>
            <a:endParaRPr lang="zh-CN" altLang="en-US" sz="1400" dirty="0">
              <a:latin typeface="Times New Roman" panose="02020603050405020304" pitchFamily="18" charset="0"/>
            </a:endParaRPr>
          </a:p>
        </p:txBody>
      </p:sp>
      <p:sp>
        <p:nvSpPr>
          <p:cNvPr id="21506" name="页脚占位符 2"/>
          <p:cNvSpPr>
            <a:spLocks noGrp="1"/>
          </p:cNvSpPr>
          <p:nvPr>
            <p:ph type="ftr" sz="quarter" idx="11"/>
          </p:nvPr>
        </p:nvSpPr>
        <p:spPr>
          <a:ln/>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ctr"/>
            <a:r>
              <a:rPr lang="zh-CN" altLang="en-US" sz="1400" dirty="0">
                <a:solidFill>
                  <a:schemeClr val="bg2"/>
                </a:solidFill>
              </a:rPr>
              <a:t>计算学科导论 吴宾</a:t>
            </a:r>
          </a:p>
        </p:txBody>
      </p:sp>
      <p:sp>
        <p:nvSpPr>
          <p:cNvPr id="21507" name="标题 35841"/>
          <p:cNvSpPr>
            <a:spLocks noGrp="1"/>
          </p:cNvSpPr>
          <p:nvPr>
            <p:ph type="title"/>
          </p:nvPr>
        </p:nvSpPr>
        <p:spPr>
          <a:ln/>
        </p:spPr>
        <p:txBody>
          <a:bodyPr anchor="b" anchorCtr="0"/>
          <a:lstStyle/>
          <a:p>
            <a:r>
              <a:rPr lang="en-US" altLang="zh-CN" sz="3000" dirty="0">
                <a:solidFill>
                  <a:schemeClr val="folHlink"/>
                </a:solidFill>
              </a:rPr>
              <a:t>5 </a:t>
            </a:r>
            <a:r>
              <a:rPr lang="zh-CN" altLang="en-US" sz="3000" dirty="0">
                <a:solidFill>
                  <a:schemeClr val="folHlink"/>
                </a:solidFill>
              </a:rPr>
              <a:t>计算科学与数学及其它相关学科的关系</a:t>
            </a:r>
            <a:endParaRPr lang="zh-CN" altLang="en-US" sz="3000">
              <a:solidFill>
                <a:schemeClr val="folHlink"/>
              </a:solidFill>
            </a:endParaRPr>
          </a:p>
        </p:txBody>
      </p:sp>
      <p:sp>
        <p:nvSpPr>
          <p:cNvPr id="21508" name="文本占位符 35842"/>
          <p:cNvSpPr>
            <a:spLocks noGrp="1"/>
          </p:cNvSpPr>
          <p:nvPr>
            <p:ph idx="1"/>
          </p:nvPr>
        </p:nvSpPr>
        <p:spPr>
          <a:ln/>
        </p:spPr>
        <p:txBody>
          <a:bodyPr anchor="t" anchorCtr="0"/>
          <a:lstStyle/>
          <a:p>
            <a:r>
              <a:rPr lang="zh-CN" altLang="en-US" dirty="0"/>
              <a:t>计算科学与数学的关系</a:t>
            </a:r>
          </a:p>
          <a:p>
            <a:pPr lvl="1"/>
            <a:r>
              <a:rPr lang="zh-CN" altLang="en-US" dirty="0"/>
              <a:t>数学是计算科学的主要基础</a:t>
            </a:r>
          </a:p>
          <a:p>
            <a:pPr lvl="1"/>
            <a:r>
              <a:rPr lang="zh-CN" altLang="en-US" dirty="0"/>
              <a:t>数学与电子科学构成了我们今天计算机系统的基础</a:t>
            </a:r>
            <a:r>
              <a:rPr lang="en-US" altLang="zh-CN" dirty="0"/>
              <a:t>, </a:t>
            </a:r>
            <a:r>
              <a:rPr lang="zh-CN" altLang="en-US" dirty="0"/>
              <a:t>也构成了计算科学的基础</a:t>
            </a:r>
          </a:p>
          <a:p>
            <a:pPr lvl="1"/>
            <a:r>
              <a:rPr lang="zh-CN" altLang="en-US" dirty="0"/>
              <a:t>与数学相比</a:t>
            </a:r>
            <a:r>
              <a:rPr lang="en-US" altLang="zh-CN" dirty="0"/>
              <a:t>, </a:t>
            </a:r>
            <a:r>
              <a:rPr lang="zh-CN" altLang="en-US" dirty="0"/>
              <a:t>电子技术基础地位的重要性不及数学</a:t>
            </a:r>
          </a:p>
          <a:p>
            <a:pPr lvl="2"/>
            <a:r>
              <a:rPr lang="zh-CN" altLang="en-US" dirty="0"/>
              <a:t>原因是数学提供了计算科学最重要的学科思想和学科的方法论基础</a:t>
            </a:r>
          </a:p>
          <a:p>
            <a:pPr lvl="2"/>
            <a:r>
              <a:rPr lang="zh-CN" altLang="en-US" dirty="0"/>
              <a:t>电子技术主要是提供了今日计算机的实现技术</a:t>
            </a:r>
            <a:r>
              <a:rPr lang="en-US" altLang="zh-CN" dirty="0"/>
              <a:t>, </a:t>
            </a:r>
            <a:r>
              <a:rPr lang="zh-CN" altLang="en-US" dirty="0"/>
              <a:t>它仅仅是对计算科学许多数学思想和方法的一种当前最现实、最有效的实现技术</a:t>
            </a:r>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日期占位符 1"/>
          <p:cNvSpPr>
            <a:spLocks noGrp="1"/>
          </p:cNvSpPr>
          <p:nvPr>
            <p:ph type="dt" sz="half" idx="10"/>
          </p:nvPr>
        </p:nvSpPr>
        <p:spPr>
          <a:ln/>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fld id="{BB962C8B-B14F-4D97-AF65-F5344CB8AC3E}" type="datetime1">
              <a:rPr lang="zh-CN" altLang="en-US" sz="1400" dirty="0"/>
              <a:t>2023/11/13</a:t>
            </a:fld>
            <a:endParaRPr lang="zh-CN" altLang="en-US" sz="1400" dirty="0">
              <a:latin typeface="Times New Roman" panose="02020603050405020304" pitchFamily="18" charset="0"/>
            </a:endParaRPr>
          </a:p>
        </p:txBody>
      </p:sp>
      <p:sp>
        <p:nvSpPr>
          <p:cNvPr id="22530" name="页脚占位符 2"/>
          <p:cNvSpPr>
            <a:spLocks noGrp="1"/>
          </p:cNvSpPr>
          <p:nvPr>
            <p:ph type="ftr" sz="quarter" idx="11"/>
          </p:nvPr>
        </p:nvSpPr>
        <p:spPr>
          <a:ln/>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ctr"/>
            <a:r>
              <a:rPr lang="zh-CN" altLang="en-US" sz="1400" dirty="0">
                <a:solidFill>
                  <a:schemeClr val="bg2"/>
                </a:solidFill>
              </a:rPr>
              <a:t>计算学科导论 吴宾</a:t>
            </a:r>
          </a:p>
        </p:txBody>
      </p:sp>
      <p:sp>
        <p:nvSpPr>
          <p:cNvPr id="22531" name="标题 90113"/>
          <p:cNvSpPr>
            <a:spLocks noGrp="1"/>
          </p:cNvSpPr>
          <p:nvPr>
            <p:ph type="title"/>
          </p:nvPr>
        </p:nvSpPr>
        <p:spPr>
          <a:ln/>
        </p:spPr>
        <p:txBody>
          <a:bodyPr anchor="b" anchorCtr="0"/>
          <a:lstStyle/>
          <a:p>
            <a:r>
              <a:rPr lang="en-US" altLang="zh-CN" sz="3000" dirty="0">
                <a:solidFill>
                  <a:schemeClr val="folHlink"/>
                </a:solidFill>
              </a:rPr>
              <a:t>5 </a:t>
            </a:r>
            <a:r>
              <a:rPr lang="zh-CN" altLang="en-US" sz="3000" dirty="0">
                <a:solidFill>
                  <a:schemeClr val="folHlink"/>
                </a:solidFill>
              </a:rPr>
              <a:t>计算科学与数学及其它相关学科的关系</a:t>
            </a:r>
            <a:endParaRPr lang="zh-CN" altLang="en-US" sz="3000">
              <a:solidFill>
                <a:schemeClr val="folHlink"/>
              </a:solidFill>
            </a:endParaRPr>
          </a:p>
        </p:txBody>
      </p:sp>
      <p:sp>
        <p:nvSpPr>
          <p:cNvPr id="22532" name="文本占位符 90114"/>
          <p:cNvSpPr>
            <a:spLocks noGrp="1"/>
          </p:cNvSpPr>
          <p:nvPr>
            <p:ph idx="1"/>
          </p:nvPr>
        </p:nvSpPr>
        <p:spPr>
          <a:ln/>
        </p:spPr>
        <p:txBody>
          <a:bodyPr anchor="t" anchorCtr="0"/>
          <a:lstStyle/>
          <a:p>
            <a:r>
              <a:rPr lang="zh-CN" altLang="en-US" dirty="0"/>
              <a:t>数理逻辑和代数是计算科学的基础</a:t>
            </a:r>
          </a:p>
          <a:p>
            <a:pPr lvl="1"/>
            <a:r>
              <a:rPr lang="zh-CN" altLang="en-US" dirty="0"/>
              <a:t>计算模型研究</a:t>
            </a:r>
          </a:p>
          <a:p>
            <a:pPr lvl="2"/>
            <a:r>
              <a:rPr lang="zh-CN" altLang="en-US" dirty="0"/>
              <a:t>可计算函数</a:t>
            </a:r>
            <a:r>
              <a:rPr lang="en-US" altLang="zh-CN" dirty="0">
                <a:sym typeface="Symbol" panose="05050102010706020507" pitchFamily="18" charset="2"/>
              </a:rPr>
              <a:t></a:t>
            </a:r>
            <a:r>
              <a:rPr lang="zh-CN" altLang="en-US" dirty="0">
                <a:sym typeface="Symbol" panose="05050102010706020507" pitchFamily="18" charset="2"/>
              </a:rPr>
              <a:t>可计算谓词</a:t>
            </a:r>
            <a:r>
              <a:rPr lang="en-US" altLang="zh-CN" dirty="0">
                <a:sym typeface="Symbol" panose="05050102010706020507" pitchFamily="18" charset="2"/>
              </a:rPr>
              <a:t></a:t>
            </a:r>
            <a:r>
              <a:rPr lang="zh-CN" altLang="en-US" dirty="0">
                <a:sym typeface="Symbol" panose="05050102010706020507" pitchFamily="18" charset="2"/>
              </a:rPr>
              <a:t>图灵机</a:t>
            </a:r>
          </a:p>
          <a:p>
            <a:pPr lvl="1"/>
            <a:r>
              <a:rPr lang="zh-CN" altLang="en-US" dirty="0">
                <a:sym typeface="Symbol" panose="05050102010706020507" pitchFamily="18" charset="2"/>
              </a:rPr>
              <a:t>计算机设计的理论基础 </a:t>
            </a:r>
            <a:r>
              <a:rPr lang="en-US" altLang="zh-CN">
                <a:sym typeface="Symbol" panose="05050102010706020507" pitchFamily="18" charset="2"/>
              </a:rPr>
              <a:t>—</a:t>
            </a:r>
            <a:r>
              <a:rPr lang="en-US" altLang="zh-CN" dirty="0">
                <a:sym typeface="Symbol" panose="05050102010706020507" pitchFamily="18" charset="2"/>
              </a:rPr>
              <a:t> </a:t>
            </a:r>
            <a:r>
              <a:rPr lang="zh-CN" altLang="en-US" dirty="0">
                <a:sym typeface="Symbol" panose="05050102010706020507" pitchFamily="18" charset="2"/>
              </a:rPr>
              <a:t>布尔代数</a:t>
            </a:r>
          </a:p>
          <a:p>
            <a:pPr lvl="1"/>
            <a:r>
              <a:rPr lang="zh-CN" altLang="en-US" dirty="0">
                <a:sym typeface="Symbol" panose="05050102010706020507" pitchFamily="18" charset="2"/>
              </a:rPr>
              <a:t>程序设计语言的基础 </a:t>
            </a:r>
            <a:r>
              <a:rPr lang="en-US" altLang="zh-CN">
                <a:sym typeface="Symbol" panose="05050102010706020507" pitchFamily="18" charset="2"/>
              </a:rPr>
              <a:t>—</a:t>
            </a:r>
            <a:r>
              <a:rPr lang="en-US" altLang="zh-CN" dirty="0">
                <a:sym typeface="Symbol" panose="05050102010706020507" pitchFamily="18" charset="2"/>
              </a:rPr>
              <a:t> </a:t>
            </a:r>
            <a:r>
              <a:rPr lang="zh-CN" altLang="en-US" dirty="0">
                <a:sym typeface="Symbol" panose="05050102010706020507" pitchFamily="18" charset="2"/>
              </a:rPr>
              <a:t>形式语言与自动机</a:t>
            </a:r>
          </a:p>
          <a:p>
            <a:pPr lvl="2"/>
            <a:r>
              <a:rPr lang="zh-CN" altLang="en-US" dirty="0">
                <a:sym typeface="Symbol" panose="05050102010706020507" pitchFamily="18" charset="2"/>
              </a:rPr>
              <a:t>其思想方法源于数理逻辑和代数</a:t>
            </a:r>
          </a:p>
          <a:p>
            <a:pPr lvl="2"/>
            <a:r>
              <a:rPr lang="zh-CN" altLang="en-US" dirty="0">
                <a:sym typeface="Symbol" panose="05050102010706020507" pitchFamily="18" charset="2"/>
              </a:rPr>
              <a:t>语言的语义研究可以归结为代数方法和逻辑方法</a:t>
            </a:r>
          </a:p>
          <a:p>
            <a:pPr lvl="1"/>
            <a:r>
              <a:rPr lang="zh-CN" altLang="en-US" dirty="0">
                <a:sym typeface="Symbol" panose="05050102010706020507" pitchFamily="18" charset="2"/>
              </a:rPr>
              <a:t>计算机体系结构</a:t>
            </a:r>
            <a:r>
              <a:rPr lang="en-US" altLang="zh-CN" dirty="0">
                <a:sym typeface="Symbol" panose="05050102010706020507" pitchFamily="18" charset="2"/>
              </a:rPr>
              <a:t>, </a:t>
            </a:r>
            <a:r>
              <a:rPr lang="zh-CN" altLang="en-US" dirty="0">
                <a:sym typeface="Symbol" panose="05050102010706020507" pitchFamily="18" charset="2"/>
              </a:rPr>
              <a:t>如容错计算机</a:t>
            </a:r>
            <a:r>
              <a:rPr lang="en-US" altLang="zh-CN" dirty="0">
                <a:sym typeface="Symbol" panose="05050102010706020507" pitchFamily="18" charset="2"/>
              </a:rPr>
              <a:t>(</a:t>
            </a:r>
            <a:r>
              <a:rPr lang="zh-CN" altLang="en-US" dirty="0">
                <a:sym typeface="Symbol" panose="05050102010706020507" pitchFamily="18" charset="2"/>
              </a:rPr>
              <a:t>多值逻辑</a:t>
            </a:r>
            <a:r>
              <a:rPr lang="en-US" altLang="zh-CN" dirty="0">
                <a:sym typeface="Symbol" panose="05050102010706020507" pitchFamily="18" charset="2"/>
              </a:rPr>
              <a:t>), </a:t>
            </a:r>
            <a:r>
              <a:rPr lang="zh-CN" altLang="en-US" dirty="0">
                <a:sym typeface="Symbol" panose="05050102010706020507" pitchFamily="18" charset="2"/>
              </a:rPr>
              <a:t>向量计算机</a:t>
            </a:r>
            <a:r>
              <a:rPr lang="en-US" altLang="zh-CN" dirty="0">
                <a:sym typeface="Symbol" panose="05050102010706020507" pitchFamily="18" charset="2"/>
              </a:rPr>
              <a:t>(</a:t>
            </a:r>
            <a:r>
              <a:rPr lang="zh-CN" altLang="en-US" dirty="0">
                <a:sym typeface="Symbol" panose="05050102010706020507" pitchFamily="18" charset="2"/>
              </a:rPr>
              <a:t>向量运算</a:t>
            </a:r>
            <a:r>
              <a:rPr lang="en-US" altLang="zh-CN">
                <a:sym typeface="Symbol" panose="05050102010706020507" pitchFamily="18" charset="2"/>
              </a:rPr>
              <a:t>)</a:t>
            </a:r>
          </a:p>
          <a:p>
            <a:pPr lvl="1"/>
            <a:r>
              <a:rPr lang="zh-CN" altLang="en-US" dirty="0">
                <a:sym typeface="Symbol" panose="05050102010706020507" pitchFamily="18" charset="2"/>
              </a:rPr>
              <a:t>信息处理</a:t>
            </a:r>
            <a:r>
              <a:rPr lang="en-US" altLang="zh-CN" dirty="0">
                <a:sym typeface="Symbol" panose="05050102010706020507" pitchFamily="18" charset="2"/>
              </a:rPr>
              <a:t>(</a:t>
            </a:r>
            <a:r>
              <a:rPr lang="zh-CN" altLang="en-US" dirty="0">
                <a:sym typeface="Symbol" panose="05050102010706020507" pitchFamily="18" charset="2"/>
              </a:rPr>
              <a:t>数据库</a:t>
            </a:r>
            <a:r>
              <a:rPr lang="en-US" altLang="zh-CN" dirty="0">
                <a:sym typeface="Symbol" panose="05050102010706020507" pitchFamily="18" charset="2"/>
              </a:rPr>
              <a:t>), </a:t>
            </a:r>
            <a:r>
              <a:rPr lang="zh-CN" altLang="en-US" dirty="0">
                <a:sym typeface="Symbol" panose="05050102010706020507" pitchFamily="18" charset="2"/>
              </a:rPr>
              <a:t>关系数据模型 </a:t>
            </a:r>
            <a:r>
              <a:rPr lang="en-US" altLang="zh-CN">
                <a:sym typeface="Symbol" panose="05050102010706020507" pitchFamily="18" charset="2"/>
              </a:rPr>
              <a:t>—</a:t>
            </a:r>
            <a:r>
              <a:rPr lang="en-US" altLang="zh-CN" dirty="0">
                <a:sym typeface="Symbol" panose="05050102010706020507" pitchFamily="18" charset="2"/>
              </a:rPr>
              <a:t> </a:t>
            </a:r>
            <a:r>
              <a:rPr lang="zh-CN" altLang="en-US" dirty="0">
                <a:sym typeface="Symbol" panose="05050102010706020507" pitchFamily="18" charset="2"/>
              </a:rPr>
              <a:t>关系代数</a:t>
            </a:r>
            <a:r>
              <a:rPr lang="en-US" altLang="zh-CN" dirty="0">
                <a:sym typeface="Symbol" panose="05050102010706020507" pitchFamily="18" charset="2"/>
              </a:rPr>
              <a:t>, </a:t>
            </a:r>
            <a:r>
              <a:rPr lang="zh-CN" altLang="en-US" dirty="0">
                <a:sym typeface="Symbol" panose="05050102010706020507" pitchFamily="18" charset="2"/>
              </a:rPr>
              <a:t>一阶谓词逻辑 </a:t>
            </a:r>
          </a:p>
          <a:p>
            <a:pPr lvl="1"/>
            <a:r>
              <a:rPr lang="zh-CN" altLang="en-US" dirty="0">
                <a:sym typeface="Symbol" panose="05050102010706020507" pitchFamily="18" charset="2"/>
              </a:rPr>
              <a:t>决策支持、机器学习、 数据挖掘</a:t>
            </a:r>
            <a:r>
              <a:rPr lang="en-US" altLang="zh-CN" dirty="0">
                <a:sym typeface="Symbol" panose="05050102010706020507" pitchFamily="18" charset="2"/>
              </a:rPr>
              <a:t>----</a:t>
            </a:r>
            <a:r>
              <a:rPr lang="zh-CN" altLang="en-US" dirty="0">
                <a:sym typeface="Symbol" panose="05050102010706020507" pitchFamily="18" charset="2"/>
              </a:rPr>
              <a:t>统计学</a:t>
            </a:r>
            <a:endParaRPr lang="zh-CN" altLang="en-US">
              <a:sym typeface="Symbol" panose="05050102010706020507" pitchFamily="18" charset="2"/>
            </a:endParaRPr>
          </a:p>
          <a:p>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日期占位符 1"/>
          <p:cNvSpPr>
            <a:spLocks noGrp="1"/>
          </p:cNvSpPr>
          <p:nvPr>
            <p:ph type="dt" sz="half" idx="10"/>
          </p:nvPr>
        </p:nvSpPr>
        <p:spPr>
          <a:ln/>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fld id="{BB962C8B-B14F-4D97-AF65-F5344CB8AC3E}" type="datetime1">
              <a:rPr lang="zh-CN" altLang="en-US" sz="1400" dirty="0"/>
              <a:t>2023/11/13</a:t>
            </a:fld>
            <a:endParaRPr lang="zh-CN" altLang="en-US" sz="1400" dirty="0">
              <a:latin typeface="Times New Roman" panose="02020603050405020304" pitchFamily="18" charset="0"/>
            </a:endParaRPr>
          </a:p>
        </p:txBody>
      </p:sp>
      <p:sp>
        <p:nvSpPr>
          <p:cNvPr id="23554" name="页脚占位符 2"/>
          <p:cNvSpPr>
            <a:spLocks noGrp="1"/>
          </p:cNvSpPr>
          <p:nvPr>
            <p:ph type="ftr" sz="quarter" idx="11"/>
          </p:nvPr>
        </p:nvSpPr>
        <p:spPr>
          <a:ln/>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ctr"/>
            <a:r>
              <a:rPr lang="zh-CN" altLang="en-US" sz="1400" dirty="0">
                <a:solidFill>
                  <a:schemeClr val="bg2"/>
                </a:solidFill>
              </a:rPr>
              <a:t>计算学科导论 吴宾</a:t>
            </a:r>
          </a:p>
        </p:txBody>
      </p:sp>
      <p:sp>
        <p:nvSpPr>
          <p:cNvPr id="23555" name="标题 91137"/>
          <p:cNvSpPr>
            <a:spLocks noGrp="1"/>
          </p:cNvSpPr>
          <p:nvPr>
            <p:ph type="title"/>
          </p:nvPr>
        </p:nvSpPr>
        <p:spPr>
          <a:ln/>
        </p:spPr>
        <p:txBody>
          <a:bodyPr anchor="b" anchorCtr="0"/>
          <a:lstStyle/>
          <a:p>
            <a:r>
              <a:rPr lang="en-US" altLang="zh-CN" sz="3000" dirty="0">
                <a:solidFill>
                  <a:schemeClr val="folHlink"/>
                </a:solidFill>
              </a:rPr>
              <a:t>5 </a:t>
            </a:r>
            <a:r>
              <a:rPr lang="zh-CN" altLang="en-US" sz="3000" dirty="0">
                <a:solidFill>
                  <a:schemeClr val="folHlink"/>
                </a:solidFill>
              </a:rPr>
              <a:t>计算科学与数学及其它相关学科的关系</a:t>
            </a:r>
            <a:endParaRPr lang="zh-CN" altLang="en-US" sz="3000">
              <a:solidFill>
                <a:schemeClr val="folHlink"/>
              </a:solidFill>
            </a:endParaRPr>
          </a:p>
        </p:txBody>
      </p:sp>
      <p:sp>
        <p:nvSpPr>
          <p:cNvPr id="23556" name="文本占位符 91138"/>
          <p:cNvSpPr>
            <a:spLocks noGrp="1"/>
          </p:cNvSpPr>
          <p:nvPr>
            <p:ph idx="1"/>
          </p:nvPr>
        </p:nvSpPr>
        <p:spPr>
          <a:ln/>
        </p:spPr>
        <p:txBody>
          <a:bodyPr anchor="t" anchorCtr="0"/>
          <a:lstStyle/>
          <a:p>
            <a:r>
              <a:rPr lang="zh-CN" altLang="en-US" dirty="0"/>
              <a:t>本科阶段的数学课程</a:t>
            </a:r>
          </a:p>
          <a:p>
            <a:pPr lvl="1"/>
            <a:r>
              <a:rPr lang="zh-CN" altLang="en-US" dirty="0"/>
              <a:t>离散数学</a:t>
            </a:r>
          </a:p>
          <a:p>
            <a:pPr lvl="2"/>
            <a:r>
              <a:rPr lang="zh-CN" altLang="en-US" dirty="0"/>
              <a:t>集合论</a:t>
            </a:r>
          </a:p>
          <a:p>
            <a:pPr lvl="2"/>
            <a:r>
              <a:rPr lang="zh-CN" altLang="en-US" dirty="0"/>
              <a:t>图论</a:t>
            </a:r>
          </a:p>
          <a:p>
            <a:pPr lvl="2"/>
            <a:r>
              <a:rPr lang="zh-CN" altLang="en-US" dirty="0"/>
              <a:t>数理逻辑</a:t>
            </a:r>
          </a:p>
          <a:p>
            <a:pPr lvl="2"/>
            <a:r>
              <a:rPr lang="zh-CN" altLang="en-US" dirty="0"/>
              <a:t>近世代数</a:t>
            </a:r>
          </a:p>
          <a:p>
            <a:pPr lvl="1"/>
            <a:r>
              <a:rPr lang="zh-CN" altLang="en-US" dirty="0"/>
              <a:t>高等数学</a:t>
            </a:r>
            <a:r>
              <a:rPr lang="en-US" altLang="zh-CN" dirty="0"/>
              <a:t>(</a:t>
            </a:r>
            <a:r>
              <a:rPr lang="zh-CN" altLang="en-US" dirty="0"/>
              <a:t>微积分</a:t>
            </a:r>
            <a:r>
              <a:rPr lang="en-US" altLang="zh-CN" dirty="0"/>
              <a:t>,</a:t>
            </a:r>
            <a:r>
              <a:rPr lang="zh-CN" altLang="en-US" dirty="0"/>
              <a:t>微分方程</a:t>
            </a:r>
            <a:r>
              <a:rPr lang="en-US" altLang="zh-CN"/>
              <a:t>)</a:t>
            </a:r>
          </a:p>
          <a:p>
            <a:pPr lvl="1"/>
            <a:r>
              <a:rPr lang="zh-CN" altLang="en-US" dirty="0"/>
              <a:t>线性代数</a:t>
            </a:r>
          </a:p>
          <a:p>
            <a:pPr lvl="1"/>
            <a:r>
              <a:rPr lang="zh-CN" altLang="en-US" dirty="0"/>
              <a:t>概率论与数理统计</a:t>
            </a:r>
          </a:p>
          <a:p>
            <a:pPr lvl="1"/>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日期占位符 1"/>
          <p:cNvSpPr>
            <a:spLocks noGrp="1"/>
          </p:cNvSpPr>
          <p:nvPr>
            <p:ph type="dt" sz="half" idx="10"/>
          </p:nvPr>
        </p:nvSpPr>
        <p:spPr>
          <a:ln/>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fld id="{BB962C8B-B14F-4D97-AF65-F5344CB8AC3E}" type="datetime1">
              <a:rPr lang="zh-CN" altLang="en-US" sz="1400" dirty="0"/>
              <a:t>2023/11/13</a:t>
            </a:fld>
            <a:endParaRPr lang="zh-CN" altLang="en-US" sz="1400" dirty="0">
              <a:latin typeface="Times New Roman" panose="02020603050405020304" pitchFamily="18" charset="0"/>
            </a:endParaRPr>
          </a:p>
        </p:txBody>
      </p:sp>
      <p:sp>
        <p:nvSpPr>
          <p:cNvPr id="24578" name="页脚占位符 2"/>
          <p:cNvSpPr>
            <a:spLocks noGrp="1"/>
          </p:cNvSpPr>
          <p:nvPr>
            <p:ph type="ftr" sz="quarter" idx="11"/>
          </p:nvPr>
        </p:nvSpPr>
        <p:spPr>
          <a:ln/>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ctr"/>
            <a:r>
              <a:rPr lang="zh-CN" altLang="en-US" sz="1400" dirty="0">
                <a:solidFill>
                  <a:schemeClr val="bg2"/>
                </a:solidFill>
              </a:rPr>
              <a:t>计算学科导论 吴宾</a:t>
            </a:r>
          </a:p>
        </p:txBody>
      </p:sp>
      <p:sp>
        <p:nvSpPr>
          <p:cNvPr id="24579" name="标题 88065"/>
          <p:cNvSpPr>
            <a:spLocks noGrp="1"/>
          </p:cNvSpPr>
          <p:nvPr>
            <p:ph type="title"/>
          </p:nvPr>
        </p:nvSpPr>
        <p:spPr>
          <a:ln/>
        </p:spPr>
        <p:txBody>
          <a:bodyPr anchor="b" anchorCtr="0"/>
          <a:lstStyle/>
          <a:p>
            <a:r>
              <a:rPr lang="zh-CN" altLang="en-US" dirty="0"/>
              <a:t>例</a:t>
            </a:r>
            <a:r>
              <a:rPr lang="en-US" altLang="zh-CN"/>
              <a:t>:</a:t>
            </a:r>
            <a:r>
              <a:rPr lang="zh-CN" altLang="en-US" dirty="0">
                <a:solidFill>
                  <a:schemeClr val="folHlink"/>
                </a:solidFill>
              </a:rPr>
              <a:t>哥尼斯堡七桥问题</a:t>
            </a:r>
            <a:r>
              <a:rPr lang="zh-CN" altLang="en-US" dirty="0">
                <a:solidFill>
                  <a:srgbClr val="000000"/>
                </a:solidFill>
              </a:rPr>
              <a:t> </a:t>
            </a:r>
            <a:endParaRPr lang="zh-CN" altLang="en-US">
              <a:solidFill>
                <a:srgbClr val="000000"/>
              </a:solidFill>
            </a:endParaRPr>
          </a:p>
        </p:txBody>
      </p:sp>
      <p:sp>
        <p:nvSpPr>
          <p:cNvPr id="24580" name="文本占位符 88066"/>
          <p:cNvSpPr>
            <a:spLocks noGrp="1"/>
          </p:cNvSpPr>
          <p:nvPr>
            <p:ph idx="1"/>
          </p:nvPr>
        </p:nvSpPr>
        <p:spPr>
          <a:ln/>
        </p:spPr>
        <p:txBody>
          <a:bodyPr anchor="t" anchorCtr="0"/>
          <a:lstStyle/>
          <a:p>
            <a:pPr algn="just">
              <a:lnSpc>
                <a:spcPct val="110000"/>
              </a:lnSpc>
              <a:spcBef>
                <a:spcPct val="0"/>
              </a:spcBef>
            </a:pPr>
            <a:r>
              <a:rPr lang="en-US" altLang="zh-CN" dirty="0">
                <a:solidFill>
                  <a:srgbClr val="000000"/>
                </a:solidFill>
              </a:rPr>
              <a:t>17</a:t>
            </a:r>
            <a:r>
              <a:rPr lang="zh-CN" altLang="en-US" dirty="0">
                <a:solidFill>
                  <a:srgbClr val="000000"/>
                </a:solidFill>
              </a:rPr>
              <a:t>世纪的东普鲁士有一座哥尼斯堡</a:t>
            </a:r>
            <a:r>
              <a:rPr lang="en-US" altLang="zh-CN" dirty="0">
                <a:solidFill>
                  <a:srgbClr val="000000"/>
                </a:solidFill>
              </a:rPr>
              <a:t>(Konigsberg)</a:t>
            </a:r>
            <a:r>
              <a:rPr lang="zh-CN" altLang="en-US" dirty="0">
                <a:solidFill>
                  <a:srgbClr val="000000"/>
                </a:solidFill>
              </a:rPr>
              <a:t>城</a:t>
            </a:r>
            <a:r>
              <a:rPr lang="en-US" altLang="zh-CN" dirty="0">
                <a:solidFill>
                  <a:srgbClr val="000000"/>
                </a:solidFill>
              </a:rPr>
              <a:t>(</a:t>
            </a:r>
            <a:r>
              <a:rPr lang="zh-CN" altLang="en-US" dirty="0">
                <a:solidFill>
                  <a:srgbClr val="000000"/>
                </a:solidFill>
              </a:rPr>
              <a:t>现为俄国的加里宁格勒</a:t>
            </a:r>
            <a:r>
              <a:rPr lang="en-US" altLang="zh-CN" dirty="0">
                <a:solidFill>
                  <a:srgbClr val="000000"/>
                </a:solidFill>
              </a:rPr>
              <a:t>), </a:t>
            </a:r>
            <a:r>
              <a:rPr lang="zh-CN" altLang="en-US" dirty="0">
                <a:solidFill>
                  <a:srgbClr val="000000"/>
                </a:solidFill>
              </a:rPr>
              <a:t>哥尼斯堡城城中有一座奈佛夫</a:t>
            </a:r>
            <a:r>
              <a:rPr lang="en-US" altLang="zh-CN" err="1">
                <a:solidFill>
                  <a:srgbClr val="000000"/>
                </a:solidFill>
              </a:rPr>
              <a:t>(Kneiphof</a:t>
            </a:r>
            <a:r>
              <a:rPr lang="en-US" altLang="zh-CN" dirty="0">
                <a:solidFill>
                  <a:srgbClr val="000000"/>
                </a:solidFill>
              </a:rPr>
              <a:t>)</a:t>
            </a:r>
            <a:r>
              <a:rPr lang="zh-CN" altLang="en-US" dirty="0">
                <a:solidFill>
                  <a:srgbClr val="000000"/>
                </a:solidFill>
              </a:rPr>
              <a:t>岛</a:t>
            </a:r>
            <a:r>
              <a:rPr lang="en-US" altLang="zh-CN" dirty="0">
                <a:solidFill>
                  <a:srgbClr val="000000"/>
                </a:solidFill>
              </a:rPr>
              <a:t>, </a:t>
            </a:r>
            <a:r>
              <a:rPr lang="zh-CN" altLang="en-US" dirty="0">
                <a:solidFill>
                  <a:srgbClr val="000000"/>
                </a:solidFill>
              </a:rPr>
              <a:t>普雷格尔</a:t>
            </a:r>
            <a:r>
              <a:rPr lang="en-US" altLang="zh-CN" err="1">
                <a:solidFill>
                  <a:srgbClr val="000000"/>
                </a:solidFill>
              </a:rPr>
              <a:t>(Pregol</a:t>
            </a:r>
            <a:r>
              <a:rPr lang="en-US" altLang="zh-CN" dirty="0">
                <a:solidFill>
                  <a:srgbClr val="000000"/>
                </a:solidFill>
              </a:rPr>
              <a:t>)</a:t>
            </a:r>
            <a:r>
              <a:rPr lang="zh-CN" altLang="en-US" dirty="0">
                <a:solidFill>
                  <a:srgbClr val="000000"/>
                </a:solidFill>
              </a:rPr>
              <a:t>河的两条支流环绕其旁</a:t>
            </a:r>
            <a:r>
              <a:rPr lang="en-US" altLang="zh-CN" dirty="0">
                <a:solidFill>
                  <a:srgbClr val="000000"/>
                </a:solidFill>
              </a:rPr>
              <a:t>, </a:t>
            </a:r>
            <a:r>
              <a:rPr lang="zh-CN" altLang="en-US" dirty="0">
                <a:solidFill>
                  <a:srgbClr val="000000"/>
                </a:solidFill>
              </a:rPr>
              <a:t>并将整个城市分成北区</a:t>
            </a:r>
            <a:r>
              <a:rPr lang="en-US" altLang="zh-CN" dirty="0">
                <a:solidFill>
                  <a:srgbClr val="000000"/>
                </a:solidFill>
              </a:rPr>
              <a:t>, </a:t>
            </a:r>
            <a:r>
              <a:rPr lang="zh-CN" altLang="en-US" dirty="0">
                <a:solidFill>
                  <a:srgbClr val="000000"/>
                </a:solidFill>
              </a:rPr>
              <a:t>东区</a:t>
            </a:r>
            <a:r>
              <a:rPr lang="en-US" altLang="zh-CN" dirty="0">
                <a:solidFill>
                  <a:srgbClr val="000000"/>
                </a:solidFill>
              </a:rPr>
              <a:t>, </a:t>
            </a:r>
            <a:r>
              <a:rPr lang="zh-CN" altLang="en-US" dirty="0">
                <a:solidFill>
                  <a:srgbClr val="000000"/>
                </a:solidFill>
              </a:rPr>
              <a:t>南区和岛区</a:t>
            </a:r>
            <a:r>
              <a:rPr lang="en-US" altLang="zh-CN" dirty="0">
                <a:solidFill>
                  <a:srgbClr val="000000"/>
                </a:solidFill>
              </a:rPr>
              <a:t>4</a:t>
            </a:r>
            <a:r>
              <a:rPr lang="zh-CN" altLang="en-US" dirty="0">
                <a:solidFill>
                  <a:srgbClr val="000000"/>
                </a:solidFill>
              </a:rPr>
              <a:t>个区域</a:t>
            </a:r>
            <a:r>
              <a:rPr lang="en-US" altLang="zh-CN" dirty="0">
                <a:solidFill>
                  <a:srgbClr val="000000"/>
                </a:solidFill>
              </a:rPr>
              <a:t>. </a:t>
            </a:r>
            <a:r>
              <a:rPr lang="zh-CN" altLang="en-US" dirty="0">
                <a:solidFill>
                  <a:srgbClr val="000000"/>
                </a:solidFill>
              </a:rPr>
              <a:t>全城共有</a:t>
            </a:r>
            <a:r>
              <a:rPr lang="en-US" altLang="zh-CN" dirty="0">
                <a:solidFill>
                  <a:srgbClr val="000000"/>
                </a:solidFill>
              </a:rPr>
              <a:t>7</a:t>
            </a:r>
            <a:r>
              <a:rPr lang="zh-CN" altLang="en-US" dirty="0">
                <a:solidFill>
                  <a:srgbClr val="000000"/>
                </a:solidFill>
              </a:rPr>
              <a:t>座桥将</a:t>
            </a:r>
            <a:r>
              <a:rPr lang="en-US" altLang="zh-CN" dirty="0">
                <a:solidFill>
                  <a:srgbClr val="000000"/>
                </a:solidFill>
              </a:rPr>
              <a:t>4</a:t>
            </a:r>
            <a:r>
              <a:rPr lang="zh-CN" altLang="en-US" dirty="0">
                <a:solidFill>
                  <a:srgbClr val="000000"/>
                </a:solidFill>
              </a:rPr>
              <a:t>个城区相连起来</a:t>
            </a:r>
            <a:r>
              <a:rPr lang="en-US" altLang="zh-CN" dirty="0">
                <a:solidFill>
                  <a:srgbClr val="000000"/>
                </a:solidFill>
              </a:rPr>
              <a:t>. </a:t>
            </a:r>
            <a:r>
              <a:rPr lang="zh-CN" altLang="en-US" dirty="0">
                <a:solidFill>
                  <a:srgbClr val="000000"/>
                </a:solidFill>
              </a:rPr>
              <a:t>人们常通过这</a:t>
            </a:r>
            <a:r>
              <a:rPr lang="en-US" altLang="zh-CN" dirty="0">
                <a:solidFill>
                  <a:srgbClr val="000000"/>
                </a:solidFill>
              </a:rPr>
              <a:t>7</a:t>
            </a:r>
            <a:r>
              <a:rPr lang="zh-CN" altLang="en-US" dirty="0">
                <a:solidFill>
                  <a:srgbClr val="000000"/>
                </a:solidFill>
              </a:rPr>
              <a:t>座桥到各城区游玩</a:t>
            </a:r>
            <a:r>
              <a:rPr lang="en-US" altLang="zh-CN">
                <a:solidFill>
                  <a:srgbClr val="000000"/>
                </a:solidFill>
              </a:rPr>
              <a:t>. </a:t>
            </a:r>
            <a:endParaRPr lang="en-US" altLang="zh-CN"/>
          </a:p>
        </p:txBody>
      </p:sp>
      <p:graphicFrame>
        <p:nvGraphicFramePr>
          <p:cNvPr id="24581" name="对象 88069"/>
          <p:cNvGraphicFramePr/>
          <p:nvPr/>
        </p:nvGraphicFramePr>
        <p:xfrm>
          <a:off x="2057400" y="3810000"/>
          <a:ext cx="4800600" cy="2560638"/>
        </p:xfrm>
        <a:graphic>
          <a:graphicData uri="http://schemas.openxmlformats.org/presentationml/2006/ole">
            <mc:AlternateContent xmlns:mc="http://schemas.openxmlformats.org/markup-compatibility/2006">
              <mc:Choice xmlns:v="urn:schemas-microsoft-com:vml" Requires="v">
                <p:oleObj r:id="rId2" imgW="2124075" imgH="1133475" progId="Paint.Picture">
                  <p:embed/>
                </p:oleObj>
              </mc:Choice>
              <mc:Fallback>
                <p:oleObj r:id="rId2" imgW="2124075" imgH="1133475" progId="Paint.Picture">
                  <p:embed/>
                  <p:pic>
                    <p:nvPicPr>
                      <p:cNvPr id="0" name="图片 3076"/>
                      <p:cNvPicPr/>
                      <p:nvPr/>
                    </p:nvPicPr>
                    <p:blipFill>
                      <a:blip r:embed="rId3"/>
                      <a:stretch>
                        <a:fillRect/>
                      </a:stretch>
                    </p:blipFill>
                    <p:spPr>
                      <a:xfrm>
                        <a:off x="2057400" y="3810000"/>
                        <a:ext cx="4800600" cy="2560638"/>
                      </a:xfrm>
                      <a:prstGeom prst="rect">
                        <a:avLst/>
                      </a:prstGeom>
                      <a:noFill/>
                      <a:ln w="38100">
                        <a:noFill/>
                        <a:miter/>
                      </a:ln>
                    </p:spPr>
                  </p:pic>
                </p:oleObj>
              </mc:Fallback>
            </mc:AlternateContent>
          </a:graphicData>
        </a:graphic>
      </p:graphicFrame>
      <p:sp>
        <p:nvSpPr>
          <p:cNvPr id="24582" name="文本框 88068"/>
          <p:cNvSpPr txBox="1"/>
          <p:nvPr/>
        </p:nvSpPr>
        <p:spPr>
          <a:xfrm>
            <a:off x="3657600" y="3657600"/>
            <a:ext cx="457200" cy="244475"/>
          </a:xfrm>
          <a:prstGeom prst="rect">
            <a:avLst/>
          </a:prstGeom>
          <a:noFill/>
          <a:ln w="9525">
            <a:noFill/>
          </a:ln>
        </p:spPr>
        <p:txBody>
          <a:bodyPr lIns="0" tIns="0" rIns="0" bIns="0" anchor="t" anchorCtr="0">
            <a:spAutoFit/>
          </a:bodyPr>
          <a:lstStyle/>
          <a:p>
            <a:pPr>
              <a:spcBef>
                <a:spcPct val="50000"/>
              </a:spcBef>
            </a:pPr>
            <a:r>
              <a:rPr lang="zh-CN" altLang="en-US" sz="1600" b="1">
                <a:latin typeface="Tahoma" panose="020B0604030504040204" pitchFamily="34" charset="0"/>
                <a:ea typeface="宋体" panose="02010600030101010101" pitchFamily="2" charset="-122"/>
              </a:rPr>
              <a:t>北区</a:t>
            </a:r>
          </a:p>
        </p:txBody>
      </p:sp>
      <p:sp>
        <p:nvSpPr>
          <p:cNvPr id="24583" name="文本框 88070"/>
          <p:cNvSpPr txBox="1"/>
          <p:nvPr/>
        </p:nvSpPr>
        <p:spPr>
          <a:xfrm>
            <a:off x="3657600" y="4572000"/>
            <a:ext cx="457200" cy="244475"/>
          </a:xfrm>
          <a:prstGeom prst="rect">
            <a:avLst/>
          </a:prstGeom>
          <a:noFill/>
          <a:ln w="9525">
            <a:noFill/>
          </a:ln>
        </p:spPr>
        <p:txBody>
          <a:bodyPr lIns="0" tIns="0" rIns="0" bIns="0" anchor="t" anchorCtr="0">
            <a:spAutoFit/>
          </a:bodyPr>
          <a:lstStyle/>
          <a:p>
            <a:pPr>
              <a:spcBef>
                <a:spcPct val="50000"/>
              </a:spcBef>
            </a:pPr>
            <a:r>
              <a:rPr lang="zh-CN" altLang="en-US" sz="1600" b="1" dirty="0">
                <a:latin typeface="Tahoma" panose="020B0604030504040204" pitchFamily="34" charset="0"/>
                <a:ea typeface="宋体" panose="02010600030101010101" pitchFamily="2" charset="-122"/>
              </a:rPr>
              <a:t>岛区</a:t>
            </a:r>
            <a:endParaRPr lang="zh-CN" altLang="en-US" sz="1600" b="1">
              <a:latin typeface="Tahoma" panose="020B0604030504040204" pitchFamily="34" charset="0"/>
              <a:ea typeface="宋体" panose="02010600030101010101" pitchFamily="2" charset="-122"/>
            </a:endParaRPr>
          </a:p>
        </p:txBody>
      </p:sp>
      <p:sp>
        <p:nvSpPr>
          <p:cNvPr id="24584" name="文本框 88071"/>
          <p:cNvSpPr txBox="1"/>
          <p:nvPr/>
        </p:nvSpPr>
        <p:spPr>
          <a:xfrm>
            <a:off x="3733800" y="5562600"/>
            <a:ext cx="457200" cy="244475"/>
          </a:xfrm>
          <a:prstGeom prst="rect">
            <a:avLst/>
          </a:prstGeom>
          <a:noFill/>
          <a:ln w="9525">
            <a:noFill/>
          </a:ln>
        </p:spPr>
        <p:txBody>
          <a:bodyPr lIns="0" tIns="0" rIns="0" bIns="0" anchor="t" anchorCtr="0">
            <a:spAutoFit/>
          </a:bodyPr>
          <a:lstStyle/>
          <a:p>
            <a:pPr>
              <a:spcBef>
                <a:spcPct val="50000"/>
              </a:spcBef>
            </a:pPr>
            <a:r>
              <a:rPr lang="zh-CN" altLang="en-US" sz="1600" b="1" dirty="0">
                <a:latin typeface="Tahoma" panose="020B0604030504040204" pitchFamily="34" charset="0"/>
                <a:ea typeface="宋体" panose="02010600030101010101" pitchFamily="2" charset="-122"/>
              </a:rPr>
              <a:t>南区</a:t>
            </a:r>
            <a:endParaRPr lang="zh-CN" altLang="en-US" sz="1600" b="1">
              <a:latin typeface="Tahoma" panose="020B0604030504040204" pitchFamily="34" charset="0"/>
              <a:ea typeface="宋体" panose="02010600030101010101" pitchFamily="2" charset="-122"/>
            </a:endParaRPr>
          </a:p>
        </p:txBody>
      </p:sp>
      <p:sp>
        <p:nvSpPr>
          <p:cNvPr id="24585" name="文本框 88072"/>
          <p:cNvSpPr txBox="1"/>
          <p:nvPr/>
        </p:nvSpPr>
        <p:spPr>
          <a:xfrm>
            <a:off x="5181600" y="4495800"/>
            <a:ext cx="457200" cy="244475"/>
          </a:xfrm>
          <a:prstGeom prst="rect">
            <a:avLst/>
          </a:prstGeom>
          <a:noFill/>
          <a:ln w="9525">
            <a:noFill/>
          </a:ln>
        </p:spPr>
        <p:txBody>
          <a:bodyPr lIns="0" tIns="0" rIns="0" bIns="0" anchor="t" anchorCtr="0">
            <a:spAutoFit/>
          </a:bodyPr>
          <a:lstStyle/>
          <a:p>
            <a:pPr>
              <a:spcBef>
                <a:spcPct val="50000"/>
              </a:spcBef>
            </a:pPr>
            <a:r>
              <a:rPr lang="zh-CN" altLang="en-US" sz="1600" b="1" dirty="0">
                <a:latin typeface="Tahoma" panose="020B0604030504040204" pitchFamily="34" charset="0"/>
                <a:ea typeface="宋体" panose="02010600030101010101" pitchFamily="2" charset="-122"/>
              </a:rPr>
              <a:t>东区</a:t>
            </a:r>
            <a:endParaRPr lang="zh-CN" altLang="en-US" sz="1600" b="1">
              <a:latin typeface="Tahoma" panose="020B0604030504040204" pitchFamily="34" charset="0"/>
              <a:ea typeface="宋体" panose="02010600030101010101" pitchFamily="2"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日期占位符 1"/>
          <p:cNvSpPr>
            <a:spLocks noGrp="1"/>
          </p:cNvSpPr>
          <p:nvPr>
            <p:ph type="dt" sz="half" idx="10"/>
          </p:nvPr>
        </p:nvSpPr>
        <p:spPr>
          <a:ln/>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fld id="{BB962C8B-B14F-4D97-AF65-F5344CB8AC3E}" type="datetime1">
              <a:rPr lang="zh-CN" altLang="en-US" sz="1400" dirty="0"/>
              <a:t>2023/11/13</a:t>
            </a:fld>
            <a:endParaRPr lang="zh-CN" altLang="en-US" sz="1400" dirty="0">
              <a:latin typeface="Times New Roman" panose="02020603050405020304" pitchFamily="18" charset="0"/>
            </a:endParaRPr>
          </a:p>
        </p:txBody>
      </p:sp>
      <p:sp>
        <p:nvSpPr>
          <p:cNvPr id="25602" name="页脚占位符 2"/>
          <p:cNvSpPr>
            <a:spLocks noGrp="1"/>
          </p:cNvSpPr>
          <p:nvPr>
            <p:ph type="ftr" sz="quarter" idx="11"/>
          </p:nvPr>
        </p:nvSpPr>
        <p:spPr>
          <a:ln/>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ctr"/>
            <a:r>
              <a:rPr lang="zh-CN" altLang="en-US" sz="1400" dirty="0">
                <a:solidFill>
                  <a:schemeClr val="bg2"/>
                </a:solidFill>
              </a:rPr>
              <a:t>计算学科导论 吴宾</a:t>
            </a:r>
          </a:p>
        </p:txBody>
      </p:sp>
      <p:sp>
        <p:nvSpPr>
          <p:cNvPr id="25603" name="标题 89089"/>
          <p:cNvSpPr>
            <a:spLocks noGrp="1"/>
          </p:cNvSpPr>
          <p:nvPr>
            <p:ph type="title"/>
          </p:nvPr>
        </p:nvSpPr>
        <p:spPr>
          <a:ln/>
        </p:spPr>
        <p:txBody>
          <a:bodyPr anchor="b" anchorCtr="0"/>
          <a:lstStyle/>
          <a:p>
            <a:r>
              <a:rPr lang="zh-CN" altLang="en-US" dirty="0"/>
              <a:t>例</a:t>
            </a:r>
            <a:r>
              <a:rPr lang="en-US" altLang="zh-CN"/>
              <a:t>:</a:t>
            </a:r>
            <a:r>
              <a:rPr lang="zh-CN" altLang="en-US" dirty="0">
                <a:solidFill>
                  <a:schemeClr val="folHlink"/>
                </a:solidFill>
              </a:rPr>
              <a:t>哥尼斯堡七桥问题</a:t>
            </a:r>
            <a:r>
              <a:rPr lang="en-US" altLang="zh-CN" dirty="0">
                <a:solidFill>
                  <a:schemeClr val="folHlink"/>
                </a:solidFill>
              </a:rPr>
              <a:t>(</a:t>
            </a:r>
            <a:r>
              <a:rPr lang="zh-CN" altLang="en-US" dirty="0">
                <a:solidFill>
                  <a:schemeClr val="folHlink"/>
                </a:solidFill>
              </a:rPr>
              <a:t>续</a:t>
            </a:r>
            <a:r>
              <a:rPr lang="en-US" altLang="zh-CN">
                <a:solidFill>
                  <a:schemeClr val="folHlink"/>
                </a:solidFill>
              </a:rPr>
              <a:t>)</a:t>
            </a:r>
          </a:p>
        </p:txBody>
      </p:sp>
      <p:sp>
        <p:nvSpPr>
          <p:cNvPr id="25604" name="文本占位符 89090"/>
          <p:cNvSpPr>
            <a:spLocks noGrp="1"/>
          </p:cNvSpPr>
          <p:nvPr>
            <p:ph idx="1"/>
          </p:nvPr>
        </p:nvSpPr>
        <p:spPr>
          <a:ln/>
        </p:spPr>
        <p:txBody>
          <a:bodyPr anchor="t" anchorCtr="0"/>
          <a:lstStyle/>
          <a:p>
            <a:pPr algn="just">
              <a:lnSpc>
                <a:spcPct val="110000"/>
              </a:lnSpc>
              <a:spcBef>
                <a:spcPct val="0"/>
              </a:spcBef>
            </a:pPr>
            <a:r>
              <a:rPr lang="zh-CN" altLang="en-US" dirty="0">
                <a:solidFill>
                  <a:srgbClr val="000000"/>
                </a:solidFill>
              </a:rPr>
              <a:t>问题</a:t>
            </a:r>
          </a:p>
          <a:p>
            <a:pPr lvl="1" algn="just">
              <a:lnSpc>
                <a:spcPct val="110000"/>
              </a:lnSpc>
              <a:spcBef>
                <a:spcPct val="0"/>
              </a:spcBef>
            </a:pPr>
            <a:r>
              <a:rPr lang="zh-CN" altLang="en-US" dirty="0">
                <a:solidFill>
                  <a:srgbClr val="000000"/>
                </a:solidFill>
              </a:rPr>
              <a:t>能否从某区出发</a:t>
            </a:r>
            <a:r>
              <a:rPr lang="en-US" altLang="zh-CN" dirty="0">
                <a:solidFill>
                  <a:srgbClr val="000000"/>
                </a:solidFill>
              </a:rPr>
              <a:t>, </a:t>
            </a:r>
            <a:r>
              <a:rPr lang="zh-CN" altLang="en-US" dirty="0">
                <a:solidFill>
                  <a:srgbClr val="000000"/>
                </a:solidFill>
              </a:rPr>
              <a:t>走遍这</a:t>
            </a:r>
            <a:r>
              <a:rPr lang="en-US" altLang="zh-CN" dirty="0">
                <a:solidFill>
                  <a:srgbClr val="000000"/>
                </a:solidFill>
              </a:rPr>
              <a:t>7</a:t>
            </a:r>
            <a:r>
              <a:rPr lang="zh-CN" altLang="en-US" dirty="0">
                <a:solidFill>
                  <a:srgbClr val="000000"/>
                </a:solidFill>
              </a:rPr>
              <a:t>座桥</a:t>
            </a:r>
            <a:r>
              <a:rPr lang="en-US" altLang="zh-CN" dirty="0">
                <a:solidFill>
                  <a:srgbClr val="000000"/>
                </a:solidFill>
              </a:rPr>
              <a:t>, </a:t>
            </a:r>
            <a:r>
              <a:rPr lang="zh-CN" altLang="en-US" dirty="0">
                <a:solidFill>
                  <a:srgbClr val="000000"/>
                </a:solidFill>
              </a:rPr>
              <a:t>且每座桥只走一次</a:t>
            </a:r>
            <a:r>
              <a:rPr lang="en-US" altLang="zh-CN" dirty="0">
                <a:solidFill>
                  <a:srgbClr val="000000"/>
                </a:solidFill>
              </a:rPr>
              <a:t>, </a:t>
            </a:r>
            <a:r>
              <a:rPr lang="zh-CN" altLang="en-US" dirty="0">
                <a:solidFill>
                  <a:srgbClr val="000000"/>
                </a:solidFill>
              </a:rPr>
              <a:t>最后又回到原出发点</a:t>
            </a:r>
            <a:r>
              <a:rPr lang="en-US" altLang="zh-CN">
                <a:solidFill>
                  <a:srgbClr val="000000"/>
                </a:solidFill>
              </a:rPr>
              <a:t>?</a:t>
            </a:r>
          </a:p>
          <a:p>
            <a:pPr lvl="1" algn="just">
              <a:lnSpc>
                <a:spcPct val="110000"/>
              </a:lnSpc>
              <a:spcBef>
                <a:spcPct val="0"/>
              </a:spcBef>
            </a:pPr>
            <a:r>
              <a:rPr lang="zh-CN" altLang="en-US" dirty="0">
                <a:solidFill>
                  <a:srgbClr val="000000"/>
                </a:solidFill>
              </a:rPr>
              <a:t>许多人尝试都未成功</a:t>
            </a:r>
            <a:r>
              <a:rPr lang="en-US" altLang="zh-CN" dirty="0">
                <a:solidFill>
                  <a:srgbClr val="000000"/>
                </a:solidFill>
              </a:rPr>
              <a:t>, </a:t>
            </a:r>
            <a:r>
              <a:rPr lang="zh-CN" altLang="en-US" dirty="0">
                <a:solidFill>
                  <a:srgbClr val="000000"/>
                </a:solidFill>
              </a:rPr>
              <a:t>也没人能够证明不行</a:t>
            </a:r>
          </a:p>
          <a:p>
            <a:pPr lvl="1" algn="just">
              <a:lnSpc>
                <a:spcPct val="110000"/>
              </a:lnSpc>
              <a:spcBef>
                <a:spcPct val="0"/>
              </a:spcBef>
            </a:pPr>
            <a:endParaRPr lang="zh-CN" altLang="en-US" dirty="0">
              <a:solidFill>
                <a:srgbClr val="000000"/>
              </a:solidFill>
            </a:endParaRPr>
          </a:p>
          <a:p>
            <a:pPr>
              <a:lnSpc>
                <a:spcPct val="110000"/>
              </a:lnSpc>
              <a:spcBef>
                <a:spcPct val="0"/>
              </a:spcBef>
            </a:pPr>
            <a:r>
              <a:rPr lang="en-US" altLang="zh-CN" dirty="0"/>
              <a:t>1736</a:t>
            </a:r>
            <a:r>
              <a:rPr lang="zh-CN" altLang="en-US" dirty="0"/>
              <a:t>年</a:t>
            </a:r>
            <a:r>
              <a:rPr lang="en-US" altLang="zh-CN" dirty="0"/>
              <a:t>, </a:t>
            </a:r>
            <a:r>
              <a:rPr lang="zh-CN" altLang="en-US" dirty="0"/>
              <a:t>大数学家欧拉</a:t>
            </a:r>
            <a:r>
              <a:rPr lang="en-US" altLang="zh-CN" err="1"/>
              <a:t>(L.Euler</a:t>
            </a:r>
            <a:r>
              <a:rPr lang="en-US" altLang="zh-CN" dirty="0"/>
              <a:t>)</a:t>
            </a:r>
            <a:r>
              <a:rPr lang="zh-CN" altLang="en-US" dirty="0"/>
              <a:t>发表了关于哥尼斯堡七桥问题的论文 </a:t>
            </a:r>
            <a:r>
              <a:rPr lang="en-US" altLang="zh-CN"/>
              <a:t>—</a:t>
            </a:r>
            <a:r>
              <a:rPr lang="en-US" altLang="zh-CN" dirty="0"/>
              <a:t>《</a:t>
            </a:r>
            <a:r>
              <a:rPr lang="zh-CN" altLang="en-US" dirty="0"/>
              <a:t>与位置几何有关的一个问题的解</a:t>
            </a:r>
            <a:r>
              <a:rPr lang="en-US" altLang="zh-CN"/>
              <a:t>》</a:t>
            </a:r>
            <a:r>
              <a:rPr lang="en-US" altLang="zh-CN" i="1"/>
              <a:t>. </a:t>
            </a:r>
            <a:r>
              <a:rPr lang="zh-CN" altLang="en-US" dirty="0"/>
              <a:t>他在文中指出</a:t>
            </a:r>
            <a:r>
              <a:rPr lang="en-US" altLang="zh-CN"/>
              <a:t>: </a:t>
            </a:r>
          </a:p>
          <a:p>
            <a:pPr lvl="1">
              <a:lnSpc>
                <a:spcPct val="110000"/>
              </a:lnSpc>
              <a:spcBef>
                <a:spcPct val="0"/>
              </a:spcBef>
            </a:pPr>
            <a:r>
              <a:rPr lang="zh-CN" altLang="en-US" dirty="0"/>
              <a:t>从一点出发</a:t>
            </a:r>
            <a:r>
              <a:rPr lang="en-US" altLang="zh-CN" dirty="0"/>
              <a:t>, </a:t>
            </a:r>
            <a:r>
              <a:rPr lang="zh-CN" altLang="en-US" dirty="0"/>
              <a:t>不重复地走遍七桥</a:t>
            </a:r>
            <a:r>
              <a:rPr lang="en-US" altLang="zh-CN" dirty="0"/>
              <a:t>, </a:t>
            </a:r>
            <a:r>
              <a:rPr lang="zh-CN" altLang="en-US" dirty="0"/>
              <a:t>最后又回到原出发点是不可能的</a:t>
            </a:r>
            <a:r>
              <a:rPr lang="en-US" altLang="zh-CN"/>
              <a:t>.</a:t>
            </a:r>
          </a:p>
          <a:p>
            <a:pPr lvl="1">
              <a:lnSpc>
                <a:spcPct val="110000"/>
              </a:lnSpc>
              <a:spcBef>
                <a:spcPct val="0"/>
              </a:spcBef>
            </a:pPr>
            <a:r>
              <a:rPr lang="zh-CN" altLang="en-US" dirty="0"/>
              <a:t>欧拉开创了图论</a:t>
            </a:r>
            <a:endParaRPr lang="zh-C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日期占位符 1"/>
          <p:cNvSpPr>
            <a:spLocks noGrp="1"/>
          </p:cNvSpPr>
          <p:nvPr>
            <p:ph type="dt" sz="half" idx="10"/>
          </p:nvPr>
        </p:nvSpPr>
        <p:spPr>
          <a:ln/>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fld id="{BB962C8B-B14F-4D97-AF65-F5344CB8AC3E}" type="datetime1">
              <a:rPr lang="zh-CN" altLang="en-US" sz="1400" dirty="0"/>
              <a:t>2023/11/13</a:t>
            </a:fld>
            <a:endParaRPr lang="zh-CN" altLang="en-US" sz="1400" dirty="0">
              <a:latin typeface="Times New Roman" panose="02020603050405020304" pitchFamily="18" charset="0"/>
            </a:endParaRPr>
          </a:p>
        </p:txBody>
      </p:sp>
      <p:sp>
        <p:nvSpPr>
          <p:cNvPr id="26626" name="页脚占位符 2"/>
          <p:cNvSpPr>
            <a:spLocks noGrp="1"/>
          </p:cNvSpPr>
          <p:nvPr>
            <p:ph type="ftr" sz="quarter" idx="11"/>
          </p:nvPr>
        </p:nvSpPr>
        <p:spPr>
          <a:ln/>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ctr"/>
            <a:r>
              <a:rPr lang="zh-CN" altLang="en-US" sz="1400" dirty="0">
                <a:solidFill>
                  <a:schemeClr val="bg2"/>
                </a:solidFill>
              </a:rPr>
              <a:t>计算学科导论 吴宾</a:t>
            </a:r>
          </a:p>
        </p:txBody>
      </p:sp>
      <p:sp>
        <p:nvSpPr>
          <p:cNvPr id="26627" name="标题 77825"/>
          <p:cNvSpPr>
            <a:spLocks noGrp="1"/>
          </p:cNvSpPr>
          <p:nvPr>
            <p:ph type="title"/>
          </p:nvPr>
        </p:nvSpPr>
        <p:spPr>
          <a:ln/>
        </p:spPr>
        <p:txBody>
          <a:bodyPr anchor="b" anchorCtr="0"/>
          <a:lstStyle/>
          <a:p>
            <a:r>
              <a:rPr lang="zh-CN" altLang="en-US" dirty="0"/>
              <a:t>例</a:t>
            </a:r>
            <a:r>
              <a:rPr lang="en-US" altLang="zh-CN" dirty="0"/>
              <a:t>:</a:t>
            </a:r>
            <a:r>
              <a:rPr lang="zh-CN" altLang="en-US" dirty="0"/>
              <a:t>哥尼斯堡七桥问题</a:t>
            </a:r>
            <a:r>
              <a:rPr lang="en-US" altLang="zh-CN" dirty="0"/>
              <a:t>(</a:t>
            </a:r>
            <a:r>
              <a:rPr lang="zh-CN" altLang="en-US" dirty="0"/>
              <a:t>续</a:t>
            </a:r>
            <a:r>
              <a:rPr lang="en-US" altLang="zh-CN"/>
              <a:t>)</a:t>
            </a:r>
          </a:p>
        </p:txBody>
      </p:sp>
      <p:graphicFrame>
        <p:nvGraphicFramePr>
          <p:cNvPr id="26628" name="对象 77827"/>
          <p:cNvGraphicFramePr/>
          <p:nvPr/>
        </p:nvGraphicFramePr>
        <p:xfrm>
          <a:off x="2667000" y="3505200"/>
          <a:ext cx="3048000" cy="2882900"/>
        </p:xfrm>
        <a:graphic>
          <a:graphicData uri="http://schemas.openxmlformats.org/presentationml/2006/ole">
            <mc:AlternateContent xmlns:mc="http://schemas.openxmlformats.org/markup-compatibility/2006">
              <mc:Choice xmlns:v="urn:schemas-microsoft-com:vml" Requires="v">
                <p:oleObj r:id="rId2" imgW="1924050" imgH="1819275" progId="Paint.Picture">
                  <p:embed/>
                </p:oleObj>
              </mc:Choice>
              <mc:Fallback>
                <p:oleObj r:id="rId2" imgW="1924050" imgH="1819275" progId="Paint.Picture">
                  <p:embed/>
                  <p:pic>
                    <p:nvPicPr>
                      <p:cNvPr id="0" name="图片 3075"/>
                      <p:cNvPicPr/>
                      <p:nvPr/>
                    </p:nvPicPr>
                    <p:blipFill>
                      <a:blip r:embed="rId3"/>
                      <a:stretch>
                        <a:fillRect/>
                      </a:stretch>
                    </p:blipFill>
                    <p:spPr>
                      <a:xfrm>
                        <a:off x="2667000" y="3505200"/>
                        <a:ext cx="3048000" cy="2882900"/>
                      </a:xfrm>
                      <a:prstGeom prst="rect">
                        <a:avLst/>
                      </a:prstGeom>
                      <a:noFill/>
                      <a:ln w="38100">
                        <a:noFill/>
                        <a:miter/>
                      </a:ln>
                    </p:spPr>
                  </p:pic>
                </p:oleObj>
              </mc:Fallback>
            </mc:AlternateContent>
          </a:graphicData>
        </a:graphic>
      </p:graphicFrame>
      <p:sp>
        <p:nvSpPr>
          <p:cNvPr id="26629" name="文本占位符 77828"/>
          <p:cNvSpPr>
            <a:spLocks noGrp="1"/>
          </p:cNvSpPr>
          <p:nvPr>
            <p:ph idx="1"/>
          </p:nvPr>
        </p:nvSpPr>
        <p:spPr>
          <a:ln/>
        </p:spPr>
        <p:txBody>
          <a:bodyPr anchor="t" anchorCtr="0"/>
          <a:lstStyle/>
          <a:p>
            <a:pPr algn="just">
              <a:spcBef>
                <a:spcPct val="0"/>
              </a:spcBef>
            </a:pPr>
            <a:r>
              <a:rPr lang="zh-CN" altLang="en-US" dirty="0">
                <a:solidFill>
                  <a:srgbClr val="000000"/>
                </a:solidFill>
              </a:rPr>
              <a:t>抽象</a:t>
            </a:r>
          </a:p>
          <a:p>
            <a:pPr lvl="1" algn="just">
              <a:spcBef>
                <a:spcPct val="0"/>
              </a:spcBef>
            </a:pPr>
            <a:r>
              <a:rPr lang="zh-CN" altLang="en-US" dirty="0">
                <a:solidFill>
                  <a:srgbClr val="000000"/>
                </a:solidFill>
              </a:rPr>
              <a:t>从问题本质考虑</a:t>
            </a:r>
            <a:r>
              <a:rPr lang="en-US" altLang="zh-CN" dirty="0">
                <a:solidFill>
                  <a:srgbClr val="000000"/>
                </a:solidFill>
              </a:rPr>
              <a:t>, </a:t>
            </a:r>
            <a:r>
              <a:rPr lang="zh-CN" altLang="en-US" dirty="0">
                <a:solidFill>
                  <a:srgbClr val="000000"/>
                </a:solidFill>
              </a:rPr>
              <a:t>抽象出问题最本质的东西</a:t>
            </a:r>
            <a:r>
              <a:rPr lang="en-US" altLang="zh-CN" dirty="0">
                <a:solidFill>
                  <a:srgbClr val="000000"/>
                </a:solidFill>
              </a:rPr>
              <a:t>, </a:t>
            </a:r>
            <a:r>
              <a:rPr lang="zh-CN" altLang="en-US" dirty="0">
                <a:solidFill>
                  <a:srgbClr val="000000"/>
                </a:solidFill>
              </a:rPr>
              <a:t>忽视问题非本质的东西</a:t>
            </a:r>
            <a:r>
              <a:rPr lang="en-US" altLang="zh-CN" dirty="0">
                <a:solidFill>
                  <a:srgbClr val="000000"/>
                </a:solidFill>
              </a:rPr>
              <a:t>, </a:t>
            </a:r>
            <a:r>
              <a:rPr lang="zh-CN" altLang="en-US" dirty="0">
                <a:solidFill>
                  <a:srgbClr val="000000"/>
                </a:solidFill>
              </a:rPr>
              <a:t>如桥的长度等</a:t>
            </a:r>
            <a:r>
              <a:rPr lang="en-US" altLang="zh-CN">
                <a:solidFill>
                  <a:srgbClr val="000000"/>
                </a:solidFill>
              </a:rPr>
              <a:t>.</a:t>
            </a:r>
          </a:p>
          <a:p>
            <a:pPr algn="just">
              <a:spcBef>
                <a:spcPct val="0"/>
              </a:spcBef>
            </a:pPr>
            <a:r>
              <a:rPr lang="zh-CN" altLang="en-US" dirty="0">
                <a:solidFill>
                  <a:srgbClr val="000000"/>
                </a:solidFill>
              </a:rPr>
              <a:t>欧拉用</a:t>
            </a:r>
            <a:r>
              <a:rPr lang="en-US" altLang="zh-CN" i="1">
                <a:solidFill>
                  <a:srgbClr val="000000"/>
                </a:solidFill>
              </a:rPr>
              <a:t>A</a:t>
            </a:r>
            <a:r>
              <a:rPr lang="zh-CN" altLang="en-US" dirty="0">
                <a:solidFill>
                  <a:srgbClr val="000000"/>
                </a:solidFill>
              </a:rPr>
              <a:t>表示岛区</a:t>
            </a:r>
            <a:r>
              <a:rPr lang="en-US" altLang="zh-CN" dirty="0">
                <a:solidFill>
                  <a:srgbClr val="000000"/>
                </a:solidFill>
              </a:rPr>
              <a:t>, </a:t>
            </a:r>
            <a:r>
              <a:rPr lang="zh-CN" altLang="en-US" dirty="0">
                <a:solidFill>
                  <a:srgbClr val="000000"/>
                </a:solidFill>
              </a:rPr>
              <a:t>用</a:t>
            </a:r>
            <a:r>
              <a:rPr lang="en-US" altLang="zh-CN" i="1">
                <a:solidFill>
                  <a:srgbClr val="000000"/>
                </a:solidFill>
              </a:rPr>
              <a:t>B, C, D</a:t>
            </a:r>
            <a:r>
              <a:rPr lang="zh-CN" altLang="en-US" dirty="0">
                <a:solidFill>
                  <a:srgbClr val="000000"/>
                </a:solidFill>
              </a:rPr>
              <a:t>分别表示其他</a:t>
            </a:r>
            <a:r>
              <a:rPr lang="en-US" altLang="zh-CN" dirty="0">
                <a:solidFill>
                  <a:srgbClr val="000000"/>
                </a:solidFill>
              </a:rPr>
              <a:t>3</a:t>
            </a:r>
            <a:r>
              <a:rPr lang="zh-CN" altLang="en-US" dirty="0">
                <a:solidFill>
                  <a:srgbClr val="000000"/>
                </a:solidFill>
              </a:rPr>
              <a:t>个区</a:t>
            </a:r>
            <a:r>
              <a:rPr lang="en-US" altLang="zh-CN" dirty="0">
                <a:solidFill>
                  <a:srgbClr val="000000"/>
                </a:solidFill>
              </a:rPr>
              <a:t>, </a:t>
            </a:r>
            <a:r>
              <a:rPr lang="zh-CN" altLang="en-US" dirty="0">
                <a:solidFill>
                  <a:srgbClr val="000000"/>
                </a:solidFill>
              </a:rPr>
              <a:t>将哥尼斯堡七桥问题转换为</a:t>
            </a:r>
          </a:p>
          <a:p>
            <a:pPr lvl="1" algn="just">
              <a:spcBef>
                <a:spcPct val="0"/>
              </a:spcBef>
            </a:pPr>
            <a:r>
              <a:rPr lang="zh-CN" altLang="en-US" dirty="0">
                <a:solidFill>
                  <a:srgbClr val="000000"/>
                </a:solidFill>
              </a:rPr>
              <a:t>从下图</a:t>
            </a:r>
            <a:r>
              <a:rPr lang="en-US" altLang="zh-CN" i="1">
                <a:solidFill>
                  <a:srgbClr val="000000"/>
                </a:solidFill>
              </a:rPr>
              <a:t>A, B, C</a:t>
            </a:r>
            <a:r>
              <a:rPr lang="zh-CN" altLang="en-US">
                <a:solidFill>
                  <a:srgbClr val="000000"/>
                </a:solidFill>
              </a:rPr>
              <a:t>或</a:t>
            </a:r>
            <a:r>
              <a:rPr lang="en-US" altLang="zh-CN" i="1">
                <a:solidFill>
                  <a:srgbClr val="000000"/>
                </a:solidFill>
              </a:rPr>
              <a:t>D</a:t>
            </a:r>
            <a:r>
              <a:rPr lang="zh-CN" altLang="en-US" dirty="0">
                <a:solidFill>
                  <a:srgbClr val="000000"/>
                </a:solidFill>
              </a:rPr>
              <a:t>出发</a:t>
            </a:r>
            <a:r>
              <a:rPr lang="en-US" altLang="zh-CN" dirty="0">
                <a:solidFill>
                  <a:srgbClr val="000000"/>
                </a:solidFill>
              </a:rPr>
              <a:t>, </a:t>
            </a:r>
            <a:r>
              <a:rPr lang="zh-CN" altLang="en-US" dirty="0">
                <a:solidFill>
                  <a:srgbClr val="000000"/>
                </a:solidFill>
              </a:rPr>
              <a:t>经过每条边一次</a:t>
            </a:r>
            <a:r>
              <a:rPr lang="en-US" altLang="zh-CN" dirty="0">
                <a:solidFill>
                  <a:srgbClr val="000000"/>
                </a:solidFill>
              </a:rPr>
              <a:t>, </a:t>
            </a:r>
            <a:r>
              <a:rPr lang="zh-CN" altLang="en-US" dirty="0">
                <a:solidFill>
                  <a:srgbClr val="000000"/>
                </a:solidFill>
              </a:rPr>
              <a:t>最后回到出发点</a:t>
            </a: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日期占位符 1"/>
          <p:cNvSpPr>
            <a:spLocks noGrp="1"/>
          </p:cNvSpPr>
          <p:nvPr>
            <p:ph type="dt" sz="half" idx="10"/>
          </p:nvPr>
        </p:nvSpPr>
        <p:spPr>
          <a:ln/>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fld id="{BB962C8B-B14F-4D97-AF65-F5344CB8AC3E}" type="datetime1">
              <a:rPr lang="zh-CN" altLang="en-US" sz="1400" dirty="0"/>
              <a:t>2023/11/13</a:t>
            </a:fld>
            <a:endParaRPr lang="zh-CN" altLang="en-US" sz="1400" dirty="0">
              <a:latin typeface="Times New Roman" panose="02020603050405020304" pitchFamily="18" charset="0"/>
            </a:endParaRPr>
          </a:p>
        </p:txBody>
      </p:sp>
      <p:sp>
        <p:nvSpPr>
          <p:cNvPr id="6146" name="页脚占位符 2"/>
          <p:cNvSpPr>
            <a:spLocks noGrp="1"/>
          </p:cNvSpPr>
          <p:nvPr>
            <p:ph type="ftr" sz="quarter" idx="11"/>
          </p:nvPr>
        </p:nvSpPr>
        <p:spPr>
          <a:ln/>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ctr"/>
            <a:r>
              <a:rPr lang="zh-CN" altLang="en-US" sz="1400" dirty="0">
                <a:solidFill>
                  <a:schemeClr val="bg2"/>
                </a:solidFill>
              </a:rPr>
              <a:t>计算学科导论 吴宾</a:t>
            </a:r>
          </a:p>
        </p:txBody>
      </p:sp>
      <p:sp>
        <p:nvSpPr>
          <p:cNvPr id="6147" name="标题 63489"/>
          <p:cNvSpPr>
            <a:spLocks noGrp="1"/>
          </p:cNvSpPr>
          <p:nvPr>
            <p:ph type="title"/>
          </p:nvPr>
        </p:nvSpPr>
        <p:spPr>
          <a:ln/>
        </p:spPr>
        <p:txBody>
          <a:bodyPr anchor="b" anchorCtr="0"/>
          <a:lstStyle/>
          <a:p>
            <a:r>
              <a:rPr lang="en-US" altLang="zh-CN" sz="3600" dirty="0">
                <a:solidFill>
                  <a:schemeClr val="folHlink"/>
                </a:solidFill>
              </a:rPr>
              <a:t>1 </a:t>
            </a:r>
            <a:r>
              <a:rPr lang="zh-CN" altLang="en-US" sz="3600" dirty="0">
                <a:solidFill>
                  <a:schemeClr val="folHlink"/>
                </a:solidFill>
              </a:rPr>
              <a:t>什么是计算科学？</a:t>
            </a:r>
            <a:endParaRPr lang="zh-CN" altLang="en-US" sz="3600">
              <a:solidFill>
                <a:schemeClr val="folHlink"/>
              </a:solidFill>
            </a:endParaRPr>
          </a:p>
        </p:txBody>
      </p:sp>
      <p:sp>
        <p:nvSpPr>
          <p:cNvPr id="6148" name="文本占位符 63490"/>
          <p:cNvSpPr>
            <a:spLocks noGrp="1"/>
          </p:cNvSpPr>
          <p:nvPr>
            <p:ph idx="1"/>
          </p:nvPr>
        </p:nvSpPr>
        <p:spPr>
          <a:ln/>
        </p:spPr>
        <p:txBody>
          <a:bodyPr anchor="t" anchorCtr="0"/>
          <a:lstStyle/>
          <a:p>
            <a:r>
              <a:rPr lang="zh-CN" altLang="en-US" dirty="0"/>
              <a:t>计算科学</a:t>
            </a:r>
          </a:p>
          <a:p>
            <a:pPr lvl="1"/>
            <a:r>
              <a:rPr lang="zh-CN" altLang="en-US" dirty="0"/>
              <a:t>计算科学</a:t>
            </a:r>
            <a:r>
              <a:rPr lang="en-US" altLang="zh-CN" dirty="0"/>
              <a:t>(</a:t>
            </a:r>
            <a:r>
              <a:rPr lang="zh-CN" altLang="en-US" dirty="0"/>
              <a:t>学科体系）</a:t>
            </a:r>
            <a:r>
              <a:rPr lang="zh-CN" altLang="en-US" dirty="0">
                <a:solidFill>
                  <a:srgbClr val="000000"/>
                </a:solidFill>
              </a:rPr>
              <a:t>是对描述和变换信息的算法过程的研究</a:t>
            </a:r>
            <a:r>
              <a:rPr lang="en-US" altLang="zh-CN" dirty="0">
                <a:solidFill>
                  <a:srgbClr val="000000"/>
                </a:solidFill>
              </a:rPr>
              <a:t>, </a:t>
            </a:r>
            <a:r>
              <a:rPr lang="zh-CN" altLang="en-US" dirty="0">
                <a:solidFill>
                  <a:srgbClr val="000000"/>
                </a:solidFill>
              </a:rPr>
              <a:t>包括对其理论、分析、设计、效率、实现和应用等进行的系统研究。它来源于对算法理论、数理逻辑、计算模型、自动计算机器的研究，并与存储式电子计算机的发明一起形成于</a:t>
            </a:r>
            <a:r>
              <a:rPr lang="en-US" altLang="zh-CN" dirty="0">
                <a:solidFill>
                  <a:srgbClr val="000000"/>
                </a:solidFill>
              </a:rPr>
              <a:t>20</a:t>
            </a:r>
            <a:r>
              <a:rPr lang="zh-CN" altLang="en-US" dirty="0">
                <a:solidFill>
                  <a:srgbClr val="000000"/>
                </a:solidFill>
              </a:rPr>
              <a:t>世纪</a:t>
            </a:r>
            <a:r>
              <a:rPr lang="en-US" altLang="zh-CN" dirty="0">
                <a:solidFill>
                  <a:srgbClr val="000000"/>
                </a:solidFill>
              </a:rPr>
              <a:t>40</a:t>
            </a:r>
            <a:r>
              <a:rPr lang="zh-CN" altLang="en-US" dirty="0">
                <a:solidFill>
                  <a:srgbClr val="000000"/>
                </a:solidFill>
              </a:rPr>
              <a:t>年代初期</a:t>
            </a:r>
            <a:r>
              <a:rPr lang="zh-CN" altLang="en-US" dirty="0"/>
              <a:t> </a:t>
            </a:r>
          </a:p>
          <a:p>
            <a:pPr lvl="1"/>
            <a:r>
              <a:rPr lang="zh-CN" altLang="en-US" dirty="0"/>
              <a:t>计算科学的研究包括从算法与可计算性的研究，到根据可计算硬件和软件的实际实现问题的研究。这样，计算学科不但包括从总体上对算法和信息处理过程进行研究的内容，也包括满足给定规格要求的有效而可靠的软硬件设计</a:t>
            </a:r>
            <a:r>
              <a:rPr lang="en-US" altLang="zh-CN"/>
              <a:t>——</a:t>
            </a:r>
            <a:r>
              <a:rPr lang="zh-CN" altLang="en-US" dirty="0"/>
              <a:t>它包括所有科目的理论研究、实验方法和工程设计 </a:t>
            </a:r>
          </a:p>
          <a:p>
            <a:pPr lvl="1"/>
            <a:endParaRPr lang="zh-CN" altLang="en-US" dirty="0"/>
          </a:p>
          <a:p>
            <a:r>
              <a:rPr lang="zh-CN" altLang="en-US" dirty="0"/>
              <a:t>现在</a:t>
            </a:r>
            <a:r>
              <a:rPr lang="en-US" altLang="zh-CN"/>
              <a:t>, </a:t>
            </a:r>
            <a:r>
              <a:rPr lang="zh-CN" altLang="en-US" dirty="0">
                <a:solidFill>
                  <a:srgbClr val="0000CC"/>
                </a:solidFill>
              </a:rPr>
              <a:t>计算</a:t>
            </a:r>
            <a:r>
              <a:rPr lang="zh-CN" altLang="en-US" dirty="0"/>
              <a:t>已成为继</a:t>
            </a:r>
            <a:r>
              <a:rPr lang="zh-CN" altLang="en-US" dirty="0">
                <a:solidFill>
                  <a:srgbClr val="0000CC"/>
                </a:solidFill>
              </a:rPr>
              <a:t>理论、实验</a:t>
            </a:r>
            <a:r>
              <a:rPr lang="zh-CN" altLang="en-US" dirty="0"/>
              <a:t>之后的第三种科学形态</a:t>
            </a:r>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日期占位符 1"/>
          <p:cNvSpPr>
            <a:spLocks noGrp="1"/>
          </p:cNvSpPr>
          <p:nvPr>
            <p:ph type="dt" sz="half" idx="10"/>
          </p:nvPr>
        </p:nvSpPr>
        <p:spPr>
          <a:ln/>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fld id="{BB962C8B-B14F-4D97-AF65-F5344CB8AC3E}" type="datetime1">
              <a:rPr lang="zh-CN" altLang="en-US" sz="1400" dirty="0"/>
              <a:t>2023/11/13</a:t>
            </a:fld>
            <a:endParaRPr lang="zh-CN" altLang="en-US" sz="1400" dirty="0">
              <a:latin typeface="Times New Roman" panose="02020603050405020304" pitchFamily="18" charset="0"/>
            </a:endParaRPr>
          </a:p>
        </p:txBody>
      </p:sp>
      <p:sp>
        <p:nvSpPr>
          <p:cNvPr id="27650" name="页脚占位符 2"/>
          <p:cNvSpPr>
            <a:spLocks noGrp="1"/>
          </p:cNvSpPr>
          <p:nvPr>
            <p:ph type="ftr" sz="quarter" idx="11"/>
          </p:nvPr>
        </p:nvSpPr>
        <p:spPr>
          <a:ln/>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ctr"/>
            <a:r>
              <a:rPr lang="zh-CN" altLang="en-US" sz="1400" dirty="0">
                <a:solidFill>
                  <a:schemeClr val="bg2"/>
                </a:solidFill>
              </a:rPr>
              <a:t>计算学科导论 吴宾</a:t>
            </a:r>
          </a:p>
        </p:txBody>
      </p:sp>
      <p:sp>
        <p:nvSpPr>
          <p:cNvPr id="27651" name="标题 92161"/>
          <p:cNvSpPr>
            <a:spLocks noGrp="1"/>
          </p:cNvSpPr>
          <p:nvPr>
            <p:ph type="title"/>
          </p:nvPr>
        </p:nvSpPr>
        <p:spPr>
          <a:ln/>
        </p:spPr>
        <p:txBody>
          <a:bodyPr anchor="b" anchorCtr="0"/>
          <a:lstStyle/>
          <a:p>
            <a:r>
              <a:rPr lang="zh-CN" altLang="en-US" dirty="0"/>
              <a:t>例</a:t>
            </a:r>
            <a:r>
              <a:rPr lang="en-US" altLang="zh-CN" dirty="0"/>
              <a:t>:</a:t>
            </a:r>
            <a:r>
              <a:rPr lang="zh-CN" altLang="en-US" dirty="0"/>
              <a:t>哥尼斯堡七桥问题</a:t>
            </a:r>
            <a:r>
              <a:rPr lang="en-US" altLang="zh-CN" dirty="0"/>
              <a:t>(</a:t>
            </a:r>
            <a:r>
              <a:rPr lang="zh-CN" altLang="en-US" dirty="0"/>
              <a:t>续</a:t>
            </a:r>
            <a:r>
              <a:rPr lang="en-US" altLang="zh-CN"/>
              <a:t>)</a:t>
            </a:r>
          </a:p>
        </p:txBody>
      </p:sp>
      <p:sp>
        <p:nvSpPr>
          <p:cNvPr id="27652" name="文本占位符 92162"/>
          <p:cNvSpPr>
            <a:spLocks noGrp="1"/>
          </p:cNvSpPr>
          <p:nvPr>
            <p:ph idx="1"/>
          </p:nvPr>
        </p:nvSpPr>
        <p:spPr>
          <a:ln/>
        </p:spPr>
        <p:txBody>
          <a:bodyPr anchor="t" anchorCtr="0"/>
          <a:lstStyle/>
          <a:p>
            <a:r>
              <a:rPr lang="zh-CN" altLang="en-US" dirty="0"/>
              <a:t>一般化</a:t>
            </a:r>
          </a:p>
          <a:p>
            <a:pPr lvl="1"/>
            <a:r>
              <a:rPr lang="zh-CN" altLang="en-US" dirty="0"/>
              <a:t>一旦我们学会了一种技巧</a:t>
            </a:r>
            <a:r>
              <a:rPr lang="en-US" altLang="zh-CN" dirty="0"/>
              <a:t>, </a:t>
            </a:r>
            <a:r>
              <a:rPr lang="zh-CN" altLang="en-US" dirty="0"/>
              <a:t>仔细查看它是否是有启发的</a:t>
            </a:r>
            <a:r>
              <a:rPr lang="en-US" altLang="zh-CN" dirty="0"/>
              <a:t>, </a:t>
            </a:r>
            <a:r>
              <a:rPr lang="zh-CN" altLang="en-US" dirty="0"/>
              <a:t>并看和它一起我们能走多远</a:t>
            </a:r>
            <a:r>
              <a:rPr lang="en-US" altLang="zh-CN"/>
              <a:t>----Knuth</a:t>
            </a:r>
          </a:p>
          <a:p>
            <a:pPr lvl="1"/>
            <a:r>
              <a:rPr lang="zh-CN" altLang="en-US" dirty="0"/>
              <a:t>从一个具体问题推广到一般问题</a:t>
            </a:r>
          </a:p>
          <a:p>
            <a:r>
              <a:rPr lang="zh-CN" altLang="en-US" dirty="0">
                <a:solidFill>
                  <a:srgbClr val="000000"/>
                </a:solidFill>
              </a:rPr>
              <a:t>哥尼斯堡七桥问题的一般化</a:t>
            </a:r>
          </a:p>
          <a:p>
            <a:pPr lvl="1"/>
            <a:r>
              <a:rPr lang="zh-CN" altLang="en-US" dirty="0">
                <a:solidFill>
                  <a:srgbClr val="000000"/>
                </a:solidFill>
              </a:rPr>
              <a:t>对给定的任意一个河道图与任意多座桥</a:t>
            </a:r>
            <a:r>
              <a:rPr lang="en-US" altLang="zh-CN" dirty="0">
                <a:solidFill>
                  <a:srgbClr val="000000"/>
                </a:solidFill>
              </a:rPr>
              <a:t>, </a:t>
            </a:r>
            <a:r>
              <a:rPr lang="zh-CN" altLang="en-US" dirty="0">
                <a:solidFill>
                  <a:srgbClr val="000000"/>
                </a:solidFill>
              </a:rPr>
              <a:t>判定可能不可能每座桥恰好走过一次</a:t>
            </a:r>
          </a:p>
          <a:p>
            <a:pPr lvl="2"/>
            <a:r>
              <a:rPr lang="zh-CN" altLang="en-US" dirty="0">
                <a:solidFill>
                  <a:srgbClr val="000000"/>
                </a:solidFill>
              </a:rPr>
              <a:t> 回到出发点</a:t>
            </a:r>
          </a:p>
          <a:p>
            <a:pPr lvl="2"/>
            <a:r>
              <a:rPr lang="zh-CN" altLang="en-US" dirty="0">
                <a:solidFill>
                  <a:srgbClr val="000000"/>
                </a:solidFill>
              </a:rPr>
              <a:t>不回到出发点</a:t>
            </a:r>
          </a:p>
          <a:p>
            <a:r>
              <a:rPr lang="zh-CN" altLang="en-US" dirty="0">
                <a:solidFill>
                  <a:srgbClr val="000000"/>
                </a:solidFill>
              </a:rPr>
              <a:t>哥尼斯堡七桥问题的进一步一般化</a:t>
            </a:r>
          </a:p>
          <a:p>
            <a:pPr lvl="1"/>
            <a:r>
              <a:rPr lang="zh-CN" altLang="en-US" dirty="0">
                <a:solidFill>
                  <a:srgbClr val="000000"/>
                </a:solidFill>
              </a:rPr>
              <a:t>图的边遍历问题</a:t>
            </a:r>
            <a:r>
              <a:rPr lang="en-US" altLang="zh-CN" dirty="0">
                <a:solidFill>
                  <a:srgbClr val="000000"/>
                </a:solidFill>
              </a:rPr>
              <a:t>: </a:t>
            </a:r>
            <a:r>
              <a:rPr lang="zh-CN" altLang="en-US" dirty="0">
                <a:solidFill>
                  <a:srgbClr val="000000"/>
                </a:solidFill>
              </a:rPr>
              <a:t>从图的任意顶点出发</a:t>
            </a:r>
            <a:r>
              <a:rPr lang="en-US" altLang="zh-CN" dirty="0">
                <a:solidFill>
                  <a:srgbClr val="000000"/>
                </a:solidFill>
              </a:rPr>
              <a:t>, </a:t>
            </a:r>
            <a:r>
              <a:rPr lang="zh-CN" altLang="en-US" dirty="0">
                <a:solidFill>
                  <a:srgbClr val="000000"/>
                </a:solidFill>
              </a:rPr>
              <a:t>不重复地经过图中每一条边</a:t>
            </a:r>
            <a:r>
              <a:rPr lang="en-US" altLang="zh-CN" dirty="0">
                <a:solidFill>
                  <a:srgbClr val="000000"/>
                </a:solidFill>
              </a:rPr>
              <a:t>(</a:t>
            </a:r>
            <a:r>
              <a:rPr lang="zh-CN" altLang="en-US" dirty="0">
                <a:solidFill>
                  <a:srgbClr val="000000"/>
                </a:solidFill>
              </a:rPr>
              <a:t>回到出发点</a:t>
            </a:r>
            <a:r>
              <a:rPr lang="en-US" altLang="zh-CN" dirty="0">
                <a:solidFill>
                  <a:srgbClr val="000000"/>
                </a:solidFill>
              </a:rPr>
              <a:t>/</a:t>
            </a:r>
            <a:r>
              <a:rPr lang="zh-CN" altLang="en-US" dirty="0">
                <a:solidFill>
                  <a:srgbClr val="000000"/>
                </a:solidFill>
              </a:rPr>
              <a:t>不回到出发点</a:t>
            </a:r>
            <a:r>
              <a:rPr lang="en-US" altLang="zh-CN">
                <a:solidFill>
                  <a:srgbClr val="000000"/>
                </a:solidFill>
              </a:rPr>
              <a: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日期占位符 1"/>
          <p:cNvSpPr>
            <a:spLocks noGrp="1"/>
          </p:cNvSpPr>
          <p:nvPr>
            <p:ph type="dt" sz="half" idx="10"/>
          </p:nvPr>
        </p:nvSpPr>
        <p:spPr>
          <a:ln/>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fld id="{BB962C8B-B14F-4D97-AF65-F5344CB8AC3E}" type="datetime1">
              <a:rPr lang="zh-CN" altLang="en-US" sz="1400" dirty="0"/>
              <a:t>2023/11/13</a:t>
            </a:fld>
            <a:endParaRPr lang="zh-CN" altLang="en-US" sz="1400" dirty="0">
              <a:latin typeface="Times New Roman" panose="02020603050405020304" pitchFamily="18" charset="0"/>
            </a:endParaRPr>
          </a:p>
        </p:txBody>
      </p:sp>
      <p:sp>
        <p:nvSpPr>
          <p:cNvPr id="28674" name="页脚占位符 2"/>
          <p:cNvSpPr>
            <a:spLocks noGrp="1"/>
          </p:cNvSpPr>
          <p:nvPr>
            <p:ph type="ftr" sz="quarter" idx="11"/>
          </p:nvPr>
        </p:nvSpPr>
        <p:spPr>
          <a:ln/>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ctr"/>
            <a:r>
              <a:rPr lang="zh-CN" altLang="en-US" sz="1400" dirty="0">
                <a:solidFill>
                  <a:schemeClr val="bg2"/>
                </a:solidFill>
              </a:rPr>
              <a:t>计算学科导论 吴宾</a:t>
            </a:r>
          </a:p>
        </p:txBody>
      </p:sp>
      <p:sp>
        <p:nvSpPr>
          <p:cNvPr id="28675" name="标题 117761"/>
          <p:cNvSpPr>
            <a:spLocks noGrp="1"/>
          </p:cNvSpPr>
          <p:nvPr>
            <p:ph type="title"/>
          </p:nvPr>
        </p:nvSpPr>
        <p:spPr>
          <a:ln/>
        </p:spPr>
        <p:txBody>
          <a:bodyPr anchor="b" anchorCtr="0"/>
          <a:lstStyle/>
          <a:p>
            <a:r>
              <a:rPr lang="zh-CN" altLang="en-US" dirty="0"/>
              <a:t>例</a:t>
            </a:r>
            <a:r>
              <a:rPr lang="en-US" altLang="zh-CN" dirty="0"/>
              <a:t>:</a:t>
            </a:r>
            <a:r>
              <a:rPr lang="zh-CN" altLang="en-US" dirty="0"/>
              <a:t>哥尼斯堡七桥问题</a:t>
            </a:r>
            <a:r>
              <a:rPr lang="en-US" altLang="zh-CN" dirty="0"/>
              <a:t>(</a:t>
            </a:r>
            <a:r>
              <a:rPr lang="zh-CN" altLang="en-US" dirty="0"/>
              <a:t>续</a:t>
            </a:r>
            <a:r>
              <a:rPr lang="en-US" altLang="zh-CN"/>
              <a:t>)</a:t>
            </a:r>
          </a:p>
        </p:txBody>
      </p:sp>
      <p:sp>
        <p:nvSpPr>
          <p:cNvPr id="28676" name="文本占位符 117762"/>
          <p:cNvSpPr>
            <a:spLocks noGrp="1"/>
          </p:cNvSpPr>
          <p:nvPr>
            <p:ph idx="1"/>
          </p:nvPr>
        </p:nvSpPr>
        <p:spPr>
          <a:ln/>
        </p:spPr>
        <p:txBody>
          <a:bodyPr anchor="t" anchorCtr="0"/>
          <a:lstStyle/>
          <a:p>
            <a:r>
              <a:rPr lang="zh-CN" altLang="en-US" dirty="0">
                <a:solidFill>
                  <a:srgbClr val="000000"/>
                </a:solidFill>
              </a:rPr>
              <a:t>图的边遍历问题</a:t>
            </a:r>
          </a:p>
          <a:p>
            <a:pPr lvl="1"/>
            <a:r>
              <a:rPr lang="zh-CN" altLang="en-US" dirty="0">
                <a:solidFill>
                  <a:srgbClr val="000000"/>
                </a:solidFill>
              </a:rPr>
              <a:t>从图的某顶点出发</a:t>
            </a:r>
            <a:r>
              <a:rPr lang="en-US" altLang="zh-CN" dirty="0">
                <a:solidFill>
                  <a:srgbClr val="000000"/>
                </a:solidFill>
              </a:rPr>
              <a:t>, </a:t>
            </a:r>
            <a:r>
              <a:rPr lang="zh-CN" altLang="en-US" dirty="0">
                <a:solidFill>
                  <a:srgbClr val="000000"/>
                </a:solidFill>
              </a:rPr>
              <a:t>不重复地经过图中每一条边</a:t>
            </a:r>
            <a:r>
              <a:rPr lang="en-US" altLang="zh-CN" dirty="0">
                <a:solidFill>
                  <a:srgbClr val="000000"/>
                </a:solidFill>
              </a:rPr>
              <a:t>, </a:t>
            </a:r>
            <a:r>
              <a:rPr lang="zh-CN" altLang="en-US" dirty="0">
                <a:solidFill>
                  <a:srgbClr val="000000"/>
                </a:solidFill>
              </a:rPr>
              <a:t>回到出发点当且仅当图的每个顶点都有偶数条边</a:t>
            </a:r>
            <a:r>
              <a:rPr lang="en-US" altLang="zh-CN" dirty="0">
                <a:solidFill>
                  <a:srgbClr val="000000"/>
                </a:solidFill>
              </a:rPr>
              <a:t>.(</a:t>
            </a:r>
            <a:r>
              <a:rPr lang="zh-CN" altLang="en-US" dirty="0">
                <a:solidFill>
                  <a:srgbClr val="000000"/>
                </a:solidFill>
              </a:rPr>
              <a:t>任意点为出发点</a:t>
            </a:r>
            <a:r>
              <a:rPr lang="en-US" altLang="zh-CN">
                <a:solidFill>
                  <a:srgbClr val="000000"/>
                </a:solidFill>
              </a:rPr>
              <a:t>)</a:t>
            </a:r>
          </a:p>
          <a:p>
            <a:pPr lvl="1"/>
            <a:r>
              <a:rPr lang="zh-CN" altLang="en-US" dirty="0">
                <a:solidFill>
                  <a:srgbClr val="000000"/>
                </a:solidFill>
              </a:rPr>
              <a:t>从图的某顶点出发</a:t>
            </a:r>
            <a:r>
              <a:rPr lang="en-US" altLang="zh-CN" dirty="0">
                <a:solidFill>
                  <a:srgbClr val="000000"/>
                </a:solidFill>
              </a:rPr>
              <a:t>, </a:t>
            </a:r>
            <a:r>
              <a:rPr lang="zh-CN" altLang="en-US" dirty="0">
                <a:solidFill>
                  <a:srgbClr val="000000"/>
                </a:solidFill>
              </a:rPr>
              <a:t>不重复地经过图中每一条边不回到出发点当且仅当图中恰有两个顶点有奇数条边</a:t>
            </a:r>
            <a:r>
              <a:rPr lang="en-US" altLang="zh-CN" dirty="0">
                <a:solidFill>
                  <a:srgbClr val="000000"/>
                </a:solidFill>
              </a:rPr>
              <a:t>(</a:t>
            </a:r>
            <a:r>
              <a:rPr lang="zh-CN" altLang="en-US" dirty="0">
                <a:solidFill>
                  <a:srgbClr val="000000"/>
                </a:solidFill>
              </a:rPr>
              <a:t>分别为出发点和终点</a:t>
            </a:r>
            <a:r>
              <a:rPr lang="en-US" altLang="zh-CN">
                <a:solidFill>
                  <a:srgbClr val="000000"/>
                </a:solidFill>
              </a:rPr>
              <a:t>)</a:t>
            </a:r>
          </a:p>
          <a:p>
            <a:pPr lvl="1">
              <a:buNone/>
            </a:pPr>
            <a:r>
              <a:rPr lang="en-US" altLang="zh-CN">
                <a:solidFill>
                  <a:srgbClr val="000000"/>
                </a:solidFill>
              </a:rPr>
              <a:t>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日期占位符 1"/>
          <p:cNvSpPr>
            <a:spLocks noGrp="1"/>
          </p:cNvSpPr>
          <p:nvPr>
            <p:ph type="dt" sz="half" idx="10"/>
          </p:nvPr>
        </p:nvSpPr>
        <p:spPr>
          <a:ln/>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fld id="{BB962C8B-B14F-4D97-AF65-F5344CB8AC3E}" type="datetime1">
              <a:rPr lang="zh-CN" altLang="en-US" sz="1400" dirty="0"/>
              <a:t>2023/11/13</a:t>
            </a:fld>
            <a:endParaRPr lang="zh-CN" altLang="en-US" sz="1400" dirty="0">
              <a:latin typeface="Times New Roman" panose="02020603050405020304" pitchFamily="18" charset="0"/>
            </a:endParaRPr>
          </a:p>
        </p:txBody>
      </p:sp>
      <p:sp>
        <p:nvSpPr>
          <p:cNvPr id="29698" name="页脚占位符 2"/>
          <p:cNvSpPr>
            <a:spLocks noGrp="1"/>
          </p:cNvSpPr>
          <p:nvPr>
            <p:ph type="ftr" sz="quarter" idx="11"/>
          </p:nvPr>
        </p:nvSpPr>
        <p:spPr>
          <a:ln/>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ctr"/>
            <a:r>
              <a:rPr lang="zh-CN" altLang="en-US" sz="1400" dirty="0">
                <a:solidFill>
                  <a:schemeClr val="bg2"/>
                </a:solidFill>
              </a:rPr>
              <a:t>计算学科导论 吴宾</a:t>
            </a:r>
          </a:p>
        </p:txBody>
      </p:sp>
      <p:sp>
        <p:nvSpPr>
          <p:cNvPr id="29699" name="标题 36865"/>
          <p:cNvSpPr>
            <a:spLocks noGrp="1"/>
          </p:cNvSpPr>
          <p:nvPr>
            <p:ph type="title"/>
          </p:nvPr>
        </p:nvSpPr>
        <p:spPr>
          <a:ln/>
        </p:spPr>
        <p:txBody>
          <a:bodyPr anchor="b" anchorCtr="0"/>
          <a:lstStyle/>
          <a:p>
            <a:r>
              <a:rPr lang="en-US" altLang="zh-CN" sz="3200" dirty="0">
                <a:solidFill>
                  <a:schemeClr val="folHlink"/>
                </a:solidFill>
                <a:latin typeface="黑体" panose="02010609060101010101" pitchFamily="2" charset="-122"/>
                <a:ea typeface="黑体" panose="02010609060101010101" pitchFamily="2" charset="-122"/>
              </a:rPr>
              <a:t>5</a:t>
            </a:r>
            <a:r>
              <a:rPr lang="zh-CN" altLang="en-US" sz="3200" dirty="0">
                <a:solidFill>
                  <a:schemeClr val="folHlink"/>
                </a:solidFill>
                <a:latin typeface="黑体" panose="02010609060101010101" pitchFamily="2" charset="-122"/>
                <a:ea typeface="黑体" panose="02010609060101010101" pitchFamily="2" charset="-122"/>
              </a:rPr>
              <a:t>计算科学与数学及其它相关学科的关系</a:t>
            </a:r>
            <a:endParaRPr lang="zh-CN" altLang="en-US" sz="3200">
              <a:solidFill>
                <a:schemeClr val="folHlink"/>
              </a:solidFill>
              <a:latin typeface="黑体" panose="02010609060101010101" pitchFamily="2" charset="-122"/>
              <a:ea typeface="黑体" panose="02010609060101010101" pitchFamily="2" charset="-122"/>
            </a:endParaRPr>
          </a:p>
        </p:txBody>
      </p:sp>
      <p:sp>
        <p:nvSpPr>
          <p:cNvPr id="29700" name="文本占位符 36866"/>
          <p:cNvSpPr>
            <a:spLocks noGrp="1"/>
          </p:cNvSpPr>
          <p:nvPr>
            <p:ph idx="1"/>
          </p:nvPr>
        </p:nvSpPr>
        <p:spPr>
          <a:ln/>
        </p:spPr>
        <p:txBody>
          <a:bodyPr anchor="t" anchorCtr="0"/>
          <a:lstStyle/>
          <a:p>
            <a:r>
              <a:rPr lang="zh-CN" altLang="en-US" dirty="0"/>
              <a:t>为了将计算科学推向更高的层次和水平</a:t>
            </a:r>
            <a:r>
              <a:rPr lang="en-US" altLang="zh-CN" dirty="0"/>
              <a:t>,</a:t>
            </a:r>
            <a:r>
              <a:rPr lang="zh-CN" altLang="en-US" dirty="0"/>
              <a:t>学科的发展近年来正在更多地依赖其它学科的发展和进步、参照和利用其它学科的思想、方法和成果</a:t>
            </a:r>
            <a:r>
              <a:rPr lang="en-US" altLang="zh-CN"/>
              <a:t>;</a:t>
            </a:r>
          </a:p>
          <a:p>
            <a:r>
              <a:rPr lang="zh-CN" altLang="en-US" dirty="0"/>
              <a:t>例如，在新一代计算机系统的研制中</a:t>
            </a:r>
            <a:r>
              <a:rPr lang="en-US" altLang="zh-CN" dirty="0"/>
              <a:t>,</a:t>
            </a:r>
            <a:r>
              <a:rPr lang="zh-CN" altLang="en-US" dirty="0"/>
              <a:t>人们正在考虑使用光电子技术应用于计算机的设计和制造</a:t>
            </a:r>
            <a:r>
              <a:rPr lang="en-US" altLang="zh-CN"/>
              <a:t>;</a:t>
            </a:r>
          </a:p>
          <a:p>
            <a:r>
              <a:rPr lang="zh-CN" altLang="en-US" dirty="0"/>
              <a:t>医学中脑细胞结构、脑神经应激机制的研究</a:t>
            </a:r>
            <a:r>
              <a:rPr lang="en-US" altLang="zh-CN" dirty="0"/>
              <a:t>,</a:t>
            </a:r>
            <a:r>
              <a:rPr lang="zh-CN" altLang="en-US" dirty="0"/>
              <a:t>认知心理学的研究</a:t>
            </a:r>
            <a:r>
              <a:rPr lang="en-US" altLang="zh-CN"/>
              <a:t>;</a:t>
            </a:r>
          </a:p>
          <a:p>
            <a:r>
              <a:rPr lang="zh-CN" altLang="en-US" dirty="0"/>
              <a:t>甚至蜜蜂蜂窝结构的研究都在影响着计算科学一些方向的发展</a:t>
            </a:r>
            <a:r>
              <a:rPr lang="en-US" altLang="zh-CN" dirty="0"/>
              <a:t>,</a:t>
            </a:r>
            <a:r>
              <a:rPr lang="zh-CN" altLang="en-US" dirty="0"/>
              <a:t>如体系结构、神经元网络计算</a:t>
            </a:r>
            <a:r>
              <a:rPr lang="en-US" altLang="zh-CN" dirty="0"/>
              <a:t>,</a:t>
            </a:r>
            <a:r>
              <a:rPr lang="zh-CN" altLang="en-US" dirty="0"/>
              <a:t>等等</a:t>
            </a:r>
            <a:r>
              <a:rPr lang="en-US" altLang="zh-CN"/>
              <a:t>.</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日期占位符 1"/>
          <p:cNvSpPr>
            <a:spLocks noGrp="1"/>
          </p:cNvSpPr>
          <p:nvPr>
            <p:ph type="dt" sz="half" idx="10"/>
          </p:nvPr>
        </p:nvSpPr>
        <p:spPr>
          <a:ln/>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fld id="{BB962C8B-B14F-4D97-AF65-F5344CB8AC3E}" type="datetime1">
              <a:rPr lang="zh-CN" altLang="en-US" sz="1400" dirty="0"/>
              <a:t>2023/11/13</a:t>
            </a:fld>
            <a:endParaRPr lang="zh-CN" altLang="en-US" sz="1400" dirty="0">
              <a:latin typeface="Times New Roman" panose="02020603050405020304" pitchFamily="18" charset="0"/>
            </a:endParaRPr>
          </a:p>
        </p:txBody>
      </p:sp>
      <p:sp>
        <p:nvSpPr>
          <p:cNvPr id="30722" name="页脚占位符 2"/>
          <p:cNvSpPr>
            <a:spLocks noGrp="1"/>
          </p:cNvSpPr>
          <p:nvPr>
            <p:ph type="ftr" sz="quarter" idx="11"/>
          </p:nvPr>
        </p:nvSpPr>
        <p:spPr>
          <a:ln/>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ctr"/>
            <a:r>
              <a:rPr lang="zh-CN" altLang="en-US" sz="1400" dirty="0">
                <a:solidFill>
                  <a:schemeClr val="bg2"/>
                </a:solidFill>
              </a:rPr>
              <a:t>计算学科导论 吴宾</a:t>
            </a:r>
          </a:p>
        </p:txBody>
      </p:sp>
      <p:sp>
        <p:nvSpPr>
          <p:cNvPr id="30723" name="标题 84993"/>
          <p:cNvSpPr>
            <a:spLocks noGrp="1"/>
          </p:cNvSpPr>
          <p:nvPr>
            <p:ph type="title"/>
          </p:nvPr>
        </p:nvSpPr>
        <p:spPr>
          <a:ln/>
        </p:spPr>
        <p:txBody>
          <a:bodyPr anchor="b" anchorCtr="0"/>
          <a:lstStyle/>
          <a:p>
            <a:r>
              <a:rPr lang="en-US" altLang="zh-CN" dirty="0">
                <a:solidFill>
                  <a:schemeClr val="folHlink"/>
                </a:solidFill>
              </a:rPr>
              <a:t>6 </a:t>
            </a:r>
            <a:r>
              <a:rPr lang="zh-CN" altLang="en-US" dirty="0">
                <a:solidFill>
                  <a:schemeClr val="folHlink"/>
                </a:solidFill>
              </a:rPr>
              <a:t>计算科学的学科形态</a:t>
            </a:r>
            <a:endParaRPr lang="zh-CN" altLang="en-US">
              <a:solidFill>
                <a:schemeClr val="folHlink"/>
              </a:solidFill>
            </a:endParaRPr>
          </a:p>
        </p:txBody>
      </p:sp>
      <p:sp>
        <p:nvSpPr>
          <p:cNvPr id="30724" name="文本占位符 84994"/>
          <p:cNvSpPr>
            <a:spLocks noGrp="1"/>
          </p:cNvSpPr>
          <p:nvPr>
            <p:ph idx="1"/>
          </p:nvPr>
        </p:nvSpPr>
        <p:spPr>
          <a:ln/>
        </p:spPr>
        <p:txBody>
          <a:bodyPr anchor="t" anchorCtr="0"/>
          <a:lstStyle/>
          <a:p>
            <a:r>
              <a:rPr lang="zh-CN" altLang="en-US" dirty="0"/>
              <a:t>每一个学科都有其自身的知识组织结构、学科形态、核心概念和基本工作流程方式。</a:t>
            </a:r>
          </a:p>
          <a:p>
            <a:endParaRPr lang="zh-CN" altLang="en-US" dirty="0"/>
          </a:p>
          <a:p>
            <a:r>
              <a:rPr lang="zh-CN" altLang="en-US" dirty="0"/>
              <a:t>所谓学科形态，是指从事该领域工作的文化方式。</a:t>
            </a:r>
          </a:p>
          <a:p>
            <a:endParaRPr lang="zh-CN" altLang="en-US" dirty="0"/>
          </a:p>
          <a:p>
            <a:r>
              <a:rPr lang="zh-CN" altLang="en-US" dirty="0"/>
              <a:t>对计算科学的深入研究使我们已知该学科存在三种主要的学科形态</a:t>
            </a:r>
          </a:p>
          <a:p>
            <a:pPr lvl="1"/>
            <a:r>
              <a:rPr lang="zh-CN" altLang="en-US" dirty="0"/>
              <a:t>抽象</a:t>
            </a:r>
          </a:p>
          <a:p>
            <a:pPr lvl="1"/>
            <a:r>
              <a:rPr lang="zh-CN" altLang="en-US" dirty="0"/>
              <a:t>理论</a:t>
            </a:r>
          </a:p>
          <a:p>
            <a:pPr lvl="1"/>
            <a:r>
              <a:rPr lang="zh-CN" altLang="en-US" dirty="0"/>
              <a:t>设计</a:t>
            </a:r>
            <a:endParaRPr lang="zh-CN"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日期占位符 1"/>
          <p:cNvSpPr>
            <a:spLocks noGrp="1"/>
          </p:cNvSpPr>
          <p:nvPr>
            <p:ph type="dt" sz="half" idx="10"/>
          </p:nvPr>
        </p:nvSpPr>
        <p:spPr>
          <a:ln/>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fld id="{BB962C8B-B14F-4D97-AF65-F5344CB8AC3E}" type="datetime1">
              <a:rPr lang="zh-CN" altLang="en-US" sz="1400" dirty="0"/>
              <a:t>2023/11/13</a:t>
            </a:fld>
            <a:endParaRPr lang="zh-CN" altLang="en-US" sz="1400" dirty="0">
              <a:latin typeface="Times New Roman" panose="02020603050405020304" pitchFamily="18" charset="0"/>
            </a:endParaRPr>
          </a:p>
        </p:txBody>
      </p:sp>
      <p:sp>
        <p:nvSpPr>
          <p:cNvPr id="31746" name="页脚占位符 2"/>
          <p:cNvSpPr>
            <a:spLocks noGrp="1"/>
          </p:cNvSpPr>
          <p:nvPr>
            <p:ph type="ftr" sz="quarter" idx="11"/>
          </p:nvPr>
        </p:nvSpPr>
        <p:spPr>
          <a:ln/>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ctr"/>
            <a:r>
              <a:rPr lang="zh-CN" altLang="en-US" sz="1400" dirty="0">
                <a:solidFill>
                  <a:schemeClr val="bg2"/>
                </a:solidFill>
              </a:rPr>
              <a:t>计算学科导论 吴宾</a:t>
            </a:r>
          </a:p>
        </p:txBody>
      </p:sp>
      <p:sp>
        <p:nvSpPr>
          <p:cNvPr id="31747" name="文本占位符 98306"/>
          <p:cNvSpPr>
            <a:spLocks noGrp="1"/>
          </p:cNvSpPr>
          <p:nvPr>
            <p:ph idx="1"/>
          </p:nvPr>
        </p:nvSpPr>
        <p:spPr>
          <a:ln/>
        </p:spPr>
        <p:txBody>
          <a:bodyPr anchor="t" anchorCtr="0"/>
          <a:lstStyle/>
          <a:p>
            <a:pPr>
              <a:lnSpc>
                <a:spcPct val="110000"/>
              </a:lnSpc>
              <a:spcBef>
                <a:spcPct val="0"/>
              </a:spcBef>
            </a:pPr>
            <a:r>
              <a:rPr lang="zh-CN" altLang="en-US" dirty="0">
                <a:solidFill>
                  <a:schemeClr val="folHlink"/>
                </a:solidFill>
              </a:rPr>
              <a:t>第一种形态</a:t>
            </a:r>
            <a:r>
              <a:rPr lang="en-US" altLang="zh-CN" dirty="0">
                <a:solidFill>
                  <a:schemeClr val="folHlink"/>
                </a:solidFill>
              </a:rPr>
              <a:t>: </a:t>
            </a:r>
            <a:r>
              <a:rPr lang="zh-CN" altLang="en-US" dirty="0">
                <a:solidFill>
                  <a:schemeClr val="folHlink"/>
                </a:solidFill>
              </a:rPr>
              <a:t>抽象</a:t>
            </a:r>
          </a:p>
          <a:p>
            <a:pPr>
              <a:lnSpc>
                <a:spcPct val="110000"/>
              </a:lnSpc>
              <a:spcBef>
                <a:spcPct val="0"/>
              </a:spcBef>
            </a:pPr>
            <a:r>
              <a:rPr lang="zh-CN" altLang="en-US" dirty="0"/>
              <a:t>科学抽象</a:t>
            </a:r>
          </a:p>
          <a:p>
            <a:pPr lvl="1">
              <a:lnSpc>
                <a:spcPct val="110000"/>
              </a:lnSpc>
              <a:spcBef>
                <a:spcPct val="0"/>
              </a:spcBef>
            </a:pPr>
            <a:r>
              <a:rPr lang="zh-CN" altLang="en-US" dirty="0"/>
              <a:t>是指在思维中对同类事物去除其现象的次要的方面</a:t>
            </a:r>
            <a:r>
              <a:rPr lang="en-US" altLang="zh-CN" dirty="0"/>
              <a:t>,</a:t>
            </a:r>
            <a:r>
              <a:rPr lang="zh-CN" altLang="en-US" dirty="0"/>
              <a:t>抽取其共同的主要的方面</a:t>
            </a:r>
            <a:r>
              <a:rPr lang="en-US" altLang="zh-CN" dirty="0"/>
              <a:t>,</a:t>
            </a:r>
            <a:r>
              <a:rPr lang="zh-CN" altLang="en-US" dirty="0"/>
              <a:t>从而做到从个别中把握一般</a:t>
            </a:r>
            <a:r>
              <a:rPr lang="en-US" altLang="zh-CN" dirty="0"/>
              <a:t>,</a:t>
            </a:r>
            <a:r>
              <a:rPr lang="zh-CN" altLang="en-US" dirty="0"/>
              <a:t>从现象中把握本质的认知过程和思维方法</a:t>
            </a:r>
          </a:p>
          <a:p>
            <a:pPr lvl="1">
              <a:lnSpc>
                <a:spcPct val="110000"/>
              </a:lnSpc>
              <a:spcBef>
                <a:spcPct val="0"/>
              </a:spcBef>
            </a:pPr>
            <a:r>
              <a:rPr lang="zh-CN" altLang="en-US" dirty="0"/>
              <a:t>抽象源于现实世界</a:t>
            </a:r>
            <a:r>
              <a:rPr lang="en-US" altLang="zh-CN" dirty="0"/>
              <a:t>,</a:t>
            </a:r>
            <a:r>
              <a:rPr lang="zh-CN" altLang="en-US" dirty="0"/>
              <a:t>源于经验</a:t>
            </a:r>
            <a:r>
              <a:rPr lang="en-US" altLang="zh-CN" dirty="0"/>
              <a:t>,</a:t>
            </a:r>
            <a:r>
              <a:rPr lang="zh-CN" altLang="en-US" dirty="0"/>
              <a:t>是对现实原形的理想化</a:t>
            </a:r>
          </a:p>
          <a:p>
            <a:pPr lvl="1">
              <a:lnSpc>
                <a:spcPct val="110000"/>
              </a:lnSpc>
              <a:spcBef>
                <a:spcPct val="0"/>
              </a:spcBef>
            </a:pPr>
            <a:r>
              <a:rPr lang="zh-CN" altLang="en-US" dirty="0"/>
              <a:t>理想化后的现实原形与现实事物有了质的区别</a:t>
            </a:r>
            <a:r>
              <a:rPr lang="en-US" altLang="zh-CN" dirty="0"/>
              <a:t>. </a:t>
            </a:r>
            <a:r>
              <a:rPr lang="zh-CN" altLang="en-US" dirty="0"/>
              <a:t>但它们总是现实事物的概念化</a:t>
            </a:r>
            <a:r>
              <a:rPr lang="en-US" altLang="zh-CN" dirty="0"/>
              <a:t>,</a:t>
            </a:r>
            <a:r>
              <a:rPr lang="zh-CN" altLang="en-US" dirty="0"/>
              <a:t>有现实背景</a:t>
            </a:r>
          </a:p>
          <a:p>
            <a:pPr lvl="1">
              <a:lnSpc>
                <a:spcPct val="110000"/>
              </a:lnSpc>
              <a:spcBef>
                <a:spcPct val="0"/>
              </a:spcBef>
            </a:pPr>
            <a:r>
              <a:rPr lang="zh-CN" altLang="en-US" dirty="0"/>
              <a:t>抽象是科学认识的基础和决定性环节</a:t>
            </a:r>
          </a:p>
          <a:p>
            <a:pPr lvl="1">
              <a:lnSpc>
                <a:spcPct val="110000"/>
              </a:lnSpc>
              <a:spcBef>
                <a:spcPct val="0"/>
              </a:spcBef>
            </a:pPr>
            <a:r>
              <a:rPr lang="zh-CN" altLang="en-US" dirty="0"/>
              <a:t>学科中的抽象形态包含着具体的内容</a:t>
            </a:r>
            <a:r>
              <a:rPr lang="en-US" altLang="zh-CN" dirty="0"/>
              <a:t>,</a:t>
            </a:r>
            <a:r>
              <a:rPr lang="zh-CN" altLang="en-US" dirty="0"/>
              <a:t>它们是学科中所具有的科学概念</a:t>
            </a:r>
            <a:r>
              <a:rPr lang="en-US" altLang="zh-CN" dirty="0"/>
              <a:t>,</a:t>
            </a:r>
            <a:r>
              <a:rPr lang="zh-CN" altLang="en-US" dirty="0"/>
              <a:t>科学符号和思想模型</a:t>
            </a:r>
            <a:endParaRPr lang="zh-CN"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日期占位符 1"/>
          <p:cNvSpPr>
            <a:spLocks noGrp="1"/>
          </p:cNvSpPr>
          <p:nvPr>
            <p:ph type="dt" sz="half" idx="10"/>
          </p:nvPr>
        </p:nvSpPr>
        <p:spPr>
          <a:ln/>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fld id="{BB962C8B-B14F-4D97-AF65-F5344CB8AC3E}" type="datetime1">
              <a:rPr lang="zh-CN" altLang="en-US" sz="1400" dirty="0"/>
              <a:t>2023/11/13</a:t>
            </a:fld>
            <a:endParaRPr lang="zh-CN" altLang="en-US" sz="1400" dirty="0">
              <a:latin typeface="Times New Roman" panose="02020603050405020304" pitchFamily="18" charset="0"/>
            </a:endParaRPr>
          </a:p>
        </p:txBody>
      </p:sp>
      <p:sp>
        <p:nvSpPr>
          <p:cNvPr id="32770" name="页脚占位符 2"/>
          <p:cNvSpPr>
            <a:spLocks noGrp="1"/>
          </p:cNvSpPr>
          <p:nvPr>
            <p:ph type="ftr" sz="quarter" idx="11"/>
          </p:nvPr>
        </p:nvSpPr>
        <p:spPr>
          <a:ln/>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ctr"/>
            <a:r>
              <a:rPr lang="zh-CN" altLang="en-US" sz="1400" dirty="0">
                <a:solidFill>
                  <a:schemeClr val="bg2"/>
                </a:solidFill>
              </a:rPr>
              <a:t>计算学科导论 吴宾</a:t>
            </a:r>
          </a:p>
        </p:txBody>
      </p:sp>
      <p:sp>
        <p:nvSpPr>
          <p:cNvPr id="32771" name="标题 102401"/>
          <p:cNvSpPr>
            <a:spLocks noGrp="1"/>
          </p:cNvSpPr>
          <p:nvPr>
            <p:ph type="title"/>
          </p:nvPr>
        </p:nvSpPr>
        <p:spPr>
          <a:ln/>
        </p:spPr>
        <p:txBody>
          <a:bodyPr anchor="b" anchorCtr="0"/>
          <a:lstStyle/>
          <a:p>
            <a:r>
              <a:rPr lang="en-US" altLang="zh-CN" dirty="0">
                <a:solidFill>
                  <a:schemeClr val="folHlink"/>
                </a:solidFill>
              </a:rPr>
              <a:t>6</a:t>
            </a:r>
            <a:r>
              <a:rPr lang="zh-CN" altLang="en-US" dirty="0">
                <a:solidFill>
                  <a:schemeClr val="folHlink"/>
                </a:solidFill>
              </a:rPr>
              <a:t>计算科学的学科形态</a:t>
            </a:r>
            <a:endParaRPr lang="zh-CN" altLang="en-US">
              <a:solidFill>
                <a:schemeClr val="folHlink"/>
              </a:solidFill>
            </a:endParaRPr>
          </a:p>
        </p:txBody>
      </p:sp>
      <p:sp>
        <p:nvSpPr>
          <p:cNvPr id="32772" name="文本占位符 102402"/>
          <p:cNvSpPr>
            <a:spLocks noGrp="1"/>
          </p:cNvSpPr>
          <p:nvPr>
            <p:ph idx="1"/>
          </p:nvPr>
        </p:nvSpPr>
        <p:spPr>
          <a:ln/>
        </p:spPr>
        <p:txBody>
          <a:bodyPr anchor="t" anchorCtr="0"/>
          <a:lstStyle/>
          <a:p>
            <a:pPr>
              <a:lnSpc>
                <a:spcPct val="110000"/>
              </a:lnSpc>
              <a:spcBef>
                <a:spcPct val="0"/>
              </a:spcBef>
            </a:pPr>
            <a:r>
              <a:rPr lang="zh-CN" altLang="en-US" dirty="0"/>
              <a:t>计算学科的抽象</a:t>
            </a:r>
            <a:r>
              <a:rPr lang="en-US" altLang="zh-CN" dirty="0"/>
              <a:t>, </a:t>
            </a:r>
            <a:r>
              <a:rPr lang="zh-CN" altLang="en-US" dirty="0"/>
              <a:t>或称</a:t>
            </a:r>
            <a:r>
              <a:rPr lang="zh-CN" altLang="en-US" dirty="0">
                <a:solidFill>
                  <a:schemeClr val="folHlink"/>
                </a:solidFill>
              </a:rPr>
              <a:t>模型化</a:t>
            </a:r>
          </a:p>
          <a:p>
            <a:pPr lvl="1">
              <a:lnSpc>
                <a:spcPct val="110000"/>
              </a:lnSpc>
              <a:spcBef>
                <a:spcPct val="0"/>
              </a:spcBef>
            </a:pPr>
            <a:r>
              <a:rPr lang="zh-CN" altLang="en-US" dirty="0"/>
              <a:t>基于计算科学的实验科学方法</a:t>
            </a:r>
            <a:r>
              <a:rPr lang="en-US" altLang="zh-CN" dirty="0"/>
              <a:t>,</a:t>
            </a:r>
            <a:r>
              <a:rPr lang="zh-CN" altLang="en-US" dirty="0"/>
              <a:t>广泛采用实验物理学的研究方法</a:t>
            </a:r>
            <a:r>
              <a:rPr lang="en-US" altLang="zh-CN" dirty="0"/>
              <a:t>.</a:t>
            </a:r>
          </a:p>
          <a:p>
            <a:pPr lvl="1">
              <a:lnSpc>
                <a:spcPct val="110000"/>
              </a:lnSpc>
              <a:spcBef>
                <a:spcPct val="0"/>
              </a:spcBef>
            </a:pPr>
            <a:r>
              <a:rPr lang="zh-CN" altLang="en-US" dirty="0"/>
              <a:t>按照对客观现象和规律的实验研究过程</a:t>
            </a:r>
            <a:r>
              <a:rPr lang="en-US" altLang="zh-CN" dirty="0"/>
              <a:t>, </a:t>
            </a:r>
            <a:r>
              <a:rPr lang="zh-CN" altLang="en-US" dirty="0"/>
              <a:t>包含以下四个步骤：</a:t>
            </a:r>
          </a:p>
          <a:p>
            <a:pPr>
              <a:lnSpc>
                <a:spcPct val="110000"/>
              </a:lnSpc>
              <a:spcBef>
                <a:spcPct val="0"/>
              </a:spcBef>
              <a:buNone/>
            </a:pPr>
            <a:r>
              <a:rPr lang="zh-CN" altLang="en-US" dirty="0"/>
              <a:t>    </a:t>
            </a:r>
            <a:r>
              <a:rPr lang="en-US" altLang="zh-CN" dirty="0"/>
              <a:t>⑴  </a:t>
            </a:r>
            <a:r>
              <a:rPr lang="zh-CN" altLang="en-US" dirty="0"/>
              <a:t>确定可能世界（环境）并形成假设</a:t>
            </a:r>
          </a:p>
          <a:p>
            <a:pPr>
              <a:lnSpc>
                <a:spcPct val="110000"/>
              </a:lnSpc>
              <a:spcBef>
                <a:spcPct val="0"/>
              </a:spcBef>
              <a:buNone/>
            </a:pPr>
            <a:r>
              <a:rPr lang="zh-CN" altLang="en-US" dirty="0"/>
              <a:t>    </a:t>
            </a:r>
            <a:r>
              <a:rPr lang="en-US" altLang="zh-CN" dirty="0"/>
              <a:t>⑵  </a:t>
            </a:r>
            <a:r>
              <a:rPr lang="zh-CN" altLang="en-US" dirty="0"/>
              <a:t>构造模型并做出预测；</a:t>
            </a:r>
          </a:p>
          <a:p>
            <a:pPr>
              <a:lnSpc>
                <a:spcPct val="110000"/>
              </a:lnSpc>
              <a:spcBef>
                <a:spcPct val="0"/>
              </a:spcBef>
              <a:buNone/>
            </a:pPr>
            <a:r>
              <a:rPr lang="zh-CN" altLang="en-US" dirty="0"/>
              <a:t>    </a:t>
            </a:r>
            <a:r>
              <a:rPr lang="en-US" altLang="zh-CN" dirty="0"/>
              <a:t>⑶  </a:t>
            </a:r>
            <a:r>
              <a:rPr lang="zh-CN" altLang="en-US" dirty="0"/>
              <a:t>设计实验并收集数据；</a:t>
            </a:r>
          </a:p>
          <a:p>
            <a:pPr>
              <a:lnSpc>
                <a:spcPct val="110000"/>
              </a:lnSpc>
              <a:spcBef>
                <a:spcPct val="0"/>
              </a:spcBef>
              <a:buNone/>
            </a:pPr>
            <a:r>
              <a:rPr lang="zh-CN" altLang="en-US" dirty="0"/>
              <a:t>    </a:t>
            </a:r>
            <a:r>
              <a:rPr lang="en-US" altLang="zh-CN" dirty="0"/>
              <a:t>⑷  </a:t>
            </a:r>
            <a:r>
              <a:rPr lang="zh-CN" altLang="en-US" dirty="0"/>
              <a:t>分析结果。</a:t>
            </a:r>
          </a:p>
          <a:p>
            <a:pPr>
              <a:lnSpc>
                <a:spcPct val="110000"/>
              </a:lnSpc>
              <a:spcBef>
                <a:spcPct val="0"/>
              </a:spcBef>
              <a:buNone/>
            </a:pPr>
            <a:endParaRPr lang="zh-CN" altLang="en-US" dirty="0"/>
          </a:p>
          <a:p>
            <a:pPr>
              <a:lnSpc>
                <a:spcPct val="110000"/>
              </a:lnSpc>
              <a:spcBef>
                <a:spcPct val="0"/>
              </a:spcBef>
            </a:pPr>
            <a:r>
              <a:rPr lang="zh-CN" altLang="en-US" dirty="0"/>
              <a:t>这个学科形态主要出现在计算科学中与硬件设计和实验有关的研究之中。当计算科学理论比较深奥，理解较为困难时，不少科研人员在大致了解理论、方法和技术的情况下，基于经验和技能常以这种学科形态方式开展工作</a:t>
            </a:r>
          </a:p>
        </p:txBody>
      </p:sp>
      <p:sp>
        <p:nvSpPr>
          <p:cNvPr id="2" name="文本框 1"/>
          <p:cNvSpPr txBox="1"/>
          <p:nvPr/>
        </p:nvSpPr>
        <p:spPr>
          <a:xfrm>
            <a:off x="5749547" y="3212976"/>
            <a:ext cx="1415772" cy="461665"/>
          </a:xfrm>
          <a:prstGeom prst="rect">
            <a:avLst/>
          </a:prstGeom>
          <a:noFill/>
        </p:spPr>
        <p:txBody>
          <a:bodyPr wrap="none" rtlCol="0">
            <a:spAutoFit/>
          </a:bodyPr>
          <a:lstStyle/>
          <a:p>
            <a:r>
              <a:rPr lang="zh-CN" altLang="en-US" b="1" dirty="0">
                <a:solidFill>
                  <a:srgbClr val="FF0000"/>
                </a:solidFill>
              </a:rPr>
              <a:t>科学研究</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日期占位符 1"/>
          <p:cNvSpPr>
            <a:spLocks noGrp="1"/>
          </p:cNvSpPr>
          <p:nvPr>
            <p:ph type="dt" sz="half" idx="10"/>
          </p:nvPr>
        </p:nvSpPr>
        <p:spPr>
          <a:ln/>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fld id="{BB962C8B-B14F-4D97-AF65-F5344CB8AC3E}" type="datetime1">
              <a:rPr lang="zh-CN" altLang="en-US" sz="1400" dirty="0"/>
              <a:t>2023/11/13</a:t>
            </a:fld>
            <a:endParaRPr lang="zh-CN" altLang="en-US" sz="1400" dirty="0">
              <a:latin typeface="Times New Roman" panose="02020603050405020304" pitchFamily="18" charset="0"/>
            </a:endParaRPr>
          </a:p>
        </p:txBody>
      </p:sp>
      <p:sp>
        <p:nvSpPr>
          <p:cNvPr id="33794" name="页脚占位符 2"/>
          <p:cNvSpPr>
            <a:spLocks noGrp="1"/>
          </p:cNvSpPr>
          <p:nvPr>
            <p:ph type="ftr" sz="quarter" idx="11"/>
          </p:nvPr>
        </p:nvSpPr>
        <p:spPr>
          <a:ln/>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ctr"/>
            <a:r>
              <a:rPr lang="zh-CN" altLang="en-US" sz="1400" dirty="0">
                <a:solidFill>
                  <a:schemeClr val="bg2"/>
                </a:solidFill>
              </a:rPr>
              <a:t>计算学科导论 吴宾</a:t>
            </a:r>
          </a:p>
        </p:txBody>
      </p:sp>
      <p:sp>
        <p:nvSpPr>
          <p:cNvPr id="33795" name="标题 112641"/>
          <p:cNvSpPr>
            <a:spLocks noGrp="1"/>
          </p:cNvSpPr>
          <p:nvPr>
            <p:ph type="title"/>
          </p:nvPr>
        </p:nvSpPr>
        <p:spPr>
          <a:ln/>
        </p:spPr>
        <p:txBody>
          <a:bodyPr anchor="b" anchorCtr="0"/>
          <a:lstStyle/>
          <a:p>
            <a:r>
              <a:rPr lang="zh-CN" altLang="en-US" dirty="0"/>
              <a:t>例</a:t>
            </a:r>
            <a:r>
              <a:rPr lang="en-US" altLang="zh-CN" dirty="0"/>
              <a:t>: </a:t>
            </a:r>
            <a:r>
              <a:rPr lang="zh-CN" altLang="en-US" dirty="0"/>
              <a:t>四色问题</a:t>
            </a:r>
            <a:endParaRPr lang="zh-CN" altLang="en-US"/>
          </a:p>
        </p:txBody>
      </p:sp>
      <p:graphicFrame>
        <p:nvGraphicFramePr>
          <p:cNvPr id="33796" name="文本占位符 112642"/>
          <p:cNvGraphicFramePr>
            <a:graphicFrameLocks noGrp="1"/>
          </p:cNvGraphicFramePr>
          <p:nvPr>
            <p:ph idx="1"/>
          </p:nvPr>
        </p:nvGraphicFramePr>
        <p:xfrm>
          <a:off x="1828800" y="1752600"/>
          <a:ext cx="5318125" cy="4379913"/>
        </p:xfrm>
        <a:graphic>
          <a:graphicData uri="http://schemas.openxmlformats.org/presentationml/2006/ole">
            <mc:AlternateContent xmlns:mc="http://schemas.openxmlformats.org/markup-compatibility/2006">
              <mc:Choice xmlns:v="urn:schemas-microsoft-com:vml" Requires="v">
                <p:oleObj r:id="rId2" imgW="6810375" imgH="5610225" progId="Paint.Picture">
                  <p:embed/>
                </p:oleObj>
              </mc:Choice>
              <mc:Fallback>
                <p:oleObj r:id="rId2" imgW="6810375" imgH="5610225" progId="Paint.Picture">
                  <p:embed/>
                  <p:pic>
                    <p:nvPicPr>
                      <p:cNvPr id="0" name="图片 3077"/>
                      <p:cNvPicPr/>
                      <p:nvPr/>
                    </p:nvPicPr>
                    <p:blipFill>
                      <a:blip r:embed="rId3"/>
                      <a:stretch>
                        <a:fillRect/>
                      </a:stretch>
                    </p:blipFill>
                    <p:spPr>
                      <a:xfrm>
                        <a:off x="1828800" y="1752600"/>
                        <a:ext cx="5318125" cy="4379913"/>
                      </a:xfrm>
                      <a:prstGeom prst="rect">
                        <a:avLst/>
                      </a:prstGeom>
                      <a:noFill/>
                      <a:ln w="38100">
                        <a:miter/>
                      </a:ln>
                    </p:spPr>
                  </p:pic>
                </p:oleObj>
              </mc:Fallback>
            </mc:AlternateContent>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日期占位符 1"/>
          <p:cNvSpPr>
            <a:spLocks noGrp="1"/>
          </p:cNvSpPr>
          <p:nvPr>
            <p:ph type="dt" sz="half" idx="10"/>
          </p:nvPr>
        </p:nvSpPr>
        <p:spPr>
          <a:ln/>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fld id="{BB962C8B-B14F-4D97-AF65-F5344CB8AC3E}" type="datetime1">
              <a:rPr lang="zh-CN" altLang="en-US" sz="1400" dirty="0"/>
              <a:t>2023/11/13</a:t>
            </a:fld>
            <a:endParaRPr lang="zh-CN" altLang="en-US" sz="1400" dirty="0">
              <a:latin typeface="Times New Roman" panose="02020603050405020304" pitchFamily="18" charset="0"/>
            </a:endParaRPr>
          </a:p>
        </p:txBody>
      </p:sp>
      <p:sp>
        <p:nvSpPr>
          <p:cNvPr id="34818" name="页脚占位符 2"/>
          <p:cNvSpPr>
            <a:spLocks noGrp="1"/>
          </p:cNvSpPr>
          <p:nvPr>
            <p:ph type="ftr" sz="quarter" idx="11"/>
          </p:nvPr>
        </p:nvSpPr>
        <p:spPr>
          <a:ln/>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ctr"/>
            <a:r>
              <a:rPr lang="zh-CN" altLang="en-US" sz="1400" dirty="0">
                <a:solidFill>
                  <a:schemeClr val="bg2"/>
                </a:solidFill>
              </a:rPr>
              <a:t>计算学科导论 吴宾</a:t>
            </a:r>
          </a:p>
        </p:txBody>
      </p:sp>
      <p:sp>
        <p:nvSpPr>
          <p:cNvPr id="34819" name="标题 113665"/>
          <p:cNvSpPr>
            <a:spLocks noGrp="1"/>
          </p:cNvSpPr>
          <p:nvPr>
            <p:ph type="title"/>
          </p:nvPr>
        </p:nvSpPr>
        <p:spPr>
          <a:ln/>
        </p:spPr>
        <p:txBody>
          <a:bodyPr anchor="b" anchorCtr="0"/>
          <a:lstStyle/>
          <a:p>
            <a:r>
              <a:rPr lang="zh-CN" altLang="en-US" dirty="0"/>
              <a:t>例</a:t>
            </a:r>
            <a:r>
              <a:rPr lang="en-US" altLang="zh-CN" dirty="0"/>
              <a:t>: </a:t>
            </a:r>
            <a:r>
              <a:rPr lang="zh-CN" altLang="en-US" dirty="0"/>
              <a:t>四色问题</a:t>
            </a:r>
            <a:r>
              <a:rPr lang="en-US" altLang="zh-CN" dirty="0"/>
              <a:t>(</a:t>
            </a:r>
            <a:r>
              <a:rPr lang="zh-CN" altLang="en-US" dirty="0"/>
              <a:t>续</a:t>
            </a:r>
            <a:r>
              <a:rPr lang="en-US" altLang="zh-CN" dirty="0"/>
              <a:t>)</a:t>
            </a:r>
          </a:p>
        </p:txBody>
      </p:sp>
      <p:sp>
        <p:nvSpPr>
          <p:cNvPr id="34820" name="文本占位符 113666"/>
          <p:cNvSpPr>
            <a:spLocks noGrp="1"/>
          </p:cNvSpPr>
          <p:nvPr>
            <p:ph idx="1"/>
          </p:nvPr>
        </p:nvSpPr>
        <p:spPr>
          <a:ln/>
        </p:spPr>
        <p:txBody>
          <a:bodyPr anchor="t" anchorCtr="0"/>
          <a:lstStyle/>
          <a:p>
            <a:r>
              <a:rPr lang="zh-CN" altLang="en-US" dirty="0"/>
              <a:t>任何规范的地图都可以至多用四种颜色着色</a:t>
            </a:r>
            <a:r>
              <a:rPr lang="en-US" altLang="zh-CN" dirty="0"/>
              <a:t>, </a:t>
            </a:r>
            <a:r>
              <a:rPr lang="zh-CN" altLang="en-US" dirty="0"/>
              <a:t>使得任何两个相邻的区域都具有不同的颜色</a:t>
            </a:r>
          </a:p>
          <a:p>
            <a:pPr lvl="1"/>
            <a:r>
              <a:rPr lang="zh-CN" altLang="en-US" dirty="0"/>
              <a:t>两个区域相邻是指它们有一条公共边</a:t>
            </a:r>
          </a:p>
          <a:p>
            <a:r>
              <a:rPr lang="zh-CN" altLang="en-US" dirty="0"/>
              <a:t>下面两个图都形状不完全相同</a:t>
            </a:r>
            <a:r>
              <a:rPr lang="en-US" altLang="zh-CN" dirty="0"/>
              <a:t>, </a:t>
            </a:r>
            <a:r>
              <a:rPr lang="zh-CN" altLang="en-US" dirty="0"/>
              <a:t>从着色角度是相同</a:t>
            </a:r>
          </a:p>
        </p:txBody>
      </p:sp>
      <p:graphicFrame>
        <p:nvGraphicFramePr>
          <p:cNvPr id="34821" name="对象 113667"/>
          <p:cNvGraphicFramePr/>
          <p:nvPr/>
        </p:nvGraphicFramePr>
        <p:xfrm>
          <a:off x="1295400" y="3352800"/>
          <a:ext cx="1981200" cy="2835275"/>
        </p:xfrm>
        <a:graphic>
          <a:graphicData uri="http://schemas.openxmlformats.org/presentationml/2006/ole">
            <mc:AlternateContent xmlns:mc="http://schemas.openxmlformats.org/markup-compatibility/2006">
              <mc:Choice xmlns:v="urn:schemas-microsoft-com:vml" Requires="v">
                <p:oleObj r:id="rId2" imgW="2257425" imgH="2209800" progId="Paint.Picture">
                  <p:embed/>
                </p:oleObj>
              </mc:Choice>
              <mc:Fallback>
                <p:oleObj r:id="rId2" imgW="2257425" imgH="2209800" progId="Paint.Picture">
                  <p:embed/>
                  <p:pic>
                    <p:nvPicPr>
                      <p:cNvPr id="0" name="图片 3079"/>
                      <p:cNvPicPr/>
                      <p:nvPr/>
                    </p:nvPicPr>
                    <p:blipFill>
                      <a:blip r:embed="rId3"/>
                      <a:stretch>
                        <a:fillRect/>
                      </a:stretch>
                    </p:blipFill>
                    <p:spPr>
                      <a:xfrm>
                        <a:off x="1295400" y="3352800"/>
                        <a:ext cx="1981200" cy="2835275"/>
                      </a:xfrm>
                      <a:prstGeom prst="rect">
                        <a:avLst/>
                      </a:prstGeom>
                      <a:noFill/>
                      <a:ln w="38100">
                        <a:noFill/>
                        <a:miter/>
                      </a:ln>
                    </p:spPr>
                  </p:pic>
                </p:oleObj>
              </mc:Fallback>
            </mc:AlternateContent>
          </a:graphicData>
        </a:graphic>
      </p:graphicFrame>
      <p:graphicFrame>
        <p:nvGraphicFramePr>
          <p:cNvPr id="34822" name="对象 113668"/>
          <p:cNvGraphicFramePr/>
          <p:nvPr/>
        </p:nvGraphicFramePr>
        <p:xfrm>
          <a:off x="3733800" y="3352800"/>
          <a:ext cx="4876800" cy="2057400"/>
        </p:xfrm>
        <a:graphic>
          <a:graphicData uri="http://schemas.openxmlformats.org/presentationml/2006/ole">
            <mc:AlternateContent xmlns:mc="http://schemas.openxmlformats.org/markup-compatibility/2006">
              <mc:Choice xmlns:v="urn:schemas-microsoft-com:vml" Requires="v">
                <p:oleObj r:id="rId4" imgW="2257425" imgH="2209800" progId="Paint.Picture">
                  <p:embed/>
                </p:oleObj>
              </mc:Choice>
              <mc:Fallback>
                <p:oleObj r:id="rId4" imgW="2257425" imgH="2209800" progId="Paint.Picture">
                  <p:embed/>
                  <p:pic>
                    <p:nvPicPr>
                      <p:cNvPr id="0" name="图片 3078"/>
                      <p:cNvPicPr/>
                      <p:nvPr/>
                    </p:nvPicPr>
                    <p:blipFill>
                      <a:blip r:embed="rId3"/>
                      <a:stretch>
                        <a:fillRect/>
                      </a:stretch>
                    </p:blipFill>
                    <p:spPr>
                      <a:xfrm>
                        <a:off x="3733800" y="3352800"/>
                        <a:ext cx="4876800" cy="2057400"/>
                      </a:xfrm>
                      <a:prstGeom prst="rect">
                        <a:avLst/>
                      </a:prstGeom>
                      <a:noFill/>
                      <a:ln w="38100">
                        <a:noFill/>
                        <a:miter/>
                      </a:ln>
                    </p:spPr>
                  </p:pic>
                </p:oleObj>
              </mc:Fallback>
            </mc:AlternateContent>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日期占位符 1"/>
          <p:cNvSpPr>
            <a:spLocks noGrp="1"/>
          </p:cNvSpPr>
          <p:nvPr>
            <p:ph type="dt" sz="half" idx="10"/>
          </p:nvPr>
        </p:nvSpPr>
        <p:spPr>
          <a:ln/>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fld id="{BB962C8B-B14F-4D97-AF65-F5344CB8AC3E}" type="datetime1">
              <a:rPr lang="zh-CN" altLang="en-US" sz="1400" dirty="0"/>
              <a:t>2023/11/13</a:t>
            </a:fld>
            <a:endParaRPr lang="zh-CN" altLang="en-US" sz="1400" dirty="0">
              <a:latin typeface="Times New Roman" panose="02020603050405020304" pitchFamily="18" charset="0"/>
            </a:endParaRPr>
          </a:p>
        </p:txBody>
      </p:sp>
      <p:sp>
        <p:nvSpPr>
          <p:cNvPr id="35842" name="页脚占位符 2"/>
          <p:cNvSpPr>
            <a:spLocks noGrp="1"/>
          </p:cNvSpPr>
          <p:nvPr>
            <p:ph type="ftr" sz="quarter" idx="11"/>
          </p:nvPr>
        </p:nvSpPr>
        <p:spPr>
          <a:ln/>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ctr"/>
            <a:r>
              <a:rPr lang="zh-CN" altLang="en-US" sz="1400" dirty="0">
                <a:solidFill>
                  <a:schemeClr val="bg2"/>
                </a:solidFill>
              </a:rPr>
              <a:t>计算学科导论 吴宾</a:t>
            </a:r>
          </a:p>
        </p:txBody>
      </p:sp>
      <p:sp>
        <p:nvSpPr>
          <p:cNvPr id="35843" name="标题 114689"/>
          <p:cNvSpPr>
            <a:spLocks noGrp="1"/>
          </p:cNvSpPr>
          <p:nvPr>
            <p:ph type="title"/>
          </p:nvPr>
        </p:nvSpPr>
        <p:spPr>
          <a:ln/>
        </p:spPr>
        <p:txBody>
          <a:bodyPr anchor="b" anchorCtr="0"/>
          <a:lstStyle/>
          <a:p>
            <a:r>
              <a:rPr lang="zh-CN" altLang="en-US" dirty="0"/>
              <a:t>例</a:t>
            </a:r>
            <a:r>
              <a:rPr lang="en-US" altLang="zh-CN" dirty="0"/>
              <a:t>: </a:t>
            </a:r>
            <a:r>
              <a:rPr lang="zh-CN" altLang="en-US" dirty="0"/>
              <a:t>四色问题</a:t>
            </a:r>
            <a:r>
              <a:rPr lang="en-US" altLang="zh-CN" dirty="0"/>
              <a:t>(</a:t>
            </a:r>
            <a:r>
              <a:rPr lang="zh-CN" altLang="en-US" dirty="0"/>
              <a:t>续</a:t>
            </a:r>
            <a:r>
              <a:rPr lang="en-US" altLang="zh-CN"/>
              <a:t>)</a:t>
            </a:r>
          </a:p>
        </p:txBody>
      </p:sp>
      <p:sp>
        <p:nvSpPr>
          <p:cNvPr id="35844" name="文本占位符 114690"/>
          <p:cNvSpPr>
            <a:spLocks noGrp="1"/>
          </p:cNvSpPr>
          <p:nvPr>
            <p:ph idx="1"/>
          </p:nvPr>
        </p:nvSpPr>
        <p:spPr>
          <a:ln/>
        </p:spPr>
        <p:txBody>
          <a:bodyPr anchor="t" anchorCtr="0"/>
          <a:lstStyle/>
          <a:p>
            <a:r>
              <a:rPr lang="zh-CN" altLang="en-US" dirty="0"/>
              <a:t>抽象</a:t>
            </a:r>
            <a:r>
              <a:rPr lang="en-US" altLang="zh-CN" dirty="0"/>
              <a:t>: </a:t>
            </a:r>
            <a:r>
              <a:rPr lang="zh-CN" altLang="en-US" dirty="0"/>
              <a:t>将地图按如下方式转换</a:t>
            </a:r>
          </a:p>
          <a:p>
            <a:pPr lvl="1"/>
            <a:r>
              <a:rPr lang="zh-CN" altLang="en-US" dirty="0"/>
              <a:t>顶点</a:t>
            </a:r>
            <a:r>
              <a:rPr lang="en-US" altLang="zh-CN" dirty="0"/>
              <a:t>: </a:t>
            </a:r>
            <a:r>
              <a:rPr lang="zh-CN" altLang="en-US" dirty="0"/>
              <a:t>地图上每个区域</a:t>
            </a:r>
          </a:p>
          <a:p>
            <a:pPr lvl="1"/>
            <a:r>
              <a:rPr lang="zh-CN" altLang="en-US" dirty="0"/>
              <a:t>边</a:t>
            </a:r>
            <a:r>
              <a:rPr lang="en-US" altLang="zh-CN" dirty="0"/>
              <a:t>: </a:t>
            </a:r>
            <a:r>
              <a:rPr lang="zh-CN" altLang="en-US" dirty="0"/>
              <a:t>如果地图上的两个区域相邻</a:t>
            </a:r>
            <a:r>
              <a:rPr lang="en-US" altLang="zh-CN" dirty="0"/>
              <a:t>, </a:t>
            </a:r>
            <a:r>
              <a:rPr lang="zh-CN" altLang="en-US" dirty="0"/>
              <a:t>则对应的两个顶点之间有一条边</a:t>
            </a:r>
          </a:p>
          <a:p>
            <a:r>
              <a:rPr lang="zh-CN" altLang="en-US" dirty="0"/>
              <a:t>前面的例子转换成</a:t>
            </a:r>
          </a:p>
        </p:txBody>
      </p:sp>
      <p:grpSp>
        <p:nvGrpSpPr>
          <p:cNvPr id="35845" name="组合 114691"/>
          <p:cNvGrpSpPr/>
          <p:nvPr/>
        </p:nvGrpSpPr>
        <p:grpSpPr>
          <a:xfrm>
            <a:off x="4038600" y="3276600"/>
            <a:ext cx="4114800" cy="3276600"/>
            <a:chOff x="2544" y="2064"/>
            <a:chExt cx="2592" cy="2064"/>
          </a:xfrm>
        </p:grpSpPr>
        <p:sp>
          <p:nvSpPr>
            <p:cNvPr id="35846" name="文本框 114692"/>
            <p:cNvSpPr txBox="1"/>
            <p:nvPr/>
          </p:nvSpPr>
          <p:spPr>
            <a:xfrm>
              <a:off x="3648" y="3936"/>
              <a:ext cx="480" cy="192"/>
            </a:xfrm>
            <a:prstGeom prst="rect">
              <a:avLst/>
            </a:prstGeom>
            <a:noFill/>
            <a:ln w="9525">
              <a:noFill/>
            </a:ln>
          </p:spPr>
          <p:txBody>
            <a:bodyPr anchor="t" anchorCtr="0">
              <a:spAutoFit/>
            </a:bodyPr>
            <a:lstStyle/>
            <a:p>
              <a:pPr>
                <a:spcBef>
                  <a:spcPct val="50000"/>
                </a:spcBef>
              </a:pPr>
              <a:r>
                <a:rPr lang="zh-CN" altLang="en-US" sz="1400" b="1" dirty="0">
                  <a:latin typeface="Tahoma" panose="020B0604030504040204" pitchFamily="34" charset="0"/>
                  <a:ea typeface="宋体" panose="02010600030101010101" pitchFamily="2" charset="-122"/>
                </a:rPr>
                <a:t>湖北省</a:t>
              </a:r>
              <a:endParaRPr lang="zh-CN" altLang="en-US" sz="1400" b="1">
                <a:latin typeface="Tahoma" panose="020B0604030504040204" pitchFamily="34" charset="0"/>
                <a:ea typeface="宋体" panose="02010600030101010101" pitchFamily="2" charset="-122"/>
              </a:endParaRPr>
            </a:p>
          </p:txBody>
        </p:sp>
        <p:sp>
          <p:nvSpPr>
            <p:cNvPr id="35847" name="六边形 114693"/>
            <p:cNvSpPr/>
            <p:nvPr/>
          </p:nvSpPr>
          <p:spPr>
            <a:xfrm rot="-1779584">
              <a:off x="3072" y="2400"/>
              <a:ext cx="1584" cy="1344"/>
            </a:xfrm>
            <a:prstGeom prst="hexagon">
              <a:avLst>
                <a:gd name="adj" fmla="val 29464"/>
                <a:gd name="vf" fmla="val 115470"/>
              </a:avLst>
            </a:prstGeom>
            <a:noFill/>
            <a:ln w="12700" cap="flat" cmpd="sng">
              <a:solidFill>
                <a:schemeClr val="tx1"/>
              </a:solidFill>
              <a:prstDash val="solid"/>
              <a:miter/>
              <a:headEnd type="none" w="med" len="med"/>
              <a:tailEnd type="none" w="med" len="med"/>
            </a:ln>
          </p:spPr>
          <p:txBody>
            <a:bodyPr anchor="t" anchorCtr="0"/>
            <a:lstStyle/>
            <a:p>
              <a:endParaRPr lang="zh-CN" altLang="en-US">
                <a:latin typeface="Tahoma" panose="020B0604030504040204" pitchFamily="34" charset="0"/>
                <a:ea typeface="宋体" panose="02010600030101010101" pitchFamily="2" charset="-122"/>
              </a:endParaRPr>
            </a:p>
          </p:txBody>
        </p:sp>
        <p:sp>
          <p:nvSpPr>
            <p:cNvPr id="35848" name="直接连接符 114694"/>
            <p:cNvSpPr/>
            <p:nvPr/>
          </p:nvSpPr>
          <p:spPr>
            <a:xfrm>
              <a:off x="3168" y="2688"/>
              <a:ext cx="1344" cy="768"/>
            </a:xfrm>
            <a:prstGeom prst="line">
              <a:avLst/>
            </a:prstGeom>
            <a:ln w="9525" cap="flat" cmpd="sng">
              <a:solidFill>
                <a:schemeClr val="tx1"/>
              </a:solidFill>
              <a:prstDash val="solid"/>
              <a:miter/>
              <a:headEnd type="none" w="med" len="med"/>
              <a:tailEnd type="none" w="med" len="med"/>
            </a:ln>
          </p:spPr>
          <p:txBody>
            <a:bodyPr/>
            <a:lstStyle/>
            <a:p>
              <a:endParaRPr lang="zh-CN" altLang="en-US"/>
            </a:p>
          </p:txBody>
        </p:sp>
        <p:sp>
          <p:nvSpPr>
            <p:cNvPr id="35849" name="直接连接符 114695"/>
            <p:cNvSpPr/>
            <p:nvPr/>
          </p:nvSpPr>
          <p:spPr>
            <a:xfrm>
              <a:off x="3888" y="2304"/>
              <a:ext cx="0" cy="816"/>
            </a:xfrm>
            <a:prstGeom prst="line">
              <a:avLst/>
            </a:prstGeom>
            <a:ln w="9525" cap="flat" cmpd="sng">
              <a:solidFill>
                <a:schemeClr val="tx1"/>
              </a:solidFill>
              <a:prstDash val="solid"/>
              <a:miter/>
              <a:headEnd type="none" w="med" len="med"/>
              <a:tailEnd type="none" w="med" len="med"/>
            </a:ln>
          </p:spPr>
          <p:txBody>
            <a:bodyPr/>
            <a:lstStyle/>
            <a:p>
              <a:endParaRPr lang="zh-CN" altLang="en-US"/>
            </a:p>
          </p:txBody>
        </p:sp>
        <p:sp>
          <p:nvSpPr>
            <p:cNvPr id="35850" name="直接连接符 114696"/>
            <p:cNvSpPr/>
            <p:nvPr/>
          </p:nvSpPr>
          <p:spPr>
            <a:xfrm flipH="1">
              <a:off x="3888" y="2688"/>
              <a:ext cx="672" cy="432"/>
            </a:xfrm>
            <a:prstGeom prst="line">
              <a:avLst/>
            </a:prstGeom>
            <a:ln w="9525" cap="flat" cmpd="sng">
              <a:solidFill>
                <a:schemeClr val="tx1"/>
              </a:solidFill>
              <a:prstDash val="solid"/>
              <a:miter/>
              <a:headEnd type="none" w="med" len="med"/>
              <a:tailEnd type="none" w="med" len="med"/>
            </a:ln>
          </p:spPr>
          <p:txBody>
            <a:bodyPr/>
            <a:lstStyle/>
            <a:p>
              <a:endParaRPr lang="zh-CN" altLang="en-US"/>
            </a:p>
          </p:txBody>
        </p:sp>
        <p:sp>
          <p:nvSpPr>
            <p:cNvPr id="35851" name="直接连接符 114697"/>
            <p:cNvSpPr/>
            <p:nvPr/>
          </p:nvSpPr>
          <p:spPr>
            <a:xfrm flipV="1">
              <a:off x="3168" y="3120"/>
              <a:ext cx="720" cy="336"/>
            </a:xfrm>
            <a:prstGeom prst="line">
              <a:avLst/>
            </a:prstGeom>
            <a:ln w="9525" cap="flat" cmpd="sng">
              <a:solidFill>
                <a:schemeClr val="tx1"/>
              </a:solidFill>
              <a:prstDash val="solid"/>
              <a:miter/>
              <a:headEnd type="none" w="med" len="med"/>
              <a:tailEnd type="none" w="med" len="med"/>
            </a:ln>
          </p:spPr>
          <p:txBody>
            <a:bodyPr/>
            <a:lstStyle/>
            <a:p>
              <a:endParaRPr lang="zh-CN" altLang="en-US"/>
            </a:p>
          </p:txBody>
        </p:sp>
        <p:sp>
          <p:nvSpPr>
            <p:cNvPr id="35852" name="直接连接符 114698"/>
            <p:cNvSpPr/>
            <p:nvPr/>
          </p:nvSpPr>
          <p:spPr>
            <a:xfrm flipH="1">
              <a:off x="3840" y="3072"/>
              <a:ext cx="48" cy="768"/>
            </a:xfrm>
            <a:prstGeom prst="line">
              <a:avLst/>
            </a:prstGeom>
            <a:ln w="9525" cap="flat" cmpd="sng">
              <a:solidFill>
                <a:schemeClr val="tx1"/>
              </a:solidFill>
              <a:prstDash val="solid"/>
              <a:miter/>
              <a:headEnd type="none" w="med" len="med"/>
              <a:tailEnd type="none" w="med" len="med"/>
            </a:ln>
          </p:spPr>
          <p:txBody>
            <a:bodyPr/>
            <a:lstStyle/>
            <a:p>
              <a:endParaRPr lang="zh-CN" altLang="en-US"/>
            </a:p>
          </p:txBody>
        </p:sp>
        <p:sp>
          <p:nvSpPr>
            <p:cNvPr id="35853" name="椭圆 114699"/>
            <p:cNvSpPr/>
            <p:nvPr/>
          </p:nvSpPr>
          <p:spPr>
            <a:xfrm>
              <a:off x="3852" y="3054"/>
              <a:ext cx="75" cy="96"/>
            </a:xfrm>
            <a:prstGeom prst="ellipse">
              <a:avLst/>
            </a:prstGeom>
            <a:solidFill>
              <a:schemeClr val="accent1"/>
            </a:solidFill>
            <a:ln w="9525" cap="flat" cmpd="sng">
              <a:solidFill>
                <a:schemeClr val="tx1"/>
              </a:solidFill>
              <a:prstDash val="solid"/>
              <a:miter/>
              <a:headEnd type="none" w="med" len="med"/>
              <a:tailEnd type="none" w="med" len="med"/>
            </a:ln>
          </p:spPr>
          <p:txBody>
            <a:bodyPr anchor="t" anchorCtr="0"/>
            <a:lstStyle/>
            <a:p>
              <a:endParaRPr lang="zh-CN" altLang="en-US">
                <a:latin typeface="Tahoma" panose="020B0604030504040204" pitchFamily="34" charset="0"/>
                <a:ea typeface="宋体" panose="02010600030101010101" pitchFamily="2" charset="-122"/>
              </a:endParaRPr>
            </a:p>
          </p:txBody>
        </p:sp>
        <p:sp>
          <p:nvSpPr>
            <p:cNvPr id="35854" name="椭圆 114700"/>
            <p:cNvSpPr/>
            <p:nvPr/>
          </p:nvSpPr>
          <p:spPr>
            <a:xfrm>
              <a:off x="3840" y="2256"/>
              <a:ext cx="75" cy="96"/>
            </a:xfrm>
            <a:prstGeom prst="ellipse">
              <a:avLst/>
            </a:prstGeom>
            <a:solidFill>
              <a:schemeClr val="accent1"/>
            </a:solidFill>
            <a:ln w="9525" cap="flat" cmpd="sng">
              <a:solidFill>
                <a:schemeClr val="tx1"/>
              </a:solidFill>
              <a:prstDash val="solid"/>
              <a:miter/>
              <a:headEnd type="none" w="med" len="med"/>
              <a:tailEnd type="none" w="med" len="med"/>
            </a:ln>
          </p:spPr>
          <p:txBody>
            <a:bodyPr anchor="t" anchorCtr="0"/>
            <a:lstStyle/>
            <a:p>
              <a:endParaRPr lang="zh-CN" altLang="en-US">
                <a:latin typeface="Tahoma" panose="020B0604030504040204" pitchFamily="34" charset="0"/>
                <a:ea typeface="宋体" panose="02010600030101010101" pitchFamily="2" charset="-122"/>
              </a:endParaRPr>
            </a:p>
          </p:txBody>
        </p:sp>
        <p:sp>
          <p:nvSpPr>
            <p:cNvPr id="35855" name="椭圆 114701"/>
            <p:cNvSpPr/>
            <p:nvPr/>
          </p:nvSpPr>
          <p:spPr>
            <a:xfrm>
              <a:off x="3813" y="3792"/>
              <a:ext cx="75" cy="96"/>
            </a:xfrm>
            <a:prstGeom prst="ellipse">
              <a:avLst/>
            </a:prstGeom>
            <a:solidFill>
              <a:schemeClr val="accent1"/>
            </a:solidFill>
            <a:ln w="9525" cap="flat" cmpd="sng">
              <a:solidFill>
                <a:schemeClr val="tx1"/>
              </a:solidFill>
              <a:prstDash val="solid"/>
              <a:miter/>
              <a:headEnd type="none" w="med" len="med"/>
              <a:tailEnd type="none" w="med" len="med"/>
            </a:ln>
          </p:spPr>
          <p:txBody>
            <a:bodyPr anchor="t" anchorCtr="0"/>
            <a:lstStyle/>
            <a:p>
              <a:endParaRPr lang="zh-CN" altLang="en-US">
                <a:latin typeface="Tahoma" panose="020B0604030504040204" pitchFamily="34" charset="0"/>
                <a:ea typeface="宋体" panose="02010600030101010101" pitchFamily="2" charset="-122"/>
              </a:endParaRPr>
            </a:p>
          </p:txBody>
        </p:sp>
        <p:sp>
          <p:nvSpPr>
            <p:cNvPr id="35856" name="椭圆 114702"/>
            <p:cNvSpPr/>
            <p:nvPr/>
          </p:nvSpPr>
          <p:spPr>
            <a:xfrm>
              <a:off x="4533" y="3408"/>
              <a:ext cx="75" cy="96"/>
            </a:xfrm>
            <a:prstGeom prst="ellipse">
              <a:avLst/>
            </a:prstGeom>
            <a:solidFill>
              <a:schemeClr val="accent1"/>
            </a:solidFill>
            <a:ln w="9525" cap="flat" cmpd="sng">
              <a:solidFill>
                <a:schemeClr val="tx1"/>
              </a:solidFill>
              <a:prstDash val="solid"/>
              <a:miter/>
              <a:headEnd type="none" w="med" len="med"/>
              <a:tailEnd type="none" w="med" len="med"/>
            </a:ln>
          </p:spPr>
          <p:txBody>
            <a:bodyPr anchor="t" anchorCtr="0"/>
            <a:lstStyle/>
            <a:p>
              <a:endParaRPr lang="zh-CN" altLang="en-US">
                <a:latin typeface="Tahoma" panose="020B0604030504040204" pitchFamily="34" charset="0"/>
                <a:ea typeface="宋体" panose="02010600030101010101" pitchFamily="2" charset="-122"/>
              </a:endParaRPr>
            </a:p>
          </p:txBody>
        </p:sp>
        <p:sp>
          <p:nvSpPr>
            <p:cNvPr id="35857" name="椭圆 114703"/>
            <p:cNvSpPr/>
            <p:nvPr/>
          </p:nvSpPr>
          <p:spPr>
            <a:xfrm>
              <a:off x="4512" y="2640"/>
              <a:ext cx="75" cy="96"/>
            </a:xfrm>
            <a:prstGeom prst="ellipse">
              <a:avLst/>
            </a:prstGeom>
            <a:solidFill>
              <a:schemeClr val="accent1"/>
            </a:solidFill>
            <a:ln w="9525" cap="flat" cmpd="sng">
              <a:solidFill>
                <a:schemeClr val="tx1"/>
              </a:solidFill>
              <a:prstDash val="solid"/>
              <a:miter/>
              <a:headEnd type="none" w="med" len="med"/>
              <a:tailEnd type="none" w="med" len="med"/>
            </a:ln>
          </p:spPr>
          <p:txBody>
            <a:bodyPr anchor="t" anchorCtr="0"/>
            <a:lstStyle/>
            <a:p>
              <a:endParaRPr lang="zh-CN" altLang="en-US">
                <a:latin typeface="Tahoma" panose="020B0604030504040204" pitchFamily="34" charset="0"/>
                <a:ea typeface="宋体" panose="02010600030101010101" pitchFamily="2" charset="-122"/>
              </a:endParaRPr>
            </a:p>
          </p:txBody>
        </p:sp>
        <p:sp>
          <p:nvSpPr>
            <p:cNvPr id="35858" name="椭圆 114704"/>
            <p:cNvSpPr/>
            <p:nvPr/>
          </p:nvSpPr>
          <p:spPr>
            <a:xfrm>
              <a:off x="3120" y="3408"/>
              <a:ext cx="75" cy="96"/>
            </a:xfrm>
            <a:prstGeom prst="ellipse">
              <a:avLst/>
            </a:prstGeom>
            <a:solidFill>
              <a:schemeClr val="accent1"/>
            </a:solidFill>
            <a:ln w="9525" cap="flat" cmpd="sng">
              <a:solidFill>
                <a:schemeClr val="tx1"/>
              </a:solidFill>
              <a:prstDash val="solid"/>
              <a:miter/>
              <a:headEnd type="none" w="med" len="med"/>
              <a:tailEnd type="none" w="med" len="med"/>
            </a:ln>
          </p:spPr>
          <p:txBody>
            <a:bodyPr anchor="t" anchorCtr="0"/>
            <a:lstStyle/>
            <a:p>
              <a:endParaRPr lang="zh-CN" altLang="en-US">
                <a:latin typeface="Tahoma" panose="020B0604030504040204" pitchFamily="34" charset="0"/>
                <a:ea typeface="宋体" panose="02010600030101010101" pitchFamily="2" charset="-122"/>
              </a:endParaRPr>
            </a:p>
          </p:txBody>
        </p:sp>
        <p:sp>
          <p:nvSpPr>
            <p:cNvPr id="35859" name="椭圆 114705"/>
            <p:cNvSpPr/>
            <p:nvPr/>
          </p:nvSpPr>
          <p:spPr>
            <a:xfrm>
              <a:off x="3141" y="2640"/>
              <a:ext cx="75" cy="96"/>
            </a:xfrm>
            <a:prstGeom prst="ellipse">
              <a:avLst/>
            </a:prstGeom>
            <a:solidFill>
              <a:schemeClr val="accent1"/>
            </a:solidFill>
            <a:ln w="9525" cap="flat" cmpd="sng">
              <a:solidFill>
                <a:schemeClr val="tx1"/>
              </a:solidFill>
              <a:prstDash val="solid"/>
              <a:miter/>
              <a:headEnd type="none" w="med" len="med"/>
              <a:tailEnd type="none" w="med" len="med"/>
            </a:ln>
          </p:spPr>
          <p:txBody>
            <a:bodyPr anchor="t" anchorCtr="0"/>
            <a:lstStyle/>
            <a:p>
              <a:endParaRPr lang="zh-CN" altLang="en-US">
                <a:latin typeface="Tahoma" panose="020B0604030504040204" pitchFamily="34" charset="0"/>
                <a:ea typeface="宋体" panose="02010600030101010101" pitchFamily="2" charset="-122"/>
              </a:endParaRPr>
            </a:p>
          </p:txBody>
        </p:sp>
        <p:sp>
          <p:nvSpPr>
            <p:cNvPr id="35860" name="文本框 114706"/>
            <p:cNvSpPr txBox="1"/>
            <p:nvPr/>
          </p:nvSpPr>
          <p:spPr>
            <a:xfrm>
              <a:off x="3936" y="2976"/>
              <a:ext cx="480" cy="192"/>
            </a:xfrm>
            <a:prstGeom prst="rect">
              <a:avLst/>
            </a:prstGeom>
            <a:noFill/>
            <a:ln w="9525">
              <a:noFill/>
            </a:ln>
          </p:spPr>
          <p:txBody>
            <a:bodyPr anchor="t" anchorCtr="0">
              <a:spAutoFit/>
            </a:bodyPr>
            <a:lstStyle/>
            <a:p>
              <a:pPr>
                <a:spcBef>
                  <a:spcPct val="50000"/>
                </a:spcBef>
              </a:pPr>
              <a:r>
                <a:rPr lang="zh-CN" altLang="en-US" sz="1400" b="1" dirty="0">
                  <a:latin typeface="Tahoma" panose="020B0604030504040204" pitchFamily="34" charset="0"/>
                  <a:ea typeface="宋体" panose="02010600030101010101" pitchFamily="2" charset="-122"/>
                </a:rPr>
                <a:t>河南省</a:t>
              </a:r>
              <a:endParaRPr lang="zh-CN" altLang="en-US" sz="1400" b="1">
                <a:latin typeface="Tahoma" panose="020B0604030504040204" pitchFamily="34" charset="0"/>
                <a:ea typeface="宋体" panose="02010600030101010101" pitchFamily="2" charset="-122"/>
              </a:endParaRPr>
            </a:p>
          </p:txBody>
        </p:sp>
        <p:sp>
          <p:nvSpPr>
            <p:cNvPr id="35861" name="文本框 114707"/>
            <p:cNvSpPr txBox="1"/>
            <p:nvPr/>
          </p:nvSpPr>
          <p:spPr>
            <a:xfrm>
              <a:off x="3648" y="2064"/>
              <a:ext cx="480" cy="192"/>
            </a:xfrm>
            <a:prstGeom prst="rect">
              <a:avLst/>
            </a:prstGeom>
            <a:noFill/>
            <a:ln w="9525">
              <a:noFill/>
            </a:ln>
          </p:spPr>
          <p:txBody>
            <a:bodyPr anchor="t" anchorCtr="0">
              <a:spAutoFit/>
            </a:bodyPr>
            <a:lstStyle/>
            <a:p>
              <a:pPr>
                <a:spcBef>
                  <a:spcPct val="50000"/>
                </a:spcBef>
              </a:pPr>
              <a:r>
                <a:rPr lang="zh-CN" altLang="en-US" sz="1400" b="1" dirty="0">
                  <a:latin typeface="Tahoma" panose="020B0604030504040204" pitchFamily="34" charset="0"/>
                  <a:ea typeface="宋体" panose="02010600030101010101" pitchFamily="2" charset="-122"/>
                </a:rPr>
                <a:t>河北省</a:t>
              </a:r>
              <a:endParaRPr lang="zh-CN" altLang="en-US" sz="1400" b="1">
                <a:latin typeface="Tahoma" panose="020B0604030504040204" pitchFamily="34" charset="0"/>
                <a:ea typeface="宋体" panose="02010600030101010101" pitchFamily="2" charset="-122"/>
              </a:endParaRPr>
            </a:p>
          </p:txBody>
        </p:sp>
        <p:sp>
          <p:nvSpPr>
            <p:cNvPr id="35862" name="文本框 114708"/>
            <p:cNvSpPr txBox="1"/>
            <p:nvPr/>
          </p:nvSpPr>
          <p:spPr>
            <a:xfrm>
              <a:off x="4656" y="2544"/>
              <a:ext cx="480" cy="192"/>
            </a:xfrm>
            <a:prstGeom prst="rect">
              <a:avLst/>
            </a:prstGeom>
            <a:noFill/>
            <a:ln w="9525">
              <a:noFill/>
            </a:ln>
          </p:spPr>
          <p:txBody>
            <a:bodyPr anchor="t" anchorCtr="0">
              <a:spAutoFit/>
            </a:bodyPr>
            <a:lstStyle/>
            <a:p>
              <a:pPr>
                <a:spcBef>
                  <a:spcPct val="50000"/>
                </a:spcBef>
              </a:pPr>
              <a:r>
                <a:rPr lang="zh-CN" altLang="en-US" sz="1400" b="1" dirty="0">
                  <a:latin typeface="Tahoma" panose="020B0604030504040204" pitchFamily="34" charset="0"/>
                  <a:ea typeface="宋体" panose="02010600030101010101" pitchFamily="2" charset="-122"/>
                </a:rPr>
                <a:t>山东省</a:t>
              </a:r>
              <a:endParaRPr lang="zh-CN" altLang="en-US" sz="1400" b="1">
                <a:latin typeface="Tahoma" panose="020B0604030504040204" pitchFamily="34" charset="0"/>
                <a:ea typeface="宋体" panose="02010600030101010101" pitchFamily="2" charset="-122"/>
              </a:endParaRPr>
            </a:p>
          </p:txBody>
        </p:sp>
        <p:sp>
          <p:nvSpPr>
            <p:cNvPr id="35863" name="文本框 114709"/>
            <p:cNvSpPr txBox="1"/>
            <p:nvPr/>
          </p:nvSpPr>
          <p:spPr>
            <a:xfrm>
              <a:off x="4656" y="3408"/>
              <a:ext cx="480" cy="192"/>
            </a:xfrm>
            <a:prstGeom prst="rect">
              <a:avLst/>
            </a:prstGeom>
            <a:noFill/>
            <a:ln w="9525">
              <a:noFill/>
            </a:ln>
          </p:spPr>
          <p:txBody>
            <a:bodyPr anchor="t" anchorCtr="0">
              <a:spAutoFit/>
            </a:bodyPr>
            <a:lstStyle/>
            <a:p>
              <a:pPr>
                <a:spcBef>
                  <a:spcPct val="50000"/>
                </a:spcBef>
              </a:pPr>
              <a:r>
                <a:rPr lang="zh-CN" altLang="en-US" sz="1400" b="1" dirty="0">
                  <a:latin typeface="Tahoma" panose="020B0604030504040204" pitchFamily="34" charset="0"/>
                  <a:ea typeface="宋体" panose="02010600030101010101" pitchFamily="2" charset="-122"/>
                </a:rPr>
                <a:t>安徽省</a:t>
              </a:r>
              <a:endParaRPr lang="zh-CN" altLang="en-US" sz="1400" b="1">
                <a:latin typeface="Tahoma" panose="020B0604030504040204" pitchFamily="34" charset="0"/>
                <a:ea typeface="宋体" panose="02010600030101010101" pitchFamily="2" charset="-122"/>
              </a:endParaRPr>
            </a:p>
          </p:txBody>
        </p:sp>
        <p:sp>
          <p:nvSpPr>
            <p:cNvPr id="35864" name="文本框 114710"/>
            <p:cNvSpPr txBox="1"/>
            <p:nvPr/>
          </p:nvSpPr>
          <p:spPr>
            <a:xfrm>
              <a:off x="2544" y="3408"/>
              <a:ext cx="480" cy="192"/>
            </a:xfrm>
            <a:prstGeom prst="rect">
              <a:avLst/>
            </a:prstGeom>
            <a:noFill/>
            <a:ln w="9525">
              <a:noFill/>
            </a:ln>
          </p:spPr>
          <p:txBody>
            <a:bodyPr anchor="t" anchorCtr="0">
              <a:spAutoFit/>
            </a:bodyPr>
            <a:lstStyle/>
            <a:p>
              <a:pPr>
                <a:spcBef>
                  <a:spcPct val="50000"/>
                </a:spcBef>
              </a:pPr>
              <a:r>
                <a:rPr lang="zh-CN" altLang="en-US" sz="1400" b="1" dirty="0">
                  <a:latin typeface="Tahoma" panose="020B0604030504040204" pitchFamily="34" charset="0"/>
                  <a:ea typeface="宋体" panose="02010600030101010101" pitchFamily="2" charset="-122"/>
                </a:rPr>
                <a:t>陕西省</a:t>
              </a:r>
              <a:endParaRPr lang="zh-CN" altLang="en-US" sz="1400" b="1">
                <a:latin typeface="Tahoma" panose="020B0604030504040204" pitchFamily="34" charset="0"/>
                <a:ea typeface="宋体" panose="02010600030101010101" pitchFamily="2" charset="-122"/>
              </a:endParaRPr>
            </a:p>
          </p:txBody>
        </p:sp>
        <p:sp>
          <p:nvSpPr>
            <p:cNvPr id="35865" name="文本框 114711"/>
            <p:cNvSpPr txBox="1"/>
            <p:nvPr/>
          </p:nvSpPr>
          <p:spPr>
            <a:xfrm>
              <a:off x="2592" y="2496"/>
              <a:ext cx="480" cy="192"/>
            </a:xfrm>
            <a:prstGeom prst="rect">
              <a:avLst/>
            </a:prstGeom>
            <a:noFill/>
            <a:ln w="9525">
              <a:noFill/>
            </a:ln>
          </p:spPr>
          <p:txBody>
            <a:bodyPr anchor="t" anchorCtr="0">
              <a:spAutoFit/>
            </a:bodyPr>
            <a:lstStyle/>
            <a:p>
              <a:pPr>
                <a:spcBef>
                  <a:spcPct val="50000"/>
                </a:spcBef>
              </a:pPr>
              <a:r>
                <a:rPr lang="zh-CN" altLang="en-US" sz="1400" b="1" dirty="0">
                  <a:latin typeface="Tahoma" panose="020B0604030504040204" pitchFamily="34" charset="0"/>
                  <a:ea typeface="宋体" panose="02010600030101010101" pitchFamily="2" charset="-122"/>
                </a:rPr>
                <a:t>山西省</a:t>
              </a:r>
              <a:endParaRPr lang="zh-CN" altLang="en-US" sz="1400" b="1">
                <a:latin typeface="Tahoma" panose="020B0604030504040204" pitchFamily="34" charset="0"/>
                <a:ea typeface="宋体" panose="02010600030101010101" pitchFamily="2" charset="-122"/>
              </a:endParaRPr>
            </a:p>
          </p:txBody>
        </p:sp>
      </p:grpSp>
      <p:graphicFrame>
        <p:nvGraphicFramePr>
          <p:cNvPr id="35866" name="对象 114712"/>
          <p:cNvGraphicFramePr/>
          <p:nvPr/>
        </p:nvGraphicFramePr>
        <p:xfrm>
          <a:off x="1447800" y="3733800"/>
          <a:ext cx="1981200" cy="2301875"/>
        </p:xfrm>
        <a:graphic>
          <a:graphicData uri="http://schemas.openxmlformats.org/presentationml/2006/ole">
            <mc:AlternateContent xmlns:mc="http://schemas.openxmlformats.org/markup-compatibility/2006">
              <mc:Choice xmlns:v="urn:schemas-microsoft-com:vml" Requires="v">
                <p:oleObj r:id="rId2" imgW="2257425" imgH="2209800" progId="Paint.Picture">
                  <p:embed/>
                </p:oleObj>
              </mc:Choice>
              <mc:Fallback>
                <p:oleObj r:id="rId2" imgW="2257425" imgH="2209800" progId="Paint.Picture">
                  <p:embed/>
                  <p:pic>
                    <p:nvPicPr>
                      <p:cNvPr id="0" name="图片 3080"/>
                      <p:cNvPicPr/>
                      <p:nvPr/>
                    </p:nvPicPr>
                    <p:blipFill>
                      <a:blip r:embed="rId3"/>
                      <a:stretch>
                        <a:fillRect/>
                      </a:stretch>
                    </p:blipFill>
                    <p:spPr>
                      <a:xfrm>
                        <a:off x="1447800" y="3733800"/>
                        <a:ext cx="1981200" cy="2301875"/>
                      </a:xfrm>
                      <a:prstGeom prst="rect">
                        <a:avLst/>
                      </a:prstGeom>
                      <a:noFill/>
                      <a:ln w="38100">
                        <a:noFill/>
                        <a:miter/>
                      </a:ln>
                    </p:spPr>
                  </p:pic>
                </p:oleObj>
              </mc:Fallback>
            </mc:AlternateContent>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日期占位符 1"/>
          <p:cNvSpPr>
            <a:spLocks noGrp="1"/>
          </p:cNvSpPr>
          <p:nvPr>
            <p:ph type="dt" sz="half" idx="10"/>
          </p:nvPr>
        </p:nvSpPr>
        <p:spPr>
          <a:ln/>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fld id="{BB962C8B-B14F-4D97-AF65-F5344CB8AC3E}" type="datetime1">
              <a:rPr lang="zh-CN" altLang="en-US" sz="1400" dirty="0"/>
              <a:t>2023/11/13</a:t>
            </a:fld>
            <a:endParaRPr lang="zh-CN" altLang="en-US" sz="1400" dirty="0">
              <a:latin typeface="Times New Roman" panose="02020603050405020304" pitchFamily="18" charset="0"/>
            </a:endParaRPr>
          </a:p>
        </p:txBody>
      </p:sp>
      <p:sp>
        <p:nvSpPr>
          <p:cNvPr id="36866" name="页脚占位符 2"/>
          <p:cNvSpPr>
            <a:spLocks noGrp="1"/>
          </p:cNvSpPr>
          <p:nvPr>
            <p:ph type="ftr" sz="quarter" idx="11"/>
          </p:nvPr>
        </p:nvSpPr>
        <p:spPr>
          <a:ln/>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ctr"/>
            <a:r>
              <a:rPr lang="zh-CN" altLang="en-US" sz="1400" dirty="0">
                <a:solidFill>
                  <a:schemeClr val="bg2"/>
                </a:solidFill>
              </a:rPr>
              <a:t>计算学科导论 吴宾</a:t>
            </a:r>
          </a:p>
        </p:txBody>
      </p:sp>
      <p:sp>
        <p:nvSpPr>
          <p:cNvPr id="36867" name="标题 115713"/>
          <p:cNvSpPr>
            <a:spLocks noGrp="1"/>
          </p:cNvSpPr>
          <p:nvPr>
            <p:ph type="title"/>
          </p:nvPr>
        </p:nvSpPr>
        <p:spPr>
          <a:ln/>
        </p:spPr>
        <p:txBody>
          <a:bodyPr anchor="b" anchorCtr="0"/>
          <a:lstStyle/>
          <a:p>
            <a:r>
              <a:rPr lang="zh-CN" altLang="en-US" dirty="0"/>
              <a:t>例</a:t>
            </a:r>
            <a:r>
              <a:rPr lang="en-US" altLang="zh-CN" dirty="0"/>
              <a:t>: </a:t>
            </a:r>
            <a:r>
              <a:rPr lang="zh-CN" altLang="en-US" dirty="0"/>
              <a:t>四色问题</a:t>
            </a:r>
            <a:r>
              <a:rPr lang="en-US" altLang="zh-CN" dirty="0"/>
              <a:t>(</a:t>
            </a:r>
            <a:r>
              <a:rPr lang="zh-CN" altLang="en-US" dirty="0"/>
              <a:t>续</a:t>
            </a:r>
            <a:r>
              <a:rPr lang="en-US" altLang="zh-CN"/>
              <a:t>)</a:t>
            </a:r>
          </a:p>
        </p:txBody>
      </p:sp>
      <p:sp>
        <p:nvSpPr>
          <p:cNvPr id="36868" name="文本占位符 115714"/>
          <p:cNvSpPr>
            <a:spLocks noGrp="1"/>
          </p:cNvSpPr>
          <p:nvPr>
            <p:ph idx="1"/>
          </p:nvPr>
        </p:nvSpPr>
        <p:spPr>
          <a:ln/>
        </p:spPr>
        <p:txBody>
          <a:bodyPr anchor="t" anchorCtr="0"/>
          <a:lstStyle/>
          <a:p>
            <a:pPr>
              <a:lnSpc>
                <a:spcPct val="90000"/>
              </a:lnSpc>
            </a:pPr>
            <a:r>
              <a:rPr lang="zh-CN" altLang="en-US" dirty="0"/>
              <a:t>可以证明</a:t>
            </a:r>
            <a:r>
              <a:rPr lang="en-US" altLang="zh-CN" dirty="0"/>
              <a:t>: </a:t>
            </a:r>
            <a:r>
              <a:rPr lang="zh-CN" altLang="en-US" dirty="0"/>
              <a:t>转换后的图没有交叉边</a:t>
            </a:r>
            <a:r>
              <a:rPr lang="en-US" altLang="zh-CN" dirty="0"/>
              <a:t>----</a:t>
            </a:r>
            <a:r>
              <a:rPr lang="zh-CN" altLang="en-US" dirty="0"/>
              <a:t>平面图</a:t>
            </a:r>
          </a:p>
          <a:p>
            <a:pPr>
              <a:lnSpc>
                <a:spcPct val="90000"/>
              </a:lnSpc>
            </a:pPr>
            <a:r>
              <a:rPr lang="zh-CN" altLang="en-US" dirty="0"/>
              <a:t>可以证明</a:t>
            </a:r>
            <a:r>
              <a:rPr lang="en-US" altLang="zh-CN" dirty="0"/>
              <a:t>:</a:t>
            </a:r>
            <a:r>
              <a:rPr lang="zh-CN" altLang="en-US" dirty="0"/>
              <a:t>任何平面图都可以至多用</a:t>
            </a:r>
            <a:r>
              <a:rPr lang="zh-CN" altLang="en-US" dirty="0">
                <a:solidFill>
                  <a:schemeClr val="hlink"/>
                </a:solidFill>
              </a:rPr>
              <a:t>五种颜色</a:t>
            </a:r>
            <a:r>
              <a:rPr lang="zh-CN" altLang="en-US" dirty="0"/>
              <a:t>着色</a:t>
            </a:r>
            <a:r>
              <a:rPr lang="en-US" altLang="zh-CN" dirty="0"/>
              <a:t>, </a:t>
            </a:r>
            <a:r>
              <a:rPr lang="zh-CN" altLang="en-US" dirty="0"/>
              <a:t>使得任意两个相邻的顶点都具有不同的颜色</a:t>
            </a:r>
          </a:p>
          <a:p>
            <a:pPr lvl="1">
              <a:lnSpc>
                <a:spcPct val="90000"/>
              </a:lnSpc>
            </a:pPr>
            <a:r>
              <a:rPr lang="zh-CN" altLang="en-US" dirty="0"/>
              <a:t>可以用如下定理归纳地证明</a:t>
            </a:r>
            <a:r>
              <a:rPr lang="en-US" altLang="zh-CN" dirty="0"/>
              <a:t>: </a:t>
            </a:r>
            <a:r>
              <a:rPr lang="zh-CN" altLang="en-US" dirty="0"/>
              <a:t>任何平面图都有小于</a:t>
            </a:r>
            <a:r>
              <a:rPr lang="en-US" altLang="zh-CN" dirty="0"/>
              <a:t>5</a:t>
            </a:r>
            <a:r>
              <a:rPr lang="zh-CN" altLang="en-US" dirty="0"/>
              <a:t>度的顶点</a:t>
            </a:r>
          </a:p>
          <a:p>
            <a:pPr marL="0" indent="0">
              <a:lnSpc>
                <a:spcPct val="90000"/>
              </a:lnSpc>
              <a:buNone/>
            </a:pPr>
            <a:r>
              <a:rPr lang="zh-CN" altLang="en-US" dirty="0"/>
              <a:t>            地图的四着色问题转换成任何平面图都可以至多用</a:t>
            </a:r>
            <a:r>
              <a:rPr lang="zh-CN" altLang="en-US" dirty="0">
                <a:solidFill>
                  <a:schemeClr val="hlink"/>
                </a:solidFill>
              </a:rPr>
              <a:t>四种颜色</a:t>
            </a:r>
            <a:r>
              <a:rPr lang="zh-CN" altLang="en-US" dirty="0"/>
              <a:t>着    </a:t>
            </a:r>
            <a:endParaRPr lang="en-US" altLang="zh-CN" dirty="0"/>
          </a:p>
          <a:p>
            <a:pPr marL="0" indent="0">
              <a:lnSpc>
                <a:spcPct val="90000"/>
              </a:lnSpc>
              <a:buNone/>
            </a:pPr>
            <a:r>
              <a:rPr lang="en-US" altLang="zh-CN" dirty="0"/>
              <a:t>            </a:t>
            </a:r>
            <a:r>
              <a:rPr lang="zh-CN" altLang="en-US" dirty="0"/>
              <a:t>色</a:t>
            </a:r>
            <a:r>
              <a:rPr lang="en-US" altLang="zh-CN" dirty="0"/>
              <a:t>, </a:t>
            </a:r>
            <a:r>
              <a:rPr lang="zh-CN" altLang="en-US" dirty="0"/>
              <a:t>使得任意两个相邻的顶点都具有不同的颜色</a:t>
            </a:r>
          </a:p>
          <a:p>
            <a:pPr>
              <a:lnSpc>
                <a:spcPct val="90000"/>
              </a:lnSpc>
            </a:pPr>
            <a:r>
              <a:rPr lang="zh-CN" altLang="en-US" dirty="0"/>
              <a:t>转换后的平面图与原地图很不相同</a:t>
            </a:r>
            <a:r>
              <a:rPr lang="en-US" altLang="zh-CN" dirty="0"/>
              <a:t>, </a:t>
            </a:r>
            <a:r>
              <a:rPr lang="zh-CN" altLang="en-US" dirty="0"/>
              <a:t>但是从着色角度</a:t>
            </a:r>
            <a:r>
              <a:rPr lang="en-US" altLang="zh-CN" dirty="0"/>
              <a:t>, </a:t>
            </a:r>
            <a:r>
              <a:rPr lang="zh-CN" altLang="en-US" dirty="0"/>
              <a:t>两个问题是否有解是等价的</a:t>
            </a:r>
          </a:p>
          <a:p>
            <a:pPr>
              <a:lnSpc>
                <a:spcPct val="90000"/>
              </a:lnSpc>
            </a:pPr>
            <a:r>
              <a:rPr lang="zh-CN" altLang="en-US" dirty="0"/>
              <a:t>抽象去除了问题的次要方面</a:t>
            </a:r>
            <a:r>
              <a:rPr lang="en-US" altLang="zh-CN" dirty="0"/>
              <a:t>, </a:t>
            </a:r>
            <a:r>
              <a:rPr lang="zh-CN" altLang="en-US" dirty="0"/>
              <a:t>如每个区域的形状</a:t>
            </a:r>
            <a:r>
              <a:rPr lang="en-US" altLang="zh-CN" dirty="0"/>
              <a:t>,</a:t>
            </a:r>
            <a:r>
              <a:rPr lang="zh-CN" altLang="en-US" dirty="0"/>
              <a:t>大小</a:t>
            </a:r>
          </a:p>
          <a:p>
            <a:pPr>
              <a:lnSpc>
                <a:spcPct val="90000"/>
              </a:lnSpc>
            </a:pPr>
            <a:r>
              <a:rPr lang="zh-CN" altLang="en-US" dirty="0"/>
              <a:t>抽象保留了问题的本质方面</a:t>
            </a:r>
            <a:r>
              <a:rPr lang="en-US" altLang="zh-CN" dirty="0"/>
              <a:t>----</a:t>
            </a:r>
            <a:r>
              <a:rPr lang="zh-CN" altLang="en-US" dirty="0"/>
              <a:t>区域的相邻性被顶点的相邻性捕获</a:t>
            </a:r>
          </a:p>
          <a:p>
            <a:pPr>
              <a:lnSpc>
                <a:spcPct val="90000"/>
              </a:lnSpc>
            </a:pPr>
            <a:r>
              <a:rPr lang="zh-CN" altLang="en-US" dirty="0"/>
              <a:t>抽象得到的平面图概念不仅可以解决地图着色问题</a:t>
            </a:r>
            <a:r>
              <a:rPr lang="en-US" altLang="zh-CN" dirty="0"/>
              <a:t>, </a:t>
            </a:r>
            <a:r>
              <a:rPr lang="zh-CN" altLang="en-US" dirty="0"/>
              <a:t>而且还有其他应用</a:t>
            </a:r>
            <a:r>
              <a:rPr lang="en-US" altLang="zh-CN" dirty="0"/>
              <a:t>, </a:t>
            </a:r>
            <a:r>
              <a:rPr lang="zh-CN" altLang="en-US" dirty="0"/>
              <a:t>如电路板布线问题</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日期占位符 1"/>
          <p:cNvSpPr>
            <a:spLocks noGrp="1"/>
          </p:cNvSpPr>
          <p:nvPr>
            <p:ph type="dt" sz="half" idx="10"/>
          </p:nvPr>
        </p:nvSpPr>
        <p:spPr>
          <a:ln/>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fld id="{BB962C8B-B14F-4D97-AF65-F5344CB8AC3E}" type="datetime1">
              <a:rPr lang="zh-CN" altLang="en-US" sz="1400" dirty="0"/>
              <a:t>2023/11/13</a:t>
            </a:fld>
            <a:endParaRPr lang="zh-CN" altLang="en-US" sz="1400" dirty="0">
              <a:latin typeface="Times New Roman" panose="02020603050405020304" pitchFamily="18" charset="0"/>
            </a:endParaRPr>
          </a:p>
        </p:txBody>
      </p:sp>
      <p:sp>
        <p:nvSpPr>
          <p:cNvPr id="7170" name="页脚占位符 2"/>
          <p:cNvSpPr>
            <a:spLocks noGrp="1"/>
          </p:cNvSpPr>
          <p:nvPr>
            <p:ph type="ftr" sz="quarter" idx="11"/>
          </p:nvPr>
        </p:nvSpPr>
        <p:spPr>
          <a:ln/>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ctr"/>
            <a:r>
              <a:rPr lang="zh-CN" altLang="en-US" sz="1400" dirty="0">
                <a:solidFill>
                  <a:schemeClr val="bg2"/>
                </a:solidFill>
              </a:rPr>
              <a:t>计算学科导论 吴宾</a:t>
            </a:r>
          </a:p>
        </p:txBody>
      </p:sp>
      <p:sp>
        <p:nvSpPr>
          <p:cNvPr id="7171" name="标题 60417"/>
          <p:cNvSpPr>
            <a:spLocks noGrp="1"/>
          </p:cNvSpPr>
          <p:nvPr>
            <p:ph type="title"/>
          </p:nvPr>
        </p:nvSpPr>
        <p:spPr>
          <a:ln/>
        </p:spPr>
        <p:txBody>
          <a:bodyPr anchor="b" anchorCtr="0"/>
          <a:lstStyle/>
          <a:p>
            <a:r>
              <a:rPr lang="en-US" altLang="zh-CN" sz="3600" dirty="0">
                <a:solidFill>
                  <a:schemeClr val="folHlink"/>
                </a:solidFill>
              </a:rPr>
              <a:t>1 </a:t>
            </a:r>
            <a:r>
              <a:rPr lang="zh-CN" altLang="en-US" sz="3600" dirty="0">
                <a:solidFill>
                  <a:schemeClr val="folHlink"/>
                </a:solidFill>
              </a:rPr>
              <a:t>什么是计算科学？</a:t>
            </a:r>
            <a:r>
              <a:rPr lang="en-US" altLang="zh-CN" sz="3600" dirty="0">
                <a:solidFill>
                  <a:schemeClr val="folHlink"/>
                </a:solidFill>
              </a:rPr>
              <a:t>(</a:t>
            </a:r>
            <a:r>
              <a:rPr lang="zh-CN" altLang="en-US" sz="3600" dirty="0">
                <a:solidFill>
                  <a:schemeClr val="folHlink"/>
                </a:solidFill>
              </a:rPr>
              <a:t>续</a:t>
            </a:r>
            <a:r>
              <a:rPr lang="en-US" altLang="zh-CN" sz="3600">
                <a:solidFill>
                  <a:schemeClr val="folHlink"/>
                </a:solidFill>
              </a:rPr>
              <a:t>)</a:t>
            </a:r>
          </a:p>
        </p:txBody>
      </p:sp>
      <p:sp>
        <p:nvSpPr>
          <p:cNvPr id="7172" name="文本占位符 60418"/>
          <p:cNvSpPr>
            <a:spLocks noGrp="1"/>
          </p:cNvSpPr>
          <p:nvPr>
            <p:ph idx="1"/>
          </p:nvPr>
        </p:nvSpPr>
        <p:spPr>
          <a:ln/>
        </p:spPr>
        <p:txBody>
          <a:bodyPr anchor="t" anchorCtr="0"/>
          <a:lstStyle/>
          <a:p>
            <a:r>
              <a:rPr lang="zh-CN" altLang="en-US" dirty="0"/>
              <a:t>数理逻辑</a:t>
            </a:r>
          </a:p>
          <a:p>
            <a:pPr lvl="1"/>
            <a:r>
              <a:rPr lang="zh-CN" altLang="en-US" dirty="0"/>
              <a:t>数学的分支</a:t>
            </a:r>
            <a:r>
              <a:rPr lang="en-US" altLang="zh-CN" dirty="0"/>
              <a:t>, </a:t>
            </a:r>
            <a:r>
              <a:rPr lang="zh-CN" altLang="en-US" dirty="0"/>
              <a:t>研究推理的科学</a:t>
            </a:r>
          </a:p>
          <a:p>
            <a:pPr lvl="1"/>
            <a:r>
              <a:rPr lang="zh-CN" altLang="en-US" dirty="0"/>
              <a:t>一个基础</a:t>
            </a:r>
            <a:r>
              <a:rPr lang="en-US" altLang="zh-CN" dirty="0"/>
              <a:t>: </a:t>
            </a:r>
            <a:r>
              <a:rPr lang="zh-CN" altLang="en-US" dirty="0"/>
              <a:t>命题逻辑与谓词逻辑</a:t>
            </a:r>
          </a:p>
          <a:p>
            <a:pPr lvl="1"/>
            <a:r>
              <a:rPr lang="zh-CN" altLang="en-US" dirty="0"/>
              <a:t>四个研究领域</a:t>
            </a:r>
          </a:p>
          <a:p>
            <a:pPr lvl="2"/>
            <a:r>
              <a:rPr lang="zh-CN" altLang="en-US" dirty="0"/>
              <a:t>集合论</a:t>
            </a:r>
          </a:p>
          <a:p>
            <a:pPr lvl="2"/>
            <a:r>
              <a:rPr lang="zh-CN" altLang="en-US" dirty="0"/>
              <a:t>模型论</a:t>
            </a:r>
          </a:p>
          <a:p>
            <a:pPr lvl="2"/>
            <a:r>
              <a:rPr lang="zh-CN" altLang="en-US" dirty="0"/>
              <a:t>递归论</a:t>
            </a:r>
          </a:p>
          <a:p>
            <a:pPr lvl="2"/>
            <a:r>
              <a:rPr lang="zh-CN" altLang="en-US" dirty="0"/>
              <a:t>构造性数学与证明论</a:t>
            </a:r>
          </a:p>
          <a:p>
            <a:pPr lvl="1"/>
            <a:r>
              <a:rPr lang="zh-CN" altLang="en-US" dirty="0"/>
              <a:t>现在更多地从直觉主义逻辑出发</a:t>
            </a:r>
            <a:r>
              <a:rPr lang="en-US" altLang="zh-CN" dirty="0"/>
              <a:t>, </a:t>
            </a:r>
            <a:r>
              <a:rPr lang="zh-CN" altLang="en-US" dirty="0"/>
              <a:t>从语法和语义角度刻画逻辑系统</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日期占位符 1"/>
          <p:cNvSpPr>
            <a:spLocks noGrp="1"/>
          </p:cNvSpPr>
          <p:nvPr>
            <p:ph type="dt" sz="half" idx="10"/>
          </p:nvPr>
        </p:nvSpPr>
        <p:spPr>
          <a:ln/>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fld id="{BB962C8B-B14F-4D97-AF65-F5344CB8AC3E}" type="datetime1">
              <a:rPr lang="zh-CN" altLang="en-US" sz="1400" dirty="0"/>
              <a:t>2023/11/13</a:t>
            </a:fld>
            <a:endParaRPr lang="zh-CN" altLang="en-US" sz="1400" dirty="0">
              <a:latin typeface="Times New Roman" panose="02020603050405020304" pitchFamily="18" charset="0"/>
            </a:endParaRPr>
          </a:p>
        </p:txBody>
      </p:sp>
      <p:sp>
        <p:nvSpPr>
          <p:cNvPr id="37890" name="页脚占位符 2"/>
          <p:cNvSpPr>
            <a:spLocks noGrp="1"/>
          </p:cNvSpPr>
          <p:nvPr>
            <p:ph type="ftr" sz="quarter" idx="11"/>
          </p:nvPr>
        </p:nvSpPr>
        <p:spPr>
          <a:ln/>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ctr"/>
            <a:r>
              <a:rPr lang="zh-CN" altLang="en-US" sz="1400" dirty="0">
                <a:solidFill>
                  <a:schemeClr val="bg2"/>
                </a:solidFill>
              </a:rPr>
              <a:t>计算学科导论 吴宾</a:t>
            </a:r>
          </a:p>
        </p:txBody>
      </p:sp>
      <p:sp>
        <p:nvSpPr>
          <p:cNvPr id="37891" name="标题 99329"/>
          <p:cNvSpPr>
            <a:spLocks noGrp="1"/>
          </p:cNvSpPr>
          <p:nvPr>
            <p:ph type="title"/>
          </p:nvPr>
        </p:nvSpPr>
        <p:spPr>
          <a:ln/>
        </p:spPr>
        <p:txBody>
          <a:bodyPr anchor="b" anchorCtr="0"/>
          <a:lstStyle/>
          <a:p>
            <a:r>
              <a:rPr lang="zh-CN" altLang="en-US" dirty="0"/>
              <a:t>例</a:t>
            </a:r>
            <a:r>
              <a:rPr lang="en-US" altLang="zh-CN"/>
              <a:t>:</a:t>
            </a:r>
            <a:r>
              <a:rPr lang="zh-CN" altLang="en-US" dirty="0">
                <a:solidFill>
                  <a:schemeClr val="folHlink"/>
                </a:solidFill>
              </a:rPr>
              <a:t>学生选课问题</a:t>
            </a:r>
            <a:endParaRPr lang="zh-CN" altLang="en-US">
              <a:solidFill>
                <a:schemeClr val="folHlink"/>
              </a:solidFill>
            </a:endParaRPr>
          </a:p>
        </p:txBody>
      </p:sp>
      <p:sp>
        <p:nvSpPr>
          <p:cNvPr id="37892" name="文本占位符 99330"/>
          <p:cNvSpPr>
            <a:spLocks noGrp="1"/>
          </p:cNvSpPr>
          <p:nvPr>
            <p:ph idx="1"/>
          </p:nvPr>
        </p:nvSpPr>
        <p:spPr>
          <a:ln/>
        </p:spPr>
        <p:txBody>
          <a:bodyPr anchor="t" anchorCtr="0"/>
          <a:lstStyle/>
          <a:p>
            <a:pPr algn="just">
              <a:lnSpc>
                <a:spcPct val="90000"/>
              </a:lnSpc>
              <a:spcBef>
                <a:spcPct val="0"/>
              </a:spcBef>
            </a:pPr>
            <a:r>
              <a:rPr lang="zh-CN" altLang="en-US" dirty="0">
                <a:solidFill>
                  <a:srgbClr val="000000"/>
                </a:solidFill>
              </a:rPr>
              <a:t>例</a:t>
            </a:r>
            <a:r>
              <a:rPr lang="en-US" altLang="zh-CN" dirty="0">
                <a:solidFill>
                  <a:srgbClr val="000000"/>
                </a:solidFill>
              </a:rPr>
              <a:t>: </a:t>
            </a:r>
            <a:r>
              <a:rPr lang="zh-CN" altLang="en-US" dirty="0">
                <a:solidFill>
                  <a:srgbClr val="000000"/>
                </a:solidFill>
              </a:rPr>
              <a:t>学生选课问题</a:t>
            </a:r>
            <a:r>
              <a:rPr lang="en-US" altLang="zh-CN" dirty="0">
                <a:solidFill>
                  <a:srgbClr val="000000"/>
                </a:solidFill>
              </a:rPr>
              <a:t>:</a:t>
            </a:r>
          </a:p>
          <a:p>
            <a:pPr lvl="1" algn="just">
              <a:lnSpc>
                <a:spcPct val="90000"/>
              </a:lnSpc>
              <a:spcBef>
                <a:spcPct val="0"/>
              </a:spcBef>
            </a:pPr>
            <a:r>
              <a:rPr lang="zh-CN" altLang="en-US" dirty="0">
                <a:solidFill>
                  <a:srgbClr val="000000"/>
                </a:solidFill>
              </a:rPr>
              <a:t>如何描述学生和课程</a:t>
            </a:r>
          </a:p>
          <a:p>
            <a:pPr lvl="1" algn="just">
              <a:lnSpc>
                <a:spcPct val="90000"/>
              </a:lnSpc>
              <a:spcBef>
                <a:spcPct val="0"/>
              </a:spcBef>
            </a:pPr>
            <a:r>
              <a:rPr lang="zh-CN" altLang="en-US" dirty="0">
                <a:solidFill>
                  <a:srgbClr val="000000"/>
                </a:solidFill>
              </a:rPr>
              <a:t>如何描述学生和课程的联系</a:t>
            </a:r>
          </a:p>
          <a:p>
            <a:pPr lvl="2" algn="just">
              <a:lnSpc>
                <a:spcPct val="90000"/>
              </a:lnSpc>
              <a:spcBef>
                <a:spcPct val="0"/>
              </a:spcBef>
            </a:pPr>
            <a:r>
              <a:rPr lang="zh-CN" altLang="en-US" dirty="0">
                <a:solidFill>
                  <a:srgbClr val="000000"/>
                </a:solidFill>
              </a:rPr>
              <a:t>一个学生可以选修若干门课程</a:t>
            </a:r>
            <a:r>
              <a:rPr lang="en-US" altLang="zh-CN" dirty="0">
                <a:solidFill>
                  <a:srgbClr val="000000"/>
                </a:solidFill>
              </a:rPr>
              <a:t>,</a:t>
            </a:r>
            <a:r>
              <a:rPr lang="zh-CN" altLang="en-US" dirty="0">
                <a:solidFill>
                  <a:srgbClr val="000000"/>
                </a:solidFill>
              </a:rPr>
              <a:t>每门课程可以被任一学生所选修</a:t>
            </a:r>
            <a:r>
              <a:rPr lang="en-US" altLang="zh-CN" dirty="0">
                <a:solidFill>
                  <a:srgbClr val="000000"/>
                </a:solidFill>
              </a:rPr>
              <a:t>.</a:t>
            </a:r>
            <a:endParaRPr lang="en-US" altLang="zh-CN" b="0" dirty="0">
              <a:solidFill>
                <a:srgbClr val="000000"/>
              </a:solidFill>
            </a:endParaRPr>
          </a:p>
          <a:p>
            <a:pPr>
              <a:lnSpc>
                <a:spcPct val="90000"/>
              </a:lnSpc>
            </a:pPr>
            <a:r>
              <a:rPr lang="zh-CN" altLang="en-US" dirty="0"/>
              <a:t>实体</a:t>
            </a:r>
            <a:r>
              <a:rPr lang="en-US" altLang="zh-CN" dirty="0"/>
              <a:t>(</a:t>
            </a:r>
            <a:r>
              <a:rPr lang="en-US" altLang="zh-CN" dirty="0">
                <a:solidFill>
                  <a:srgbClr val="000000"/>
                </a:solidFill>
              </a:rPr>
              <a:t>Entity)</a:t>
            </a:r>
            <a:r>
              <a:rPr lang="en-US" altLang="zh-CN" dirty="0"/>
              <a:t>: </a:t>
            </a:r>
            <a:r>
              <a:rPr lang="zh-CN" altLang="en-US" dirty="0"/>
              <a:t>客观存在并可相互区别的事物</a:t>
            </a:r>
            <a:r>
              <a:rPr lang="en-US" altLang="zh-CN" dirty="0"/>
              <a:t>(</a:t>
            </a:r>
            <a:r>
              <a:rPr lang="zh-CN" altLang="en-US" dirty="0"/>
              <a:t>用一组属性刻画</a:t>
            </a:r>
            <a:r>
              <a:rPr lang="en-US" altLang="zh-CN" dirty="0"/>
              <a:t>)</a:t>
            </a:r>
          </a:p>
          <a:p>
            <a:pPr lvl="1">
              <a:lnSpc>
                <a:spcPct val="90000"/>
              </a:lnSpc>
            </a:pPr>
            <a:r>
              <a:rPr lang="zh-CN" altLang="en-US" dirty="0"/>
              <a:t>学生是实体</a:t>
            </a:r>
            <a:r>
              <a:rPr lang="en-US" altLang="zh-CN" dirty="0"/>
              <a:t>, </a:t>
            </a:r>
            <a:r>
              <a:rPr lang="zh-CN" altLang="en-US" dirty="0"/>
              <a:t>课程是实体</a:t>
            </a:r>
          </a:p>
          <a:p>
            <a:pPr lvl="1">
              <a:lnSpc>
                <a:spcPct val="90000"/>
              </a:lnSpc>
            </a:pPr>
            <a:r>
              <a:rPr lang="zh-CN" altLang="en-US" dirty="0"/>
              <a:t>属性</a:t>
            </a:r>
            <a:r>
              <a:rPr lang="en-US" altLang="zh-CN" dirty="0"/>
              <a:t>: </a:t>
            </a:r>
            <a:r>
              <a:rPr lang="zh-CN" altLang="en-US" dirty="0"/>
              <a:t>实体所具有的某一种特性</a:t>
            </a:r>
          </a:p>
          <a:p>
            <a:pPr lvl="2">
              <a:lnSpc>
                <a:spcPct val="90000"/>
              </a:lnSpc>
            </a:pPr>
            <a:r>
              <a:rPr lang="zh-CN" altLang="en-US" dirty="0"/>
              <a:t>用学号</a:t>
            </a:r>
            <a:r>
              <a:rPr lang="en-US" altLang="zh-CN" dirty="0"/>
              <a:t>,</a:t>
            </a:r>
            <a:r>
              <a:rPr lang="zh-CN" altLang="en-US" dirty="0"/>
              <a:t>姓名</a:t>
            </a:r>
            <a:r>
              <a:rPr lang="en-US" altLang="zh-CN" dirty="0"/>
              <a:t>,</a:t>
            </a:r>
            <a:r>
              <a:rPr lang="zh-CN" altLang="en-US" dirty="0"/>
              <a:t>性别</a:t>
            </a:r>
            <a:r>
              <a:rPr lang="en-US" altLang="zh-CN" dirty="0"/>
              <a:t>,</a:t>
            </a:r>
            <a:r>
              <a:rPr lang="zh-CN" altLang="en-US" dirty="0"/>
              <a:t>年龄</a:t>
            </a:r>
            <a:r>
              <a:rPr lang="en-US" altLang="zh-CN" dirty="0"/>
              <a:t>,</a:t>
            </a:r>
            <a:r>
              <a:rPr lang="zh-CN" altLang="en-US" dirty="0"/>
              <a:t>院系</a:t>
            </a:r>
            <a:r>
              <a:rPr lang="en-US" altLang="zh-CN" dirty="0"/>
              <a:t>…</a:t>
            </a:r>
            <a:r>
              <a:rPr lang="zh-CN" altLang="en-US" dirty="0"/>
              <a:t>描述学生</a:t>
            </a:r>
          </a:p>
          <a:p>
            <a:pPr lvl="2">
              <a:lnSpc>
                <a:spcPct val="90000"/>
              </a:lnSpc>
            </a:pPr>
            <a:r>
              <a:rPr lang="zh-CN" altLang="en-US" dirty="0"/>
              <a:t>用课程号</a:t>
            </a:r>
            <a:r>
              <a:rPr lang="en-US" altLang="zh-CN" dirty="0"/>
              <a:t>,</a:t>
            </a:r>
            <a:r>
              <a:rPr lang="zh-CN" altLang="en-US" dirty="0"/>
              <a:t>课程名</a:t>
            </a:r>
            <a:r>
              <a:rPr lang="en-US" altLang="zh-CN" dirty="0"/>
              <a:t>,</a:t>
            </a:r>
            <a:r>
              <a:rPr lang="zh-CN" altLang="en-US" dirty="0"/>
              <a:t>学分</a:t>
            </a:r>
            <a:r>
              <a:rPr lang="en-US" altLang="zh-CN" dirty="0"/>
              <a:t>,…</a:t>
            </a:r>
            <a:r>
              <a:rPr lang="zh-CN" altLang="en-US" dirty="0"/>
              <a:t>描述课程</a:t>
            </a:r>
          </a:p>
          <a:p>
            <a:pPr lvl="1">
              <a:lnSpc>
                <a:spcPct val="90000"/>
              </a:lnSpc>
            </a:pPr>
            <a:r>
              <a:rPr lang="zh-CN" altLang="en-US" dirty="0"/>
              <a:t>码</a:t>
            </a:r>
            <a:r>
              <a:rPr lang="en-US" altLang="zh-CN" dirty="0"/>
              <a:t>: </a:t>
            </a:r>
            <a:r>
              <a:rPr lang="zh-CN" altLang="en-US" dirty="0"/>
              <a:t>能惟一标识实体的属性集</a:t>
            </a:r>
          </a:p>
          <a:p>
            <a:pPr lvl="2">
              <a:lnSpc>
                <a:spcPct val="90000"/>
              </a:lnSpc>
            </a:pPr>
            <a:r>
              <a:rPr lang="zh-CN" altLang="en-US" dirty="0"/>
              <a:t>学生实体的码是“学号”</a:t>
            </a:r>
            <a:r>
              <a:rPr lang="en-US" altLang="zh-CN" dirty="0"/>
              <a:t>,</a:t>
            </a:r>
            <a:r>
              <a:rPr lang="zh-CN" altLang="en-US" dirty="0"/>
              <a:t>课程实体的码是“课程号”</a:t>
            </a:r>
          </a:p>
          <a:p>
            <a:pPr lvl="1">
              <a:lnSpc>
                <a:spcPct val="90000"/>
              </a:lnSpc>
            </a:pPr>
            <a:r>
              <a:rPr lang="zh-CN" altLang="en-US" dirty="0"/>
              <a:t>域</a:t>
            </a:r>
            <a:r>
              <a:rPr lang="en-US" altLang="zh-CN" dirty="0"/>
              <a:t>: </a:t>
            </a:r>
            <a:r>
              <a:rPr lang="zh-CN" altLang="en-US" dirty="0"/>
              <a:t>属性的取值范围</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日期占位符 1"/>
          <p:cNvSpPr>
            <a:spLocks noGrp="1"/>
          </p:cNvSpPr>
          <p:nvPr>
            <p:ph type="dt" sz="half" idx="10"/>
          </p:nvPr>
        </p:nvSpPr>
        <p:spPr>
          <a:ln/>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fld id="{BB962C8B-B14F-4D97-AF65-F5344CB8AC3E}" type="datetime1">
              <a:rPr lang="zh-CN" altLang="en-US" sz="1400" dirty="0"/>
              <a:t>2023/11/13</a:t>
            </a:fld>
            <a:endParaRPr lang="zh-CN" altLang="en-US" sz="1400" dirty="0">
              <a:latin typeface="Times New Roman" panose="02020603050405020304" pitchFamily="18" charset="0"/>
            </a:endParaRPr>
          </a:p>
        </p:txBody>
      </p:sp>
      <p:sp>
        <p:nvSpPr>
          <p:cNvPr id="38914" name="页脚占位符 2"/>
          <p:cNvSpPr>
            <a:spLocks noGrp="1"/>
          </p:cNvSpPr>
          <p:nvPr>
            <p:ph type="ftr" sz="quarter" idx="11"/>
          </p:nvPr>
        </p:nvSpPr>
        <p:spPr>
          <a:ln/>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ctr"/>
            <a:r>
              <a:rPr lang="zh-CN" altLang="en-US" sz="1400" dirty="0">
                <a:solidFill>
                  <a:schemeClr val="bg2"/>
                </a:solidFill>
              </a:rPr>
              <a:t>计算学科导论 吴宾</a:t>
            </a:r>
          </a:p>
        </p:txBody>
      </p:sp>
      <p:sp>
        <p:nvSpPr>
          <p:cNvPr id="38915" name="标题 100353"/>
          <p:cNvSpPr>
            <a:spLocks noGrp="1"/>
          </p:cNvSpPr>
          <p:nvPr>
            <p:ph type="title"/>
          </p:nvPr>
        </p:nvSpPr>
        <p:spPr>
          <a:ln/>
        </p:spPr>
        <p:txBody>
          <a:bodyPr anchor="b" anchorCtr="0"/>
          <a:lstStyle/>
          <a:p>
            <a:r>
              <a:rPr lang="zh-CN" altLang="en-US" dirty="0"/>
              <a:t>例</a:t>
            </a:r>
            <a:r>
              <a:rPr lang="en-US" altLang="zh-CN"/>
              <a:t>:</a:t>
            </a:r>
            <a:r>
              <a:rPr lang="zh-CN" altLang="en-US" dirty="0">
                <a:solidFill>
                  <a:schemeClr val="folHlink"/>
                </a:solidFill>
              </a:rPr>
              <a:t>学生选课问题</a:t>
            </a:r>
            <a:r>
              <a:rPr lang="en-US" altLang="zh-CN" dirty="0">
                <a:solidFill>
                  <a:schemeClr val="folHlink"/>
                </a:solidFill>
              </a:rPr>
              <a:t>(</a:t>
            </a:r>
            <a:r>
              <a:rPr lang="zh-CN" altLang="en-US" dirty="0">
                <a:solidFill>
                  <a:schemeClr val="folHlink"/>
                </a:solidFill>
              </a:rPr>
              <a:t>续</a:t>
            </a:r>
            <a:r>
              <a:rPr lang="en-US" altLang="zh-CN">
                <a:solidFill>
                  <a:schemeClr val="folHlink"/>
                </a:solidFill>
              </a:rPr>
              <a:t>)</a:t>
            </a:r>
          </a:p>
        </p:txBody>
      </p:sp>
      <p:sp>
        <p:nvSpPr>
          <p:cNvPr id="38916" name="文本占位符 100354"/>
          <p:cNvSpPr>
            <a:spLocks noGrp="1"/>
          </p:cNvSpPr>
          <p:nvPr>
            <p:ph idx="1"/>
          </p:nvPr>
        </p:nvSpPr>
        <p:spPr>
          <a:ln/>
        </p:spPr>
        <p:txBody>
          <a:bodyPr anchor="t" anchorCtr="0"/>
          <a:lstStyle/>
          <a:p>
            <a:r>
              <a:rPr lang="zh-CN" altLang="en-US" dirty="0"/>
              <a:t>实体集</a:t>
            </a:r>
            <a:r>
              <a:rPr lang="en-US" altLang="zh-CN" dirty="0"/>
              <a:t>: </a:t>
            </a:r>
            <a:r>
              <a:rPr lang="zh-CN" altLang="en-US" dirty="0"/>
              <a:t>同类实体</a:t>
            </a:r>
            <a:r>
              <a:rPr lang="en-US" altLang="zh-CN" dirty="0"/>
              <a:t>(</a:t>
            </a:r>
            <a:r>
              <a:rPr lang="zh-CN" altLang="en-US" dirty="0"/>
              <a:t>具有相同属性</a:t>
            </a:r>
            <a:r>
              <a:rPr lang="en-US" altLang="zh-CN" dirty="0"/>
              <a:t>)</a:t>
            </a:r>
            <a:r>
              <a:rPr lang="zh-CN" altLang="en-US" dirty="0"/>
              <a:t>的集合</a:t>
            </a:r>
          </a:p>
          <a:p>
            <a:r>
              <a:rPr lang="zh-CN" altLang="en-US" dirty="0"/>
              <a:t>联系</a:t>
            </a:r>
            <a:r>
              <a:rPr lang="en-US" altLang="zh-CN"/>
              <a:t>(</a:t>
            </a:r>
            <a:r>
              <a:rPr lang="en-US" altLang="zh-CN" b="0">
                <a:solidFill>
                  <a:srgbClr val="000000"/>
                </a:solidFill>
              </a:rPr>
              <a:t>Relationship </a:t>
            </a:r>
            <a:r>
              <a:rPr lang="en-US" altLang="zh-CN" dirty="0"/>
              <a:t>):</a:t>
            </a:r>
            <a:r>
              <a:rPr lang="zh-CN" altLang="en-US" dirty="0"/>
              <a:t>指实体集之间的联系</a:t>
            </a:r>
          </a:p>
          <a:p>
            <a:pPr lvl="1"/>
            <a:r>
              <a:rPr lang="zh-CN" altLang="en-US" dirty="0"/>
              <a:t>两个实体集之间的</a:t>
            </a:r>
            <a:r>
              <a:rPr lang="en-US" altLang="zh-CN" dirty="0"/>
              <a:t>3</a:t>
            </a:r>
            <a:r>
              <a:rPr lang="zh-CN" altLang="en-US" dirty="0"/>
              <a:t>类联系</a:t>
            </a:r>
          </a:p>
          <a:p>
            <a:pPr lvl="2"/>
            <a:r>
              <a:rPr lang="zh-CN" altLang="en-US" dirty="0"/>
              <a:t>一对一</a:t>
            </a:r>
            <a:r>
              <a:rPr lang="en-US" altLang="zh-CN"/>
              <a:t>(1:1)</a:t>
            </a:r>
          </a:p>
          <a:p>
            <a:pPr lvl="2"/>
            <a:r>
              <a:rPr lang="zh-CN" altLang="en-US" dirty="0"/>
              <a:t>一对多</a:t>
            </a:r>
            <a:r>
              <a:rPr lang="en-US" altLang="zh-CN"/>
              <a:t>(1:</a:t>
            </a:r>
            <a:r>
              <a:rPr lang="en-US" altLang="zh-CN" i="1"/>
              <a:t>n)</a:t>
            </a:r>
          </a:p>
          <a:p>
            <a:pPr lvl="2"/>
            <a:r>
              <a:rPr lang="zh-CN" altLang="en-US" dirty="0"/>
              <a:t>多对多</a:t>
            </a:r>
            <a:r>
              <a:rPr lang="en-US" altLang="zh-CN"/>
              <a:t>(</a:t>
            </a:r>
            <a:r>
              <a:rPr lang="en-US" altLang="zh-CN" i="1"/>
              <a:t>m</a:t>
            </a:r>
            <a:r>
              <a:rPr lang="en-US" altLang="zh-CN"/>
              <a:t>:</a:t>
            </a:r>
            <a:r>
              <a:rPr lang="en-US" altLang="zh-CN" i="1"/>
              <a:t>n)</a:t>
            </a:r>
            <a:endParaRPr lang="en-US" altLang="zh-CN"/>
          </a:p>
          <a:p>
            <a:pPr lvl="1"/>
            <a:r>
              <a:rPr lang="zh-CN" altLang="en-US" dirty="0"/>
              <a:t>学生与课程之间的联系</a:t>
            </a:r>
            <a:r>
              <a:rPr lang="en-US" altLang="zh-CN" dirty="0"/>
              <a:t>: </a:t>
            </a:r>
            <a:r>
              <a:rPr lang="zh-CN" altLang="en-US" dirty="0"/>
              <a:t>选修</a:t>
            </a:r>
          </a:p>
          <a:p>
            <a:pPr lvl="2"/>
            <a:r>
              <a:rPr lang="zh-CN" altLang="en-US" dirty="0"/>
              <a:t>学生“李明”选修了“计算引论”就存在一个相应联系</a:t>
            </a:r>
          </a:p>
          <a:p>
            <a:pPr lvl="2"/>
            <a:r>
              <a:rPr lang="zh-CN" altLang="en-US" dirty="0"/>
              <a:t>实体集“学生”与“课程”之间的联系是</a:t>
            </a:r>
            <a:r>
              <a:rPr lang="en-US" altLang="zh-CN" i="1"/>
              <a:t>m</a:t>
            </a:r>
            <a:r>
              <a:rPr lang="en-US" altLang="zh-CN"/>
              <a:t>:</a:t>
            </a:r>
            <a:r>
              <a:rPr lang="en-US" altLang="zh-CN" i="1"/>
              <a:t>n</a:t>
            </a:r>
            <a:r>
              <a:rPr lang="zh-CN" altLang="en-US" dirty="0"/>
              <a:t>联系</a:t>
            </a:r>
            <a:endParaRPr lang="zh-CN" altLang="en-US"/>
          </a:p>
          <a:p>
            <a:pPr lvl="1"/>
            <a:r>
              <a:rPr lang="zh-CN" altLang="en-US" dirty="0"/>
              <a:t>联系也可能需要描述</a:t>
            </a:r>
            <a:r>
              <a:rPr lang="en-US" altLang="zh-CN" dirty="0"/>
              <a:t>----</a:t>
            </a:r>
            <a:r>
              <a:rPr lang="zh-CN" altLang="en-US" dirty="0"/>
              <a:t>联系的属性</a:t>
            </a:r>
          </a:p>
          <a:p>
            <a:pPr lvl="2"/>
            <a:r>
              <a:rPr lang="zh-CN" altLang="en-US" dirty="0"/>
              <a:t>选修的属性</a:t>
            </a:r>
            <a:r>
              <a:rPr lang="en-US" altLang="zh-CN" dirty="0"/>
              <a:t>: </a:t>
            </a:r>
            <a:r>
              <a:rPr lang="zh-CN" altLang="en-US" dirty="0"/>
              <a:t>成绩</a:t>
            </a:r>
            <a:endParaRPr lang="zh-CN"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日期占位符 1"/>
          <p:cNvSpPr>
            <a:spLocks noGrp="1"/>
          </p:cNvSpPr>
          <p:nvPr>
            <p:ph type="dt" sz="half" idx="10"/>
          </p:nvPr>
        </p:nvSpPr>
        <p:spPr>
          <a:ln/>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fld id="{BB962C8B-B14F-4D97-AF65-F5344CB8AC3E}" type="datetime1">
              <a:rPr lang="zh-CN" altLang="en-US" sz="1400" dirty="0"/>
              <a:t>2023/11/13</a:t>
            </a:fld>
            <a:endParaRPr lang="zh-CN" altLang="en-US" sz="1400" dirty="0">
              <a:latin typeface="Times New Roman" panose="02020603050405020304" pitchFamily="18" charset="0"/>
            </a:endParaRPr>
          </a:p>
        </p:txBody>
      </p:sp>
      <p:sp>
        <p:nvSpPr>
          <p:cNvPr id="39938" name="页脚占位符 2"/>
          <p:cNvSpPr>
            <a:spLocks noGrp="1"/>
          </p:cNvSpPr>
          <p:nvPr>
            <p:ph type="ftr" sz="quarter" idx="11"/>
          </p:nvPr>
        </p:nvSpPr>
        <p:spPr>
          <a:ln/>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ctr"/>
            <a:r>
              <a:rPr lang="zh-CN" altLang="en-US" sz="1400" dirty="0">
                <a:solidFill>
                  <a:schemeClr val="bg2"/>
                </a:solidFill>
              </a:rPr>
              <a:t>计算学科导论 吴宾</a:t>
            </a:r>
          </a:p>
        </p:txBody>
      </p:sp>
      <p:sp>
        <p:nvSpPr>
          <p:cNvPr id="39939" name="标题 101377"/>
          <p:cNvSpPr>
            <a:spLocks noGrp="1"/>
          </p:cNvSpPr>
          <p:nvPr>
            <p:ph type="title"/>
          </p:nvPr>
        </p:nvSpPr>
        <p:spPr>
          <a:ln/>
        </p:spPr>
        <p:txBody>
          <a:bodyPr anchor="b" anchorCtr="0"/>
          <a:lstStyle/>
          <a:p>
            <a:r>
              <a:rPr lang="zh-CN" altLang="en-US" dirty="0">
                <a:solidFill>
                  <a:schemeClr val="folHlink"/>
                </a:solidFill>
              </a:rPr>
              <a:t>学生选课问题</a:t>
            </a:r>
            <a:r>
              <a:rPr lang="en-US" altLang="zh-CN" dirty="0">
                <a:solidFill>
                  <a:schemeClr val="folHlink"/>
                </a:solidFill>
              </a:rPr>
              <a:t>(</a:t>
            </a:r>
            <a:r>
              <a:rPr lang="zh-CN" altLang="en-US" dirty="0">
                <a:solidFill>
                  <a:schemeClr val="folHlink"/>
                </a:solidFill>
              </a:rPr>
              <a:t>续</a:t>
            </a:r>
            <a:r>
              <a:rPr lang="en-US" altLang="zh-CN">
                <a:solidFill>
                  <a:schemeClr val="folHlink"/>
                </a:solidFill>
              </a:rPr>
              <a:t>)</a:t>
            </a:r>
          </a:p>
        </p:txBody>
      </p:sp>
      <p:sp>
        <p:nvSpPr>
          <p:cNvPr id="39940" name="文本占位符 101378"/>
          <p:cNvSpPr>
            <a:spLocks noGrp="1"/>
          </p:cNvSpPr>
          <p:nvPr>
            <p:ph idx="1"/>
          </p:nvPr>
        </p:nvSpPr>
        <p:spPr>
          <a:ln/>
        </p:spPr>
        <p:txBody>
          <a:bodyPr anchor="t" anchorCtr="0"/>
          <a:lstStyle/>
          <a:p>
            <a:r>
              <a:rPr lang="zh-CN" altLang="en-US" dirty="0"/>
              <a:t>建立学生选课的模型</a:t>
            </a:r>
          </a:p>
          <a:p>
            <a:pPr lvl="1"/>
            <a:r>
              <a:rPr lang="zh-CN" altLang="en-US" dirty="0"/>
              <a:t>实体</a:t>
            </a:r>
            <a:r>
              <a:rPr lang="en-US" altLang="zh-CN" dirty="0"/>
              <a:t>-</a:t>
            </a:r>
            <a:r>
              <a:rPr lang="zh-CN" altLang="en-US" dirty="0"/>
              <a:t>联系</a:t>
            </a:r>
            <a:r>
              <a:rPr lang="en-US" altLang="zh-CN" dirty="0"/>
              <a:t>(E-R)</a:t>
            </a:r>
            <a:r>
              <a:rPr lang="zh-CN" altLang="en-US" dirty="0"/>
              <a:t>模型</a:t>
            </a:r>
            <a:r>
              <a:rPr lang="en-US" altLang="zh-CN" dirty="0"/>
              <a:t>: </a:t>
            </a:r>
            <a:r>
              <a:rPr lang="zh-CN" altLang="en-US" dirty="0"/>
              <a:t>用</a:t>
            </a:r>
            <a:r>
              <a:rPr lang="en-US" altLang="zh-CN" dirty="0"/>
              <a:t>E-R</a:t>
            </a:r>
            <a:r>
              <a:rPr lang="zh-CN" altLang="en-US" dirty="0"/>
              <a:t>图表示</a:t>
            </a:r>
          </a:p>
          <a:p>
            <a:pPr lvl="1"/>
            <a:endParaRPr lang="zh-CN" altLang="en-US"/>
          </a:p>
        </p:txBody>
      </p:sp>
      <p:grpSp>
        <p:nvGrpSpPr>
          <p:cNvPr id="39941" name="组合 101380"/>
          <p:cNvGrpSpPr/>
          <p:nvPr/>
        </p:nvGrpSpPr>
        <p:grpSpPr>
          <a:xfrm>
            <a:off x="1981200" y="2819400"/>
            <a:ext cx="4495800" cy="3505200"/>
            <a:chOff x="1248" y="1440"/>
            <a:chExt cx="2832" cy="2208"/>
          </a:xfrm>
        </p:grpSpPr>
        <p:sp>
          <p:nvSpPr>
            <p:cNvPr id="39942" name="椭圆 101381"/>
            <p:cNvSpPr/>
            <p:nvPr/>
          </p:nvSpPr>
          <p:spPr>
            <a:xfrm>
              <a:off x="1248" y="1440"/>
              <a:ext cx="480" cy="240"/>
            </a:xfrm>
            <a:prstGeom prst="ellipse">
              <a:avLst/>
            </a:prstGeom>
            <a:solidFill>
              <a:schemeClr val="accent1"/>
            </a:solidFill>
            <a:ln w="9525" cap="flat" cmpd="sng">
              <a:solidFill>
                <a:schemeClr val="tx1"/>
              </a:solidFill>
              <a:prstDash val="solid"/>
              <a:miter/>
              <a:headEnd type="none" w="med" len="med"/>
              <a:tailEnd type="none" w="med" len="med"/>
            </a:ln>
          </p:spPr>
          <p:txBody>
            <a:bodyPr anchor="t" anchorCtr="0"/>
            <a:lstStyle/>
            <a:p>
              <a:endParaRPr lang="zh-CN" altLang="en-US">
                <a:latin typeface="Tahoma" panose="020B0604030504040204" pitchFamily="34" charset="0"/>
                <a:ea typeface="宋体" panose="02010600030101010101" pitchFamily="2" charset="-122"/>
              </a:endParaRPr>
            </a:p>
          </p:txBody>
        </p:sp>
        <p:sp>
          <p:nvSpPr>
            <p:cNvPr id="39943" name="文本框 101382"/>
            <p:cNvSpPr txBox="1"/>
            <p:nvPr/>
          </p:nvSpPr>
          <p:spPr>
            <a:xfrm>
              <a:off x="1344" y="1488"/>
              <a:ext cx="288" cy="134"/>
            </a:xfrm>
            <a:prstGeom prst="rect">
              <a:avLst/>
            </a:prstGeom>
            <a:noFill/>
            <a:ln w="9525">
              <a:noFill/>
            </a:ln>
          </p:spPr>
          <p:txBody>
            <a:bodyPr lIns="0" tIns="0" rIns="0" bIns="0" anchor="t" anchorCtr="0">
              <a:spAutoFit/>
            </a:bodyPr>
            <a:lstStyle/>
            <a:p>
              <a:pPr algn="ctr">
                <a:spcBef>
                  <a:spcPct val="50000"/>
                </a:spcBef>
              </a:pPr>
              <a:r>
                <a:rPr lang="zh-CN" altLang="en-US" sz="1400" b="1">
                  <a:latin typeface="Tahoma" panose="020B0604030504040204" pitchFamily="34" charset="0"/>
                  <a:ea typeface="宋体" panose="02010600030101010101" pitchFamily="2" charset="-122"/>
                </a:rPr>
                <a:t>学号</a:t>
              </a:r>
            </a:p>
          </p:txBody>
        </p:sp>
        <p:sp>
          <p:nvSpPr>
            <p:cNvPr id="39944" name="椭圆 101383"/>
            <p:cNvSpPr/>
            <p:nvPr/>
          </p:nvSpPr>
          <p:spPr>
            <a:xfrm>
              <a:off x="1872" y="1440"/>
              <a:ext cx="480" cy="240"/>
            </a:xfrm>
            <a:prstGeom prst="ellipse">
              <a:avLst/>
            </a:prstGeom>
            <a:solidFill>
              <a:schemeClr val="accent1"/>
            </a:solidFill>
            <a:ln w="9525" cap="flat" cmpd="sng">
              <a:solidFill>
                <a:schemeClr val="tx1"/>
              </a:solidFill>
              <a:prstDash val="solid"/>
              <a:miter/>
              <a:headEnd type="none" w="med" len="med"/>
              <a:tailEnd type="none" w="med" len="med"/>
            </a:ln>
          </p:spPr>
          <p:txBody>
            <a:bodyPr anchor="t" anchorCtr="0"/>
            <a:lstStyle/>
            <a:p>
              <a:endParaRPr lang="zh-CN" altLang="en-US">
                <a:latin typeface="Tahoma" panose="020B0604030504040204" pitchFamily="34" charset="0"/>
                <a:ea typeface="宋体" panose="02010600030101010101" pitchFamily="2" charset="-122"/>
              </a:endParaRPr>
            </a:p>
          </p:txBody>
        </p:sp>
        <p:sp>
          <p:nvSpPr>
            <p:cNvPr id="39945" name="文本框 101384"/>
            <p:cNvSpPr txBox="1"/>
            <p:nvPr/>
          </p:nvSpPr>
          <p:spPr>
            <a:xfrm>
              <a:off x="1968" y="1488"/>
              <a:ext cx="288" cy="134"/>
            </a:xfrm>
            <a:prstGeom prst="rect">
              <a:avLst/>
            </a:prstGeom>
            <a:noFill/>
            <a:ln w="9525">
              <a:noFill/>
            </a:ln>
          </p:spPr>
          <p:txBody>
            <a:bodyPr lIns="0" tIns="0" rIns="0" bIns="0" anchor="t" anchorCtr="0">
              <a:spAutoFit/>
            </a:bodyPr>
            <a:lstStyle/>
            <a:p>
              <a:pPr algn="ctr">
                <a:spcBef>
                  <a:spcPct val="50000"/>
                </a:spcBef>
              </a:pPr>
              <a:r>
                <a:rPr lang="zh-CN" altLang="en-US" sz="1400" b="1" dirty="0">
                  <a:latin typeface="Tahoma" panose="020B0604030504040204" pitchFamily="34" charset="0"/>
                  <a:ea typeface="宋体" panose="02010600030101010101" pitchFamily="2" charset="-122"/>
                </a:rPr>
                <a:t>姓名</a:t>
              </a:r>
              <a:endParaRPr lang="zh-CN" altLang="en-US" sz="1400" b="1">
                <a:latin typeface="Tahoma" panose="020B0604030504040204" pitchFamily="34" charset="0"/>
                <a:ea typeface="宋体" panose="02010600030101010101" pitchFamily="2" charset="-122"/>
              </a:endParaRPr>
            </a:p>
          </p:txBody>
        </p:sp>
        <p:sp>
          <p:nvSpPr>
            <p:cNvPr id="39946" name="椭圆 101385"/>
            <p:cNvSpPr/>
            <p:nvPr/>
          </p:nvSpPr>
          <p:spPr>
            <a:xfrm>
              <a:off x="2448" y="1440"/>
              <a:ext cx="480" cy="240"/>
            </a:xfrm>
            <a:prstGeom prst="ellipse">
              <a:avLst/>
            </a:prstGeom>
            <a:solidFill>
              <a:schemeClr val="accent1"/>
            </a:solidFill>
            <a:ln w="9525" cap="flat" cmpd="sng">
              <a:solidFill>
                <a:schemeClr val="tx1"/>
              </a:solidFill>
              <a:prstDash val="solid"/>
              <a:miter/>
              <a:headEnd type="none" w="med" len="med"/>
              <a:tailEnd type="none" w="med" len="med"/>
            </a:ln>
          </p:spPr>
          <p:txBody>
            <a:bodyPr anchor="t" anchorCtr="0"/>
            <a:lstStyle/>
            <a:p>
              <a:endParaRPr lang="zh-CN" altLang="en-US">
                <a:latin typeface="Tahoma" panose="020B0604030504040204" pitchFamily="34" charset="0"/>
                <a:ea typeface="宋体" panose="02010600030101010101" pitchFamily="2" charset="-122"/>
              </a:endParaRPr>
            </a:p>
          </p:txBody>
        </p:sp>
        <p:sp>
          <p:nvSpPr>
            <p:cNvPr id="39947" name="文本框 101386"/>
            <p:cNvSpPr txBox="1"/>
            <p:nvPr/>
          </p:nvSpPr>
          <p:spPr>
            <a:xfrm>
              <a:off x="2544" y="1488"/>
              <a:ext cx="288" cy="134"/>
            </a:xfrm>
            <a:prstGeom prst="rect">
              <a:avLst/>
            </a:prstGeom>
            <a:noFill/>
            <a:ln w="9525">
              <a:noFill/>
            </a:ln>
          </p:spPr>
          <p:txBody>
            <a:bodyPr lIns="0" tIns="0" rIns="0" bIns="0" anchor="t" anchorCtr="0">
              <a:spAutoFit/>
            </a:bodyPr>
            <a:lstStyle/>
            <a:p>
              <a:pPr algn="ctr">
                <a:spcBef>
                  <a:spcPct val="50000"/>
                </a:spcBef>
              </a:pPr>
              <a:r>
                <a:rPr lang="zh-CN" altLang="en-US" sz="1400" b="1" dirty="0">
                  <a:latin typeface="Tahoma" panose="020B0604030504040204" pitchFamily="34" charset="0"/>
                  <a:ea typeface="宋体" panose="02010600030101010101" pitchFamily="2" charset="-122"/>
                </a:rPr>
                <a:t>性别</a:t>
              </a:r>
              <a:endParaRPr lang="zh-CN" altLang="en-US" sz="1400" b="1">
                <a:latin typeface="Tahoma" panose="020B0604030504040204" pitchFamily="34" charset="0"/>
                <a:ea typeface="宋体" panose="02010600030101010101" pitchFamily="2" charset="-122"/>
              </a:endParaRPr>
            </a:p>
          </p:txBody>
        </p:sp>
        <p:sp>
          <p:nvSpPr>
            <p:cNvPr id="39948" name="椭圆 101387"/>
            <p:cNvSpPr/>
            <p:nvPr/>
          </p:nvSpPr>
          <p:spPr>
            <a:xfrm>
              <a:off x="3024" y="1440"/>
              <a:ext cx="480" cy="240"/>
            </a:xfrm>
            <a:prstGeom prst="ellipse">
              <a:avLst/>
            </a:prstGeom>
            <a:solidFill>
              <a:schemeClr val="accent1"/>
            </a:solidFill>
            <a:ln w="9525" cap="flat" cmpd="sng">
              <a:solidFill>
                <a:schemeClr val="tx1"/>
              </a:solidFill>
              <a:prstDash val="solid"/>
              <a:miter/>
              <a:headEnd type="none" w="med" len="med"/>
              <a:tailEnd type="none" w="med" len="med"/>
            </a:ln>
          </p:spPr>
          <p:txBody>
            <a:bodyPr anchor="t" anchorCtr="0"/>
            <a:lstStyle/>
            <a:p>
              <a:endParaRPr lang="zh-CN" altLang="en-US">
                <a:latin typeface="Tahoma" panose="020B0604030504040204" pitchFamily="34" charset="0"/>
                <a:ea typeface="宋体" panose="02010600030101010101" pitchFamily="2" charset="-122"/>
              </a:endParaRPr>
            </a:p>
          </p:txBody>
        </p:sp>
        <p:sp>
          <p:nvSpPr>
            <p:cNvPr id="39949" name="文本框 101388"/>
            <p:cNvSpPr txBox="1"/>
            <p:nvPr/>
          </p:nvSpPr>
          <p:spPr>
            <a:xfrm>
              <a:off x="3120" y="1488"/>
              <a:ext cx="288" cy="134"/>
            </a:xfrm>
            <a:prstGeom prst="rect">
              <a:avLst/>
            </a:prstGeom>
            <a:noFill/>
            <a:ln w="9525">
              <a:noFill/>
            </a:ln>
          </p:spPr>
          <p:txBody>
            <a:bodyPr lIns="0" tIns="0" rIns="0" bIns="0" anchor="t" anchorCtr="0">
              <a:spAutoFit/>
            </a:bodyPr>
            <a:lstStyle/>
            <a:p>
              <a:pPr algn="ctr">
                <a:spcBef>
                  <a:spcPct val="50000"/>
                </a:spcBef>
              </a:pPr>
              <a:r>
                <a:rPr lang="zh-CN" altLang="en-US" sz="1400" b="1" dirty="0">
                  <a:latin typeface="Tahoma" panose="020B0604030504040204" pitchFamily="34" charset="0"/>
                  <a:ea typeface="宋体" panose="02010600030101010101" pitchFamily="2" charset="-122"/>
                </a:rPr>
                <a:t>年龄</a:t>
              </a:r>
              <a:endParaRPr lang="zh-CN" altLang="en-US" sz="1400" b="1">
                <a:latin typeface="Tahoma" panose="020B0604030504040204" pitchFamily="34" charset="0"/>
                <a:ea typeface="宋体" panose="02010600030101010101" pitchFamily="2" charset="-122"/>
              </a:endParaRPr>
            </a:p>
          </p:txBody>
        </p:sp>
        <p:sp>
          <p:nvSpPr>
            <p:cNvPr id="39950" name="椭圆 101389"/>
            <p:cNvSpPr/>
            <p:nvPr/>
          </p:nvSpPr>
          <p:spPr>
            <a:xfrm>
              <a:off x="3600" y="1440"/>
              <a:ext cx="480" cy="240"/>
            </a:xfrm>
            <a:prstGeom prst="ellipse">
              <a:avLst/>
            </a:prstGeom>
            <a:solidFill>
              <a:schemeClr val="accent1"/>
            </a:solidFill>
            <a:ln w="9525" cap="flat" cmpd="sng">
              <a:solidFill>
                <a:schemeClr val="tx1"/>
              </a:solidFill>
              <a:prstDash val="solid"/>
              <a:miter/>
              <a:headEnd type="none" w="med" len="med"/>
              <a:tailEnd type="none" w="med" len="med"/>
            </a:ln>
          </p:spPr>
          <p:txBody>
            <a:bodyPr anchor="t" anchorCtr="0"/>
            <a:lstStyle/>
            <a:p>
              <a:endParaRPr lang="zh-CN" altLang="en-US">
                <a:latin typeface="Tahoma" panose="020B0604030504040204" pitchFamily="34" charset="0"/>
                <a:ea typeface="宋体" panose="02010600030101010101" pitchFamily="2" charset="-122"/>
              </a:endParaRPr>
            </a:p>
          </p:txBody>
        </p:sp>
        <p:sp>
          <p:nvSpPr>
            <p:cNvPr id="39951" name="文本框 101390"/>
            <p:cNvSpPr txBox="1"/>
            <p:nvPr/>
          </p:nvSpPr>
          <p:spPr>
            <a:xfrm>
              <a:off x="3696" y="1488"/>
              <a:ext cx="288" cy="134"/>
            </a:xfrm>
            <a:prstGeom prst="rect">
              <a:avLst/>
            </a:prstGeom>
            <a:noFill/>
            <a:ln w="9525">
              <a:noFill/>
            </a:ln>
          </p:spPr>
          <p:txBody>
            <a:bodyPr lIns="0" tIns="0" rIns="0" bIns="0" anchor="t" anchorCtr="0">
              <a:spAutoFit/>
            </a:bodyPr>
            <a:lstStyle/>
            <a:p>
              <a:pPr algn="ctr">
                <a:spcBef>
                  <a:spcPct val="50000"/>
                </a:spcBef>
              </a:pPr>
              <a:r>
                <a:rPr lang="zh-CN" altLang="en-US" sz="1400" b="1">
                  <a:latin typeface="Tahoma" panose="020B0604030504040204" pitchFamily="34" charset="0"/>
                  <a:ea typeface="宋体" panose="02010600030101010101" pitchFamily="2" charset="-122"/>
                </a:rPr>
                <a:t>院系</a:t>
              </a:r>
            </a:p>
          </p:txBody>
        </p:sp>
        <p:sp>
          <p:nvSpPr>
            <p:cNvPr id="39952" name="矩形 101391"/>
            <p:cNvSpPr/>
            <p:nvPr/>
          </p:nvSpPr>
          <p:spPr>
            <a:xfrm>
              <a:off x="2400" y="1968"/>
              <a:ext cx="576" cy="240"/>
            </a:xfrm>
            <a:prstGeom prst="rect">
              <a:avLst/>
            </a:prstGeom>
            <a:solidFill>
              <a:schemeClr val="accent1"/>
            </a:solidFill>
            <a:ln w="9525" cap="flat" cmpd="sng">
              <a:solidFill>
                <a:schemeClr val="tx1"/>
              </a:solidFill>
              <a:prstDash val="solid"/>
              <a:miter/>
              <a:headEnd type="none" w="med" len="med"/>
              <a:tailEnd type="none" w="med" len="med"/>
            </a:ln>
          </p:spPr>
          <p:txBody>
            <a:bodyPr anchor="t" anchorCtr="0"/>
            <a:lstStyle/>
            <a:p>
              <a:endParaRPr lang="zh-CN" altLang="en-US">
                <a:latin typeface="Tahoma" panose="020B0604030504040204" pitchFamily="34" charset="0"/>
                <a:ea typeface="宋体" panose="02010600030101010101" pitchFamily="2" charset="-122"/>
              </a:endParaRPr>
            </a:p>
          </p:txBody>
        </p:sp>
        <p:sp>
          <p:nvSpPr>
            <p:cNvPr id="39953" name="文本框 101392"/>
            <p:cNvSpPr txBox="1"/>
            <p:nvPr/>
          </p:nvSpPr>
          <p:spPr>
            <a:xfrm>
              <a:off x="2544" y="2016"/>
              <a:ext cx="288" cy="134"/>
            </a:xfrm>
            <a:prstGeom prst="rect">
              <a:avLst/>
            </a:prstGeom>
            <a:noFill/>
            <a:ln w="9525">
              <a:noFill/>
            </a:ln>
          </p:spPr>
          <p:txBody>
            <a:bodyPr lIns="0" tIns="0" rIns="0" bIns="0" anchor="t" anchorCtr="0">
              <a:spAutoFit/>
            </a:bodyPr>
            <a:lstStyle/>
            <a:p>
              <a:pPr algn="ctr">
                <a:spcBef>
                  <a:spcPct val="50000"/>
                </a:spcBef>
              </a:pPr>
              <a:r>
                <a:rPr lang="zh-CN" altLang="en-US" sz="1400" b="1" dirty="0">
                  <a:latin typeface="Tahoma" panose="020B0604030504040204" pitchFamily="34" charset="0"/>
                  <a:ea typeface="宋体" panose="02010600030101010101" pitchFamily="2" charset="-122"/>
                </a:rPr>
                <a:t>学生</a:t>
              </a:r>
              <a:endParaRPr lang="zh-CN" altLang="en-US" sz="1400" b="1">
                <a:latin typeface="Tahoma" panose="020B0604030504040204" pitchFamily="34" charset="0"/>
                <a:ea typeface="宋体" panose="02010600030101010101" pitchFamily="2" charset="-122"/>
              </a:endParaRPr>
            </a:p>
          </p:txBody>
        </p:sp>
        <p:sp>
          <p:nvSpPr>
            <p:cNvPr id="39954" name="流程图: 决策 101393"/>
            <p:cNvSpPr/>
            <p:nvPr/>
          </p:nvSpPr>
          <p:spPr>
            <a:xfrm>
              <a:off x="2334" y="2400"/>
              <a:ext cx="720" cy="336"/>
            </a:xfrm>
            <a:prstGeom prst="flowChartDecision">
              <a:avLst/>
            </a:prstGeom>
            <a:solidFill>
              <a:schemeClr val="accent1"/>
            </a:solidFill>
            <a:ln w="9525" cap="flat" cmpd="sng">
              <a:solidFill>
                <a:schemeClr val="tx1"/>
              </a:solidFill>
              <a:prstDash val="solid"/>
              <a:miter/>
              <a:headEnd type="none" w="med" len="med"/>
              <a:tailEnd type="none" w="med" len="med"/>
            </a:ln>
          </p:spPr>
          <p:txBody>
            <a:bodyPr anchor="t" anchorCtr="0"/>
            <a:lstStyle/>
            <a:p>
              <a:endParaRPr lang="zh-CN" altLang="en-US">
                <a:latin typeface="Tahoma" panose="020B0604030504040204" pitchFamily="34" charset="0"/>
                <a:ea typeface="宋体" panose="02010600030101010101" pitchFamily="2" charset="-122"/>
              </a:endParaRPr>
            </a:p>
          </p:txBody>
        </p:sp>
        <p:sp>
          <p:nvSpPr>
            <p:cNvPr id="39955" name="文本框 101394"/>
            <p:cNvSpPr txBox="1"/>
            <p:nvPr/>
          </p:nvSpPr>
          <p:spPr>
            <a:xfrm>
              <a:off x="2592" y="2496"/>
              <a:ext cx="288" cy="134"/>
            </a:xfrm>
            <a:prstGeom prst="rect">
              <a:avLst/>
            </a:prstGeom>
            <a:noFill/>
            <a:ln w="9525">
              <a:noFill/>
            </a:ln>
          </p:spPr>
          <p:txBody>
            <a:bodyPr lIns="0" tIns="0" rIns="0" bIns="0" anchor="t" anchorCtr="0">
              <a:spAutoFit/>
            </a:bodyPr>
            <a:lstStyle/>
            <a:p>
              <a:pPr algn="ctr">
                <a:spcBef>
                  <a:spcPct val="50000"/>
                </a:spcBef>
              </a:pPr>
              <a:r>
                <a:rPr lang="zh-CN" altLang="en-US" sz="1400" b="1" dirty="0">
                  <a:latin typeface="Tahoma" panose="020B0604030504040204" pitchFamily="34" charset="0"/>
                  <a:ea typeface="宋体" panose="02010600030101010101" pitchFamily="2" charset="-122"/>
                </a:rPr>
                <a:t>选修</a:t>
              </a:r>
              <a:endParaRPr lang="zh-CN" altLang="en-US" sz="1400" b="1">
                <a:latin typeface="Tahoma" panose="020B0604030504040204" pitchFamily="34" charset="0"/>
                <a:ea typeface="宋体" panose="02010600030101010101" pitchFamily="2" charset="-122"/>
              </a:endParaRPr>
            </a:p>
          </p:txBody>
        </p:sp>
        <p:sp>
          <p:nvSpPr>
            <p:cNvPr id="39956" name="矩形 101395"/>
            <p:cNvSpPr/>
            <p:nvPr/>
          </p:nvSpPr>
          <p:spPr>
            <a:xfrm>
              <a:off x="2400" y="2928"/>
              <a:ext cx="576" cy="240"/>
            </a:xfrm>
            <a:prstGeom prst="rect">
              <a:avLst/>
            </a:prstGeom>
            <a:solidFill>
              <a:schemeClr val="accent1"/>
            </a:solidFill>
            <a:ln w="9525" cap="flat" cmpd="sng">
              <a:solidFill>
                <a:schemeClr val="tx1"/>
              </a:solidFill>
              <a:prstDash val="solid"/>
              <a:miter/>
              <a:headEnd type="none" w="med" len="med"/>
              <a:tailEnd type="none" w="med" len="med"/>
            </a:ln>
          </p:spPr>
          <p:txBody>
            <a:bodyPr anchor="t" anchorCtr="0"/>
            <a:lstStyle/>
            <a:p>
              <a:endParaRPr lang="zh-CN" altLang="en-US">
                <a:latin typeface="Tahoma" panose="020B0604030504040204" pitchFamily="34" charset="0"/>
                <a:ea typeface="宋体" panose="02010600030101010101" pitchFamily="2" charset="-122"/>
              </a:endParaRPr>
            </a:p>
          </p:txBody>
        </p:sp>
        <p:sp>
          <p:nvSpPr>
            <p:cNvPr id="39957" name="文本框 101396"/>
            <p:cNvSpPr txBox="1"/>
            <p:nvPr/>
          </p:nvSpPr>
          <p:spPr>
            <a:xfrm>
              <a:off x="2544" y="2976"/>
              <a:ext cx="288" cy="134"/>
            </a:xfrm>
            <a:prstGeom prst="rect">
              <a:avLst/>
            </a:prstGeom>
            <a:noFill/>
            <a:ln w="9525">
              <a:noFill/>
            </a:ln>
          </p:spPr>
          <p:txBody>
            <a:bodyPr lIns="0" tIns="0" rIns="0" bIns="0" anchor="t" anchorCtr="0">
              <a:spAutoFit/>
            </a:bodyPr>
            <a:lstStyle/>
            <a:p>
              <a:pPr algn="ctr">
                <a:spcBef>
                  <a:spcPct val="50000"/>
                </a:spcBef>
              </a:pPr>
              <a:r>
                <a:rPr lang="zh-CN" altLang="en-US" sz="1400" b="1" dirty="0">
                  <a:latin typeface="Tahoma" panose="020B0604030504040204" pitchFamily="34" charset="0"/>
                  <a:ea typeface="宋体" panose="02010600030101010101" pitchFamily="2" charset="-122"/>
                </a:rPr>
                <a:t>课程</a:t>
              </a:r>
              <a:endParaRPr lang="zh-CN" altLang="en-US" sz="1400" b="1">
                <a:latin typeface="Tahoma" panose="020B0604030504040204" pitchFamily="34" charset="0"/>
                <a:ea typeface="宋体" panose="02010600030101010101" pitchFamily="2" charset="-122"/>
              </a:endParaRPr>
            </a:p>
          </p:txBody>
        </p:sp>
        <p:sp>
          <p:nvSpPr>
            <p:cNvPr id="39958" name="椭圆 101397"/>
            <p:cNvSpPr/>
            <p:nvPr/>
          </p:nvSpPr>
          <p:spPr>
            <a:xfrm>
              <a:off x="1824" y="3408"/>
              <a:ext cx="480" cy="240"/>
            </a:xfrm>
            <a:prstGeom prst="ellipse">
              <a:avLst/>
            </a:prstGeom>
            <a:solidFill>
              <a:schemeClr val="accent1"/>
            </a:solidFill>
            <a:ln w="9525" cap="flat" cmpd="sng">
              <a:solidFill>
                <a:schemeClr val="tx1"/>
              </a:solidFill>
              <a:prstDash val="solid"/>
              <a:miter/>
              <a:headEnd type="none" w="med" len="med"/>
              <a:tailEnd type="none" w="med" len="med"/>
            </a:ln>
          </p:spPr>
          <p:txBody>
            <a:bodyPr anchor="t" anchorCtr="0"/>
            <a:lstStyle/>
            <a:p>
              <a:endParaRPr lang="zh-CN" altLang="en-US">
                <a:latin typeface="Tahoma" panose="020B0604030504040204" pitchFamily="34" charset="0"/>
                <a:ea typeface="宋体" panose="02010600030101010101" pitchFamily="2" charset="-122"/>
              </a:endParaRPr>
            </a:p>
          </p:txBody>
        </p:sp>
        <p:sp>
          <p:nvSpPr>
            <p:cNvPr id="39959" name="文本框 101398"/>
            <p:cNvSpPr txBox="1"/>
            <p:nvPr/>
          </p:nvSpPr>
          <p:spPr>
            <a:xfrm>
              <a:off x="1872" y="3456"/>
              <a:ext cx="384" cy="134"/>
            </a:xfrm>
            <a:prstGeom prst="rect">
              <a:avLst/>
            </a:prstGeom>
            <a:noFill/>
            <a:ln w="9525">
              <a:noFill/>
            </a:ln>
          </p:spPr>
          <p:txBody>
            <a:bodyPr lIns="0" tIns="0" rIns="0" bIns="0" anchor="t" anchorCtr="0">
              <a:spAutoFit/>
            </a:bodyPr>
            <a:lstStyle/>
            <a:p>
              <a:pPr algn="ctr">
                <a:spcBef>
                  <a:spcPct val="50000"/>
                </a:spcBef>
              </a:pPr>
              <a:r>
                <a:rPr lang="zh-CN" altLang="en-US" sz="1400" b="1" dirty="0">
                  <a:latin typeface="Tahoma" panose="020B0604030504040204" pitchFamily="34" charset="0"/>
                  <a:ea typeface="宋体" panose="02010600030101010101" pitchFamily="2" charset="-122"/>
                </a:rPr>
                <a:t>课程号</a:t>
              </a:r>
              <a:endParaRPr lang="zh-CN" altLang="en-US" sz="1400" b="1">
                <a:latin typeface="Tahoma" panose="020B0604030504040204" pitchFamily="34" charset="0"/>
                <a:ea typeface="宋体" panose="02010600030101010101" pitchFamily="2" charset="-122"/>
              </a:endParaRPr>
            </a:p>
          </p:txBody>
        </p:sp>
        <p:sp>
          <p:nvSpPr>
            <p:cNvPr id="39960" name="椭圆 101399"/>
            <p:cNvSpPr/>
            <p:nvPr/>
          </p:nvSpPr>
          <p:spPr>
            <a:xfrm>
              <a:off x="2448" y="3408"/>
              <a:ext cx="480" cy="240"/>
            </a:xfrm>
            <a:prstGeom prst="ellipse">
              <a:avLst/>
            </a:prstGeom>
            <a:solidFill>
              <a:schemeClr val="accent1"/>
            </a:solidFill>
            <a:ln w="9525" cap="flat" cmpd="sng">
              <a:solidFill>
                <a:schemeClr val="tx1"/>
              </a:solidFill>
              <a:prstDash val="solid"/>
              <a:miter/>
              <a:headEnd type="none" w="med" len="med"/>
              <a:tailEnd type="none" w="med" len="med"/>
            </a:ln>
          </p:spPr>
          <p:txBody>
            <a:bodyPr anchor="t" anchorCtr="0"/>
            <a:lstStyle/>
            <a:p>
              <a:endParaRPr lang="zh-CN" altLang="en-US">
                <a:latin typeface="Tahoma" panose="020B0604030504040204" pitchFamily="34" charset="0"/>
                <a:ea typeface="宋体" panose="02010600030101010101" pitchFamily="2" charset="-122"/>
              </a:endParaRPr>
            </a:p>
          </p:txBody>
        </p:sp>
        <p:sp>
          <p:nvSpPr>
            <p:cNvPr id="39961" name="文本框 101400"/>
            <p:cNvSpPr txBox="1"/>
            <p:nvPr/>
          </p:nvSpPr>
          <p:spPr>
            <a:xfrm>
              <a:off x="2496" y="3456"/>
              <a:ext cx="384" cy="134"/>
            </a:xfrm>
            <a:prstGeom prst="rect">
              <a:avLst/>
            </a:prstGeom>
            <a:noFill/>
            <a:ln w="9525">
              <a:noFill/>
            </a:ln>
          </p:spPr>
          <p:txBody>
            <a:bodyPr lIns="0" tIns="0" rIns="0" bIns="0" anchor="t" anchorCtr="0">
              <a:spAutoFit/>
            </a:bodyPr>
            <a:lstStyle/>
            <a:p>
              <a:pPr algn="ctr">
                <a:spcBef>
                  <a:spcPct val="50000"/>
                </a:spcBef>
              </a:pPr>
              <a:r>
                <a:rPr lang="zh-CN" altLang="en-US" sz="1400" b="1" dirty="0">
                  <a:latin typeface="Tahoma" panose="020B0604030504040204" pitchFamily="34" charset="0"/>
                  <a:ea typeface="宋体" panose="02010600030101010101" pitchFamily="2" charset="-122"/>
                </a:rPr>
                <a:t>课程名</a:t>
              </a:r>
              <a:endParaRPr lang="zh-CN" altLang="en-US" sz="1400" b="1">
                <a:latin typeface="Tahoma" panose="020B0604030504040204" pitchFamily="34" charset="0"/>
                <a:ea typeface="宋体" panose="02010600030101010101" pitchFamily="2" charset="-122"/>
              </a:endParaRPr>
            </a:p>
          </p:txBody>
        </p:sp>
        <p:sp>
          <p:nvSpPr>
            <p:cNvPr id="39962" name="椭圆 101401"/>
            <p:cNvSpPr/>
            <p:nvPr/>
          </p:nvSpPr>
          <p:spPr>
            <a:xfrm>
              <a:off x="3024" y="3408"/>
              <a:ext cx="480" cy="240"/>
            </a:xfrm>
            <a:prstGeom prst="ellipse">
              <a:avLst/>
            </a:prstGeom>
            <a:solidFill>
              <a:schemeClr val="accent1"/>
            </a:solidFill>
            <a:ln w="9525" cap="flat" cmpd="sng">
              <a:solidFill>
                <a:schemeClr val="tx1"/>
              </a:solidFill>
              <a:prstDash val="solid"/>
              <a:miter/>
              <a:headEnd type="none" w="med" len="med"/>
              <a:tailEnd type="none" w="med" len="med"/>
            </a:ln>
          </p:spPr>
          <p:txBody>
            <a:bodyPr anchor="t" anchorCtr="0"/>
            <a:lstStyle/>
            <a:p>
              <a:endParaRPr lang="zh-CN" altLang="en-US">
                <a:latin typeface="Tahoma" panose="020B0604030504040204" pitchFamily="34" charset="0"/>
                <a:ea typeface="宋体" panose="02010600030101010101" pitchFamily="2" charset="-122"/>
              </a:endParaRPr>
            </a:p>
          </p:txBody>
        </p:sp>
        <p:sp>
          <p:nvSpPr>
            <p:cNvPr id="39963" name="文本框 101402"/>
            <p:cNvSpPr txBox="1"/>
            <p:nvPr/>
          </p:nvSpPr>
          <p:spPr>
            <a:xfrm>
              <a:off x="3120" y="3456"/>
              <a:ext cx="288" cy="134"/>
            </a:xfrm>
            <a:prstGeom prst="rect">
              <a:avLst/>
            </a:prstGeom>
            <a:noFill/>
            <a:ln w="9525">
              <a:noFill/>
            </a:ln>
          </p:spPr>
          <p:txBody>
            <a:bodyPr lIns="0" tIns="0" rIns="0" bIns="0" anchor="t" anchorCtr="0">
              <a:spAutoFit/>
            </a:bodyPr>
            <a:lstStyle/>
            <a:p>
              <a:pPr algn="ctr">
                <a:spcBef>
                  <a:spcPct val="50000"/>
                </a:spcBef>
              </a:pPr>
              <a:r>
                <a:rPr lang="zh-CN" altLang="en-US" sz="1400" b="1" dirty="0">
                  <a:latin typeface="Tahoma" panose="020B0604030504040204" pitchFamily="34" charset="0"/>
                  <a:ea typeface="宋体" panose="02010600030101010101" pitchFamily="2" charset="-122"/>
                </a:rPr>
                <a:t>学分</a:t>
              </a:r>
              <a:endParaRPr lang="zh-CN" altLang="en-US" sz="1400" b="1">
                <a:latin typeface="Tahoma" panose="020B0604030504040204" pitchFamily="34" charset="0"/>
                <a:ea typeface="宋体" panose="02010600030101010101" pitchFamily="2" charset="-122"/>
              </a:endParaRPr>
            </a:p>
          </p:txBody>
        </p:sp>
        <p:sp>
          <p:nvSpPr>
            <p:cNvPr id="39964" name="直接连接符 101403"/>
            <p:cNvSpPr/>
            <p:nvPr/>
          </p:nvSpPr>
          <p:spPr>
            <a:xfrm>
              <a:off x="2688" y="1680"/>
              <a:ext cx="0" cy="288"/>
            </a:xfrm>
            <a:prstGeom prst="line">
              <a:avLst/>
            </a:prstGeom>
            <a:ln w="9525" cap="flat" cmpd="sng">
              <a:solidFill>
                <a:schemeClr val="tx1"/>
              </a:solidFill>
              <a:prstDash val="solid"/>
              <a:miter/>
              <a:headEnd type="none" w="med" len="med"/>
              <a:tailEnd type="none" w="med" len="med"/>
            </a:ln>
          </p:spPr>
          <p:txBody>
            <a:bodyPr/>
            <a:lstStyle/>
            <a:p>
              <a:endParaRPr lang="zh-CN" altLang="en-US"/>
            </a:p>
          </p:txBody>
        </p:sp>
        <p:sp>
          <p:nvSpPr>
            <p:cNvPr id="39965" name="直接连接符 101404"/>
            <p:cNvSpPr/>
            <p:nvPr/>
          </p:nvSpPr>
          <p:spPr>
            <a:xfrm>
              <a:off x="2160" y="1680"/>
              <a:ext cx="432" cy="288"/>
            </a:xfrm>
            <a:prstGeom prst="line">
              <a:avLst/>
            </a:prstGeom>
            <a:ln w="9525" cap="flat" cmpd="sng">
              <a:solidFill>
                <a:schemeClr val="tx1"/>
              </a:solidFill>
              <a:prstDash val="solid"/>
              <a:miter/>
              <a:headEnd type="none" w="med" len="med"/>
              <a:tailEnd type="none" w="med" len="med"/>
            </a:ln>
          </p:spPr>
          <p:txBody>
            <a:bodyPr/>
            <a:lstStyle/>
            <a:p>
              <a:endParaRPr lang="zh-CN" altLang="en-US"/>
            </a:p>
          </p:txBody>
        </p:sp>
        <p:sp>
          <p:nvSpPr>
            <p:cNvPr id="39966" name="直接连接符 101405"/>
            <p:cNvSpPr/>
            <p:nvPr/>
          </p:nvSpPr>
          <p:spPr>
            <a:xfrm>
              <a:off x="1536" y="1680"/>
              <a:ext cx="960" cy="288"/>
            </a:xfrm>
            <a:prstGeom prst="line">
              <a:avLst/>
            </a:prstGeom>
            <a:ln w="9525" cap="flat" cmpd="sng">
              <a:solidFill>
                <a:schemeClr val="tx1"/>
              </a:solidFill>
              <a:prstDash val="solid"/>
              <a:miter/>
              <a:headEnd type="none" w="med" len="med"/>
              <a:tailEnd type="none" w="med" len="med"/>
            </a:ln>
          </p:spPr>
          <p:txBody>
            <a:bodyPr/>
            <a:lstStyle/>
            <a:p>
              <a:endParaRPr lang="zh-CN" altLang="en-US"/>
            </a:p>
          </p:txBody>
        </p:sp>
        <p:sp>
          <p:nvSpPr>
            <p:cNvPr id="39967" name="直接连接符 101406"/>
            <p:cNvSpPr/>
            <p:nvPr/>
          </p:nvSpPr>
          <p:spPr>
            <a:xfrm flipH="1">
              <a:off x="2832" y="1680"/>
              <a:ext cx="288" cy="288"/>
            </a:xfrm>
            <a:prstGeom prst="line">
              <a:avLst/>
            </a:prstGeom>
            <a:ln w="9525" cap="flat" cmpd="sng">
              <a:solidFill>
                <a:schemeClr val="tx1"/>
              </a:solidFill>
              <a:prstDash val="solid"/>
              <a:miter/>
              <a:headEnd type="none" w="med" len="med"/>
              <a:tailEnd type="none" w="med" len="med"/>
            </a:ln>
          </p:spPr>
          <p:txBody>
            <a:bodyPr/>
            <a:lstStyle/>
            <a:p>
              <a:endParaRPr lang="zh-CN" altLang="en-US"/>
            </a:p>
          </p:txBody>
        </p:sp>
        <p:sp>
          <p:nvSpPr>
            <p:cNvPr id="39968" name="直接连接符 101407"/>
            <p:cNvSpPr/>
            <p:nvPr/>
          </p:nvSpPr>
          <p:spPr>
            <a:xfrm flipH="1">
              <a:off x="2928" y="1680"/>
              <a:ext cx="816" cy="288"/>
            </a:xfrm>
            <a:prstGeom prst="line">
              <a:avLst/>
            </a:prstGeom>
            <a:ln w="9525" cap="flat" cmpd="sng">
              <a:solidFill>
                <a:schemeClr val="tx1"/>
              </a:solidFill>
              <a:prstDash val="solid"/>
              <a:miter/>
              <a:headEnd type="none" w="med" len="med"/>
              <a:tailEnd type="none" w="med" len="med"/>
            </a:ln>
          </p:spPr>
          <p:txBody>
            <a:bodyPr/>
            <a:lstStyle/>
            <a:p>
              <a:endParaRPr lang="zh-CN" altLang="en-US"/>
            </a:p>
          </p:txBody>
        </p:sp>
        <p:sp>
          <p:nvSpPr>
            <p:cNvPr id="39969" name="直接连接符 101408"/>
            <p:cNvSpPr/>
            <p:nvPr/>
          </p:nvSpPr>
          <p:spPr>
            <a:xfrm>
              <a:off x="2688" y="2208"/>
              <a:ext cx="0" cy="192"/>
            </a:xfrm>
            <a:prstGeom prst="line">
              <a:avLst/>
            </a:prstGeom>
            <a:ln w="9525" cap="flat" cmpd="sng">
              <a:solidFill>
                <a:schemeClr val="tx1"/>
              </a:solidFill>
              <a:prstDash val="solid"/>
              <a:miter/>
              <a:headEnd type="none" w="med" len="med"/>
              <a:tailEnd type="none" w="med" len="med"/>
            </a:ln>
          </p:spPr>
          <p:txBody>
            <a:bodyPr/>
            <a:lstStyle/>
            <a:p>
              <a:endParaRPr lang="zh-CN" altLang="en-US"/>
            </a:p>
          </p:txBody>
        </p:sp>
        <p:sp>
          <p:nvSpPr>
            <p:cNvPr id="39970" name="直接连接符 101409"/>
            <p:cNvSpPr/>
            <p:nvPr/>
          </p:nvSpPr>
          <p:spPr>
            <a:xfrm>
              <a:off x="2688" y="2736"/>
              <a:ext cx="0" cy="192"/>
            </a:xfrm>
            <a:prstGeom prst="line">
              <a:avLst/>
            </a:prstGeom>
            <a:ln w="9525" cap="flat" cmpd="sng">
              <a:solidFill>
                <a:schemeClr val="tx1"/>
              </a:solidFill>
              <a:prstDash val="solid"/>
              <a:miter/>
              <a:headEnd type="none" w="med" len="med"/>
              <a:tailEnd type="none" w="med" len="med"/>
            </a:ln>
          </p:spPr>
          <p:txBody>
            <a:bodyPr/>
            <a:lstStyle/>
            <a:p>
              <a:endParaRPr lang="zh-CN" altLang="en-US"/>
            </a:p>
          </p:txBody>
        </p:sp>
        <p:sp>
          <p:nvSpPr>
            <p:cNvPr id="39971" name="直接连接符 101410"/>
            <p:cNvSpPr/>
            <p:nvPr/>
          </p:nvSpPr>
          <p:spPr>
            <a:xfrm>
              <a:off x="2688" y="3168"/>
              <a:ext cx="0" cy="240"/>
            </a:xfrm>
            <a:prstGeom prst="line">
              <a:avLst/>
            </a:prstGeom>
            <a:ln w="9525" cap="flat" cmpd="sng">
              <a:solidFill>
                <a:schemeClr val="tx1"/>
              </a:solidFill>
              <a:prstDash val="solid"/>
              <a:miter/>
              <a:headEnd type="none" w="med" len="med"/>
              <a:tailEnd type="none" w="med" len="med"/>
            </a:ln>
          </p:spPr>
          <p:txBody>
            <a:bodyPr/>
            <a:lstStyle/>
            <a:p>
              <a:endParaRPr lang="zh-CN" altLang="en-US"/>
            </a:p>
          </p:txBody>
        </p:sp>
        <p:sp>
          <p:nvSpPr>
            <p:cNvPr id="39972" name="直接连接符 101411"/>
            <p:cNvSpPr/>
            <p:nvPr/>
          </p:nvSpPr>
          <p:spPr>
            <a:xfrm flipH="1">
              <a:off x="2064" y="3168"/>
              <a:ext cx="480" cy="240"/>
            </a:xfrm>
            <a:prstGeom prst="line">
              <a:avLst/>
            </a:prstGeom>
            <a:ln w="9525" cap="flat" cmpd="sng">
              <a:solidFill>
                <a:schemeClr val="tx1"/>
              </a:solidFill>
              <a:prstDash val="solid"/>
              <a:miter/>
              <a:headEnd type="none" w="med" len="med"/>
              <a:tailEnd type="none" w="med" len="med"/>
            </a:ln>
          </p:spPr>
          <p:txBody>
            <a:bodyPr/>
            <a:lstStyle/>
            <a:p>
              <a:endParaRPr lang="zh-CN" altLang="en-US"/>
            </a:p>
          </p:txBody>
        </p:sp>
        <p:sp>
          <p:nvSpPr>
            <p:cNvPr id="39973" name="直接连接符 101412"/>
            <p:cNvSpPr/>
            <p:nvPr/>
          </p:nvSpPr>
          <p:spPr>
            <a:xfrm>
              <a:off x="2784" y="3168"/>
              <a:ext cx="384" cy="240"/>
            </a:xfrm>
            <a:prstGeom prst="line">
              <a:avLst/>
            </a:prstGeom>
            <a:ln w="9525" cap="flat" cmpd="sng">
              <a:solidFill>
                <a:schemeClr val="tx1"/>
              </a:solidFill>
              <a:prstDash val="solid"/>
              <a:miter/>
              <a:headEnd type="none" w="med" len="med"/>
              <a:tailEnd type="none" w="med" len="med"/>
            </a:ln>
          </p:spPr>
          <p:txBody>
            <a:bodyPr/>
            <a:lstStyle/>
            <a:p>
              <a:endParaRPr lang="zh-CN" altLang="en-US"/>
            </a:p>
          </p:txBody>
        </p:sp>
        <p:sp>
          <p:nvSpPr>
            <p:cNvPr id="39974" name="椭圆 101413"/>
            <p:cNvSpPr/>
            <p:nvPr/>
          </p:nvSpPr>
          <p:spPr>
            <a:xfrm>
              <a:off x="3408" y="2448"/>
              <a:ext cx="480" cy="240"/>
            </a:xfrm>
            <a:prstGeom prst="ellipse">
              <a:avLst/>
            </a:prstGeom>
            <a:solidFill>
              <a:schemeClr val="accent1"/>
            </a:solidFill>
            <a:ln w="9525" cap="flat" cmpd="sng">
              <a:solidFill>
                <a:schemeClr val="tx1"/>
              </a:solidFill>
              <a:prstDash val="solid"/>
              <a:miter/>
              <a:headEnd type="none" w="med" len="med"/>
              <a:tailEnd type="none" w="med" len="med"/>
            </a:ln>
          </p:spPr>
          <p:txBody>
            <a:bodyPr anchor="t" anchorCtr="0"/>
            <a:lstStyle/>
            <a:p>
              <a:endParaRPr lang="zh-CN" altLang="en-US">
                <a:latin typeface="Tahoma" panose="020B0604030504040204" pitchFamily="34" charset="0"/>
                <a:ea typeface="宋体" panose="02010600030101010101" pitchFamily="2" charset="-122"/>
              </a:endParaRPr>
            </a:p>
          </p:txBody>
        </p:sp>
        <p:sp>
          <p:nvSpPr>
            <p:cNvPr id="39975" name="文本框 101414"/>
            <p:cNvSpPr txBox="1"/>
            <p:nvPr/>
          </p:nvSpPr>
          <p:spPr>
            <a:xfrm>
              <a:off x="3504" y="2496"/>
              <a:ext cx="288" cy="134"/>
            </a:xfrm>
            <a:prstGeom prst="rect">
              <a:avLst/>
            </a:prstGeom>
            <a:noFill/>
            <a:ln w="9525">
              <a:noFill/>
            </a:ln>
          </p:spPr>
          <p:txBody>
            <a:bodyPr lIns="0" tIns="0" rIns="0" bIns="0" anchor="t" anchorCtr="0">
              <a:spAutoFit/>
            </a:bodyPr>
            <a:lstStyle/>
            <a:p>
              <a:pPr algn="ctr">
                <a:spcBef>
                  <a:spcPct val="50000"/>
                </a:spcBef>
              </a:pPr>
              <a:r>
                <a:rPr lang="zh-CN" altLang="en-US" sz="1400" b="1" dirty="0">
                  <a:latin typeface="Tahoma" panose="020B0604030504040204" pitchFamily="34" charset="0"/>
                  <a:ea typeface="宋体" panose="02010600030101010101" pitchFamily="2" charset="-122"/>
                </a:rPr>
                <a:t>成绩</a:t>
              </a:r>
              <a:endParaRPr lang="zh-CN" altLang="en-US" sz="1400" b="1">
                <a:latin typeface="Tahoma" panose="020B0604030504040204" pitchFamily="34" charset="0"/>
                <a:ea typeface="宋体" panose="02010600030101010101" pitchFamily="2" charset="-122"/>
              </a:endParaRPr>
            </a:p>
          </p:txBody>
        </p:sp>
        <p:sp>
          <p:nvSpPr>
            <p:cNvPr id="39976" name="直接连接符 101415"/>
            <p:cNvSpPr/>
            <p:nvPr/>
          </p:nvSpPr>
          <p:spPr>
            <a:xfrm>
              <a:off x="3024" y="2565"/>
              <a:ext cx="384" cy="0"/>
            </a:xfrm>
            <a:prstGeom prst="line">
              <a:avLst/>
            </a:prstGeom>
            <a:ln w="9525" cap="flat" cmpd="sng">
              <a:solidFill>
                <a:schemeClr val="tx1"/>
              </a:solidFill>
              <a:prstDash val="solid"/>
              <a:miter/>
              <a:headEnd type="none" w="med" len="med"/>
              <a:tailEnd type="none" w="med" len="med"/>
            </a:ln>
          </p:spPr>
          <p:txBody>
            <a:bodyPr/>
            <a:lstStyle/>
            <a:p>
              <a:endParaRPr lang="zh-CN" altLang="en-US"/>
            </a:p>
          </p:txBody>
        </p:sp>
        <p:sp>
          <p:nvSpPr>
            <p:cNvPr id="39977" name="文本框 101416"/>
            <p:cNvSpPr txBox="1"/>
            <p:nvPr/>
          </p:nvSpPr>
          <p:spPr>
            <a:xfrm>
              <a:off x="2832" y="2208"/>
              <a:ext cx="288" cy="134"/>
            </a:xfrm>
            <a:prstGeom prst="rect">
              <a:avLst/>
            </a:prstGeom>
            <a:noFill/>
            <a:ln w="9525">
              <a:noFill/>
            </a:ln>
          </p:spPr>
          <p:txBody>
            <a:bodyPr lIns="0" tIns="0" rIns="0" bIns="0" anchor="t" anchorCtr="0">
              <a:spAutoFit/>
            </a:bodyPr>
            <a:lstStyle/>
            <a:p>
              <a:pPr algn="ctr">
                <a:spcBef>
                  <a:spcPct val="50000"/>
                </a:spcBef>
              </a:pPr>
              <a:r>
                <a:rPr lang="en-US" altLang="zh-CN" sz="1400" b="1">
                  <a:latin typeface="Tahoma" panose="020B0604030504040204" pitchFamily="34" charset="0"/>
                  <a:ea typeface="宋体" panose="02010600030101010101" pitchFamily="2" charset="-122"/>
                </a:rPr>
                <a:t>m</a:t>
              </a:r>
            </a:p>
          </p:txBody>
        </p:sp>
        <p:sp>
          <p:nvSpPr>
            <p:cNvPr id="39978" name="文本框 101417"/>
            <p:cNvSpPr txBox="1"/>
            <p:nvPr/>
          </p:nvSpPr>
          <p:spPr>
            <a:xfrm>
              <a:off x="2832" y="2784"/>
              <a:ext cx="288" cy="134"/>
            </a:xfrm>
            <a:prstGeom prst="rect">
              <a:avLst/>
            </a:prstGeom>
            <a:noFill/>
            <a:ln w="9525">
              <a:noFill/>
            </a:ln>
          </p:spPr>
          <p:txBody>
            <a:bodyPr lIns="0" tIns="0" rIns="0" bIns="0" anchor="t" anchorCtr="0">
              <a:spAutoFit/>
            </a:bodyPr>
            <a:lstStyle/>
            <a:p>
              <a:pPr algn="ctr">
                <a:spcBef>
                  <a:spcPct val="50000"/>
                </a:spcBef>
              </a:pPr>
              <a:r>
                <a:rPr lang="en-US" altLang="zh-CN" sz="1400" b="1">
                  <a:latin typeface="Tahoma" panose="020B0604030504040204" pitchFamily="34" charset="0"/>
                  <a:ea typeface="宋体" panose="02010600030101010101" pitchFamily="2" charset="-122"/>
                </a:rPr>
                <a:t>n</a:t>
              </a:r>
            </a:p>
          </p:txBody>
        </p:sp>
      </p:gr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日期占位符 1"/>
          <p:cNvSpPr>
            <a:spLocks noGrp="1"/>
          </p:cNvSpPr>
          <p:nvPr>
            <p:ph type="dt" sz="half" idx="10"/>
          </p:nvPr>
        </p:nvSpPr>
        <p:spPr>
          <a:ln/>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fld id="{BB962C8B-B14F-4D97-AF65-F5344CB8AC3E}" type="datetime1">
              <a:rPr lang="zh-CN" altLang="en-US" sz="1400" dirty="0"/>
              <a:t>2023/11/13</a:t>
            </a:fld>
            <a:endParaRPr lang="zh-CN" altLang="en-US" sz="1400" dirty="0">
              <a:latin typeface="Times New Roman" panose="02020603050405020304" pitchFamily="18" charset="0"/>
            </a:endParaRPr>
          </a:p>
        </p:txBody>
      </p:sp>
      <p:sp>
        <p:nvSpPr>
          <p:cNvPr id="40962" name="页脚占位符 2"/>
          <p:cNvSpPr>
            <a:spLocks noGrp="1"/>
          </p:cNvSpPr>
          <p:nvPr>
            <p:ph type="ftr" sz="quarter" idx="11"/>
          </p:nvPr>
        </p:nvSpPr>
        <p:spPr>
          <a:ln/>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ctr"/>
            <a:r>
              <a:rPr lang="zh-CN" altLang="en-US" sz="1400" dirty="0">
                <a:solidFill>
                  <a:schemeClr val="bg2"/>
                </a:solidFill>
              </a:rPr>
              <a:t>计算学科导论 吴宾</a:t>
            </a:r>
          </a:p>
        </p:txBody>
      </p:sp>
      <p:sp>
        <p:nvSpPr>
          <p:cNvPr id="40963" name="文本占位符 148482"/>
          <p:cNvSpPr>
            <a:spLocks noGrp="1"/>
          </p:cNvSpPr>
          <p:nvPr>
            <p:ph idx="1"/>
          </p:nvPr>
        </p:nvSpPr>
        <p:spPr>
          <a:ln/>
        </p:spPr>
        <p:txBody>
          <a:bodyPr anchor="t" anchorCtr="0"/>
          <a:lstStyle/>
          <a:p>
            <a:pPr>
              <a:buNone/>
            </a:pPr>
            <a:endParaRPr lang="zh-CN" dirty="0"/>
          </a:p>
        </p:txBody>
      </p:sp>
      <p:grpSp>
        <p:nvGrpSpPr>
          <p:cNvPr id="40964" name="组合 148483"/>
          <p:cNvGrpSpPr>
            <a:grpSpLocks noChangeAspect="1"/>
          </p:cNvGrpSpPr>
          <p:nvPr/>
        </p:nvGrpSpPr>
        <p:grpSpPr>
          <a:xfrm>
            <a:off x="755650" y="1989138"/>
            <a:ext cx="8388350" cy="3889375"/>
            <a:chOff x="2520" y="1518"/>
            <a:chExt cx="6921" cy="3432"/>
          </a:xfrm>
        </p:grpSpPr>
        <p:sp>
          <p:nvSpPr>
            <p:cNvPr id="40965" name="矩形 148484"/>
            <p:cNvSpPr>
              <a:spLocks noChangeAspect="1"/>
            </p:cNvSpPr>
            <p:nvPr/>
          </p:nvSpPr>
          <p:spPr>
            <a:xfrm>
              <a:off x="2520" y="1518"/>
              <a:ext cx="6921" cy="3432"/>
            </a:xfrm>
            <a:prstGeom prst="rect">
              <a:avLst/>
            </a:prstGeom>
            <a:noFill/>
            <a:ln w="9525">
              <a:noFill/>
            </a:ln>
          </p:spPr>
          <p:txBody>
            <a:bodyPr anchor="t" anchorCtr="0"/>
            <a:lstStyle/>
            <a:p>
              <a:endParaRPr lang="zh-CN" altLang="en-US">
                <a:latin typeface="Tahoma" panose="020B0604030504040204" pitchFamily="34" charset="0"/>
                <a:ea typeface="宋体" panose="02010600030101010101" pitchFamily="2" charset="-122"/>
              </a:endParaRPr>
            </a:p>
          </p:txBody>
        </p:sp>
        <p:grpSp>
          <p:nvGrpSpPr>
            <p:cNvPr id="40966" name="组合 148485"/>
            <p:cNvGrpSpPr/>
            <p:nvPr/>
          </p:nvGrpSpPr>
          <p:grpSpPr>
            <a:xfrm>
              <a:off x="2601" y="1671"/>
              <a:ext cx="6647" cy="3148"/>
              <a:chOff x="2601" y="1671"/>
              <a:chExt cx="6647" cy="3148"/>
            </a:xfrm>
          </p:grpSpPr>
          <p:sp>
            <p:nvSpPr>
              <p:cNvPr id="40967" name="文本框 148486"/>
              <p:cNvSpPr txBox="1"/>
              <p:nvPr/>
            </p:nvSpPr>
            <p:spPr>
              <a:xfrm>
                <a:off x="3006" y="1671"/>
                <a:ext cx="795" cy="340"/>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nchor="t" anchorCtr="0"/>
              <a:lstStyle/>
              <a:p>
                <a:pPr algn="ctr"/>
                <a:r>
                  <a:rPr lang="zh-CN" altLang="en-US" sz="1600" b="1" dirty="0">
                    <a:latin typeface="Times New Roman" panose="02020603050405020304" pitchFamily="18" charset="0"/>
                    <a:ea typeface="宋体" panose="02010600030101010101" pitchFamily="2" charset="-122"/>
                  </a:rPr>
                  <a:t>经理</a:t>
                </a:r>
              </a:p>
            </p:txBody>
          </p:sp>
          <p:sp>
            <p:nvSpPr>
              <p:cNvPr id="40968" name="文本框 148487"/>
              <p:cNvSpPr txBox="1"/>
              <p:nvPr/>
            </p:nvSpPr>
            <p:spPr>
              <a:xfrm>
                <a:off x="3035" y="3572"/>
                <a:ext cx="796" cy="340"/>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nchor="t" anchorCtr="0"/>
              <a:lstStyle/>
              <a:p>
                <a:pPr algn="ctr"/>
                <a:r>
                  <a:rPr lang="zh-CN" altLang="en-US" sz="1600" b="1" dirty="0">
                    <a:latin typeface="Times New Roman" panose="02020603050405020304" pitchFamily="18" charset="0"/>
                    <a:ea typeface="宋体" panose="02010600030101010101" pitchFamily="2" charset="-122"/>
                  </a:rPr>
                  <a:t>部门</a:t>
                </a:r>
              </a:p>
            </p:txBody>
          </p:sp>
          <p:sp>
            <p:nvSpPr>
              <p:cNvPr id="40969" name="菱形 148488"/>
              <p:cNvSpPr/>
              <p:nvPr/>
            </p:nvSpPr>
            <p:spPr>
              <a:xfrm>
                <a:off x="2781" y="2478"/>
                <a:ext cx="1260" cy="626"/>
              </a:xfrm>
              <a:prstGeom prst="diamond">
                <a:avLst/>
              </a:prstGeom>
              <a:solidFill>
                <a:srgbClr val="FFFFFF">
                  <a:alpha val="0"/>
                </a:srgbClr>
              </a:solidFill>
              <a:ln w="9525" cap="flat" cmpd="sng">
                <a:solidFill>
                  <a:srgbClr val="000000"/>
                </a:solidFill>
                <a:prstDash val="solid"/>
                <a:miter/>
                <a:headEnd type="none" w="med" len="med"/>
                <a:tailEnd type="none" w="med" len="med"/>
              </a:ln>
            </p:spPr>
            <p:txBody>
              <a:bodyPr anchor="t" anchorCtr="0"/>
              <a:lstStyle/>
              <a:p>
                <a:endParaRPr lang="zh-CN" altLang="en-US">
                  <a:latin typeface="Tahoma" panose="020B0604030504040204" pitchFamily="34" charset="0"/>
                  <a:ea typeface="宋体" panose="02010600030101010101" pitchFamily="2" charset="-122"/>
                </a:endParaRPr>
              </a:p>
            </p:txBody>
          </p:sp>
          <p:sp>
            <p:nvSpPr>
              <p:cNvPr id="40970" name="文本框 148489"/>
              <p:cNvSpPr txBox="1"/>
              <p:nvPr/>
            </p:nvSpPr>
            <p:spPr>
              <a:xfrm>
                <a:off x="3120" y="2650"/>
                <a:ext cx="561" cy="262"/>
              </a:xfrm>
              <a:prstGeom prst="rect">
                <a:avLst/>
              </a:prstGeom>
              <a:solidFill>
                <a:srgbClr val="FFFFFF">
                  <a:alpha val="0"/>
                </a:srgbClr>
              </a:solidFill>
              <a:ln w="9525">
                <a:noFill/>
              </a:ln>
            </p:spPr>
            <p:txBody>
              <a:bodyPr lIns="0" tIns="0" rIns="0" bIns="0" anchor="t" anchorCtr="0"/>
              <a:lstStyle/>
              <a:p>
                <a:pPr algn="ctr"/>
                <a:r>
                  <a:rPr lang="zh-CN" altLang="en-US" sz="1600" b="1" dirty="0">
                    <a:latin typeface="Times New Roman" panose="02020603050405020304" pitchFamily="18" charset="0"/>
                    <a:ea typeface="宋体" panose="02010600030101010101" pitchFamily="2" charset="-122"/>
                  </a:rPr>
                  <a:t>管理</a:t>
                </a:r>
              </a:p>
            </p:txBody>
          </p:sp>
          <p:sp>
            <p:nvSpPr>
              <p:cNvPr id="40971" name="直接连接符 148490"/>
              <p:cNvSpPr/>
              <p:nvPr/>
            </p:nvSpPr>
            <p:spPr>
              <a:xfrm flipV="1">
                <a:off x="3426" y="2011"/>
                <a:ext cx="1" cy="468"/>
              </a:xfrm>
              <a:prstGeom prst="line">
                <a:avLst/>
              </a:prstGeom>
              <a:ln w="9525" cap="flat" cmpd="sng">
                <a:solidFill>
                  <a:srgbClr val="000000"/>
                </a:solidFill>
                <a:prstDash val="solid"/>
                <a:round/>
                <a:headEnd type="none" w="med" len="med"/>
                <a:tailEnd type="none" w="med" len="med"/>
              </a:ln>
            </p:spPr>
            <p:txBody>
              <a:bodyPr/>
              <a:lstStyle/>
              <a:p>
                <a:endParaRPr lang="zh-CN" altLang="en-US"/>
              </a:p>
            </p:txBody>
          </p:sp>
          <p:sp>
            <p:nvSpPr>
              <p:cNvPr id="40972" name="直接连接符 148491"/>
              <p:cNvSpPr/>
              <p:nvPr/>
            </p:nvSpPr>
            <p:spPr>
              <a:xfrm>
                <a:off x="3426" y="3104"/>
                <a:ext cx="1" cy="468"/>
              </a:xfrm>
              <a:prstGeom prst="line">
                <a:avLst/>
              </a:prstGeom>
              <a:ln w="9525" cap="flat" cmpd="sng">
                <a:solidFill>
                  <a:srgbClr val="000000"/>
                </a:solidFill>
                <a:prstDash val="solid"/>
                <a:round/>
                <a:headEnd type="none" w="med" len="med"/>
                <a:tailEnd type="none" w="med" len="med"/>
              </a:ln>
            </p:spPr>
            <p:txBody>
              <a:bodyPr/>
              <a:lstStyle/>
              <a:p>
                <a:endParaRPr lang="zh-CN" altLang="en-US"/>
              </a:p>
            </p:txBody>
          </p:sp>
          <p:sp>
            <p:nvSpPr>
              <p:cNvPr id="40973" name="文本框 148492"/>
              <p:cNvSpPr txBox="1"/>
              <p:nvPr/>
            </p:nvSpPr>
            <p:spPr>
              <a:xfrm>
                <a:off x="3501" y="2039"/>
                <a:ext cx="125" cy="255"/>
              </a:xfrm>
              <a:prstGeom prst="rect">
                <a:avLst/>
              </a:prstGeom>
              <a:solidFill>
                <a:srgbClr val="FFFFFF"/>
              </a:solidFill>
              <a:ln w="9525">
                <a:noFill/>
              </a:ln>
            </p:spPr>
            <p:txBody>
              <a:bodyPr lIns="0" tIns="0" rIns="0" bIns="0" anchor="t" anchorCtr="0"/>
              <a:lstStyle/>
              <a:p>
                <a:pPr algn="ctr"/>
                <a:r>
                  <a:rPr lang="en-US" altLang="zh-CN" sz="1600" b="1">
                    <a:latin typeface="Times New Roman" panose="02020603050405020304" pitchFamily="18" charset="0"/>
                    <a:ea typeface="宋体" panose="02010600030101010101" pitchFamily="2" charset="-122"/>
                  </a:rPr>
                  <a:t>1</a:t>
                </a:r>
              </a:p>
            </p:txBody>
          </p:sp>
          <p:sp>
            <p:nvSpPr>
              <p:cNvPr id="40974" name="文本框 148493"/>
              <p:cNvSpPr txBox="1"/>
              <p:nvPr/>
            </p:nvSpPr>
            <p:spPr>
              <a:xfrm>
                <a:off x="3501" y="3189"/>
                <a:ext cx="125" cy="255"/>
              </a:xfrm>
              <a:prstGeom prst="rect">
                <a:avLst/>
              </a:prstGeom>
              <a:solidFill>
                <a:srgbClr val="FFFFFF"/>
              </a:solidFill>
              <a:ln w="9525">
                <a:noFill/>
              </a:ln>
            </p:spPr>
            <p:txBody>
              <a:bodyPr lIns="0" tIns="0" rIns="0" bIns="0" anchor="t" anchorCtr="0"/>
              <a:lstStyle/>
              <a:p>
                <a:pPr algn="ctr"/>
                <a:r>
                  <a:rPr lang="en-US" altLang="zh-CN" sz="1600" b="1">
                    <a:latin typeface="Times New Roman" panose="02020603050405020304" pitchFamily="18" charset="0"/>
                    <a:ea typeface="宋体" panose="02010600030101010101" pitchFamily="2" charset="-122"/>
                  </a:rPr>
                  <a:t>1</a:t>
                </a:r>
              </a:p>
            </p:txBody>
          </p:sp>
          <p:sp>
            <p:nvSpPr>
              <p:cNvPr id="40975" name="文本框 148494"/>
              <p:cNvSpPr txBox="1"/>
              <p:nvPr/>
            </p:nvSpPr>
            <p:spPr>
              <a:xfrm>
                <a:off x="4954" y="1671"/>
                <a:ext cx="794" cy="340"/>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nchor="t" anchorCtr="0"/>
              <a:lstStyle/>
              <a:p>
                <a:pPr algn="ctr"/>
                <a:r>
                  <a:rPr lang="zh-CN" altLang="en-US" sz="1600" b="1" dirty="0">
                    <a:latin typeface="Times New Roman" panose="02020603050405020304" pitchFamily="18" charset="0"/>
                    <a:ea typeface="宋体" panose="02010600030101010101" pitchFamily="2" charset="-122"/>
                  </a:rPr>
                  <a:t>职工</a:t>
                </a:r>
              </a:p>
            </p:txBody>
          </p:sp>
          <p:sp>
            <p:nvSpPr>
              <p:cNvPr id="40976" name="文本框 148495"/>
              <p:cNvSpPr txBox="1"/>
              <p:nvPr/>
            </p:nvSpPr>
            <p:spPr>
              <a:xfrm>
                <a:off x="4953" y="3572"/>
                <a:ext cx="795" cy="340"/>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nchor="t" anchorCtr="0"/>
              <a:lstStyle/>
              <a:p>
                <a:pPr algn="ctr"/>
                <a:r>
                  <a:rPr lang="zh-CN" altLang="en-US" sz="1600" b="1" dirty="0">
                    <a:latin typeface="Times New Roman" panose="02020603050405020304" pitchFamily="18" charset="0"/>
                    <a:ea typeface="宋体" panose="02010600030101010101" pitchFamily="2" charset="-122"/>
                  </a:rPr>
                  <a:t>部门</a:t>
                </a:r>
              </a:p>
            </p:txBody>
          </p:sp>
          <p:sp>
            <p:nvSpPr>
              <p:cNvPr id="40977" name="菱形 148496"/>
              <p:cNvSpPr/>
              <p:nvPr/>
            </p:nvSpPr>
            <p:spPr>
              <a:xfrm>
                <a:off x="4744" y="2478"/>
                <a:ext cx="1169" cy="626"/>
              </a:xfrm>
              <a:prstGeom prst="diamond">
                <a:avLst/>
              </a:prstGeom>
              <a:solidFill>
                <a:srgbClr val="FFFFFF">
                  <a:alpha val="0"/>
                </a:srgbClr>
              </a:solidFill>
              <a:ln w="9525" cap="flat" cmpd="sng">
                <a:solidFill>
                  <a:srgbClr val="000000"/>
                </a:solidFill>
                <a:prstDash val="solid"/>
                <a:miter/>
                <a:headEnd type="none" w="med" len="med"/>
                <a:tailEnd type="none" w="med" len="med"/>
              </a:ln>
            </p:spPr>
            <p:txBody>
              <a:bodyPr anchor="t" anchorCtr="0"/>
              <a:lstStyle/>
              <a:p>
                <a:endParaRPr lang="zh-CN" altLang="en-US">
                  <a:latin typeface="Tahoma" panose="020B0604030504040204" pitchFamily="34" charset="0"/>
                  <a:ea typeface="宋体" panose="02010600030101010101" pitchFamily="2" charset="-122"/>
                </a:endParaRPr>
              </a:p>
            </p:txBody>
          </p:sp>
          <p:sp>
            <p:nvSpPr>
              <p:cNvPr id="40978" name="文本框 148497"/>
              <p:cNvSpPr txBox="1"/>
              <p:nvPr/>
            </p:nvSpPr>
            <p:spPr>
              <a:xfrm>
                <a:off x="5059" y="2637"/>
                <a:ext cx="566" cy="283"/>
              </a:xfrm>
              <a:prstGeom prst="rect">
                <a:avLst/>
              </a:prstGeom>
              <a:solidFill>
                <a:srgbClr val="FFFFFF">
                  <a:alpha val="0"/>
                </a:srgbClr>
              </a:solidFill>
              <a:ln w="9525">
                <a:noFill/>
              </a:ln>
            </p:spPr>
            <p:txBody>
              <a:bodyPr lIns="0" tIns="0" rIns="0" bIns="0" anchor="t" anchorCtr="0"/>
              <a:lstStyle/>
              <a:p>
                <a:pPr algn="ctr"/>
                <a:r>
                  <a:rPr lang="zh-CN" altLang="en-US" sz="1600" b="1" dirty="0">
                    <a:latin typeface="Times New Roman" panose="02020603050405020304" pitchFamily="18" charset="0"/>
                    <a:ea typeface="宋体" panose="02010600030101010101" pitchFamily="2" charset="-122"/>
                  </a:rPr>
                  <a:t>属于</a:t>
                </a:r>
              </a:p>
            </p:txBody>
          </p:sp>
          <p:sp>
            <p:nvSpPr>
              <p:cNvPr id="40979" name="直接连接符 148498"/>
              <p:cNvSpPr/>
              <p:nvPr/>
            </p:nvSpPr>
            <p:spPr>
              <a:xfrm flipV="1">
                <a:off x="5343" y="2011"/>
                <a:ext cx="1" cy="468"/>
              </a:xfrm>
              <a:prstGeom prst="line">
                <a:avLst/>
              </a:prstGeom>
              <a:ln w="9525" cap="flat" cmpd="sng">
                <a:solidFill>
                  <a:srgbClr val="000000"/>
                </a:solidFill>
                <a:prstDash val="solid"/>
                <a:round/>
                <a:headEnd type="none" w="med" len="med"/>
                <a:tailEnd type="none" w="med" len="med"/>
              </a:ln>
            </p:spPr>
            <p:txBody>
              <a:bodyPr/>
              <a:lstStyle/>
              <a:p>
                <a:endParaRPr lang="zh-CN" altLang="en-US"/>
              </a:p>
            </p:txBody>
          </p:sp>
          <p:sp>
            <p:nvSpPr>
              <p:cNvPr id="40980" name="直接连接符 148499"/>
              <p:cNvSpPr/>
              <p:nvPr/>
            </p:nvSpPr>
            <p:spPr>
              <a:xfrm>
                <a:off x="5343" y="3104"/>
                <a:ext cx="1" cy="468"/>
              </a:xfrm>
              <a:prstGeom prst="line">
                <a:avLst/>
              </a:prstGeom>
              <a:ln w="9525" cap="flat" cmpd="sng">
                <a:solidFill>
                  <a:srgbClr val="000000"/>
                </a:solidFill>
                <a:prstDash val="solid"/>
                <a:round/>
                <a:headEnd type="none" w="med" len="med"/>
                <a:tailEnd type="none" w="med" len="med"/>
              </a:ln>
            </p:spPr>
            <p:txBody>
              <a:bodyPr/>
              <a:lstStyle/>
              <a:p>
                <a:endParaRPr lang="zh-CN" altLang="en-US"/>
              </a:p>
            </p:txBody>
          </p:sp>
          <p:sp>
            <p:nvSpPr>
              <p:cNvPr id="40981" name="文本框 148500"/>
              <p:cNvSpPr txBox="1"/>
              <p:nvPr/>
            </p:nvSpPr>
            <p:spPr>
              <a:xfrm>
                <a:off x="5418" y="3189"/>
                <a:ext cx="125" cy="255"/>
              </a:xfrm>
              <a:prstGeom prst="rect">
                <a:avLst/>
              </a:prstGeom>
              <a:solidFill>
                <a:srgbClr val="FFFFFF"/>
              </a:solidFill>
              <a:ln w="9525">
                <a:noFill/>
              </a:ln>
            </p:spPr>
            <p:txBody>
              <a:bodyPr lIns="0" tIns="0" rIns="0" bIns="0" anchor="t" anchorCtr="0"/>
              <a:lstStyle/>
              <a:p>
                <a:pPr algn="ctr"/>
                <a:r>
                  <a:rPr lang="en-US" altLang="zh-CN" sz="1600" b="1">
                    <a:latin typeface="Times New Roman" panose="02020603050405020304" pitchFamily="18" charset="0"/>
                    <a:ea typeface="宋体" panose="02010600030101010101" pitchFamily="2" charset="-122"/>
                  </a:rPr>
                  <a:t>1</a:t>
                </a:r>
              </a:p>
            </p:txBody>
          </p:sp>
          <p:sp>
            <p:nvSpPr>
              <p:cNvPr id="40982" name="文本框 148501"/>
              <p:cNvSpPr txBox="1"/>
              <p:nvPr/>
            </p:nvSpPr>
            <p:spPr>
              <a:xfrm>
                <a:off x="5418" y="2039"/>
                <a:ext cx="125" cy="255"/>
              </a:xfrm>
              <a:prstGeom prst="rect">
                <a:avLst/>
              </a:prstGeom>
              <a:solidFill>
                <a:srgbClr val="FFFFFF"/>
              </a:solidFill>
              <a:ln w="9525">
                <a:noFill/>
              </a:ln>
            </p:spPr>
            <p:txBody>
              <a:bodyPr lIns="0" tIns="0" rIns="0" bIns="0" anchor="t" anchorCtr="0"/>
              <a:lstStyle/>
              <a:p>
                <a:pPr algn="ctr"/>
                <a:r>
                  <a:rPr lang="en-US" altLang="zh-CN" sz="1600" b="1">
                    <a:latin typeface="Times New Roman" panose="02020603050405020304" pitchFamily="18" charset="0"/>
                    <a:ea typeface="宋体" panose="02010600030101010101" pitchFamily="2" charset="-122"/>
                  </a:rPr>
                  <a:t>n</a:t>
                </a:r>
              </a:p>
            </p:txBody>
          </p:sp>
          <p:sp>
            <p:nvSpPr>
              <p:cNvPr id="40983" name="文本框 148502"/>
              <p:cNvSpPr txBox="1"/>
              <p:nvPr/>
            </p:nvSpPr>
            <p:spPr>
              <a:xfrm>
                <a:off x="2601" y="4068"/>
                <a:ext cx="1440" cy="312"/>
              </a:xfrm>
              <a:prstGeom prst="rect">
                <a:avLst/>
              </a:prstGeom>
              <a:solidFill>
                <a:srgbClr val="FFFFFF"/>
              </a:solidFill>
              <a:ln w="9525">
                <a:noFill/>
              </a:ln>
            </p:spPr>
            <p:txBody>
              <a:bodyPr lIns="0" tIns="0" rIns="0" bIns="0" anchor="t" anchorCtr="0"/>
              <a:lstStyle/>
              <a:p>
                <a:pPr algn="ctr"/>
                <a:r>
                  <a:rPr lang="en-US" altLang="zh-CN" sz="1600" b="1" dirty="0">
                    <a:latin typeface="Times New Roman" panose="02020603050405020304" pitchFamily="18" charset="0"/>
                    <a:ea typeface="宋体" panose="02010600030101010101" pitchFamily="2" charset="-122"/>
                  </a:rPr>
                  <a:t>(a) </a:t>
                </a:r>
                <a:r>
                  <a:rPr lang="zh-CN" altLang="en-US" sz="1600" b="1" dirty="0">
                    <a:latin typeface="Times New Roman" panose="02020603050405020304" pitchFamily="18" charset="0"/>
                    <a:ea typeface="宋体" panose="02010600030101010101" pitchFamily="2" charset="-122"/>
                  </a:rPr>
                  <a:t>一对一联系</a:t>
                </a:r>
              </a:p>
            </p:txBody>
          </p:sp>
          <p:sp>
            <p:nvSpPr>
              <p:cNvPr id="40984" name="文本框 148503"/>
              <p:cNvSpPr txBox="1"/>
              <p:nvPr/>
            </p:nvSpPr>
            <p:spPr>
              <a:xfrm>
                <a:off x="4699" y="4068"/>
                <a:ext cx="1439" cy="312"/>
              </a:xfrm>
              <a:prstGeom prst="rect">
                <a:avLst/>
              </a:prstGeom>
              <a:solidFill>
                <a:srgbClr val="FFFFFF"/>
              </a:solidFill>
              <a:ln w="9525">
                <a:noFill/>
              </a:ln>
            </p:spPr>
            <p:txBody>
              <a:bodyPr lIns="0" tIns="0" rIns="0" bIns="0" anchor="t" anchorCtr="0"/>
              <a:lstStyle/>
              <a:p>
                <a:pPr algn="ctr"/>
                <a:r>
                  <a:rPr lang="en-US" altLang="zh-CN" sz="1600" b="1" dirty="0">
                    <a:latin typeface="Times New Roman" panose="02020603050405020304" pitchFamily="18" charset="0"/>
                    <a:ea typeface="宋体" panose="02010600030101010101" pitchFamily="2" charset="-122"/>
                  </a:rPr>
                  <a:t>(b) </a:t>
                </a:r>
                <a:r>
                  <a:rPr lang="zh-CN" altLang="en-US" sz="1600" b="1" dirty="0">
                    <a:latin typeface="Times New Roman" panose="02020603050405020304" pitchFamily="18" charset="0"/>
                    <a:ea typeface="宋体" panose="02010600030101010101" pitchFamily="2" charset="-122"/>
                  </a:rPr>
                  <a:t>多对一联系</a:t>
                </a:r>
              </a:p>
            </p:txBody>
          </p:sp>
          <p:sp>
            <p:nvSpPr>
              <p:cNvPr id="40985" name="文本框 148504"/>
              <p:cNvSpPr txBox="1"/>
              <p:nvPr/>
            </p:nvSpPr>
            <p:spPr>
              <a:xfrm>
                <a:off x="6920" y="4068"/>
                <a:ext cx="1440" cy="312"/>
              </a:xfrm>
              <a:prstGeom prst="rect">
                <a:avLst/>
              </a:prstGeom>
              <a:solidFill>
                <a:srgbClr val="FFFFFF"/>
              </a:solidFill>
              <a:ln w="9525">
                <a:noFill/>
              </a:ln>
            </p:spPr>
            <p:txBody>
              <a:bodyPr lIns="0" tIns="0" rIns="0" bIns="0" anchor="t" anchorCtr="0"/>
              <a:lstStyle/>
              <a:p>
                <a:pPr algn="ctr"/>
                <a:r>
                  <a:rPr lang="en-US" altLang="zh-CN" sz="1600" b="1" dirty="0">
                    <a:latin typeface="Times New Roman" panose="02020603050405020304" pitchFamily="18" charset="0"/>
                    <a:ea typeface="宋体" panose="02010600030101010101" pitchFamily="2" charset="-122"/>
                  </a:rPr>
                  <a:t>(c) </a:t>
                </a:r>
                <a:r>
                  <a:rPr lang="zh-CN" altLang="en-US" sz="1600" b="1" dirty="0">
                    <a:latin typeface="Times New Roman" panose="02020603050405020304" pitchFamily="18" charset="0"/>
                    <a:ea typeface="宋体" panose="02010600030101010101" pitchFamily="2" charset="-122"/>
                  </a:rPr>
                  <a:t>多对多联系</a:t>
                </a:r>
              </a:p>
            </p:txBody>
          </p:sp>
          <p:grpSp>
            <p:nvGrpSpPr>
              <p:cNvPr id="40986" name="组合 148505"/>
              <p:cNvGrpSpPr/>
              <p:nvPr/>
            </p:nvGrpSpPr>
            <p:grpSpPr>
              <a:xfrm>
                <a:off x="6740" y="2478"/>
                <a:ext cx="1260" cy="626"/>
                <a:chOff x="7620" y="6225"/>
                <a:chExt cx="1260" cy="625"/>
              </a:xfrm>
            </p:grpSpPr>
            <p:sp>
              <p:nvSpPr>
                <p:cNvPr id="40987" name="菱形 148506"/>
                <p:cNvSpPr/>
                <p:nvPr/>
              </p:nvSpPr>
              <p:spPr>
                <a:xfrm>
                  <a:off x="7620" y="6225"/>
                  <a:ext cx="1260" cy="625"/>
                </a:xfrm>
                <a:prstGeom prst="diamond">
                  <a:avLst/>
                </a:prstGeom>
                <a:solidFill>
                  <a:srgbClr val="FFFFFF">
                    <a:alpha val="0"/>
                  </a:srgbClr>
                </a:solidFill>
                <a:ln w="9525" cap="flat" cmpd="sng">
                  <a:solidFill>
                    <a:srgbClr val="000000"/>
                  </a:solidFill>
                  <a:prstDash val="solid"/>
                  <a:miter/>
                  <a:headEnd type="none" w="med" len="med"/>
                  <a:tailEnd type="none" w="med" len="med"/>
                </a:ln>
              </p:spPr>
              <p:txBody>
                <a:bodyPr anchor="t" anchorCtr="0"/>
                <a:lstStyle/>
                <a:p>
                  <a:endParaRPr lang="zh-CN" altLang="en-US">
                    <a:latin typeface="Tahoma" panose="020B0604030504040204" pitchFamily="34" charset="0"/>
                    <a:ea typeface="宋体" panose="02010600030101010101" pitchFamily="2" charset="-122"/>
                  </a:endParaRPr>
                </a:p>
              </p:txBody>
            </p:sp>
            <p:sp>
              <p:nvSpPr>
                <p:cNvPr id="40988" name="文本框 148507"/>
                <p:cNvSpPr txBox="1"/>
                <p:nvPr/>
              </p:nvSpPr>
              <p:spPr>
                <a:xfrm>
                  <a:off x="8010" y="6384"/>
                  <a:ext cx="510" cy="311"/>
                </a:xfrm>
                <a:prstGeom prst="rect">
                  <a:avLst/>
                </a:prstGeom>
                <a:solidFill>
                  <a:srgbClr val="FFFFFF">
                    <a:alpha val="0"/>
                  </a:srgbClr>
                </a:solidFill>
                <a:ln w="9525">
                  <a:noFill/>
                </a:ln>
              </p:spPr>
              <p:txBody>
                <a:bodyPr lIns="0" tIns="0" rIns="0" bIns="0" anchor="t" anchorCtr="0"/>
                <a:lstStyle/>
                <a:p>
                  <a:pPr algn="ctr"/>
                  <a:r>
                    <a:rPr lang="zh-CN" altLang="en-US" sz="1600" b="1" dirty="0">
                      <a:latin typeface="Times New Roman" panose="02020603050405020304" pitchFamily="18" charset="0"/>
                      <a:ea typeface="宋体" panose="02010600030101010101" pitchFamily="2" charset="-122"/>
                    </a:rPr>
                    <a:t>选修</a:t>
                  </a:r>
                </a:p>
              </p:txBody>
            </p:sp>
          </p:grpSp>
          <p:sp>
            <p:nvSpPr>
              <p:cNvPr id="40989" name="文本框 148508"/>
              <p:cNvSpPr txBox="1"/>
              <p:nvPr/>
            </p:nvSpPr>
            <p:spPr>
              <a:xfrm>
                <a:off x="6983" y="1671"/>
                <a:ext cx="795" cy="340"/>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nchor="t" anchorCtr="0"/>
              <a:lstStyle/>
              <a:p>
                <a:pPr algn="ctr"/>
                <a:r>
                  <a:rPr lang="zh-CN" altLang="en-US" sz="1600" b="1" dirty="0">
                    <a:latin typeface="Times New Roman" panose="02020603050405020304" pitchFamily="18" charset="0"/>
                    <a:ea typeface="宋体" panose="02010600030101010101" pitchFamily="2" charset="-122"/>
                  </a:rPr>
                  <a:t>学生</a:t>
                </a:r>
              </a:p>
            </p:txBody>
          </p:sp>
          <p:sp>
            <p:nvSpPr>
              <p:cNvPr id="40990" name="文本框 148509"/>
              <p:cNvSpPr txBox="1"/>
              <p:nvPr/>
            </p:nvSpPr>
            <p:spPr>
              <a:xfrm>
                <a:off x="6982" y="3572"/>
                <a:ext cx="796" cy="340"/>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nchor="t" anchorCtr="0"/>
              <a:lstStyle/>
              <a:p>
                <a:pPr algn="ctr"/>
                <a:r>
                  <a:rPr lang="zh-CN" altLang="en-US" sz="1600" b="1" dirty="0">
                    <a:latin typeface="Times New Roman" panose="02020603050405020304" pitchFamily="18" charset="0"/>
                    <a:ea typeface="宋体" panose="02010600030101010101" pitchFamily="2" charset="-122"/>
                  </a:rPr>
                  <a:t>课程</a:t>
                </a:r>
              </a:p>
            </p:txBody>
          </p:sp>
          <p:sp>
            <p:nvSpPr>
              <p:cNvPr id="40991" name="直接连接符 148510"/>
              <p:cNvSpPr/>
              <p:nvPr/>
            </p:nvSpPr>
            <p:spPr>
              <a:xfrm flipV="1">
                <a:off x="7373" y="2011"/>
                <a:ext cx="1" cy="468"/>
              </a:xfrm>
              <a:prstGeom prst="line">
                <a:avLst/>
              </a:prstGeom>
              <a:ln w="9525" cap="flat" cmpd="sng">
                <a:solidFill>
                  <a:srgbClr val="000000"/>
                </a:solidFill>
                <a:prstDash val="solid"/>
                <a:round/>
                <a:headEnd type="none" w="med" len="med"/>
                <a:tailEnd type="none" w="med" len="med"/>
              </a:ln>
            </p:spPr>
            <p:txBody>
              <a:bodyPr/>
              <a:lstStyle/>
              <a:p>
                <a:endParaRPr lang="zh-CN" altLang="en-US"/>
              </a:p>
            </p:txBody>
          </p:sp>
          <p:sp>
            <p:nvSpPr>
              <p:cNvPr id="40992" name="直接连接符 148511"/>
              <p:cNvSpPr/>
              <p:nvPr/>
            </p:nvSpPr>
            <p:spPr>
              <a:xfrm>
                <a:off x="7373" y="3104"/>
                <a:ext cx="1" cy="468"/>
              </a:xfrm>
              <a:prstGeom prst="line">
                <a:avLst/>
              </a:prstGeom>
              <a:ln w="9525" cap="flat" cmpd="sng">
                <a:solidFill>
                  <a:srgbClr val="000000"/>
                </a:solidFill>
                <a:prstDash val="solid"/>
                <a:round/>
                <a:headEnd type="none" w="med" len="med"/>
                <a:tailEnd type="none" w="med" len="med"/>
              </a:ln>
            </p:spPr>
            <p:txBody>
              <a:bodyPr/>
              <a:lstStyle/>
              <a:p>
                <a:endParaRPr lang="zh-CN" altLang="en-US"/>
              </a:p>
            </p:txBody>
          </p:sp>
          <p:sp>
            <p:nvSpPr>
              <p:cNvPr id="40993" name="文本框 148512"/>
              <p:cNvSpPr txBox="1"/>
              <p:nvPr/>
            </p:nvSpPr>
            <p:spPr>
              <a:xfrm>
                <a:off x="7448" y="3189"/>
                <a:ext cx="125" cy="255"/>
              </a:xfrm>
              <a:prstGeom prst="rect">
                <a:avLst/>
              </a:prstGeom>
              <a:solidFill>
                <a:srgbClr val="FFFFFF"/>
              </a:solidFill>
              <a:ln w="9525">
                <a:noFill/>
              </a:ln>
            </p:spPr>
            <p:txBody>
              <a:bodyPr lIns="0" tIns="0" rIns="0" bIns="0" anchor="t" anchorCtr="0"/>
              <a:lstStyle/>
              <a:p>
                <a:pPr algn="ctr"/>
                <a:r>
                  <a:rPr lang="en-US" altLang="zh-CN" sz="1600" b="1">
                    <a:latin typeface="Times New Roman" panose="02020603050405020304" pitchFamily="18" charset="0"/>
                    <a:ea typeface="宋体" panose="02010600030101010101" pitchFamily="2" charset="-122"/>
                  </a:rPr>
                  <a:t>n</a:t>
                </a:r>
              </a:p>
            </p:txBody>
          </p:sp>
          <p:sp>
            <p:nvSpPr>
              <p:cNvPr id="40994" name="文本框 148513"/>
              <p:cNvSpPr txBox="1"/>
              <p:nvPr/>
            </p:nvSpPr>
            <p:spPr>
              <a:xfrm>
                <a:off x="7448" y="2039"/>
                <a:ext cx="180" cy="312"/>
              </a:xfrm>
              <a:prstGeom prst="rect">
                <a:avLst/>
              </a:prstGeom>
              <a:solidFill>
                <a:srgbClr val="FFFFFF"/>
              </a:solidFill>
              <a:ln w="9525">
                <a:noFill/>
              </a:ln>
            </p:spPr>
            <p:txBody>
              <a:bodyPr lIns="0" tIns="0" rIns="0" bIns="0" anchor="t" anchorCtr="0"/>
              <a:lstStyle/>
              <a:p>
                <a:pPr algn="ctr"/>
                <a:r>
                  <a:rPr lang="en-US" altLang="zh-CN" sz="1600" b="1">
                    <a:latin typeface="Times New Roman" panose="02020603050405020304" pitchFamily="18" charset="0"/>
                    <a:ea typeface="宋体" panose="02010600030101010101" pitchFamily="2" charset="-122"/>
                  </a:rPr>
                  <a:t>m</a:t>
                </a:r>
              </a:p>
            </p:txBody>
          </p:sp>
          <p:sp>
            <p:nvSpPr>
              <p:cNvPr id="40995" name="椭圆 148514"/>
              <p:cNvSpPr/>
              <p:nvPr/>
            </p:nvSpPr>
            <p:spPr>
              <a:xfrm>
                <a:off x="8528" y="2562"/>
                <a:ext cx="720" cy="469"/>
              </a:xfrm>
              <a:prstGeom prst="ellipse">
                <a:avLst/>
              </a:prstGeom>
              <a:solidFill>
                <a:srgbClr val="FFFFFF">
                  <a:alpha val="0"/>
                </a:srgbClr>
              </a:solidFill>
              <a:ln w="9525" cap="flat" cmpd="sng">
                <a:solidFill>
                  <a:srgbClr val="000000"/>
                </a:solidFill>
                <a:prstDash val="solid"/>
                <a:round/>
                <a:headEnd type="none" w="med" len="med"/>
                <a:tailEnd type="none" w="med" len="med"/>
              </a:ln>
            </p:spPr>
            <p:txBody>
              <a:bodyPr anchor="t" anchorCtr="0"/>
              <a:lstStyle/>
              <a:p>
                <a:endParaRPr lang="zh-CN" altLang="en-US">
                  <a:latin typeface="Tahoma" panose="020B0604030504040204" pitchFamily="34" charset="0"/>
                  <a:ea typeface="宋体" panose="02010600030101010101" pitchFamily="2" charset="-122"/>
                </a:endParaRPr>
              </a:p>
            </p:txBody>
          </p:sp>
          <p:sp>
            <p:nvSpPr>
              <p:cNvPr id="40996" name="文本框 148515"/>
              <p:cNvSpPr txBox="1"/>
              <p:nvPr/>
            </p:nvSpPr>
            <p:spPr>
              <a:xfrm>
                <a:off x="8648" y="2664"/>
                <a:ext cx="471" cy="256"/>
              </a:xfrm>
              <a:prstGeom prst="rect">
                <a:avLst/>
              </a:prstGeom>
              <a:solidFill>
                <a:srgbClr val="FFFFFF">
                  <a:alpha val="0"/>
                </a:srgbClr>
              </a:solidFill>
              <a:ln w="9525">
                <a:noFill/>
              </a:ln>
            </p:spPr>
            <p:txBody>
              <a:bodyPr lIns="0" tIns="0" rIns="0" bIns="0" anchor="t" anchorCtr="0"/>
              <a:lstStyle/>
              <a:p>
                <a:pPr algn="ctr"/>
                <a:r>
                  <a:rPr lang="zh-CN" altLang="en-US" sz="1600" b="1" dirty="0">
                    <a:latin typeface="Times New Roman" panose="02020603050405020304" pitchFamily="18" charset="0"/>
                    <a:ea typeface="宋体" panose="02010600030101010101" pitchFamily="2" charset="-122"/>
                  </a:rPr>
                  <a:t>成绩</a:t>
                </a:r>
              </a:p>
            </p:txBody>
          </p:sp>
          <p:sp>
            <p:nvSpPr>
              <p:cNvPr id="40997" name="直接连接符 148516"/>
              <p:cNvSpPr/>
              <p:nvPr/>
            </p:nvSpPr>
            <p:spPr>
              <a:xfrm>
                <a:off x="7988" y="2794"/>
                <a:ext cx="540" cy="1"/>
              </a:xfrm>
              <a:prstGeom prst="line">
                <a:avLst/>
              </a:prstGeom>
              <a:ln w="9525" cap="flat" cmpd="sng">
                <a:solidFill>
                  <a:srgbClr val="000000"/>
                </a:solidFill>
                <a:prstDash val="solid"/>
                <a:round/>
                <a:headEnd type="none" w="med" len="med"/>
                <a:tailEnd type="none" w="med" len="med"/>
              </a:ln>
            </p:spPr>
            <p:txBody>
              <a:bodyPr/>
              <a:lstStyle/>
              <a:p>
                <a:endParaRPr lang="zh-CN" altLang="en-US"/>
              </a:p>
            </p:txBody>
          </p:sp>
          <p:sp>
            <p:nvSpPr>
              <p:cNvPr id="40998" name="文本框 148517"/>
              <p:cNvSpPr txBox="1"/>
              <p:nvPr/>
            </p:nvSpPr>
            <p:spPr>
              <a:xfrm>
                <a:off x="4395" y="4507"/>
                <a:ext cx="3059" cy="312"/>
              </a:xfrm>
              <a:prstGeom prst="rect">
                <a:avLst/>
              </a:prstGeom>
              <a:solidFill>
                <a:srgbClr val="FFFFFF"/>
              </a:solidFill>
              <a:ln w="9525">
                <a:noFill/>
              </a:ln>
            </p:spPr>
            <p:txBody>
              <a:bodyPr lIns="0" tIns="0" rIns="0" bIns="0" anchor="t" anchorCtr="0"/>
              <a:lstStyle/>
              <a:p>
                <a:pPr algn="ctr"/>
                <a:r>
                  <a:rPr lang="zh-CN" altLang="en-US" sz="1600" b="1" dirty="0">
                    <a:latin typeface="Times New Roman" panose="02020603050405020304" pitchFamily="18" charset="0"/>
                    <a:ea typeface="宋体" panose="02010600030101010101" pitchFamily="2" charset="-122"/>
                  </a:rPr>
                  <a:t>两个实体集之间的联系</a:t>
                </a:r>
              </a:p>
            </p:txBody>
          </p:sp>
        </p:grpSp>
      </p:gr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日期占位符 1"/>
          <p:cNvSpPr>
            <a:spLocks noGrp="1"/>
          </p:cNvSpPr>
          <p:nvPr>
            <p:ph type="dt" sz="half" idx="10"/>
          </p:nvPr>
        </p:nvSpPr>
        <p:spPr>
          <a:ln/>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fld id="{BB962C8B-B14F-4D97-AF65-F5344CB8AC3E}" type="datetime1">
              <a:rPr lang="zh-CN" altLang="en-US" sz="1400" dirty="0"/>
              <a:t>2023/11/13</a:t>
            </a:fld>
            <a:endParaRPr lang="zh-CN" altLang="en-US" sz="1400" dirty="0">
              <a:latin typeface="Times New Roman" panose="02020603050405020304" pitchFamily="18" charset="0"/>
            </a:endParaRPr>
          </a:p>
        </p:txBody>
      </p:sp>
      <p:sp>
        <p:nvSpPr>
          <p:cNvPr id="41986" name="页脚占位符 2"/>
          <p:cNvSpPr>
            <a:spLocks noGrp="1"/>
          </p:cNvSpPr>
          <p:nvPr>
            <p:ph type="ftr" sz="quarter" idx="11"/>
          </p:nvPr>
        </p:nvSpPr>
        <p:spPr>
          <a:ln/>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ctr"/>
            <a:r>
              <a:rPr lang="zh-CN" altLang="en-US" sz="1400" dirty="0">
                <a:solidFill>
                  <a:schemeClr val="bg2"/>
                </a:solidFill>
              </a:rPr>
              <a:t>计算学科导论 吴宾</a:t>
            </a:r>
          </a:p>
        </p:txBody>
      </p:sp>
      <p:sp>
        <p:nvSpPr>
          <p:cNvPr id="41987" name="标题 104449"/>
          <p:cNvSpPr>
            <a:spLocks noGrp="1"/>
          </p:cNvSpPr>
          <p:nvPr>
            <p:ph type="title"/>
          </p:nvPr>
        </p:nvSpPr>
        <p:spPr>
          <a:ln/>
        </p:spPr>
        <p:txBody>
          <a:bodyPr anchor="b" anchorCtr="0"/>
          <a:lstStyle/>
          <a:p>
            <a:r>
              <a:rPr lang="en-US" altLang="zh-CN" dirty="0">
                <a:solidFill>
                  <a:schemeClr val="folHlink"/>
                </a:solidFill>
              </a:rPr>
              <a:t>6 </a:t>
            </a:r>
            <a:r>
              <a:rPr lang="zh-CN" altLang="en-US" dirty="0">
                <a:solidFill>
                  <a:schemeClr val="folHlink"/>
                </a:solidFill>
              </a:rPr>
              <a:t>计算科学的学科形态</a:t>
            </a:r>
            <a:endParaRPr lang="zh-CN" altLang="en-US">
              <a:solidFill>
                <a:schemeClr val="folHlink"/>
              </a:solidFill>
            </a:endParaRPr>
          </a:p>
        </p:txBody>
      </p:sp>
      <p:sp>
        <p:nvSpPr>
          <p:cNvPr id="41988" name="文本占位符 104450"/>
          <p:cNvSpPr>
            <a:spLocks noGrp="1"/>
          </p:cNvSpPr>
          <p:nvPr>
            <p:ph idx="1"/>
          </p:nvPr>
        </p:nvSpPr>
        <p:spPr>
          <a:ln/>
        </p:spPr>
        <p:txBody>
          <a:bodyPr anchor="t" anchorCtr="0"/>
          <a:lstStyle/>
          <a:p>
            <a:r>
              <a:rPr lang="zh-CN" altLang="en-US" dirty="0">
                <a:solidFill>
                  <a:schemeClr val="folHlink"/>
                </a:solidFill>
              </a:rPr>
              <a:t>第二种形态</a:t>
            </a:r>
            <a:r>
              <a:rPr lang="en-US" altLang="zh-CN" dirty="0">
                <a:solidFill>
                  <a:schemeClr val="folHlink"/>
                </a:solidFill>
              </a:rPr>
              <a:t>: </a:t>
            </a:r>
            <a:r>
              <a:rPr lang="zh-CN" altLang="en-US" dirty="0">
                <a:solidFill>
                  <a:schemeClr val="folHlink"/>
                </a:solidFill>
              </a:rPr>
              <a:t>理论</a:t>
            </a:r>
          </a:p>
          <a:p>
            <a:r>
              <a:rPr lang="zh-CN" altLang="en-US" dirty="0"/>
              <a:t>科学理论</a:t>
            </a:r>
          </a:p>
          <a:p>
            <a:pPr lvl="1" algn="just">
              <a:spcBef>
                <a:spcPct val="0"/>
              </a:spcBef>
            </a:pPr>
            <a:r>
              <a:rPr lang="zh-CN" altLang="en-US" dirty="0">
                <a:solidFill>
                  <a:srgbClr val="000000"/>
                </a:solidFill>
              </a:rPr>
              <a:t>科学认识由感性阶段上升为理性阶段就形成了科学理论</a:t>
            </a:r>
          </a:p>
          <a:p>
            <a:pPr lvl="1" algn="just">
              <a:spcBef>
                <a:spcPct val="0"/>
              </a:spcBef>
            </a:pPr>
            <a:r>
              <a:rPr lang="zh-CN" altLang="en-US" dirty="0">
                <a:solidFill>
                  <a:srgbClr val="000000"/>
                </a:solidFill>
              </a:rPr>
              <a:t>科学理论是经过实践检验的系统化了的科学知识体系</a:t>
            </a:r>
            <a:r>
              <a:rPr lang="en-US" altLang="zh-CN" dirty="0">
                <a:solidFill>
                  <a:srgbClr val="000000"/>
                </a:solidFill>
              </a:rPr>
              <a:t>, </a:t>
            </a:r>
            <a:r>
              <a:rPr lang="zh-CN" altLang="en-US" dirty="0">
                <a:solidFill>
                  <a:srgbClr val="000000"/>
                </a:solidFill>
              </a:rPr>
              <a:t>它是由科学概念</a:t>
            </a:r>
            <a:r>
              <a:rPr lang="en-US" altLang="zh-CN" dirty="0">
                <a:solidFill>
                  <a:srgbClr val="000000"/>
                </a:solidFill>
              </a:rPr>
              <a:t>, </a:t>
            </a:r>
            <a:r>
              <a:rPr lang="zh-CN" altLang="en-US" dirty="0">
                <a:solidFill>
                  <a:srgbClr val="000000"/>
                </a:solidFill>
              </a:rPr>
              <a:t>科学原理</a:t>
            </a:r>
            <a:r>
              <a:rPr lang="en-US" altLang="zh-CN" dirty="0">
                <a:solidFill>
                  <a:srgbClr val="000000"/>
                </a:solidFill>
              </a:rPr>
              <a:t>, </a:t>
            </a:r>
            <a:r>
              <a:rPr lang="zh-CN" altLang="en-US" dirty="0">
                <a:solidFill>
                  <a:srgbClr val="000000"/>
                </a:solidFill>
              </a:rPr>
              <a:t>以及对这些概念原理的理论论证所组成的体系 </a:t>
            </a:r>
          </a:p>
          <a:p>
            <a:pPr lvl="1"/>
            <a:r>
              <a:rPr lang="zh-CN" altLang="en-US" dirty="0"/>
              <a:t>理论源于数学</a:t>
            </a:r>
            <a:r>
              <a:rPr lang="en-US" altLang="zh-CN" dirty="0"/>
              <a:t>,</a:t>
            </a:r>
            <a:r>
              <a:rPr lang="zh-CN" altLang="en-US" dirty="0"/>
              <a:t>是从抽象到抽象的升华</a:t>
            </a:r>
            <a:r>
              <a:rPr lang="en-US" altLang="zh-CN" dirty="0"/>
              <a:t>,</a:t>
            </a:r>
            <a:r>
              <a:rPr lang="zh-CN" altLang="en-US" dirty="0"/>
              <a:t>它们已经完全脱离现实事物</a:t>
            </a:r>
            <a:r>
              <a:rPr lang="en-US" altLang="zh-CN" dirty="0"/>
              <a:t>,</a:t>
            </a:r>
            <a:r>
              <a:rPr lang="zh-CN" altLang="en-US" dirty="0"/>
              <a:t>不受现实事物的限制</a:t>
            </a:r>
            <a:r>
              <a:rPr lang="en-US" altLang="zh-CN" dirty="0"/>
              <a:t>, </a:t>
            </a:r>
            <a:r>
              <a:rPr lang="zh-CN" altLang="en-US" dirty="0"/>
              <a:t>具有精确的优美的特征</a:t>
            </a:r>
            <a:r>
              <a:rPr lang="en-US" altLang="zh-CN" dirty="0"/>
              <a:t>, </a:t>
            </a:r>
            <a:r>
              <a:rPr lang="zh-CN" altLang="en-US" dirty="0"/>
              <a:t>因而更能把握事物的本质</a:t>
            </a:r>
          </a:p>
          <a:p>
            <a:endParaRPr lang="zh-CN" altLang="en-US" dirty="0"/>
          </a:p>
          <a:p>
            <a:endParaRPr lang="zh-CN" altLang="en-US" dirty="0"/>
          </a:p>
          <a:p>
            <a:endParaRPr lang="zh-CN" alt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日期占位符 1"/>
          <p:cNvSpPr>
            <a:spLocks noGrp="1"/>
          </p:cNvSpPr>
          <p:nvPr>
            <p:ph type="dt" sz="half" idx="10"/>
          </p:nvPr>
        </p:nvSpPr>
        <p:spPr>
          <a:ln/>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fld id="{BB962C8B-B14F-4D97-AF65-F5344CB8AC3E}" type="datetime1">
              <a:rPr lang="zh-CN" altLang="en-US" sz="1400" dirty="0"/>
              <a:t>2023/11/13</a:t>
            </a:fld>
            <a:endParaRPr lang="zh-CN" altLang="en-US" sz="1400" dirty="0">
              <a:latin typeface="Times New Roman" panose="02020603050405020304" pitchFamily="18" charset="0"/>
            </a:endParaRPr>
          </a:p>
        </p:txBody>
      </p:sp>
      <p:sp>
        <p:nvSpPr>
          <p:cNvPr id="43010" name="页脚占位符 2"/>
          <p:cNvSpPr>
            <a:spLocks noGrp="1"/>
          </p:cNvSpPr>
          <p:nvPr>
            <p:ph type="ftr" sz="quarter" idx="11"/>
          </p:nvPr>
        </p:nvSpPr>
        <p:spPr>
          <a:ln/>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ctr"/>
            <a:r>
              <a:rPr lang="zh-CN" altLang="en-US" sz="1400" dirty="0">
                <a:solidFill>
                  <a:schemeClr val="bg2"/>
                </a:solidFill>
              </a:rPr>
              <a:t>计算学科导论 吴宾</a:t>
            </a:r>
          </a:p>
        </p:txBody>
      </p:sp>
      <p:sp>
        <p:nvSpPr>
          <p:cNvPr id="43011" name="文本占位符 38914"/>
          <p:cNvSpPr>
            <a:spLocks noGrp="1"/>
          </p:cNvSpPr>
          <p:nvPr>
            <p:ph idx="1"/>
          </p:nvPr>
        </p:nvSpPr>
        <p:spPr>
          <a:ln/>
        </p:spPr>
        <p:txBody>
          <a:bodyPr anchor="t" anchorCtr="0"/>
          <a:lstStyle/>
          <a:p>
            <a:pPr>
              <a:lnSpc>
                <a:spcPct val="110000"/>
              </a:lnSpc>
              <a:spcBef>
                <a:spcPct val="0"/>
              </a:spcBef>
            </a:pPr>
            <a:r>
              <a:rPr lang="zh-CN" altLang="en-US" dirty="0"/>
              <a:t>计算学科的理论</a:t>
            </a:r>
          </a:p>
          <a:p>
            <a:pPr lvl="1">
              <a:lnSpc>
                <a:spcPct val="110000"/>
              </a:lnSpc>
              <a:spcBef>
                <a:spcPct val="0"/>
              </a:spcBef>
            </a:pPr>
            <a:r>
              <a:rPr lang="zh-CN" altLang="en-US" dirty="0"/>
              <a:t>计算科学的数学基础和计算科学理论</a:t>
            </a:r>
            <a:r>
              <a:rPr lang="en-US" altLang="zh-CN" dirty="0"/>
              <a:t>, </a:t>
            </a:r>
            <a:r>
              <a:rPr lang="zh-CN" altLang="en-US" dirty="0"/>
              <a:t>广泛采用数学的研究方法</a:t>
            </a:r>
            <a:r>
              <a:rPr lang="en-US" altLang="zh-CN"/>
              <a:t>.</a:t>
            </a:r>
          </a:p>
          <a:p>
            <a:pPr lvl="1">
              <a:lnSpc>
                <a:spcPct val="110000"/>
              </a:lnSpc>
              <a:spcBef>
                <a:spcPct val="0"/>
              </a:spcBef>
            </a:pPr>
            <a:r>
              <a:rPr lang="zh-CN" altLang="en-US" dirty="0"/>
              <a:t>按统一的合理的理论发展过程，包含以下四个步骤：</a:t>
            </a:r>
          </a:p>
          <a:p>
            <a:pPr>
              <a:lnSpc>
                <a:spcPct val="110000"/>
              </a:lnSpc>
              <a:spcBef>
                <a:spcPct val="0"/>
              </a:spcBef>
              <a:buNone/>
            </a:pPr>
            <a:r>
              <a:rPr lang="zh-CN" altLang="en-US" dirty="0"/>
              <a:t>    </a:t>
            </a:r>
            <a:r>
              <a:rPr lang="en-US" altLang="zh-CN" dirty="0"/>
              <a:t>⑴  </a:t>
            </a:r>
            <a:r>
              <a:rPr lang="zh-CN" altLang="en-US" dirty="0"/>
              <a:t>对研究对象的概念抽象（定义和公理）</a:t>
            </a:r>
          </a:p>
          <a:p>
            <a:pPr>
              <a:lnSpc>
                <a:spcPct val="110000"/>
              </a:lnSpc>
              <a:spcBef>
                <a:spcPct val="0"/>
              </a:spcBef>
              <a:buNone/>
            </a:pPr>
            <a:r>
              <a:rPr lang="zh-CN" altLang="en-US" dirty="0"/>
              <a:t>    </a:t>
            </a:r>
            <a:r>
              <a:rPr lang="en-US" altLang="zh-CN" dirty="0"/>
              <a:t>⑵  </a:t>
            </a:r>
            <a:r>
              <a:rPr lang="zh-CN" altLang="en-US" dirty="0"/>
              <a:t>假设对象的基本性质和对象之间可能存在的关系（定理）</a:t>
            </a:r>
          </a:p>
          <a:p>
            <a:pPr>
              <a:lnSpc>
                <a:spcPct val="110000"/>
              </a:lnSpc>
              <a:spcBef>
                <a:spcPct val="0"/>
              </a:spcBef>
              <a:buNone/>
            </a:pPr>
            <a:r>
              <a:rPr lang="zh-CN" altLang="en-US" dirty="0"/>
              <a:t>    </a:t>
            </a:r>
            <a:r>
              <a:rPr lang="en-US" altLang="zh-CN" dirty="0"/>
              <a:t>⑶  </a:t>
            </a:r>
            <a:r>
              <a:rPr lang="zh-CN" altLang="en-US" dirty="0"/>
              <a:t>确定这些性质和关系是否正确（证明）</a:t>
            </a:r>
          </a:p>
          <a:p>
            <a:pPr>
              <a:lnSpc>
                <a:spcPct val="110000"/>
              </a:lnSpc>
              <a:spcBef>
                <a:spcPct val="0"/>
              </a:spcBef>
              <a:buNone/>
            </a:pPr>
            <a:r>
              <a:rPr lang="zh-CN" altLang="en-US" dirty="0"/>
              <a:t>    </a:t>
            </a:r>
            <a:r>
              <a:rPr lang="en-US" altLang="zh-CN" dirty="0"/>
              <a:t>⑷  </a:t>
            </a:r>
            <a:r>
              <a:rPr lang="zh-CN" altLang="en-US" dirty="0"/>
              <a:t>解释结果（与计算机系统或研究对象形成对应）</a:t>
            </a:r>
          </a:p>
          <a:p>
            <a:pPr>
              <a:lnSpc>
                <a:spcPct val="110000"/>
              </a:lnSpc>
              <a:spcBef>
                <a:spcPct val="0"/>
              </a:spcBef>
              <a:buNone/>
            </a:pPr>
            <a:endParaRPr lang="zh-CN" altLang="en-US" dirty="0"/>
          </a:p>
          <a:p>
            <a:pPr>
              <a:lnSpc>
                <a:spcPct val="110000"/>
              </a:lnSpc>
              <a:spcBef>
                <a:spcPct val="0"/>
              </a:spcBef>
            </a:pPr>
            <a:r>
              <a:rPr lang="zh-CN" altLang="en-US" dirty="0"/>
              <a:t> 这个学科形态的基本特征是其研究内容的构造性数学特征</a:t>
            </a:r>
            <a:r>
              <a:rPr lang="en-US" altLang="zh-CN" dirty="0"/>
              <a:t>, </a:t>
            </a:r>
            <a:r>
              <a:rPr lang="zh-CN" altLang="en-US" dirty="0"/>
              <a:t>是区别于更广泛的数学科学学科形态的典型特征</a:t>
            </a:r>
            <a:endParaRPr lang="zh-CN" altLang="en-US"/>
          </a:p>
        </p:txBody>
      </p:sp>
      <p:sp>
        <p:nvSpPr>
          <p:cNvPr id="43012" name="标题 38915"/>
          <p:cNvSpPr>
            <a:spLocks noGrp="1"/>
          </p:cNvSpPr>
          <p:nvPr>
            <p:ph type="title"/>
          </p:nvPr>
        </p:nvSpPr>
        <p:spPr>
          <a:ln/>
        </p:spPr>
        <p:txBody>
          <a:bodyPr anchor="b" anchorCtr="0"/>
          <a:lstStyle/>
          <a:p>
            <a:endParaRPr lang="zh-CN"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日期占位符 1"/>
          <p:cNvSpPr>
            <a:spLocks noGrp="1"/>
          </p:cNvSpPr>
          <p:nvPr>
            <p:ph type="dt" sz="half" idx="10"/>
          </p:nvPr>
        </p:nvSpPr>
        <p:spPr>
          <a:ln/>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fld id="{BB962C8B-B14F-4D97-AF65-F5344CB8AC3E}" type="datetime1">
              <a:rPr lang="zh-CN" altLang="en-US" sz="1400" dirty="0"/>
              <a:t>2023/11/13</a:t>
            </a:fld>
            <a:endParaRPr lang="zh-CN" altLang="en-US" sz="1400" dirty="0">
              <a:latin typeface="Times New Roman" panose="02020603050405020304" pitchFamily="18" charset="0"/>
            </a:endParaRPr>
          </a:p>
        </p:txBody>
      </p:sp>
      <p:sp>
        <p:nvSpPr>
          <p:cNvPr id="44034" name="页脚占位符 2"/>
          <p:cNvSpPr>
            <a:spLocks noGrp="1"/>
          </p:cNvSpPr>
          <p:nvPr>
            <p:ph type="ftr" sz="quarter" idx="11"/>
          </p:nvPr>
        </p:nvSpPr>
        <p:spPr>
          <a:ln/>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ctr"/>
            <a:r>
              <a:rPr lang="zh-CN" altLang="en-US" sz="1400" dirty="0">
                <a:solidFill>
                  <a:schemeClr val="bg2"/>
                </a:solidFill>
              </a:rPr>
              <a:t>计算学科导论 吴宾</a:t>
            </a:r>
          </a:p>
        </p:txBody>
      </p:sp>
      <p:sp>
        <p:nvSpPr>
          <p:cNvPr id="44035" name="标题 105473"/>
          <p:cNvSpPr>
            <a:spLocks noGrp="1"/>
          </p:cNvSpPr>
          <p:nvPr>
            <p:ph type="title"/>
          </p:nvPr>
        </p:nvSpPr>
        <p:spPr>
          <a:ln/>
        </p:spPr>
        <p:txBody>
          <a:bodyPr anchor="b" anchorCtr="0"/>
          <a:lstStyle/>
          <a:p>
            <a:r>
              <a:rPr lang="zh-CN" altLang="en-US" dirty="0">
                <a:solidFill>
                  <a:schemeClr val="folHlink"/>
                </a:solidFill>
              </a:rPr>
              <a:t>学生选课问题</a:t>
            </a:r>
            <a:r>
              <a:rPr lang="en-US" altLang="zh-CN" dirty="0">
                <a:solidFill>
                  <a:schemeClr val="folHlink"/>
                </a:solidFill>
              </a:rPr>
              <a:t>(</a:t>
            </a:r>
            <a:r>
              <a:rPr lang="zh-CN" altLang="en-US" dirty="0">
                <a:solidFill>
                  <a:schemeClr val="folHlink"/>
                </a:solidFill>
              </a:rPr>
              <a:t>续</a:t>
            </a:r>
            <a:r>
              <a:rPr lang="en-US" altLang="zh-CN">
                <a:solidFill>
                  <a:schemeClr val="folHlink"/>
                </a:solidFill>
              </a:rPr>
              <a:t>)</a:t>
            </a:r>
          </a:p>
        </p:txBody>
      </p:sp>
      <p:sp>
        <p:nvSpPr>
          <p:cNvPr id="44036" name="文本占位符 105474"/>
          <p:cNvSpPr>
            <a:spLocks noGrp="1"/>
          </p:cNvSpPr>
          <p:nvPr>
            <p:ph idx="1"/>
          </p:nvPr>
        </p:nvSpPr>
        <p:spPr>
          <a:ln/>
        </p:spPr>
        <p:txBody>
          <a:bodyPr anchor="t" anchorCtr="0"/>
          <a:lstStyle/>
          <a:p>
            <a:r>
              <a:rPr lang="zh-CN" altLang="en-US" dirty="0"/>
              <a:t>学生选课问题是一类数据处理问题的特例</a:t>
            </a:r>
          </a:p>
          <a:p>
            <a:pPr lvl="1"/>
            <a:r>
              <a:rPr lang="zh-CN" altLang="en-US" dirty="0"/>
              <a:t>当然不能对特例建立一大套理论</a:t>
            </a:r>
          </a:p>
          <a:p>
            <a:pPr lvl="1"/>
            <a:r>
              <a:rPr lang="zh-CN" altLang="en-US" dirty="0"/>
              <a:t>类似的数据处理问题涉及方方面面</a:t>
            </a:r>
            <a:r>
              <a:rPr lang="en-US" altLang="zh-CN" dirty="0"/>
              <a:t>----</a:t>
            </a:r>
            <a:r>
              <a:rPr lang="zh-CN" altLang="en-US" dirty="0"/>
              <a:t>值得建立理论</a:t>
            </a:r>
            <a:r>
              <a:rPr lang="en-US" altLang="zh-CN" dirty="0"/>
              <a:t>, </a:t>
            </a:r>
            <a:r>
              <a:rPr lang="zh-CN" altLang="en-US" dirty="0"/>
              <a:t>处理数据管理问题</a:t>
            </a:r>
          </a:p>
          <a:p>
            <a:r>
              <a:rPr lang="zh-CN" altLang="en-US" dirty="0"/>
              <a:t>数据库理论</a:t>
            </a:r>
            <a:r>
              <a:rPr lang="en-US" altLang="zh-CN" dirty="0"/>
              <a:t>----</a:t>
            </a:r>
            <a:r>
              <a:rPr lang="zh-CN" altLang="en-US" dirty="0"/>
              <a:t>为解决数据处理问题建立的</a:t>
            </a:r>
          </a:p>
          <a:p>
            <a:pPr lvl="1"/>
            <a:r>
              <a:rPr lang="zh-CN" altLang="en-US" dirty="0"/>
              <a:t>关系模型</a:t>
            </a:r>
            <a:r>
              <a:rPr lang="en-US" altLang="zh-CN" dirty="0"/>
              <a:t>----</a:t>
            </a:r>
            <a:r>
              <a:rPr lang="zh-CN" altLang="en-US" dirty="0"/>
              <a:t>数据结构</a:t>
            </a:r>
          </a:p>
          <a:p>
            <a:pPr lvl="1"/>
            <a:r>
              <a:rPr lang="zh-CN" altLang="en-US" dirty="0"/>
              <a:t>关系代数</a:t>
            </a:r>
            <a:r>
              <a:rPr lang="en-US" altLang="zh-CN" dirty="0"/>
              <a:t>/</a:t>
            </a:r>
            <a:r>
              <a:rPr lang="zh-CN" altLang="en-US" dirty="0"/>
              <a:t>关系演算</a:t>
            </a:r>
            <a:r>
              <a:rPr lang="en-US" altLang="zh-CN" dirty="0"/>
              <a:t>----</a:t>
            </a:r>
            <a:r>
              <a:rPr lang="zh-CN" altLang="en-US" dirty="0"/>
              <a:t>数据操作</a:t>
            </a:r>
          </a:p>
          <a:p>
            <a:pPr lvl="1"/>
            <a:r>
              <a:rPr lang="zh-CN" altLang="en-US" dirty="0"/>
              <a:t>数据库设计理论</a:t>
            </a:r>
          </a:p>
          <a:p>
            <a:pPr lvl="2"/>
            <a:r>
              <a:rPr lang="zh-CN" altLang="en-US" dirty="0"/>
              <a:t>数据依赖</a:t>
            </a:r>
            <a:r>
              <a:rPr lang="en-US" altLang="zh-CN" dirty="0"/>
              <a:t>: </a:t>
            </a:r>
            <a:r>
              <a:rPr lang="zh-CN" altLang="en-US" dirty="0"/>
              <a:t>函数依赖</a:t>
            </a:r>
            <a:r>
              <a:rPr lang="en-US" altLang="zh-CN" dirty="0"/>
              <a:t>,</a:t>
            </a:r>
            <a:r>
              <a:rPr lang="zh-CN" altLang="en-US" dirty="0"/>
              <a:t>多值依赖</a:t>
            </a:r>
            <a:r>
              <a:rPr lang="en-US" altLang="zh-CN"/>
              <a:t>…</a:t>
            </a:r>
          </a:p>
          <a:p>
            <a:pPr lvl="2"/>
            <a:r>
              <a:rPr lang="zh-CN" altLang="en-US" dirty="0"/>
              <a:t>范式</a:t>
            </a:r>
            <a:r>
              <a:rPr lang="en-US" altLang="zh-CN"/>
              <a:t>: 3NF,BCNF,4NF</a:t>
            </a:r>
          </a:p>
          <a:p>
            <a:pPr lvl="2"/>
            <a:r>
              <a:rPr lang="zh-CN" altLang="en-US" dirty="0"/>
              <a:t>模式分解与规范化</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日期占位符 1"/>
          <p:cNvSpPr>
            <a:spLocks noGrp="1"/>
          </p:cNvSpPr>
          <p:nvPr>
            <p:ph type="dt" sz="half" idx="10"/>
          </p:nvPr>
        </p:nvSpPr>
        <p:spPr>
          <a:ln/>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fld id="{BB962C8B-B14F-4D97-AF65-F5344CB8AC3E}" type="datetime1">
              <a:rPr lang="zh-CN" altLang="en-US" sz="1400" dirty="0"/>
              <a:t>2023/11/13</a:t>
            </a:fld>
            <a:endParaRPr lang="zh-CN" altLang="en-US" sz="1400" dirty="0">
              <a:latin typeface="Times New Roman" panose="02020603050405020304" pitchFamily="18" charset="0"/>
            </a:endParaRPr>
          </a:p>
        </p:txBody>
      </p:sp>
      <p:sp>
        <p:nvSpPr>
          <p:cNvPr id="45058" name="页脚占位符 2"/>
          <p:cNvSpPr>
            <a:spLocks noGrp="1"/>
          </p:cNvSpPr>
          <p:nvPr>
            <p:ph type="ftr" sz="quarter" idx="11"/>
          </p:nvPr>
        </p:nvSpPr>
        <p:spPr>
          <a:ln/>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ctr"/>
            <a:r>
              <a:rPr lang="zh-CN" altLang="en-US" sz="1400" dirty="0">
                <a:solidFill>
                  <a:schemeClr val="bg2"/>
                </a:solidFill>
              </a:rPr>
              <a:t>计算学科导论 吴宾</a:t>
            </a:r>
          </a:p>
        </p:txBody>
      </p:sp>
      <p:sp>
        <p:nvSpPr>
          <p:cNvPr id="45059" name="标题 106497"/>
          <p:cNvSpPr>
            <a:spLocks noGrp="1"/>
          </p:cNvSpPr>
          <p:nvPr>
            <p:ph type="title"/>
          </p:nvPr>
        </p:nvSpPr>
        <p:spPr>
          <a:ln/>
        </p:spPr>
        <p:txBody>
          <a:bodyPr anchor="b" anchorCtr="0"/>
          <a:lstStyle/>
          <a:p>
            <a:r>
              <a:rPr lang="en-US" altLang="zh-CN" dirty="0">
                <a:solidFill>
                  <a:schemeClr val="folHlink"/>
                </a:solidFill>
              </a:rPr>
              <a:t>6 </a:t>
            </a:r>
            <a:r>
              <a:rPr lang="zh-CN" altLang="en-US" dirty="0">
                <a:solidFill>
                  <a:schemeClr val="folHlink"/>
                </a:solidFill>
              </a:rPr>
              <a:t>计算科学的学科形态</a:t>
            </a:r>
            <a:endParaRPr lang="zh-CN" altLang="en-US">
              <a:solidFill>
                <a:schemeClr val="folHlink"/>
              </a:solidFill>
            </a:endParaRPr>
          </a:p>
        </p:txBody>
      </p:sp>
      <p:sp>
        <p:nvSpPr>
          <p:cNvPr id="45060" name="文本占位符 106498"/>
          <p:cNvSpPr>
            <a:spLocks noGrp="1"/>
          </p:cNvSpPr>
          <p:nvPr>
            <p:ph idx="1"/>
          </p:nvPr>
        </p:nvSpPr>
        <p:spPr>
          <a:ln/>
        </p:spPr>
        <p:txBody>
          <a:bodyPr anchor="t" anchorCtr="0"/>
          <a:lstStyle/>
          <a:p>
            <a:pPr marL="381000" indent="-381000">
              <a:lnSpc>
                <a:spcPct val="110000"/>
              </a:lnSpc>
              <a:spcBef>
                <a:spcPct val="0"/>
              </a:spcBef>
            </a:pPr>
            <a:r>
              <a:rPr lang="zh-CN" altLang="en-US" dirty="0">
                <a:solidFill>
                  <a:schemeClr val="folHlink"/>
                </a:solidFill>
              </a:rPr>
              <a:t>第三种形态</a:t>
            </a:r>
            <a:r>
              <a:rPr lang="en-US" altLang="zh-CN" dirty="0">
                <a:solidFill>
                  <a:schemeClr val="folHlink"/>
                </a:solidFill>
              </a:rPr>
              <a:t>: </a:t>
            </a:r>
            <a:r>
              <a:rPr lang="zh-CN" altLang="en-US" dirty="0">
                <a:solidFill>
                  <a:schemeClr val="folHlink"/>
                </a:solidFill>
              </a:rPr>
              <a:t>设计</a:t>
            </a:r>
          </a:p>
          <a:p>
            <a:pPr marL="381000" indent="-381000">
              <a:lnSpc>
                <a:spcPct val="90000"/>
              </a:lnSpc>
            </a:pPr>
            <a:r>
              <a:rPr lang="zh-CN" altLang="en-US" dirty="0"/>
              <a:t>科学技术的设计问题</a:t>
            </a:r>
          </a:p>
          <a:p>
            <a:pPr marL="381000" indent="-381000" algn="just">
              <a:lnSpc>
                <a:spcPct val="90000"/>
              </a:lnSpc>
              <a:spcBef>
                <a:spcPts val="600"/>
              </a:spcBef>
              <a:spcAft>
                <a:spcPts val="400"/>
              </a:spcAft>
            </a:pPr>
            <a:r>
              <a:rPr lang="zh-CN" altLang="en-US" dirty="0">
                <a:solidFill>
                  <a:srgbClr val="000000"/>
                </a:solidFill>
              </a:rPr>
              <a:t>设计形态与抽象、理论两个形态存在的联系</a:t>
            </a:r>
            <a:r>
              <a:rPr lang="zh-CN" altLang="en-US" b="0" dirty="0">
                <a:solidFill>
                  <a:srgbClr val="000000"/>
                </a:solidFill>
              </a:rPr>
              <a:t> </a:t>
            </a:r>
          </a:p>
          <a:p>
            <a:pPr marL="838200" lvl="1" indent="-381000">
              <a:lnSpc>
                <a:spcPct val="90000"/>
              </a:lnSpc>
            </a:pPr>
            <a:r>
              <a:rPr lang="zh-CN" altLang="en-US" dirty="0"/>
              <a:t>设计源于工程</a:t>
            </a:r>
            <a:r>
              <a:rPr lang="en-US" altLang="zh-CN" dirty="0"/>
              <a:t>,</a:t>
            </a:r>
            <a:r>
              <a:rPr lang="zh-CN" altLang="en-US" dirty="0"/>
              <a:t>并用于系统或设备的开发</a:t>
            </a:r>
            <a:r>
              <a:rPr lang="en-US" altLang="zh-CN" dirty="0"/>
              <a:t>,</a:t>
            </a:r>
            <a:r>
              <a:rPr lang="zh-CN" altLang="en-US" dirty="0"/>
              <a:t>以实现给定的任务</a:t>
            </a:r>
          </a:p>
          <a:p>
            <a:pPr marL="838200" lvl="1" indent="-381000">
              <a:lnSpc>
                <a:spcPct val="90000"/>
              </a:lnSpc>
              <a:buSzPct val="80000"/>
              <a:buFont typeface="Wingdings" panose="05000000000000000000" pitchFamily="2" charset="2"/>
              <a:buAutoNum type="arabicPeriod"/>
            </a:pPr>
            <a:r>
              <a:rPr lang="zh-CN" altLang="en-US" dirty="0"/>
              <a:t>设计必须以对自然规律的认识</a:t>
            </a:r>
            <a:r>
              <a:rPr lang="en-US" altLang="zh-CN" dirty="0"/>
              <a:t>(</a:t>
            </a:r>
            <a:r>
              <a:rPr lang="zh-CN" altLang="en-US" dirty="0"/>
              <a:t>科学形态的认识</a:t>
            </a:r>
            <a:r>
              <a:rPr lang="en-US" altLang="zh-CN" dirty="0"/>
              <a:t>/</a:t>
            </a:r>
            <a:r>
              <a:rPr lang="zh-CN" altLang="en-US" dirty="0"/>
              <a:t>经验形态的认识</a:t>
            </a:r>
            <a:r>
              <a:rPr lang="en-US" altLang="zh-CN" dirty="0"/>
              <a:t>) </a:t>
            </a:r>
            <a:r>
              <a:rPr lang="zh-CN" altLang="en-US" dirty="0"/>
              <a:t>为前提</a:t>
            </a:r>
          </a:p>
          <a:p>
            <a:pPr marL="838200" lvl="1" indent="-381000">
              <a:lnSpc>
                <a:spcPct val="90000"/>
              </a:lnSpc>
              <a:buSzPct val="80000"/>
              <a:buFont typeface="Wingdings" panose="05000000000000000000" pitchFamily="2" charset="2"/>
              <a:buAutoNum type="arabicPeriod"/>
            </a:pPr>
            <a:r>
              <a:rPr lang="zh-CN" altLang="en-US" dirty="0"/>
              <a:t>必须创造出相应的人工系统和人工条件</a:t>
            </a:r>
            <a:r>
              <a:rPr lang="en-US" altLang="zh-CN" dirty="0"/>
              <a:t>,</a:t>
            </a:r>
            <a:r>
              <a:rPr lang="zh-CN" altLang="en-US" dirty="0"/>
              <a:t>还必须认识自然规律在这些人工系统中和人工条件下的具体表现形式</a:t>
            </a:r>
          </a:p>
          <a:p>
            <a:pPr marL="381000" indent="-381000" algn="just">
              <a:lnSpc>
                <a:spcPct val="90000"/>
              </a:lnSpc>
              <a:spcBef>
                <a:spcPts val="600"/>
              </a:spcBef>
              <a:spcAft>
                <a:spcPts val="400"/>
              </a:spcAft>
            </a:pPr>
            <a:r>
              <a:rPr lang="zh-CN" altLang="en-US" dirty="0">
                <a:solidFill>
                  <a:srgbClr val="000000"/>
                </a:solidFill>
              </a:rPr>
              <a:t>设计形态的主要特征与抽象</a:t>
            </a:r>
            <a:r>
              <a:rPr lang="en-US" altLang="zh-CN" dirty="0">
                <a:solidFill>
                  <a:srgbClr val="000000"/>
                </a:solidFill>
              </a:rPr>
              <a:t>, </a:t>
            </a:r>
            <a:r>
              <a:rPr lang="zh-CN" altLang="en-US" dirty="0">
                <a:solidFill>
                  <a:srgbClr val="000000"/>
                </a:solidFill>
              </a:rPr>
              <a:t>理论两个形态的主要区别 </a:t>
            </a:r>
          </a:p>
          <a:p>
            <a:pPr marL="838200" lvl="1" indent="-381000">
              <a:lnSpc>
                <a:spcPct val="90000"/>
              </a:lnSpc>
            </a:pPr>
            <a:r>
              <a:rPr lang="zh-CN" altLang="en-US" dirty="0"/>
              <a:t>设计形态具有较强的实践性</a:t>
            </a:r>
          </a:p>
          <a:p>
            <a:pPr marL="838200" lvl="1" indent="-381000">
              <a:lnSpc>
                <a:spcPct val="90000"/>
              </a:lnSpc>
            </a:pPr>
            <a:r>
              <a:rPr lang="zh-CN" altLang="en-US" dirty="0"/>
              <a:t>设计形态具有较强的社会性</a:t>
            </a:r>
          </a:p>
          <a:p>
            <a:pPr marL="838200" lvl="1" indent="-381000">
              <a:lnSpc>
                <a:spcPct val="90000"/>
              </a:lnSpc>
            </a:pPr>
            <a:r>
              <a:rPr lang="zh-CN" altLang="en-US" dirty="0"/>
              <a:t>设计形态具有较强的综合性</a:t>
            </a:r>
            <a:endParaRPr lang="zh-CN" alt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日期占位符 1"/>
          <p:cNvSpPr>
            <a:spLocks noGrp="1"/>
          </p:cNvSpPr>
          <p:nvPr>
            <p:ph type="dt" sz="half" idx="10"/>
          </p:nvPr>
        </p:nvSpPr>
        <p:spPr>
          <a:ln/>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fld id="{BB962C8B-B14F-4D97-AF65-F5344CB8AC3E}" type="datetime1">
              <a:rPr lang="zh-CN" altLang="en-US" sz="1400" dirty="0"/>
              <a:t>2023/11/13</a:t>
            </a:fld>
            <a:endParaRPr lang="zh-CN" altLang="en-US" sz="1400" dirty="0">
              <a:latin typeface="Times New Roman" panose="02020603050405020304" pitchFamily="18" charset="0"/>
            </a:endParaRPr>
          </a:p>
        </p:txBody>
      </p:sp>
      <p:sp>
        <p:nvSpPr>
          <p:cNvPr id="46082" name="页脚占位符 2"/>
          <p:cNvSpPr>
            <a:spLocks noGrp="1"/>
          </p:cNvSpPr>
          <p:nvPr>
            <p:ph type="ftr" sz="quarter" idx="11"/>
          </p:nvPr>
        </p:nvSpPr>
        <p:spPr>
          <a:ln/>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ctr"/>
            <a:r>
              <a:rPr lang="zh-CN" altLang="en-US" sz="1400" dirty="0">
                <a:solidFill>
                  <a:schemeClr val="bg2"/>
                </a:solidFill>
              </a:rPr>
              <a:t>计算学科导论 吴宾</a:t>
            </a:r>
          </a:p>
        </p:txBody>
      </p:sp>
      <p:sp>
        <p:nvSpPr>
          <p:cNvPr id="46083" name="文本占位符 40962"/>
          <p:cNvSpPr>
            <a:spLocks noGrp="1"/>
          </p:cNvSpPr>
          <p:nvPr>
            <p:ph idx="1"/>
          </p:nvPr>
        </p:nvSpPr>
        <p:spPr>
          <a:ln/>
        </p:spPr>
        <p:txBody>
          <a:bodyPr anchor="t" anchorCtr="0"/>
          <a:lstStyle/>
          <a:p>
            <a:pPr>
              <a:lnSpc>
                <a:spcPct val="110000"/>
              </a:lnSpc>
              <a:spcBef>
                <a:spcPct val="0"/>
              </a:spcBef>
            </a:pPr>
            <a:r>
              <a:rPr lang="zh-CN" altLang="en-US" dirty="0"/>
              <a:t>计算学科的设计</a:t>
            </a:r>
          </a:p>
          <a:p>
            <a:pPr lvl="1">
              <a:lnSpc>
                <a:spcPct val="110000"/>
              </a:lnSpc>
              <a:spcBef>
                <a:spcPct val="0"/>
              </a:spcBef>
            </a:pPr>
            <a:r>
              <a:rPr lang="zh-CN" altLang="en-US" dirty="0"/>
              <a:t>基于工程</a:t>
            </a:r>
            <a:r>
              <a:rPr lang="en-US" altLang="zh-CN" dirty="0"/>
              <a:t>,</a:t>
            </a:r>
            <a:r>
              <a:rPr lang="zh-CN" altLang="en-US" dirty="0"/>
              <a:t>广泛采用工程科学（如建筑工程）的研究方法。</a:t>
            </a:r>
          </a:p>
          <a:p>
            <a:pPr lvl="1">
              <a:lnSpc>
                <a:spcPct val="110000"/>
              </a:lnSpc>
              <a:spcBef>
                <a:spcPct val="0"/>
              </a:spcBef>
            </a:pPr>
            <a:r>
              <a:rPr lang="zh-CN" altLang="en-US" dirty="0"/>
              <a:t>按照为解决某一个问题构作系统或装置的过程，包含以下四个步骤：</a:t>
            </a:r>
          </a:p>
          <a:p>
            <a:pPr lvl="1">
              <a:lnSpc>
                <a:spcPct val="110000"/>
              </a:lnSpc>
              <a:spcBef>
                <a:spcPct val="0"/>
              </a:spcBef>
              <a:buNone/>
            </a:pPr>
            <a:r>
              <a:rPr lang="zh-CN" altLang="en-US" dirty="0"/>
              <a:t>    </a:t>
            </a:r>
            <a:r>
              <a:rPr lang="en-US" altLang="zh-CN" dirty="0"/>
              <a:t>⑴ </a:t>
            </a:r>
            <a:r>
              <a:rPr lang="zh-CN" altLang="en-US" dirty="0"/>
              <a:t>需求分析；</a:t>
            </a:r>
          </a:p>
          <a:p>
            <a:pPr lvl="1">
              <a:lnSpc>
                <a:spcPct val="110000"/>
              </a:lnSpc>
              <a:spcBef>
                <a:spcPct val="0"/>
              </a:spcBef>
              <a:buNone/>
            </a:pPr>
            <a:r>
              <a:rPr lang="zh-CN" altLang="en-US" dirty="0"/>
              <a:t>    </a:t>
            </a:r>
            <a:r>
              <a:rPr lang="en-US" altLang="zh-CN" dirty="0"/>
              <a:t>⑵ </a:t>
            </a:r>
            <a:r>
              <a:rPr lang="zh-CN" altLang="en-US" dirty="0"/>
              <a:t>建立规格说明；</a:t>
            </a:r>
          </a:p>
          <a:p>
            <a:pPr lvl="1">
              <a:lnSpc>
                <a:spcPct val="110000"/>
              </a:lnSpc>
              <a:spcBef>
                <a:spcPct val="0"/>
              </a:spcBef>
              <a:buNone/>
            </a:pPr>
            <a:r>
              <a:rPr lang="zh-CN" altLang="en-US" dirty="0"/>
              <a:t>    </a:t>
            </a:r>
            <a:r>
              <a:rPr lang="en-US" altLang="zh-CN" dirty="0"/>
              <a:t>⑶ </a:t>
            </a:r>
            <a:r>
              <a:rPr lang="zh-CN" altLang="en-US" dirty="0"/>
              <a:t>设计并实现该系统；</a:t>
            </a:r>
          </a:p>
          <a:p>
            <a:pPr lvl="1">
              <a:lnSpc>
                <a:spcPct val="110000"/>
              </a:lnSpc>
              <a:spcBef>
                <a:spcPct val="0"/>
              </a:spcBef>
              <a:buNone/>
            </a:pPr>
            <a:r>
              <a:rPr lang="zh-CN" altLang="en-US" dirty="0"/>
              <a:t>    </a:t>
            </a:r>
            <a:r>
              <a:rPr lang="en-US" altLang="zh-CN" dirty="0"/>
              <a:t>⑷ </a:t>
            </a:r>
            <a:r>
              <a:rPr lang="zh-CN" altLang="en-US" dirty="0"/>
              <a:t>对系统进行测试和分析。</a:t>
            </a:r>
          </a:p>
          <a:p>
            <a:pPr>
              <a:lnSpc>
                <a:spcPct val="110000"/>
              </a:lnSpc>
              <a:spcBef>
                <a:spcPct val="0"/>
              </a:spcBef>
            </a:pPr>
            <a:r>
              <a:rPr lang="zh-CN" altLang="en-US" dirty="0"/>
              <a:t>这个学科形态广泛出现在计算科学中与硬件、软件、应用有关的设计和实现之中。当计算科学理论（包括技术理论）已解决某一问题后，科研人员在正确理解理论、方法和技术的情况下，可以十分有效地以这种学科形态方式开展工作</a:t>
            </a:r>
            <a:endParaRPr lang="zh-CN" alt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日期占位符 1"/>
          <p:cNvSpPr>
            <a:spLocks noGrp="1"/>
          </p:cNvSpPr>
          <p:nvPr>
            <p:ph type="dt" sz="half" idx="10"/>
          </p:nvPr>
        </p:nvSpPr>
        <p:spPr>
          <a:ln/>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fld id="{BB962C8B-B14F-4D97-AF65-F5344CB8AC3E}" type="datetime1">
              <a:rPr lang="zh-CN" altLang="en-US" sz="1400" dirty="0"/>
              <a:t>2023/11/13</a:t>
            </a:fld>
            <a:endParaRPr lang="zh-CN" altLang="en-US" sz="1400" dirty="0">
              <a:latin typeface="Times New Roman" panose="02020603050405020304" pitchFamily="18" charset="0"/>
            </a:endParaRPr>
          </a:p>
        </p:txBody>
      </p:sp>
      <p:sp>
        <p:nvSpPr>
          <p:cNvPr id="47106" name="页脚占位符 2"/>
          <p:cNvSpPr>
            <a:spLocks noGrp="1"/>
          </p:cNvSpPr>
          <p:nvPr>
            <p:ph type="ftr" sz="quarter" idx="11"/>
          </p:nvPr>
        </p:nvSpPr>
        <p:spPr>
          <a:ln/>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ctr"/>
            <a:r>
              <a:rPr lang="zh-CN" altLang="en-US" sz="1400" dirty="0">
                <a:solidFill>
                  <a:schemeClr val="bg2"/>
                </a:solidFill>
              </a:rPr>
              <a:t>计算学科导论 吴宾</a:t>
            </a:r>
          </a:p>
        </p:txBody>
      </p:sp>
      <p:sp>
        <p:nvSpPr>
          <p:cNvPr id="47107" name="文本占位符 116738"/>
          <p:cNvSpPr>
            <a:spLocks noGrp="1"/>
          </p:cNvSpPr>
          <p:nvPr>
            <p:ph idx="1"/>
          </p:nvPr>
        </p:nvSpPr>
        <p:spPr>
          <a:ln/>
        </p:spPr>
        <p:txBody>
          <a:bodyPr anchor="t" anchorCtr="0"/>
          <a:lstStyle/>
          <a:p>
            <a:pPr>
              <a:lnSpc>
                <a:spcPct val="90000"/>
              </a:lnSpc>
            </a:pPr>
            <a:r>
              <a:rPr lang="en-US" altLang="zh-CN" b="0"/>
              <a:t>3</a:t>
            </a:r>
            <a:r>
              <a:rPr lang="zh-CN" altLang="en-US" dirty="0"/>
              <a:t>个学科形态的内在联系</a:t>
            </a:r>
          </a:p>
          <a:p>
            <a:pPr lvl="1" algn="just">
              <a:lnSpc>
                <a:spcPct val="90000"/>
              </a:lnSpc>
              <a:spcBef>
                <a:spcPct val="0"/>
              </a:spcBef>
            </a:pPr>
            <a:r>
              <a:rPr lang="zh-CN" altLang="en-US" dirty="0">
                <a:solidFill>
                  <a:srgbClr val="000000"/>
                </a:solidFill>
              </a:rPr>
              <a:t>抽象源于现实世界</a:t>
            </a:r>
            <a:r>
              <a:rPr lang="en-US" altLang="zh-CN" dirty="0">
                <a:solidFill>
                  <a:srgbClr val="000000"/>
                </a:solidFill>
              </a:rPr>
              <a:t>, </a:t>
            </a:r>
            <a:r>
              <a:rPr lang="zh-CN" altLang="en-US" dirty="0">
                <a:solidFill>
                  <a:srgbClr val="000000"/>
                </a:solidFill>
              </a:rPr>
              <a:t>它的研究内容表现在两个方面</a:t>
            </a:r>
          </a:p>
          <a:p>
            <a:pPr lvl="2" algn="just">
              <a:lnSpc>
                <a:spcPct val="90000"/>
              </a:lnSpc>
              <a:spcBef>
                <a:spcPct val="0"/>
              </a:spcBef>
            </a:pPr>
            <a:r>
              <a:rPr lang="zh-CN" altLang="en-US" dirty="0">
                <a:solidFill>
                  <a:srgbClr val="000000"/>
                </a:solidFill>
              </a:rPr>
              <a:t>建立对客观事物进行抽象描述的方法</a:t>
            </a:r>
          </a:p>
          <a:p>
            <a:pPr lvl="2" algn="just">
              <a:lnSpc>
                <a:spcPct val="90000"/>
              </a:lnSpc>
              <a:spcBef>
                <a:spcPct val="0"/>
              </a:spcBef>
            </a:pPr>
            <a:r>
              <a:rPr lang="zh-CN" altLang="en-US" dirty="0">
                <a:solidFill>
                  <a:srgbClr val="000000"/>
                </a:solidFill>
              </a:rPr>
              <a:t>采用现有的抽象方法</a:t>
            </a:r>
            <a:r>
              <a:rPr lang="en-US" altLang="zh-CN" dirty="0">
                <a:solidFill>
                  <a:srgbClr val="000000"/>
                </a:solidFill>
              </a:rPr>
              <a:t>, </a:t>
            </a:r>
            <a:r>
              <a:rPr lang="zh-CN" altLang="en-US" dirty="0">
                <a:solidFill>
                  <a:srgbClr val="000000"/>
                </a:solidFill>
              </a:rPr>
              <a:t>建立具体问题的概念模型</a:t>
            </a:r>
            <a:r>
              <a:rPr lang="en-US" altLang="zh-CN" dirty="0">
                <a:solidFill>
                  <a:srgbClr val="000000"/>
                </a:solidFill>
              </a:rPr>
              <a:t>, </a:t>
            </a:r>
            <a:r>
              <a:rPr lang="zh-CN" altLang="en-US" dirty="0">
                <a:solidFill>
                  <a:srgbClr val="000000"/>
                </a:solidFill>
              </a:rPr>
              <a:t>从而实现对客观世界的感性认识 </a:t>
            </a:r>
          </a:p>
          <a:p>
            <a:pPr lvl="1" algn="just">
              <a:lnSpc>
                <a:spcPct val="90000"/>
              </a:lnSpc>
              <a:spcBef>
                <a:spcPct val="0"/>
              </a:spcBef>
            </a:pPr>
            <a:r>
              <a:rPr lang="zh-CN" altLang="en-US" dirty="0">
                <a:solidFill>
                  <a:srgbClr val="000000"/>
                </a:solidFill>
              </a:rPr>
              <a:t>理论源于数学</a:t>
            </a:r>
            <a:r>
              <a:rPr lang="en-US" altLang="zh-CN" dirty="0">
                <a:solidFill>
                  <a:srgbClr val="000000"/>
                </a:solidFill>
              </a:rPr>
              <a:t>,</a:t>
            </a:r>
            <a:r>
              <a:rPr lang="zh-CN" altLang="en-US" dirty="0">
                <a:solidFill>
                  <a:srgbClr val="000000"/>
                </a:solidFill>
              </a:rPr>
              <a:t>它的研究内容也表现在两个方面</a:t>
            </a:r>
          </a:p>
          <a:p>
            <a:pPr lvl="2" algn="just">
              <a:lnSpc>
                <a:spcPct val="90000"/>
              </a:lnSpc>
              <a:spcBef>
                <a:spcPct val="0"/>
              </a:spcBef>
            </a:pPr>
            <a:r>
              <a:rPr lang="zh-CN" altLang="en-US" dirty="0">
                <a:solidFill>
                  <a:srgbClr val="000000"/>
                </a:solidFill>
              </a:rPr>
              <a:t>建立完整的理论体系</a:t>
            </a:r>
          </a:p>
          <a:p>
            <a:pPr lvl="2" algn="just">
              <a:lnSpc>
                <a:spcPct val="90000"/>
              </a:lnSpc>
              <a:spcBef>
                <a:spcPct val="0"/>
              </a:spcBef>
            </a:pPr>
            <a:r>
              <a:rPr lang="zh-CN" altLang="en-US" dirty="0">
                <a:solidFill>
                  <a:srgbClr val="000000"/>
                </a:solidFill>
              </a:rPr>
              <a:t>在现有理论的指导下</a:t>
            </a:r>
            <a:r>
              <a:rPr lang="en-US" altLang="zh-CN" dirty="0">
                <a:solidFill>
                  <a:srgbClr val="000000"/>
                </a:solidFill>
              </a:rPr>
              <a:t>, </a:t>
            </a:r>
            <a:r>
              <a:rPr lang="zh-CN" altLang="en-US" dirty="0">
                <a:solidFill>
                  <a:srgbClr val="000000"/>
                </a:solidFill>
              </a:rPr>
              <a:t>建立具体问题的数学模型</a:t>
            </a:r>
            <a:r>
              <a:rPr lang="en-US" altLang="zh-CN" dirty="0">
                <a:solidFill>
                  <a:srgbClr val="000000"/>
                </a:solidFill>
              </a:rPr>
              <a:t>, </a:t>
            </a:r>
            <a:r>
              <a:rPr lang="zh-CN" altLang="en-US" dirty="0">
                <a:solidFill>
                  <a:srgbClr val="000000"/>
                </a:solidFill>
              </a:rPr>
              <a:t>从而实现对客观世界的理性认识 </a:t>
            </a:r>
          </a:p>
          <a:p>
            <a:pPr lvl="1">
              <a:lnSpc>
                <a:spcPct val="90000"/>
              </a:lnSpc>
            </a:pPr>
            <a:r>
              <a:rPr lang="zh-CN" altLang="en-US" dirty="0"/>
              <a:t>设计源于工程</a:t>
            </a:r>
            <a:r>
              <a:rPr lang="en-US" altLang="zh-CN" dirty="0"/>
              <a:t>, </a:t>
            </a:r>
            <a:r>
              <a:rPr lang="zh-CN" altLang="en-US" dirty="0"/>
              <a:t>它的研究内容也表现在两个方面</a:t>
            </a:r>
          </a:p>
          <a:p>
            <a:pPr lvl="2">
              <a:lnSpc>
                <a:spcPct val="90000"/>
              </a:lnSpc>
            </a:pPr>
            <a:r>
              <a:rPr lang="zh-CN" altLang="en-US" dirty="0"/>
              <a:t>在对客观世界的感性认识和理性认识的基础上</a:t>
            </a:r>
            <a:r>
              <a:rPr lang="en-US" altLang="zh-CN" dirty="0"/>
              <a:t>, </a:t>
            </a:r>
            <a:r>
              <a:rPr lang="zh-CN" altLang="en-US" dirty="0"/>
              <a:t>完成一个具体的任务</a:t>
            </a:r>
          </a:p>
          <a:p>
            <a:pPr lvl="2">
              <a:lnSpc>
                <a:spcPct val="90000"/>
              </a:lnSpc>
            </a:pPr>
            <a:r>
              <a:rPr lang="zh-CN" altLang="en-US" dirty="0"/>
              <a:t>对工程设计中所遇到的问题进行总结</a:t>
            </a:r>
            <a:r>
              <a:rPr lang="en-US" altLang="zh-CN" dirty="0"/>
              <a:t>, </a:t>
            </a:r>
            <a:r>
              <a:rPr lang="zh-CN" altLang="en-US" dirty="0"/>
              <a:t>提出问题</a:t>
            </a:r>
            <a:r>
              <a:rPr lang="en-US" altLang="zh-CN" dirty="0"/>
              <a:t>, </a:t>
            </a:r>
            <a:r>
              <a:rPr lang="zh-CN" altLang="en-US" dirty="0"/>
              <a:t>由理论界去解决它</a:t>
            </a: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日期占位符 1"/>
          <p:cNvSpPr>
            <a:spLocks noGrp="1"/>
          </p:cNvSpPr>
          <p:nvPr>
            <p:ph type="dt" sz="half" idx="10"/>
          </p:nvPr>
        </p:nvSpPr>
        <p:spPr>
          <a:ln/>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fld id="{BB962C8B-B14F-4D97-AF65-F5344CB8AC3E}" type="datetime1">
              <a:rPr lang="zh-CN" altLang="en-US" sz="1400" dirty="0"/>
              <a:t>2023/11/13</a:t>
            </a:fld>
            <a:endParaRPr lang="zh-CN" altLang="en-US" sz="1400" dirty="0">
              <a:latin typeface="Times New Roman" panose="02020603050405020304" pitchFamily="18" charset="0"/>
            </a:endParaRPr>
          </a:p>
        </p:txBody>
      </p:sp>
      <p:sp>
        <p:nvSpPr>
          <p:cNvPr id="8194" name="页脚占位符 2"/>
          <p:cNvSpPr>
            <a:spLocks noGrp="1"/>
          </p:cNvSpPr>
          <p:nvPr>
            <p:ph type="ftr" sz="quarter" idx="11"/>
          </p:nvPr>
        </p:nvSpPr>
        <p:spPr>
          <a:ln/>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ctr"/>
            <a:r>
              <a:rPr lang="zh-CN" altLang="en-US" sz="1400" dirty="0">
                <a:solidFill>
                  <a:schemeClr val="bg2"/>
                </a:solidFill>
              </a:rPr>
              <a:t>计算学科导论 吴宾</a:t>
            </a:r>
          </a:p>
        </p:txBody>
      </p:sp>
      <p:sp>
        <p:nvSpPr>
          <p:cNvPr id="8195" name="标题 61441"/>
          <p:cNvSpPr>
            <a:spLocks noGrp="1"/>
          </p:cNvSpPr>
          <p:nvPr>
            <p:ph type="title"/>
          </p:nvPr>
        </p:nvSpPr>
        <p:spPr>
          <a:ln/>
        </p:spPr>
        <p:txBody>
          <a:bodyPr anchor="b" anchorCtr="0"/>
          <a:lstStyle/>
          <a:p>
            <a:r>
              <a:rPr lang="en-US" altLang="zh-CN" sz="3600" dirty="0">
                <a:solidFill>
                  <a:schemeClr val="folHlink"/>
                </a:solidFill>
              </a:rPr>
              <a:t>1 </a:t>
            </a:r>
            <a:r>
              <a:rPr lang="zh-CN" altLang="en-US" sz="3600" dirty="0">
                <a:solidFill>
                  <a:schemeClr val="folHlink"/>
                </a:solidFill>
              </a:rPr>
              <a:t>什么是计算科学？</a:t>
            </a:r>
            <a:r>
              <a:rPr lang="en-US" altLang="zh-CN" sz="3600" dirty="0">
                <a:solidFill>
                  <a:schemeClr val="folHlink"/>
                </a:solidFill>
              </a:rPr>
              <a:t>(</a:t>
            </a:r>
            <a:r>
              <a:rPr lang="zh-CN" altLang="en-US" sz="3600" dirty="0">
                <a:solidFill>
                  <a:schemeClr val="folHlink"/>
                </a:solidFill>
              </a:rPr>
              <a:t>续</a:t>
            </a:r>
            <a:r>
              <a:rPr lang="en-US" altLang="zh-CN" sz="3600">
                <a:solidFill>
                  <a:schemeClr val="folHlink"/>
                </a:solidFill>
              </a:rPr>
              <a:t>)</a:t>
            </a:r>
          </a:p>
        </p:txBody>
      </p:sp>
      <p:sp>
        <p:nvSpPr>
          <p:cNvPr id="8196" name="文本占位符 61442"/>
          <p:cNvSpPr>
            <a:spLocks noGrp="1"/>
          </p:cNvSpPr>
          <p:nvPr>
            <p:ph idx="1"/>
          </p:nvPr>
        </p:nvSpPr>
        <p:spPr>
          <a:ln/>
        </p:spPr>
        <p:txBody>
          <a:bodyPr anchor="t" anchorCtr="0"/>
          <a:lstStyle/>
          <a:p>
            <a:r>
              <a:rPr lang="en-US" altLang="zh-CN" dirty="0"/>
              <a:t>30</a:t>
            </a:r>
            <a:r>
              <a:rPr lang="zh-CN" altLang="en-US" dirty="0"/>
              <a:t>年代关于计算模型的研究</a:t>
            </a:r>
          </a:p>
          <a:p>
            <a:pPr lvl="1"/>
            <a:r>
              <a:rPr lang="zh-CN" altLang="en-US" dirty="0"/>
              <a:t>哥德尔的递归函数论</a:t>
            </a:r>
          </a:p>
          <a:p>
            <a:pPr lvl="1"/>
            <a:r>
              <a:rPr lang="zh-CN" altLang="en-US" dirty="0"/>
              <a:t>丘奇的</a:t>
            </a:r>
            <a:r>
              <a:rPr lang="en-US" altLang="zh-CN" dirty="0">
                <a:sym typeface="Symbol" panose="05050102010706020507" pitchFamily="18" charset="2"/>
              </a:rPr>
              <a:t></a:t>
            </a:r>
            <a:r>
              <a:rPr lang="zh-CN" altLang="en-US" dirty="0">
                <a:sym typeface="Symbol" panose="05050102010706020507" pitchFamily="18" charset="2"/>
              </a:rPr>
              <a:t>演算</a:t>
            </a:r>
          </a:p>
          <a:p>
            <a:pPr lvl="1"/>
            <a:r>
              <a:rPr lang="zh-CN" altLang="en-US" dirty="0">
                <a:sym typeface="Symbol" panose="05050102010706020507" pitchFamily="18" charset="2"/>
              </a:rPr>
              <a:t>波斯特的符号变换系统</a:t>
            </a:r>
            <a:r>
              <a:rPr lang="en-US" altLang="zh-CN" dirty="0">
                <a:sym typeface="Symbol" panose="05050102010706020507" pitchFamily="18" charset="2"/>
              </a:rPr>
              <a:t>(</a:t>
            </a:r>
            <a:r>
              <a:rPr lang="zh-CN" altLang="en-US" dirty="0">
                <a:sym typeface="Symbol" panose="05050102010706020507" pitchFamily="18" charset="2"/>
              </a:rPr>
              <a:t>程序设计语言的基础</a:t>
            </a:r>
            <a:r>
              <a:rPr lang="en-US" altLang="zh-CN">
                <a:sym typeface="Symbol" panose="05050102010706020507" pitchFamily="18" charset="2"/>
              </a:rPr>
              <a:t>)</a:t>
            </a:r>
          </a:p>
          <a:p>
            <a:pPr lvl="1"/>
            <a:r>
              <a:rPr lang="zh-CN" altLang="en-US" dirty="0">
                <a:sym typeface="Symbol" panose="05050102010706020507" pitchFamily="18" charset="2"/>
              </a:rPr>
              <a:t>图灵的图灵机</a:t>
            </a:r>
          </a:p>
          <a:p>
            <a:r>
              <a:rPr lang="zh-CN" altLang="en-US" dirty="0"/>
              <a:t>计算机学科是科学还是工程</a:t>
            </a:r>
          </a:p>
          <a:p>
            <a:pPr lvl="1"/>
            <a:r>
              <a:rPr lang="en-US" altLang="zh-CN" dirty="0"/>
              <a:t>IEEE/CS</a:t>
            </a:r>
            <a:r>
              <a:rPr lang="zh-CN" altLang="en-US" dirty="0"/>
              <a:t>联合小组的结论</a:t>
            </a:r>
          </a:p>
          <a:p>
            <a:pPr lvl="2"/>
            <a:r>
              <a:rPr lang="zh-CN" altLang="en-US" dirty="0"/>
              <a:t>计算机科学与计算机工程之间在本质上没有区别</a:t>
            </a:r>
          </a:p>
          <a:p>
            <a:pPr lvl="2"/>
            <a:r>
              <a:rPr lang="zh-CN" altLang="en-US" dirty="0"/>
              <a:t>能行性是学科的核心问题</a:t>
            </a:r>
          </a:p>
          <a:p>
            <a:pPr lvl="2"/>
            <a:r>
              <a:rPr lang="zh-CN" altLang="en-US" dirty="0"/>
              <a:t>能行性贯穿硬件和软件的理论、方法和技术研究</a:t>
            </a:r>
            <a:r>
              <a:rPr lang="en-US" altLang="zh-CN" dirty="0"/>
              <a:t>,</a:t>
            </a:r>
            <a:r>
              <a:rPr lang="zh-CN" altLang="en-US" dirty="0"/>
              <a:t>以及应用研究与开发</a:t>
            </a:r>
          </a:p>
          <a:p>
            <a:pPr lvl="2"/>
            <a:endParaRPr lang="zh-CN" alt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矩形 2"/>
          <p:cNvSpPr/>
          <p:nvPr/>
        </p:nvSpPr>
        <p:spPr>
          <a:xfrm>
            <a:off x="106998" y="78105"/>
            <a:ext cx="2655887" cy="584200"/>
          </a:xfrm>
          <a:prstGeom prst="rect">
            <a:avLst/>
          </a:prstGeom>
          <a:noFill/>
          <a:ln w="9525">
            <a:noFill/>
          </a:ln>
        </p:spPr>
        <p:txBody>
          <a:bodyPr wrap="none">
            <a:spAutoFit/>
          </a:bodyPr>
          <a:lstStyle/>
          <a:p>
            <a:r>
              <a:rPr lang="zh-CN" altLang="en-US" sz="3200" b="1" dirty="0">
                <a:solidFill>
                  <a:srgbClr val="FF0000"/>
                </a:solidFill>
                <a:latin typeface="Arial" panose="020B0604020202020204" pitchFamily="34" charset="0"/>
              </a:rPr>
              <a:t>核心概念分类</a:t>
            </a:r>
          </a:p>
        </p:txBody>
      </p:sp>
      <p:sp>
        <p:nvSpPr>
          <p:cNvPr id="52227" name="矩形 3"/>
          <p:cNvSpPr/>
          <p:nvPr/>
        </p:nvSpPr>
        <p:spPr>
          <a:xfrm>
            <a:off x="107315" y="620078"/>
            <a:ext cx="8429625" cy="460375"/>
          </a:xfrm>
          <a:prstGeom prst="rect">
            <a:avLst/>
          </a:prstGeom>
          <a:solidFill>
            <a:schemeClr val="bg1"/>
          </a:solidFill>
          <a:ln w="9525">
            <a:noFill/>
          </a:ln>
        </p:spPr>
        <p:txBody>
          <a:bodyPr>
            <a:spAutoFit/>
          </a:bodyPr>
          <a:lstStyle/>
          <a:p>
            <a:endParaRPr lang="en-US" altLang="zh-CN" b="1" dirty="0">
              <a:latin typeface="Arial" panose="020B0604020202020204" pitchFamily="34" charset="0"/>
            </a:endParaRPr>
          </a:p>
        </p:txBody>
      </p:sp>
      <p:sp>
        <p:nvSpPr>
          <p:cNvPr id="52228" name="矩形 4"/>
          <p:cNvSpPr/>
          <p:nvPr/>
        </p:nvSpPr>
        <p:spPr>
          <a:xfrm>
            <a:off x="234315" y="2659380"/>
            <a:ext cx="8195310" cy="1753235"/>
          </a:xfrm>
          <a:prstGeom prst="rect">
            <a:avLst/>
          </a:prstGeom>
          <a:solidFill>
            <a:schemeClr val="bg1"/>
          </a:solidFill>
          <a:ln w="9525">
            <a:noFill/>
          </a:ln>
        </p:spPr>
        <p:txBody>
          <a:bodyPr wrap="square">
            <a:spAutoFit/>
          </a:bodyPr>
          <a:lstStyle/>
          <a:p>
            <a:r>
              <a:rPr lang="en-US" altLang="zh-CN" sz="1800" b="1" dirty="0">
                <a:solidFill>
                  <a:srgbClr val="0000FF"/>
                </a:solidFill>
                <a:latin typeface="Arial" panose="020B0604020202020204" pitchFamily="34" charset="0"/>
              </a:rPr>
              <a:t>（2）</a:t>
            </a:r>
            <a:r>
              <a:rPr lang="zh-CN" altLang="en-US" sz="1800" b="1" dirty="0">
                <a:solidFill>
                  <a:srgbClr val="0000FF"/>
                </a:solidFill>
                <a:latin typeface="Arial" panose="020B0604020202020204" pitchFamily="34" charset="0"/>
              </a:rPr>
              <a:t>抽象与构造性描述</a:t>
            </a:r>
          </a:p>
          <a:p>
            <a:endParaRPr lang="en-US" altLang="zh-CN" sz="1800" b="1" dirty="0">
              <a:solidFill>
                <a:srgbClr val="0000FF"/>
              </a:solidFill>
              <a:latin typeface="Arial" panose="020B0604020202020204" pitchFamily="34" charset="0"/>
            </a:endParaRPr>
          </a:p>
          <a:p>
            <a:r>
              <a:rPr lang="en-US" altLang="zh-CN" sz="1800" b="1" dirty="0">
                <a:solidFill>
                  <a:srgbClr val="0070C0"/>
                </a:solidFill>
                <a:latin typeface="Arial" panose="020B0604020202020204" pitchFamily="34" charset="0"/>
              </a:rPr>
              <a:t> </a:t>
            </a:r>
            <a:r>
              <a:rPr lang="zh-CN" altLang="en-US" sz="1800" b="1" dirty="0">
                <a:solidFill>
                  <a:srgbClr val="0070C0"/>
                </a:solidFill>
                <a:latin typeface="Arial" panose="020B0604020202020204" pitchFamily="34" charset="0"/>
              </a:rPr>
              <a:t>论域与计算对象</a:t>
            </a:r>
            <a:r>
              <a:rPr lang="en-US" altLang="zh-CN" sz="1800" b="1" dirty="0">
                <a:solidFill>
                  <a:srgbClr val="0070C0"/>
                </a:solidFill>
                <a:latin typeface="Arial" panose="020B0604020202020204" pitchFamily="34" charset="0"/>
              </a:rPr>
              <a:t>(Domain and Computing Object)</a:t>
            </a:r>
            <a:r>
              <a:rPr lang="zh-CN" altLang="en-US" sz="1800" b="1" dirty="0">
                <a:solidFill>
                  <a:srgbClr val="0070C0"/>
                </a:solidFill>
                <a:latin typeface="Arial" panose="020B0604020202020204" pitchFamily="34" charset="0"/>
              </a:rPr>
              <a:t>，枚举</a:t>
            </a:r>
            <a:r>
              <a:rPr lang="en-US" altLang="zh-CN" sz="1800" b="1" dirty="0">
                <a:solidFill>
                  <a:srgbClr val="0070C0"/>
                </a:solidFill>
                <a:latin typeface="Arial" panose="020B0604020202020204" pitchFamily="34" charset="0"/>
              </a:rPr>
              <a:t>(Enumeration)</a:t>
            </a:r>
            <a:r>
              <a:rPr lang="zh-CN" altLang="en-US" sz="1800" b="1" dirty="0">
                <a:solidFill>
                  <a:srgbClr val="0070C0"/>
                </a:solidFill>
                <a:latin typeface="Arial" panose="020B0604020202020204" pitchFamily="34" charset="0"/>
              </a:rPr>
              <a:t>与有</a:t>
            </a:r>
          </a:p>
          <a:p>
            <a:r>
              <a:rPr lang="zh-CN" altLang="en-US" sz="1800" b="1" dirty="0">
                <a:solidFill>
                  <a:srgbClr val="0070C0"/>
                </a:solidFill>
                <a:latin typeface="Arial" panose="020B0604020202020204" pitchFamily="34" charset="0"/>
              </a:rPr>
              <a:t>穷表示</a:t>
            </a:r>
            <a:r>
              <a:rPr lang="en-US" altLang="zh-CN" sz="1800" b="1" dirty="0">
                <a:solidFill>
                  <a:srgbClr val="0070C0"/>
                </a:solidFill>
                <a:latin typeface="Arial" panose="020B0604020202020204" pitchFamily="34" charset="0"/>
              </a:rPr>
              <a:t>(Finite Representation )</a:t>
            </a:r>
            <a:r>
              <a:rPr lang="zh-CN" altLang="en-US" sz="1800" b="1" dirty="0">
                <a:solidFill>
                  <a:srgbClr val="0070C0"/>
                </a:solidFill>
                <a:latin typeface="Arial" panose="020B0604020202020204" pitchFamily="34" charset="0"/>
              </a:rPr>
              <a:t>，分层与抽象的级</a:t>
            </a:r>
            <a:r>
              <a:rPr lang="en-US" altLang="zh-CN" sz="1800" b="1" dirty="0">
                <a:solidFill>
                  <a:srgbClr val="0070C0"/>
                </a:solidFill>
                <a:latin typeface="Arial" panose="020B0604020202020204" pitchFamily="34" charset="0"/>
              </a:rPr>
              <a:t>(Hierarchy and Levels of</a:t>
            </a:r>
          </a:p>
          <a:p>
            <a:r>
              <a:rPr lang="en-US" altLang="zh-CN" sz="1800" b="1" dirty="0">
                <a:solidFill>
                  <a:srgbClr val="0070C0"/>
                </a:solidFill>
                <a:latin typeface="Arial" panose="020B0604020202020204" pitchFamily="34" charset="0"/>
              </a:rPr>
              <a:t>Abstraction )</a:t>
            </a:r>
            <a:r>
              <a:rPr lang="zh-CN" altLang="en-US" sz="1800" b="1" dirty="0">
                <a:solidFill>
                  <a:srgbClr val="0070C0"/>
                </a:solidFill>
                <a:latin typeface="Arial" panose="020B0604020202020204" pitchFamily="34" charset="0"/>
              </a:rPr>
              <a:t>，内涵与外延</a:t>
            </a:r>
            <a:r>
              <a:rPr lang="en-US" altLang="zh-CN" sz="1800" b="1" dirty="0">
                <a:solidFill>
                  <a:srgbClr val="0070C0"/>
                </a:solidFill>
                <a:latin typeface="Arial" panose="020B0604020202020204" pitchFamily="34" charset="0"/>
              </a:rPr>
              <a:t>(Intension and Extension)</a:t>
            </a:r>
            <a:r>
              <a:rPr lang="zh-CN" altLang="en-US" sz="1800" b="1" dirty="0">
                <a:solidFill>
                  <a:srgbClr val="0070C0"/>
                </a:solidFill>
                <a:latin typeface="Arial" panose="020B0604020202020204" pitchFamily="34" charset="0"/>
              </a:rPr>
              <a:t>，递归</a:t>
            </a:r>
            <a:r>
              <a:rPr lang="en-US" altLang="zh-CN" sz="1800" b="1" dirty="0">
                <a:solidFill>
                  <a:srgbClr val="0070C0"/>
                </a:solidFill>
                <a:latin typeface="Arial" panose="020B0604020202020204" pitchFamily="34" charset="0"/>
              </a:rPr>
              <a:t>(Recursion</a:t>
            </a:r>
            <a:r>
              <a:rPr lang="zh-CN" altLang="en-US" sz="1800" b="1" dirty="0">
                <a:solidFill>
                  <a:srgbClr val="0070C0"/>
                </a:solidFill>
                <a:latin typeface="Arial" panose="020B0604020202020204" pitchFamily="34" charset="0"/>
              </a:rPr>
              <a:t>，归纳</a:t>
            </a:r>
            <a:r>
              <a:rPr lang="en-US" altLang="zh-CN" sz="1800" b="1" dirty="0">
                <a:solidFill>
                  <a:srgbClr val="0070C0"/>
                </a:solidFill>
                <a:latin typeface="Arial" panose="020B0604020202020204" pitchFamily="34" charset="0"/>
              </a:rPr>
              <a:t>(Induction )</a:t>
            </a:r>
            <a:r>
              <a:rPr lang="zh-CN" altLang="en-US" sz="1800" b="1" dirty="0">
                <a:solidFill>
                  <a:srgbClr val="0070C0"/>
                </a:solidFill>
                <a:latin typeface="Arial" panose="020B0604020202020204" pitchFamily="34" charset="0"/>
              </a:rPr>
              <a:t>，自由与约束</a:t>
            </a:r>
            <a:r>
              <a:rPr lang="en-US" altLang="zh-CN" sz="1800" b="1" dirty="0">
                <a:solidFill>
                  <a:srgbClr val="0070C0"/>
                </a:solidFill>
                <a:latin typeface="Arial" panose="020B0604020202020204" pitchFamily="34" charset="0"/>
              </a:rPr>
              <a:t>(Freedom and Restriction);</a:t>
            </a:r>
            <a:endParaRPr lang="zh-CN" altLang="en-US" sz="1800" b="1" dirty="0">
              <a:solidFill>
                <a:srgbClr val="0070C0"/>
              </a:solidFill>
              <a:latin typeface="Arial" panose="020B0604020202020204" pitchFamily="34" charset="0"/>
            </a:endParaRPr>
          </a:p>
        </p:txBody>
      </p:sp>
      <p:sp>
        <p:nvSpPr>
          <p:cNvPr id="52229" name="矩形 5"/>
          <p:cNvSpPr/>
          <p:nvPr/>
        </p:nvSpPr>
        <p:spPr>
          <a:xfrm>
            <a:off x="357188" y="4665663"/>
            <a:ext cx="7929562" cy="1476375"/>
          </a:xfrm>
          <a:prstGeom prst="rect">
            <a:avLst/>
          </a:prstGeom>
          <a:solidFill>
            <a:schemeClr val="bg1"/>
          </a:solidFill>
          <a:ln w="9525">
            <a:noFill/>
          </a:ln>
        </p:spPr>
        <p:txBody>
          <a:bodyPr>
            <a:spAutoFit/>
          </a:bodyPr>
          <a:lstStyle/>
          <a:p>
            <a:r>
              <a:rPr lang="zh-CN" altLang="en-US" sz="1800" b="1" dirty="0">
                <a:solidFill>
                  <a:srgbClr val="00B050"/>
                </a:solidFill>
                <a:latin typeface="Arial" panose="020B0604020202020204" pitchFamily="34" charset="0"/>
              </a:rPr>
              <a:t> </a:t>
            </a:r>
            <a:r>
              <a:rPr lang="en-US" altLang="zh-CN" sz="1800" b="1" dirty="0">
                <a:solidFill>
                  <a:srgbClr val="0000FF"/>
                </a:solidFill>
                <a:latin typeface="Arial" panose="020B0604020202020204" pitchFamily="34" charset="0"/>
              </a:rPr>
              <a:t>（3）</a:t>
            </a:r>
            <a:r>
              <a:rPr lang="zh-CN" altLang="en-US" sz="1800" b="1" dirty="0">
                <a:solidFill>
                  <a:srgbClr val="0000FF"/>
                </a:solidFill>
                <a:latin typeface="Arial" panose="020B0604020202020204" pitchFamily="34" charset="0"/>
              </a:rPr>
              <a:t>系统特征</a:t>
            </a:r>
          </a:p>
          <a:p>
            <a:endParaRPr lang="zh-CN" altLang="en-US" sz="1800" b="1" dirty="0">
              <a:solidFill>
                <a:srgbClr val="0000FF"/>
              </a:solidFill>
              <a:latin typeface="Arial" panose="020B0604020202020204" pitchFamily="34" charset="0"/>
            </a:endParaRPr>
          </a:p>
          <a:p>
            <a:r>
              <a:rPr lang="zh-CN" altLang="en-US" sz="1800" b="1" dirty="0">
                <a:solidFill>
                  <a:srgbClr val="00B050"/>
                </a:solidFill>
                <a:latin typeface="Arial" panose="020B0604020202020204" pitchFamily="34" charset="0"/>
              </a:rPr>
              <a:t>    相容性</a:t>
            </a:r>
            <a:r>
              <a:rPr lang="en-US" altLang="zh-CN" sz="1800" b="1" dirty="0">
                <a:solidFill>
                  <a:srgbClr val="00B050"/>
                </a:solidFill>
                <a:latin typeface="Arial" panose="020B0604020202020204" pitchFamily="34" charset="0"/>
              </a:rPr>
              <a:t>(Consistency )</a:t>
            </a:r>
            <a:r>
              <a:rPr lang="zh-CN" altLang="en-US" sz="1800" b="1" dirty="0">
                <a:solidFill>
                  <a:srgbClr val="00B050"/>
                </a:solidFill>
                <a:latin typeface="Arial" panose="020B0604020202020204" pitchFamily="34" charset="0"/>
              </a:rPr>
              <a:t>，完备性</a:t>
            </a:r>
            <a:r>
              <a:rPr lang="en-US" altLang="zh-CN" sz="1800" b="1" dirty="0">
                <a:solidFill>
                  <a:srgbClr val="00B050"/>
                </a:solidFill>
                <a:latin typeface="Arial" panose="020B0604020202020204" pitchFamily="34" charset="0"/>
              </a:rPr>
              <a:t>(Completeness )</a:t>
            </a:r>
            <a:r>
              <a:rPr lang="zh-CN" altLang="en-US" sz="1800" b="1" dirty="0">
                <a:solidFill>
                  <a:srgbClr val="00B050"/>
                </a:solidFill>
                <a:latin typeface="Arial" panose="020B0604020202020204" pitchFamily="34" charset="0"/>
              </a:rPr>
              <a:t>，单调性</a:t>
            </a:r>
            <a:r>
              <a:rPr lang="en-US" altLang="zh-CN" sz="1800" b="1" dirty="0">
                <a:solidFill>
                  <a:srgbClr val="00B050"/>
                </a:solidFill>
                <a:latin typeface="Arial" panose="020B0604020202020204" pitchFamily="34" charset="0"/>
              </a:rPr>
              <a:t>(Monotoneity )</a:t>
            </a:r>
            <a:r>
              <a:rPr lang="zh-CN" altLang="en-US" sz="1800" b="1" dirty="0">
                <a:solidFill>
                  <a:srgbClr val="00B050"/>
                </a:solidFill>
                <a:latin typeface="Arial" panose="020B0604020202020204" pitchFamily="34" charset="0"/>
              </a:rPr>
              <a:t>，透明性</a:t>
            </a:r>
            <a:r>
              <a:rPr lang="en-US" altLang="zh-CN" sz="1800" b="1" dirty="0">
                <a:solidFill>
                  <a:srgbClr val="00B050"/>
                </a:solidFill>
                <a:latin typeface="Arial" panose="020B0604020202020204" pitchFamily="34" charset="0"/>
              </a:rPr>
              <a:t>(Transparence )</a:t>
            </a:r>
            <a:r>
              <a:rPr lang="zh-CN" altLang="en-US" sz="1800" b="1" dirty="0">
                <a:solidFill>
                  <a:srgbClr val="00B050"/>
                </a:solidFill>
                <a:latin typeface="Arial" panose="020B0604020202020204" pitchFamily="34" charset="0"/>
              </a:rPr>
              <a:t>，容错与安全性</a:t>
            </a:r>
            <a:r>
              <a:rPr lang="en-US" altLang="zh-CN" sz="1800" b="1" dirty="0">
                <a:solidFill>
                  <a:srgbClr val="00B050"/>
                </a:solidFill>
                <a:latin typeface="Arial" panose="020B0604020202020204" pitchFamily="34" charset="0"/>
              </a:rPr>
              <a:t>(Fault-Tolerant and Security</a:t>
            </a:r>
            <a:r>
              <a:rPr lang="zh-CN" altLang="en-US" sz="1800" b="1" dirty="0">
                <a:solidFill>
                  <a:srgbClr val="00B050"/>
                </a:solidFill>
                <a:latin typeface="Arial" panose="020B0604020202020204" pitchFamily="34" charset="0"/>
              </a:rPr>
              <a:t>，开放性</a:t>
            </a:r>
            <a:r>
              <a:rPr lang="en-US" altLang="zh-CN" sz="1800" b="1" dirty="0">
                <a:solidFill>
                  <a:srgbClr val="00B050"/>
                </a:solidFill>
                <a:latin typeface="Arial" panose="020B0604020202020204" pitchFamily="34" charset="0"/>
              </a:rPr>
              <a:t>(Openness )</a:t>
            </a:r>
            <a:r>
              <a:rPr lang="zh-CN" altLang="en-US" sz="1800" b="1" dirty="0">
                <a:solidFill>
                  <a:srgbClr val="00B050"/>
                </a:solidFill>
                <a:latin typeface="Arial" panose="020B0604020202020204" pitchFamily="34" charset="0"/>
              </a:rPr>
              <a:t>，稳定性</a:t>
            </a:r>
            <a:r>
              <a:rPr lang="en-US" altLang="zh-CN" sz="1800" b="1" dirty="0">
                <a:solidFill>
                  <a:srgbClr val="00B050"/>
                </a:solidFill>
                <a:latin typeface="Arial" panose="020B0604020202020204" pitchFamily="34" charset="0"/>
              </a:rPr>
              <a:t>(Stability )</a:t>
            </a:r>
            <a:r>
              <a:rPr lang="zh-CN" altLang="en-US" sz="1800" b="1" dirty="0">
                <a:solidFill>
                  <a:srgbClr val="00B050"/>
                </a:solidFill>
                <a:latin typeface="Arial" panose="020B0604020202020204" pitchFamily="34" charset="0"/>
              </a:rPr>
              <a:t>，健壮性</a:t>
            </a:r>
            <a:r>
              <a:rPr lang="en-US" altLang="zh-CN" sz="1800" b="1" dirty="0">
                <a:solidFill>
                  <a:srgbClr val="00B050"/>
                </a:solidFill>
                <a:latin typeface="Arial" panose="020B0604020202020204" pitchFamily="34" charset="0"/>
              </a:rPr>
              <a:t>(Robustness) ;</a:t>
            </a:r>
            <a:endParaRPr lang="zh-CN" altLang="en-US" sz="1800" b="1" dirty="0">
              <a:solidFill>
                <a:srgbClr val="00B050"/>
              </a:solidFill>
              <a:latin typeface="Arial" panose="020B0604020202020204" pitchFamily="34" charset="0"/>
            </a:endParaRPr>
          </a:p>
        </p:txBody>
      </p:sp>
      <p:sp>
        <p:nvSpPr>
          <p:cNvPr id="52230" name="Rectangle 6"/>
          <p:cNvSpPr/>
          <p:nvPr/>
        </p:nvSpPr>
        <p:spPr>
          <a:xfrm>
            <a:off x="107315" y="1080770"/>
            <a:ext cx="8625840" cy="1052195"/>
          </a:xfrm>
          <a:prstGeom prst="rect">
            <a:avLst/>
          </a:prstGeom>
          <a:solidFill>
            <a:schemeClr val="bg1"/>
          </a:solidFill>
          <a:ln w="12700" cap="flat" cmpd="sng">
            <a:solidFill>
              <a:schemeClr val="hlink"/>
            </a:solidFill>
            <a:prstDash val="solid"/>
            <a:miter/>
            <a:headEnd type="none" w="med" len="med"/>
            <a:tailEnd type="none" w="med" len="med"/>
          </a:ln>
        </p:spPr>
        <p:txBody>
          <a:bodyPr anchor="ctr" anchorCtr="0"/>
          <a:lstStyle/>
          <a:p>
            <a:r>
              <a:rPr lang="en-US" altLang="zh-CN" sz="1800" b="1" dirty="0">
                <a:solidFill>
                  <a:srgbClr val="0000FF"/>
                </a:solidFill>
                <a:latin typeface="Arial" panose="020B0604020202020204" pitchFamily="34" charset="0"/>
                <a:sym typeface="+mn-ea"/>
              </a:rPr>
              <a:t>（1）</a:t>
            </a:r>
            <a:r>
              <a:rPr lang="zh-CN" altLang="en-US" sz="1800" b="1" dirty="0">
                <a:solidFill>
                  <a:srgbClr val="0000FF"/>
                </a:solidFill>
                <a:latin typeface="Arial" panose="020B0604020202020204" pitchFamily="34" charset="0"/>
                <a:sym typeface="+mn-ea"/>
              </a:rPr>
              <a:t>计算模型与能行性</a:t>
            </a:r>
            <a:endParaRPr lang="zh-CN" altLang="en-US" sz="1800" b="1" dirty="0">
              <a:solidFill>
                <a:srgbClr val="0000FF"/>
              </a:solidFill>
              <a:latin typeface="Arial" panose="020B0604020202020204" pitchFamily="34" charset="0"/>
            </a:endParaRPr>
          </a:p>
          <a:p>
            <a:endParaRPr lang="en-US" altLang="zh-CN" sz="1800" b="1" dirty="0">
              <a:solidFill>
                <a:srgbClr val="0000FF"/>
              </a:solidFill>
              <a:latin typeface="Arial" panose="020B0604020202020204" pitchFamily="34" charset="0"/>
            </a:endParaRPr>
          </a:p>
          <a:p>
            <a:r>
              <a:rPr lang="zh-CN" altLang="en-US" sz="1800" b="1" dirty="0">
                <a:latin typeface="Arial" panose="020B0604020202020204" pitchFamily="34" charset="0"/>
                <a:sym typeface="+mn-ea"/>
              </a:rPr>
              <a:t>计算模型（</a:t>
            </a:r>
            <a:r>
              <a:rPr lang="en-US" altLang="zh-CN" sz="1800" b="1" dirty="0">
                <a:latin typeface="Arial" panose="020B0604020202020204" pitchFamily="34" charset="0"/>
                <a:sym typeface="+mn-ea"/>
              </a:rPr>
              <a:t>Computational Model）</a:t>
            </a:r>
            <a:r>
              <a:rPr lang="zh-CN" altLang="en-US" sz="1800" b="1" dirty="0">
                <a:latin typeface="Arial" panose="020B0604020202020204" pitchFamily="34" charset="0"/>
                <a:sym typeface="+mn-ea"/>
              </a:rPr>
              <a:t>，可计算性</a:t>
            </a:r>
            <a:r>
              <a:rPr lang="en-US" altLang="zh-CN" sz="1800" b="1" dirty="0">
                <a:latin typeface="Arial" panose="020B0604020202020204" pitchFamily="34" charset="0"/>
                <a:sym typeface="+mn-ea"/>
              </a:rPr>
              <a:t>( Computability )</a:t>
            </a:r>
            <a:r>
              <a:rPr lang="zh-CN" altLang="en-US" sz="1800" b="1" dirty="0">
                <a:latin typeface="Arial" panose="020B0604020202020204" pitchFamily="34" charset="0"/>
                <a:sym typeface="+mn-ea"/>
              </a:rPr>
              <a:t>，计算复杂性</a:t>
            </a:r>
            <a:endParaRPr lang="zh-CN" altLang="en-US" sz="1800" b="1" dirty="0">
              <a:latin typeface="Arial" panose="020B0604020202020204" pitchFamily="34" charset="0"/>
            </a:endParaRPr>
          </a:p>
          <a:p>
            <a:r>
              <a:rPr lang="en-US" altLang="zh-CN" sz="1800" b="1" dirty="0">
                <a:latin typeface="Arial" panose="020B0604020202020204" pitchFamily="34" charset="0"/>
                <a:sym typeface="+mn-ea"/>
              </a:rPr>
              <a:t>( Computational Complexity )</a:t>
            </a:r>
            <a:r>
              <a:rPr lang="zh-CN" altLang="en-US" sz="1800" b="1" dirty="0">
                <a:latin typeface="Arial" panose="020B0604020202020204" pitchFamily="34" charset="0"/>
                <a:sym typeface="+mn-ea"/>
              </a:rPr>
              <a:t>，最优性</a:t>
            </a:r>
            <a:r>
              <a:rPr lang="en-US" altLang="zh-CN" sz="1800" b="1" dirty="0">
                <a:latin typeface="Arial" panose="020B0604020202020204" pitchFamily="34" charset="0"/>
                <a:sym typeface="+mn-ea"/>
              </a:rPr>
              <a:t>(Optimum )</a:t>
            </a:r>
            <a:r>
              <a:rPr lang="zh-CN" altLang="en-US" sz="1800" b="1" dirty="0">
                <a:latin typeface="Arial" panose="020B0604020202020204" pitchFamily="34" charset="0"/>
                <a:sym typeface="+mn-ea"/>
              </a:rPr>
              <a:t>，相似性与对偶性</a:t>
            </a:r>
            <a:r>
              <a:rPr lang="en-US" altLang="zh-CN" sz="1800" b="1" dirty="0">
                <a:latin typeface="Arial" panose="020B0604020202020204" pitchFamily="34" charset="0"/>
                <a:sym typeface="+mn-ea"/>
              </a:rPr>
              <a:t>(Similarity  andDuality )</a:t>
            </a:r>
            <a:endParaRPr lang="en-US" altLang="zh-CN" sz="1800" b="1" dirty="0">
              <a:latin typeface="Arial" panose="020B0604020202020204" pitchFamily="34" charset="0"/>
            </a:endParaRPr>
          </a:p>
          <a:p>
            <a:endParaRPr lang="en-US" altLang="zh-CN" sz="1800" b="1" dirty="0">
              <a:solidFill>
                <a:srgbClr val="0000FF"/>
              </a:solidFill>
              <a:latin typeface="Arial" panose="020B0604020202020204" pitchFamily="34" charset="0"/>
            </a:endParaRPr>
          </a:p>
        </p:txBody>
      </p:sp>
      <p:sp>
        <p:nvSpPr>
          <p:cNvPr id="52231" name="Rectangle 7"/>
          <p:cNvSpPr/>
          <p:nvPr/>
        </p:nvSpPr>
        <p:spPr>
          <a:xfrm>
            <a:off x="236538" y="3182938"/>
            <a:ext cx="8496300" cy="1246187"/>
          </a:xfrm>
          <a:prstGeom prst="rect">
            <a:avLst/>
          </a:prstGeom>
          <a:noFill/>
          <a:ln w="12700" cap="flat" cmpd="sng">
            <a:solidFill>
              <a:schemeClr val="hlink"/>
            </a:solidFill>
            <a:prstDash val="solid"/>
            <a:bevel/>
            <a:headEnd type="none" w="med" len="med"/>
            <a:tailEnd type="none" w="med" len="med"/>
          </a:ln>
        </p:spPr>
        <p:txBody>
          <a:bodyPr anchor="ctr" anchorCtr="0"/>
          <a:lstStyle/>
          <a:p>
            <a:endParaRPr lang="zh-CN" altLang="en-US" dirty="0">
              <a:latin typeface="Arial" panose="020B0604020202020204" pitchFamily="34" charset="0"/>
            </a:endParaRPr>
          </a:p>
        </p:txBody>
      </p:sp>
      <p:sp>
        <p:nvSpPr>
          <p:cNvPr id="52232" name="Rectangle 8"/>
          <p:cNvSpPr/>
          <p:nvPr/>
        </p:nvSpPr>
        <p:spPr>
          <a:xfrm>
            <a:off x="234950" y="5207000"/>
            <a:ext cx="8497888" cy="1008063"/>
          </a:xfrm>
          <a:prstGeom prst="rect">
            <a:avLst/>
          </a:prstGeom>
          <a:noFill/>
          <a:ln w="12700" cap="flat" cmpd="sng">
            <a:solidFill>
              <a:schemeClr val="hlink"/>
            </a:solidFill>
            <a:prstDash val="solid"/>
            <a:bevel/>
            <a:headEnd type="none" w="med" len="med"/>
            <a:tailEnd type="none" w="med" len="med"/>
          </a:ln>
        </p:spPr>
        <p:txBody>
          <a:bodyPr anchor="ctr" anchorCtr="0"/>
          <a:lstStyle/>
          <a:p>
            <a:endParaRPr lang="zh-CN" altLang="en-US" dirty="0">
              <a:latin typeface="Arial" panose="020B0604020202020204" pitchFamily="34"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矩形 2"/>
          <p:cNvSpPr/>
          <p:nvPr/>
        </p:nvSpPr>
        <p:spPr>
          <a:xfrm>
            <a:off x="104775" y="714375"/>
            <a:ext cx="8324850" cy="1476375"/>
          </a:xfrm>
          <a:prstGeom prst="rect">
            <a:avLst/>
          </a:prstGeom>
          <a:solidFill>
            <a:schemeClr val="bg1"/>
          </a:solidFill>
          <a:ln w="9525">
            <a:noFill/>
          </a:ln>
        </p:spPr>
        <p:txBody>
          <a:bodyPr wrap="square">
            <a:spAutoFit/>
          </a:bodyPr>
          <a:lstStyle/>
          <a:p>
            <a:r>
              <a:rPr lang="en-US" altLang="zh-CN" sz="1800" b="1" dirty="0">
                <a:solidFill>
                  <a:srgbClr val="0000FF"/>
                </a:solidFill>
                <a:latin typeface="Arial" panose="020B0604020202020204" pitchFamily="34" charset="0"/>
              </a:rPr>
              <a:t>（4）</a:t>
            </a:r>
            <a:r>
              <a:rPr lang="zh-CN" altLang="en-US" sz="1800" b="1" dirty="0">
                <a:solidFill>
                  <a:srgbClr val="0000FF"/>
                </a:solidFill>
                <a:latin typeface="Arial" panose="020B0604020202020204" pitchFamily="34" charset="0"/>
              </a:rPr>
              <a:t>计算方法</a:t>
            </a:r>
          </a:p>
          <a:p>
            <a:endParaRPr lang="zh-CN" altLang="en-US" sz="1800" b="1" dirty="0">
              <a:solidFill>
                <a:srgbClr val="0000FF"/>
              </a:solidFill>
              <a:latin typeface="Arial" panose="020B0604020202020204" pitchFamily="34" charset="0"/>
            </a:endParaRPr>
          </a:p>
          <a:p>
            <a:r>
              <a:rPr lang="zh-CN" altLang="en-US" sz="1800" b="1" dirty="0">
                <a:solidFill>
                  <a:srgbClr val="00B050"/>
                </a:solidFill>
                <a:latin typeface="Arial" panose="020B0604020202020204" pitchFamily="34" charset="0"/>
              </a:rPr>
              <a:t>折衷</a:t>
            </a:r>
            <a:r>
              <a:rPr lang="en-US" altLang="zh-CN" sz="1800" b="1" dirty="0">
                <a:solidFill>
                  <a:srgbClr val="00B050"/>
                </a:solidFill>
                <a:latin typeface="Arial" panose="020B0604020202020204" pitchFamily="34" charset="0"/>
              </a:rPr>
              <a:t>(Coomise)</a:t>
            </a:r>
            <a:r>
              <a:rPr lang="zh-CN" altLang="en-US" sz="1800" b="1" dirty="0">
                <a:solidFill>
                  <a:srgbClr val="00B050"/>
                </a:solidFill>
                <a:latin typeface="Arial" panose="020B0604020202020204" pitchFamily="34" charset="0"/>
              </a:rPr>
              <a:t>，</a:t>
            </a:r>
            <a:r>
              <a:rPr lang="en-US" altLang="zh-CN" sz="1800" b="1" dirty="0">
                <a:solidFill>
                  <a:srgbClr val="00B050"/>
                </a:solidFill>
                <a:latin typeface="Arial" panose="020B0604020202020204" pitchFamily="34" charset="0"/>
              </a:rPr>
              <a:t>C Analogy )</a:t>
            </a:r>
            <a:r>
              <a:rPr lang="zh-CN" altLang="en-US" sz="1800" b="1" dirty="0">
                <a:solidFill>
                  <a:srgbClr val="00B050"/>
                </a:solidFill>
                <a:latin typeface="Arial" panose="020B0604020202020204" pitchFamily="34" charset="0"/>
              </a:rPr>
              <a:t>，推导</a:t>
            </a:r>
            <a:r>
              <a:rPr lang="en-US" altLang="zh-CN" sz="1800" b="1" dirty="0">
                <a:solidFill>
                  <a:srgbClr val="00B050"/>
                </a:solidFill>
                <a:latin typeface="Arial" panose="020B0604020202020204" pitchFamily="34" charset="0"/>
              </a:rPr>
              <a:t>(Inferenceand Expansion);</a:t>
            </a:r>
            <a:r>
              <a:rPr lang="zh-CN" altLang="en-US" sz="1800" b="1" dirty="0">
                <a:solidFill>
                  <a:srgbClr val="00B050"/>
                </a:solidFill>
                <a:latin typeface="Arial" panose="020B0604020202020204" pitchFamily="34" charset="0"/>
              </a:rPr>
              <a:t>分解</a:t>
            </a:r>
            <a:r>
              <a:rPr lang="en-US" altLang="zh-CN" sz="1800" b="1" dirty="0">
                <a:solidFill>
                  <a:srgbClr val="00B050"/>
                </a:solidFill>
                <a:latin typeface="Arial" panose="020B0604020202020204" pitchFamily="34" charset="0"/>
              </a:rPr>
              <a:t>(Decomposition )</a:t>
            </a:r>
            <a:r>
              <a:rPr lang="zh-CN" altLang="en-US" sz="1800" b="1" dirty="0">
                <a:solidFill>
                  <a:srgbClr val="00B050"/>
                </a:solidFill>
                <a:latin typeface="Arial" panose="020B0604020202020204" pitchFamily="34" charset="0"/>
              </a:rPr>
              <a:t>，集成</a:t>
            </a:r>
            <a:r>
              <a:rPr lang="en-US" altLang="zh-CN" sz="1800" b="1" dirty="0">
                <a:solidFill>
                  <a:srgbClr val="00B050"/>
                </a:solidFill>
                <a:latin typeface="Arial" panose="020B0604020202020204" pitchFamily="34" charset="0"/>
              </a:rPr>
              <a:t>(Integration )</a:t>
            </a:r>
            <a:r>
              <a:rPr lang="zh-CN" altLang="en-US" sz="1800" b="1" dirty="0">
                <a:solidFill>
                  <a:srgbClr val="00B050"/>
                </a:solidFill>
                <a:latin typeface="Arial" panose="020B0604020202020204" pitchFamily="34" charset="0"/>
              </a:rPr>
              <a:t>，类比</a:t>
            </a:r>
            <a:r>
              <a:rPr lang="en-US" altLang="zh-CN" sz="1800" b="1" dirty="0">
                <a:solidFill>
                  <a:srgbClr val="00B050"/>
                </a:solidFill>
                <a:latin typeface="Arial" panose="020B0604020202020204" pitchFamily="34" charset="0"/>
              </a:rPr>
              <a:t>or Reasoning)</a:t>
            </a:r>
            <a:r>
              <a:rPr lang="zh-CN" altLang="en-US" sz="1800" b="1" dirty="0">
                <a:solidFill>
                  <a:srgbClr val="00B050"/>
                </a:solidFill>
                <a:latin typeface="Arial" panose="020B0604020202020204" pitchFamily="34" charset="0"/>
              </a:rPr>
              <a:t>，变换</a:t>
            </a:r>
            <a:r>
              <a:rPr lang="en-US" altLang="zh-CN" sz="1800" b="1" dirty="0">
                <a:solidFill>
                  <a:srgbClr val="00B050"/>
                </a:solidFill>
                <a:latin typeface="Arial" panose="020B0604020202020204" pitchFamily="34" charset="0"/>
              </a:rPr>
              <a:t>(Transformation</a:t>
            </a:r>
            <a:r>
              <a:rPr lang="zh-CN" altLang="en-US" sz="1800" b="1" dirty="0">
                <a:solidFill>
                  <a:srgbClr val="00B050"/>
                </a:solidFill>
                <a:latin typeface="Arial" panose="020B0604020202020204" pitchFamily="34" charset="0"/>
              </a:rPr>
              <a:t>，扩展</a:t>
            </a:r>
            <a:r>
              <a:rPr lang="en-US" altLang="zh-CN" sz="1800" b="1" dirty="0">
                <a:solidFill>
                  <a:srgbClr val="00B050"/>
                </a:solidFill>
                <a:latin typeface="Arial" panose="020B0604020202020204" pitchFamily="34" charset="0"/>
              </a:rPr>
              <a:t>(Extension</a:t>
            </a:r>
          </a:p>
        </p:txBody>
      </p:sp>
      <p:sp>
        <p:nvSpPr>
          <p:cNvPr id="53251" name="矩形 3"/>
          <p:cNvSpPr/>
          <p:nvPr/>
        </p:nvSpPr>
        <p:spPr>
          <a:xfrm>
            <a:off x="36195" y="2814955"/>
            <a:ext cx="8287385" cy="2306955"/>
          </a:xfrm>
          <a:prstGeom prst="rect">
            <a:avLst/>
          </a:prstGeom>
          <a:solidFill>
            <a:schemeClr val="bg1"/>
          </a:solidFill>
          <a:ln w="9525">
            <a:noFill/>
          </a:ln>
        </p:spPr>
        <p:txBody>
          <a:bodyPr wrap="square">
            <a:spAutoFit/>
          </a:bodyPr>
          <a:lstStyle/>
          <a:p>
            <a:r>
              <a:rPr lang="zh-CN" altLang="en-US" sz="1800" b="1" dirty="0">
                <a:solidFill>
                  <a:srgbClr val="0070C0"/>
                </a:solidFill>
                <a:latin typeface="Arial" panose="020B0604020202020204" pitchFamily="34" charset="0"/>
              </a:rPr>
              <a:t>   </a:t>
            </a:r>
            <a:r>
              <a:rPr lang="zh-CN" altLang="en-US" sz="1800" b="1" dirty="0">
                <a:solidFill>
                  <a:srgbClr val="0000FF"/>
                </a:solidFill>
                <a:latin typeface="Arial" panose="020B0604020202020204" pitchFamily="34" charset="0"/>
              </a:rPr>
              <a:t>（</a:t>
            </a:r>
            <a:r>
              <a:rPr lang="en-US" altLang="zh-CN" sz="1800" b="1" dirty="0">
                <a:solidFill>
                  <a:srgbClr val="0000FF"/>
                </a:solidFill>
                <a:latin typeface="Arial" panose="020B0604020202020204" pitchFamily="34" charset="0"/>
              </a:rPr>
              <a:t>5</a:t>
            </a:r>
            <a:r>
              <a:rPr lang="zh-CN" altLang="en-US" sz="1800" b="1" dirty="0">
                <a:solidFill>
                  <a:srgbClr val="0000FF"/>
                </a:solidFill>
                <a:latin typeface="Arial" panose="020B0604020202020204" pitchFamily="34" charset="0"/>
              </a:rPr>
              <a:t>）实现技术</a:t>
            </a:r>
          </a:p>
          <a:p>
            <a:endParaRPr lang="zh-CN" altLang="en-US" sz="1800" b="1" dirty="0">
              <a:solidFill>
                <a:srgbClr val="0000FF"/>
              </a:solidFill>
              <a:latin typeface="Arial" panose="020B0604020202020204" pitchFamily="34" charset="0"/>
            </a:endParaRPr>
          </a:p>
          <a:p>
            <a:r>
              <a:rPr lang="zh-CN" altLang="en-US" sz="1800" b="1" dirty="0">
                <a:solidFill>
                  <a:srgbClr val="0070C0"/>
                </a:solidFill>
                <a:latin typeface="Arial" panose="020B0604020202020204" pitchFamily="34" charset="0"/>
              </a:rPr>
              <a:t>    类型</a:t>
            </a:r>
            <a:r>
              <a:rPr lang="en-US" altLang="zh-CN" sz="1800" b="1" dirty="0">
                <a:solidFill>
                  <a:srgbClr val="0070C0"/>
                </a:solidFill>
                <a:latin typeface="Arial" panose="020B0604020202020204" pitchFamily="34" charset="0"/>
              </a:rPr>
              <a:t>(Type)</a:t>
            </a:r>
            <a:r>
              <a:rPr lang="zh-CN" altLang="en-US" sz="1800" b="1" dirty="0">
                <a:solidFill>
                  <a:srgbClr val="0070C0"/>
                </a:solidFill>
                <a:latin typeface="Arial" panose="020B0604020202020204" pitchFamily="34" charset="0"/>
              </a:rPr>
              <a:t>，进程与线程</a:t>
            </a:r>
            <a:r>
              <a:rPr lang="en-US" altLang="zh-CN" sz="1800" b="1" dirty="0">
                <a:solidFill>
                  <a:srgbClr val="0070C0"/>
                </a:solidFill>
                <a:latin typeface="Arial" panose="020B0604020202020204" pitchFamily="34" charset="0"/>
              </a:rPr>
              <a:t>(Process and Thread)</a:t>
            </a:r>
            <a:r>
              <a:rPr lang="zh-CN" altLang="en-US" sz="1800" b="1" dirty="0">
                <a:solidFill>
                  <a:srgbClr val="0070C0"/>
                </a:solidFill>
                <a:latin typeface="Arial" panose="020B0604020202020204" pitchFamily="34" charset="0"/>
              </a:rPr>
              <a:t>，顺序与并发</a:t>
            </a:r>
            <a:r>
              <a:rPr lang="en-US" altLang="zh-CN" sz="1800" b="1" dirty="0">
                <a:solidFill>
                  <a:srgbClr val="0070C0"/>
                </a:solidFill>
                <a:latin typeface="Arial" panose="020B0604020202020204" pitchFamily="34" charset="0"/>
              </a:rPr>
              <a:t>(Sequence andConcurrent )</a:t>
            </a:r>
            <a:r>
              <a:rPr lang="zh-CN" altLang="en-US" sz="1800" b="1" dirty="0">
                <a:solidFill>
                  <a:srgbClr val="0070C0"/>
                </a:solidFill>
                <a:latin typeface="Arial" panose="020B0604020202020204" pitchFamily="34" charset="0"/>
              </a:rPr>
              <a:t>，软计算结点</a:t>
            </a:r>
            <a:r>
              <a:rPr lang="en-US" altLang="zh-CN" sz="1800" b="1" dirty="0">
                <a:solidFill>
                  <a:srgbClr val="0070C0"/>
                </a:solidFill>
                <a:latin typeface="Arial" panose="020B0604020202020204" pitchFamily="34" charset="0"/>
              </a:rPr>
              <a:t>(Agent)</a:t>
            </a:r>
            <a:r>
              <a:rPr lang="zh-CN" altLang="en-US" sz="1800" b="1" dirty="0">
                <a:solidFill>
                  <a:srgbClr val="0070C0"/>
                </a:solidFill>
                <a:latin typeface="Arial" panose="020B0604020202020204" pitchFamily="34" charset="0"/>
              </a:rPr>
              <a:t>，关联</a:t>
            </a:r>
            <a:r>
              <a:rPr lang="en-US" altLang="zh-CN" sz="1800" b="1" dirty="0">
                <a:solidFill>
                  <a:srgbClr val="0070C0"/>
                </a:solidFill>
                <a:latin typeface="Arial" panose="020B0604020202020204" pitchFamily="34" charset="0"/>
              </a:rPr>
              <a:t>(Binding)</a:t>
            </a:r>
            <a:r>
              <a:rPr lang="zh-CN" altLang="en-US" sz="1800" b="1" dirty="0">
                <a:solidFill>
                  <a:srgbClr val="0070C0"/>
                </a:solidFill>
                <a:latin typeface="Arial" panose="020B0604020202020204" pitchFamily="34" charset="0"/>
              </a:rPr>
              <a:t>与实例化</a:t>
            </a:r>
            <a:r>
              <a:rPr lang="en-US" altLang="zh-CN" sz="1800" b="1" dirty="0">
                <a:solidFill>
                  <a:srgbClr val="0070C0"/>
                </a:solidFill>
                <a:latin typeface="Arial" panose="020B0604020202020204" pitchFamily="34" charset="0"/>
              </a:rPr>
              <a:t>(Instantiation),</a:t>
            </a:r>
            <a:r>
              <a:rPr lang="zh-CN" altLang="en-US" sz="1800" b="1" dirty="0">
                <a:solidFill>
                  <a:srgbClr val="0070C0"/>
                </a:solidFill>
                <a:latin typeface="Arial" panose="020B0604020202020204" pitchFamily="34" charset="0"/>
              </a:rPr>
              <a:t>现役</a:t>
            </a:r>
            <a:r>
              <a:rPr lang="en-US" altLang="zh-CN" sz="1800" b="1" dirty="0">
                <a:solidFill>
                  <a:srgbClr val="0070C0"/>
                </a:solidFill>
                <a:latin typeface="Arial" panose="020B0604020202020204" pitchFamily="34" charset="0"/>
              </a:rPr>
              <a:t>(</a:t>
            </a:r>
            <a:r>
              <a:rPr lang="zh-CN" altLang="en-US" sz="1800" b="1" dirty="0">
                <a:solidFill>
                  <a:srgbClr val="0070C0"/>
                </a:solidFill>
                <a:latin typeface="Arial" panose="020B0604020202020204" pitchFamily="34" charset="0"/>
              </a:rPr>
              <a:t>的</a:t>
            </a:r>
            <a:r>
              <a:rPr lang="en-US" altLang="zh-CN" sz="1800" b="1" dirty="0">
                <a:solidFill>
                  <a:srgbClr val="0070C0"/>
                </a:solidFill>
                <a:latin typeface="Arial" panose="020B0604020202020204" pitchFamily="34" charset="0"/>
              </a:rPr>
              <a:t>)( Active)</a:t>
            </a:r>
            <a:r>
              <a:rPr lang="zh-CN" altLang="en-US" sz="1800" b="1" dirty="0">
                <a:solidFill>
                  <a:srgbClr val="0070C0"/>
                </a:solidFill>
                <a:latin typeface="Arial" panose="020B0604020202020204" pitchFamily="34" charset="0"/>
              </a:rPr>
              <a:t>，虚拟</a:t>
            </a:r>
            <a:r>
              <a:rPr lang="en-US" altLang="zh-CN" sz="1800" b="1" dirty="0">
                <a:solidFill>
                  <a:srgbClr val="0070C0"/>
                </a:solidFill>
                <a:latin typeface="Arial" panose="020B0604020202020204" pitchFamily="34" charset="0"/>
              </a:rPr>
              <a:t>(</a:t>
            </a:r>
            <a:r>
              <a:rPr lang="zh-CN" altLang="en-US" sz="1800" b="1" dirty="0">
                <a:solidFill>
                  <a:srgbClr val="0070C0"/>
                </a:solidFill>
                <a:latin typeface="Arial" panose="020B0604020202020204" pitchFamily="34" charset="0"/>
              </a:rPr>
              <a:t>的</a:t>
            </a:r>
            <a:r>
              <a:rPr lang="en-US" altLang="zh-CN" sz="1800" b="1" dirty="0">
                <a:solidFill>
                  <a:srgbClr val="0070C0"/>
                </a:solidFill>
                <a:latin typeface="Arial" panose="020B0604020202020204" pitchFamily="34" charset="0"/>
              </a:rPr>
              <a:t>)( Virtual )</a:t>
            </a:r>
            <a:r>
              <a:rPr lang="zh-CN" altLang="en-US" sz="1800" b="1" dirty="0">
                <a:solidFill>
                  <a:srgbClr val="0070C0"/>
                </a:solidFill>
                <a:latin typeface="Arial" panose="020B0604020202020204" pitchFamily="34" charset="0"/>
              </a:rPr>
              <a:t>，编码</a:t>
            </a:r>
            <a:r>
              <a:rPr lang="en-US" altLang="zh-CN" sz="1800" b="1" dirty="0">
                <a:solidFill>
                  <a:srgbClr val="0070C0"/>
                </a:solidFill>
                <a:latin typeface="Arial" panose="020B0604020202020204" pitchFamily="34" charset="0"/>
              </a:rPr>
              <a:t>(Coding)</a:t>
            </a:r>
            <a:r>
              <a:rPr lang="zh-CN" altLang="en-US" sz="1800" b="1" dirty="0">
                <a:solidFill>
                  <a:srgbClr val="0070C0"/>
                </a:solidFill>
                <a:latin typeface="Arial" panose="020B0604020202020204" pitchFamily="34" charset="0"/>
              </a:rPr>
              <a:t>，模式匹配</a:t>
            </a:r>
            <a:r>
              <a:rPr lang="en-US" altLang="zh-CN" sz="1800" b="1" dirty="0">
                <a:solidFill>
                  <a:srgbClr val="0070C0"/>
                </a:solidFill>
                <a:latin typeface="Arial" panose="020B0604020202020204" pitchFamily="34" charset="0"/>
              </a:rPr>
              <a:t>(PatternMatching )</a:t>
            </a:r>
            <a:r>
              <a:rPr lang="zh-CN" altLang="en-US" sz="1800" b="1" dirty="0">
                <a:solidFill>
                  <a:srgbClr val="0070C0"/>
                </a:solidFill>
                <a:latin typeface="Arial" panose="020B0604020202020204" pitchFamily="34" charset="0"/>
              </a:rPr>
              <a:t>，分权</a:t>
            </a:r>
            <a:r>
              <a:rPr lang="en-US" altLang="zh-CN" sz="1800" b="1" dirty="0">
                <a:solidFill>
                  <a:srgbClr val="0070C0"/>
                </a:solidFill>
                <a:latin typeface="Arial" panose="020B0604020202020204" pitchFamily="34" charset="0"/>
              </a:rPr>
              <a:t>( Branching )</a:t>
            </a:r>
            <a:r>
              <a:rPr lang="zh-CN" altLang="en-US" sz="1800" b="1" dirty="0">
                <a:solidFill>
                  <a:srgbClr val="0070C0"/>
                </a:solidFill>
                <a:latin typeface="Arial" panose="020B0604020202020204" pitchFamily="34" charset="0"/>
              </a:rPr>
              <a:t>，合一</a:t>
            </a:r>
            <a:r>
              <a:rPr lang="en-US" altLang="zh-CN" sz="1800" b="1" dirty="0">
                <a:solidFill>
                  <a:srgbClr val="0070C0"/>
                </a:solidFill>
                <a:latin typeface="Arial" panose="020B0604020202020204" pitchFamily="34" charset="0"/>
              </a:rPr>
              <a:t>(</a:t>
            </a:r>
            <a:r>
              <a:rPr lang="zh-CN" altLang="en-US" sz="1800" b="1" dirty="0">
                <a:solidFill>
                  <a:srgbClr val="0070C0"/>
                </a:solidFill>
                <a:latin typeface="Arial" panose="020B0604020202020204" pitchFamily="34" charset="0"/>
              </a:rPr>
              <a:t>或通代</a:t>
            </a:r>
            <a:r>
              <a:rPr lang="en-US" altLang="zh-CN" sz="1800" b="1" dirty="0">
                <a:solidFill>
                  <a:srgbClr val="0070C0"/>
                </a:solidFill>
                <a:latin typeface="Arial" panose="020B0604020202020204" pitchFamily="34" charset="0"/>
              </a:rPr>
              <a:t>)( Unification )</a:t>
            </a:r>
            <a:r>
              <a:rPr lang="zh-CN" altLang="en-US" sz="1800" b="1" dirty="0">
                <a:solidFill>
                  <a:srgbClr val="0070C0"/>
                </a:solidFill>
                <a:latin typeface="Arial" panose="020B0604020202020204" pitchFamily="34" charset="0"/>
              </a:rPr>
              <a:t>，循环与迭代</a:t>
            </a:r>
            <a:r>
              <a:rPr lang="en-US" altLang="zh-CN" sz="1800" b="1" dirty="0">
                <a:solidFill>
                  <a:srgbClr val="0070C0"/>
                </a:solidFill>
                <a:latin typeface="Arial" panose="020B0604020202020204" pitchFamily="34" charset="0"/>
              </a:rPr>
              <a:t>(Loopand Iteration )</a:t>
            </a:r>
            <a:r>
              <a:rPr lang="zh-CN" altLang="en-US" sz="1800" b="1" dirty="0">
                <a:solidFill>
                  <a:srgbClr val="0070C0"/>
                </a:solidFill>
                <a:latin typeface="Arial" panose="020B0604020202020204" pitchFamily="34" charset="0"/>
              </a:rPr>
              <a:t>，重用</a:t>
            </a:r>
            <a:r>
              <a:rPr lang="en-US" altLang="zh-CN" sz="1800" b="1" dirty="0">
                <a:solidFill>
                  <a:srgbClr val="0070C0"/>
                </a:solidFill>
                <a:latin typeface="Arial" panose="020B0604020202020204" pitchFamily="34" charset="0"/>
              </a:rPr>
              <a:t>(Reuse)</a:t>
            </a:r>
            <a:r>
              <a:rPr lang="zh-CN" altLang="en-US" sz="1800" b="1" dirty="0">
                <a:solidFill>
                  <a:srgbClr val="0070C0"/>
                </a:solidFill>
                <a:latin typeface="Arial" panose="020B0604020202020204" pitchFamily="34" charset="0"/>
              </a:rPr>
              <a:t>，协议</a:t>
            </a:r>
            <a:r>
              <a:rPr lang="en-US" altLang="zh-CN" sz="1800" b="1" dirty="0">
                <a:solidFill>
                  <a:srgbClr val="0070C0"/>
                </a:solidFill>
                <a:latin typeface="Arial" panose="020B0604020202020204" pitchFamily="34" charset="0"/>
              </a:rPr>
              <a:t>(Protocol )</a:t>
            </a:r>
            <a:r>
              <a:rPr lang="zh-CN" altLang="en-US" sz="1800" b="1" dirty="0">
                <a:solidFill>
                  <a:srgbClr val="0070C0"/>
                </a:solidFill>
                <a:latin typeface="Arial" panose="020B0604020202020204" pitchFamily="34" charset="0"/>
              </a:rPr>
              <a:t>，规范与标准化</a:t>
            </a:r>
            <a:r>
              <a:rPr lang="en-US" altLang="zh-CN" sz="1800" b="1" dirty="0">
                <a:solidFill>
                  <a:srgbClr val="0070C0"/>
                </a:solidFill>
                <a:latin typeface="Arial" panose="020B0604020202020204" pitchFamily="34" charset="0"/>
              </a:rPr>
              <a:t>(Standardization ) </a:t>
            </a:r>
            <a:r>
              <a:rPr lang="zh-CN" altLang="en-US" sz="1800" b="1" dirty="0">
                <a:solidFill>
                  <a:srgbClr val="0070C0"/>
                </a:solidFill>
                <a:latin typeface="Arial" panose="020B0604020202020204" pitchFamily="34" charset="0"/>
              </a:rPr>
              <a:t>。</a:t>
            </a:r>
            <a:endParaRPr lang="en-US" altLang="zh-CN" sz="1800" b="1" dirty="0">
              <a:solidFill>
                <a:srgbClr val="0070C0"/>
              </a:solidFill>
              <a:latin typeface="Arial" panose="020B0604020202020204" pitchFamily="34" charset="0"/>
            </a:endParaRPr>
          </a:p>
        </p:txBody>
      </p:sp>
      <p:sp>
        <p:nvSpPr>
          <p:cNvPr id="53252" name="Rectangle 4"/>
          <p:cNvSpPr/>
          <p:nvPr/>
        </p:nvSpPr>
        <p:spPr>
          <a:xfrm>
            <a:off x="105410" y="1198880"/>
            <a:ext cx="8643620" cy="1007745"/>
          </a:xfrm>
          <a:prstGeom prst="rect">
            <a:avLst/>
          </a:prstGeom>
          <a:noFill/>
          <a:ln w="12700" cap="flat" cmpd="sng">
            <a:solidFill>
              <a:schemeClr val="hlink"/>
            </a:solidFill>
            <a:prstDash val="solid"/>
            <a:bevel/>
            <a:headEnd type="none" w="med" len="med"/>
            <a:tailEnd type="none" w="med" len="med"/>
          </a:ln>
        </p:spPr>
        <p:txBody>
          <a:bodyPr anchor="ctr" anchorCtr="0"/>
          <a:lstStyle/>
          <a:p>
            <a:endParaRPr lang="zh-CN" altLang="en-US" dirty="0">
              <a:latin typeface="Arial" panose="020B0604020202020204" pitchFamily="34" charset="0"/>
            </a:endParaRPr>
          </a:p>
        </p:txBody>
      </p:sp>
      <p:sp>
        <p:nvSpPr>
          <p:cNvPr id="53253" name="Rectangle 5"/>
          <p:cNvSpPr/>
          <p:nvPr/>
        </p:nvSpPr>
        <p:spPr>
          <a:xfrm>
            <a:off x="37148" y="3409950"/>
            <a:ext cx="8497887" cy="1733550"/>
          </a:xfrm>
          <a:prstGeom prst="rect">
            <a:avLst/>
          </a:prstGeom>
          <a:noFill/>
          <a:ln w="12700" cap="flat" cmpd="sng">
            <a:solidFill>
              <a:schemeClr val="hlink"/>
            </a:solidFill>
            <a:prstDash val="solid"/>
            <a:bevel/>
            <a:headEnd type="none" w="med" len="med"/>
            <a:tailEnd type="none" w="med" len="med"/>
          </a:ln>
        </p:spPr>
        <p:txBody>
          <a:bodyPr anchor="ctr" anchorCtr="0"/>
          <a:lstStyle/>
          <a:p>
            <a:endParaRPr lang="zh-CN" altLang="en-US" dirty="0">
              <a:latin typeface="Arial" panose="020B0604020202020204" pitchFamily="34"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日期占位符 1"/>
          <p:cNvSpPr>
            <a:spLocks noGrp="1"/>
          </p:cNvSpPr>
          <p:nvPr>
            <p:ph type="dt" sz="half" idx="10"/>
          </p:nvPr>
        </p:nvSpPr>
        <p:spPr>
          <a:ln/>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fld id="{BB962C8B-B14F-4D97-AF65-F5344CB8AC3E}" type="datetime1">
              <a:rPr lang="zh-CN" altLang="en-US" sz="1400" dirty="0"/>
              <a:t>2023/11/13</a:t>
            </a:fld>
            <a:endParaRPr lang="zh-CN" altLang="en-US" sz="1400" dirty="0">
              <a:latin typeface="Times New Roman" panose="02020603050405020304" pitchFamily="18" charset="0"/>
            </a:endParaRPr>
          </a:p>
        </p:txBody>
      </p:sp>
      <p:sp>
        <p:nvSpPr>
          <p:cNvPr id="48130" name="页脚占位符 2"/>
          <p:cNvSpPr>
            <a:spLocks noGrp="1"/>
          </p:cNvSpPr>
          <p:nvPr>
            <p:ph type="ftr" sz="quarter" idx="11"/>
          </p:nvPr>
        </p:nvSpPr>
        <p:spPr>
          <a:ln/>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ctr"/>
            <a:r>
              <a:rPr lang="zh-CN" altLang="en-US" sz="1400" dirty="0">
                <a:solidFill>
                  <a:schemeClr val="bg2"/>
                </a:solidFill>
              </a:rPr>
              <a:t>计算学科导论 吴宾</a:t>
            </a:r>
          </a:p>
        </p:txBody>
      </p:sp>
      <p:sp>
        <p:nvSpPr>
          <p:cNvPr id="48131" name="文本占位符 149506"/>
          <p:cNvSpPr>
            <a:spLocks noGrp="1"/>
          </p:cNvSpPr>
          <p:nvPr>
            <p:ph idx="1"/>
          </p:nvPr>
        </p:nvSpPr>
        <p:spPr>
          <a:ln/>
        </p:spPr>
        <p:txBody>
          <a:bodyPr anchor="t" anchorCtr="0"/>
          <a:lstStyle/>
          <a:p>
            <a:pPr>
              <a:buNone/>
            </a:pPr>
            <a:r>
              <a:rPr lang="zh-CN" altLang="en-US" sz="4000" dirty="0">
                <a:solidFill>
                  <a:schemeClr val="tx2"/>
                </a:solidFill>
                <a:ea typeface="黑体" panose="02010609060101010101" pitchFamily="2" charset="-122"/>
              </a:rPr>
              <a:t>思考题</a:t>
            </a:r>
          </a:p>
          <a:p>
            <a:pPr>
              <a:buNone/>
            </a:pPr>
            <a:r>
              <a:rPr lang="zh-CN" altLang="en-US" sz="3600" dirty="0">
                <a:solidFill>
                  <a:schemeClr val="tx2"/>
                </a:solidFill>
                <a:latin typeface="宋体" panose="02010600030101010101" pitchFamily="2" charset="-122"/>
              </a:rPr>
              <a:t>     </a:t>
            </a:r>
            <a:r>
              <a:rPr lang="zh-CN" altLang="en-US" sz="3200" dirty="0">
                <a:solidFill>
                  <a:schemeClr val="tx2"/>
                </a:solidFill>
                <a:latin typeface="宋体" panose="02010600030101010101" pitchFamily="2" charset="-122"/>
              </a:rPr>
              <a:t>地图四色问题的解法中所用的计算学科形态</a:t>
            </a:r>
            <a:r>
              <a:rPr lang="en-US" altLang="zh-CN" sz="3200" dirty="0">
                <a:solidFill>
                  <a:schemeClr val="tx2"/>
                </a:solidFill>
                <a:latin typeface="宋体" panose="02010600030101010101" pitchFamily="2" charset="-122"/>
              </a:rPr>
              <a:t>:</a:t>
            </a:r>
            <a:r>
              <a:rPr lang="zh-CN" altLang="en-US" sz="3200" dirty="0">
                <a:solidFill>
                  <a:schemeClr val="tx2"/>
                </a:solidFill>
                <a:latin typeface="宋体" panose="02010600030101010101" pitchFamily="2" charset="-122"/>
              </a:rPr>
              <a:t>抽象、设计，是如何体现的，具体的过程是什么？</a:t>
            </a:r>
          </a:p>
          <a:p>
            <a:pPr>
              <a:buNone/>
            </a:pPr>
            <a:endParaRPr lang="zh-CN" altLang="en-US" sz="3600" dirty="0">
              <a:solidFill>
                <a:schemeClr val="tx2"/>
              </a:solidFill>
              <a:latin typeface="宋体" panose="02010600030101010101"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日期占位符 1"/>
          <p:cNvSpPr>
            <a:spLocks noGrp="1"/>
          </p:cNvSpPr>
          <p:nvPr>
            <p:ph type="dt" sz="half" idx="10"/>
          </p:nvPr>
        </p:nvSpPr>
        <p:spPr>
          <a:ln/>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fld id="{BB962C8B-B14F-4D97-AF65-F5344CB8AC3E}" type="datetime1">
              <a:rPr lang="zh-CN" altLang="en-US" sz="1400" dirty="0"/>
              <a:t>2023/11/13</a:t>
            </a:fld>
            <a:endParaRPr lang="zh-CN" altLang="en-US" sz="1400" dirty="0">
              <a:latin typeface="Times New Roman" panose="02020603050405020304" pitchFamily="18" charset="0"/>
            </a:endParaRPr>
          </a:p>
        </p:txBody>
      </p:sp>
      <p:sp>
        <p:nvSpPr>
          <p:cNvPr id="9218" name="页脚占位符 2"/>
          <p:cNvSpPr>
            <a:spLocks noGrp="1"/>
          </p:cNvSpPr>
          <p:nvPr>
            <p:ph type="ftr" sz="quarter" idx="11"/>
          </p:nvPr>
        </p:nvSpPr>
        <p:spPr>
          <a:ln/>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ctr"/>
            <a:r>
              <a:rPr lang="zh-CN" altLang="en-US" sz="1400" dirty="0">
                <a:solidFill>
                  <a:schemeClr val="bg2"/>
                </a:solidFill>
              </a:rPr>
              <a:t>计算学科导论 吴宾</a:t>
            </a:r>
          </a:p>
        </p:txBody>
      </p:sp>
      <p:sp>
        <p:nvSpPr>
          <p:cNvPr id="9219" name="标题 62465"/>
          <p:cNvSpPr>
            <a:spLocks noGrp="1"/>
          </p:cNvSpPr>
          <p:nvPr>
            <p:ph type="title"/>
          </p:nvPr>
        </p:nvSpPr>
        <p:spPr>
          <a:ln/>
        </p:spPr>
        <p:txBody>
          <a:bodyPr anchor="b" anchorCtr="0"/>
          <a:lstStyle/>
          <a:p>
            <a:r>
              <a:rPr lang="en-US" altLang="zh-CN" sz="3600" dirty="0">
                <a:solidFill>
                  <a:schemeClr val="folHlink"/>
                </a:solidFill>
              </a:rPr>
              <a:t>1 </a:t>
            </a:r>
            <a:r>
              <a:rPr lang="zh-CN" altLang="en-US" sz="3600" dirty="0">
                <a:solidFill>
                  <a:schemeClr val="folHlink"/>
                </a:solidFill>
              </a:rPr>
              <a:t>什么是计算科学？</a:t>
            </a:r>
            <a:r>
              <a:rPr lang="en-US" altLang="zh-CN" sz="3600" dirty="0">
                <a:solidFill>
                  <a:schemeClr val="folHlink"/>
                </a:solidFill>
              </a:rPr>
              <a:t>(</a:t>
            </a:r>
            <a:r>
              <a:rPr lang="zh-CN" altLang="en-US" sz="3600" dirty="0">
                <a:solidFill>
                  <a:schemeClr val="folHlink"/>
                </a:solidFill>
              </a:rPr>
              <a:t>续</a:t>
            </a:r>
            <a:r>
              <a:rPr lang="en-US" altLang="zh-CN" sz="3600">
                <a:solidFill>
                  <a:schemeClr val="folHlink"/>
                </a:solidFill>
              </a:rPr>
              <a:t>)</a:t>
            </a:r>
          </a:p>
        </p:txBody>
      </p:sp>
      <p:sp>
        <p:nvSpPr>
          <p:cNvPr id="9220" name="文本占位符 62466"/>
          <p:cNvSpPr>
            <a:spLocks noGrp="1"/>
          </p:cNvSpPr>
          <p:nvPr>
            <p:ph idx="1"/>
          </p:nvPr>
        </p:nvSpPr>
        <p:spPr>
          <a:ln/>
        </p:spPr>
        <p:txBody>
          <a:bodyPr anchor="t" anchorCtr="0"/>
          <a:lstStyle/>
          <a:p>
            <a:r>
              <a:rPr lang="zh-CN" altLang="en-US" dirty="0"/>
              <a:t>计算学科的重要学术组织</a:t>
            </a:r>
          </a:p>
          <a:p>
            <a:pPr lvl="1"/>
            <a:r>
              <a:rPr lang="zh-CN" altLang="en-US" dirty="0"/>
              <a:t>美国计算机学会</a:t>
            </a:r>
            <a:r>
              <a:rPr lang="en-US" altLang="zh-CN"/>
              <a:t>(ACM)</a:t>
            </a:r>
          </a:p>
          <a:p>
            <a:pPr lvl="1"/>
            <a:r>
              <a:rPr lang="zh-CN" altLang="en-US" dirty="0"/>
              <a:t>国际电气、电子工程师学会计算机学会（</a:t>
            </a:r>
            <a:r>
              <a:rPr lang="en-US" altLang="zh-CN"/>
              <a:t>IEEE/CS</a:t>
            </a:r>
            <a:r>
              <a:rPr lang="zh-CN" altLang="en-US"/>
              <a:t>）</a:t>
            </a:r>
          </a:p>
          <a:p>
            <a:pPr lvl="1"/>
            <a:r>
              <a:rPr lang="zh-CN" altLang="en-US" dirty="0"/>
              <a:t>国际信息处理联合会（</a:t>
            </a:r>
            <a:r>
              <a:rPr lang="en-US" altLang="zh-CN"/>
              <a:t>IFIP</a:t>
            </a:r>
            <a:r>
              <a:rPr lang="zh-CN" altLang="en-US"/>
              <a:t>）</a:t>
            </a:r>
          </a:p>
          <a:p>
            <a:pPr lvl="1"/>
            <a:r>
              <a:rPr lang="zh-CN" altLang="en-US" dirty="0"/>
              <a:t>美国人工智能协会（</a:t>
            </a:r>
            <a:r>
              <a:rPr lang="en-US" altLang="zh-CN"/>
              <a:t>AAAI</a:t>
            </a:r>
            <a:r>
              <a:rPr lang="zh-CN" altLang="en-US"/>
              <a:t>）</a:t>
            </a:r>
          </a:p>
          <a:p>
            <a:pPr lvl="1"/>
            <a:r>
              <a:rPr lang="zh-CN" altLang="en-US" dirty="0"/>
              <a:t>各国的计算机学会，人工智能学会</a:t>
            </a:r>
          </a:p>
          <a:p>
            <a:pPr lvl="1"/>
            <a:r>
              <a:rPr lang="zh-CN" altLang="en-US" dirty="0"/>
              <a:t>中国计算机学会</a:t>
            </a:r>
          </a:p>
          <a:p>
            <a:r>
              <a:rPr lang="zh-CN" altLang="en-US" dirty="0"/>
              <a:t>重要的学术刊物</a:t>
            </a:r>
          </a:p>
          <a:p>
            <a:r>
              <a:rPr lang="zh-CN" altLang="en-US" dirty="0"/>
              <a:t>重要的出版社和出版物</a:t>
            </a:r>
          </a:p>
          <a:p>
            <a:r>
              <a:rPr lang="zh-CN" altLang="en-US" dirty="0"/>
              <a:t>重要的国际</a:t>
            </a:r>
            <a:r>
              <a:rPr lang="en-US" altLang="zh-CN" dirty="0"/>
              <a:t>/</a:t>
            </a:r>
            <a:r>
              <a:rPr lang="zh-CN" altLang="en-US" dirty="0"/>
              <a:t>国内学术会议</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日期占位符 1"/>
          <p:cNvSpPr>
            <a:spLocks noGrp="1"/>
          </p:cNvSpPr>
          <p:nvPr>
            <p:ph type="dt" sz="half" idx="10"/>
          </p:nvPr>
        </p:nvSpPr>
        <p:spPr>
          <a:ln/>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fld id="{BB962C8B-B14F-4D97-AF65-F5344CB8AC3E}" type="datetime1">
              <a:rPr lang="zh-CN" altLang="en-US" sz="1400" dirty="0"/>
              <a:t>2023/11/13</a:t>
            </a:fld>
            <a:endParaRPr lang="zh-CN" altLang="en-US" sz="1400" dirty="0">
              <a:latin typeface="Times New Roman" panose="02020603050405020304" pitchFamily="18" charset="0"/>
            </a:endParaRPr>
          </a:p>
        </p:txBody>
      </p:sp>
      <p:sp>
        <p:nvSpPr>
          <p:cNvPr id="10242" name="页脚占位符 2"/>
          <p:cNvSpPr>
            <a:spLocks noGrp="1"/>
          </p:cNvSpPr>
          <p:nvPr>
            <p:ph type="ftr" sz="quarter" idx="11"/>
          </p:nvPr>
        </p:nvSpPr>
        <p:spPr>
          <a:ln/>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ctr"/>
            <a:r>
              <a:rPr lang="zh-CN" altLang="en-US" sz="1400" dirty="0">
                <a:solidFill>
                  <a:schemeClr val="bg2"/>
                </a:solidFill>
              </a:rPr>
              <a:t>计算学科导论 吴宾</a:t>
            </a:r>
          </a:p>
        </p:txBody>
      </p:sp>
      <p:sp>
        <p:nvSpPr>
          <p:cNvPr id="10243" name="标题 32769"/>
          <p:cNvSpPr>
            <a:spLocks noGrp="1"/>
          </p:cNvSpPr>
          <p:nvPr>
            <p:ph type="title"/>
          </p:nvPr>
        </p:nvSpPr>
        <p:spPr>
          <a:ln/>
        </p:spPr>
        <p:txBody>
          <a:bodyPr anchor="b" anchorCtr="0"/>
          <a:lstStyle/>
          <a:p>
            <a:r>
              <a:rPr lang="en-US" altLang="zh-CN" sz="3600" dirty="0">
                <a:solidFill>
                  <a:schemeClr val="folHlink"/>
                </a:solidFill>
              </a:rPr>
              <a:t>2 </a:t>
            </a:r>
            <a:r>
              <a:rPr lang="zh-CN" altLang="en-US" sz="3600" dirty="0">
                <a:solidFill>
                  <a:schemeClr val="folHlink"/>
                </a:solidFill>
              </a:rPr>
              <a:t>学科的基本问题</a:t>
            </a:r>
            <a:endParaRPr lang="zh-CN" altLang="en-US" sz="3600">
              <a:solidFill>
                <a:schemeClr val="folHlink"/>
              </a:solidFill>
            </a:endParaRPr>
          </a:p>
        </p:txBody>
      </p:sp>
      <p:sp>
        <p:nvSpPr>
          <p:cNvPr id="10244" name="文本占位符 32770"/>
          <p:cNvSpPr>
            <a:spLocks noGrp="1"/>
          </p:cNvSpPr>
          <p:nvPr>
            <p:ph idx="1"/>
          </p:nvPr>
        </p:nvSpPr>
        <p:spPr>
          <a:ln/>
        </p:spPr>
        <p:txBody>
          <a:bodyPr anchor="t" anchorCtr="0"/>
          <a:lstStyle/>
          <a:p>
            <a:r>
              <a:rPr lang="zh-CN" altLang="en-US" dirty="0"/>
              <a:t>在学科各个分支学科方向的发展进程中，不断地出现了一些在表现形式上虽然不同，但在科学哲学的解释下本质上是相同或相近的问题，即学科研究与发展普遍关心的基本问题。</a:t>
            </a:r>
          </a:p>
          <a:p>
            <a:endParaRPr lang="zh-CN" altLang="en-US" dirty="0"/>
          </a:p>
          <a:p>
            <a:r>
              <a:rPr lang="zh-CN" altLang="en-US" dirty="0"/>
              <a:t>计算学科的三个基本问题：</a:t>
            </a:r>
          </a:p>
          <a:p>
            <a:pPr lvl="1">
              <a:buNone/>
            </a:pPr>
            <a:r>
              <a:rPr lang="zh-CN" altLang="en-US" dirty="0"/>
              <a:t>    </a:t>
            </a:r>
            <a:r>
              <a:rPr lang="en-US" altLang="zh-CN" dirty="0"/>
              <a:t>⑴ </a:t>
            </a:r>
            <a:r>
              <a:rPr lang="zh-CN" altLang="en-US" dirty="0"/>
              <a:t>计算的平台与环境问题</a:t>
            </a:r>
          </a:p>
          <a:p>
            <a:pPr lvl="1">
              <a:buNone/>
            </a:pPr>
            <a:r>
              <a:rPr lang="zh-CN" altLang="en-US" dirty="0"/>
              <a:t>    </a:t>
            </a:r>
            <a:r>
              <a:rPr lang="en-US" altLang="zh-CN" dirty="0"/>
              <a:t>⑵ </a:t>
            </a:r>
            <a:r>
              <a:rPr lang="zh-CN" altLang="en-US" dirty="0"/>
              <a:t>计算过程的能行操作与效率问题</a:t>
            </a:r>
          </a:p>
          <a:p>
            <a:pPr lvl="1">
              <a:buNone/>
            </a:pPr>
            <a:r>
              <a:rPr lang="zh-CN" altLang="en-US" dirty="0"/>
              <a:t>    </a:t>
            </a:r>
            <a:r>
              <a:rPr lang="en-US" altLang="zh-CN" dirty="0"/>
              <a:t>⑶ </a:t>
            </a:r>
            <a:r>
              <a:rPr lang="zh-CN" altLang="en-US" dirty="0"/>
              <a:t>计算的正确性问题</a:t>
            </a:r>
          </a:p>
          <a:p>
            <a:pPr algn="just">
              <a:spcBef>
                <a:spcPct val="10000"/>
              </a:spcBef>
              <a:buClrTx/>
              <a:buSzTx/>
              <a:buFontTx/>
              <a:buNone/>
            </a:pPr>
            <a:endParaRPr lang="zh-CN" altLang="en-US" b="0" dirty="0"/>
          </a:p>
          <a:p>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日期占位符 1"/>
          <p:cNvSpPr>
            <a:spLocks noGrp="1"/>
          </p:cNvSpPr>
          <p:nvPr>
            <p:ph type="dt" sz="half" idx="10"/>
          </p:nvPr>
        </p:nvSpPr>
        <p:spPr>
          <a:ln/>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fld id="{BB962C8B-B14F-4D97-AF65-F5344CB8AC3E}" type="datetime1">
              <a:rPr lang="zh-CN" altLang="en-US" sz="1400" dirty="0"/>
              <a:t>2023/11/13</a:t>
            </a:fld>
            <a:endParaRPr lang="zh-CN" altLang="en-US" sz="1400" dirty="0">
              <a:latin typeface="Times New Roman" panose="02020603050405020304" pitchFamily="18" charset="0"/>
            </a:endParaRPr>
          </a:p>
        </p:txBody>
      </p:sp>
      <p:sp>
        <p:nvSpPr>
          <p:cNvPr id="11266" name="页脚占位符 2"/>
          <p:cNvSpPr>
            <a:spLocks noGrp="1"/>
          </p:cNvSpPr>
          <p:nvPr>
            <p:ph type="ftr" sz="quarter" idx="11"/>
          </p:nvPr>
        </p:nvSpPr>
        <p:spPr>
          <a:ln/>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ctr"/>
            <a:r>
              <a:rPr lang="zh-CN" altLang="en-US" sz="1400" dirty="0">
                <a:solidFill>
                  <a:schemeClr val="bg2"/>
                </a:solidFill>
              </a:rPr>
              <a:t>计算学科导论 吴宾</a:t>
            </a:r>
          </a:p>
        </p:txBody>
      </p:sp>
      <p:sp>
        <p:nvSpPr>
          <p:cNvPr id="11267" name="标题 86017"/>
          <p:cNvSpPr>
            <a:spLocks noGrp="1"/>
          </p:cNvSpPr>
          <p:nvPr>
            <p:ph type="title"/>
          </p:nvPr>
        </p:nvSpPr>
        <p:spPr>
          <a:ln/>
        </p:spPr>
        <p:txBody>
          <a:bodyPr anchor="b" anchorCtr="0"/>
          <a:lstStyle/>
          <a:p>
            <a:r>
              <a:rPr lang="en-US" altLang="zh-CN" sz="3600" dirty="0">
                <a:solidFill>
                  <a:schemeClr val="folHlink"/>
                </a:solidFill>
              </a:rPr>
              <a:t>2 </a:t>
            </a:r>
            <a:r>
              <a:rPr lang="zh-CN" altLang="en-US" sz="3600" dirty="0">
                <a:solidFill>
                  <a:schemeClr val="folHlink"/>
                </a:solidFill>
              </a:rPr>
              <a:t>学科的基本问题</a:t>
            </a:r>
            <a:endParaRPr lang="zh-CN" altLang="en-US" sz="3600">
              <a:solidFill>
                <a:schemeClr val="folHlink"/>
              </a:solidFill>
            </a:endParaRPr>
          </a:p>
        </p:txBody>
      </p:sp>
      <p:sp>
        <p:nvSpPr>
          <p:cNvPr id="11268" name="文本占位符 86018"/>
          <p:cNvSpPr>
            <a:spLocks noGrp="1"/>
          </p:cNvSpPr>
          <p:nvPr>
            <p:ph idx="1"/>
          </p:nvPr>
        </p:nvSpPr>
        <p:spPr>
          <a:ln/>
        </p:spPr>
        <p:txBody>
          <a:bodyPr anchor="t" anchorCtr="0"/>
          <a:lstStyle/>
          <a:p>
            <a:pPr>
              <a:lnSpc>
                <a:spcPct val="90000"/>
              </a:lnSpc>
            </a:pPr>
            <a:r>
              <a:rPr lang="zh-CN" altLang="en-US" dirty="0"/>
              <a:t>计算的平台与环境问题</a:t>
            </a:r>
          </a:p>
          <a:p>
            <a:pPr lvl="1">
              <a:lnSpc>
                <a:spcPct val="90000"/>
              </a:lnSpc>
            </a:pPr>
            <a:r>
              <a:rPr lang="zh-CN" altLang="en-US" dirty="0"/>
              <a:t>为了实现自动计算</a:t>
            </a:r>
            <a:r>
              <a:rPr lang="en-US" altLang="zh-CN"/>
              <a:t>—</a:t>
            </a:r>
            <a:r>
              <a:rPr lang="zh-CN" altLang="en-US" dirty="0"/>
              <a:t>计算机的发明</a:t>
            </a:r>
          </a:p>
          <a:p>
            <a:pPr lvl="1">
              <a:lnSpc>
                <a:spcPct val="90000"/>
              </a:lnSpc>
            </a:pPr>
            <a:r>
              <a:rPr lang="zh-CN" altLang="en-US" dirty="0"/>
              <a:t>为了解题或证明问题本身不可解</a:t>
            </a:r>
            <a:r>
              <a:rPr lang="en-US" altLang="zh-CN"/>
              <a:t>—</a:t>
            </a:r>
            <a:r>
              <a:rPr lang="zh-CN" altLang="en-US" dirty="0"/>
              <a:t>计算模型</a:t>
            </a:r>
          </a:p>
          <a:p>
            <a:pPr lvl="1">
              <a:lnSpc>
                <a:spcPct val="90000"/>
              </a:lnSpc>
            </a:pPr>
            <a:r>
              <a:rPr lang="zh-CN" altLang="en-US" dirty="0"/>
              <a:t>只有构造性计算模型才是能行的</a:t>
            </a:r>
          </a:p>
          <a:p>
            <a:pPr lvl="1">
              <a:lnSpc>
                <a:spcPct val="90000"/>
              </a:lnSpc>
            </a:pPr>
            <a:r>
              <a:rPr lang="zh-CN" altLang="en-US" dirty="0"/>
              <a:t>模型还必须是确定性的</a:t>
            </a:r>
          </a:p>
          <a:p>
            <a:pPr lvl="1">
              <a:lnSpc>
                <a:spcPct val="90000"/>
              </a:lnSpc>
            </a:pPr>
            <a:r>
              <a:rPr lang="zh-CN" altLang="en-US" dirty="0"/>
              <a:t>计算平台的使用还必须是方便的</a:t>
            </a:r>
            <a:r>
              <a:rPr lang="en-US" altLang="zh-CN"/>
              <a:t>—</a:t>
            </a:r>
            <a:r>
              <a:rPr lang="zh-CN" altLang="en-US" dirty="0"/>
              <a:t>计算环境</a:t>
            </a:r>
          </a:p>
          <a:p>
            <a:pPr lvl="1">
              <a:lnSpc>
                <a:spcPct val="90000"/>
              </a:lnSpc>
            </a:pPr>
            <a:r>
              <a:rPr lang="zh-CN" altLang="en-US" dirty="0"/>
              <a:t>从某种意义上讲</a:t>
            </a:r>
            <a:r>
              <a:rPr lang="en-US" altLang="zh-CN" dirty="0"/>
              <a:t>,</a:t>
            </a:r>
            <a:r>
              <a:rPr lang="zh-CN" altLang="en-US" dirty="0"/>
              <a:t>计算的平台与环境问题包括</a:t>
            </a:r>
          </a:p>
          <a:p>
            <a:pPr lvl="2">
              <a:lnSpc>
                <a:spcPct val="90000"/>
              </a:lnSpc>
            </a:pPr>
            <a:r>
              <a:rPr lang="zh-CN" altLang="en-US" dirty="0"/>
              <a:t>计算模型</a:t>
            </a:r>
          </a:p>
          <a:p>
            <a:pPr lvl="2">
              <a:lnSpc>
                <a:spcPct val="90000"/>
              </a:lnSpc>
            </a:pPr>
            <a:r>
              <a:rPr lang="zh-CN" altLang="en-US" dirty="0"/>
              <a:t>计算机体系结构</a:t>
            </a:r>
          </a:p>
          <a:p>
            <a:pPr lvl="2">
              <a:lnSpc>
                <a:spcPct val="90000"/>
              </a:lnSpc>
            </a:pPr>
            <a:r>
              <a:rPr lang="zh-CN" altLang="en-US" dirty="0"/>
              <a:t>操作系统</a:t>
            </a:r>
          </a:p>
          <a:p>
            <a:pPr lvl="2">
              <a:lnSpc>
                <a:spcPct val="90000"/>
              </a:lnSpc>
            </a:pPr>
            <a:r>
              <a:rPr lang="zh-CN" altLang="en-US" dirty="0"/>
              <a:t>高级程序设计</a:t>
            </a:r>
          </a:p>
          <a:p>
            <a:pPr lvl="2">
              <a:lnSpc>
                <a:spcPct val="90000"/>
              </a:lnSpc>
            </a:pPr>
            <a:r>
              <a:rPr lang="zh-CN" altLang="en-US" dirty="0"/>
              <a:t>软件开发工具与开发环境</a:t>
            </a:r>
            <a:r>
              <a:rPr lang="en-US" altLang="zh-CN"/>
              <a:t>,</a:t>
            </a:r>
          </a:p>
          <a:p>
            <a:pPr lvl="1">
              <a:lnSpc>
                <a:spcPct val="90000"/>
              </a:lnSpc>
            </a:pPr>
            <a:endParaRPr lang="en-US" altLang="zh-C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日期占位符 1"/>
          <p:cNvSpPr>
            <a:spLocks noGrp="1"/>
          </p:cNvSpPr>
          <p:nvPr>
            <p:ph type="dt" sz="half" idx="10"/>
          </p:nvPr>
        </p:nvSpPr>
        <p:spPr>
          <a:ln/>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fld id="{BB962C8B-B14F-4D97-AF65-F5344CB8AC3E}" type="datetime1">
              <a:rPr lang="zh-CN" altLang="en-US" sz="1400" dirty="0"/>
              <a:t>2023/11/13</a:t>
            </a:fld>
            <a:endParaRPr lang="zh-CN" altLang="en-US" sz="1400" dirty="0">
              <a:latin typeface="Times New Roman" panose="02020603050405020304" pitchFamily="18" charset="0"/>
            </a:endParaRPr>
          </a:p>
        </p:txBody>
      </p:sp>
      <p:sp>
        <p:nvSpPr>
          <p:cNvPr id="12290" name="页脚占位符 2"/>
          <p:cNvSpPr>
            <a:spLocks noGrp="1"/>
          </p:cNvSpPr>
          <p:nvPr>
            <p:ph type="ftr" sz="quarter" idx="11"/>
          </p:nvPr>
        </p:nvSpPr>
        <p:spPr>
          <a:ln/>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ctr"/>
            <a:r>
              <a:rPr lang="zh-CN" altLang="en-US" sz="1400" dirty="0">
                <a:solidFill>
                  <a:schemeClr val="bg2"/>
                </a:solidFill>
              </a:rPr>
              <a:t>计算学科导论 吴宾</a:t>
            </a:r>
          </a:p>
        </p:txBody>
      </p:sp>
      <p:sp>
        <p:nvSpPr>
          <p:cNvPr id="12291" name="标题 78849"/>
          <p:cNvSpPr>
            <a:spLocks noGrp="1"/>
          </p:cNvSpPr>
          <p:nvPr>
            <p:ph type="title"/>
          </p:nvPr>
        </p:nvSpPr>
        <p:spPr>
          <a:ln/>
        </p:spPr>
        <p:txBody>
          <a:bodyPr anchor="b" anchorCtr="0"/>
          <a:lstStyle/>
          <a:p>
            <a:r>
              <a:rPr lang="en-US" altLang="zh-CN" sz="3600" dirty="0">
                <a:solidFill>
                  <a:schemeClr val="folHlink"/>
                </a:solidFill>
              </a:rPr>
              <a:t>2 </a:t>
            </a:r>
            <a:r>
              <a:rPr lang="zh-CN" altLang="en-US" sz="3600" dirty="0">
                <a:solidFill>
                  <a:schemeClr val="folHlink"/>
                </a:solidFill>
              </a:rPr>
              <a:t>学科的基本问题</a:t>
            </a:r>
            <a:endParaRPr lang="zh-CN" altLang="en-US" sz="3600">
              <a:solidFill>
                <a:schemeClr val="folHlink"/>
              </a:solidFill>
            </a:endParaRPr>
          </a:p>
        </p:txBody>
      </p:sp>
      <p:sp>
        <p:nvSpPr>
          <p:cNvPr id="12292" name="文本占位符 78850"/>
          <p:cNvSpPr>
            <a:spLocks noGrp="1"/>
          </p:cNvSpPr>
          <p:nvPr>
            <p:ph idx="1"/>
          </p:nvPr>
        </p:nvSpPr>
        <p:spPr>
          <a:ln/>
        </p:spPr>
        <p:txBody>
          <a:bodyPr anchor="t" anchorCtr="0"/>
          <a:lstStyle/>
          <a:p>
            <a:pPr marL="381000" indent="-381000"/>
            <a:r>
              <a:rPr lang="zh-CN" altLang="en-US" dirty="0"/>
              <a:t>计算过程的能行操作与效率问题</a:t>
            </a:r>
          </a:p>
          <a:p>
            <a:pPr marL="381000" indent="-381000"/>
            <a:r>
              <a:rPr lang="zh-CN" altLang="en-US" dirty="0"/>
              <a:t>理论上的可计算</a:t>
            </a:r>
            <a:r>
              <a:rPr lang="en-US" altLang="zh-CN" dirty="0"/>
              <a:t>, </a:t>
            </a:r>
            <a:r>
              <a:rPr lang="zh-CN" altLang="en-US" dirty="0"/>
              <a:t>但实际上并不一定能行</a:t>
            </a:r>
          </a:p>
          <a:p>
            <a:pPr marL="381000" indent="-381000"/>
            <a:r>
              <a:rPr lang="zh-CN" altLang="en-US" dirty="0"/>
              <a:t>例</a:t>
            </a:r>
            <a:r>
              <a:rPr lang="en-US" altLang="zh-CN" dirty="0"/>
              <a:t>: </a:t>
            </a:r>
            <a:r>
              <a:rPr lang="zh-CN" altLang="en-US" dirty="0"/>
              <a:t>梵天塔问题 </a:t>
            </a:r>
          </a:p>
          <a:p>
            <a:pPr marL="838200" lvl="1" indent="-381000"/>
            <a:r>
              <a:rPr lang="zh-CN" altLang="en-US" dirty="0"/>
              <a:t>相传印度教的天神梵天在创造地球这一世界时</a:t>
            </a:r>
            <a:r>
              <a:rPr lang="en-US" altLang="zh-CN" dirty="0"/>
              <a:t>, </a:t>
            </a:r>
            <a:r>
              <a:rPr lang="zh-CN" altLang="en-US" dirty="0"/>
              <a:t>建了一座神庙</a:t>
            </a:r>
            <a:r>
              <a:rPr lang="en-US" altLang="zh-CN" dirty="0"/>
              <a:t>.</a:t>
            </a:r>
            <a:r>
              <a:rPr lang="zh-CN" altLang="en-US" dirty="0"/>
              <a:t>神庙里竖有三根宝石柱子</a:t>
            </a:r>
            <a:r>
              <a:rPr lang="en-US" altLang="zh-CN" dirty="0"/>
              <a:t>, </a:t>
            </a:r>
            <a:r>
              <a:rPr lang="zh-CN" altLang="en-US" dirty="0"/>
              <a:t>柱子由一个铜座支撑</a:t>
            </a:r>
            <a:r>
              <a:rPr lang="en-US" altLang="zh-CN" dirty="0"/>
              <a:t>. </a:t>
            </a:r>
            <a:r>
              <a:rPr lang="zh-CN" altLang="en-US" dirty="0"/>
              <a:t>梵天将</a:t>
            </a:r>
            <a:r>
              <a:rPr lang="en-US" altLang="zh-CN" dirty="0"/>
              <a:t>64</a:t>
            </a:r>
            <a:r>
              <a:rPr lang="zh-CN" altLang="en-US" dirty="0"/>
              <a:t>个直径大小不一的金盘子按照从大到小的顺序依次套放在第一根柱子上</a:t>
            </a:r>
            <a:r>
              <a:rPr lang="en-US" altLang="zh-CN" dirty="0"/>
              <a:t>, </a:t>
            </a:r>
            <a:r>
              <a:rPr lang="zh-CN" altLang="en-US" dirty="0"/>
              <a:t>形成一座金塔</a:t>
            </a:r>
            <a:r>
              <a:rPr lang="en-US" altLang="zh-CN" dirty="0"/>
              <a:t>. </a:t>
            </a:r>
            <a:r>
              <a:rPr lang="zh-CN" altLang="en-US" dirty="0"/>
              <a:t>即所谓的梵天塔</a:t>
            </a:r>
            <a:r>
              <a:rPr lang="en-US" altLang="zh-CN" dirty="0"/>
              <a:t>, </a:t>
            </a:r>
            <a:r>
              <a:rPr lang="zh-CN" altLang="en-US" dirty="0"/>
              <a:t>又称汉诺塔</a:t>
            </a:r>
            <a:r>
              <a:rPr lang="en-US" altLang="zh-CN"/>
              <a:t>.</a:t>
            </a:r>
          </a:p>
        </p:txBody>
      </p:sp>
      <p:graphicFrame>
        <p:nvGraphicFramePr>
          <p:cNvPr id="12293" name="对象 78851"/>
          <p:cNvGraphicFramePr/>
          <p:nvPr/>
        </p:nvGraphicFramePr>
        <p:xfrm>
          <a:off x="2057400" y="4114800"/>
          <a:ext cx="5181600" cy="2466975"/>
        </p:xfrm>
        <a:graphic>
          <a:graphicData uri="http://schemas.openxmlformats.org/presentationml/2006/ole">
            <mc:AlternateContent xmlns:mc="http://schemas.openxmlformats.org/markup-compatibility/2006">
              <mc:Choice xmlns:v="urn:schemas-microsoft-com:vml" Requires="v">
                <p:oleObj r:id="rId3" imgW="3657600" imgH="1847850" progId="Paint.Picture">
                  <p:embed/>
                </p:oleObj>
              </mc:Choice>
              <mc:Fallback>
                <p:oleObj r:id="rId3" imgW="3657600" imgH="1847850" progId="Paint.Picture">
                  <p:embed/>
                  <p:pic>
                    <p:nvPicPr>
                      <p:cNvPr id="0" name="图片 3075"/>
                      <p:cNvPicPr/>
                      <p:nvPr/>
                    </p:nvPicPr>
                    <p:blipFill>
                      <a:blip r:embed="rId4"/>
                      <a:stretch>
                        <a:fillRect/>
                      </a:stretch>
                    </p:blipFill>
                    <p:spPr>
                      <a:xfrm>
                        <a:off x="2057400" y="4114800"/>
                        <a:ext cx="5181600" cy="2466975"/>
                      </a:xfrm>
                      <a:prstGeom prst="rect">
                        <a:avLst/>
                      </a:prstGeom>
                      <a:noFill/>
                      <a:ln w="38100">
                        <a:noFill/>
                        <a:miter/>
                      </a:ln>
                    </p:spPr>
                  </p:pic>
                </p:oleObj>
              </mc:Fallback>
            </mc:AlternateContent>
          </a:graphicData>
        </a:graphic>
      </p:graphicFrame>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MWZhMzk2NzE2MzhhODU1NDViMWQ1Mjc1ZWEyZGExN2QifQ=="/>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Blends">
  <a:themeElements>
    <a:clrScheme name="">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0"/>
      </a:accent5>
      <a:accent6>
        <a:srgbClr val="E5B900"/>
      </a:accent6>
      <a:hlink>
        <a:srgbClr val="FF0000"/>
      </a:hlink>
      <a:folHlink>
        <a:srgbClr val="3333CC"/>
      </a:folHlink>
    </a:clrScheme>
    <a:fontScheme name="">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FFFFFF"/>
        </a:dk1>
        <a:lt1>
          <a:srgbClr val="000000"/>
        </a:lt1>
        <a:dk2>
          <a:srgbClr val="DDDDDD"/>
        </a:dk2>
        <a:lt2>
          <a:srgbClr val="969696"/>
        </a:lt2>
        <a:accent1>
          <a:srgbClr val="00E4A8"/>
        </a:accent1>
        <a:accent2>
          <a:srgbClr val="3333CC"/>
        </a:accent2>
        <a:accent3>
          <a:srgbClr val="AAAAAA"/>
        </a:accent3>
        <a:accent4>
          <a:srgbClr val="DCDCDC"/>
        </a:accent4>
        <a:accent5>
          <a:srgbClr val="AAEFD0"/>
        </a:accent5>
        <a:accent6>
          <a:srgbClr val="2D2DB7"/>
        </a:accent6>
        <a:hlink>
          <a:srgbClr val="FF5050"/>
        </a:hlink>
        <a:folHlink>
          <a:srgbClr val="FFCF01"/>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0"/>
        </a:accent5>
        <a:accent6>
          <a:srgbClr val="E5B900"/>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2F2F2"/>
        </a:accent5>
        <a:accent6>
          <a:srgbClr val="727272"/>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
        <a:dk1>
          <a:srgbClr val="FFFFFF"/>
        </a:dk1>
        <a:lt1>
          <a:srgbClr val="0000CC"/>
        </a:lt1>
        <a:dk2>
          <a:srgbClr val="FFFFCC"/>
        </a:dk2>
        <a:lt2>
          <a:srgbClr val="000094"/>
        </a:lt2>
        <a:accent1>
          <a:srgbClr val="3193FF"/>
        </a:accent1>
        <a:accent2>
          <a:srgbClr val="9900FF"/>
        </a:accent2>
        <a:accent3>
          <a:srgbClr val="AAAAE2"/>
        </a:accent3>
        <a:accent4>
          <a:srgbClr val="DCDCDC"/>
        </a:accent4>
        <a:accent5>
          <a:srgbClr val="ADC8FF"/>
        </a:accent5>
        <a:accent6>
          <a:srgbClr val="8900E5"/>
        </a:accent6>
        <a:hlink>
          <a:srgbClr val="FF3399"/>
        </a:hlink>
        <a:folHlink>
          <a:srgbClr val="FF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CCA"/>
        </a:accent5>
        <a:accent6>
          <a:srgbClr val="4345A2"/>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AAB82"/>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5"/>
        </a:accent5>
        <a:accent6>
          <a:srgbClr val="ACACAC"/>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Blends">
  <a:themeElements>
    <a:clrScheme name="">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0"/>
      </a:accent5>
      <a:accent6>
        <a:srgbClr val="E5B900"/>
      </a:accent6>
      <a:hlink>
        <a:srgbClr val="FF0000"/>
      </a:hlink>
      <a:folHlink>
        <a:srgbClr val="3333CC"/>
      </a:folHlink>
    </a:clrScheme>
    <a:fontScheme name="">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FFFFFF"/>
        </a:dk1>
        <a:lt1>
          <a:srgbClr val="000000"/>
        </a:lt1>
        <a:dk2>
          <a:srgbClr val="DDDDDD"/>
        </a:dk2>
        <a:lt2>
          <a:srgbClr val="969696"/>
        </a:lt2>
        <a:accent1>
          <a:srgbClr val="00E4A8"/>
        </a:accent1>
        <a:accent2>
          <a:srgbClr val="3333CC"/>
        </a:accent2>
        <a:accent3>
          <a:srgbClr val="AAAAAA"/>
        </a:accent3>
        <a:accent4>
          <a:srgbClr val="DCDCDC"/>
        </a:accent4>
        <a:accent5>
          <a:srgbClr val="AAEFD0"/>
        </a:accent5>
        <a:accent6>
          <a:srgbClr val="2D2DB7"/>
        </a:accent6>
        <a:hlink>
          <a:srgbClr val="FF5050"/>
        </a:hlink>
        <a:folHlink>
          <a:srgbClr val="FFCF01"/>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0"/>
        </a:accent5>
        <a:accent6>
          <a:srgbClr val="E5B900"/>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2F2F2"/>
        </a:accent5>
        <a:accent6>
          <a:srgbClr val="727272"/>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
        <a:dk1>
          <a:srgbClr val="FFFFFF"/>
        </a:dk1>
        <a:lt1>
          <a:srgbClr val="0000CC"/>
        </a:lt1>
        <a:dk2>
          <a:srgbClr val="FFFFCC"/>
        </a:dk2>
        <a:lt2>
          <a:srgbClr val="000094"/>
        </a:lt2>
        <a:accent1>
          <a:srgbClr val="3193FF"/>
        </a:accent1>
        <a:accent2>
          <a:srgbClr val="9900FF"/>
        </a:accent2>
        <a:accent3>
          <a:srgbClr val="AAAAE2"/>
        </a:accent3>
        <a:accent4>
          <a:srgbClr val="DCDCDC"/>
        </a:accent4>
        <a:accent5>
          <a:srgbClr val="ADC8FF"/>
        </a:accent5>
        <a:accent6>
          <a:srgbClr val="8900E5"/>
        </a:accent6>
        <a:hlink>
          <a:srgbClr val="FF3399"/>
        </a:hlink>
        <a:folHlink>
          <a:srgbClr val="FF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CCA"/>
        </a:accent5>
        <a:accent6>
          <a:srgbClr val="4345A2"/>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AAB82"/>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5"/>
        </a:accent5>
        <a:accent6>
          <a:srgbClr val="ACACAC"/>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69</TotalTime>
  <Words>5592</Words>
  <Application>Microsoft Office PowerPoint</Application>
  <PresentationFormat>全屏显示(4:3)</PresentationFormat>
  <Paragraphs>530</Paragraphs>
  <Slides>52</Slides>
  <Notes>15</Notes>
  <HiddenSlides>0</HiddenSlides>
  <MMClips>0</MMClips>
  <ScaleCrop>false</ScaleCrop>
  <HeadingPairs>
    <vt:vector size="8" baseType="variant">
      <vt:variant>
        <vt:lpstr>已用的字体</vt:lpstr>
      </vt:variant>
      <vt:variant>
        <vt:i4>7</vt:i4>
      </vt:variant>
      <vt:variant>
        <vt:lpstr>主题</vt:lpstr>
      </vt:variant>
      <vt:variant>
        <vt:i4>2</vt:i4>
      </vt:variant>
      <vt:variant>
        <vt:lpstr>嵌入 OLE 服务器</vt:lpstr>
      </vt:variant>
      <vt:variant>
        <vt:i4>1</vt:i4>
      </vt:variant>
      <vt:variant>
        <vt:lpstr>幻灯片标题</vt:lpstr>
      </vt:variant>
      <vt:variant>
        <vt:i4>52</vt:i4>
      </vt:variant>
    </vt:vector>
  </HeadingPairs>
  <TitlesOfParts>
    <vt:vector size="62" baseType="lpstr">
      <vt:lpstr>黑体</vt:lpstr>
      <vt:lpstr>楷体_GB2312</vt:lpstr>
      <vt:lpstr>宋体</vt:lpstr>
      <vt:lpstr>Arial</vt:lpstr>
      <vt:lpstr>Tahoma</vt:lpstr>
      <vt:lpstr>Times New Roman</vt:lpstr>
      <vt:lpstr>Wingdings</vt:lpstr>
      <vt:lpstr>Blends</vt:lpstr>
      <vt:lpstr>1_Blends</vt:lpstr>
      <vt:lpstr>Bitmap Image</vt:lpstr>
      <vt:lpstr>计算科学导论</vt:lpstr>
      <vt:lpstr>计算机科学的意义、内容和方法</vt:lpstr>
      <vt:lpstr>1 什么是计算科学？</vt:lpstr>
      <vt:lpstr>1 什么是计算科学？(续)</vt:lpstr>
      <vt:lpstr>1 什么是计算科学？(续)</vt:lpstr>
      <vt:lpstr>1 什么是计算科学？(续)</vt:lpstr>
      <vt:lpstr>2 学科的基本问题</vt:lpstr>
      <vt:lpstr>2 学科的基本问题</vt:lpstr>
      <vt:lpstr>2 学科的基本问题</vt:lpstr>
      <vt:lpstr>例: 梵天塔问题(续)</vt:lpstr>
      <vt:lpstr>例: 梵天塔问题(续)</vt:lpstr>
      <vt:lpstr>例: 梵天塔问题(续)</vt:lpstr>
      <vt:lpstr>例: 梵天塔问题(续)</vt:lpstr>
      <vt:lpstr>例: 梵天塔问题(续)</vt:lpstr>
      <vt:lpstr>2 学科的基本问题</vt:lpstr>
      <vt:lpstr>3 计算科学发展主线</vt:lpstr>
      <vt:lpstr>PowerPoint 演示文稿</vt:lpstr>
      <vt:lpstr>3 计算科学发展主线</vt:lpstr>
      <vt:lpstr>PowerPoint 演示文稿</vt:lpstr>
      <vt:lpstr>PowerPoint 演示文稿</vt:lpstr>
      <vt:lpstr>PowerPoint 演示文稿</vt:lpstr>
      <vt:lpstr>5 计算科学与数学及其它相关学科的关系</vt:lpstr>
      <vt:lpstr>5 计算科学与数学及其它相关学科的关系</vt:lpstr>
      <vt:lpstr>5 计算科学与数学及其它相关学科的关系</vt:lpstr>
      <vt:lpstr>5 计算科学与数学及其它相关学科的关系</vt:lpstr>
      <vt:lpstr>5 计算科学与数学及其它相关学科的关系</vt:lpstr>
      <vt:lpstr>例:哥尼斯堡七桥问题 </vt:lpstr>
      <vt:lpstr>例:哥尼斯堡七桥问题(续)</vt:lpstr>
      <vt:lpstr>例:哥尼斯堡七桥问题(续)</vt:lpstr>
      <vt:lpstr>例:哥尼斯堡七桥问题(续)</vt:lpstr>
      <vt:lpstr>例:哥尼斯堡七桥问题(续)</vt:lpstr>
      <vt:lpstr>5计算科学与数学及其它相关学科的关系</vt:lpstr>
      <vt:lpstr>6 计算科学的学科形态</vt:lpstr>
      <vt:lpstr>PowerPoint 演示文稿</vt:lpstr>
      <vt:lpstr>6计算科学的学科形态</vt:lpstr>
      <vt:lpstr>例: 四色问题</vt:lpstr>
      <vt:lpstr>例: 四色问题(续)</vt:lpstr>
      <vt:lpstr>例: 四色问题(续)</vt:lpstr>
      <vt:lpstr>例: 四色问题(续)</vt:lpstr>
      <vt:lpstr>例:学生选课问题</vt:lpstr>
      <vt:lpstr>例:学生选课问题(续)</vt:lpstr>
      <vt:lpstr>学生选课问题(续)</vt:lpstr>
      <vt:lpstr>PowerPoint 演示文稿</vt:lpstr>
      <vt:lpstr>6 计算科学的学科形态</vt:lpstr>
      <vt:lpstr>PowerPoint 演示文稿</vt:lpstr>
      <vt:lpstr>学生选课问题(续)</vt:lpstr>
      <vt:lpstr>6 计算科学的学科形态</vt:lpstr>
      <vt:lpstr>PowerPoint 演示文稿</vt:lpstr>
      <vt:lpstr>PowerPoint 演示文稿</vt:lpstr>
      <vt:lpstr>PowerPoint 演示文稿</vt:lpstr>
      <vt:lpstr>PowerPoint 演示文稿</vt:lpstr>
      <vt:lpstr>PowerPoint 演示文稿</vt:lpstr>
    </vt:vector>
  </TitlesOfParts>
  <Company>CS Dept.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计算科学导论</dc:title>
  <dc:creator>Ming Fan</dc:creator>
  <cp:lastModifiedBy>wu bin</cp:lastModifiedBy>
  <cp:revision>110</cp:revision>
  <dcterms:created xsi:type="dcterms:W3CDTF">2005-09-27T06:19:24Z</dcterms:created>
  <dcterms:modified xsi:type="dcterms:W3CDTF">2023-11-13T02:49:14Z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2052-12.1.0.15712</vt:lpwstr>
  </property>
  <property fmtid="{D5CDD505-2E9C-101B-9397-08002B2CF9AE}" pid="3" name="ICV">
    <vt:lpwstr>D75DBD04CB714748B3DB4F608E63EDE0_12</vt:lpwstr>
  </property>
</Properties>
</file>