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9"/>
  </p:notesMasterIdLst>
  <p:handoutMasterIdLst>
    <p:handoutMasterId r:id="rId50"/>
  </p:handoutMasterIdLst>
  <p:sldIdLst>
    <p:sldId id="256" r:id="rId2"/>
    <p:sldId id="335" r:id="rId3"/>
    <p:sldId id="334" r:id="rId4"/>
    <p:sldId id="257" r:id="rId5"/>
    <p:sldId id="366" r:id="rId6"/>
    <p:sldId id="336" r:id="rId7"/>
    <p:sldId id="260" r:id="rId8"/>
    <p:sldId id="320" r:id="rId9"/>
    <p:sldId id="321" r:id="rId10"/>
    <p:sldId id="261" r:id="rId11"/>
    <p:sldId id="345" r:id="rId12"/>
    <p:sldId id="346" r:id="rId13"/>
    <p:sldId id="347" r:id="rId14"/>
    <p:sldId id="349" r:id="rId15"/>
    <p:sldId id="350" r:id="rId16"/>
    <p:sldId id="348" r:id="rId17"/>
    <p:sldId id="351" r:id="rId18"/>
    <p:sldId id="322" r:id="rId19"/>
    <p:sldId id="326" r:id="rId20"/>
    <p:sldId id="327" r:id="rId21"/>
    <p:sldId id="328" r:id="rId22"/>
    <p:sldId id="360" r:id="rId23"/>
    <p:sldId id="361" r:id="rId24"/>
    <p:sldId id="341" r:id="rId25"/>
    <p:sldId id="342" r:id="rId26"/>
    <p:sldId id="362" r:id="rId27"/>
    <p:sldId id="363" r:id="rId28"/>
    <p:sldId id="355" r:id="rId29"/>
    <p:sldId id="358" r:id="rId30"/>
    <p:sldId id="344" r:id="rId31"/>
    <p:sldId id="330" r:id="rId32"/>
    <p:sldId id="354" r:id="rId33"/>
    <p:sldId id="339" r:id="rId34"/>
    <p:sldId id="364" r:id="rId35"/>
    <p:sldId id="338" r:id="rId36"/>
    <p:sldId id="331" r:id="rId37"/>
    <p:sldId id="352" r:id="rId38"/>
    <p:sldId id="353" r:id="rId39"/>
    <p:sldId id="332" r:id="rId40"/>
    <p:sldId id="263" r:id="rId41"/>
    <p:sldId id="264" r:id="rId42"/>
    <p:sldId id="324" r:id="rId43"/>
    <p:sldId id="265" r:id="rId44"/>
    <p:sldId id="266" r:id="rId45"/>
    <p:sldId id="267" r:id="rId46"/>
    <p:sldId id="268" r:id="rId47"/>
    <p:sldId id="269" r:id="rId48"/>
  </p:sldIdLst>
  <p:sldSz cx="9144000" cy="6858000" type="screen4x3"/>
  <p:notesSz cx="6858000" cy="9144000"/>
  <p:defaultTextStyle>
    <a:defPPr>
      <a:defRPr lang="en-US"/>
    </a:defPPr>
    <a:lvl1pPr algn="ctr" rtl="0" fontAlgn="base">
      <a:spcBef>
        <a:spcPct val="0"/>
      </a:spcBef>
      <a:spcAft>
        <a:spcPct val="0"/>
      </a:spcAft>
      <a:defRPr sz="2000" b="1" kern="1200">
        <a:solidFill>
          <a:srgbClr val="09031B"/>
        </a:solidFill>
        <a:latin typeface="Times New Roman" pitchFamily="18" charset="0"/>
        <a:ea typeface="宋体" pitchFamily="2" charset="-122"/>
        <a:cs typeface="+mn-cs"/>
      </a:defRPr>
    </a:lvl1pPr>
    <a:lvl2pPr marL="4572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2pPr>
    <a:lvl3pPr marL="9144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3pPr>
    <a:lvl4pPr marL="13716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4pPr>
    <a:lvl5pPr marL="1828800" algn="ctr" rtl="0" fontAlgn="base">
      <a:spcBef>
        <a:spcPct val="0"/>
      </a:spcBef>
      <a:spcAft>
        <a:spcPct val="0"/>
      </a:spcAft>
      <a:defRPr sz="2000" b="1" kern="1200">
        <a:solidFill>
          <a:srgbClr val="09031B"/>
        </a:solidFill>
        <a:latin typeface="Times New Roman" pitchFamily="18" charset="0"/>
        <a:ea typeface="宋体" pitchFamily="2" charset="-122"/>
        <a:cs typeface="+mn-cs"/>
      </a:defRPr>
    </a:lvl5pPr>
    <a:lvl6pPr marL="2286000" algn="l" defTabSz="914400" rtl="0" eaLnBrk="1" latinLnBrk="0" hangingPunct="1">
      <a:defRPr sz="2000" b="1" kern="1200">
        <a:solidFill>
          <a:srgbClr val="09031B"/>
        </a:solidFill>
        <a:latin typeface="Times New Roman" pitchFamily="18" charset="0"/>
        <a:ea typeface="宋体" pitchFamily="2" charset="-122"/>
        <a:cs typeface="+mn-cs"/>
      </a:defRPr>
    </a:lvl6pPr>
    <a:lvl7pPr marL="2743200" algn="l" defTabSz="914400" rtl="0" eaLnBrk="1" latinLnBrk="0" hangingPunct="1">
      <a:defRPr sz="2000" b="1" kern="1200">
        <a:solidFill>
          <a:srgbClr val="09031B"/>
        </a:solidFill>
        <a:latin typeface="Times New Roman" pitchFamily="18" charset="0"/>
        <a:ea typeface="宋体" pitchFamily="2" charset="-122"/>
        <a:cs typeface="+mn-cs"/>
      </a:defRPr>
    </a:lvl7pPr>
    <a:lvl8pPr marL="3200400" algn="l" defTabSz="914400" rtl="0" eaLnBrk="1" latinLnBrk="0" hangingPunct="1">
      <a:defRPr sz="2000" b="1" kern="1200">
        <a:solidFill>
          <a:srgbClr val="09031B"/>
        </a:solidFill>
        <a:latin typeface="Times New Roman" pitchFamily="18" charset="0"/>
        <a:ea typeface="宋体" pitchFamily="2" charset="-122"/>
        <a:cs typeface="+mn-cs"/>
      </a:defRPr>
    </a:lvl8pPr>
    <a:lvl9pPr marL="3657600" algn="l" defTabSz="914400" rtl="0" eaLnBrk="1" latinLnBrk="0" hangingPunct="1">
      <a:defRPr sz="2000" b="1" kern="1200">
        <a:solidFill>
          <a:srgbClr val="09031B"/>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2915BB"/>
    <a:srgbClr val="000000"/>
    <a:srgbClr val="06031B"/>
    <a:srgbClr val="E8E274"/>
    <a:srgbClr val="00FF00"/>
    <a:srgbClr val="66FF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2097" autoAdjust="0"/>
  </p:normalViewPr>
  <p:slideViewPr>
    <p:cSldViewPr>
      <p:cViewPr varScale="1">
        <p:scale>
          <a:sx n="90" d="100"/>
          <a:sy n="90" d="100"/>
        </p:scale>
        <p:origin x="22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244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244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244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6B3C8256-52EF-459F-A80B-236375A7BE6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zh-CN" alt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ltLang="zh-CN"/>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E47CE2DF-0E0A-4814-BD96-04FD0FEA120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7CE2DF-0E0A-4814-BD96-04FD0FEA1206}" type="slidenum">
              <a:rPr lang="zh-CN" altLang="en-US" smtClean="0"/>
              <a:pPr/>
              <a:t>2</a:t>
            </a:fld>
            <a:endParaRPr lang="en-US" altLang="zh-CN"/>
          </a:p>
        </p:txBody>
      </p:sp>
    </p:spTree>
    <p:extLst>
      <p:ext uri="{BB962C8B-B14F-4D97-AF65-F5344CB8AC3E}">
        <p14:creationId xmlns:p14="http://schemas.microsoft.com/office/powerpoint/2010/main" val="132278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19</a:t>
            </a:fld>
            <a:endParaRPr lang="en-US" altLang="zh-CN"/>
          </a:p>
        </p:txBody>
      </p:sp>
    </p:spTree>
    <p:extLst>
      <p:ext uri="{BB962C8B-B14F-4D97-AF65-F5344CB8AC3E}">
        <p14:creationId xmlns:p14="http://schemas.microsoft.com/office/powerpoint/2010/main" val="313927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20</a:t>
            </a:fld>
            <a:endParaRPr lang="en-US" altLang="zh-CN"/>
          </a:p>
        </p:txBody>
      </p:sp>
    </p:spTree>
    <p:extLst>
      <p:ext uri="{BB962C8B-B14F-4D97-AF65-F5344CB8AC3E}">
        <p14:creationId xmlns:p14="http://schemas.microsoft.com/office/powerpoint/2010/main" val="403407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21</a:t>
            </a:fld>
            <a:endParaRPr lang="en-US" altLang="zh-CN"/>
          </a:p>
        </p:txBody>
      </p:sp>
    </p:spTree>
    <p:extLst>
      <p:ext uri="{BB962C8B-B14F-4D97-AF65-F5344CB8AC3E}">
        <p14:creationId xmlns:p14="http://schemas.microsoft.com/office/powerpoint/2010/main" val="3718162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22</a:t>
            </a:fld>
            <a:endParaRPr lang="en-US" altLang="zh-CN"/>
          </a:p>
        </p:txBody>
      </p:sp>
    </p:spTree>
    <p:extLst>
      <p:ext uri="{BB962C8B-B14F-4D97-AF65-F5344CB8AC3E}">
        <p14:creationId xmlns:p14="http://schemas.microsoft.com/office/powerpoint/2010/main" val="276167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23</a:t>
            </a:fld>
            <a:endParaRPr lang="en-US" altLang="zh-CN"/>
          </a:p>
        </p:txBody>
      </p:sp>
    </p:spTree>
    <p:extLst>
      <p:ext uri="{BB962C8B-B14F-4D97-AF65-F5344CB8AC3E}">
        <p14:creationId xmlns:p14="http://schemas.microsoft.com/office/powerpoint/2010/main" val="566811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24</a:t>
            </a:fld>
            <a:endParaRPr lang="en-US" altLang="zh-CN"/>
          </a:p>
        </p:txBody>
      </p:sp>
    </p:spTree>
    <p:extLst>
      <p:ext uri="{BB962C8B-B14F-4D97-AF65-F5344CB8AC3E}">
        <p14:creationId xmlns:p14="http://schemas.microsoft.com/office/powerpoint/2010/main" val="6045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25</a:t>
            </a:fld>
            <a:endParaRPr lang="en-US" altLang="zh-CN"/>
          </a:p>
        </p:txBody>
      </p:sp>
    </p:spTree>
    <p:extLst>
      <p:ext uri="{BB962C8B-B14F-4D97-AF65-F5344CB8AC3E}">
        <p14:creationId xmlns:p14="http://schemas.microsoft.com/office/powerpoint/2010/main" val="221412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26</a:t>
            </a:fld>
            <a:endParaRPr lang="en-US" altLang="zh-CN"/>
          </a:p>
        </p:txBody>
      </p:sp>
    </p:spTree>
    <p:extLst>
      <p:ext uri="{BB962C8B-B14F-4D97-AF65-F5344CB8AC3E}">
        <p14:creationId xmlns:p14="http://schemas.microsoft.com/office/powerpoint/2010/main" val="137034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27</a:t>
            </a:fld>
            <a:endParaRPr lang="en-US" altLang="zh-CN"/>
          </a:p>
        </p:txBody>
      </p:sp>
    </p:spTree>
    <p:extLst>
      <p:ext uri="{BB962C8B-B14F-4D97-AF65-F5344CB8AC3E}">
        <p14:creationId xmlns:p14="http://schemas.microsoft.com/office/powerpoint/2010/main" val="1922964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28</a:t>
            </a:fld>
            <a:endParaRPr lang="en-US" altLang="zh-CN"/>
          </a:p>
        </p:txBody>
      </p:sp>
    </p:spTree>
    <p:extLst>
      <p:ext uri="{BB962C8B-B14F-4D97-AF65-F5344CB8AC3E}">
        <p14:creationId xmlns:p14="http://schemas.microsoft.com/office/powerpoint/2010/main" val="60757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11</a:t>
            </a:fld>
            <a:endParaRPr lang="en-US" altLang="zh-CN"/>
          </a:p>
        </p:txBody>
      </p:sp>
    </p:spTree>
    <p:extLst>
      <p:ext uri="{BB962C8B-B14F-4D97-AF65-F5344CB8AC3E}">
        <p14:creationId xmlns:p14="http://schemas.microsoft.com/office/powerpoint/2010/main" val="2781581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29</a:t>
            </a:fld>
            <a:endParaRPr lang="en-US" altLang="zh-CN"/>
          </a:p>
        </p:txBody>
      </p:sp>
    </p:spTree>
    <p:extLst>
      <p:ext uri="{BB962C8B-B14F-4D97-AF65-F5344CB8AC3E}">
        <p14:creationId xmlns:p14="http://schemas.microsoft.com/office/powerpoint/2010/main" val="2987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30</a:t>
            </a:fld>
            <a:endParaRPr lang="en-US" altLang="zh-CN"/>
          </a:p>
        </p:txBody>
      </p:sp>
    </p:spTree>
    <p:extLst>
      <p:ext uri="{BB962C8B-B14F-4D97-AF65-F5344CB8AC3E}">
        <p14:creationId xmlns:p14="http://schemas.microsoft.com/office/powerpoint/2010/main" val="2306914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31</a:t>
            </a:fld>
            <a:endParaRPr lang="en-US" altLang="zh-CN"/>
          </a:p>
        </p:txBody>
      </p:sp>
    </p:spTree>
    <p:extLst>
      <p:ext uri="{BB962C8B-B14F-4D97-AF65-F5344CB8AC3E}">
        <p14:creationId xmlns:p14="http://schemas.microsoft.com/office/powerpoint/2010/main" val="4003910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32</a:t>
            </a:fld>
            <a:endParaRPr lang="en-US" altLang="zh-CN"/>
          </a:p>
        </p:txBody>
      </p:sp>
    </p:spTree>
    <p:extLst>
      <p:ext uri="{BB962C8B-B14F-4D97-AF65-F5344CB8AC3E}">
        <p14:creationId xmlns:p14="http://schemas.microsoft.com/office/powerpoint/2010/main" val="399656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33</a:t>
            </a:fld>
            <a:endParaRPr lang="en-US" altLang="zh-CN"/>
          </a:p>
        </p:txBody>
      </p:sp>
    </p:spTree>
    <p:extLst>
      <p:ext uri="{BB962C8B-B14F-4D97-AF65-F5344CB8AC3E}">
        <p14:creationId xmlns:p14="http://schemas.microsoft.com/office/powerpoint/2010/main" val="416143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34</a:t>
            </a:fld>
            <a:endParaRPr lang="en-US" altLang="zh-CN"/>
          </a:p>
        </p:txBody>
      </p:sp>
    </p:spTree>
    <p:extLst>
      <p:ext uri="{BB962C8B-B14F-4D97-AF65-F5344CB8AC3E}">
        <p14:creationId xmlns:p14="http://schemas.microsoft.com/office/powerpoint/2010/main" val="1181489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35</a:t>
            </a:fld>
            <a:endParaRPr lang="en-US" altLang="zh-CN"/>
          </a:p>
        </p:txBody>
      </p:sp>
    </p:spTree>
    <p:extLst>
      <p:ext uri="{BB962C8B-B14F-4D97-AF65-F5344CB8AC3E}">
        <p14:creationId xmlns:p14="http://schemas.microsoft.com/office/powerpoint/2010/main" val="2270802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36</a:t>
            </a:fld>
            <a:endParaRPr lang="en-US" altLang="zh-CN"/>
          </a:p>
        </p:txBody>
      </p:sp>
    </p:spTree>
    <p:extLst>
      <p:ext uri="{BB962C8B-B14F-4D97-AF65-F5344CB8AC3E}">
        <p14:creationId xmlns:p14="http://schemas.microsoft.com/office/powerpoint/2010/main" val="2756272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37</a:t>
            </a:fld>
            <a:endParaRPr lang="en-US" altLang="zh-CN"/>
          </a:p>
        </p:txBody>
      </p:sp>
    </p:spTree>
    <p:extLst>
      <p:ext uri="{BB962C8B-B14F-4D97-AF65-F5344CB8AC3E}">
        <p14:creationId xmlns:p14="http://schemas.microsoft.com/office/powerpoint/2010/main" val="1942886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38</a:t>
            </a:fld>
            <a:endParaRPr lang="en-US" altLang="zh-CN"/>
          </a:p>
        </p:txBody>
      </p:sp>
    </p:spTree>
    <p:extLst>
      <p:ext uri="{BB962C8B-B14F-4D97-AF65-F5344CB8AC3E}">
        <p14:creationId xmlns:p14="http://schemas.microsoft.com/office/powerpoint/2010/main" val="12987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12</a:t>
            </a:fld>
            <a:endParaRPr lang="en-US" altLang="zh-CN"/>
          </a:p>
        </p:txBody>
      </p:sp>
    </p:spTree>
    <p:extLst>
      <p:ext uri="{BB962C8B-B14F-4D97-AF65-F5344CB8AC3E}">
        <p14:creationId xmlns:p14="http://schemas.microsoft.com/office/powerpoint/2010/main" val="5382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43</a:t>
            </a:fld>
            <a:endParaRPr lang="en-US" altLang="zh-CN"/>
          </a:p>
        </p:txBody>
      </p:sp>
    </p:spTree>
    <p:extLst>
      <p:ext uri="{BB962C8B-B14F-4D97-AF65-F5344CB8AC3E}">
        <p14:creationId xmlns:p14="http://schemas.microsoft.com/office/powerpoint/2010/main" val="4278874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45</a:t>
            </a:fld>
            <a:endParaRPr lang="en-US" altLang="zh-CN"/>
          </a:p>
        </p:txBody>
      </p:sp>
    </p:spTree>
    <p:extLst>
      <p:ext uri="{BB962C8B-B14F-4D97-AF65-F5344CB8AC3E}">
        <p14:creationId xmlns:p14="http://schemas.microsoft.com/office/powerpoint/2010/main" val="3166080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46</a:t>
            </a:fld>
            <a:endParaRPr lang="en-US" altLang="zh-CN"/>
          </a:p>
        </p:txBody>
      </p:sp>
    </p:spTree>
    <p:extLst>
      <p:ext uri="{BB962C8B-B14F-4D97-AF65-F5344CB8AC3E}">
        <p14:creationId xmlns:p14="http://schemas.microsoft.com/office/powerpoint/2010/main" val="983149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47</a:t>
            </a:fld>
            <a:endParaRPr lang="en-US" altLang="zh-CN"/>
          </a:p>
        </p:txBody>
      </p:sp>
    </p:spTree>
    <p:extLst>
      <p:ext uri="{BB962C8B-B14F-4D97-AF65-F5344CB8AC3E}">
        <p14:creationId xmlns:p14="http://schemas.microsoft.com/office/powerpoint/2010/main" val="413147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13</a:t>
            </a:fld>
            <a:endParaRPr lang="en-US" altLang="zh-CN"/>
          </a:p>
        </p:txBody>
      </p:sp>
    </p:spTree>
    <p:extLst>
      <p:ext uri="{BB962C8B-B14F-4D97-AF65-F5344CB8AC3E}">
        <p14:creationId xmlns:p14="http://schemas.microsoft.com/office/powerpoint/2010/main" val="211666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14</a:t>
            </a:fld>
            <a:endParaRPr lang="en-US" altLang="zh-CN"/>
          </a:p>
        </p:txBody>
      </p:sp>
    </p:spTree>
    <p:extLst>
      <p:ext uri="{BB962C8B-B14F-4D97-AF65-F5344CB8AC3E}">
        <p14:creationId xmlns:p14="http://schemas.microsoft.com/office/powerpoint/2010/main" val="254221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15</a:t>
            </a:fld>
            <a:endParaRPr lang="en-US" altLang="zh-CN"/>
          </a:p>
        </p:txBody>
      </p:sp>
    </p:spTree>
    <p:extLst>
      <p:ext uri="{BB962C8B-B14F-4D97-AF65-F5344CB8AC3E}">
        <p14:creationId xmlns:p14="http://schemas.microsoft.com/office/powerpoint/2010/main" val="393822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16</a:t>
            </a:fld>
            <a:endParaRPr lang="en-US" altLang="zh-CN"/>
          </a:p>
        </p:txBody>
      </p:sp>
    </p:spTree>
    <p:extLst>
      <p:ext uri="{BB962C8B-B14F-4D97-AF65-F5344CB8AC3E}">
        <p14:creationId xmlns:p14="http://schemas.microsoft.com/office/powerpoint/2010/main" val="339051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17</a:t>
            </a:fld>
            <a:endParaRPr lang="en-US" altLang="zh-CN"/>
          </a:p>
        </p:txBody>
      </p:sp>
    </p:spTree>
    <p:extLst>
      <p:ext uri="{BB962C8B-B14F-4D97-AF65-F5344CB8AC3E}">
        <p14:creationId xmlns:p14="http://schemas.microsoft.com/office/powerpoint/2010/main" val="33634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7CE2DF-0E0A-4814-BD96-04FD0FEA1206}" type="slidenum">
              <a:rPr lang="zh-CN" altLang="en-US" smtClean="0"/>
              <a:pPr/>
              <a:t>18</a:t>
            </a:fld>
            <a:endParaRPr lang="en-US" altLang="zh-CN"/>
          </a:p>
        </p:txBody>
      </p:sp>
    </p:spTree>
    <p:extLst>
      <p:ext uri="{BB962C8B-B14F-4D97-AF65-F5344CB8AC3E}">
        <p14:creationId xmlns:p14="http://schemas.microsoft.com/office/powerpoint/2010/main" val="14265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TextBox 3"/>
          <p:cNvSpPr txBox="1"/>
          <p:nvPr userDrawn="1"/>
        </p:nvSpPr>
        <p:spPr>
          <a:xfrm>
            <a:off x="5143504" y="6215082"/>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6563" y="274638"/>
            <a:ext cx="2178050" cy="57356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74638"/>
            <a:ext cx="6383338" cy="57356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Box 3"/>
          <p:cNvSpPr txBox="1"/>
          <p:nvPr userDrawn="1"/>
        </p:nvSpPr>
        <p:spPr>
          <a:xfrm>
            <a:off x="5143504" y="6215082"/>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484313"/>
            <a:ext cx="42799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484313"/>
            <a:ext cx="42814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5143504" y="6286520"/>
            <a:ext cx="3786214" cy="400110"/>
          </a:xfrm>
          <a:prstGeom prst="rect">
            <a:avLst/>
          </a:prstGeom>
          <a:noFill/>
        </p:spPr>
        <p:txBody>
          <a:bodyPr wrap="square" rtlCol="0">
            <a:spAutoFit/>
          </a:bodyPr>
          <a:lstStyle/>
          <a:p>
            <a:r>
              <a:rPr lang="zh-CN" altLang="en-US" dirty="0">
                <a:solidFill>
                  <a:srgbClr val="FF0000"/>
                </a:solidFill>
                <a:latin typeface="华文行楷" pitchFamily="2" charset="-122"/>
                <a:ea typeface="华文行楷" pitchFamily="2" charset="-122"/>
              </a:rPr>
              <a:t>郑州大学计算机与人工智能学院</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48838" name="Rectangle 6"/>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8839" name="Rectangle 7"/>
          <p:cNvSpPr>
            <a:spLocks noGrp="1" noChangeArrowheads="1"/>
          </p:cNvSpPr>
          <p:nvPr>
            <p:ph type="body" idx="1"/>
          </p:nvPr>
        </p:nvSpPr>
        <p:spPr bwMode="auto">
          <a:xfrm>
            <a:off x="250825" y="1484313"/>
            <a:ext cx="8713788"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8840" name="Rectangle 8"/>
          <p:cNvSpPr>
            <a:spLocks noChangeArrowheads="1"/>
          </p:cNvSpPr>
          <p:nvPr/>
        </p:nvSpPr>
        <p:spPr bwMode="auto">
          <a:xfrm>
            <a:off x="2987675" y="6308725"/>
            <a:ext cx="2133600" cy="360363"/>
          </a:xfrm>
          <a:prstGeom prst="rect">
            <a:avLst/>
          </a:prstGeom>
          <a:noFill/>
          <a:ln w="9525">
            <a:noFill/>
            <a:miter lim="800000"/>
            <a:headEnd/>
            <a:tailEnd/>
          </a:ln>
          <a:effectLst/>
        </p:spPr>
        <p:txBody>
          <a:bodyPr/>
          <a:lstStyle/>
          <a:p>
            <a:fld id="{A097B2A7-C7AD-4050-8FD0-35D8BE35E22F}" type="slidenum">
              <a:rPr lang="en-US" altLang="zh-CN" sz="1400" b="0">
                <a:solidFill>
                  <a:srgbClr val="FF0000"/>
                </a:solidFill>
              </a:rPr>
              <a:pPr/>
              <a:t>‹#›</a:t>
            </a:fld>
            <a:endParaRPr lang="en-US" altLang="zh-CN" sz="1400" b="0">
              <a:solidFill>
                <a:srgbClr val="FF0000"/>
              </a:solidFill>
            </a:endParaRPr>
          </a:p>
        </p:txBody>
      </p:sp>
      <p:sp>
        <p:nvSpPr>
          <p:cNvPr id="248841" name="Rectangle 9"/>
          <p:cNvSpPr>
            <a:spLocks noChangeArrowheads="1"/>
          </p:cNvSpPr>
          <p:nvPr/>
        </p:nvSpPr>
        <p:spPr bwMode="auto">
          <a:xfrm>
            <a:off x="755650" y="6165850"/>
            <a:ext cx="2133600" cy="476250"/>
          </a:xfrm>
          <a:prstGeom prst="rect">
            <a:avLst/>
          </a:prstGeom>
          <a:noFill/>
          <a:ln w="9525">
            <a:noFill/>
            <a:miter lim="800000"/>
            <a:headEnd/>
            <a:tailEnd/>
          </a:ln>
          <a:effectLst/>
        </p:spPr>
        <p:txBody>
          <a:bodyPr/>
          <a:lstStyle/>
          <a:p>
            <a:pPr algn="r"/>
            <a:endParaRPr lang="en-US" altLang="zh-CN" sz="1400" b="0" dirty="0">
              <a:solidFill>
                <a:schemeClr val="tx1"/>
              </a:solidFill>
            </a:endParaRPr>
          </a:p>
        </p:txBody>
      </p:sp>
      <p:sp>
        <p:nvSpPr>
          <p:cNvPr id="248842" name="Rectangle 10"/>
          <p:cNvSpPr>
            <a:spLocks noChangeArrowheads="1"/>
          </p:cNvSpPr>
          <p:nvPr/>
        </p:nvSpPr>
        <p:spPr bwMode="auto">
          <a:xfrm>
            <a:off x="3492500" y="6165850"/>
            <a:ext cx="2133600" cy="476250"/>
          </a:xfrm>
          <a:prstGeom prst="rect">
            <a:avLst/>
          </a:prstGeom>
          <a:noFill/>
          <a:ln w="9525">
            <a:noFill/>
            <a:miter lim="800000"/>
            <a:headEnd/>
            <a:tailEnd/>
          </a:ln>
          <a:effectLst/>
        </p:spPr>
        <p:txBody>
          <a:bodyPr/>
          <a:lstStyle/>
          <a:p>
            <a:pPr algn="r"/>
            <a:endParaRPr lang="en-US" altLang="zh-CN" sz="1400" b="0" dirty="0">
              <a:solidFill>
                <a:schemeClr val="tx1"/>
              </a:solidFill>
            </a:endParaRPr>
          </a:p>
        </p:txBody>
      </p:sp>
      <p:sp>
        <p:nvSpPr>
          <p:cNvPr id="248843" name="Rectangle 11"/>
          <p:cNvSpPr>
            <a:spLocks noChangeArrowheads="1"/>
          </p:cNvSpPr>
          <p:nvPr userDrawn="1"/>
        </p:nvSpPr>
        <p:spPr bwMode="auto">
          <a:xfrm>
            <a:off x="395288" y="6308725"/>
            <a:ext cx="2881312" cy="331788"/>
          </a:xfrm>
          <a:prstGeom prst="rect">
            <a:avLst/>
          </a:prstGeom>
          <a:noFill/>
          <a:ln w="9525">
            <a:noFill/>
            <a:miter lim="800000"/>
            <a:headEnd/>
            <a:tailEnd/>
          </a:ln>
          <a:effectLst/>
        </p:spPr>
        <p:txBody>
          <a:bodyPr/>
          <a:lstStyle/>
          <a:p>
            <a:fld id="{383038F5-E294-400E-984E-872A6F9836FC}" type="datetime3">
              <a:rPr lang="zh-CN" altLang="en-US" sz="1400" b="0">
                <a:solidFill>
                  <a:srgbClr val="FF0000"/>
                </a:solidFill>
              </a:rPr>
              <a:pPr/>
              <a:t>2023年11月13日星期一</a:t>
            </a:fld>
            <a:endParaRPr lang="en-US" altLang="zh-CN" sz="1400" b="0">
              <a:solidFill>
                <a:srgbClr val="FF0000"/>
              </a:solidFill>
            </a:endParaRP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l" rtl="0" fontAlgn="base">
        <a:spcBef>
          <a:spcPct val="0"/>
        </a:spcBef>
        <a:spcAft>
          <a:spcPct val="0"/>
        </a:spcAft>
        <a:defRPr sz="4800" b="1">
          <a:solidFill>
            <a:srgbClr val="09031B"/>
          </a:solidFill>
          <a:latin typeface="+mj-lt"/>
          <a:ea typeface="+mj-ea"/>
          <a:cs typeface="+mj-cs"/>
        </a:defRPr>
      </a:lvl1pPr>
      <a:lvl2pPr algn="l" rtl="0" fontAlgn="base">
        <a:spcBef>
          <a:spcPct val="0"/>
        </a:spcBef>
        <a:spcAft>
          <a:spcPct val="0"/>
        </a:spcAft>
        <a:defRPr sz="4800" b="1">
          <a:solidFill>
            <a:srgbClr val="09031B"/>
          </a:solidFill>
          <a:latin typeface="Times New Roman" pitchFamily="18" charset="0"/>
          <a:ea typeface="隶书" pitchFamily="49" charset="-122"/>
        </a:defRPr>
      </a:lvl2pPr>
      <a:lvl3pPr algn="l" rtl="0" fontAlgn="base">
        <a:spcBef>
          <a:spcPct val="0"/>
        </a:spcBef>
        <a:spcAft>
          <a:spcPct val="0"/>
        </a:spcAft>
        <a:defRPr sz="4800" b="1">
          <a:solidFill>
            <a:srgbClr val="09031B"/>
          </a:solidFill>
          <a:latin typeface="Times New Roman" pitchFamily="18" charset="0"/>
          <a:ea typeface="隶书" pitchFamily="49" charset="-122"/>
        </a:defRPr>
      </a:lvl3pPr>
      <a:lvl4pPr algn="l" rtl="0" fontAlgn="base">
        <a:spcBef>
          <a:spcPct val="0"/>
        </a:spcBef>
        <a:spcAft>
          <a:spcPct val="0"/>
        </a:spcAft>
        <a:defRPr sz="4800" b="1">
          <a:solidFill>
            <a:srgbClr val="09031B"/>
          </a:solidFill>
          <a:latin typeface="Times New Roman" pitchFamily="18" charset="0"/>
          <a:ea typeface="隶书" pitchFamily="49" charset="-122"/>
        </a:defRPr>
      </a:lvl4pPr>
      <a:lvl5pPr algn="l" rtl="0" fontAlgn="base">
        <a:spcBef>
          <a:spcPct val="0"/>
        </a:spcBef>
        <a:spcAft>
          <a:spcPct val="0"/>
        </a:spcAft>
        <a:defRPr sz="4800" b="1">
          <a:solidFill>
            <a:srgbClr val="09031B"/>
          </a:solidFill>
          <a:latin typeface="Times New Roman" pitchFamily="18" charset="0"/>
          <a:ea typeface="隶书" pitchFamily="49" charset="-122"/>
        </a:defRPr>
      </a:lvl5pPr>
      <a:lvl6pPr marL="457200" algn="l" rtl="0" fontAlgn="base">
        <a:spcBef>
          <a:spcPct val="0"/>
        </a:spcBef>
        <a:spcAft>
          <a:spcPct val="0"/>
        </a:spcAft>
        <a:defRPr sz="4800" b="1">
          <a:solidFill>
            <a:srgbClr val="09031B"/>
          </a:solidFill>
          <a:latin typeface="Times New Roman" pitchFamily="18" charset="0"/>
          <a:ea typeface="隶书" pitchFamily="49" charset="-122"/>
        </a:defRPr>
      </a:lvl6pPr>
      <a:lvl7pPr marL="914400" algn="l" rtl="0" fontAlgn="base">
        <a:spcBef>
          <a:spcPct val="0"/>
        </a:spcBef>
        <a:spcAft>
          <a:spcPct val="0"/>
        </a:spcAft>
        <a:defRPr sz="4800" b="1">
          <a:solidFill>
            <a:srgbClr val="09031B"/>
          </a:solidFill>
          <a:latin typeface="Times New Roman" pitchFamily="18" charset="0"/>
          <a:ea typeface="隶书" pitchFamily="49" charset="-122"/>
        </a:defRPr>
      </a:lvl7pPr>
      <a:lvl8pPr marL="1371600" algn="l" rtl="0" fontAlgn="base">
        <a:spcBef>
          <a:spcPct val="0"/>
        </a:spcBef>
        <a:spcAft>
          <a:spcPct val="0"/>
        </a:spcAft>
        <a:defRPr sz="4800" b="1">
          <a:solidFill>
            <a:srgbClr val="09031B"/>
          </a:solidFill>
          <a:latin typeface="Times New Roman" pitchFamily="18" charset="0"/>
          <a:ea typeface="隶书" pitchFamily="49" charset="-122"/>
        </a:defRPr>
      </a:lvl8pPr>
      <a:lvl9pPr marL="1828800" algn="l" rtl="0" fontAlgn="base">
        <a:spcBef>
          <a:spcPct val="0"/>
        </a:spcBef>
        <a:spcAft>
          <a:spcPct val="0"/>
        </a:spcAft>
        <a:defRPr sz="4800" b="1">
          <a:solidFill>
            <a:srgbClr val="09031B"/>
          </a:solidFill>
          <a:latin typeface="Times New Roman" pitchFamily="18" charset="0"/>
          <a:ea typeface="隶书" pitchFamily="49" charset="-122"/>
        </a:defRPr>
      </a:lvl9pPr>
    </p:titleStyle>
    <p:bodyStyle>
      <a:lvl1pPr marL="342900" indent="-3429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cs typeface="+mn-cs"/>
        </a:defRPr>
      </a:lvl1pPr>
      <a:lvl2pPr marL="742950" indent="-28575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2pPr>
      <a:lvl3pPr marL="1143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3pPr>
      <a:lvl4pPr marL="1600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4pPr>
      <a:lvl5pPr marL="20574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5pPr>
      <a:lvl6pPr marL="25146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6pPr>
      <a:lvl7pPr marL="29718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7pPr>
      <a:lvl8pPr marL="3429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8pPr>
      <a:lvl9pPr marL="3886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88" name="Text Box 32"/>
          <p:cNvSpPr txBox="1">
            <a:spLocks noChangeArrowheads="1"/>
          </p:cNvSpPr>
          <p:nvPr/>
        </p:nvSpPr>
        <p:spPr bwMode="auto">
          <a:xfrm>
            <a:off x="0" y="692150"/>
            <a:ext cx="9144000" cy="10064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计算科学导论</a:t>
            </a:r>
          </a:p>
        </p:txBody>
      </p:sp>
      <p:sp>
        <p:nvSpPr>
          <p:cNvPr id="45090" name="Text Box 34"/>
          <p:cNvSpPr txBox="1">
            <a:spLocks noChangeArrowheads="1"/>
          </p:cNvSpPr>
          <p:nvPr/>
        </p:nvSpPr>
        <p:spPr bwMode="auto">
          <a:xfrm>
            <a:off x="179388" y="2852738"/>
            <a:ext cx="8642350" cy="2378075"/>
          </a:xfrm>
          <a:prstGeom prst="rect">
            <a:avLst/>
          </a:prstGeom>
          <a:noFill/>
          <a:ln w="9525">
            <a:noFill/>
            <a:miter lim="800000"/>
            <a:headEnd/>
            <a:tailEnd/>
          </a:ln>
          <a:effectLst/>
        </p:spPr>
        <p:txBody>
          <a:bodyPr>
            <a:spAutoFit/>
          </a:bodyPr>
          <a:lstStyle/>
          <a:p>
            <a:pPr>
              <a:spcBef>
                <a:spcPct val="50000"/>
              </a:spcBef>
            </a:pPr>
            <a:r>
              <a:rPr lang="zh-CN" altLang="en-US" sz="6000" dirty="0">
                <a:ea typeface="隶书" pitchFamily="49" charset="-122"/>
              </a:rPr>
              <a:t>吴宾</a:t>
            </a:r>
          </a:p>
          <a:p>
            <a:pPr>
              <a:spcBef>
                <a:spcPct val="50000"/>
              </a:spcBef>
            </a:pPr>
            <a:r>
              <a:rPr lang="en-US" altLang="zh-CN" sz="6000" dirty="0">
                <a:ea typeface="楷体_GB2312" pitchFamily="49" charset="-122"/>
              </a:rPr>
              <a:t>wubin@gs.zzu.edu.cn</a:t>
            </a:r>
            <a:endParaRPr lang="en-US" altLang="zh-CN" sz="2800" dirty="0">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p>
        </p:txBody>
      </p:sp>
      <p:sp>
        <p:nvSpPr>
          <p:cNvPr id="3" name="内容占位符 2"/>
          <p:cNvSpPr>
            <a:spLocks noGrp="1"/>
          </p:cNvSpPr>
          <p:nvPr>
            <p:ph idx="1"/>
          </p:nvPr>
        </p:nvSpPr>
        <p:spPr>
          <a:xfrm>
            <a:off x="611560" y="1628800"/>
            <a:ext cx="3463919" cy="2230439"/>
          </a:xfrm>
        </p:spPr>
        <p:txBody>
          <a:bodyPr/>
          <a:lstStyle/>
          <a:p>
            <a:r>
              <a:rPr lang="zh-CN" altLang="en-US" dirty="0">
                <a:solidFill>
                  <a:srgbClr val="000000"/>
                </a:solidFill>
              </a:rPr>
              <a:t>步骤法</a:t>
            </a:r>
          </a:p>
          <a:p>
            <a:r>
              <a:rPr lang="zh-CN" altLang="en-US" dirty="0">
                <a:solidFill>
                  <a:srgbClr val="000000"/>
                </a:solidFill>
              </a:rPr>
              <a:t>程序流程图</a:t>
            </a:r>
          </a:p>
          <a:p>
            <a:r>
              <a:rPr lang="en-US" altLang="zh-CN" dirty="0">
                <a:solidFill>
                  <a:srgbClr val="000000"/>
                </a:solidFill>
              </a:rPr>
              <a:t>N-S</a:t>
            </a:r>
            <a:r>
              <a:rPr lang="zh-CN" altLang="en-US" dirty="0">
                <a:solidFill>
                  <a:srgbClr val="000000"/>
                </a:solidFill>
              </a:rPr>
              <a:t>流程图</a:t>
            </a:r>
          </a:p>
          <a:p>
            <a:r>
              <a:rPr lang="zh-CN" altLang="en-US" dirty="0">
                <a:solidFill>
                  <a:srgbClr val="000000"/>
                </a:solidFill>
              </a:rPr>
              <a:t>伪代码</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p>
        </p:txBody>
      </p:sp>
      <p:sp>
        <p:nvSpPr>
          <p:cNvPr id="3" name="内容占位符 2"/>
          <p:cNvSpPr>
            <a:spLocks noGrp="1"/>
          </p:cNvSpPr>
          <p:nvPr>
            <p:ph idx="1"/>
          </p:nvPr>
        </p:nvSpPr>
        <p:spPr>
          <a:xfrm>
            <a:off x="285720" y="1214422"/>
            <a:ext cx="3463919" cy="2230439"/>
          </a:xfrm>
        </p:spPr>
        <p:txBody>
          <a:bodyPr/>
          <a:lstStyle/>
          <a:p>
            <a:r>
              <a:rPr lang="zh-CN" altLang="en-US" dirty="0">
                <a:solidFill>
                  <a:srgbClr val="2915BB"/>
                </a:solidFill>
              </a:rPr>
              <a:t>步骤法</a:t>
            </a:r>
          </a:p>
          <a:p>
            <a:r>
              <a:rPr lang="zh-CN" altLang="en-US" dirty="0">
                <a:solidFill>
                  <a:srgbClr val="000000"/>
                </a:solidFill>
              </a:rPr>
              <a:t>程序流程图</a:t>
            </a:r>
          </a:p>
          <a:p>
            <a:r>
              <a:rPr lang="en-US" altLang="zh-CN" dirty="0">
                <a:solidFill>
                  <a:srgbClr val="000000"/>
                </a:solidFill>
              </a:rPr>
              <a:t>N-S</a:t>
            </a:r>
            <a:r>
              <a:rPr lang="zh-CN" altLang="en-US" dirty="0">
                <a:solidFill>
                  <a:srgbClr val="000000"/>
                </a:solidFill>
              </a:rPr>
              <a:t>流程图</a:t>
            </a:r>
          </a:p>
          <a:p>
            <a:r>
              <a:rPr lang="zh-CN" altLang="en-US" dirty="0">
                <a:solidFill>
                  <a:srgbClr val="000000"/>
                </a:solidFill>
              </a:rPr>
              <a:t>伪码</a:t>
            </a:r>
          </a:p>
        </p:txBody>
      </p:sp>
      <p:sp>
        <p:nvSpPr>
          <p:cNvPr id="4" name="Rectangle 3">
            <a:extLst>
              <a:ext uri="{FF2B5EF4-FFF2-40B4-BE49-F238E27FC236}">
                <a16:creationId xmlns:a16="http://schemas.microsoft.com/office/drawing/2014/main" id="{F3A9A3BE-3353-11B1-D45E-59DB5CA66737}"/>
              </a:ext>
            </a:extLst>
          </p:cNvPr>
          <p:cNvSpPr txBox="1">
            <a:spLocks noChangeArrowheads="1"/>
          </p:cNvSpPr>
          <p:nvPr/>
        </p:nvSpPr>
        <p:spPr bwMode="auto">
          <a:xfrm>
            <a:off x="0" y="3786190"/>
            <a:ext cx="3714744" cy="25003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Char char="l"/>
              <a:tabLst/>
              <a:defRPr/>
            </a:pPr>
            <a:r>
              <a:rPr kumimoji="0" lang="zh-CN" altLang="en-US" sz="1400" b="1" i="0" u="none" strike="noStrike" kern="0" cap="none" spc="0" normalizeH="0" baseline="0" noProof="0" dirty="0">
                <a:ln>
                  <a:noFill/>
                </a:ln>
                <a:solidFill>
                  <a:schemeClr val="folHlink"/>
                </a:solidFill>
                <a:effectLst/>
                <a:uLnTx/>
                <a:uFillTx/>
                <a:latin typeface="Times New Roman" pitchFamily="18" charset="0"/>
                <a:ea typeface="楷体_GB2312" pitchFamily="49" charset="-122"/>
                <a:cs typeface="+mn-cs"/>
              </a:rPr>
              <a:t>顺序查找数据序列中某个特定值</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Step1</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：输入数据序列</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data[n]</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和欲查找值</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key</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Step2</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：从序列中的最后一个元素开始查找</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Step3</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：若该元素值不等于</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key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，查找前一项．</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mn-ea"/>
                <a:cs typeface="+mn-cs"/>
              </a:rPr>
              <a:t>4</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 </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：若该元素值等于</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key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，表示查找成功，返回</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key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在序列中的位置，去第六步．</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Step5</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：如果数据全部查找过但未能找到</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key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，表示查找失败，返回０。</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Step6</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：结束</a:t>
            </a:r>
          </a:p>
        </p:txBody>
      </p:sp>
      <p:sp>
        <p:nvSpPr>
          <p:cNvPr id="5" name="Rectangle 3">
            <a:extLst>
              <a:ext uri="{FF2B5EF4-FFF2-40B4-BE49-F238E27FC236}">
                <a16:creationId xmlns:a16="http://schemas.microsoft.com/office/drawing/2014/main" id="{AA5E6C4E-AA95-0C0A-0C2E-E7984B3C0409}"/>
              </a:ext>
            </a:extLst>
          </p:cNvPr>
          <p:cNvSpPr txBox="1">
            <a:spLocks noChangeArrowheads="1"/>
          </p:cNvSpPr>
          <p:nvPr/>
        </p:nvSpPr>
        <p:spPr bwMode="auto">
          <a:xfrm>
            <a:off x="3749638" y="1556792"/>
            <a:ext cx="4638785" cy="25003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Char char="l"/>
              <a:tabLst/>
              <a:defRPr/>
            </a:pPr>
            <a:r>
              <a:rPr lang="zh-CN" altLang="en-US" sz="1400" kern="0" dirty="0">
                <a:solidFill>
                  <a:schemeClr val="folHlink"/>
                </a:solidFill>
                <a:ea typeface="楷体_GB2312" pitchFamily="49" charset="-122"/>
              </a:rPr>
              <a:t>三个数中的最大者</a:t>
            </a:r>
            <a:endParaRPr kumimoji="0" lang="zh-CN" altLang="en-US" sz="1400" b="1" i="0" u="none" strike="noStrike" kern="0" cap="none" spc="0" normalizeH="0" baseline="0" noProof="0" dirty="0">
              <a:ln>
                <a:noFill/>
              </a:ln>
              <a:solidFill>
                <a:schemeClr val="folHlink"/>
              </a:solidFill>
              <a:effectLst/>
              <a:uLnTx/>
              <a:uFillTx/>
              <a:latin typeface="Times New Roman" pitchFamily="18"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Step1</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：定义四个变量，分别为</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z</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以及</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Step2</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：输入大小不同的三个数，分别赋给</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z</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Step3</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：判断</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是否大于</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，如果大于，则将</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的值赋给</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，否则将</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y</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的值赋给</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mn-ea"/>
                <a:cs typeface="+mn-cs"/>
              </a:rPr>
              <a:t>4</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 </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：判断</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是否大于</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z</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，如果大于，则执行步骤五，否则将</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z</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的值赋给</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a:t>
            </a:r>
            <a:endPar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Step5</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：将</a:t>
            </a: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max</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的值输出</a:t>
            </a:r>
            <a:endPar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rgbClr val="09031B"/>
              </a:buClr>
              <a:buSzTx/>
              <a:buFont typeface="Wingdings" pitchFamily="2" charset="2"/>
              <a:buNone/>
              <a:tabLst/>
              <a:defRPr/>
            </a:pPr>
            <a:r>
              <a:rPr kumimoji="0" lang="en-US" altLang="zh-CN"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Step6</a:t>
            </a:r>
            <a:r>
              <a:rPr kumimoji="0" lang="zh-CN" altLang="en-US" sz="1400" b="1" i="0" u="none" strike="noStrike" kern="0" cap="none" spc="0" normalizeH="0" baseline="0" noProof="0" dirty="0">
                <a:ln>
                  <a:noFill/>
                </a:ln>
                <a:solidFill>
                  <a:srgbClr val="09031B"/>
                </a:solidFill>
                <a:effectLst/>
                <a:uLnTx/>
                <a:uFillTx/>
                <a:latin typeface="Times New Roman" pitchFamily="18" charset="0"/>
                <a:ea typeface="楷体_GB2312" pitchFamily="49" charset="-122"/>
                <a:cs typeface="+mn-cs"/>
              </a:rPr>
              <a:t>：结束</a:t>
            </a:r>
          </a:p>
        </p:txBody>
      </p:sp>
    </p:spTree>
    <p:extLst>
      <p:ext uri="{BB962C8B-B14F-4D97-AF65-F5344CB8AC3E}">
        <p14:creationId xmlns:p14="http://schemas.microsoft.com/office/powerpoint/2010/main" val="16668216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p>
        </p:txBody>
      </p:sp>
      <p:sp>
        <p:nvSpPr>
          <p:cNvPr id="3" name="内容占位符 2"/>
          <p:cNvSpPr>
            <a:spLocks noGrp="1"/>
          </p:cNvSpPr>
          <p:nvPr>
            <p:ph idx="1"/>
          </p:nvPr>
        </p:nvSpPr>
        <p:spPr>
          <a:xfrm>
            <a:off x="285720" y="1214422"/>
            <a:ext cx="3463919" cy="2230439"/>
          </a:xfrm>
        </p:spPr>
        <p:txBody>
          <a:bodyPr/>
          <a:lstStyle/>
          <a:p>
            <a:r>
              <a:rPr lang="zh-CN" altLang="en-US" dirty="0">
                <a:solidFill>
                  <a:srgbClr val="06031B"/>
                </a:solidFill>
              </a:rPr>
              <a:t>步骤法</a:t>
            </a:r>
          </a:p>
          <a:p>
            <a:r>
              <a:rPr lang="zh-CN" altLang="en-US" dirty="0">
                <a:solidFill>
                  <a:srgbClr val="2915BB"/>
                </a:solidFill>
              </a:rPr>
              <a:t>程序流程图</a:t>
            </a:r>
          </a:p>
          <a:p>
            <a:r>
              <a:rPr lang="en-US" altLang="zh-CN" dirty="0"/>
              <a:t>N-S</a:t>
            </a:r>
            <a:r>
              <a:rPr lang="zh-CN" altLang="en-US" dirty="0"/>
              <a:t>流程图</a:t>
            </a:r>
          </a:p>
          <a:p>
            <a:r>
              <a:rPr lang="zh-CN" altLang="en-US" dirty="0">
                <a:solidFill>
                  <a:schemeClr val="bg1">
                    <a:lumMod val="10000"/>
                  </a:schemeClr>
                </a:solidFill>
              </a:rPr>
              <a:t>伪码</a:t>
            </a:r>
          </a:p>
        </p:txBody>
      </p:sp>
      <p:pic>
        <p:nvPicPr>
          <p:cNvPr id="66562" name="Picture 2" descr="http://img.my.csdn.net/uploads/201211/25/1353835259_1858.png"/>
          <p:cNvPicPr>
            <a:picLocks noChangeAspect="1" noChangeArrowheads="1"/>
          </p:cNvPicPr>
          <p:nvPr/>
        </p:nvPicPr>
        <p:blipFill>
          <a:blip r:embed="rId3"/>
          <a:srcRect/>
          <a:stretch>
            <a:fillRect/>
          </a:stretch>
        </p:blipFill>
        <p:spPr bwMode="auto">
          <a:xfrm>
            <a:off x="4065833" y="1268760"/>
            <a:ext cx="4786320" cy="2928958"/>
          </a:xfrm>
          <a:prstGeom prst="rect">
            <a:avLst/>
          </a:prstGeom>
          <a:noFill/>
        </p:spPr>
      </p:pic>
    </p:spTree>
    <p:extLst>
      <p:ext uri="{BB962C8B-B14F-4D97-AF65-F5344CB8AC3E}">
        <p14:creationId xmlns:p14="http://schemas.microsoft.com/office/powerpoint/2010/main" val="12977853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p>
        </p:txBody>
      </p:sp>
      <p:sp>
        <p:nvSpPr>
          <p:cNvPr id="3" name="内容占位符 2"/>
          <p:cNvSpPr>
            <a:spLocks noGrp="1"/>
          </p:cNvSpPr>
          <p:nvPr>
            <p:ph idx="1"/>
          </p:nvPr>
        </p:nvSpPr>
        <p:spPr>
          <a:xfrm>
            <a:off x="285720" y="1214422"/>
            <a:ext cx="3463919" cy="2230439"/>
          </a:xfrm>
        </p:spPr>
        <p:txBody>
          <a:bodyPr/>
          <a:lstStyle/>
          <a:p>
            <a:r>
              <a:rPr lang="zh-CN" altLang="en-US" dirty="0">
                <a:solidFill>
                  <a:srgbClr val="06031B"/>
                </a:solidFill>
              </a:rPr>
              <a:t>步骤法</a:t>
            </a:r>
          </a:p>
          <a:p>
            <a:r>
              <a:rPr lang="zh-CN" altLang="en-US" dirty="0">
                <a:solidFill>
                  <a:schemeClr val="bg1">
                    <a:lumMod val="10000"/>
                  </a:schemeClr>
                </a:solidFill>
              </a:rPr>
              <a:t>程序流程图</a:t>
            </a:r>
          </a:p>
          <a:p>
            <a:r>
              <a:rPr lang="en-US" altLang="zh-CN" dirty="0">
                <a:solidFill>
                  <a:srgbClr val="2915BB"/>
                </a:solidFill>
              </a:rPr>
              <a:t>N-S</a:t>
            </a:r>
            <a:r>
              <a:rPr lang="zh-CN" altLang="en-US" dirty="0">
                <a:solidFill>
                  <a:srgbClr val="2915BB"/>
                </a:solidFill>
              </a:rPr>
              <a:t>流程图</a:t>
            </a:r>
          </a:p>
          <a:p>
            <a:r>
              <a:rPr lang="zh-CN" altLang="en-US" dirty="0">
                <a:solidFill>
                  <a:schemeClr val="bg1">
                    <a:lumMod val="10000"/>
                  </a:schemeClr>
                </a:solidFill>
              </a:rPr>
              <a:t>伪码</a:t>
            </a:r>
          </a:p>
        </p:txBody>
      </p:sp>
      <p:pic>
        <p:nvPicPr>
          <p:cNvPr id="1026" name="Picture 2">
            <a:extLst>
              <a:ext uri="{FF2B5EF4-FFF2-40B4-BE49-F238E27FC236}">
                <a16:creationId xmlns:a16="http://schemas.microsoft.com/office/drawing/2014/main" id="{BA7E97E7-7D64-7ED7-6EC7-3E53711780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50" t="26688" r="68897" b="1"/>
          <a:stretch/>
        </p:blipFill>
        <p:spPr bwMode="auto">
          <a:xfrm>
            <a:off x="5580112" y="202082"/>
            <a:ext cx="2952328" cy="3014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E0FEBB2-117D-EA69-6026-2961C858F3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22" r="20098"/>
          <a:stretch/>
        </p:blipFill>
        <p:spPr bwMode="auto">
          <a:xfrm>
            <a:off x="4903577" y="3337626"/>
            <a:ext cx="3954703" cy="27650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F1CDD26-1BE3-99F2-C2CA-63DC4CA955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73" t="3917" r="6684"/>
          <a:stretch/>
        </p:blipFill>
        <p:spPr bwMode="auto">
          <a:xfrm>
            <a:off x="216771" y="3212976"/>
            <a:ext cx="3271168" cy="301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8928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r>
              <a:rPr lang="en-US" altLang="zh-CN" dirty="0"/>
              <a:t>--</a:t>
            </a:r>
            <a:r>
              <a:rPr lang="en-US" altLang="zh-CN" sz="3600" dirty="0">
                <a:solidFill>
                  <a:srgbClr val="2915BB"/>
                </a:solidFill>
              </a:rPr>
              <a:t>N-S</a:t>
            </a:r>
            <a:r>
              <a:rPr lang="zh-CN" altLang="en-US" sz="3600" dirty="0">
                <a:solidFill>
                  <a:srgbClr val="2915BB"/>
                </a:solidFill>
              </a:rPr>
              <a:t>流程图</a:t>
            </a:r>
            <a:endParaRPr lang="zh-CN" altLang="en-US" sz="3600" dirty="0"/>
          </a:p>
        </p:txBody>
      </p:sp>
      <p:pic>
        <p:nvPicPr>
          <p:cNvPr id="2050" name="Picture 2">
            <a:extLst>
              <a:ext uri="{FF2B5EF4-FFF2-40B4-BE49-F238E27FC236}">
                <a16:creationId xmlns:a16="http://schemas.microsoft.com/office/drawing/2014/main" id="{7C7DA52B-DFF8-5512-2ECC-8B9871AE09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31" t="51807" r="70469"/>
          <a:stretch/>
        </p:blipFill>
        <p:spPr bwMode="auto">
          <a:xfrm>
            <a:off x="827584" y="1775399"/>
            <a:ext cx="3024336" cy="3000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9A0035-8883-C0FA-D4DA-D517A2B2A7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55" t="-1614" r="9046" b="1614"/>
          <a:stretch/>
        </p:blipFill>
        <p:spPr bwMode="auto">
          <a:xfrm>
            <a:off x="4788024" y="1364343"/>
            <a:ext cx="3816424" cy="392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7835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r>
              <a:rPr lang="en-US" altLang="zh-CN" dirty="0"/>
              <a:t>--</a:t>
            </a:r>
            <a:r>
              <a:rPr lang="en-US" altLang="zh-CN" sz="3600" dirty="0">
                <a:solidFill>
                  <a:srgbClr val="2915BB"/>
                </a:solidFill>
              </a:rPr>
              <a:t>N-S</a:t>
            </a:r>
            <a:r>
              <a:rPr lang="zh-CN" altLang="en-US" sz="3600" dirty="0">
                <a:solidFill>
                  <a:srgbClr val="2915BB"/>
                </a:solidFill>
              </a:rPr>
              <a:t>流程图</a:t>
            </a:r>
            <a:endParaRPr lang="zh-CN" altLang="en-US" sz="3600" dirty="0"/>
          </a:p>
        </p:txBody>
      </p:sp>
      <p:pic>
        <p:nvPicPr>
          <p:cNvPr id="3074" name="Picture 2">
            <a:extLst>
              <a:ext uri="{FF2B5EF4-FFF2-40B4-BE49-F238E27FC236}">
                <a16:creationId xmlns:a16="http://schemas.microsoft.com/office/drawing/2014/main" id="{AE523FAE-C7AD-6B76-7D60-CB9729F163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57" t="50000" r="68900"/>
          <a:stretch/>
        </p:blipFill>
        <p:spPr bwMode="auto">
          <a:xfrm>
            <a:off x="611560" y="2204864"/>
            <a:ext cx="3525026" cy="29203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3828C0-9C01-96DA-1FEF-E3F904F7C7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143" r="6294"/>
          <a:stretch/>
        </p:blipFill>
        <p:spPr bwMode="auto">
          <a:xfrm>
            <a:off x="4651272" y="1772816"/>
            <a:ext cx="4035528"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72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算法的表示方法</a:t>
            </a:r>
            <a:r>
              <a:rPr lang="en-US" altLang="zh-CN" dirty="0"/>
              <a:t>---</a:t>
            </a:r>
            <a:r>
              <a:rPr lang="zh-CN" altLang="en-US" sz="3600" dirty="0">
                <a:solidFill>
                  <a:srgbClr val="2915BB"/>
                </a:solidFill>
              </a:rPr>
              <a:t>伪代码</a:t>
            </a:r>
          </a:p>
        </p:txBody>
      </p:sp>
      <p:sp>
        <p:nvSpPr>
          <p:cNvPr id="4" name="AutoShape 2" descr="在这里插入图片描述">
            <a:extLst>
              <a:ext uri="{FF2B5EF4-FFF2-40B4-BE49-F238E27FC236}">
                <a16:creationId xmlns:a16="http://schemas.microsoft.com/office/drawing/2014/main" id="{AE272998-4AA5-0E12-D538-9D8EB93DED4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文本, 信件&#10;&#10;描述已自动生成">
            <a:extLst>
              <a:ext uri="{FF2B5EF4-FFF2-40B4-BE49-F238E27FC236}">
                <a16:creationId xmlns:a16="http://schemas.microsoft.com/office/drawing/2014/main" id="{849F6027-E0AD-2351-DBEE-D4C04B53DE17}"/>
              </a:ext>
            </a:extLst>
          </p:cNvPr>
          <p:cNvPicPr>
            <a:picLocks noChangeAspect="1"/>
          </p:cNvPicPr>
          <p:nvPr/>
        </p:nvPicPr>
        <p:blipFill rotWithShape="1">
          <a:blip r:embed="rId3">
            <a:extLst>
              <a:ext uri="{28A0092B-C50C-407E-A947-70E740481C1C}">
                <a14:useLocalDpi xmlns:a14="http://schemas.microsoft.com/office/drawing/2010/main" val="0"/>
              </a:ext>
            </a:extLst>
          </a:blip>
          <a:srcRect l="2642" t="1050" r="2245" b="4452"/>
          <a:stretch/>
        </p:blipFill>
        <p:spPr>
          <a:xfrm>
            <a:off x="2816188" y="1196135"/>
            <a:ext cx="3816424" cy="4770530"/>
          </a:xfrm>
          <a:prstGeom prst="rect">
            <a:avLst/>
          </a:prstGeom>
        </p:spPr>
      </p:pic>
    </p:spTree>
    <p:extLst>
      <p:ext uri="{BB962C8B-B14F-4D97-AF65-F5344CB8AC3E}">
        <p14:creationId xmlns:p14="http://schemas.microsoft.com/office/powerpoint/2010/main" val="28227407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典型算法思想</a:t>
            </a:r>
          </a:p>
        </p:txBody>
      </p:sp>
      <p:sp>
        <p:nvSpPr>
          <p:cNvPr id="3" name="内容占位符 2"/>
          <p:cNvSpPr>
            <a:spLocks noGrp="1"/>
          </p:cNvSpPr>
          <p:nvPr>
            <p:ph idx="1"/>
          </p:nvPr>
        </p:nvSpPr>
        <p:spPr>
          <a:xfrm>
            <a:off x="142844" y="1214422"/>
            <a:ext cx="8821769" cy="4929221"/>
          </a:xfrm>
        </p:spPr>
        <p:txBody>
          <a:bodyPr/>
          <a:lstStyle/>
          <a:p>
            <a:r>
              <a:rPr lang="zh-CN" altLang="en-US" dirty="0"/>
              <a:t>分治算法思想</a:t>
            </a:r>
            <a:endParaRPr lang="en-US" altLang="zh-CN" dirty="0"/>
          </a:p>
          <a:p>
            <a:r>
              <a:rPr lang="zh-CN" altLang="en-US" dirty="0"/>
              <a:t>递推算法思想</a:t>
            </a:r>
            <a:endParaRPr lang="en-US" altLang="zh-CN" dirty="0"/>
          </a:p>
          <a:p>
            <a:r>
              <a:rPr lang="zh-CN" altLang="en-US" dirty="0"/>
              <a:t>递归算法思想</a:t>
            </a:r>
            <a:endParaRPr lang="en-US" altLang="zh-CN" dirty="0"/>
          </a:p>
          <a:p>
            <a:r>
              <a:rPr lang="zh-CN" altLang="en-US" dirty="0"/>
              <a:t>迭代算法（辗转法）</a:t>
            </a:r>
            <a:endParaRPr lang="en-US" altLang="zh-CN" dirty="0"/>
          </a:p>
          <a:p>
            <a:r>
              <a:rPr lang="zh-CN" altLang="en-US" sz="2800" dirty="0"/>
              <a:t>枚举（</a:t>
            </a:r>
            <a:r>
              <a:rPr lang="zh-CN" altLang="en-US" dirty="0"/>
              <a:t>暴力破解法</a:t>
            </a:r>
            <a:r>
              <a:rPr lang="zh-CN" altLang="en-US" sz="2800" dirty="0"/>
              <a:t>）</a:t>
            </a:r>
            <a:endParaRPr lang="en-US" altLang="zh-CN" sz="2800" dirty="0"/>
          </a:p>
          <a:p>
            <a:r>
              <a:rPr lang="zh-CN" altLang="en-US" sz="2800" dirty="0"/>
              <a:t>贪心算法</a:t>
            </a:r>
            <a:endParaRPr lang="en-US" altLang="zh-CN" sz="2800" dirty="0"/>
          </a:p>
          <a:p>
            <a:r>
              <a:rPr lang="zh-CN" altLang="en-US" sz="2800" dirty="0"/>
              <a:t>试探算法（回溯法）</a:t>
            </a:r>
            <a:endParaRPr lang="en-US" altLang="zh-CN" sz="2800" dirty="0"/>
          </a:p>
          <a:p>
            <a:r>
              <a:rPr lang="zh-CN" altLang="en-US" dirty="0"/>
              <a:t>仿生思想</a:t>
            </a:r>
            <a:endParaRPr lang="en-US" altLang="zh-CN" dirty="0"/>
          </a:p>
          <a:p>
            <a:r>
              <a:rPr lang="zh-CN" altLang="en-US" dirty="0"/>
              <a:t>启发式算法思想</a:t>
            </a:r>
            <a:endParaRPr lang="en-US" altLang="zh-CN" dirty="0"/>
          </a:p>
          <a:p>
            <a:endParaRPr lang="en-US" altLang="zh-CN" sz="2800" dirty="0"/>
          </a:p>
          <a:p>
            <a:endParaRPr lang="en-US" altLang="zh-CN" dirty="0"/>
          </a:p>
          <a:p>
            <a:endParaRPr lang="en-US" altLang="zh-CN" sz="2800" dirty="0"/>
          </a:p>
          <a:p>
            <a:endParaRPr lang="en-US" altLang="zh-CN" dirty="0"/>
          </a:p>
          <a:p>
            <a:endParaRPr lang="en-US" altLang="zh-CN" dirty="0"/>
          </a:p>
          <a:p>
            <a:endParaRPr lang="en-US" altLang="zh-CN" dirty="0"/>
          </a:p>
          <a:p>
            <a:endParaRPr lang="en-US" altLang="zh-CN" dirty="0"/>
          </a:p>
          <a:p>
            <a:pPr>
              <a:buNone/>
            </a:pPr>
            <a:endParaRPr lang="zh-CN" altLang="en-US" dirty="0"/>
          </a:p>
        </p:txBody>
      </p:sp>
    </p:spTree>
    <p:extLst>
      <p:ext uri="{BB962C8B-B14F-4D97-AF65-F5344CB8AC3E}">
        <p14:creationId xmlns:p14="http://schemas.microsoft.com/office/powerpoint/2010/main" val="2195075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典型算法思想</a:t>
            </a:r>
          </a:p>
        </p:txBody>
      </p:sp>
      <p:sp>
        <p:nvSpPr>
          <p:cNvPr id="3" name="内容占位符 2"/>
          <p:cNvSpPr>
            <a:spLocks noGrp="1"/>
          </p:cNvSpPr>
          <p:nvPr>
            <p:ph idx="1"/>
          </p:nvPr>
        </p:nvSpPr>
        <p:spPr>
          <a:xfrm>
            <a:off x="142844" y="1214422"/>
            <a:ext cx="8821769" cy="4929221"/>
          </a:xfrm>
        </p:spPr>
        <p:txBody>
          <a:bodyPr/>
          <a:lstStyle/>
          <a:p>
            <a:r>
              <a:rPr lang="zh-CN" altLang="en-US" dirty="0"/>
              <a:t>分治：</a:t>
            </a:r>
            <a:r>
              <a:rPr lang="zh-CN" altLang="en-US" b="0" dirty="0"/>
              <a:t>将一个规模为</a:t>
            </a:r>
            <a:r>
              <a:rPr lang="en-US" altLang="zh-CN" b="0" dirty="0"/>
              <a:t>N</a:t>
            </a:r>
            <a:r>
              <a:rPr lang="zh-CN" altLang="en-US" b="0" dirty="0"/>
              <a:t>的问题分解为</a:t>
            </a:r>
            <a:r>
              <a:rPr lang="en-US" altLang="zh-CN" b="0" dirty="0"/>
              <a:t>K</a:t>
            </a:r>
            <a:r>
              <a:rPr lang="zh-CN" altLang="en-US" b="0" dirty="0"/>
              <a:t>个规模较小的子问题，这些子问题相互独立且与原问题性质相同。求出子问题的解，就可得到原问题的解。</a:t>
            </a:r>
            <a:endParaRPr lang="en-US" altLang="zh-CN" dirty="0"/>
          </a:p>
          <a:p>
            <a:pPr marL="0" indent="0">
              <a:buNone/>
            </a:pPr>
            <a:r>
              <a:rPr lang="en-US" altLang="zh-CN" b="0" dirty="0"/>
              <a:t>       </a:t>
            </a:r>
            <a:r>
              <a:rPr lang="zh-CN" altLang="en-US" b="0" dirty="0"/>
              <a:t>一般步骤：</a:t>
            </a:r>
          </a:p>
          <a:p>
            <a:pPr lvl="1">
              <a:buNone/>
            </a:pPr>
            <a:r>
              <a:rPr lang="zh-CN" altLang="en-US" sz="2400" b="0" dirty="0"/>
              <a:t>（</a:t>
            </a:r>
            <a:r>
              <a:rPr lang="en-US" altLang="zh-CN" sz="2400" b="0" dirty="0"/>
              <a:t>1</a:t>
            </a:r>
            <a:r>
              <a:rPr lang="zh-CN" altLang="en-US" sz="2400" b="0" dirty="0"/>
              <a:t>）分解，将要解决的问题划分成若干规模较小的同类问题；</a:t>
            </a:r>
          </a:p>
          <a:p>
            <a:pPr lvl="1">
              <a:buNone/>
            </a:pPr>
            <a:r>
              <a:rPr lang="zh-CN" altLang="en-US" sz="2400" b="0" dirty="0"/>
              <a:t>（</a:t>
            </a:r>
            <a:r>
              <a:rPr lang="en-US" altLang="zh-CN" sz="2400" b="0" dirty="0"/>
              <a:t>2</a:t>
            </a:r>
            <a:r>
              <a:rPr lang="zh-CN" altLang="en-US" sz="2400" b="0" dirty="0"/>
              <a:t>）求解，当子问题划分得足够小时，用较简单的方法解决；</a:t>
            </a:r>
          </a:p>
          <a:p>
            <a:pPr lvl="1">
              <a:buNone/>
            </a:pPr>
            <a:r>
              <a:rPr lang="zh-CN" altLang="en-US" sz="2400" b="0" dirty="0"/>
              <a:t>（</a:t>
            </a:r>
            <a:r>
              <a:rPr lang="en-US" altLang="zh-CN" sz="2400" b="0" dirty="0"/>
              <a:t>3</a:t>
            </a:r>
            <a:r>
              <a:rPr lang="zh-CN" altLang="en-US" sz="2400" b="0" dirty="0"/>
              <a:t>）合并，按原问题的要求，将子问题的解逐层合并构成原问题的解。</a:t>
            </a:r>
          </a:p>
          <a:p>
            <a:pPr marL="0" indent="0">
              <a:buNone/>
            </a:pPr>
            <a:endParaRPr lang="en-US" altLang="zh-CN" dirty="0"/>
          </a:p>
          <a:p>
            <a:pPr>
              <a:buNone/>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00042"/>
            <a:ext cx="8713788" cy="5510233"/>
          </a:xfrm>
        </p:spPr>
        <p:txBody>
          <a:bodyPr/>
          <a:lstStyle/>
          <a:p>
            <a:pPr algn="ctr">
              <a:buNone/>
            </a:pPr>
            <a:r>
              <a:rPr lang="zh-CN" altLang="en-US" sz="3600" dirty="0"/>
              <a:t> 分治实例</a:t>
            </a:r>
            <a:endParaRPr lang="en-US" altLang="zh-CN" sz="3600" dirty="0"/>
          </a:p>
          <a:p>
            <a:pPr>
              <a:buNone/>
            </a:pPr>
            <a:r>
              <a:rPr lang="en-US" altLang="zh-CN" b="0" dirty="0"/>
              <a:t>   </a:t>
            </a:r>
            <a:r>
              <a:rPr lang="en-US" altLang="zh-CN" sz="3200" dirty="0"/>
              <a:t>1 6</a:t>
            </a:r>
            <a:r>
              <a:rPr lang="zh-CN" altLang="en-US" sz="3200" dirty="0"/>
              <a:t>个硬币中有一个是伪造的，已知伪造的硬币比真硬币要轻，如何找出伪造的硬币。可用设备为天平。</a:t>
            </a:r>
            <a:endParaRPr lang="en-US" altLang="zh-CN" sz="3200" dirty="0"/>
          </a:p>
          <a:p>
            <a:pPr>
              <a:buNone/>
            </a:pPr>
            <a:r>
              <a:rPr lang="zh-CN" altLang="en-US" b="0" dirty="0"/>
              <a:t>   </a:t>
            </a:r>
            <a:r>
              <a:rPr lang="zh-CN" altLang="en-US" dirty="0"/>
              <a:t>第一步</a:t>
            </a:r>
            <a:r>
              <a:rPr lang="zh-CN" altLang="en-US" b="0" dirty="0"/>
              <a:t>将硬币看成一个大的问题，把该问题分成两个小问题。即随机选择一半作为</a:t>
            </a:r>
            <a:r>
              <a:rPr lang="en-US" altLang="zh-CN" b="0" dirty="0"/>
              <a:t>A</a:t>
            </a:r>
            <a:r>
              <a:rPr lang="zh-CN" altLang="en-US" b="0" dirty="0"/>
              <a:t>组，剩下的为</a:t>
            </a:r>
            <a:r>
              <a:rPr lang="en-US" altLang="zh-CN" b="0" dirty="0"/>
              <a:t>B</a:t>
            </a:r>
            <a:r>
              <a:rPr lang="zh-CN" altLang="en-US" b="0" dirty="0"/>
              <a:t>组。</a:t>
            </a:r>
            <a:endParaRPr lang="en-US" altLang="zh-CN" b="0" dirty="0"/>
          </a:p>
          <a:p>
            <a:pPr>
              <a:buNone/>
            </a:pPr>
            <a:r>
              <a:rPr lang="zh-CN" altLang="en-US" b="0" dirty="0"/>
              <a:t>   </a:t>
            </a:r>
            <a:r>
              <a:rPr lang="zh-CN" altLang="en-US" dirty="0"/>
              <a:t>第二步</a:t>
            </a:r>
            <a:r>
              <a:rPr lang="zh-CN" altLang="en-US" b="0" dirty="0"/>
              <a:t>判断</a:t>
            </a:r>
            <a:r>
              <a:rPr lang="en-US" altLang="zh-CN" b="0" dirty="0"/>
              <a:t>A</a:t>
            </a:r>
            <a:r>
              <a:rPr lang="zh-CN" altLang="en-US" b="0" dirty="0"/>
              <a:t>和</a:t>
            </a:r>
            <a:r>
              <a:rPr lang="en-US" altLang="zh-CN" b="0" dirty="0"/>
              <a:t>B</a:t>
            </a:r>
            <a:r>
              <a:rPr lang="zh-CN" altLang="en-US" b="0" dirty="0"/>
              <a:t>组中是否有伪币。比较</a:t>
            </a:r>
            <a:r>
              <a:rPr lang="en-US" altLang="zh-CN" b="0" dirty="0"/>
              <a:t>A</a:t>
            </a:r>
            <a:r>
              <a:rPr lang="zh-CN" altLang="en-US" b="0" dirty="0"/>
              <a:t>组和</a:t>
            </a:r>
            <a:r>
              <a:rPr lang="en-US" altLang="zh-CN" b="0" dirty="0"/>
              <a:t>B</a:t>
            </a:r>
            <a:r>
              <a:rPr lang="zh-CN" altLang="en-US" b="0" dirty="0"/>
              <a:t>组的重量，若相等，则不存在伪币（算法终止）；否则存在伪币，位于较轻的那一组硬币中。</a:t>
            </a:r>
            <a:endParaRPr lang="en-US" altLang="zh-CN" b="0" dirty="0"/>
          </a:p>
          <a:p>
            <a:pPr>
              <a:buNone/>
            </a:pPr>
            <a:r>
              <a:rPr lang="en-US" altLang="zh-CN" b="0" dirty="0"/>
              <a:t>    </a:t>
            </a:r>
            <a:r>
              <a:rPr lang="zh-CN" altLang="en-US" dirty="0"/>
              <a:t>第三步</a:t>
            </a:r>
            <a:r>
              <a:rPr lang="zh-CN" altLang="en-US" b="0" dirty="0"/>
              <a:t>如果两个或三个硬币的情况作为不可再分的小问题，可以解决。</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42852"/>
            <a:ext cx="8713788" cy="5668970"/>
          </a:xfrm>
        </p:spPr>
        <p:txBody>
          <a:bodyPr/>
          <a:lstStyle/>
          <a:p>
            <a:endParaRPr lang="en-US" altLang="zh-CN" dirty="0"/>
          </a:p>
          <a:p>
            <a:endParaRPr lang="en-US" altLang="zh-CN" dirty="0"/>
          </a:p>
          <a:p>
            <a:endParaRPr lang="en-US" altLang="zh-CN" dirty="0"/>
          </a:p>
          <a:p>
            <a:endParaRPr lang="en-US" altLang="zh-CN" dirty="0"/>
          </a:p>
          <a:p>
            <a:pPr algn="ctr">
              <a:buNone/>
            </a:pPr>
            <a:r>
              <a:rPr lang="zh-CN" altLang="en-US" sz="4800" dirty="0"/>
              <a:t>算法</a:t>
            </a:r>
            <a:r>
              <a:rPr lang="en-US" altLang="zh-CN" sz="4800" dirty="0"/>
              <a:t>—</a:t>
            </a:r>
            <a:r>
              <a:rPr lang="zh-CN" altLang="en-US" sz="4800" dirty="0"/>
              <a:t>计算之魂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13788" cy="5438795"/>
          </a:xfrm>
        </p:spPr>
        <p:txBody>
          <a:bodyPr/>
          <a:lstStyle/>
          <a:p>
            <a:pPr algn="ctr">
              <a:buNone/>
            </a:pPr>
            <a:r>
              <a:rPr lang="zh-CN" altLang="en-US" sz="3600" dirty="0"/>
              <a:t>分治思想的应用环境</a:t>
            </a:r>
            <a:endParaRPr lang="en-US" altLang="zh-CN" sz="3600" dirty="0"/>
          </a:p>
          <a:p>
            <a:pPr>
              <a:buNone/>
            </a:pPr>
            <a:r>
              <a:rPr lang="en-US" altLang="zh-CN" dirty="0"/>
              <a:t>    </a:t>
            </a:r>
          </a:p>
          <a:p>
            <a:pPr>
              <a:buNone/>
            </a:pPr>
            <a:r>
              <a:rPr lang="en-US" altLang="zh-CN" dirty="0"/>
              <a:t>1</a:t>
            </a:r>
            <a:r>
              <a:rPr lang="zh-CN" altLang="en-US" dirty="0"/>
              <a:t>、原问题可以分解为多个子问题</a:t>
            </a:r>
            <a:endParaRPr lang="zh-CN" altLang="en-US" b="0" dirty="0"/>
          </a:p>
          <a:p>
            <a:pPr>
              <a:buNone/>
            </a:pPr>
            <a:r>
              <a:rPr lang="zh-CN" altLang="en-US" b="0" dirty="0"/>
              <a:t>    </a:t>
            </a:r>
            <a:r>
              <a:rPr lang="zh-CN" altLang="en-US" sz="2400" b="0" dirty="0"/>
              <a:t>这些子问题与原问题相比，只是问题的规模有所降低，其结构和求解方法与原问题相同或相似。</a:t>
            </a:r>
          </a:p>
          <a:p>
            <a:pPr>
              <a:buNone/>
            </a:pPr>
            <a:r>
              <a:rPr lang="en-US" altLang="zh-CN" dirty="0"/>
              <a:t>2</a:t>
            </a:r>
            <a:r>
              <a:rPr lang="zh-CN" altLang="en-US" dirty="0"/>
              <a:t>、原问题在分解过程中，递归地求解子问题</a:t>
            </a:r>
            <a:endParaRPr lang="zh-CN" altLang="en-US" b="0" dirty="0"/>
          </a:p>
          <a:p>
            <a:pPr>
              <a:buNone/>
            </a:pPr>
            <a:r>
              <a:rPr lang="zh-CN" altLang="en-US" b="0" dirty="0"/>
              <a:t>    </a:t>
            </a:r>
            <a:r>
              <a:rPr lang="zh-CN" altLang="en-US" sz="2400" b="0" dirty="0"/>
              <a:t>由于递归都必须有一个终止条件，因此，当分解后的子问题规模足够小时，应能够直接求解。</a:t>
            </a:r>
          </a:p>
          <a:p>
            <a:pPr>
              <a:buNone/>
            </a:pPr>
            <a:r>
              <a:rPr lang="en-US" altLang="zh-CN" dirty="0"/>
              <a:t>3</a:t>
            </a:r>
            <a:r>
              <a:rPr lang="zh-CN" altLang="en-US" dirty="0"/>
              <a:t>、在求解并得到各个子问题的解后</a:t>
            </a:r>
            <a:endParaRPr lang="zh-CN" altLang="en-US" b="0" dirty="0"/>
          </a:p>
          <a:p>
            <a:pPr>
              <a:buNone/>
            </a:pPr>
            <a:r>
              <a:rPr lang="zh-CN" altLang="en-US" b="0" dirty="0"/>
              <a:t>   </a:t>
            </a:r>
            <a:r>
              <a:rPr lang="zh-CN" altLang="en-US" sz="2400" b="0" dirty="0"/>
              <a:t>应能够采用某种方式、方法合并或构造出原问题的解。</a:t>
            </a:r>
          </a:p>
          <a:p>
            <a:pPr>
              <a:buNone/>
            </a:pP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6024162"/>
          </a:xfrm>
        </p:spPr>
        <p:txBody>
          <a:bodyPr/>
          <a:lstStyle/>
          <a:p>
            <a:r>
              <a:rPr lang="zh-CN" altLang="en-US" dirty="0"/>
              <a:t>递推：</a:t>
            </a:r>
            <a:r>
              <a:rPr lang="zh-CN" altLang="en-US" b="0" dirty="0"/>
              <a:t>通过前面的项来得出指定项的值。是一种用若干步可重复运算来描述复杂问题的方法。</a:t>
            </a:r>
            <a:endParaRPr lang="en-US" altLang="zh-CN" b="0" dirty="0"/>
          </a:p>
          <a:p>
            <a:pPr marL="0" indent="0">
              <a:buNone/>
            </a:pPr>
            <a:r>
              <a:rPr lang="zh-CN" altLang="en-US" b="0" dirty="0"/>
              <a:t>基本思想：</a:t>
            </a:r>
            <a:endParaRPr lang="en-US" altLang="zh-CN" b="0" dirty="0"/>
          </a:p>
          <a:p>
            <a:pPr marL="514350" indent="-514350">
              <a:buFont typeface="+mj-lt"/>
              <a:buAutoNum type="arabicPeriod"/>
            </a:pPr>
            <a:r>
              <a:rPr lang="zh-CN" altLang="en-US" b="0" dirty="0"/>
              <a:t>首要问题是先找到各个相邻数据项之间的递推关系；</a:t>
            </a:r>
            <a:endParaRPr lang="en-US" altLang="zh-CN" b="0" dirty="0"/>
          </a:p>
          <a:p>
            <a:pPr marL="514350" indent="-514350">
              <a:buFont typeface="+mj-lt"/>
              <a:buAutoNum type="arabicPeriod"/>
            </a:pPr>
            <a:r>
              <a:rPr lang="zh-CN" altLang="en-US" b="0" dirty="0"/>
              <a:t>递推关系避开了求通项公式的麻烦，且有些题目的通项公式很难求，或者不能进行求解；</a:t>
            </a:r>
            <a:endParaRPr lang="en-US" altLang="zh-CN" b="0" dirty="0"/>
          </a:p>
          <a:p>
            <a:pPr marL="514350" indent="-514350">
              <a:buFont typeface="+mj-lt"/>
              <a:buAutoNum type="arabicPeriod"/>
            </a:pPr>
            <a:r>
              <a:rPr lang="zh-CN" altLang="en-US" b="0" dirty="0"/>
              <a:t>将复杂问题分解为若干步骤的简单运算；</a:t>
            </a:r>
            <a:endParaRPr lang="en-US" altLang="zh-CN" b="0" dirty="0"/>
          </a:p>
          <a:p>
            <a:pPr marL="514350" indent="-514350">
              <a:buFont typeface="+mj-lt"/>
              <a:buAutoNum type="arabicPeriod"/>
            </a:pPr>
            <a:r>
              <a:rPr lang="zh-CN" altLang="en-US" b="0" dirty="0"/>
              <a:t>一般来说递推算法就是一种特殊的迭代算法。</a:t>
            </a:r>
            <a:endParaRPr lang="en-US" altLang="zh-CN" b="0" dirty="0"/>
          </a:p>
          <a:p>
            <a:pPr marL="0" indent="0">
              <a:buNone/>
            </a:pPr>
            <a:r>
              <a:rPr lang="zh-CN" altLang="en-US" b="0" dirty="0"/>
              <a:t>基本思路：</a:t>
            </a:r>
            <a:endParaRPr lang="en-US" altLang="zh-CN" b="0" dirty="0"/>
          </a:p>
          <a:p>
            <a:pPr marL="514350" indent="-514350">
              <a:buFont typeface="+mj-lt"/>
              <a:buAutoNum type="arabicPeriod"/>
            </a:pPr>
            <a:r>
              <a:rPr lang="zh-CN" altLang="en-US" b="0" dirty="0"/>
              <a:t>将复杂计算转换为简单重复运算；</a:t>
            </a:r>
            <a:endParaRPr lang="en-US" altLang="zh-CN" b="0" dirty="0"/>
          </a:p>
          <a:p>
            <a:pPr marL="514350" indent="-514350">
              <a:buFont typeface="+mj-lt"/>
              <a:buAutoNum type="arabicPeriod"/>
            </a:pPr>
            <a:r>
              <a:rPr lang="zh-CN" altLang="en-US" b="0" dirty="0"/>
              <a:t>通过找到递推关系式进行简化运算；</a:t>
            </a:r>
            <a:endParaRPr lang="en-US" altLang="zh-CN" b="0" dirty="0"/>
          </a:p>
          <a:p>
            <a:pPr marL="514350" indent="-514350">
              <a:buFont typeface="+mj-lt"/>
              <a:buAutoNum type="arabicPeriod"/>
            </a:pPr>
            <a:r>
              <a:rPr lang="zh-CN" altLang="en-US" b="0" dirty="0"/>
              <a:t>利用计算机的特性，减少运行时间。</a:t>
            </a:r>
            <a:endParaRPr lang="en-US" altLang="zh-CN" b="0" dirty="0"/>
          </a:p>
          <a:p>
            <a:pPr marL="0" indent="0">
              <a:buNone/>
            </a:pPr>
            <a:endParaRPr lang="en-US" altLang="zh-CN" b="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pPr marL="0" indent="0">
              <a:buNone/>
            </a:pPr>
            <a:r>
              <a:rPr lang="zh-CN" altLang="en-US" b="0" dirty="0"/>
              <a:t>一般步骤：</a:t>
            </a:r>
            <a:endParaRPr lang="en-US" altLang="zh-CN" b="0" dirty="0"/>
          </a:p>
          <a:p>
            <a:pPr marL="514350" indent="-514350">
              <a:buFont typeface="+mj-lt"/>
              <a:buAutoNum type="arabicPeriod"/>
            </a:pPr>
            <a:r>
              <a:rPr lang="zh-CN" altLang="en-US" b="0" dirty="0"/>
              <a:t>根据题目确定数据项，并找到符合要求的递推关系式；</a:t>
            </a:r>
            <a:endParaRPr lang="en-US" altLang="zh-CN" b="0" dirty="0"/>
          </a:p>
          <a:p>
            <a:pPr marL="514350" indent="-514350">
              <a:buFont typeface="+mj-lt"/>
              <a:buAutoNum type="arabicPeriod"/>
            </a:pPr>
            <a:r>
              <a:rPr lang="zh-CN" altLang="en-US" b="0" dirty="0"/>
              <a:t>根据递推关系式设计递推程序；</a:t>
            </a:r>
            <a:endParaRPr lang="en-US" altLang="zh-CN" b="0" dirty="0"/>
          </a:p>
          <a:p>
            <a:pPr marL="514350" indent="-514350">
              <a:buFont typeface="+mj-lt"/>
              <a:buAutoNum type="arabicPeriod"/>
            </a:pPr>
            <a:r>
              <a:rPr lang="zh-CN" altLang="en-US" b="0" dirty="0"/>
              <a:t>根据题目找到递推的终点；</a:t>
            </a:r>
            <a:endParaRPr lang="en-US" altLang="zh-CN" b="0" dirty="0"/>
          </a:p>
          <a:p>
            <a:pPr marL="514350" indent="-514350">
              <a:buFont typeface="+mj-lt"/>
              <a:buAutoNum type="arabicPeriod"/>
            </a:pPr>
            <a:r>
              <a:rPr lang="zh-CN" altLang="en-US" b="0" dirty="0"/>
              <a:t>单次查询可以不进行存储，多次查询都要进行存储；</a:t>
            </a:r>
            <a:endParaRPr lang="en-US" altLang="zh-CN" b="0" dirty="0"/>
          </a:p>
          <a:p>
            <a:pPr marL="514350" indent="-514350">
              <a:buFont typeface="+mj-lt"/>
              <a:buAutoNum type="arabicPeriod"/>
            </a:pPr>
            <a:r>
              <a:rPr lang="zh-CN" altLang="en-US" b="0" dirty="0"/>
              <a:t>按要求输出答案即可。</a:t>
            </a:r>
            <a:endParaRPr lang="en-US" altLang="zh-CN" b="0" dirty="0">
              <a:solidFill>
                <a:srgbClr val="FF0000"/>
              </a:solidFill>
            </a:endParaRPr>
          </a:p>
          <a:p>
            <a:pPr marL="0" indent="0">
              <a:buNone/>
            </a:pPr>
            <a:endParaRPr lang="en-US" altLang="zh-CN" dirty="0">
              <a:solidFill>
                <a:srgbClr val="FF0000"/>
              </a:solidFill>
            </a:endParaRPr>
          </a:p>
          <a:p>
            <a:pPr>
              <a:buNone/>
            </a:pPr>
            <a:r>
              <a:rPr lang="zh-CN" altLang="en-US" dirty="0">
                <a:solidFill>
                  <a:srgbClr val="FF0000"/>
                </a:solidFill>
              </a:rPr>
              <a:t>核心：寻找规律，寻找关系式</a:t>
            </a:r>
            <a:endParaRPr lang="en-US" altLang="zh-CN" dirty="0">
              <a:solidFill>
                <a:srgbClr val="FF0000"/>
              </a:solidFill>
            </a:endParaRPr>
          </a:p>
          <a:p>
            <a:pPr>
              <a:buNone/>
            </a:pPr>
            <a:r>
              <a:rPr lang="zh-CN" altLang="en-US" dirty="0">
                <a:solidFill>
                  <a:srgbClr val="FF0000"/>
                </a:solidFill>
              </a:rPr>
              <a:t>经典运用：</a:t>
            </a:r>
            <a:r>
              <a:rPr lang="zh-CN" altLang="en-US" sz="2800" b="0" dirty="0">
                <a:solidFill>
                  <a:srgbClr val="FF0000"/>
                </a:solidFill>
              </a:rPr>
              <a:t>斐波那契数列</a:t>
            </a:r>
            <a:endParaRPr lang="zh-CN" altLang="en-US" dirty="0">
              <a:solidFill>
                <a:srgbClr val="FF0000"/>
              </a:solidFill>
            </a:endParaRPr>
          </a:p>
          <a:p>
            <a:pPr>
              <a:buNone/>
            </a:pPr>
            <a:endParaRPr lang="en-US" altLang="zh-CN" dirty="0">
              <a:solidFill>
                <a:srgbClr val="FF0000"/>
              </a:solidFill>
            </a:endParaRPr>
          </a:p>
          <a:p>
            <a:pPr>
              <a:buNone/>
            </a:pPr>
            <a:endParaRPr lang="zh-CN" altLang="en-US" dirty="0">
              <a:solidFill>
                <a:srgbClr val="FF0000"/>
              </a:solidFill>
            </a:endParaRPr>
          </a:p>
        </p:txBody>
      </p:sp>
    </p:spTree>
    <p:extLst>
      <p:ext uri="{BB962C8B-B14F-4D97-AF65-F5344CB8AC3E}">
        <p14:creationId xmlns:p14="http://schemas.microsoft.com/office/powerpoint/2010/main" val="10420839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r>
              <a:rPr lang="zh-CN" altLang="en-US" sz="2400" b="0" dirty="0"/>
              <a:t>例如 斐波那契数列</a:t>
            </a:r>
            <a:endParaRPr lang="en-US" altLang="zh-CN" sz="2400" b="0" dirty="0"/>
          </a:p>
          <a:p>
            <a:pPr>
              <a:buNone/>
            </a:pPr>
            <a:r>
              <a:rPr lang="en-US" altLang="zh-CN" sz="2400" b="0" dirty="0"/>
              <a:t>     </a:t>
            </a:r>
            <a:r>
              <a:rPr lang="zh-CN" altLang="en-US" sz="2400" b="0" dirty="0"/>
              <a:t>猴子第一天摘若干桃子，当即吃一半又一个，以后每天都吃前一天剩下的一半又一个，到第十天只剩下一个，问猴子第一天摘多少桃子？</a:t>
            </a:r>
            <a:r>
              <a:rPr lang="zh-CN" altLang="en-US" sz="2400" dirty="0">
                <a:solidFill>
                  <a:srgbClr val="FF0000"/>
                </a:solidFill>
              </a:rPr>
              <a:t>关系式</a:t>
            </a:r>
            <a:r>
              <a:rPr lang="en-US" altLang="zh-CN" sz="2400" dirty="0">
                <a:solidFill>
                  <a:srgbClr val="FF0000"/>
                </a:solidFill>
              </a:rPr>
              <a:t>(</a:t>
            </a:r>
            <a:r>
              <a:rPr lang="pt-BR" altLang="zh-CN" sz="2400" i="0" dirty="0">
                <a:solidFill>
                  <a:srgbClr val="FF0000"/>
                </a:solidFill>
                <a:effectLst/>
              </a:rPr>
              <a:t>f(n)=f(n-1)+f(n-2)</a:t>
            </a:r>
            <a:r>
              <a:rPr lang="en-US" altLang="zh-CN" sz="2400" dirty="0">
                <a:solidFill>
                  <a:srgbClr val="FF0000"/>
                </a:solidFill>
              </a:rPr>
              <a:t>)</a:t>
            </a:r>
            <a:endParaRPr lang="en-US" altLang="zh-CN" sz="2400" b="0" dirty="0"/>
          </a:p>
          <a:p>
            <a:r>
              <a:rPr lang="zh-CN" altLang="en-US" sz="2400" b="0" dirty="0"/>
              <a:t>（</a:t>
            </a:r>
            <a:r>
              <a:rPr lang="en-US" altLang="zh-CN" sz="2400" b="1" i="0" dirty="0">
                <a:solidFill>
                  <a:srgbClr val="FFFFFF"/>
                </a:solidFill>
                <a:effectLst/>
                <a:latin typeface="tahoma" panose="020B0604030504040204" pitchFamily="34" charset="0"/>
              </a:rPr>
              <a:t> </a:t>
            </a:r>
            <a:r>
              <a:rPr lang="en-US" altLang="zh-CN" sz="2400" b="1" i="0" dirty="0">
                <a:solidFill>
                  <a:srgbClr val="000000"/>
                </a:solidFill>
                <a:effectLst/>
                <a:latin typeface="tahoma" panose="020B0604030504040204" pitchFamily="34" charset="0"/>
              </a:rPr>
              <a:t>for</a:t>
            </a:r>
            <a:r>
              <a:rPr lang="zh-CN" altLang="en-US" sz="2400" b="1" i="0" dirty="0">
                <a:solidFill>
                  <a:srgbClr val="000000"/>
                </a:solidFill>
                <a:effectLst/>
                <a:latin typeface="tahoma" panose="020B0604030504040204" pitchFamily="34" charset="0"/>
              </a:rPr>
              <a:t>循环</a:t>
            </a:r>
            <a:r>
              <a:rPr lang="zh-CN" altLang="en-US" sz="2400" b="0" dirty="0"/>
              <a:t>）</a:t>
            </a:r>
            <a:endParaRPr lang="en-US" altLang="zh-CN" sz="2400" b="0" dirty="0"/>
          </a:p>
          <a:p>
            <a:pPr marL="0" indent="0">
              <a:buNone/>
            </a:pPr>
            <a:endParaRPr lang="en-US" altLang="zh-CN" sz="2400" b="0" dirty="0"/>
          </a:p>
        </p:txBody>
      </p:sp>
      <p:pic>
        <p:nvPicPr>
          <p:cNvPr id="2" name="图片 1">
            <a:extLst>
              <a:ext uri="{FF2B5EF4-FFF2-40B4-BE49-F238E27FC236}">
                <a16:creationId xmlns:a16="http://schemas.microsoft.com/office/drawing/2014/main" id="{98F7BF39-7DB1-B1C3-BC41-F080BEAC2CA9}"/>
              </a:ext>
            </a:extLst>
          </p:cNvPr>
          <p:cNvPicPr>
            <a:picLocks noChangeAspect="1"/>
          </p:cNvPicPr>
          <p:nvPr/>
        </p:nvPicPr>
        <p:blipFill rotWithShape="1">
          <a:blip r:embed="rId3"/>
          <a:srcRect l="4052" r="23019"/>
          <a:stretch/>
        </p:blipFill>
        <p:spPr>
          <a:xfrm>
            <a:off x="2411760" y="2132856"/>
            <a:ext cx="5112568" cy="4047448"/>
          </a:xfrm>
          <a:prstGeom prst="rect">
            <a:avLst/>
          </a:prstGeom>
        </p:spPr>
      </p:pic>
    </p:spTree>
    <p:extLst>
      <p:ext uri="{BB962C8B-B14F-4D97-AF65-F5344CB8AC3E}">
        <p14:creationId xmlns:p14="http://schemas.microsoft.com/office/powerpoint/2010/main" val="8856004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r>
              <a:rPr lang="zh-CN" altLang="en-US" sz="2800" b="0" dirty="0"/>
              <a:t>斐波那契数列（</a:t>
            </a:r>
            <a:r>
              <a:rPr lang="en-US" altLang="zh-CN" b="1" i="0" dirty="0">
                <a:solidFill>
                  <a:srgbClr val="FFFFFF"/>
                </a:solidFill>
                <a:effectLst/>
                <a:latin typeface="tahoma" panose="020B0604030504040204" pitchFamily="34" charset="0"/>
              </a:rPr>
              <a:t> </a:t>
            </a:r>
            <a:r>
              <a:rPr lang="en-US" altLang="zh-CN" b="1" i="0" dirty="0">
                <a:solidFill>
                  <a:srgbClr val="000000"/>
                </a:solidFill>
                <a:effectLst/>
                <a:latin typeface="tahoma" panose="020B0604030504040204" pitchFamily="34" charset="0"/>
              </a:rPr>
              <a:t>for</a:t>
            </a:r>
            <a:r>
              <a:rPr lang="zh-CN" altLang="en-US" b="1" i="0" dirty="0">
                <a:solidFill>
                  <a:srgbClr val="000000"/>
                </a:solidFill>
                <a:effectLst/>
                <a:latin typeface="tahoma" panose="020B0604030504040204" pitchFamily="34" charset="0"/>
              </a:rPr>
              <a:t>循环</a:t>
            </a:r>
            <a:r>
              <a:rPr lang="zh-CN" altLang="en-US" sz="2800" b="0" dirty="0"/>
              <a:t>）</a:t>
            </a:r>
            <a:endParaRPr lang="en-US" altLang="zh-CN" sz="2800" b="0" dirty="0"/>
          </a:p>
          <a:p>
            <a:pPr marL="0" indent="0">
              <a:buNone/>
            </a:pPr>
            <a:endParaRPr lang="en-US" altLang="zh-CN" sz="2800" b="0" dirty="0"/>
          </a:p>
          <a:p>
            <a:pPr marL="0" indent="0">
              <a:buNone/>
            </a:pPr>
            <a:endParaRPr lang="en-US" altLang="zh-CN" sz="2800" b="0" dirty="0"/>
          </a:p>
        </p:txBody>
      </p:sp>
      <p:pic>
        <p:nvPicPr>
          <p:cNvPr id="4" name="图片 3">
            <a:extLst>
              <a:ext uri="{FF2B5EF4-FFF2-40B4-BE49-F238E27FC236}">
                <a16:creationId xmlns:a16="http://schemas.microsoft.com/office/drawing/2014/main" id="{BD667FDE-9FF0-C2B8-AC92-00F40703C8FB}"/>
              </a:ext>
            </a:extLst>
          </p:cNvPr>
          <p:cNvPicPr>
            <a:picLocks noChangeAspect="1"/>
          </p:cNvPicPr>
          <p:nvPr/>
        </p:nvPicPr>
        <p:blipFill>
          <a:blip r:embed="rId3"/>
          <a:stretch>
            <a:fillRect/>
          </a:stretch>
        </p:blipFill>
        <p:spPr>
          <a:xfrm>
            <a:off x="175434" y="1268760"/>
            <a:ext cx="7996966" cy="4471772"/>
          </a:xfrm>
          <a:prstGeom prst="rect">
            <a:avLst/>
          </a:prstGeom>
        </p:spPr>
      </p:pic>
    </p:spTree>
    <p:extLst>
      <p:ext uri="{BB962C8B-B14F-4D97-AF65-F5344CB8AC3E}">
        <p14:creationId xmlns:p14="http://schemas.microsoft.com/office/powerpoint/2010/main" val="9060156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r>
              <a:rPr lang="zh-CN" altLang="en-US" sz="2800" b="0" dirty="0"/>
              <a:t>斐波那契数列（</a:t>
            </a:r>
            <a:r>
              <a:rPr lang="en-US" altLang="zh-CN" b="1" i="0" dirty="0">
                <a:solidFill>
                  <a:srgbClr val="FFFFFF"/>
                </a:solidFill>
                <a:effectLst/>
                <a:latin typeface="tahoma" panose="020B0604030504040204" pitchFamily="34" charset="0"/>
              </a:rPr>
              <a:t> </a:t>
            </a:r>
            <a:r>
              <a:rPr lang="en-US" altLang="zh-CN" dirty="0" err="1">
                <a:solidFill>
                  <a:srgbClr val="000000"/>
                </a:solidFill>
                <a:latin typeface="tahoma" panose="020B0604030504040204" pitchFamily="34" charset="0"/>
              </a:rPr>
              <a:t>whlie</a:t>
            </a:r>
            <a:r>
              <a:rPr lang="zh-CN" altLang="en-US" b="1" i="0" dirty="0">
                <a:solidFill>
                  <a:srgbClr val="000000"/>
                </a:solidFill>
                <a:effectLst/>
                <a:latin typeface="tahoma" panose="020B0604030504040204" pitchFamily="34" charset="0"/>
              </a:rPr>
              <a:t>循环</a:t>
            </a:r>
            <a:r>
              <a:rPr lang="zh-CN" altLang="en-US" sz="2800" b="0" dirty="0"/>
              <a:t>）</a:t>
            </a:r>
            <a:endParaRPr lang="en-US" altLang="zh-CN" sz="2800" b="0" dirty="0"/>
          </a:p>
          <a:p>
            <a:pPr marL="0" indent="0">
              <a:buNone/>
            </a:pPr>
            <a:endParaRPr lang="en-US" altLang="zh-CN" sz="2800" b="0" dirty="0"/>
          </a:p>
          <a:p>
            <a:pPr marL="0" indent="0">
              <a:buNone/>
            </a:pPr>
            <a:endParaRPr lang="en-US" altLang="zh-CN" sz="2800" b="0" dirty="0"/>
          </a:p>
        </p:txBody>
      </p:sp>
      <p:pic>
        <p:nvPicPr>
          <p:cNvPr id="2" name="图片 1">
            <a:extLst>
              <a:ext uri="{FF2B5EF4-FFF2-40B4-BE49-F238E27FC236}">
                <a16:creationId xmlns:a16="http://schemas.microsoft.com/office/drawing/2014/main" id="{D4632750-476B-7CFF-1FF9-AF6AB4FC9B30}"/>
              </a:ext>
            </a:extLst>
          </p:cNvPr>
          <p:cNvPicPr>
            <a:picLocks noChangeAspect="1"/>
          </p:cNvPicPr>
          <p:nvPr/>
        </p:nvPicPr>
        <p:blipFill>
          <a:blip r:embed="rId3"/>
          <a:stretch>
            <a:fillRect/>
          </a:stretch>
        </p:blipFill>
        <p:spPr>
          <a:xfrm>
            <a:off x="611560" y="847725"/>
            <a:ext cx="6611645" cy="5389587"/>
          </a:xfrm>
          <a:prstGeom prst="rect">
            <a:avLst/>
          </a:prstGeom>
        </p:spPr>
      </p:pic>
    </p:spTree>
    <p:extLst>
      <p:ext uri="{BB962C8B-B14F-4D97-AF65-F5344CB8AC3E}">
        <p14:creationId xmlns:p14="http://schemas.microsoft.com/office/powerpoint/2010/main" val="18375714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0"/>
            <a:ext cx="9143999" cy="6024162"/>
          </a:xfrm>
        </p:spPr>
        <p:txBody>
          <a:bodyPr/>
          <a:lstStyle/>
          <a:p>
            <a:r>
              <a:rPr lang="zh-CN" altLang="en-US" dirty="0"/>
              <a:t>递归：</a:t>
            </a:r>
            <a:r>
              <a:rPr lang="zh-CN" altLang="en-US" b="0" dirty="0"/>
              <a:t>通过不停的直接调用或者间接的调用自身的函数，通过每次改变变量完成多个过程的重复计算，直到到达边界之后，结束调用。</a:t>
            </a:r>
            <a:endParaRPr lang="en-US" altLang="zh-CN" b="0" dirty="0"/>
          </a:p>
          <a:p>
            <a:pPr marL="0" indent="0">
              <a:buNone/>
            </a:pPr>
            <a:r>
              <a:rPr lang="zh-CN" altLang="en-US" b="0" dirty="0"/>
              <a:t>基本思想：</a:t>
            </a:r>
            <a:endParaRPr lang="en-US" altLang="zh-CN" b="0" dirty="0"/>
          </a:p>
          <a:p>
            <a:pPr marL="514350" indent="-514350">
              <a:buFont typeface="+mj-lt"/>
              <a:buAutoNum type="arabicPeriod"/>
            </a:pPr>
            <a:r>
              <a:rPr lang="zh-CN" altLang="en-US" b="0" dirty="0"/>
              <a:t>将复杂计算过程转换为简单重复子过程；</a:t>
            </a:r>
            <a:endParaRPr lang="en-US" altLang="zh-CN" b="0" dirty="0"/>
          </a:p>
          <a:p>
            <a:pPr marL="514350" indent="-514350">
              <a:buFont typeface="+mj-lt"/>
              <a:buAutoNum type="arabicPeriod"/>
            </a:pPr>
            <a:r>
              <a:rPr lang="zh-CN" altLang="en-US" b="0" dirty="0"/>
              <a:t>找到递归公式，即能够将大问题转化为小问题的公式；</a:t>
            </a:r>
            <a:endParaRPr lang="en-US" altLang="zh-CN" b="0" dirty="0"/>
          </a:p>
          <a:p>
            <a:pPr marL="514350" indent="-514350">
              <a:buFont typeface="+mj-lt"/>
              <a:buAutoNum type="arabicPeriod"/>
            </a:pPr>
            <a:r>
              <a:rPr lang="zh-CN" altLang="en-US" b="0" dirty="0"/>
              <a:t>自上而下计算，在返回完成递归过程。</a:t>
            </a:r>
            <a:endParaRPr lang="en-US" altLang="zh-CN" b="0" dirty="0"/>
          </a:p>
          <a:p>
            <a:pPr marL="0" indent="0">
              <a:buNone/>
            </a:pPr>
            <a:endParaRPr lang="en-US" altLang="zh-CN" b="0" i="0" dirty="0">
              <a:solidFill>
                <a:srgbClr val="333333"/>
              </a:solidFill>
              <a:effectLst/>
              <a:latin typeface="-apple-system"/>
            </a:endParaRPr>
          </a:p>
          <a:p>
            <a:pPr marL="0" indent="0">
              <a:buNone/>
            </a:pPr>
            <a:endParaRPr lang="en-US" altLang="zh-CN" b="0" dirty="0">
              <a:solidFill>
                <a:srgbClr val="333333"/>
              </a:solidFill>
              <a:latin typeface="-apple-system"/>
            </a:endParaRPr>
          </a:p>
          <a:p>
            <a:pPr marL="0" indent="0">
              <a:buNone/>
            </a:pPr>
            <a:r>
              <a:rPr lang="zh-CN" altLang="en-US" b="0" i="0" dirty="0">
                <a:solidFill>
                  <a:srgbClr val="FF0000"/>
                </a:solidFill>
                <a:effectLst/>
                <a:latin typeface="-apple-system"/>
              </a:rPr>
              <a:t>核心是分治策略，即分而治之</a:t>
            </a:r>
          </a:p>
        </p:txBody>
      </p:sp>
    </p:spTree>
    <p:extLst>
      <p:ext uri="{BB962C8B-B14F-4D97-AF65-F5344CB8AC3E}">
        <p14:creationId xmlns:p14="http://schemas.microsoft.com/office/powerpoint/2010/main" val="8924613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0"/>
            <a:ext cx="9143999" cy="6024162"/>
          </a:xfrm>
        </p:spPr>
        <p:txBody>
          <a:bodyPr/>
          <a:lstStyle/>
          <a:p>
            <a:r>
              <a:rPr lang="zh-CN" altLang="en-US" dirty="0"/>
              <a:t>递归：</a:t>
            </a:r>
            <a:r>
              <a:rPr lang="zh-CN" altLang="en-US" b="0" dirty="0"/>
              <a:t>通过不停的直接调用或者间接的调用自身的函数，通过每次改变变量完成多个过程的重复计算，直到到达边界之后，结束调用。</a:t>
            </a:r>
            <a:endParaRPr lang="en-US" altLang="zh-CN" b="0" dirty="0"/>
          </a:p>
          <a:p>
            <a:pPr marL="0" indent="0">
              <a:buNone/>
            </a:pPr>
            <a:r>
              <a:rPr lang="zh-CN" altLang="en-US" b="0" dirty="0"/>
              <a:t>一般步骤</a:t>
            </a:r>
            <a:endParaRPr lang="en-US" altLang="zh-CN" b="0" dirty="0"/>
          </a:p>
          <a:p>
            <a:pPr marL="514350" indent="-514350">
              <a:buFont typeface="+mj-lt"/>
              <a:buAutoNum type="arabicPeriod"/>
            </a:pPr>
            <a:r>
              <a:rPr lang="zh-CN" altLang="en-US" b="0" dirty="0"/>
              <a:t>根据题目设计递归函数中的运算部分；</a:t>
            </a:r>
            <a:endParaRPr lang="en-US" altLang="zh-CN" b="0" dirty="0"/>
          </a:p>
          <a:p>
            <a:pPr marL="514350" indent="-514350">
              <a:buFont typeface="+mj-lt"/>
              <a:buAutoNum type="arabicPeriod"/>
            </a:pPr>
            <a:r>
              <a:rPr lang="zh-CN" altLang="en-US" b="0" dirty="0"/>
              <a:t>根据题目找到递归公式，题目可能会隐含给出，也可能需要自己进行推导；</a:t>
            </a:r>
            <a:endParaRPr lang="en-US" altLang="zh-CN" b="0" dirty="0"/>
          </a:p>
          <a:p>
            <a:pPr marL="514350" indent="-514350">
              <a:buFont typeface="+mj-lt"/>
              <a:buAutoNum type="arabicPeriod"/>
            </a:pPr>
            <a:r>
              <a:rPr lang="zh-CN" altLang="en-US" b="0" i="0" dirty="0">
                <a:solidFill>
                  <a:srgbClr val="333333"/>
                </a:solidFill>
                <a:effectLst/>
                <a:latin typeface="-apple-system"/>
              </a:rPr>
              <a:t>找到递归出口，即递归的终止条件。</a:t>
            </a:r>
            <a:endParaRPr lang="en-US" altLang="zh-CN" b="0" i="0" dirty="0">
              <a:solidFill>
                <a:srgbClr val="333333"/>
              </a:solidFill>
              <a:effectLst/>
              <a:latin typeface="-apple-system"/>
            </a:endParaRPr>
          </a:p>
          <a:p>
            <a:pPr marL="514350" indent="-514350">
              <a:buFont typeface="+mj-lt"/>
              <a:buAutoNum type="arabicPeriod"/>
            </a:pPr>
            <a:endParaRPr lang="en-US" altLang="zh-CN" b="0" dirty="0">
              <a:solidFill>
                <a:srgbClr val="333333"/>
              </a:solidFill>
              <a:latin typeface="-apple-system"/>
            </a:endParaRPr>
          </a:p>
          <a:p>
            <a:pPr marL="0" indent="0">
              <a:buNone/>
            </a:pPr>
            <a:endParaRPr lang="en-US" altLang="zh-CN" b="0" i="0" dirty="0">
              <a:solidFill>
                <a:srgbClr val="333333"/>
              </a:solidFill>
              <a:effectLst/>
              <a:latin typeface="-apple-system"/>
            </a:endParaRPr>
          </a:p>
          <a:p>
            <a:pPr marL="0" indent="0">
              <a:buNone/>
            </a:pPr>
            <a:r>
              <a:rPr lang="zh-CN" altLang="en-US" b="0" i="0" dirty="0">
                <a:solidFill>
                  <a:srgbClr val="FF0000"/>
                </a:solidFill>
                <a:effectLst/>
                <a:latin typeface="-apple-system"/>
              </a:rPr>
              <a:t>经典运用是</a:t>
            </a:r>
            <a:r>
              <a:rPr lang="zh-CN" altLang="en-US" sz="2800" b="0" dirty="0">
                <a:solidFill>
                  <a:srgbClr val="FF0000"/>
                </a:solidFill>
              </a:rPr>
              <a:t>斐波那契数列、求阶乘</a:t>
            </a:r>
            <a:r>
              <a:rPr lang="en-US" altLang="zh-CN" sz="2800" b="0" dirty="0">
                <a:solidFill>
                  <a:srgbClr val="FF0000"/>
                </a:solidFill>
              </a:rPr>
              <a:t>n!</a:t>
            </a:r>
            <a:r>
              <a:rPr lang="zh-CN" altLang="en-US" sz="2800" b="0" dirty="0">
                <a:solidFill>
                  <a:srgbClr val="FF0000"/>
                </a:solidFill>
              </a:rPr>
              <a:t>、二分查找</a:t>
            </a:r>
            <a:endParaRPr lang="zh-CN" altLang="en-US" b="0" i="0" dirty="0">
              <a:solidFill>
                <a:srgbClr val="FF0000"/>
              </a:solidFill>
              <a:effectLst/>
              <a:latin typeface="-apple-system"/>
            </a:endParaRPr>
          </a:p>
          <a:p>
            <a:pPr marL="0" indent="0">
              <a:buNone/>
            </a:pPr>
            <a:endParaRPr lang="en-US" altLang="zh-CN" b="0" i="0" dirty="0">
              <a:solidFill>
                <a:srgbClr val="333333"/>
              </a:solidFill>
              <a:effectLst/>
              <a:latin typeface="-apple-system"/>
            </a:endParaRPr>
          </a:p>
        </p:txBody>
      </p:sp>
    </p:spTree>
    <p:extLst>
      <p:ext uri="{BB962C8B-B14F-4D97-AF65-F5344CB8AC3E}">
        <p14:creationId xmlns:p14="http://schemas.microsoft.com/office/powerpoint/2010/main" val="24744511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r>
              <a:rPr lang="zh-CN" altLang="en-US" sz="2800" b="0" dirty="0"/>
              <a:t>斐波那契数列（递归）</a:t>
            </a:r>
            <a:endParaRPr lang="en-US" altLang="zh-CN" sz="2800" b="0" dirty="0"/>
          </a:p>
          <a:p>
            <a:pPr marL="0" indent="0">
              <a:buNone/>
            </a:pPr>
            <a:endParaRPr lang="en-US" altLang="zh-CN" sz="2800" b="0" dirty="0"/>
          </a:p>
          <a:p>
            <a:pPr marL="0" indent="0">
              <a:buNone/>
            </a:pPr>
            <a:endParaRPr lang="en-US" altLang="zh-CN" sz="2800" b="0" dirty="0"/>
          </a:p>
        </p:txBody>
      </p:sp>
      <p:pic>
        <p:nvPicPr>
          <p:cNvPr id="4" name="图片 3">
            <a:extLst>
              <a:ext uri="{FF2B5EF4-FFF2-40B4-BE49-F238E27FC236}">
                <a16:creationId xmlns:a16="http://schemas.microsoft.com/office/drawing/2014/main" id="{75E11228-95A5-B829-42FE-FED26C7D226D}"/>
              </a:ext>
            </a:extLst>
          </p:cNvPr>
          <p:cNvPicPr>
            <a:picLocks noChangeAspect="1"/>
          </p:cNvPicPr>
          <p:nvPr/>
        </p:nvPicPr>
        <p:blipFill>
          <a:blip r:embed="rId3"/>
          <a:stretch>
            <a:fillRect/>
          </a:stretch>
        </p:blipFill>
        <p:spPr>
          <a:xfrm>
            <a:off x="99628" y="1670310"/>
            <a:ext cx="8864985" cy="3744416"/>
          </a:xfrm>
          <a:prstGeom prst="rect">
            <a:avLst/>
          </a:prstGeom>
        </p:spPr>
      </p:pic>
    </p:spTree>
    <p:extLst>
      <p:ext uri="{BB962C8B-B14F-4D97-AF65-F5344CB8AC3E}">
        <p14:creationId xmlns:p14="http://schemas.microsoft.com/office/powerpoint/2010/main" val="11428506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357166"/>
            <a:ext cx="8713788" cy="5653109"/>
          </a:xfrm>
        </p:spPr>
        <p:txBody>
          <a:bodyPr/>
          <a:lstStyle/>
          <a:p>
            <a:r>
              <a:rPr lang="zh-CN" altLang="en-US" sz="2800" b="0" dirty="0"/>
              <a:t>斐波那契数列（递归</a:t>
            </a:r>
            <a:r>
              <a:rPr lang="en-US" altLang="zh-CN" sz="2800" b="0" dirty="0"/>
              <a:t>+</a:t>
            </a:r>
            <a:r>
              <a:rPr lang="zh-CN" altLang="en-US" sz="2800" b="0" dirty="0"/>
              <a:t>定义函数</a:t>
            </a:r>
            <a:r>
              <a:rPr lang="en-US" altLang="zh-CN" sz="2800" b="0" dirty="0"/>
              <a:t>+for</a:t>
            </a:r>
            <a:r>
              <a:rPr lang="zh-CN" altLang="en-US" sz="2800" b="0" dirty="0"/>
              <a:t>循环）</a:t>
            </a:r>
            <a:endParaRPr lang="en-US" altLang="zh-CN" sz="2800" b="0" dirty="0"/>
          </a:p>
          <a:p>
            <a:pPr marL="0" indent="0">
              <a:buNone/>
            </a:pPr>
            <a:endParaRPr lang="en-US" altLang="zh-CN" sz="2800" b="0" dirty="0"/>
          </a:p>
          <a:p>
            <a:pPr marL="0" indent="0">
              <a:buNone/>
            </a:pPr>
            <a:endParaRPr lang="en-US" altLang="zh-CN" sz="2800" b="0" dirty="0"/>
          </a:p>
        </p:txBody>
      </p:sp>
      <p:pic>
        <p:nvPicPr>
          <p:cNvPr id="2" name="图片 1">
            <a:extLst>
              <a:ext uri="{FF2B5EF4-FFF2-40B4-BE49-F238E27FC236}">
                <a16:creationId xmlns:a16="http://schemas.microsoft.com/office/drawing/2014/main" id="{DDA0D8C7-616E-18EF-4D47-FDE916D737FA}"/>
              </a:ext>
            </a:extLst>
          </p:cNvPr>
          <p:cNvPicPr>
            <a:picLocks noChangeAspect="1"/>
          </p:cNvPicPr>
          <p:nvPr/>
        </p:nvPicPr>
        <p:blipFill>
          <a:blip r:embed="rId3"/>
          <a:stretch>
            <a:fillRect/>
          </a:stretch>
        </p:blipFill>
        <p:spPr>
          <a:xfrm>
            <a:off x="155576" y="940489"/>
            <a:ext cx="8832847" cy="4977022"/>
          </a:xfrm>
          <a:prstGeom prst="rect">
            <a:avLst/>
          </a:prstGeom>
        </p:spPr>
      </p:pic>
    </p:spTree>
    <p:extLst>
      <p:ext uri="{BB962C8B-B14F-4D97-AF65-F5344CB8AC3E}">
        <p14:creationId xmlns:p14="http://schemas.microsoft.com/office/powerpoint/2010/main" val="1379629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713788" cy="6120680"/>
          </a:xfrm>
        </p:spPr>
        <p:txBody>
          <a:bodyPr/>
          <a:lstStyle/>
          <a:p>
            <a:pPr>
              <a:lnSpc>
                <a:spcPct val="90000"/>
              </a:lnSpc>
            </a:pPr>
            <a:r>
              <a:rPr lang="zh-CN" altLang="en-US" dirty="0"/>
              <a:t>程序设计是一个逻辑思维传达过程，在这个过程中，把人求解问题的思维传达到机器可直接或间接的操作中。或者说，程序中所描述的机器操作，实际上是人的解题思路的计算机可执行描述。</a:t>
            </a:r>
            <a:r>
              <a:rPr lang="zh-CN" altLang="en-US" dirty="0">
                <a:solidFill>
                  <a:srgbClr val="FF0000"/>
                </a:solidFill>
              </a:rPr>
              <a:t>程序中所蕴涵的解题思路称为算法</a:t>
            </a:r>
            <a:r>
              <a:rPr lang="zh-CN" altLang="en-US" dirty="0"/>
              <a:t>（</a:t>
            </a:r>
            <a:r>
              <a:rPr lang="en-US" altLang="zh-CN" dirty="0"/>
              <a:t>algorithm</a:t>
            </a:r>
            <a:r>
              <a:rPr lang="zh-CN" altLang="en-US" dirty="0"/>
              <a:t>）。所以，算法常称为程序的灵魂、计算的灵魂。</a:t>
            </a:r>
            <a:endParaRPr lang="en-US" altLang="zh-CN" dirty="0"/>
          </a:p>
          <a:p>
            <a:pPr marL="0" indent="0" algn="ctr">
              <a:lnSpc>
                <a:spcPct val="90000"/>
              </a:lnSpc>
              <a:buNone/>
            </a:pPr>
            <a:r>
              <a:rPr lang="zh-CN" altLang="en-US" dirty="0">
                <a:solidFill>
                  <a:srgbClr val="FF0000"/>
                </a:solidFill>
              </a:rPr>
              <a:t>算法</a:t>
            </a:r>
            <a:r>
              <a:rPr lang="en-US" altLang="zh-CN" dirty="0">
                <a:solidFill>
                  <a:srgbClr val="FF0000"/>
                </a:solidFill>
              </a:rPr>
              <a:t>+</a:t>
            </a:r>
            <a:r>
              <a:rPr lang="zh-CN" altLang="en-US" dirty="0">
                <a:solidFill>
                  <a:srgbClr val="FF0000"/>
                </a:solidFill>
              </a:rPr>
              <a:t>数据结构</a:t>
            </a:r>
            <a:r>
              <a:rPr lang="en-US" altLang="zh-CN" dirty="0">
                <a:solidFill>
                  <a:srgbClr val="FF0000"/>
                </a:solidFill>
              </a:rPr>
              <a:t>=</a:t>
            </a:r>
            <a:r>
              <a:rPr lang="zh-CN" altLang="en-US" dirty="0">
                <a:solidFill>
                  <a:srgbClr val="FF0000"/>
                </a:solidFill>
              </a:rPr>
              <a:t>程序</a:t>
            </a:r>
          </a:p>
          <a:p>
            <a:pPr>
              <a:lnSpc>
                <a:spcPct val="90000"/>
              </a:lnSpc>
            </a:pPr>
            <a:r>
              <a:rPr lang="zh-CN" altLang="en-US" dirty="0"/>
              <a:t>对于不同类型的问题，具有不同的算法</a:t>
            </a:r>
            <a:endParaRPr lang="en-US" altLang="zh-CN" dirty="0"/>
          </a:p>
          <a:p>
            <a:pPr>
              <a:lnSpc>
                <a:spcPct val="90000"/>
              </a:lnSpc>
            </a:pPr>
            <a:r>
              <a:rPr lang="zh-CN" altLang="en-US" dirty="0"/>
              <a:t>对于同样类型的问题也可以有不同的算法，因为不同的解题环境以及思维模式，会有不同的解题思路。（</a:t>
            </a:r>
            <a:r>
              <a:rPr lang="zh-CN" altLang="en-US" dirty="0">
                <a:solidFill>
                  <a:srgbClr val="FF0000"/>
                </a:solidFill>
              </a:rPr>
              <a:t>斐波那契数列的多种解法</a:t>
            </a:r>
            <a:r>
              <a:rPr lang="zh-CN" altLang="en-US" dirty="0"/>
              <a:t>）</a:t>
            </a:r>
            <a:endParaRPr lang="en-US" altLang="zh-CN" dirty="0"/>
          </a:p>
          <a:p>
            <a:pPr>
              <a:lnSpc>
                <a:spcPct val="90000"/>
              </a:lnSpc>
            </a:pPr>
            <a:r>
              <a:rPr lang="zh-CN" altLang="en-US" dirty="0"/>
              <a:t>算法独立于任何具体的程序设计语言，一个算法可以用多种程序设计语言来实现。</a:t>
            </a:r>
            <a:endParaRPr lang="en-US" altLang="zh-CN" dirty="0">
              <a:solidFill>
                <a:srgbClr val="FF0000"/>
              </a:solidFill>
              <a:latin typeface="华文行楷" pitchFamily="2" charset="-122"/>
              <a:ea typeface="华文行楷" pitchFamily="2" charset="-122"/>
            </a:endParaRPr>
          </a:p>
          <a:p>
            <a:pPr algn="ctr">
              <a:lnSpc>
                <a:spcPct val="90000"/>
              </a:lnSpc>
              <a:buNone/>
            </a:pPr>
            <a:r>
              <a:rPr lang="zh-CN" altLang="en-US" dirty="0">
                <a:solidFill>
                  <a:srgbClr val="FF0000"/>
                </a:solidFill>
                <a:latin typeface="华文行楷" pitchFamily="2" charset="-122"/>
                <a:ea typeface="华文行楷" pitchFamily="2" charset="-122"/>
              </a:rPr>
              <a:t>算法因问题类型、解题环境和思维模式而异</a:t>
            </a:r>
            <a:endParaRPr lang="zh-CN" altLang="en-US" dirty="0">
              <a:latin typeface="华文行楷" pitchFamily="2" charset="-122"/>
              <a:ea typeface="华文行楷" pitchFamily="2" charset="-122"/>
            </a:endParaRPr>
          </a:p>
          <a:p>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28604"/>
            <a:ext cx="8713788" cy="5581671"/>
          </a:xfrm>
        </p:spPr>
        <p:txBody>
          <a:bodyPr/>
          <a:lstStyle/>
          <a:p>
            <a:pPr>
              <a:buNone/>
            </a:pPr>
            <a:r>
              <a:rPr lang="zh-CN" altLang="en-US" b="0" dirty="0"/>
              <a:t>求阶乘：</a:t>
            </a:r>
            <a:r>
              <a:rPr lang="en-US" altLang="zh-CN" b="0" dirty="0"/>
              <a:t>n</a:t>
            </a:r>
            <a:r>
              <a:rPr lang="zh-CN" altLang="en-US" b="0" dirty="0"/>
              <a:t>！</a:t>
            </a:r>
            <a:r>
              <a:rPr lang="en-US" altLang="zh-CN" b="0" dirty="0"/>
              <a:t>=n</a:t>
            </a:r>
            <a:r>
              <a:rPr lang="zh-CN" altLang="en-US" b="0" dirty="0"/>
              <a:t>*（</a:t>
            </a:r>
            <a:r>
              <a:rPr lang="en-US" altLang="zh-CN" b="0" dirty="0"/>
              <a:t>n-1</a:t>
            </a:r>
            <a:r>
              <a:rPr lang="zh-CN" altLang="en-US" b="0" dirty="0"/>
              <a:t>）！</a:t>
            </a:r>
          </a:p>
          <a:p>
            <a:pPr marL="0" indent="0">
              <a:buNone/>
            </a:pPr>
            <a:endParaRPr lang="en-US" altLang="zh-CN" dirty="0"/>
          </a:p>
          <a:p>
            <a:endParaRPr lang="zh-CN" altLang="en-US" dirty="0"/>
          </a:p>
        </p:txBody>
      </p:sp>
      <p:pic>
        <p:nvPicPr>
          <p:cNvPr id="2" name="图片 1">
            <a:extLst>
              <a:ext uri="{FF2B5EF4-FFF2-40B4-BE49-F238E27FC236}">
                <a16:creationId xmlns:a16="http://schemas.microsoft.com/office/drawing/2014/main" id="{F7DD9897-A1E2-9151-3121-75E2070DB6A3}"/>
              </a:ext>
            </a:extLst>
          </p:cNvPr>
          <p:cNvPicPr>
            <a:picLocks noChangeAspect="1"/>
          </p:cNvPicPr>
          <p:nvPr/>
        </p:nvPicPr>
        <p:blipFill>
          <a:blip r:embed="rId3"/>
          <a:stretch>
            <a:fillRect/>
          </a:stretch>
        </p:blipFill>
        <p:spPr>
          <a:xfrm>
            <a:off x="323528" y="1268760"/>
            <a:ext cx="7596656" cy="4437190"/>
          </a:xfrm>
          <a:prstGeom prst="rect">
            <a:avLst/>
          </a:prstGeom>
        </p:spPr>
      </p:pic>
    </p:spTree>
    <p:extLst>
      <p:ext uri="{BB962C8B-B14F-4D97-AF65-F5344CB8AC3E}">
        <p14:creationId xmlns:p14="http://schemas.microsoft.com/office/powerpoint/2010/main" val="5303673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295400" y="152400"/>
            <a:ext cx="6905625" cy="674688"/>
          </a:xfrm>
          <a:prstGeom prst="rect">
            <a:avLst/>
          </a:prstGeom>
          <a:noFill/>
          <a:ln w="9525">
            <a:noFill/>
            <a:miter lim="800000"/>
            <a:headEnd/>
            <a:tailEnd/>
          </a:ln>
        </p:spPr>
        <p:txBody>
          <a:bodyPr lIns="92075" tIns="46038" rIns="92075" bIns="46038" anchor="ctr"/>
          <a:lstStyle/>
          <a:p>
            <a:pPr>
              <a:lnSpc>
                <a:spcPct val="90000"/>
              </a:lnSpc>
              <a:spcBef>
                <a:spcPct val="0"/>
              </a:spcBef>
            </a:pPr>
            <a:r>
              <a:rPr lang="zh-CN" altLang="en-US" sz="3200" b="0" dirty="0">
                <a:latin typeface="+mj-ea"/>
                <a:ea typeface="+mj-ea"/>
              </a:rPr>
              <a:t>二分查找（折半查找）</a:t>
            </a:r>
          </a:p>
        </p:txBody>
      </p:sp>
      <p:sp>
        <p:nvSpPr>
          <p:cNvPr id="5" name="内容占位符 2">
            <a:extLst>
              <a:ext uri="{FF2B5EF4-FFF2-40B4-BE49-F238E27FC236}">
                <a16:creationId xmlns:a16="http://schemas.microsoft.com/office/drawing/2014/main" id="{D4F54B77-D9AB-A2FB-9D5A-226628CDEFA6}"/>
              </a:ext>
            </a:extLst>
          </p:cNvPr>
          <p:cNvSpPr txBox="1">
            <a:spLocks/>
          </p:cNvSpPr>
          <p:nvPr/>
        </p:nvSpPr>
        <p:spPr>
          <a:xfrm>
            <a:off x="179512" y="692696"/>
            <a:ext cx="8497764" cy="5904656"/>
          </a:xfrm>
          <a:prstGeom prst="rect">
            <a:avLst/>
          </a:prstGeom>
        </p:spPr>
        <p:txBody>
          <a:bodyPr/>
          <a:lstStyle>
            <a:lvl1pPr marL="342900" indent="-3429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cs typeface="+mn-cs"/>
              </a:defRPr>
            </a:lvl1pPr>
            <a:lvl2pPr marL="742950" indent="-28575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2pPr>
            <a:lvl3pPr marL="1143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3pPr>
            <a:lvl4pPr marL="1600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4pPr>
            <a:lvl5pPr marL="20574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5pPr>
            <a:lvl6pPr marL="25146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6pPr>
            <a:lvl7pPr marL="29718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7pPr>
            <a:lvl8pPr marL="34290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8pPr>
            <a:lvl9pPr marL="3886200" indent="-228600" algn="l" rtl="0" fontAlgn="base">
              <a:spcBef>
                <a:spcPct val="20000"/>
              </a:spcBef>
              <a:spcAft>
                <a:spcPct val="0"/>
              </a:spcAft>
              <a:buClr>
                <a:srgbClr val="09031B"/>
              </a:buClr>
              <a:buFont typeface="Wingdings" pitchFamily="2" charset="2"/>
              <a:buChar char="l"/>
              <a:defRPr sz="2800" b="1">
                <a:solidFill>
                  <a:srgbClr val="09031B"/>
                </a:solidFill>
                <a:latin typeface="+mn-lt"/>
                <a:ea typeface="+mn-ea"/>
              </a:defRPr>
            </a:lvl9pPr>
          </a:lstStyle>
          <a:p>
            <a:r>
              <a:rPr lang="zh-CN" altLang="en-US" kern="0" dirty="0"/>
              <a:t>基本思想：</a:t>
            </a:r>
            <a:r>
              <a:rPr lang="zh-CN" altLang="en-US" sz="2400" dirty="0">
                <a:latin typeface="+mn-ea"/>
              </a:rPr>
              <a:t>属于有序查找算法。用给定值先与中间结点比较。比较完之后有三种情况：</a:t>
            </a:r>
            <a:endParaRPr lang="en-US" altLang="zh-CN" sz="2400" dirty="0">
              <a:latin typeface="+mn-ea"/>
            </a:endParaRPr>
          </a:p>
          <a:p>
            <a:pPr marL="540000" indent="457200">
              <a:buFont typeface="Wingdings" panose="05000000000000000000" pitchFamily="2" charset="2"/>
              <a:buChar char="Ø"/>
            </a:pPr>
            <a:r>
              <a:rPr lang="zh-CN" altLang="en-US" sz="2400" dirty="0">
                <a:latin typeface="+mn-ea"/>
              </a:rPr>
              <a:t>相等，说明找到；</a:t>
            </a:r>
            <a:endParaRPr lang="en-US" altLang="zh-CN" sz="2400" dirty="0">
              <a:latin typeface="+mn-ea"/>
            </a:endParaRPr>
          </a:p>
          <a:p>
            <a:pPr marL="540000" indent="457200">
              <a:buFont typeface="Wingdings" panose="05000000000000000000" pitchFamily="2" charset="2"/>
              <a:buChar char="Ø"/>
            </a:pPr>
            <a:r>
              <a:rPr lang="zh-CN" altLang="en-US" sz="2400" dirty="0">
                <a:latin typeface="+mn-ea"/>
              </a:rPr>
              <a:t>要查找的数据比中间节点小，说明要查找的数字在中   </a:t>
            </a:r>
            <a:endParaRPr lang="en-US" altLang="zh-CN" sz="2400" dirty="0">
              <a:latin typeface="+mn-ea"/>
            </a:endParaRPr>
          </a:p>
          <a:p>
            <a:pPr marL="540000" indent="457200">
              <a:buNone/>
            </a:pPr>
            <a:r>
              <a:rPr lang="zh-CN" altLang="en-US" sz="2400" dirty="0">
                <a:latin typeface="+mn-ea"/>
              </a:rPr>
              <a:t>间节点左边；</a:t>
            </a:r>
            <a:endParaRPr lang="en-US" altLang="zh-CN" sz="2400" dirty="0">
              <a:latin typeface="+mn-ea"/>
            </a:endParaRPr>
          </a:p>
          <a:p>
            <a:pPr marL="882900">
              <a:buFont typeface="Wingdings" panose="05000000000000000000" pitchFamily="2" charset="2"/>
              <a:buChar char="Ø"/>
            </a:pPr>
            <a:r>
              <a:rPr lang="zh-CN" altLang="en-US" sz="2400" dirty="0">
                <a:latin typeface="+mn-ea"/>
              </a:rPr>
              <a:t>要查找的数据比中间节点大，说明要查找的数字在中     </a:t>
            </a:r>
            <a:endParaRPr lang="en-US" altLang="zh-CN" sz="2400" dirty="0">
              <a:latin typeface="+mn-ea"/>
            </a:endParaRPr>
          </a:p>
          <a:p>
            <a:pPr marL="540000" indent="457200">
              <a:buNone/>
            </a:pPr>
            <a:r>
              <a:rPr lang="zh-CN" altLang="en-US" sz="2400" dirty="0">
                <a:latin typeface="+mn-ea"/>
              </a:rPr>
              <a:t>间节点右边。</a:t>
            </a:r>
            <a:endParaRPr lang="en-US" altLang="zh-CN" sz="2400" dirty="0">
              <a:latin typeface="+mn-ea"/>
            </a:endParaRPr>
          </a:p>
          <a:p>
            <a:pPr marL="0" indent="457200">
              <a:buNone/>
            </a:pPr>
            <a:endParaRPr lang="en-US" altLang="zh-CN" sz="2400" dirty="0">
              <a:latin typeface="+mn-ea"/>
            </a:endParaRPr>
          </a:p>
          <a:p>
            <a:pPr marL="0" indent="0">
              <a:buNone/>
            </a:pPr>
            <a:r>
              <a:rPr lang="en-US" altLang="zh-CN" sz="2400" dirty="0">
                <a:latin typeface="+mn-ea"/>
              </a:rPr>
              <a:t>    </a:t>
            </a:r>
            <a:r>
              <a:rPr lang="zh-CN" altLang="en-US" sz="2400" dirty="0">
                <a:solidFill>
                  <a:srgbClr val="FF0000"/>
                </a:solidFill>
                <a:latin typeface="+mn-ea"/>
              </a:rPr>
              <a:t>说明</a:t>
            </a:r>
            <a:r>
              <a:rPr lang="zh-CN" altLang="en-US" sz="2400" dirty="0">
                <a:latin typeface="+mn-ea"/>
              </a:rPr>
              <a:t>：元素必须是有序的，从小到大或从大到小；</a:t>
            </a:r>
            <a:endParaRPr lang="en-US" altLang="zh-CN" sz="2400" dirty="0">
              <a:latin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295400" y="152400"/>
            <a:ext cx="6905625" cy="674688"/>
          </a:xfrm>
          <a:prstGeom prst="rect">
            <a:avLst/>
          </a:prstGeom>
          <a:noFill/>
          <a:ln w="9525">
            <a:noFill/>
            <a:miter lim="800000"/>
            <a:headEnd/>
            <a:tailEnd/>
          </a:ln>
        </p:spPr>
        <p:txBody>
          <a:bodyPr lIns="92075" tIns="46038" rIns="92075" bIns="46038" anchor="ctr"/>
          <a:lstStyle/>
          <a:p>
            <a:pPr>
              <a:lnSpc>
                <a:spcPct val="90000"/>
              </a:lnSpc>
              <a:spcBef>
                <a:spcPct val="0"/>
              </a:spcBef>
            </a:pPr>
            <a:r>
              <a:rPr lang="zh-CN" altLang="en-US" sz="3200" b="0" dirty="0">
                <a:latin typeface="+mj-ea"/>
                <a:ea typeface="+mj-ea"/>
              </a:rPr>
              <a:t>折半查找</a:t>
            </a:r>
            <a:r>
              <a:rPr lang="en-US" altLang="zh-CN" sz="3200" b="0" dirty="0">
                <a:latin typeface="+mj-ea"/>
                <a:ea typeface="+mj-ea"/>
              </a:rPr>
              <a:t>--</a:t>
            </a:r>
            <a:r>
              <a:rPr lang="zh-CN" altLang="en-US" sz="3200" b="0" dirty="0">
                <a:latin typeface="+mj-ea"/>
                <a:ea typeface="+mj-ea"/>
              </a:rPr>
              <a:t>有序表的查找</a:t>
            </a:r>
          </a:p>
        </p:txBody>
      </p:sp>
      <p:sp>
        <p:nvSpPr>
          <p:cNvPr id="38915" name="Text Box 5"/>
          <p:cNvSpPr txBox="1">
            <a:spLocks noChangeArrowheads="1"/>
          </p:cNvSpPr>
          <p:nvPr/>
        </p:nvSpPr>
        <p:spPr bwMode="auto">
          <a:xfrm>
            <a:off x="0" y="990600"/>
            <a:ext cx="3352800" cy="396875"/>
          </a:xfrm>
          <a:prstGeom prst="rect">
            <a:avLst/>
          </a:prstGeom>
          <a:noFill/>
          <a:ln w="9525">
            <a:noFill/>
            <a:miter lim="800000"/>
            <a:headEnd/>
            <a:tailEnd/>
          </a:ln>
        </p:spPr>
        <p:txBody>
          <a:bodyPr>
            <a:spAutoFit/>
          </a:bodyPr>
          <a:lstStyle/>
          <a:p>
            <a:endParaRPr lang="en-US" altLang="zh-CN" sz="2000" b="1">
              <a:latin typeface="Arial" pitchFamily="34" charset="0"/>
              <a:ea typeface="楷体_GB2312" pitchFamily="49" charset="-122"/>
            </a:endParaRPr>
          </a:p>
        </p:txBody>
      </p:sp>
      <p:sp>
        <p:nvSpPr>
          <p:cNvPr id="38916" name="Rectangle 6"/>
          <p:cNvSpPr>
            <a:spLocks noChangeArrowheads="1"/>
          </p:cNvSpPr>
          <p:nvPr/>
        </p:nvSpPr>
        <p:spPr bwMode="auto">
          <a:xfrm>
            <a:off x="0" y="1022350"/>
            <a:ext cx="9144000" cy="1200329"/>
          </a:xfrm>
          <a:prstGeom prst="rect">
            <a:avLst/>
          </a:prstGeom>
          <a:noFill/>
          <a:ln w="9525">
            <a:noFill/>
            <a:miter lim="800000"/>
            <a:headEnd/>
            <a:tailEnd/>
          </a:ln>
        </p:spPr>
        <p:txBody>
          <a:bodyPr>
            <a:spAutoFit/>
          </a:bodyPr>
          <a:lstStyle/>
          <a:p>
            <a:pPr>
              <a:buFontTx/>
              <a:buChar char="•"/>
            </a:pPr>
            <a:r>
              <a:rPr lang="zh-CN" altLang="en-US" sz="2400" b="1" dirty="0">
                <a:latin typeface="+mn-ea"/>
                <a:ea typeface="+mn-ea"/>
              </a:rPr>
              <a:t>例</a:t>
            </a:r>
            <a:r>
              <a:rPr lang="en-US" altLang="zh-CN" sz="2400" b="1" dirty="0">
                <a:latin typeface="+mn-ea"/>
                <a:ea typeface="+mn-ea"/>
              </a:rPr>
              <a:t>: </a:t>
            </a:r>
            <a:r>
              <a:rPr lang="zh-CN" altLang="en-US" sz="2400" b="1" dirty="0">
                <a:latin typeface="+mn-ea"/>
                <a:ea typeface="+mn-ea"/>
              </a:rPr>
              <a:t>查找 </a:t>
            </a:r>
            <a:r>
              <a:rPr lang="en-US" altLang="zh-CN" sz="2400" b="1" dirty="0">
                <a:latin typeface="+mn-ea"/>
                <a:ea typeface="+mn-ea"/>
              </a:rPr>
              <a:t>key = 21 </a:t>
            </a:r>
            <a:r>
              <a:rPr lang="zh-CN" altLang="en-US" sz="2400" b="1" dirty="0">
                <a:latin typeface="+mn-ea"/>
                <a:ea typeface="+mn-ea"/>
              </a:rPr>
              <a:t>的结点所在的数组元素下标</a:t>
            </a:r>
            <a:r>
              <a:rPr lang="en-US" altLang="zh-CN" sz="2400" b="1" dirty="0">
                <a:latin typeface="+mn-ea"/>
                <a:ea typeface="+mn-ea"/>
              </a:rPr>
              <a:t>,</a:t>
            </a:r>
            <a:r>
              <a:rPr lang="zh-CN" altLang="en-US" sz="2400" b="1" dirty="0">
                <a:latin typeface="+mn-ea"/>
                <a:ea typeface="+mn-ea"/>
              </a:rPr>
              <a:t>设指针</a:t>
            </a:r>
            <a:r>
              <a:rPr lang="en-US" altLang="zh-CN" sz="2400" b="1" dirty="0">
                <a:latin typeface="+mn-ea"/>
                <a:ea typeface="+mn-ea"/>
              </a:rPr>
              <a:t>low</a:t>
            </a:r>
            <a:r>
              <a:rPr lang="zh-CN" altLang="en-US" sz="2400" b="1" dirty="0">
                <a:latin typeface="+mn-ea"/>
                <a:ea typeface="+mn-ea"/>
              </a:rPr>
              <a:t>和</a:t>
            </a:r>
            <a:r>
              <a:rPr lang="en-US" altLang="zh-CN" sz="2400" b="1" dirty="0">
                <a:latin typeface="+mn-ea"/>
                <a:ea typeface="+mn-ea"/>
              </a:rPr>
              <a:t>high</a:t>
            </a:r>
            <a:r>
              <a:rPr lang="zh-CN" altLang="en-US" sz="2400" b="1" dirty="0">
                <a:latin typeface="+mn-ea"/>
                <a:ea typeface="+mn-ea"/>
              </a:rPr>
              <a:t>分别指示待查元素所在范围的上界和下界，指针</a:t>
            </a:r>
            <a:r>
              <a:rPr lang="en-US" altLang="zh-CN" sz="2400" b="1" dirty="0">
                <a:latin typeface="+mn-ea"/>
                <a:ea typeface="+mn-ea"/>
              </a:rPr>
              <a:t>mid</a:t>
            </a:r>
            <a:r>
              <a:rPr lang="zh-CN" altLang="en-US" sz="2400" b="1" dirty="0">
                <a:latin typeface="+mn-ea"/>
                <a:ea typeface="+mn-ea"/>
              </a:rPr>
              <a:t>指示区间的中间位置，即</a:t>
            </a:r>
            <a:r>
              <a:rPr lang="en-US" altLang="zh-CN" sz="2400" b="1" dirty="0">
                <a:latin typeface="+mn-ea"/>
                <a:ea typeface="+mn-ea"/>
              </a:rPr>
              <a:t>mid= </a:t>
            </a:r>
            <a:r>
              <a:rPr lang="en-US" altLang="zh-CN" sz="2400" dirty="0">
                <a:latin typeface="+mn-ea"/>
                <a:ea typeface="+mn-ea"/>
                <a:sym typeface="Symbol" pitchFamily="18" charset="2"/>
              </a:rPr>
              <a:t></a:t>
            </a:r>
            <a:r>
              <a:rPr lang="zh-CN" altLang="en-US" sz="2400" b="1" dirty="0">
                <a:latin typeface="+mn-ea"/>
                <a:ea typeface="+mn-ea"/>
              </a:rPr>
              <a:t>（</a:t>
            </a:r>
            <a:r>
              <a:rPr lang="en-US" altLang="zh-CN" sz="2400" b="1" dirty="0" err="1">
                <a:latin typeface="+mn-ea"/>
                <a:ea typeface="+mn-ea"/>
              </a:rPr>
              <a:t>low+high</a:t>
            </a:r>
            <a:r>
              <a:rPr lang="zh-CN" altLang="en-US" sz="2400" b="1" dirty="0">
                <a:latin typeface="+mn-ea"/>
                <a:ea typeface="+mn-ea"/>
              </a:rPr>
              <a:t>）</a:t>
            </a:r>
            <a:r>
              <a:rPr lang="en-US" altLang="zh-CN" sz="2400" b="1" dirty="0">
                <a:latin typeface="+mn-ea"/>
                <a:ea typeface="+mn-ea"/>
              </a:rPr>
              <a:t>/2</a:t>
            </a:r>
            <a:r>
              <a:rPr lang="en-US" altLang="zh-CN" sz="2400" dirty="0">
                <a:latin typeface="+mn-ea"/>
                <a:ea typeface="+mn-ea"/>
                <a:sym typeface="Symbol" pitchFamily="18" charset="2"/>
              </a:rPr>
              <a:t></a:t>
            </a:r>
          </a:p>
        </p:txBody>
      </p:sp>
      <p:sp>
        <p:nvSpPr>
          <p:cNvPr id="38917" name="Text Box 15"/>
          <p:cNvSpPr txBox="1">
            <a:spLocks noChangeArrowheads="1"/>
          </p:cNvSpPr>
          <p:nvPr/>
        </p:nvSpPr>
        <p:spPr bwMode="auto">
          <a:xfrm>
            <a:off x="1476375" y="3068638"/>
            <a:ext cx="6653213" cy="457200"/>
          </a:xfrm>
          <a:prstGeom prst="rect">
            <a:avLst/>
          </a:prstGeom>
          <a:noFill/>
          <a:ln w="9525">
            <a:noFill/>
            <a:miter lim="800000"/>
            <a:headEnd/>
            <a:tailEnd/>
          </a:ln>
        </p:spPr>
        <p:txBody>
          <a:bodyPr>
            <a:spAutoFit/>
          </a:bodyPr>
          <a:lstStyle/>
          <a:p>
            <a:r>
              <a:rPr lang="en-US" altLang="zh-CN" sz="2400" b="1">
                <a:latin typeface="Times New Roman" pitchFamily="18" charset="0"/>
              </a:rPr>
              <a:t>0     1      2     3    4      5      6     7     8     9    10     11</a:t>
            </a:r>
          </a:p>
        </p:txBody>
      </p:sp>
      <p:graphicFrame>
        <p:nvGraphicFramePr>
          <p:cNvPr id="669839" name="Group 143"/>
          <p:cNvGraphicFramePr>
            <a:graphicFrameLocks noGrp="1"/>
          </p:cNvGraphicFramePr>
          <p:nvPr>
            <p:extLst>
              <p:ext uri="{D42A27DB-BD31-4B8C-83A1-F6EECF244321}">
                <p14:modId xmlns:p14="http://schemas.microsoft.com/office/powerpoint/2010/main" val="2683364095"/>
              </p:ext>
            </p:extLst>
          </p:nvPr>
        </p:nvGraphicFramePr>
        <p:xfrm>
          <a:off x="1331913" y="2665413"/>
          <a:ext cx="6913562" cy="476250"/>
        </p:xfrm>
        <a:graphic>
          <a:graphicData uri="http://schemas.openxmlformats.org/drawingml/2006/table">
            <a:tbl>
              <a:tblPr/>
              <a:tblGrid>
                <a:gridCol w="504825">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554037">
                  <a:extLst>
                    <a:ext uri="{9D8B030D-6E8A-4147-A177-3AD203B41FA5}">
                      <a16:colId xmlns:a16="http://schemas.microsoft.com/office/drawing/2014/main" val="20002"/>
                    </a:ext>
                  </a:extLst>
                </a:gridCol>
                <a:gridCol w="554038">
                  <a:extLst>
                    <a:ext uri="{9D8B030D-6E8A-4147-A177-3AD203B41FA5}">
                      <a16:colId xmlns:a16="http://schemas.microsoft.com/office/drawing/2014/main" val="20003"/>
                    </a:ext>
                  </a:extLst>
                </a:gridCol>
                <a:gridCol w="554037">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8">
                  <a:extLst>
                    <a:ext uri="{9D8B030D-6E8A-4147-A177-3AD203B41FA5}">
                      <a16:colId xmlns:a16="http://schemas.microsoft.com/office/drawing/2014/main" val="20006"/>
                    </a:ext>
                  </a:extLst>
                </a:gridCol>
                <a:gridCol w="554037">
                  <a:extLst>
                    <a:ext uri="{9D8B030D-6E8A-4147-A177-3AD203B41FA5}">
                      <a16:colId xmlns:a16="http://schemas.microsoft.com/office/drawing/2014/main" val="20007"/>
                    </a:ext>
                  </a:extLst>
                </a:gridCol>
                <a:gridCol w="554038">
                  <a:extLst>
                    <a:ext uri="{9D8B030D-6E8A-4147-A177-3AD203B41FA5}">
                      <a16:colId xmlns:a16="http://schemas.microsoft.com/office/drawing/2014/main" val="20008"/>
                    </a:ext>
                  </a:extLst>
                </a:gridCol>
                <a:gridCol w="554037">
                  <a:extLst>
                    <a:ext uri="{9D8B030D-6E8A-4147-A177-3AD203B41FA5}">
                      <a16:colId xmlns:a16="http://schemas.microsoft.com/office/drawing/2014/main" val="20009"/>
                    </a:ext>
                  </a:extLst>
                </a:gridCol>
                <a:gridCol w="579438">
                  <a:extLst>
                    <a:ext uri="{9D8B030D-6E8A-4147-A177-3AD203B41FA5}">
                      <a16:colId xmlns:a16="http://schemas.microsoft.com/office/drawing/2014/main" val="20010"/>
                    </a:ext>
                  </a:extLst>
                </a:gridCol>
                <a:gridCol w="792162">
                  <a:extLst>
                    <a:ext uri="{9D8B030D-6E8A-4147-A177-3AD203B41FA5}">
                      <a16:colId xmlns:a16="http://schemas.microsoft.com/office/drawing/2014/main" val="20011"/>
                    </a:ext>
                  </a:extLst>
                </a:gridCol>
              </a:tblGrid>
              <a:tr h="476250">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endParaRPr kumimoji="1" lang="en-US" sz="2800" b="1" i="0" u="none" strike="noStrike" cap="none" normalizeH="0" baseline="0" dirty="0">
                        <a:ln>
                          <a:noFill/>
                        </a:ln>
                        <a:solidFill>
                          <a:srgbClr val="000000"/>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388" rtl="0" eaLnBrk="0" fontAlgn="base" latinLnBrk="0" hangingPunct="0">
                        <a:lnSpc>
                          <a:spcPct val="90000"/>
                        </a:lnSpc>
                        <a:spcBef>
                          <a:spcPct val="0"/>
                        </a:spcBef>
                        <a:spcAft>
                          <a:spcPct val="50000"/>
                        </a:spcAft>
                        <a:buClr>
                          <a:srgbClr val="006DCE"/>
                        </a:buClr>
                        <a:buSzPct val="60000"/>
                        <a:buFont typeface="ZapfDingbats" pitchFamily="82" charset="2"/>
                        <a:buNone/>
                        <a:tabLst/>
                      </a:pPr>
                      <a:r>
                        <a:rPr kumimoji="1" lang="en-US" altLang="zh-CN" sz="2800" b="1" i="0" u="none" strike="noStrike" cap="none" normalizeH="0" baseline="0" dirty="0">
                          <a:ln>
                            <a:noFill/>
                          </a:ln>
                          <a:solidFill>
                            <a:srgbClr val="000000"/>
                          </a:solidFill>
                          <a:effectLst/>
                          <a:latin typeface="黑体" pitchFamily="2" charset="-122"/>
                          <a:ea typeface="黑体"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265"/>
          <p:cNvGrpSpPr>
            <a:grpSpLocks/>
          </p:cNvGrpSpPr>
          <p:nvPr/>
        </p:nvGrpSpPr>
        <p:grpSpPr bwMode="auto">
          <a:xfrm>
            <a:off x="1727201" y="3500437"/>
            <a:ext cx="720726" cy="970506"/>
            <a:chOff x="1088" y="2205"/>
            <a:chExt cx="454" cy="618"/>
          </a:xfrm>
        </p:grpSpPr>
        <p:sp>
          <p:nvSpPr>
            <p:cNvPr id="38953" name="AutoShape 259"/>
            <p:cNvSpPr>
              <a:spLocks noChangeArrowheads="1"/>
            </p:cNvSpPr>
            <p:nvPr/>
          </p:nvSpPr>
          <p:spPr bwMode="auto">
            <a:xfrm>
              <a:off x="1247" y="2205"/>
              <a:ext cx="136" cy="363"/>
            </a:xfrm>
            <a:prstGeom prst="upArrow">
              <a:avLst>
                <a:gd name="adj1" fmla="val 50000"/>
                <a:gd name="adj2" fmla="val 66728"/>
              </a:avLst>
            </a:prstGeom>
            <a:solidFill>
              <a:schemeClr val="accent1"/>
            </a:solidFill>
            <a:ln w="9525">
              <a:solidFill>
                <a:schemeClr val="tx1"/>
              </a:solidFill>
              <a:miter lim="800000"/>
              <a:headEnd/>
              <a:tailEnd/>
            </a:ln>
          </p:spPr>
          <p:txBody>
            <a:bodyPr wrap="none" anchor="ctr"/>
            <a:lstStyle/>
            <a:p>
              <a:endParaRPr lang="en-US" altLang="zh-CN"/>
            </a:p>
          </p:txBody>
        </p:sp>
        <p:sp>
          <p:nvSpPr>
            <p:cNvPr id="38954" name="Text Box 262"/>
            <p:cNvSpPr txBox="1">
              <a:spLocks noChangeArrowheads="1"/>
            </p:cNvSpPr>
            <p:nvPr/>
          </p:nvSpPr>
          <p:spPr bwMode="auto">
            <a:xfrm>
              <a:off x="1088" y="2568"/>
              <a:ext cx="454" cy="255"/>
            </a:xfrm>
            <a:prstGeom prst="rect">
              <a:avLst/>
            </a:prstGeom>
            <a:noFill/>
            <a:ln w="9525">
              <a:noFill/>
              <a:miter lim="800000"/>
              <a:headEnd/>
              <a:tailEnd/>
            </a:ln>
          </p:spPr>
          <p:txBody>
            <a:bodyPr wrap="square">
              <a:spAutoFit/>
            </a:bodyPr>
            <a:lstStyle/>
            <a:p>
              <a:r>
                <a:rPr lang="en-US" altLang="zh-CN" dirty="0"/>
                <a:t>Low</a:t>
              </a:r>
            </a:p>
          </p:txBody>
        </p:sp>
      </p:grpSp>
      <p:grpSp>
        <p:nvGrpSpPr>
          <p:cNvPr id="3" name="Group 266"/>
          <p:cNvGrpSpPr>
            <a:grpSpLocks/>
          </p:cNvGrpSpPr>
          <p:nvPr/>
        </p:nvGrpSpPr>
        <p:grpSpPr bwMode="auto">
          <a:xfrm>
            <a:off x="4643439" y="3500438"/>
            <a:ext cx="792162" cy="1081087"/>
            <a:chOff x="2925" y="2205"/>
            <a:chExt cx="499" cy="681"/>
          </a:xfrm>
        </p:grpSpPr>
        <p:sp>
          <p:nvSpPr>
            <p:cNvPr id="38951" name="AutoShape 261"/>
            <p:cNvSpPr>
              <a:spLocks noChangeArrowheads="1"/>
            </p:cNvSpPr>
            <p:nvPr/>
          </p:nvSpPr>
          <p:spPr bwMode="auto">
            <a:xfrm>
              <a:off x="3061" y="2205"/>
              <a:ext cx="136" cy="363"/>
            </a:xfrm>
            <a:prstGeom prst="upArrow">
              <a:avLst>
                <a:gd name="adj1" fmla="val 50000"/>
                <a:gd name="adj2" fmla="val 66728"/>
              </a:avLst>
            </a:prstGeom>
            <a:solidFill>
              <a:srgbClr val="FF0000"/>
            </a:solidFill>
            <a:ln w="9525">
              <a:solidFill>
                <a:schemeClr val="tx1"/>
              </a:solidFill>
              <a:miter lim="800000"/>
              <a:headEnd/>
              <a:tailEnd/>
            </a:ln>
          </p:spPr>
          <p:txBody>
            <a:bodyPr wrap="none" anchor="ctr"/>
            <a:lstStyle/>
            <a:p>
              <a:endParaRPr lang="en-US" altLang="zh-CN"/>
            </a:p>
          </p:txBody>
        </p:sp>
        <p:sp>
          <p:nvSpPr>
            <p:cNvPr id="38952" name="Text Box 263"/>
            <p:cNvSpPr txBox="1">
              <a:spLocks noChangeArrowheads="1"/>
            </p:cNvSpPr>
            <p:nvPr/>
          </p:nvSpPr>
          <p:spPr bwMode="auto">
            <a:xfrm>
              <a:off x="2925" y="2634"/>
              <a:ext cx="499" cy="252"/>
            </a:xfrm>
            <a:prstGeom prst="rect">
              <a:avLst/>
            </a:prstGeom>
            <a:noFill/>
            <a:ln w="9525">
              <a:noFill/>
              <a:miter lim="800000"/>
              <a:headEnd/>
              <a:tailEnd/>
            </a:ln>
          </p:spPr>
          <p:txBody>
            <a:bodyPr wrap="square">
              <a:spAutoFit/>
            </a:bodyPr>
            <a:lstStyle/>
            <a:p>
              <a:r>
                <a:rPr lang="en-US" altLang="zh-CN" dirty="0"/>
                <a:t>Mid</a:t>
              </a:r>
            </a:p>
          </p:txBody>
        </p:sp>
      </p:grpSp>
      <p:grpSp>
        <p:nvGrpSpPr>
          <p:cNvPr id="4" name="Group 267"/>
          <p:cNvGrpSpPr>
            <a:grpSpLocks/>
          </p:cNvGrpSpPr>
          <p:nvPr/>
        </p:nvGrpSpPr>
        <p:grpSpPr bwMode="auto">
          <a:xfrm>
            <a:off x="7446966" y="3500436"/>
            <a:ext cx="720726" cy="984249"/>
            <a:chOff x="4691" y="2205"/>
            <a:chExt cx="454" cy="620"/>
          </a:xfrm>
        </p:grpSpPr>
        <p:sp>
          <p:nvSpPr>
            <p:cNvPr id="38949" name="AutoShape 260"/>
            <p:cNvSpPr>
              <a:spLocks noChangeArrowheads="1"/>
            </p:cNvSpPr>
            <p:nvPr/>
          </p:nvSpPr>
          <p:spPr bwMode="auto">
            <a:xfrm>
              <a:off x="4830" y="2205"/>
              <a:ext cx="136" cy="363"/>
            </a:xfrm>
            <a:prstGeom prst="upArrow">
              <a:avLst>
                <a:gd name="adj1" fmla="val 50000"/>
                <a:gd name="adj2" fmla="val 66728"/>
              </a:avLst>
            </a:prstGeom>
            <a:solidFill>
              <a:schemeClr val="accent1"/>
            </a:solidFill>
            <a:ln w="9525">
              <a:solidFill>
                <a:schemeClr val="tx1"/>
              </a:solidFill>
              <a:miter lim="800000"/>
              <a:headEnd/>
              <a:tailEnd/>
            </a:ln>
          </p:spPr>
          <p:txBody>
            <a:bodyPr wrap="none" anchor="ctr"/>
            <a:lstStyle/>
            <a:p>
              <a:endParaRPr lang="en-US" altLang="zh-CN"/>
            </a:p>
          </p:txBody>
        </p:sp>
        <p:sp>
          <p:nvSpPr>
            <p:cNvPr id="38950" name="Text Box 264"/>
            <p:cNvSpPr txBox="1">
              <a:spLocks noChangeArrowheads="1"/>
            </p:cNvSpPr>
            <p:nvPr/>
          </p:nvSpPr>
          <p:spPr bwMode="auto">
            <a:xfrm>
              <a:off x="4691" y="2573"/>
              <a:ext cx="454" cy="252"/>
            </a:xfrm>
            <a:prstGeom prst="rect">
              <a:avLst/>
            </a:prstGeom>
            <a:noFill/>
            <a:ln w="9525">
              <a:noFill/>
              <a:miter lim="800000"/>
              <a:headEnd/>
              <a:tailEnd/>
            </a:ln>
          </p:spPr>
          <p:txBody>
            <a:bodyPr wrap="square">
              <a:spAutoFit/>
            </a:bodyPr>
            <a:lstStyle/>
            <a:p>
              <a:r>
                <a:rPr lang="en-US" altLang="zh-CN" dirty="0"/>
                <a:t>High</a:t>
              </a:r>
            </a:p>
          </p:txBody>
        </p:sp>
      </p:grpSp>
      <p:pic>
        <p:nvPicPr>
          <p:cNvPr id="5" name="图片 4">
            <a:extLst>
              <a:ext uri="{FF2B5EF4-FFF2-40B4-BE49-F238E27FC236}">
                <a16:creationId xmlns:a16="http://schemas.microsoft.com/office/drawing/2014/main" id="{722E466D-4FDA-53C2-34D9-F72C2E7D6495}"/>
              </a:ext>
            </a:extLst>
          </p:cNvPr>
          <p:cNvPicPr>
            <a:picLocks noChangeAspect="1"/>
          </p:cNvPicPr>
          <p:nvPr/>
        </p:nvPicPr>
        <p:blipFill>
          <a:blip r:embed="rId3"/>
          <a:stretch>
            <a:fillRect/>
          </a:stretch>
        </p:blipFill>
        <p:spPr>
          <a:xfrm>
            <a:off x="2084540" y="2063777"/>
            <a:ext cx="6913562" cy="3901558"/>
          </a:xfrm>
          <a:prstGeom prst="rect">
            <a:avLst/>
          </a:prstGeom>
        </p:spPr>
      </p:pic>
    </p:spTree>
    <p:extLst>
      <p:ext uri="{BB962C8B-B14F-4D97-AF65-F5344CB8AC3E}">
        <p14:creationId xmlns:p14="http://schemas.microsoft.com/office/powerpoint/2010/main" val="1421905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22222E-6 -2.13873E-6 L -0.37014 -2.13873E-6 " pathEditMode="relative" rAng="0" ptsTypes="AA">
                                      <p:cBhvr>
                                        <p:cTn id="6" dur="2000" fill="hold"/>
                                        <p:tgtEl>
                                          <p:spTgt spid="4"/>
                                        </p:tgtEl>
                                        <p:attrNameLst>
                                          <p:attrName>ppt_x</p:attrName>
                                          <p:attrName>ppt_y</p:attrName>
                                        </p:attrNameLst>
                                      </p:cBhvr>
                                      <p:rCtr x="-185"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22222E-6 -7.51445E-7 L -0.18107 -0.00624 " pathEditMode="relative" rAng="0" ptsTypes="AA">
                                      <p:cBhvr>
                                        <p:cTn id="10" dur="2000" fill="hold"/>
                                        <p:tgtEl>
                                          <p:spTgt spid="3"/>
                                        </p:tgtEl>
                                        <p:attrNameLst>
                                          <p:attrName>ppt_x</p:attrName>
                                          <p:attrName>ppt_y</p:attrName>
                                        </p:attrNameLst>
                                      </p:cBhvr>
                                      <p:rCtr x="-91" y="-3"/>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1.94444E-6 -4.04624E-7 L 0.18906 -0.00046 " pathEditMode="relative" rAng="0" ptsTypes="AA">
                                      <p:cBhvr>
                                        <p:cTn id="14" dur="2000" fill="hold"/>
                                        <p:tgtEl>
                                          <p:spTgt spid="2"/>
                                        </p:tgtEl>
                                        <p:attrNameLst>
                                          <p:attrName>ppt_x</p:attrName>
                                          <p:attrName>ppt_y</p:attrName>
                                        </p:attrNameLst>
                                      </p:cBhvr>
                                      <p:rCtr x="94"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77778E-7 -2.60116E-6 L -0.11823 -2.60116E-6 " pathEditMode="relative" rAng="0" ptsTypes="AA">
                                      <p:cBhvr>
                                        <p:cTn id="18" dur="2000" fill="hold"/>
                                        <p:tgtEl>
                                          <p:spTgt spid="3"/>
                                        </p:tgtEl>
                                        <p:attrNameLst>
                                          <p:attrName>ppt_x</p:attrName>
                                          <p:attrName>ppt_y</p:attrName>
                                        </p:attrNameLst>
                                      </p:cBhvr>
                                      <p:rCtr x="-59" y="0"/>
                                    </p:animMotion>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713788" cy="5010167"/>
          </a:xfrm>
        </p:spPr>
        <p:txBody>
          <a:bodyPr/>
          <a:lstStyle/>
          <a:p>
            <a:r>
              <a:rPr lang="zh-CN" altLang="en-US" dirty="0"/>
              <a:t>查找与排序</a:t>
            </a:r>
            <a:endParaRPr lang="en-US" altLang="zh-CN" dirty="0"/>
          </a:p>
          <a:p>
            <a:pPr>
              <a:buNone/>
            </a:pPr>
            <a:r>
              <a:rPr lang="en-US" altLang="zh-CN" dirty="0"/>
              <a:t>   </a:t>
            </a:r>
            <a:r>
              <a:rPr lang="zh-CN" altLang="en-US" dirty="0"/>
              <a:t>查找：找出满足给定条件的元素的方法</a:t>
            </a:r>
            <a:endParaRPr lang="en-US" altLang="zh-CN" dirty="0"/>
          </a:p>
          <a:p>
            <a:pPr>
              <a:buNone/>
            </a:pPr>
            <a:r>
              <a:rPr lang="en-US" altLang="zh-CN" dirty="0"/>
              <a:t>   </a:t>
            </a:r>
            <a:r>
              <a:rPr lang="en-US" altLang="zh-CN" dirty="0">
                <a:solidFill>
                  <a:srgbClr val="FF0000"/>
                </a:solidFill>
              </a:rPr>
              <a:t> </a:t>
            </a:r>
            <a:r>
              <a:rPr lang="zh-CN" altLang="en-US" dirty="0">
                <a:solidFill>
                  <a:srgbClr val="FF0000"/>
                </a:solidFill>
              </a:rPr>
              <a:t>七大</a:t>
            </a:r>
            <a:r>
              <a:rPr lang="zh-CN" altLang="en-US" dirty="0"/>
              <a:t>常见查找算法：基本查找（顺序查找）、</a:t>
            </a:r>
            <a:r>
              <a:rPr lang="zh-CN" altLang="en-US" dirty="0">
                <a:solidFill>
                  <a:schemeClr val="bg2"/>
                </a:solidFill>
              </a:rPr>
              <a:t>二分查找</a:t>
            </a:r>
            <a:r>
              <a:rPr lang="zh-CN" altLang="en-US" dirty="0"/>
              <a:t>（折半查找）、</a:t>
            </a:r>
            <a:r>
              <a:rPr lang="zh-CN" altLang="en-US" b="1" i="0" dirty="0">
                <a:solidFill>
                  <a:srgbClr val="333333"/>
                </a:solidFill>
                <a:effectLst/>
                <a:latin typeface="arial" panose="020B0604020202020204" pitchFamily="34" charset="0"/>
              </a:rPr>
              <a:t>插值查找、斐波那契查找、分块查找、哈希查找、树表查找</a:t>
            </a:r>
            <a:endParaRPr lang="en-US" altLang="zh-CN" dirty="0"/>
          </a:p>
          <a:p>
            <a:pPr>
              <a:buNone/>
            </a:pPr>
            <a:r>
              <a:rPr lang="en-US" altLang="zh-CN" dirty="0"/>
              <a:t>   </a:t>
            </a:r>
            <a:r>
              <a:rPr lang="zh-CN" altLang="en-US" dirty="0"/>
              <a:t>排序：将数据元素按照关键字递增</a:t>
            </a:r>
            <a:r>
              <a:rPr lang="en-US" altLang="zh-CN" dirty="0"/>
              <a:t>/</a:t>
            </a:r>
            <a:r>
              <a:rPr lang="zh-CN" altLang="en-US" dirty="0"/>
              <a:t>递减的顺序排列</a:t>
            </a:r>
            <a:endParaRPr lang="en-US" altLang="zh-CN" dirty="0"/>
          </a:p>
          <a:p>
            <a:pPr>
              <a:buNone/>
            </a:pPr>
            <a:r>
              <a:rPr lang="zh-CN" altLang="en-US" dirty="0"/>
              <a:t>    </a:t>
            </a:r>
            <a:r>
              <a:rPr lang="zh-CN" altLang="en-US" dirty="0">
                <a:solidFill>
                  <a:srgbClr val="FF0000"/>
                </a:solidFill>
              </a:rPr>
              <a:t>十大</a:t>
            </a:r>
            <a:r>
              <a:rPr lang="zh-CN" altLang="en-US" dirty="0"/>
              <a:t>经典排序算法：冒泡排序、选择排序、</a:t>
            </a:r>
            <a:r>
              <a:rPr lang="zh-CN" altLang="en-US" b="1" i="0" dirty="0">
                <a:solidFill>
                  <a:srgbClr val="333333"/>
                </a:solidFill>
                <a:effectLst/>
                <a:latin typeface="arial" panose="020B0604020202020204" pitchFamily="34" charset="0"/>
              </a:rPr>
              <a:t>插入排序、希尔排序、堆排序、归并排序、快速排序、计数排序、桶式排序、基数排序</a:t>
            </a:r>
            <a:endParaRPr lang="en-US" altLang="zh-CN" dirty="0"/>
          </a:p>
          <a:p>
            <a:pPr>
              <a:buNone/>
            </a:pPr>
            <a:endParaRPr lang="en-US" altLang="zh-CN" dirty="0"/>
          </a:p>
          <a:p>
            <a:pPr marL="0" indent="0">
              <a:buNone/>
            </a:pPr>
            <a:endParaRPr lang="en-US" altLang="zh-C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93" y="923916"/>
            <a:ext cx="8713788" cy="5010167"/>
          </a:xfrm>
        </p:spPr>
        <p:txBody>
          <a:bodyPr/>
          <a:lstStyle/>
          <a:p>
            <a:r>
              <a:rPr lang="zh-CN" altLang="en-US" b="1" i="0" dirty="0">
                <a:solidFill>
                  <a:srgbClr val="000000"/>
                </a:solidFill>
                <a:effectLst/>
                <a:latin typeface="-apple-system"/>
              </a:rPr>
              <a:t>递推算法和递归算法的区别：</a:t>
            </a:r>
            <a:endParaRPr lang="en-US" altLang="zh-CN" b="1" i="0" dirty="0">
              <a:solidFill>
                <a:srgbClr val="000000"/>
              </a:solidFill>
              <a:effectLst/>
              <a:latin typeface="-apple-system"/>
            </a:endParaRPr>
          </a:p>
          <a:p>
            <a:pPr marL="514350" indent="-514350">
              <a:buFont typeface="+mj-lt"/>
              <a:buAutoNum type="arabicPeriod"/>
            </a:pPr>
            <a:r>
              <a:rPr lang="zh-CN" altLang="en-US" b="0" i="0" dirty="0">
                <a:solidFill>
                  <a:srgbClr val="000000"/>
                </a:solidFill>
                <a:effectLst/>
                <a:latin typeface="-apple-system"/>
              </a:rPr>
              <a:t>算法的过程不同；</a:t>
            </a:r>
            <a:endParaRPr lang="en-US" altLang="zh-CN" dirty="0">
              <a:solidFill>
                <a:srgbClr val="000000"/>
              </a:solidFill>
              <a:latin typeface="-apple-system"/>
            </a:endParaRPr>
          </a:p>
          <a:p>
            <a:pPr marL="514350" indent="-514350">
              <a:buFont typeface="+mj-lt"/>
              <a:buAutoNum type="arabicPeriod"/>
            </a:pPr>
            <a:r>
              <a:rPr lang="zh-CN" altLang="en-US" b="0" dirty="0">
                <a:solidFill>
                  <a:srgbClr val="000000"/>
                </a:solidFill>
                <a:latin typeface="-apple-system"/>
              </a:rPr>
              <a:t>递推与递归的比较相对于递归算法，递推算法免除了数据进出栈的过程；</a:t>
            </a:r>
            <a:endParaRPr lang="en-US" altLang="zh-CN" b="0" dirty="0">
              <a:solidFill>
                <a:srgbClr val="000000"/>
              </a:solidFill>
              <a:latin typeface="-apple-system"/>
            </a:endParaRPr>
          </a:p>
          <a:p>
            <a:pPr marL="514350" indent="-514350">
              <a:buFont typeface="+mj-lt"/>
              <a:buAutoNum type="arabicPeriod"/>
            </a:pPr>
            <a:r>
              <a:rPr lang="zh-CN" altLang="en-US" b="0" dirty="0">
                <a:solidFill>
                  <a:srgbClr val="000000"/>
                </a:solidFill>
                <a:latin typeface="-apple-system"/>
              </a:rPr>
              <a:t>两种算法用途不同。</a:t>
            </a:r>
            <a:endParaRPr lang="en-US" altLang="zh-CN" b="0" dirty="0">
              <a:solidFill>
                <a:srgbClr val="000000"/>
              </a:solidFill>
              <a:latin typeface="-apple-system"/>
            </a:endParaRPr>
          </a:p>
          <a:p>
            <a:pPr marL="514350" indent="-514350">
              <a:buFont typeface="+mj-lt"/>
              <a:buAutoNum type="arabicPeriod"/>
            </a:pPr>
            <a:endParaRPr lang="en-US" altLang="zh-CN" dirty="0">
              <a:solidFill>
                <a:srgbClr val="000000"/>
              </a:solidFill>
              <a:latin typeface="-apple-system"/>
            </a:endParaRPr>
          </a:p>
          <a:p>
            <a:pPr marL="514350" indent="-514350">
              <a:buFont typeface="+mj-lt"/>
              <a:buAutoNum type="arabicPeriod"/>
            </a:pPr>
            <a:endParaRPr lang="en-US" altLang="zh-CN" dirty="0"/>
          </a:p>
          <a:p>
            <a:pPr marL="0" indent="0">
              <a:buNone/>
            </a:pPr>
            <a:endParaRPr lang="en-US" altLang="zh-CN" dirty="0"/>
          </a:p>
        </p:txBody>
      </p:sp>
    </p:spTree>
    <p:extLst>
      <p:ext uri="{BB962C8B-B14F-4D97-AF65-F5344CB8AC3E}">
        <p14:creationId xmlns:p14="http://schemas.microsoft.com/office/powerpoint/2010/main" val="17750906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713788" cy="6048672"/>
          </a:xfrm>
        </p:spPr>
        <p:txBody>
          <a:bodyPr/>
          <a:lstStyle/>
          <a:p>
            <a:r>
              <a:rPr lang="zh-CN" altLang="en-US" dirty="0"/>
              <a:t>迭代（辗转法）：是一种不断用变量的旧值递推新值的过程，解决问题时总是重复利用一种方法。</a:t>
            </a:r>
            <a:endParaRPr lang="en-US" altLang="zh-CN" dirty="0"/>
          </a:p>
          <a:p>
            <a:pPr>
              <a:buNone/>
            </a:pPr>
            <a:r>
              <a:rPr lang="en-US" altLang="zh-CN" dirty="0"/>
              <a:t>     </a:t>
            </a:r>
            <a:r>
              <a:rPr lang="zh-CN" altLang="en-US" sz="2400" dirty="0"/>
              <a:t>（</a:t>
            </a:r>
            <a:r>
              <a:rPr lang="en-US" altLang="zh-CN" sz="2400" dirty="0"/>
              <a:t>1</a:t>
            </a:r>
            <a:r>
              <a:rPr lang="zh-CN" altLang="en-US" sz="2400" dirty="0"/>
              <a:t>）确定迭代变量：直接或间接地不断由旧值递推出新值   </a:t>
            </a:r>
            <a:endParaRPr lang="en-US" altLang="zh-CN" sz="2400" dirty="0"/>
          </a:p>
          <a:p>
            <a:pPr>
              <a:buNone/>
            </a:pPr>
            <a:r>
              <a:rPr lang="en-US" altLang="zh-CN" sz="2400" dirty="0"/>
              <a:t>               </a:t>
            </a:r>
            <a:r>
              <a:rPr lang="zh-CN" altLang="en-US" sz="2400" dirty="0"/>
              <a:t>的变量</a:t>
            </a:r>
            <a:endParaRPr lang="en-US" altLang="zh-CN" sz="2400" dirty="0"/>
          </a:p>
          <a:p>
            <a:pPr>
              <a:buNone/>
            </a:pPr>
            <a:r>
              <a:rPr lang="en-US" altLang="zh-CN" sz="2400" dirty="0"/>
              <a:t>     </a:t>
            </a:r>
            <a:r>
              <a:rPr lang="zh-CN" altLang="en-US" sz="2400" dirty="0"/>
              <a:t>（</a:t>
            </a:r>
            <a:r>
              <a:rPr lang="en-US" altLang="zh-CN" sz="2400" dirty="0"/>
              <a:t>2</a:t>
            </a:r>
            <a:r>
              <a:rPr lang="zh-CN" altLang="en-US" sz="2400" dirty="0"/>
              <a:t>）建立迭代关系式：新值与旧值的公式或关系。（解决迭</a:t>
            </a:r>
            <a:endParaRPr lang="en-US" altLang="zh-CN" sz="2400" dirty="0"/>
          </a:p>
          <a:p>
            <a:pPr>
              <a:buNone/>
            </a:pPr>
            <a:r>
              <a:rPr lang="en-US" altLang="zh-CN" sz="2400" dirty="0"/>
              <a:t>               </a:t>
            </a:r>
            <a:r>
              <a:rPr lang="zh-CN" altLang="en-US" sz="2400" dirty="0"/>
              <a:t>代问题的关系）</a:t>
            </a:r>
            <a:endParaRPr lang="en-US" altLang="zh-CN" sz="2400" dirty="0"/>
          </a:p>
          <a:p>
            <a:pPr>
              <a:buNone/>
            </a:pPr>
            <a:r>
              <a:rPr lang="en-US" altLang="zh-CN" sz="2400" dirty="0"/>
              <a:t>     </a:t>
            </a:r>
            <a:r>
              <a:rPr lang="zh-CN" altLang="en-US" sz="2400" dirty="0"/>
              <a:t>（</a:t>
            </a:r>
            <a:r>
              <a:rPr lang="en-US" altLang="zh-CN" sz="2400" dirty="0"/>
              <a:t>3</a:t>
            </a:r>
            <a:r>
              <a:rPr lang="zh-CN" altLang="en-US" sz="2400" dirty="0"/>
              <a:t>）对迭代过程进行控制：确定迭代过程什么时候结束</a:t>
            </a:r>
            <a:endParaRPr lang="en-US" altLang="zh-CN" sz="2400" dirty="0"/>
          </a:p>
          <a:p>
            <a:pPr>
              <a:buNone/>
            </a:pPr>
            <a:r>
              <a:rPr lang="en-US" altLang="zh-CN" sz="2400" dirty="0"/>
              <a:t> </a:t>
            </a:r>
            <a:r>
              <a:rPr lang="zh-CN" altLang="en-US" sz="2400" dirty="0"/>
              <a:t>例如：最大公约数问题</a:t>
            </a:r>
            <a:endParaRPr lang="en-US" altLang="zh-CN" sz="2400" dirty="0"/>
          </a:p>
          <a:p>
            <a:pPr>
              <a:buNone/>
            </a:pPr>
            <a:r>
              <a:rPr lang="en-US" altLang="zh-CN" sz="2400" dirty="0"/>
              <a:t>     1.</a:t>
            </a:r>
            <a:r>
              <a:rPr lang="zh-CN" altLang="en-US" sz="2000" dirty="0"/>
              <a:t>输入</a:t>
            </a:r>
            <a:r>
              <a:rPr lang="en-US" altLang="zh-CN" sz="2000" dirty="0"/>
              <a:t>m</a:t>
            </a:r>
            <a:r>
              <a:rPr lang="zh-CN" altLang="en-US" sz="2000" dirty="0"/>
              <a:t>，</a:t>
            </a:r>
            <a:r>
              <a:rPr lang="en-US" altLang="zh-CN" sz="2000" dirty="0"/>
              <a:t>n</a:t>
            </a:r>
          </a:p>
          <a:p>
            <a:pPr>
              <a:buNone/>
            </a:pPr>
            <a:r>
              <a:rPr lang="en-US" altLang="zh-CN" sz="2000" dirty="0"/>
              <a:t>      2. </a:t>
            </a:r>
            <a:r>
              <a:rPr lang="zh-CN" altLang="en-US" sz="2000" dirty="0"/>
              <a:t>计算</a:t>
            </a:r>
            <a:r>
              <a:rPr lang="en-US" altLang="zh-CN" sz="2000" dirty="0"/>
              <a:t>m</a:t>
            </a:r>
            <a:r>
              <a:rPr lang="zh-CN" altLang="en-US" sz="2000" dirty="0"/>
              <a:t>除以</a:t>
            </a:r>
            <a:r>
              <a:rPr lang="en-US" altLang="zh-CN" sz="2000" dirty="0"/>
              <a:t>n</a:t>
            </a:r>
            <a:r>
              <a:rPr lang="zh-CN" altLang="en-US" sz="2000" dirty="0"/>
              <a:t>的余数</a:t>
            </a:r>
            <a:r>
              <a:rPr lang="en-US" altLang="zh-CN" sz="2000" dirty="0"/>
              <a:t>r</a:t>
            </a:r>
          </a:p>
          <a:p>
            <a:pPr>
              <a:buNone/>
            </a:pPr>
            <a:r>
              <a:rPr lang="en-US" altLang="zh-CN" sz="2000" dirty="0"/>
              <a:t>      3. </a:t>
            </a:r>
            <a:r>
              <a:rPr lang="zh-CN" altLang="en-US" sz="2000" dirty="0"/>
              <a:t>若</a:t>
            </a:r>
            <a:r>
              <a:rPr lang="en-US" altLang="zh-CN" sz="2000" dirty="0"/>
              <a:t>r</a:t>
            </a:r>
            <a:r>
              <a:rPr lang="zh-CN" altLang="en-US" sz="2000" dirty="0"/>
              <a:t>！</a:t>
            </a:r>
            <a:r>
              <a:rPr lang="en-US" altLang="zh-CN" sz="2000" dirty="0"/>
              <a:t>=0</a:t>
            </a:r>
            <a:r>
              <a:rPr lang="zh-CN" altLang="en-US" sz="2000" dirty="0"/>
              <a:t>，执行步骤</a:t>
            </a:r>
            <a:r>
              <a:rPr lang="en-US" altLang="zh-CN" sz="2000" dirty="0"/>
              <a:t>4</a:t>
            </a:r>
            <a:r>
              <a:rPr lang="zh-CN" altLang="en-US" sz="2000" dirty="0"/>
              <a:t>；否则</a:t>
            </a:r>
            <a:r>
              <a:rPr lang="en-US" altLang="zh-CN" sz="2000" dirty="0"/>
              <a:t>n</a:t>
            </a:r>
            <a:r>
              <a:rPr lang="zh-CN" altLang="en-US" sz="2000" dirty="0"/>
              <a:t>是最大公约数，结束。</a:t>
            </a:r>
            <a:endParaRPr lang="en-US" altLang="zh-CN" sz="2000" dirty="0"/>
          </a:p>
          <a:p>
            <a:pPr>
              <a:buNone/>
            </a:pPr>
            <a:r>
              <a:rPr lang="en-US" altLang="zh-CN" sz="2000" dirty="0"/>
              <a:t>      4.  m=n</a:t>
            </a:r>
            <a:r>
              <a:rPr lang="zh-CN" altLang="en-US" sz="2000" dirty="0"/>
              <a:t>，</a:t>
            </a:r>
            <a:r>
              <a:rPr lang="en-US" altLang="zh-CN" sz="2000" dirty="0"/>
              <a:t>n=r</a:t>
            </a:r>
            <a:r>
              <a:rPr lang="zh-CN" altLang="en-US" sz="2000" dirty="0"/>
              <a:t>，</a:t>
            </a:r>
            <a:r>
              <a:rPr lang="en-US" altLang="zh-CN" sz="2000" dirty="0"/>
              <a:t>r=m mod n</a:t>
            </a:r>
          </a:p>
          <a:p>
            <a:pPr>
              <a:buNone/>
            </a:pPr>
            <a:r>
              <a:rPr lang="en-US" altLang="zh-CN" sz="2000" dirty="0"/>
              <a:t>      5. </a:t>
            </a:r>
            <a:r>
              <a:rPr lang="zh-CN" altLang="en-US" sz="2000" dirty="0"/>
              <a:t>返回步骤</a:t>
            </a:r>
            <a:r>
              <a:rPr lang="en-US" altLang="zh-CN" sz="2000" dirty="0"/>
              <a:t>3</a:t>
            </a:r>
          </a:p>
        </p:txBody>
      </p:sp>
      <p:pic>
        <p:nvPicPr>
          <p:cNvPr id="4" name="图片 3">
            <a:extLst>
              <a:ext uri="{FF2B5EF4-FFF2-40B4-BE49-F238E27FC236}">
                <a16:creationId xmlns:a16="http://schemas.microsoft.com/office/drawing/2014/main" id="{FEC5E743-7407-4E64-1A6E-C5C19E0A8FCF}"/>
              </a:ext>
            </a:extLst>
          </p:cNvPr>
          <p:cNvPicPr>
            <a:picLocks noChangeAspect="1"/>
          </p:cNvPicPr>
          <p:nvPr/>
        </p:nvPicPr>
        <p:blipFill>
          <a:blip r:embed="rId3"/>
          <a:stretch>
            <a:fillRect/>
          </a:stretch>
        </p:blipFill>
        <p:spPr>
          <a:xfrm>
            <a:off x="4225081" y="1484784"/>
            <a:ext cx="4811415" cy="446276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00042"/>
            <a:ext cx="8713788" cy="5643602"/>
          </a:xfrm>
        </p:spPr>
        <p:txBody>
          <a:bodyPr/>
          <a:lstStyle/>
          <a:p>
            <a:r>
              <a:rPr lang="zh-CN" altLang="en-US" sz="3200" dirty="0"/>
              <a:t>枚举（</a:t>
            </a:r>
            <a:r>
              <a:rPr lang="zh-CN" altLang="en-US" sz="3200" b="0" dirty="0"/>
              <a:t>暴力破解法</a:t>
            </a:r>
            <a:r>
              <a:rPr lang="zh-CN" altLang="en-US" sz="3200" dirty="0"/>
              <a:t>）：</a:t>
            </a:r>
            <a:r>
              <a:rPr lang="zh-CN" altLang="en-US" sz="3200" b="0" dirty="0"/>
              <a:t>是把所有条件，相关情况统统考虑进去，从而计算出所有条件符合的结果</a:t>
            </a:r>
            <a:endParaRPr lang="en-US" altLang="zh-CN" sz="3200" b="0" dirty="0"/>
          </a:p>
          <a:p>
            <a:pPr>
              <a:buNone/>
            </a:pPr>
            <a:r>
              <a:rPr lang="zh-CN" altLang="en-US" sz="2400" b="0" dirty="0"/>
              <a:t>例如：有四位同学中的一位做了好事，不留名，表扬信来了之后，校长问这四位是谁做的好事。</a:t>
            </a:r>
            <a:endParaRPr lang="en-US" altLang="zh-CN" sz="2400" b="0" dirty="0"/>
          </a:p>
          <a:p>
            <a:pPr>
              <a:buNone/>
            </a:pPr>
            <a:r>
              <a:rPr lang="en-US" altLang="zh-CN" sz="2400" b="0" dirty="0"/>
              <a:t>   </a:t>
            </a:r>
            <a:r>
              <a:rPr lang="zh-CN" altLang="en-US" sz="2400" b="0" dirty="0"/>
              <a:t> </a:t>
            </a:r>
            <a:r>
              <a:rPr lang="en-US" altLang="zh-CN" sz="2400" b="0" dirty="0"/>
              <a:t>A</a:t>
            </a:r>
            <a:r>
              <a:rPr lang="zh-CN" altLang="en-US" sz="2400" b="0" dirty="0"/>
              <a:t>说：不是我        </a:t>
            </a:r>
            <a:r>
              <a:rPr lang="en-US" altLang="zh-CN" sz="2400" b="0" dirty="0"/>
              <a:t>X</a:t>
            </a:r>
            <a:r>
              <a:rPr lang="en-US" sz="2400" dirty="0"/>
              <a:t> != ‘A’ </a:t>
            </a:r>
            <a:r>
              <a:rPr lang="zh-CN" altLang="en-US" sz="2400" dirty="0"/>
              <a:t>；</a:t>
            </a:r>
            <a:endParaRPr lang="en-US" altLang="zh-CN" sz="2400" b="0" dirty="0"/>
          </a:p>
          <a:p>
            <a:pPr>
              <a:buNone/>
            </a:pPr>
            <a:r>
              <a:rPr lang="en-US" altLang="zh-CN" sz="2400" b="0" dirty="0"/>
              <a:t>    B</a:t>
            </a:r>
            <a:r>
              <a:rPr lang="zh-CN" altLang="en-US" sz="2400" b="0" dirty="0"/>
              <a:t>说：是</a:t>
            </a:r>
            <a:r>
              <a:rPr lang="en-US" altLang="zh-CN" sz="2400" b="0" dirty="0"/>
              <a:t>C              X</a:t>
            </a:r>
            <a:r>
              <a:rPr lang="en-US" sz="2400" dirty="0"/>
              <a:t> == ‘C’</a:t>
            </a:r>
            <a:r>
              <a:rPr lang="zh-CN" altLang="en-US" sz="2400" dirty="0"/>
              <a:t>；</a:t>
            </a:r>
            <a:endParaRPr lang="en-US" altLang="zh-CN" sz="2400" b="0" dirty="0"/>
          </a:p>
          <a:p>
            <a:pPr>
              <a:buNone/>
            </a:pPr>
            <a:r>
              <a:rPr lang="en-US" altLang="zh-CN" sz="2400" b="0" dirty="0"/>
              <a:t>    C</a:t>
            </a:r>
            <a:r>
              <a:rPr lang="zh-CN" altLang="en-US" sz="2400" b="0" dirty="0"/>
              <a:t>说：是</a:t>
            </a:r>
            <a:r>
              <a:rPr lang="en-US" altLang="zh-CN" sz="2400" b="0" dirty="0"/>
              <a:t>D</a:t>
            </a:r>
            <a:r>
              <a:rPr lang="zh-CN" altLang="en-US" sz="2400" b="0" dirty="0"/>
              <a:t>吧          </a:t>
            </a:r>
            <a:r>
              <a:rPr lang="en-US" altLang="zh-CN" sz="2400" dirty="0"/>
              <a:t>X</a:t>
            </a:r>
            <a:r>
              <a:rPr lang="en-US" sz="2400" dirty="0"/>
              <a:t> == ’D’</a:t>
            </a:r>
            <a:r>
              <a:rPr lang="zh-CN" altLang="en-US" sz="2400" dirty="0"/>
              <a:t>；</a:t>
            </a:r>
            <a:endParaRPr lang="en-US" altLang="zh-CN" sz="2400" b="0" dirty="0"/>
          </a:p>
          <a:p>
            <a:pPr>
              <a:buNone/>
            </a:pPr>
            <a:r>
              <a:rPr lang="en-US" altLang="zh-CN" sz="2400" b="0" dirty="0"/>
              <a:t>     D</a:t>
            </a:r>
            <a:r>
              <a:rPr lang="zh-CN" altLang="en-US" sz="2400" b="0" dirty="0"/>
              <a:t>说：他胡说        </a:t>
            </a:r>
            <a:r>
              <a:rPr lang="en-US" altLang="zh-CN" sz="2400" dirty="0"/>
              <a:t>X</a:t>
            </a:r>
            <a:r>
              <a:rPr lang="en-US" sz="2400" dirty="0"/>
              <a:t> !=‘ D’ ;</a:t>
            </a:r>
            <a:endParaRPr lang="en-US" altLang="zh-CN" sz="2400" b="0" dirty="0"/>
          </a:p>
          <a:p>
            <a:pPr>
              <a:buNone/>
            </a:pPr>
            <a:r>
              <a:rPr lang="zh-CN" altLang="en-US" sz="2400" b="0" dirty="0"/>
              <a:t>    已知三个人说的是真话，一个人说的是假话。现在要根据这些信息，找出做了好事的人。</a:t>
            </a:r>
            <a:endParaRPr lang="en-US" altLang="zh-CN" sz="2400" b="0" dirty="0"/>
          </a:p>
          <a:p>
            <a:pPr>
              <a:buNone/>
            </a:pPr>
            <a:r>
              <a:rPr lang="zh-CN" altLang="en-US" sz="2400" b="0" dirty="0"/>
              <a:t>方法： 假定是</a:t>
            </a:r>
            <a:r>
              <a:rPr lang="en-US" altLang="zh-CN" sz="2400" b="0" dirty="0"/>
              <a:t>X</a:t>
            </a:r>
            <a:r>
              <a:rPr lang="zh-CN" altLang="en-US" sz="2400" b="0" dirty="0"/>
              <a:t>为</a:t>
            </a:r>
            <a:r>
              <a:rPr lang="en-US" altLang="zh-CN" sz="2400" b="0" dirty="0"/>
              <a:t>A</a:t>
            </a:r>
            <a:r>
              <a:rPr lang="zh-CN" altLang="en-US" sz="2400" b="0" dirty="0"/>
              <a:t>，代入上式判断真假；</a:t>
            </a:r>
            <a:endParaRPr lang="en-US" altLang="zh-CN" sz="2400" b="0" dirty="0"/>
          </a:p>
          <a:p>
            <a:pPr>
              <a:buNone/>
            </a:pPr>
            <a:r>
              <a:rPr lang="en-US" altLang="zh-CN" sz="2400" b="0" dirty="0"/>
              <a:t>            </a:t>
            </a:r>
            <a:r>
              <a:rPr lang="zh-CN" altLang="en-US" sz="2400" b="0" dirty="0"/>
              <a:t>对</a:t>
            </a:r>
            <a:r>
              <a:rPr lang="en-US" altLang="zh-CN" sz="2400" b="0" dirty="0"/>
              <a:t>B</a:t>
            </a:r>
            <a:r>
              <a:rPr lang="zh-CN" altLang="en-US" sz="2400" b="0" dirty="0"/>
              <a:t>、</a:t>
            </a:r>
            <a:r>
              <a:rPr lang="en-US" altLang="zh-CN" sz="2400" b="0" dirty="0"/>
              <a:t>C</a:t>
            </a:r>
            <a:r>
              <a:rPr lang="zh-CN" altLang="en-US" sz="2400" b="0" dirty="0"/>
              <a:t>、</a:t>
            </a:r>
            <a:r>
              <a:rPr lang="en-US" altLang="zh-CN" sz="2400" b="0" dirty="0"/>
              <a:t>D</a:t>
            </a:r>
            <a:r>
              <a:rPr lang="zh-CN" altLang="en-US" sz="2400" b="0" dirty="0"/>
              <a:t>做同样判断</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 y="44624"/>
            <a:ext cx="8713788" cy="6336704"/>
          </a:xfrm>
        </p:spPr>
        <p:txBody>
          <a:bodyPr/>
          <a:lstStyle/>
          <a:p>
            <a:r>
              <a:rPr lang="zh-CN" altLang="en-US" sz="3200" dirty="0"/>
              <a:t>贪心算法：</a:t>
            </a:r>
            <a:r>
              <a:rPr lang="zh-CN" altLang="en-US" sz="3200" b="0" dirty="0"/>
              <a:t>从问题的某一个初始解出发，逐步逼近给定的目标，以便尽快求出更好的解。</a:t>
            </a:r>
            <a:endParaRPr lang="en-US" altLang="zh-CN" sz="3200" b="0" dirty="0"/>
          </a:p>
          <a:p>
            <a:pPr marL="0" indent="0">
              <a:buNone/>
            </a:pPr>
            <a:r>
              <a:rPr lang="zh-CN" altLang="en-US" sz="3200" b="0" dirty="0"/>
              <a:t>基本过程：</a:t>
            </a:r>
            <a:endParaRPr lang="en-US" altLang="zh-CN" sz="3200" b="0" dirty="0"/>
          </a:p>
          <a:p>
            <a:pPr marL="0" indent="0">
              <a:buNone/>
            </a:pPr>
            <a:r>
              <a:rPr lang="en-US" altLang="zh-CN" sz="2400" dirty="0"/>
              <a:t>1.</a:t>
            </a:r>
            <a:r>
              <a:rPr lang="zh-CN" altLang="en-US" sz="2400" dirty="0"/>
              <a:t>从问题的某一初始解出发；</a:t>
            </a:r>
          </a:p>
          <a:p>
            <a:pPr marL="0" indent="0">
              <a:buNone/>
            </a:pPr>
            <a:r>
              <a:rPr lang="en-US" altLang="zh-CN" sz="2400" dirty="0"/>
              <a:t>2.while</a:t>
            </a:r>
            <a:r>
              <a:rPr lang="zh-CN" altLang="en-US" sz="2400" dirty="0"/>
              <a:t>能向给定总目标前进一步；</a:t>
            </a:r>
          </a:p>
          <a:p>
            <a:pPr marL="0" indent="0">
              <a:buNone/>
            </a:pPr>
            <a:r>
              <a:rPr lang="en-US" altLang="zh-CN" sz="2400" dirty="0"/>
              <a:t>3.</a:t>
            </a:r>
            <a:r>
              <a:rPr lang="zh-CN" altLang="en-US" sz="2400" dirty="0"/>
              <a:t>求出可行解的一个解元素；</a:t>
            </a:r>
          </a:p>
          <a:p>
            <a:pPr marL="0" indent="0">
              <a:buNone/>
            </a:pPr>
            <a:r>
              <a:rPr lang="en-US" altLang="zh-CN" sz="2400" dirty="0"/>
              <a:t>4.</a:t>
            </a:r>
            <a:r>
              <a:rPr lang="zh-CN" altLang="en-US" sz="2400" dirty="0"/>
              <a:t>由所有解元素组合成问题的一个可行解。</a:t>
            </a:r>
            <a:endParaRPr lang="en-US" altLang="zh-CN" sz="2400" dirty="0"/>
          </a:p>
          <a:p>
            <a:pPr marL="0" indent="0">
              <a:buNone/>
            </a:pPr>
            <a:r>
              <a:rPr lang="zh-CN" altLang="en-US" sz="2400" dirty="0"/>
              <a:t>例子：</a:t>
            </a:r>
            <a:r>
              <a:rPr lang="en-US" altLang="zh-CN" sz="2400" dirty="0"/>
              <a:t>4</a:t>
            </a:r>
            <a:r>
              <a:rPr lang="zh-CN" altLang="en-US" sz="2400" dirty="0"/>
              <a:t>种面值的纸币，</a:t>
            </a:r>
            <a:r>
              <a:rPr lang="en-US" altLang="zh-CN" sz="2400" dirty="0"/>
              <a:t>20,10,5,1</a:t>
            </a:r>
            <a:r>
              <a:rPr lang="zh-CN" altLang="en-US" sz="2400" dirty="0"/>
              <a:t>，那么</a:t>
            </a:r>
            <a:r>
              <a:rPr lang="en-US" altLang="zh-CN" sz="2400" dirty="0"/>
              <a:t>36</a:t>
            </a:r>
            <a:r>
              <a:rPr lang="zh-CN" altLang="en-US" sz="2400" dirty="0"/>
              <a:t>元最少用多少纸币？</a:t>
            </a:r>
            <a:endParaRPr lang="en-US" altLang="zh-CN" sz="2400" dirty="0"/>
          </a:p>
          <a:p>
            <a:pPr marL="0" indent="0">
              <a:buNone/>
            </a:pPr>
            <a:r>
              <a:rPr lang="zh-CN" altLang="en-US" sz="2400" dirty="0">
                <a:solidFill>
                  <a:srgbClr val="FF0000"/>
                </a:solidFill>
              </a:rPr>
              <a:t>局限性</a:t>
            </a:r>
            <a:r>
              <a:rPr lang="zh-CN" altLang="en-US" sz="2400" dirty="0"/>
              <a:t>：</a:t>
            </a:r>
            <a:endParaRPr lang="en-US" altLang="zh-CN" sz="2400" dirty="0"/>
          </a:p>
          <a:p>
            <a:pPr>
              <a:buFont typeface="Wingdings" panose="05000000000000000000" pitchFamily="2" charset="2"/>
              <a:buChar char="Ø"/>
            </a:pPr>
            <a:r>
              <a:rPr lang="zh-CN" altLang="en-US" sz="2400" dirty="0"/>
              <a:t>不能保证最后的解是最优的；</a:t>
            </a:r>
            <a:endParaRPr lang="en-US" altLang="zh-CN" sz="2400" dirty="0"/>
          </a:p>
          <a:p>
            <a:pPr>
              <a:buFont typeface="Wingdings" panose="05000000000000000000" pitchFamily="2" charset="2"/>
              <a:buChar char="Ø"/>
            </a:pPr>
            <a:r>
              <a:rPr lang="zh-CN" altLang="en-US" sz="2400" dirty="0"/>
              <a:t>不能求最大最小解问题；</a:t>
            </a:r>
            <a:endParaRPr lang="en-US" altLang="zh-CN" sz="2400" dirty="0"/>
          </a:p>
          <a:p>
            <a:pPr>
              <a:buFont typeface="Wingdings" panose="05000000000000000000" pitchFamily="2" charset="2"/>
              <a:buChar char="Ø"/>
            </a:pPr>
            <a:r>
              <a:rPr lang="zh-CN" altLang="en-US" sz="2400" dirty="0"/>
              <a:t>只能求满足某些约束条件的可行解范围。</a:t>
            </a:r>
            <a:endParaRPr lang="en-US" altLang="zh-CN" sz="2400" dirty="0"/>
          </a:p>
          <a:p>
            <a:pPr marL="0" indent="0">
              <a:buNone/>
            </a:pPr>
            <a:r>
              <a:rPr lang="zh-CN" altLang="en-US" sz="2400" dirty="0">
                <a:solidFill>
                  <a:srgbClr val="FF0000"/>
                </a:solidFill>
              </a:rPr>
              <a:t>经典运用</a:t>
            </a:r>
            <a:r>
              <a:rPr lang="zh-CN" altLang="en-US" sz="2400" dirty="0"/>
              <a:t>：装箱问题、找零方案，活动选择问题、背包问题</a:t>
            </a:r>
          </a:p>
        </p:txBody>
      </p:sp>
    </p:spTree>
    <p:extLst>
      <p:ext uri="{BB962C8B-B14F-4D97-AF65-F5344CB8AC3E}">
        <p14:creationId xmlns:p14="http://schemas.microsoft.com/office/powerpoint/2010/main" val="365572005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 y="44624"/>
            <a:ext cx="8713788" cy="6336704"/>
          </a:xfrm>
        </p:spPr>
        <p:txBody>
          <a:bodyPr/>
          <a:lstStyle/>
          <a:p>
            <a:r>
              <a:rPr lang="zh-CN" altLang="en-US" sz="3200" dirty="0"/>
              <a:t>试探算法（回溯法）：</a:t>
            </a:r>
            <a:r>
              <a:rPr lang="zh-CN" altLang="en-US" sz="3200" b="0" dirty="0"/>
              <a:t>在试探算法中，放弃当前候选解，并继续寻找下一个候选解的过程称为回溯。</a:t>
            </a:r>
            <a:endParaRPr lang="en-US" altLang="zh-CN" sz="3200" b="0" dirty="0"/>
          </a:p>
          <a:p>
            <a:pPr marL="0" indent="0">
              <a:buNone/>
            </a:pPr>
            <a:r>
              <a:rPr lang="zh-CN" altLang="en-US" sz="3200" b="0" dirty="0"/>
              <a:t>基本过程：</a:t>
            </a:r>
            <a:endParaRPr lang="en-US" altLang="zh-CN" sz="3200" b="0" dirty="0"/>
          </a:p>
          <a:p>
            <a:pPr marL="0" indent="0">
              <a:buNone/>
            </a:pPr>
            <a:r>
              <a:rPr lang="en-US" altLang="zh-CN" sz="2400" dirty="0"/>
              <a:t>1.</a:t>
            </a:r>
            <a:r>
              <a:rPr lang="zh-CN" altLang="en-US" sz="2400" dirty="0"/>
              <a:t>针对所给问题，定义问题的解空间；</a:t>
            </a:r>
            <a:endParaRPr lang="en-US" altLang="zh-CN" sz="2400" dirty="0"/>
          </a:p>
          <a:p>
            <a:pPr marL="0" indent="0">
              <a:buNone/>
            </a:pPr>
            <a:r>
              <a:rPr lang="en-US" altLang="zh-CN" sz="2400" dirty="0"/>
              <a:t>2.</a:t>
            </a:r>
            <a:r>
              <a:rPr lang="zh-CN" altLang="en-US" sz="2400" dirty="0"/>
              <a:t>确定易于搜索的解空间结构；</a:t>
            </a:r>
          </a:p>
          <a:p>
            <a:pPr marL="0" indent="0">
              <a:buNone/>
            </a:pPr>
            <a:r>
              <a:rPr lang="en-US" altLang="zh-CN" sz="2400" dirty="0"/>
              <a:t>3.</a:t>
            </a:r>
            <a:r>
              <a:rPr lang="zh-CN" altLang="en-US" sz="2400" dirty="0"/>
              <a:t>以深度优先方式搜索解空间，并在搜索过程中用剪枝函数避免无效搜索；</a:t>
            </a:r>
            <a:endParaRPr lang="en-US" altLang="zh-CN" sz="2400" dirty="0"/>
          </a:p>
          <a:p>
            <a:pPr marL="0" indent="0">
              <a:buNone/>
            </a:pPr>
            <a:endParaRPr lang="en-US" altLang="zh-CN" sz="2400" dirty="0">
              <a:solidFill>
                <a:srgbClr val="FF0000"/>
              </a:solidFill>
            </a:endParaRPr>
          </a:p>
          <a:p>
            <a:pPr marL="0" indent="0">
              <a:buNone/>
            </a:pPr>
            <a:endParaRPr lang="en-US" altLang="zh-CN" sz="2400" dirty="0">
              <a:solidFill>
                <a:srgbClr val="FF0000"/>
              </a:solidFill>
            </a:endParaRPr>
          </a:p>
          <a:p>
            <a:pPr marL="0" indent="0">
              <a:buNone/>
            </a:pPr>
            <a:r>
              <a:rPr lang="zh-CN" altLang="en-US" sz="2400" dirty="0">
                <a:solidFill>
                  <a:srgbClr val="FF0000"/>
                </a:solidFill>
              </a:rPr>
              <a:t>经典运用</a:t>
            </a:r>
            <a:r>
              <a:rPr lang="zh-CN" altLang="en-US" sz="2400" dirty="0"/>
              <a:t>：八皇后问题、</a:t>
            </a:r>
            <a:r>
              <a:rPr lang="en-US" altLang="zh-CN" sz="2400" dirty="0"/>
              <a:t>29</a:t>
            </a:r>
            <a:r>
              <a:rPr lang="zh-CN" altLang="en-US" sz="2400" dirty="0"/>
              <a:t>选</a:t>
            </a:r>
            <a:r>
              <a:rPr lang="en-US" altLang="zh-CN" sz="2400" dirty="0"/>
              <a:t>7</a:t>
            </a:r>
            <a:r>
              <a:rPr lang="zh-CN" altLang="en-US" sz="2400" dirty="0"/>
              <a:t>彩票组合，</a:t>
            </a:r>
            <a:r>
              <a:rPr lang="en-US" altLang="zh-CN" sz="2400" dirty="0"/>
              <a:t>0-1</a:t>
            </a:r>
            <a:r>
              <a:rPr lang="zh-CN" altLang="en-US" sz="2400" dirty="0"/>
              <a:t>背包、</a:t>
            </a:r>
            <a:r>
              <a:rPr lang="en-US" altLang="zh-CN" sz="2400" dirty="0"/>
              <a:t>N</a:t>
            </a:r>
            <a:r>
              <a:rPr lang="zh-CN" altLang="en-US" sz="2400" dirty="0"/>
              <a:t>皇后问题</a:t>
            </a:r>
          </a:p>
        </p:txBody>
      </p:sp>
    </p:spTree>
    <p:extLst>
      <p:ext uri="{BB962C8B-B14F-4D97-AF65-F5344CB8AC3E}">
        <p14:creationId xmlns:p14="http://schemas.microsoft.com/office/powerpoint/2010/main" val="6457814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285728"/>
            <a:ext cx="8713788" cy="5724547"/>
          </a:xfrm>
        </p:spPr>
        <p:txBody>
          <a:bodyPr/>
          <a:lstStyle/>
          <a:p>
            <a:r>
              <a:rPr lang="zh-CN" altLang="en-US" dirty="0"/>
              <a:t>仿生思想</a:t>
            </a:r>
            <a:endParaRPr lang="en-US" altLang="zh-CN" dirty="0"/>
          </a:p>
          <a:p>
            <a:pPr>
              <a:buNone/>
            </a:pPr>
            <a:r>
              <a:rPr lang="zh-CN" altLang="en-US" b="0" dirty="0"/>
              <a:t>   模拟自然生物进化或者群体社会行为的随机搜索方法</a:t>
            </a:r>
            <a:endParaRPr lang="en-US" altLang="zh-CN" dirty="0"/>
          </a:p>
          <a:p>
            <a:pPr>
              <a:buNone/>
            </a:pPr>
            <a:r>
              <a:rPr lang="zh-CN" altLang="en-US" dirty="0"/>
              <a:t>     例如：</a:t>
            </a:r>
            <a:r>
              <a:rPr lang="zh-CN" altLang="en-US" b="0" dirty="0"/>
              <a:t>蚁群算法、粒子群算法、遗传算法、人工神经网络等</a:t>
            </a:r>
            <a:endParaRPr lang="en-US" altLang="zh-CN" b="0" dirty="0"/>
          </a:p>
          <a:p>
            <a:r>
              <a:rPr lang="zh-CN" altLang="en-US" dirty="0"/>
              <a:t>启发式算法思想</a:t>
            </a:r>
            <a:endParaRPr lang="en-US" altLang="zh-CN" dirty="0"/>
          </a:p>
          <a:p>
            <a:pPr>
              <a:buNone/>
            </a:pPr>
            <a:r>
              <a:rPr lang="zh-CN" altLang="en-US" b="0" dirty="0"/>
              <a:t>    告诉你该如何发现这些指导信息，或者至少到哪里去寻找它们</a:t>
            </a:r>
            <a:endParaRPr lang="en-US" altLang="zh-CN" b="0" dirty="0"/>
          </a:p>
          <a:p>
            <a:pPr>
              <a:buNone/>
            </a:pPr>
            <a:r>
              <a:rPr lang="en-US" altLang="zh-CN" b="0" dirty="0"/>
              <a:t>    </a:t>
            </a:r>
            <a:r>
              <a:rPr lang="zh-CN" altLang="en-US" b="0" dirty="0"/>
              <a:t>例如：爬山法、仿生算法类等</a:t>
            </a:r>
          </a:p>
          <a:p>
            <a:pPr>
              <a:buNone/>
            </a:pPr>
            <a:endParaRPr lang="en-US" altLang="zh-CN" dirty="0"/>
          </a:p>
          <a:p>
            <a:pPr>
              <a:buNone/>
            </a:pPr>
            <a:r>
              <a:rPr lang="en-US" altLang="zh-CN" dirty="0"/>
              <a:t>    </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019"/>
            <a:ext cx="8229600" cy="1143000"/>
          </a:xfrm>
        </p:spPr>
        <p:txBody>
          <a:bodyPr/>
          <a:lstStyle/>
          <a:p>
            <a:pPr algn="ctr"/>
            <a:r>
              <a:rPr lang="zh-CN" altLang="en-US" dirty="0"/>
              <a:t>世界上最早的算法</a:t>
            </a:r>
          </a:p>
        </p:txBody>
      </p:sp>
      <p:sp>
        <p:nvSpPr>
          <p:cNvPr id="3" name="内容占位符 2"/>
          <p:cNvSpPr>
            <a:spLocks noGrp="1"/>
          </p:cNvSpPr>
          <p:nvPr>
            <p:ph idx="1"/>
          </p:nvPr>
        </p:nvSpPr>
        <p:spPr>
          <a:xfrm>
            <a:off x="215106" y="1412776"/>
            <a:ext cx="8713788" cy="4525962"/>
          </a:xfrm>
        </p:spPr>
        <p:txBody>
          <a:bodyPr/>
          <a:lstStyle/>
          <a:p>
            <a:pPr marL="0" indent="0" algn="just">
              <a:spcBef>
                <a:spcPts val="0"/>
              </a:spcBef>
              <a:buNone/>
            </a:pPr>
            <a:r>
              <a:rPr lang="zh-CN" altLang="en-US" sz="2400" dirty="0"/>
              <a:t>        目前所知的世界上最早的算法是写在考古学家发掘出来的粘土板上的，此粘土板的制作年代大约是在公元前</a:t>
            </a:r>
            <a:r>
              <a:rPr lang="en-US" altLang="zh-CN" sz="2400" dirty="0"/>
              <a:t>3000</a:t>
            </a:r>
            <a:r>
              <a:rPr lang="zh-CN" altLang="en-US" sz="2400" dirty="0"/>
              <a:t>年</a:t>
            </a:r>
            <a:r>
              <a:rPr lang="en-US" altLang="zh-CN" sz="2400" dirty="0"/>
              <a:t>~</a:t>
            </a:r>
            <a:r>
              <a:rPr lang="zh-CN" altLang="en-US" sz="2400" dirty="0"/>
              <a:t>公元前</a:t>
            </a:r>
            <a:r>
              <a:rPr lang="en-US" altLang="zh-CN" sz="2400" dirty="0"/>
              <a:t>1500</a:t>
            </a:r>
            <a:r>
              <a:rPr lang="zh-CN" altLang="en-US" sz="2400" dirty="0"/>
              <a:t>年</a:t>
            </a:r>
            <a:r>
              <a:rPr lang="en-US" altLang="zh-CN" sz="2400" dirty="0"/>
              <a:t>,</a:t>
            </a:r>
            <a:r>
              <a:rPr lang="zh-CN" altLang="en-US" sz="2400" dirty="0"/>
              <a:t>也就是大约</a:t>
            </a:r>
            <a:r>
              <a:rPr lang="en-US" altLang="zh-CN" sz="2400" dirty="0"/>
              <a:t>3500~5000</a:t>
            </a:r>
            <a:r>
              <a:rPr lang="zh-CN" altLang="en-US" sz="2400" dirty="0"/>
              <a:t>年以前。考古学家是在靠近古代城市巴比伦的地方发现这些粘士板的，那里离现在的巴格达不远。巴比伦人发明了六十进制系统，我们现在关于时、分、秒的记法和关于角度的记法就是从他们那里学来的。</a:t>
            </a:r>
            <a:endParaRPr lang="en-US" altLang="zh-CN" sz="2400" dirty="0"/>
          </a:p>
          <a:p>
            <a:pPr marL="0" indent="0" algn="just">
              <a:spcBef>
                <a:spcPts val="0"/>
              </a:spcBef>
              <a:buNone/>
            </a:pPr>
            <a:r>
              <a:rPr lang="en-US" altLang="zh-CN" sz="2400" dirty="0"/>
              <a:t>        </a:t>
            </a:r>
            <a:r>
              <a:rPr lang="zh-CN" altLang="en-US" sz="2400" dirty="0"/>
              <a:t>为了做数学用表，巴比伦人需要解代数方程，他们的做法是写个求解的“算法”。在算法中，基本上都是对实际数目的计算。在算法的最后还写上一句短语，这个短语可以粗略地翻译为“这是一个过程”，这也是最早出现的关于程序设计语言的记号。</a:t>
            </a:r>
            <a:endParaRPr lang="en-US" altLang="zh-CN" sz="2400" dirty="0"/>
          </a:p>
          <a:p>
            <a:pPr marL="0" indent="0" algn="just">
              <a:spcBef>
                <a:spcPts val="0"/>
              </a:spcBef>
              <a:buNone/>
            </a:pPr>
            <a:endParaRPr lang="en-US" altLang="zh-CN" dirty="0"/>
          </a:p>
          <a:p>
            <a:pPr>
              <a:buNone/>
            </a:pPr>
            <a:endParaRPr lang="zh-CN" altLang="en-US"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算法性能度量</a:t>
            </a:r>
          </a:p>
        </p:txBody>
      </p:sp>
      <p:sp>
        <p:nvSpPr>
          <p:cNvPr id="3" name="内容占位符 2"/>
          <p:cNvSpPr>
            <a:spLocks noGrp="1"/>
          </p:cNvSpPr>
          <p:nvPr>
            <p:ph idx="1"/>
          </p:nvPr>
        </p:nvSpPr>
        <p:spPr/>
        <p:txBody>
          <a:bodyPr/>
          <a:lstStyle/>
          <a:p>
            <a:r>
              <a:rPr lang="en-US" altLang="zh-CN" dirty="0">
                <a:solidFill>
                  <a:srgbClr val="2915BB"/>
                </a:solidFill>
              </a:rPr>
              <a:t>(</a:t>
            </a:r>
            <a:r>
              <a:rPr lang="zh-CN" altLang="en-US" dirty="0">
                <a:solidFill>
                  <a:srgbClr val="2915BB"/>
                </a:solidFill>
              </a:rPr>
              <a:t>渐近</a:t>
            </a:r>
            <a:r>
              <a:rPr lang="en-US" altLang="zh-CN" dirty="0">
                <a:solidFill>
                  <a:srgbClr val="2915BB"/>
                </a:solidFill>
              </a:rPr>
              <a:t>)</a:t>
            </a:r>
            <a:r>
              <a:rPr lang="zh-CN" altLang="en-US" dirty="0">
                <a:solidFill>
                  <a:srgbClr val="2915BB"/>
                </a:solidFill>
              </a:rPr>
              <a:t>时间复杂度</a:t>
            </a:r>
            <a:r>
              <a:rPr lang="zh-CN" altLang="en-US" dirty="0"/>
              <a:t>：算法的时间量度记作</a:t>
            </a:r>
            <a:r>
              <a:rPr lang="en-US" altLang="zh-CN" dirty="0"/>
              <a:t>(n)=O(f(n))</a:t>
            </a:r>
            <a:r>
              <a:rPr lang="zh-CN" altLang="en-US" dirty="0"/>
              <a:t>，表示随问题规模</a:t>
            </a:r>
            <a:r>
              <a:rPr lang="en-US" altLang="zh-CN" dirty="0"/>
              <a:t>n</a:t>
            </a:r>
            <a:r>
              <a:rPr lang="zh-CN" altLang="en-US" dirty="0"/>
              <a:t>的增大，算法执行时间的增长率和</a:t>
            </a:r>
            <a:r>
              <a:rPr lang="en-US" altLang="zh-CN" dirty="0"/>
              <a:t>f(n)</a:t>
            </a:r>
            <a:r>
              <a:rPr lang="zh-CN" altLang="en-US" dirty="0"/>
              <a:t>的增长率相同。</a:t>
            </a:r>
            <a:endParaRPr lang="en-US" altLang="zh-CN" dirty="0"/>
          </a:p>
          <a:p>
            <a:r>
              <a:rPr lang="zh-CN" altLang="en-US" dirty="0">
                <a:solidFill>
                  <a:srgbClr val="2915BB"/>
                </a:solidFill>
              </a:rPr>
              <a:t>（渐进）空间复杂度</a:t>
            </a:r>
            <a:r>
              <a:rPr lang="zh-CN" altLang="en-US" dirty="0"/>
              <a:t>：  算法所需存储空间的量度。记作：</a:t>
            </a:r>
            <a:r>
              <a:rPr lang="en-US" altLang="zh-CN" dirty="0"/>
              <a:t>S(n)=O(g(n))</a:t>
            </a:r>
            <a:r>
              <a:rPr lang="zh-CN" altLang="en-US" dirty="0"/>
              <a:t>，其中</a:t>
            </a:r>
            <a:r>
              <a:rPr lang="en-US" altLang="zh-CN" dirty="0"/>
              <a:t>n</a:t>
            </a:r>
            <a:r>
              <a:rPr lang="zh-CN" altLang="en-US" dirty="0"/>
              <a:t>为问题的规模</a:t>
            </a:r>
            <a:r>
              <a:rPr lang="en-US" altLang="zh-CN" dirty="0"/>
              <a:t>,</a:t>
            </a:r>
            <a:r>
              <a:rPr lang="zh-CN" altLang="en-US" dirty="0"/>
              <a:t>表示随着问题规模</a:t>
            </a:r>
            <a:r>
              <a:rPr lang="en-US" altLang="zh-CN" dirty="0"/>
              <a:t>n</a:t>
            </a:r>
            <a:r>
              <a:rPr lang="zh-CN" altLang="en-US" dirty="0"/>
              <a:t>的增大，算法运行所需存储量的增长率与</a:t>
            </a:r>
            <a:r>
              <a:rPr lang="en-US" altLang="zh-CN" dirty="0"/>
              <a:t>g(n)</a:t>
            </a:r>
            <a:r>
              <a:rPr lang="zh-CN" altLang="en-US" dirty="0"/>
              <a:t>的增长率相同。</a:t>
            </a:r>
          </a:p>
          <a:p>
            <a:pPr>
              <a:buNone/>
            </a:pPr>
            <a:r>
              <a:rPr lang="zh-CN" altLang="en-US" sz="2400" dirty="0">
                <a:latin typeface="+mn-ea"/>
              </a:rPr>
              <a:t>  </a:t>
            </a:r>
            <a:r>
              <a:rPr lang="zh-CN" altLang="en-US" sz="2400" dirty="0">
                <a:solidFill>
                  <a:srgbClr val="FF0000"/>
                </a:solidFill>
                <a:latin typeface="+mn-ea"/>
              </a:rPr>
              <a:t>算法的存储量包括</a:t>
            </a:r>
            <a:r>
              <a:rPr lang="en-US" altLang="zh-CN" sz="2400" dirty="0">
                <a:solidFill>
                  <a:srgbClr val="FF0000"/>
                </a:solidFill>
                <a:latin typeface="+mn-ea"/>
              </a:rPr>
              <a:t>:</a:t>
            </a:r>
            <a:r>
              <a:rPr lang="zh-CN" altLang="en-US" sz="2400" dirty="0">
                <a:solidFill>
                  <a:srgbClr val="FF0000"/>
                </a:solidFill>
                <a:latin typeface="+mn-ea"/>
              </a:rPr>
              <a:t>输入数据所占空间、程序本身所占空间、额外辅助空间。</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程序设计语言与程序设计概念</a:t>
            </a:r>
          </a:p>
        </p:txBody>
      </p:sp>
      <p:sp>
        <p:nvSpPr>
          <p:cNvPr id="3" name="内容占位符 2"/>
          <p:cNvSpPr>
            <a:spLocks noGrp="1"/>
          </p:cNvSpPr>
          <p:nvPr>
            <p:ph idx="1"/>
          </p:nvPr>
        </p:nvSpPr>
        <p:spPr/>
        <p:txBody>
          <a:bodyPr/>
          <a:lstStyle/>
          <a:p>
            <a:r>
              <a:rPr lang="zh-CN" altLang="en-US" dirty="0"/>
              <a:t>程序设计语言</a:t>
            </a:r>
            <a:endParaRPr lang="en-US" altLang="zh-CN" dirty="0"/>
          </a:p>
          <a:p>
            <a:pPr lvl="1">
              <a:buFont typeface="Wingdings" pitchFamily="2" charset="2"/>
              <a:buChar char="Ø"/>
            </a:pPr>
            <a:r>
              <a:rPr lang="zh-CN" altLang="en-US" dirty="0">
                <a:solidFill>
                  <a:srgbClr val="2915BB"/>
                </a:solidFill>
              </a:rPr>
              <a:t>面向过程的程序设计语言</a:t>
            </a:r>
            <a:endParaRPr lang="en-US" altLang="zh-CN" dirty="0">
              <a:solidFill>
                <a:srgbClr val="2915BB"/>
              </a:solidFill>
            </a:endParaRPr>
          </a:p>
          <a:p>
            <a:pPr lvl="3">
              <a:buNone/>
            </a:pPr>
            <a:r>
              <a:rPr lang="en-US" altLang="zh-CN" dirty="0"/>
              <a:t> C</a:t>
            </a:r>
            <a:r>
              <a:rPr lang="zh-CN" altLang="en-US" dirty="0"/>
              <a:t>语言等</a:t>
            </a:r>
            <a:endParaRPr lang="en-US" altLang="zh-CN" dirty="0"/>
          </a:p>
          <a:p>
            <a:pPr lvl="3">
              <a:buNone/>
            </a:pPr>
            <a:r>
              <a:rPr lang="zh-CN" altLang="en-US" dirty="0"/>
              <a:t>源程序</a:t>
            </a:r>
            <a:r>
              <a:rPr lang="en-US" altLang="zh-CN" dirty="0"/>
              <a:t>—</a:t>
            </a:r>
            <a:r>
              <a:rPr lang="zh-CN" altLang="en-US" dirty="0"/>
              <a:t>目标程序</a:t>
            </a:r>
            <a:r>
              <a:rPr lang="en-US" altLang="zh-CN" dirty="0"/>
              <a:t>—</a:t>
            </a:r>
            <a:r>
              <a:rPr lang="zh-CN" altLang="en-US" dirty="0"/>
              <a:t>可执行程序</a:t>
            </a:r>
            <a:endParaRPr lang="en-US" altLang="zh-CN" dirty="0"/>
          </a:p>
          <a:p>
            <a:pPr lvl="1">
              <a:buFont typeface="Wingdings" pitchFamily="2" charset="2"/>
              <a:buChar char="Ø"/>
            </a:pPr>
            <a:r>
              <a:rPr lang="zh-CN" altLang="en-US" dirty="0">
                <a:solidFill>
                  <a:srgbClr val="2915BB"/>
                </a:solidFill>
              </a:rPr>
              <a:t>面向对象的程序设计语言</a:t>
            </a:r>
            <a:endParaRPr lang="en-US" altLang="zh-CN" dirty="0">
              <a:solidFill>
                <a:srgbClr val="2915BB"/>
              </a:solidFill>
            </a:endParaRPr>
          </a:p>
          <a:p>
            <a:pPr lvl="3">
              <a:buNone/>
            </a:pPr>
            <a:r>
              <a:rPr lang="en-US" altLang="zh-CN" dirty="0"/>
              <a:t>C++</a:t>
            </a:r>
            <a:r>
              <a:rPr lang="zh-CN" altLang="en-US" dirty="0"/>
              <a:t>、</a:t>
            </a:r>
            <a:r>
              <a:rPr lang="en-US" altLang="zh-CN" dirty="0"/>
              <a:t>Java</a:t>
            </a:r>
            <a:r>
              <a:rPr lang="zh-CN" altLang="en-US" dirty="0"/>
              <a:t>等</a:t>
            </a:r>
            <a:endParaRPr lang="en-US" altLang="zh-CN" dirty="0"/>
          </a:p>
          <a:p>
            <a:pPr lvl="3">
              <a:buNone/>
            </a:pPr>
            <a:r>
              <a:rPr lang="zh-CN" altLang="en-US" dirty="0"/>
              <a:t>源程序</a:t>
            </a:r>
            <a:r>
              <a:rPr lang="en-US" altLang="zh-CN" dirty="0"/>
              <a:t>—</a:t>
            </a:r>
            <a:r>
              <a:rPr lang="zh-CN" altLang="en-US" dirty="0"/>
              <a:t>字节码文件</a:t>
            </a:r>
            <a:r>
              <a:rPr lang="en-US" altLang="zh-CN" dirty="0"/>
              <a:t>—</a:t>
            </a:r>
            <a:r>
              <a:rPr lang="zh-CN" altLang="en-US" dirty="0"/>
              <a:t>解释执行</a:t>
            </a:r>
            <a:endParaRPr lang="en-US" altLang="zh-CN" dirty="0"/>
          </a:p>
          <a:p>
            <a:endParaRPr lang="en-US" altLang="zh-CN" dirty="0"/>
          </a:p>
          <a:p>
            <a:pPr>
              <a:buNone/>
            </a:pPr>
            <a:r>
              <a:rPr lang="en-US" altLang="zh-CN" dirty="0"/>
              <a:t>   </a:t>
            </a:r>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程序设计语言与程序设计概念</a:t>
            </a:r>
          </a:p>
        </p:txBody>
      </p:sp>
      <p:sp>
        <p:nvSpPr>
          <p:cNvPr id="3" name="内容占位符 2"/>
          <p:cNvSpPr>
            <a:spLocks noGrp="1"/>
          </p:cNvSpPr>
          <p:nvPr>
            <p:ph idx="1"/>
          </p:nvPr>
        </p:nvSpPr>
        <p:spPr/>
        <p:txBody>
          <a:bodyPr/>
          <a:lstStyle/>
          <a:p>
            <a:r>
              <a:rPr lang="zh-CN" altLang="en-US" dirty="0">
                <a:solidFill>
                  <a:srgbClr val="2915BB"/>
                </a:solidFill>
              </a:rPr>
              <a:t>计算机求解的核心</a:t>
            </a:r>
            <a:r>
              <a:rPr lang="zh-CN" altLang="en-US" dirty="0"/>
              <a:t>是算法设计，算法设计是计算机学科中最具有方法论性质的核心概念，是计算机学科的灵魂</a:t>
            </a:r>
            <a:endParaRPr lang="en-US" altLang="zh-CN" dirty="0"/>
          </a:p>
          <a:p>
            <a:r>
              <a:rPr lang="zh-CN" altLang="en-US" dirty="0">
                <a:solidFill>
                  <a:srgbClr val="2915BB"/>
                </a:solidFill>
              </a:rPr>
              <a:t>程序设计</a:t>
            </a:r>
            <a:r>
              <a:rPr lang="zh-CN" altLang="en-US" dirty="0"/>
              <a:t>使用计算机能理解的某种语言把算法写出程序</a:t>
            </a:r>
            <a:endParaRPr lang="en-US" altLang="zh-CN" dirty="0"/>
          </a:p>
          <a:p>
            <a:endParaRPr lang="en-US" altLang="zh-CN" dirty="0"/>
          </a:p>
          <a:p>
            <a:pPr>
              <a:buNone/>
            </a:pPr>
            <a:r>
              <a:rPr lang="zh-CN" altLang="en-US" dirty="0"/>
              <a:t>     算法设计是程序设计的高级阶段。</a:t>
            </a:r>
            <a:endParaRPr lang="en-US" altLang="zh-CN" dirty="0"/>
          </a:p>
          <a:p>
            <a:pPr>
              <a:buNone/>
            </a:pPr>
            <a:r>
              <a:rPr lang="zh-CN" altLang="en-US" dirty="0"/>
              <a:t>    </a:t>
            </a:r>
            <a:r>
              <a:rPr lang="zh-CN" altLang="en-US" dirty="0">
                <a:solidFill>
                  <a:srgbClr val="FF0000"/>
                </a:solidFill>
              </a:rPr>
              <a:t>设计高质量的算法和相应的程序能力是计算机专业学生必备的能力之一。</a:t>
            </a:r>
            <a:endParaRPr lang="en-US" altLang="zh-CN" dirty="0">
              <a:solidFill>
                <a:srgbClr val="FF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软件的开发过程</a:t>
            </a:r>
          </a:p>
        </p:txBody>
      </p:sp>
      <p:sp>
        <p:nvSpPr>
          <p:cNvPr id="31" name="内容占位符 30"/>
          <p:cNvSpPr>
            <a:spLocks noGrp="1"/>
          </p:cNvSpPr>
          <p:nvPr>
            <p:ph idx="1"/>
          </p:nvPr>
        </p:nvSpPr>
        <p:spPr bwMode="auto">
          <a:xfrm>
            <a:off x="6943300" y="4454184"/>
            <a:ext cx="249209" cy="357190"/>
          </a:xfrm>
          <a:prstGeom prst="downArrow">
            <a:avLst/>
          </a:prstGeom>
          <a:solidFill>
            <a:schemeClr val="bg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fontScale="55000" lnSpcReduction="20000"/>
          </a:bodyPr>
          <a:lstStyle/>
          <a:p>
            <a:pPr>
              <a:buNone/>
            </a:pPr>
            <a:endParaRPr lang="zh-CN" altLang="en-US" dirty="0"/>
          </a:p>
        </p:txBody>
      </p:sp>
      <p:grpSp>
        <p:nvGrpSpPr>
          <p:cNvPr id="36" name="组合 35"/>
          <p:cNvGrpSpPr/>
          <p:nvPr/>
        </p:nvGrpSpPr>
        <p:grpSpPr>
          <a:xfrm>
            <a:off x="714348" y="2428868"/>
            <a:ext cx="7072362" cy="2842166"/>
            <a:chOff x="714348" y="2428868"/>
            <a:chExt cx="7072362" cy="2842166"/>
          </a:xfrm>
        </p:grpSpPr>
        <p:grpSp>
          <p:nvGrpSpPr>
            <p:cNvPr id="33" name="组合 32"/>
            <p:cNvGrpSpPr/>
            <p:nvPr/>
          </p:nvGrpSpPr>
          <p:grpSpPr>
            <a:xfrm>
              <a:off x="714348" y="2428868"/>
              <a:ext cx="6858048" cy="1168985"/>
              <a:chOff x="714348" y="2571744"/>
              <a:chExt cx="6858048" cy="1168985"/>
            </a:xfrm>
          </p:grpSpPr>
          <p:sp>
            <p:nvSpPr>
              <p:cNvPr id="5" name="矩形 4"/>
              <p:cNvSpPr/>
              <p:nvPr/>
            </p:nvSpPr>
            <p:spPr bwMode="auto">
              <a:xfrm>
                <a:off x="714348" y="2786058"/>
                <a:ext cx="1285884" cy="714380"/>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需求分析</a:t>
                </a:r>
              </a:p>
            </p:txBody>
          </p:sp>
          <p:sp>
            <p:nvSpPr>
              <p:cNvPr id="9" name="矩形 8"/>
              <p:cNvSpPr/>
              <p:nvPr/>
            </p:nvSpPr>
            <p:spPr bwMode="auto">
              <a:xfrm>
                <a:off x="2285984" y="2571744"/>
                <a:ext cx="1928826" cy="1168985"/>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建立数学模型，</a:t>
                </a:r>
                <a:endParaRPr kumimoji="0" lang="en-US" altLang="zh-CN" sz="2000" b="1" i="0" u="none" strike="noStrike" cap="none" normalizeH="0" baseline="0" dirty="0">
                  <a:ln>
                    <a:noFill/>
                  </a:ln>
                  <a:solidFill>
                    <a:srgbClr val="09031B"/>
                  </a:solidFill>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选择解决方案</a:t>
                </a:r>
              </a:p>
            </p:txBody>
          </p:sp>
          <p:sp>
            <p:nvSpPr>
              <p:cNvPr id="12" name="矩形 11"/>
              <p:cNvSpPr/>
              <p:nvPr/>
            </p:nvSpPr>
            <p:spPr bwMode="auto">
              <a:xfrm>
                <a:off x="4714876" y="2643182"/>
                <a:ext cx="1428760" cy="1039098"/>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确定数据结</a:t>
                </a:r>
                <a:endParaRPr kumimoji="0" lang="en-US" altLang="zh-CN" sz="2000" b="1" i="0" u="none" strike="noStrike" cap="none" normalizeH="0" baseline="0" dirty="0">
                  <a:ln>
                    <a:noFill/>
                  </a:ln>
                  <a:solidFill>
                    <a:srgbClr val="09031B"/>
                  </a:solidFill>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构和算法</a:t>
                </a:r>
              </a:p>
            </p:txBody>
          </p:sp>
          <p:sp>
            <p:nvSpPr>
              <p:cNvPr id="15" name="矩形 14"/>
              <p:cNvSpPr/>
              <p:nvPr/>
            </p:nvSpPr>
            <p:spPr bwMode="auto">
              <a:xfrm>
                <a:off x="6572264" y="2714620"/>
                <a:ext cx="1000132" cy="974155"/>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编写程序</a:t>
                </a:r>
              </a:p>
            </p:txBody>
          </p:sp>
          <p:sp>
            <p:nvSpPr>
              <p:cNvPr id="27" name="右箭头 26"/>
              <p:cNvSpPr/>
              <p:nvPr/>
            </p:nvSpPr>
            <p:spPr bwMode="auto">
              <a:xfrm flipV="1">
                <a:off x="2000232" y="3071810"/>
                <a:ext cx="285752" cy="194831"/>
              </a:xfrm>
              <a:prstGeom prst="rightArrow">
                <a:avLst/>
              </a:prstGeom>
              <a:solidFill>
                <a:schemeClr val="bg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i="0" u="none" strike="noStrike" normalizeH="0" baseline="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ea typeface="宋体" pitchFamily="2" charset="-122"/>
                </a:endParaRPr>
              </a:p>
            </p:txBody>
          </p:sp>
          <p:sp>
            <p:nvSpPr>
              <p:cNvPr id="28" name="右箭头 27"/>
              <p:cNvSpPr/>
              <p:nvPr/>
            </p:nvSpPr>
            <p:spPr bwMode="auto">
              <a:xfrm>
                <a:off x="4214810" y="3071810"/>
                <a:ext cx="500066" cy="259775"/>
              </a:xfrm>
              <a:prstGeom prst="rightArrow">
                <a:avLst/>
              </a:prstGeom>
              <a:solidFill>
                <a:schemeClr val="bg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9031B"/>
                  </a:solidFill>
                  <a:effectLst/>
                  <a:latin typeface="Times New Roman" pitchFamily="18" charset="0"/>
                  <a:ea typeface="宋体" pitchFamily="2" charset="-122"/>
                </a:endParaRPr>
              </a:p>
            </p:txBody>
          </p:sp>
          <p:sp>
            <p:nvSpPr>
              <p:cNvPr id="29" name="右箭头 28"/>
              <p:cNvSpPr/>
              <p:nvPr/>
            </p:nvSpPr>
            <p:spPr bwMode="auto">
              <a:xfrm>
                <a:off x="6143636" y="3071810"/>
                <a:ext cx="428628" cy="259775"/>
              </a:xfrm>
              <a:prstGeom prst="rightArrow">
                <a:avLst/>
              </a:prstGeom>
              <a:solidFill>
                <a:schemeClr val="bg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9031B"/>
                  </a:solidFill>
                  <a:effectLst/>
                  <a:latin typeface="Times New Roman" pitchFamily="18" charset="0"/>
                  <a:ea typeface="宋体" pitchFamily="2" charset="-122"/>
                </a:endParaRPr>
              </a:p>
            </p:txBody>
          </p:sp>
        </p:grpSp>
        <p:sp>
          <p:nvSpPr>
            <p:cNvPr id="30" name="下箭头 29"/>
            <p:cNvSpPr/>
            <p:nvPr/>
          </p:nvSpPr>
          <p:spPr bwMode="auto">
            <a:xfrm>
              <a:off x="6929454" y="3561422"/>
              <a:ext cx="285752" cy="199583"/>
            </a:xfrm>
            <a:prstGeom prst="downArrow">
              <a:avLst/>
            </a:prstGeom>
            <a:solidFill>
              <a:schemeClr val="bg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9031B"/>
                </a:solidFill>
                <a:effectLst/>
                <a:latin typeface="Times New Roman" pitchFamily="18" charset="0"/>
                <a:ea typeface="宋体" pitchFamily="2" charset="-122"/>
              </a:endParaRPr>
            </a:p>
          </p:txBody>
        </p:sp>
        <p:grpSp>
          <p:nvGrpSpPr>
            <p:cNvPr id="35" name="组合 34"/>
            <p:cNvGrpSpPr/>
            <p:nvPr/>
          </p:nvGrpSpPr>
          <p:grpSpPr>
            <a:xfrm>
              <a:off x="6572264" y="3786190"/>
              <a:ext cx="1214446" cy="1484844"/>
              <a:chOff x="6572264" y="3786190"/>
              <a:chExt cx="1214446" cy="1484844"/>
            </a:xfrm>
          </p:grpSpPr>
          <p:sp>
            <p:nvSpPr>
              <p:cNvPr id="22" name="矩形 21"/>
              <p:cNvSpPr/>
              <p:nvPr/>
            </p:nvSpPr>
            <p:spPr bwMode="auto">
              <a:xfrm>
                <a:off x="6572264" y="3786190"/>
                <a:ext cx="1143008" cy="617757"/>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调试程序</a:t>
                </a:r>
              </a:p>
            </p:txBody>
          </p:sp>
          <p:sp>
            <p:nvSpPr>
              <p:cNvPr id="32" name="矩形 31"/>
              <p:cNvSpPr/>
              <p:nvPr/>
            </p:nvSpPr>
            <p:spPr bwMode="auto">
              <a:xfrm>
                <a:off x="6572264" y="4843355"/>
                <a:ext cx="1214446" cy="427679"/>
              </a:xfrm>
              <a:prstGeom prst="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9031B"/>
                    </a:solidFill>
                    <a:effectLst/>
                    <a:latin typeface="+mn-ea"/>
                    <a:ea typeface="+mn-ea"/>
                  </a:rPr>
                  <a:t>整理文档</a:t>
                </a:r>
              </a:p>
            </p:txBody>
          </p:sp>
        </p:gr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面向过程的程序设计</a:t>
            </a:r>
          </a:p>
        </p:txBody>
      </p:sp>
      <p:sp>
        <p:nvSpPr>
          <p:cNvPr id="3" name="内容占位符 2"/>
          <p:cNvSpPr>
            <a:spLocks noGrp="1"/>
          </p:cNvSpPr>
          <p:nvPr>
            <p:ph idx="1"/>
          </p:nvPr>
        </p:nvSpPr>
        <p:spPr>
          <a:xfrm>
            <a:off x="142844" y="1500174"/>
            <a:ext cx="8893175" cy="4525962"/>
          </a:xfrm>
        </p:spPr>
        <p:txBody>
          <a:bodyPr/>
          <a:lstStyle/>
          <a:p>
            <a:r>
              <a:rPr lang="zh-CN" altLang="en-US" dirty="0"/>
              <a:t>数据与功能是分离的</a:t>
            </a:r>
            <a:endParaRPr lang="en-US" altLang="zh-CN" dirty="0"/>
          </a:p>
          <a:p>
            <a:r>
              <a:rPr lang="zh-CN" altLang="en-US" dirty="0"/>
              <a:t>结构化程序设计原则：</a:t>
            </a:r>
            <a:endParaRPr lang="en-US" altLang="zh-CN" dirty="0"/>
          </a:p>
          <a:p>
            <a:pPr lvl="2">
              <a:buFont typeface="Wingdings" pitchFamily="2" charset="2"/>
              <a:buChar char="Ø"/>
            </a:pPr>
            <a:r>
              <a:rPr lang="zh-CN" altLang="en-US" dirty="0"/>
              <a:t>采用</a:t>
            </a:r>
            <a:r>
              <a:rPr lang="en-US" altLang="zh-CN" dirty="0">
                <a:solidFill>
                  <a:srgbClr val="2915BB"/>
                </a:solidFill>
              </a:rPr>
              <a:t>3</a:t>
            </a:r>
            <a:r>
              <a:rPr lang="zh-CN" altLang="en-US" dirty="0">
                <a:solidFill>
                  <a:srgbClr val="2915BB"/>
                </a:solidFill>
              </a:rPr>
              <a:t>种基本程序控制结构</a:t>
            </a:r>
            <a:r>
              <a:rPr lang="zh-CN" altLang="en-US" dirty="0"/>
              <a:t>（顺序、选择、循环）</a:t>
            </a:r>
            <a:endParaRPr lang="en-US" altLang="zh-CN" dirty="0"/>
          </a:p>
          <a:p>
            <a:pPr lvl="2">
              <a:buFont typeface="Wingdings" pitchFamily="2" charset="2"/>
              <a:buChar char="Ø"/>
            </a:pPr>
            <a:r>
              <a:rPr lang="zh-CN" altLang="en-US" dirty="0">
                <a:solidFill>
                  <a:srgbClr val="2915BB"/>
                </a:solidFill>
              </a:rPr>
              <a:t>自顶而下</a:t>
            </a:r>
            <a:r>
              <a:rPr lang="zh-CN" altLang="en-US" dirty="0"/>
              <a:t>的逐步求精的设计方法（逐步细化）</a:t>
            </a:r>
            <a:endParaRPr lang="en-US" altLang="zh-CN" dirty="0"/>
          </a:p>
          <a:p>
            <a:pPr lvl="2">
              <a:buFont typeface="Wingdings" pitchFamily="2" charset="2"/>
              <a:buChar char="Ø"/>
            </a:pPr>
            <a:r>
              <a:rPr lang="zh-CN" altLang="en-US" b="0" dirty="0">
                <a:solidFill>
                  <a:srgbClr val="2915BB"/>
                </a:solidFill>
              </a:rPr>
              <a:t>模块化</a:t>
            </a:r>
            <a:r>
              <a:rPr lang="zh-CN" altLang="en-US" b="0" dirty="0"/>
              <a:t>：将复杂算法分解为若干个相对独立、功能单一的模块</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面向对象的技术与可视化程序设计</a:t>
            </a:r>
          </a:p>
        </p:txBody>
      </p:sp>
      <p:sp>
        <p:nvSpPr>
          <p:cNvPr id="3" name="内容占位符 2"/>
          <p:cNvSpPr>
            <a:spLocks noGrp="1"/>
          </p:cNvSpPr>
          <p:nvPr>
            <p:ph idx="1"/>
          </p:nvPr>
        </p:nvSpPr>
        <p:spPr/>
        <p:txBody>
          <a:bodyPr/>
          <a:lstStyle/>
          <a:p>
            <a:r>
              <a:rPr lang="zh-CN" altLang="en-US" dirty="0"/>
              <a:t>数据和功能一起形成了对象</a:t>
            </a:r>
            <a:endParaRPr lang="en-US" altLang="zh-CN" dirty="0"/>
          </a:p>
          <a:p>
            <a:r>
              <a:rPr lang="zh-CN" altLang="en-US" dirty="0"/>
              <a:t>面向对象的基本特点：封装、继承、多态</a:t>
            </a:r>
            <a:endParaRPr lang="en-US" altLang="zh-CN" dirty="0"/>
          </a:p>
          <a:p>
            <a:r>
              <a:rPr lang="zh-CN" altLang="en-US" dirty="0"/>
              <a:t>面向对象程序设计语言的特点：</a:t>
            </a:r>
            <a:endParaRPr lang="en-US" altLang="zh-CN" dirty="0"/>
          </a:p>
          <a:p>
            <a:pPr lvl="1">
              <a:buFont typeface="Wingdings" pitchFamily="2" charset="2"/>
              <a:buChar char="Ø"/>
            </a:pPr>
            <a:r>
              <a:rPr lang="zh-CN" altLang="en-US" sz="2400" b="0" dirty="0">
                <a:latin typeface="+mn-ea"/>
              </a:rPr>
              <a:t>将问题分解为对象</a:t>
            </a:r>
            <a:endParaRPr lang="en-US" altLang="zh-CN" sz="2400" b="0" dirty="0">
              <a:latin typeface="+mn-ea"/>
            </a:endParaRPr>
          </a:p>
          <a:p>
            <a:pPr lvl="1">
              <a:buFont typeface="Wingdings" pitchFamily="2" charset="2"/>
              <a:buChar char="Ø"/>
            </a:pPr>
            <a:r>
              <a:rPr lang="zh-CN" altLang="en-US" sz="2400" b="0" dirty="0">
                <a:latin typeface="+mn-ea"/>
              </a:rPr>
              <a:t>对象将自己的属性和方法封装成一个整体，供程序设计者使用</a:t>
            </a:r>
            <a:endParaRPr lang="en-US" altLang="zh-CN" sz="2400" b="0" dirty="0">
              <a:latin typeface="+mn-ea"/>
            </a:endParaRPr>
          </a:p>
          <a:p>
            <a:pPr lvl="1">
              <a:buFont typeface="Wingdings" pitchFamily="2" charset="2"/>
              <a:buChar char="Ø"/>
            </a:pPr>
            <a:r>
              <a:rPr lang="zh-CN" altLang="en-US" sz="2400" b="0" dirty="0">
                <a:latin typeface="+mn-ea"/>
              </a:rPr>
              <a:t>对象之间的相互作用则通过消息传递来实现</a:t>
            </a:r>
            <a:endParaRPr lang="en-US" altLang="zh-CN" sz="2400" b="0" dirty="0">
              <a:latin typeface="+mn-ea"/>
            </a:endParaRPr>
          </a:p>
          <a:p>
            <a:pPr lvl="1">
              <a:buFont typeface="Wingdings" pitchFamily="2" charset="2"/>
              <a:buChar char="Ø"/>
            </a:pPr>
            <a:r>
              <a:rPr lang="zh-CN" altLang="en-US" sz="2400" b="0" dirty="0">
                <a:latin typeface="+mn-ea"/>
              </a:rPr>
              <a:t>人们对复杂系统的认识过程与程序设计过程尽可能一致</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面向对象的技术与可视化程序设计</a:t>
            </a:r>
            <a:endParaRPr lang="zh-CN" altLang="en-US" dirty="0"/>
          </a:p>
        </p:txBody>
      </p:sp>
      <p:sp>
        <p:nvSpPr>
          <p:cNvPr id="3" name="内容占位符 2"/>
          <p:cNvSpPr>
            <a:spLocks noGrp="1"/>
          </p:cNvSpPr>
          <p:nvPr>
            <p:ph idx="1"/>
          </p:nvPr>
        </p:nvSpPr>
        <p:spPr/>
        <p:txBody>
          <a:bodyPr/>
          <a:lstStyle/>
          <a:p>
            <a:r>
              <a:rPr lang="zh-CN" altLang="en-US" dirty="0"/>
              <a:t>可视化程序设计语言（</a:t>
            </a:r>
            <a:r>
              <a:rPr lang="en-US" altLang="zh-CN" dirty="0"/>
              <a:t>VC</a:t>
            </a:r>
            <a:r>
              <a:rPr lang="zh-CN" altLang="en-US" dirty="0"/>
              <a:t>，</a:t>
            </a:r>
            <a:r>
              <a:rPr lang="en-US" altLang="zh-CN" dirty="0"/>
              <a:t>VB</a:t>
            </a:r>
            <a:r>
              <a:rPr lang="zh-CN" altLang="en-US" dirty="0"/>
              <a:t>，</a:t>
            </a:r>
            <a:r>
              <a:rPr lang="en-US" altLang="zh-CN" dirty="0"/>
              <a:t>Delphi</a:t>
            </a:r>
            <a:r>
              <a:rPr lang="zh-CN" altLang="en-US" dirty="0"/>
              <a:t>）</a:t>
            </a:r>
            <a:endParaRPr lang="en-US" altLang="zh-CN" dirty="0"/>
          </a:p>
          <a:p>
            <a:pPr lvl="1"/>
            <a:r>
              <a:rPr lang="zh-CN" altLang="en-US" sz="2400" dirty="0">
                <a:latin typeface="+mn-ea"/>
              </a:rPr>
              <a:t>以图形化的编程方式将面向对象技术的特性体现出来</a:t>
            </a:r>
            <a:endParaRPr lang="en-US" altLang="zh-CN" sz="2400" dirty="0">
              <a:latin typeface="+mn-ea"/>
            </a:endParaRPr>
          </a:p>
          <a:p>
            <a:pPr lvl="1"/>
            <a:r>
              <a:rPr lang="zh-CN" altLang="en-US" sz="2400" dirty="0">
                <a:latin typeface="+mn-ea"/>
              </a:rPr>
              <a:t>基于面向对象的思想，引入类概念和事件驱动</a:t>
            </a:r>
            <a:endParaRPr lang="en-US" altLang="zh-CN" sz="2400" dirty="0">
              <a:latin typeface="+mn-ea"/>
            </a:endParaRPr>
          </a:p>
          <a:p>
            <a:pPr lvl="1"/>
            <a:r>
              <a:rPr lang="zh-CN" altLang="en-US" sz="2400" dirty="0">
                <a:latin typeface="+mn-ea"/>
              </a:rPr>
              <a:t>程序开发先进行界面设计，再进行事件编写程序代码，以响应鼠标、键盘的各种动作</a:t>
            </a:r>
            <a:endParaRPr lang="en-US" altLang="zh-CN" sz="2400" dirty="0">
              <a:latin typeface="+mn-ea"/>
            </a:endParaRPr>
          </a:p>
          <a:p>
            <a:pPr lvl="1"/>
            <a:r>
              <a:rPr lang="zh-CN" altLang="en-US" sz="2400" dirty="0">
                <a:latin typeface="+mn-ea"/>
              </a:rPr>
              <a:t>利用各种控件进行搭积木或少量的代码就可实现编程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思考题</a:t>
            </a:r>
          </a:p>
        </p:txBody>
      </p:sp>
      <p:sp>
        <p:nvSpPr>
          <p:cNvPr id="3" name="内容占位符 2"/>
          <p:cNvSpPr>
            <a:spLocks noGrp="1"/>
          </p:cNvSpPr>
          <p:nvPr>
            <p:ph idx="1"/>
          </p:nvPr>
        </p:nvSpPr>
        <p:spPr/>
        <p:txBody>
          <a:bodyPr/>
          <a:lstStyle/>
          <a:p>
            <a:r>
              <a:rPr lang="zh-CN" altLang="en-US" dirty="0"/>
              <a:t>假如班级中的每个人都推荐一本自己书的书号</a:t>
            </a:r>
            <a:r>
              <a:rPr lang="en-US" altLang="zh-CN" dirty="0"/>
              <a:t>(ISBN</a:t>
            </a:r>
            <a:r>
              <a:rPr lang="zh-CN" altLang="en-US" dirty="0"/>
              <a:t>号</a:t>
            </a:r>
            <a:r>
              <a:rPr lang="en-US" altLang="zh-CN" dirty="0"/>
              <a:t>) </a:t>
            </a:r>
            <a:r>
              <a:rPr lang="zh-CN" altLang="en-US" dirty="0"/>
              <a:t>，要求同样的</a:t>
            </a:r>
            <a:r>
              <a:rPr lang="en-US" altLang="zh-CN" dirty="0"/>
              <a:t>ISBN</a:t>
            </a:r>
            <a:r>
              <a:rPr lang="zh-CN" altLang="en-US" dirty="0"/>
              <a:t>号只保留一个，然后对</a:t>
            </a:r>
            <a:r>
              <a:rPr lang="en-US" altLang="zh-CN" dirty="0"/>
              <a:t>ISBN</a:t>
            </a:r>
            <a:r>
              <a:rPr lang="zh-CN" altLang="en-US" dirty="0"/>
              <a:t>号排序、去重。试用面向过程</a:t>
            </a:r>
            <a:r>
              <a:rPr lang="en-US" altLang="zh-CN" dirty="0"/>
              <a:t>/</a:t>
            </a:r>
            <a:r>
              <a:rPr lang="zh-CN" altLang="en-US" dirty="0"/>
              <a:t>对象的方法设计该算法（考虑采用何种数据结构，并用流程图表达算法的设计思路）</a:t>
            </a:r>
            <a:endParaRPr lang="en-US" altLang="zh-CN" dirty="0"/>
          </a:p>
          <a:p>
            <a:r>
              <a:rPr lang="zh-CN" altLang="en-US" dirty="0"/>
              <a:t>每个人每天都会做一些事情，试将你一周中 的安排用算法描述出来。</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算法</a:t>
            </a:r>
            <a:r>
              <a:rPr lang="en-US" altLang="zh-CN" dirty="0"/>
              <a:t>—</a:t>
            </a:r>
            <a:r>
              <a:rPr lang="zh-CN" altLang="en-US" dirty="0"/>
              <a:t>计算之魂 </a:t>
            </a:r>
          </a:p>
        </p:txBody>
      </p:sp>
      <p:sp>
        <p:nvSpPr>
          <p:cNvPr id="3" name="内容占位符 2"/>
          <p:cNvSpPr>
            <a:spLocks noGrp="1"/>
          </p:cNvSpPr>
          <p:nvPr>
            <p:ph idx="1"/>
          </p:nvPr>
        </p:nvSpPr>
        <p:spPr/>
        <p:txBody>
          <a:bodyPr/>
          <a:lstStyle/>
          <a:p>
            <a:r>
              <a:rPr lang="zh-CN" altLang="en-US" dirty="0"/>
              <a:t>计算机求解问题的步骤</a:t>
            </a:r>
            <a:endParaRPr lang="en-US" altLang="zh-CN" dirty="0"/>
          </a:p>
          <a:p>
            <a:r>
              <a:rPr lang="zh-CN" altLang="en-US" dirty="0"/>
              <a:t>算法、算法特性及要求</a:t>
            </a:r>
            <a:endParaRPr lang="en-US" altLang="zh-CN" dirty="0"/>
          </a:p>
          <a:p>
            <a:r>
              <a:rPr lang="zh-CN" altLang="en-US" dirty="0"/>
              <a:t>算法的表示方法</a:t>
            </a:r>
            <a:endParaRPr lang="en-US" altLang="zh-CN" dirty="0"/>
          </a:p>
          <a:p>
            <a:r>
              <a:rPr lang="zh-CN" altLang="en-US" dirty="0"/>
              <a:t>典型算法</a:t>
            </a:r>
            <a:endParaRPr lang="en-US" altLang="zh-CN" dirty="0"/>
          </a:p>
          <a:p>
            <a:r>
              <a:rPr lang="zh-CN" altLang="en-US" dirty="0"/>
              <a:t>算法性能度量方法</a:t>
            </a:r>
            <a:endParaRPr lang="en-US" altLang="zh-CN" dirty="0"/>
          </a:p>
          <a:p>
            <a:r>
              <a:rPr lang="zh-CN" altLang="en-US" dirty="0"/>
              <a:t>程序设计概念与程序设计语言</a:t>
            </a:r>
            <a:endParaRPr lang="en-US" altLang="zh-CN" dirty="0"/>
          </a:p>
          <a:p>
            <a:r>
              <a:rPr lang="zh-CN" altLang="en-US" dirty="0"/>
              <a:t>软件的开发过程</a:t>
            </a:r>
            <a:endParaRPr lang="en-US" altLang="zh-CN" dirty="0"/>
          </a:p>
          <a:p>
            <a:pPr>
              <a:buNone/>
            </a:pPr>
            <a:endParaRPr lang="en-US" altLang="zh-CN" dirty="0"/>
          </a:p>
          <a:p>
            <a:pPr>
              <a:buNone/>
            </a:pPr>
            <a:endParaRPr lang="zh-CN" altLang="en-US" dirty="0"/>
          </a:p>
        </p:txBody>
      </p:sp>
    </p:spTree>
    <p:extLst>
      <p:ext uri="{BB962C8B-B14F-4D97-AF65-F5344CB8AC3E}">
        <p14:creationId xmlns:p14="http://schemas.microsoft.com/office/powerpoint/2010/main" val="32413596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915BB"/>
                </a:solidFill>
              </a:rPr>
              <a:t>计算机求解问题的步骤</a:t>
            </a:r>
            <a:endParaRPr lang="zh-CN" altLang="en-US" dirty="0"/>
          </a:p>
        </p:txBody>
      </p:sp>
      <p:sp>
        <p:nvSpPr>
          <p:cNvPr id="3" name="内容占位符 2"/>
          <p:cNvSpPr>
            <a:spLocks noGrp="1"/>
          </p:cNvSpPr>
          <p:nvPr>
            <p:ph idx="1"/>
          </p:nvPr>
        </p:nvSpPr>
        <p:spPr/>
        <p:txBody>
          <a:bodyPr/>
          <a:lstStyle/>
          <a:p>
            <a:pPr lvl="1">
              <a:buFont typeface="Wingdings" pitchFamily="2" charset="2"/>
              <a:buChar char="Ø"/>
            </a:pPr>
            <a:r>
              <a:rPr lang="zh-CN" altLang="en-US" dirty="0"/>
              <a:t>问题分析</a:t>
            </a:r>
            <a:endParaRPr lang="en-US" altLang="zh-CN" dirty="0"/>
          </a:p>
          <a:p>
            <a:pPr lvl="1">
              <a:buFont typeface="Wingdings" pitchFamily="2" charset="2"/>
              <a:buChar char="Ø"/>
            </a:pPr>
            <a:r>
              <a:rPr lang="zh-CN" altLang="en-US" dirty="0"/>
              <a:t>数学模型的建立</a:t>
            </a:r>
            <a:endParaRPr lang="en-US" altLang="zh-CN" dirty="0"/>
          </a:p>
          <a:p>
            <a:pPr lvl="1">
              <a:buFont typeface="Wingdings" pitchFamily="2" charset="2"/>
              <a:buChar char="Ø"/>
            </a:pPr>
            <a:r>
              <a:rPr lang="zh-CN" altLang="en-US" dirty="0"/>
              <a:t>算法设计与选择</a:t>
            </a:r>
            <a:endParaRPr lang="en-US" altLang="zh-CN" dirty="0"/>
          </a:p>
          <a:p>
            <a:pPr lvl="1">
              <a:buFont typeface="Wingdings" pitchFamily="2" charset="2"/>
              <a:buChar char="Ø"/>
            </a:pPr>
            <a:r>
              <a:rPr lang="zh-CN" altLang="en-US" dirty="0"/>
              <a:t>算法表示</a:t>
            </a:r>
            <a:endParaRPr lang="en-US" altLang="zh-CN" dirty="0"/>
          </a:p>
          <a:p>
            <a:pPr lvl="1">
              <a:buFont typeface="Wingdings" pitchFamily="2" charset="2"/>
              <a:buChar char="Ø"/>
            </a:pPr>
            <a:r>
              <a:rPr lang="zh-CN" altLang="en-US" dirty="0"/>
              <a:t>算法分析</a:t>
            </a:r>
            <a:endParaRPr lang="en-US" altLang="zh-CN" dirty="0"/>
          </a:p>
          <a:p>
            <a:pPr lvl="1">
              <a:buFont typeface="Wingdings" pitchFamily="2" charset="2"/>
              <a:buChar char="Ø"/>
            </a:pPr>
            <a:r>
              <a:rPr lang="zh-CN" altLang="en-US" dirty="0"/>
              <a:t>算法实现</a:t>
            </a:r>
            <a:endParaRPr lang="en-US" altLang="zh-CN" dirty="0"/>
          </a:p>
          <a:p>
            <a:pPr lvl="1">
              <a:buFont typeface="Wingdings" pitchFamily="2" charset="2"/>
              <a:buChar char="Ø"/>
            </a:pPr>
            <a:r>
              <a:rPr lang="zh-CN" altLang="en-US" dirty="0"/>
              <a:t>程序调试</a:t>
            </a:r>
            <a:endParaRPr lang="en-US" altLang="zh-CN" dirty="0"/>
          </a:p>
          <a:p>
            <a:pPr lvl="1">
              <a:buFont typeface="Wingdings" pitchFamily="2" charset="2"/>
              <a:buChar char="Ø"/>
            </a:pPr>
            <a:r>
              <a:rPr lang="zh-CN" altLang="en-US" dirty="0"/>
              <a:t>结果整理文档编制</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算法、算法特性及要求</a:t>
            </a:r>
          </a:p>
        </p:txBody>
      </p:sp>
      <p:sp>
        <p:nvSpPr>
          <p:cNvPr id="3" name="内容占位符 2"/>
          <p:cNvSpPr>
            <a:spLocks noGrp="1"/>
          </p:cNvSpPr>
          <p:nvPr>
            <p:ph idx="1"/>
          </p:nvPr>
        </p:nvSpPr>
        <p:spPr/>
        <p:txBody>
          <a:bodyPr/>
          <a:lstStyle/>
          <a:p>
            <a:r>
              <a:rPr lang="zh-CN" altLang="en-US" dirty="0">
                <a:solidFill>
                  <a:srgbClr val="2915BB"/>
                </a:solidFill>
              </a:rPr>
              <a:t>算法</a:t>
            </a:r>
            <a:r>
              <a:rPr lang="en-US" altLang="zh-CN" dirty="0"/>
              <a:t>:</a:t>
            </a:r>
            <a:r>
              <a:rPr lang="zh-CN" altLang="en-US" dirty="0"/>
              <a:t>对特定问题求解步骤的一种描述，是指令的有限序列，一条指令表示一个或多个操作。处理问题的策略	</a:t>
            </a:r>
          </a:p>
          <a:p>
            <a:r>
              <a:rPr lang="zh-CN" altLang="en-US" dirty="0"/>
              <a:t> </a:t>
            </a:r>
            <a:r>
              <a:rPr lang="zh-CN" altLang="en-US" dirty="0">
                <a:solidFill>
                  <a:srgbClr val="2915BB"/>
                </a:solidFill>
              </a:rPr>
              <a:t>数据结构</a:t>
            </a:r>
            <a:r>
              <a:rPr lang="en-US" altLang="zh-CN" dirty="0"/>
              <a:t>: </a:t>
            </a:r>
            <a:r>
              <a:rPr lang="zh-CN" altLang="en-US" dirty="0"/>
              <a:t>问题的数学模型（数据组织方式和关系）</a:t>
            </a:r>
          </a:p>
          <a:p>
            <a:r>
              <a:rPr lang="zh-CN" altLang="en-US" dirty="0"/>
              <a:t> </a:t>
            </a:r>
            <a:r>
              <a:rPr lang="zh-CN" altLang="en-US" dirty="0">
                <a:solidFill>
                  <a:srgbClr val="2915BB"/>
                </a:solidFill>
              </a:rPr>
              <a:t>程序</a:t>
            </a:r>
            <a:r>
              <a:rPr lang="en-US" altLang="zh-CN" dirty="0"/>
              <a:t>:</a:t>
            </a:r>
            <a:r>
              <a:rPr lang="zh-CN" altLang="en-US" dirty="0"/>
              <a:t>为计算机处理问题编制一组指令集 </a:t>
            </a:r>
          </a:p>
          <a:p>
            <a:r>
              <a:rPr lang="zh-CN" altLang="en-US" dirty="0"/>
              <a:t>如何利用计算机解决实际应用问题？</a:t>
            </a:r>
            <a:endParaRPr lang="en-US" altLang="zh-CN" dirty="0"/>
          </a:p>
          <a:p>
            <a:pPr lvl="1" algn="just">
              <a:buFont typeface="Wingdings" pitchFamily="2" charset="2"/>
              <a:buChar char="Ø"/>
            </a:pPr>
            <a:r>
              <a:rPr lang="zh-CN" altLang="en-US" b="0" dirty="0">
                <a:latin typeface="+mn-ea"/>
              </a:rPr>
              <a:t>从具体问题中抽象出一个适当的数学模型。</a:t>
            </a:r>
          </a:p>
          <a:p>
            <a:pPr lvl="1" algn="just">
              <a:buFont typeface="Wingdings" pitchFamily="2" charset="2"/>
              <a:buChar char="Ø"/>
            </a:pPr>
            <a:r>
              <a:rPr lang="zh-CN" altLang="en-US" b="0" dirty="0">
                <a:latin typeface="+mn-ea"/>
              </a:rPr>
              <a:t>设计一个解此数学模型的算法</a:t>
            </a:r>
          </a:p>
          <a:p>
            <a:pPr lvl="1" algn="just">
              <a:buFont typeface="Wingdings" pitchFamily="2" charset="2"/>
              <a:buChar char="Ø"/>
            </a:pPr>
            <a:r>
              <a:rPr lang="zh-CN" altLang="en-US" b="0" dirty="0">
                <a:latin typeface="+mn-ea"/>
              </a:rPr>
              <a:t>编程调试，得到最终答案</a:t>
            </a:r>
          </a:p>
          <a:p>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算法、算法特性及要求</a:t>
            </a:r>
          </a:p>
        </p:txBody>
      </p:sp>
      <p:sp>
        <p:nvSpPr>
          <p:cNvPr id="3" name="内容占位符 2"/>
          <p:cNvSpPr>
            <a:spLocks noGrp="1"/>
          </p:cNvSpPr>
          <p:nvPr>
            <p:ph idx="1"/>
          </p:nvPr>
        </p:nvSpPr>
        <p:spPr/>
        <p:txBody>
          <a:bodyPr/>
          <a:lstStyle/>
          <a:p>
            <a:r>
              <a:rPr lang="zh-CN" altLang="en-US" dirty="0"/>
              <a:t>算法的特性：</a:t>
            </a:r>
          </a:p>
          <a:p>
            <a:pPr lvl="1">
              <a:buFont typeface="Wingdings" pitchFamily="2" charset="2"/>
              <a:buChar char="Ø"/>
            </a:pPr>
            <a:r>
              <a:rPr lang="zh-CN" altLang="en-US" dirty="0"/>
              <a:t>有穷性：算法应在执行有穷步后结束</a:t>
            </a:r>
          </a:p>
          <a:p>
            <a:pPr lvl="1">
              <a:buFont typeface="Wingdings" pitchFamily="2" charset="2"/>
              <a:buChar char="Ø"/>
            </a:pPr>
            <a:r>
              <a:rPr lang="zh-CN" altLang="en-US" dirty="0"/>
              <a:t>确定性：每步定义都是确切、无歧义的</a:t>
            </a:r>
          </a:p>
          <a:p>
            <a:pPr lvl="1">
              <a:buFont typeface="Wingdings" pitchFamily="2" charset="2"/>
              <a:buChar char="Ø"/>
            </a:pPr>
            <a:r>
              <a:rPr lang="zh-CN" altLang="en-US" dirty="0"/>
              <a:t>可行性：算法中描述的操作都可通过已经实现的基本运算执行有限次实现</a:t>
            </a:r>
          </a:p>
          <a:p>
            <a:pPr lvl="1">
              <a:buFont typeface="Wingdings" pitchFamily="2" charset="2"/>
              <a:buChar char="Ø"/>
            </a:pPr>
            <a:r>
              <a:rPr lang="zh-CN" altLang="en-US" dirty="0"/>
              <a:t>输入：  有</a:t>
            </a:r>
            <a:r>
              <a:rPr lang="en-US" altLang="zh-CN" dirty="0"/>
              <a:t>0</a:t>
            </a:r>
            <a:r>
              <a:rPr lang="zh-CN" altLang="en-US" dirty="0"/>
              <a:t>个或多个输入</a:t>
            </a:r>
          </a:p>
          <a:p>
            <a:pPr lvl="1">
              <a:buFont typeface="Wingdings" pitchFamily="2" charset="2"/>
              <a:buChar char="Ø"/>
            </a:pPr>
            <a:r>
              <a:rPr lang="zh-CN" altLang="en-US" dirty="0"/>
              <a:t>输出：  有一个或多个输出</a:t>
            </a:r>
            <a:r>
              <a:rPr lang="en-US" altLang="zh-CN" dirty="0"/>
              <a:t>(</a:t>
            </a:r>
            <a:r>
              <a:rPr lang="zh-CN" altLang="en-US" dirty="0"/>
              <a:t>处理结果</a:t>
            </a:r>
            <a:r>
              <a:rPr lang="en-US" altLang="zh-CN" dirty="0"/>
              <a:t>)</a:t>
            </a:r>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算法、算法特性及要求</a:t>
            </a:r>
          </a:p>
        </p:txBody>
      </p:sp>
      <p:sp>
        <p:nvSpPr>
          <p:cNvPr id="3" name="内容占位符 2"/>
          <p:cNvSpPr>
            <a:spLocks noGrp="1"/>
          </p:cNvSpPr>
          <p:nvPr>
            <p:ph idx="1"/>
          </p:nvPr>
        </p:nvSpPr>
        <p:spPr/>
        <p:txBody>
          <a:bodyPr/>
          <a:lstStyle/>
          <a:p>
            <a:r>
              <a:rPr lang="zh-CN" altLang="en-US" dirty="0"/>
              <a:t>设计算法的要求</a:t>
            </a:r>
            <a:endParaRPr lang="en-US" altLang="zh-CN" dirty="0"/>
          </a:p>
          <a:p>
            <a:pPr lvl="1"/>
            <a:r>
              <a:rPr lang="zh-CN" altLang="en-US" dirty="0">
                <a:solidFill>
                  <a:srgbClr val="2915BB"/>
                </a:solidFill>
              </a:rPr>
              <a:t>正确性</a:t>
            </a:r>
            <a:r>
              <a:rPr lang="zh-CN" altLang="en-US" dirty="0"/>
              <a:t>：（程序不含语法错误；对于几组输入数据能够得出满足要求的结果；对精心选择带有刁难性的几组数据能得出满足要求的结果；程序对于一切合法的输入数据都能产生满足要求的结果）</a:t>
            </a:r>
          </a:p>
          <a:p>
            <a:pPr lvl="1"/>
            <a:r>
              <a:rPr lang="zh-CN" altLang="en-US" dirty="0">
                <a:solidFill>
                  <a:srgbClr val="2915BB"/>
                </a:solidFill>
              </a:rPr>
              <a:t>可读性</a:t>
            </a:r>
            <a:r>
              <a:rPr lang="zh-CN" altLang="en-US" dirty="0"/>
              <a:t>：易于阅读和交流</a:t>
            </a:r>
          </a:p>
          <a:p>
            <a:pPr lvl="1"/>
            <a:r>
              <a:rPr lang="zh-CN" altLang="en-US" dirty="0">
                <a:solidFill>
                  <a:srgbClr val="2915BB"/>
                </a:solidFill>
              </a:rPr>
              <a:t>健壮性</a:t>
            </a:r>
            <a:r>
              <a:rPr lang="zh-CN" altLang="en-US" dirty="0"/>
              <a:t>：（当输入数据非法时，算法能适当地作出反应或进行处理，不应中断程序的执行；）</a:t>
            </a:r>
          </a:p>
          <a:p>
            <a:pPr lvl="1"/>
            <a:r>
              <a:rPr lang="zh-CN" altLang="en-US" dirty="0">
                <a:solidFill>
                  <a:srgbClr val="2915BB"/>
                </a:solidFill>
              </a:rPr>
              <a:t>高效率和低存储量需求</a:t>
            </a:r>
            <a:r>
              <a:rPr lang="zh-CN" altLang="en-US" dirty="0"/>
              <a:t>：与问题的规模有关。</a:t>
            </a:r>
          </a:p>
          <a:p>
            <a:endParaRPr lang="zh-CN" altLang="en-US" dirty="0"/>
          </a:p>
        </p:txBody>
      </p:sp>
    </p:spTree>
  </p:cSld>
  <p:clrMapOvr>
    <a:masterClrMapping/>
  </p:clrMapOvr>
  <p:transition/>
</p:sld>
</file>

<file path=ppt/theme/theme1.xml><?xml version="1.0" encoding="utf-8"?>
<a:theme xmlns:a="http://schemas.openxmlformats.org/drawingml/2006/main" name="1_MS_CN_BriefOfScientificIndustry002-10_science2[1]">
  <a:themeElements>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MS_CN_BriefOfScientificIndustry002-10_science2[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09031B"/>
            </a:solidFill>
            <a:effectLst/>
            <a:latin typeface="Times New Roman" pitchFamily="18" charset="0"/>
            <a:ea typeface="宋体" pitchFamily="2" charset="-122"/>
          </a:defRPr>
        </a:defPPr>
      </a:lstStyle>
    </a:lnDef>
  </a:objectDefaults>
  <a:extraClrSchemeLst>
    <a:extraClrScheme>
      <a:clrScheme name="1_MS_CN_BriefOfScientificIndustry002-10_science2[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MS_CN_BriefOfScientificIndustry002-10_science2[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MS_CN_BriefOfScientificIndustry002-10_science2[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MS_CN_BriefOfScientificIndustry002-10_science2[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MS_CN_BriefOfScientificIndustry002-10_science2[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MS_CN_BriefOfScientificIndustry002-10_science2[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12751</TotalTime>
  <Words>3323</Words>
  <Application>Microsoft Office PowerPoint</Application>
  <PresentationFormat>全屏显示(4:3)</PresentationFormat>
  <Paragraphs>341</Paragraphs>
  <Slides>47</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-apple-system</vt:lpstr>
      <vt:lpstr>ZapfDingbats</vt:lpstr>
      <vt:lpstr>黑体</vt:lpstr>
      <vt:lpstr>华文行楷</vt:lpstr>
      <vt:lpstr>隶书</vt:lpstr>
      <vt:lpstr>arial</vt:lpstr>
      <vt:lpstr>arial</vt:lpstr>
      <vt:lpstr>tahoma</vt:lpstr>
      <vt:lpstr>Times New Roman</vt:lpstr>
      <vt:lpstr>Wingdings</vt:lpstr>
      <vt:lpstr>1_MS_CN_BriefOfScientificIndustry002-10_science2[1]</vt:lpstr>
      <vt:lpstr>PowerPoint 演示文稿</vt:lpstr>
      <vt:lpstr>PowerPoint 演示文稿</vt:lpstr>
      <vt:lpstr>PowerPoint 演示文稿</vt:lpstr>
      <vt:lpstr>世界上最早的算法</vt:lpstr>
      <vt:lpstr>算法—计算之魂 </vt:lpstr>
      <vt:lpstr>计算机求解问题的步骤</vt:lpstr>
      <vt:lpstr>算法、算法特性及要求</vt:lpstr>
      <vt:lpstr>算法、算法特性及要求</vt:lpstr>
      <vt:lpstr>算法、算法特性及要求</vt:lpstr>
      <vt:lpstr>算法的表示方法</vt:lpstr>
      <vt:lpstr>算法的表示方法</vt:lpstr>
      <vt:lpstr>算法的表示方法</vt:lpstr>
      <vt:lpstr>算法的表示方法</vt:lpstr>
      <vt:lpstr>算法的表示方法--N-S流程图</vt:lpstr>
      <vt:lpstr>算法的表示方法--N-S流程图</vt:lpstr>
      <vt:lpstr>算法的表示方法---伪代码</vt:lpstr>
      <vt:lpstr>典型算法思想</vt:lpstr>
      <vt:lpstr>典型算法思想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算法性能度量</vt:lpstr>
      <vt:lpstr>程序设计语言与程序设计概念</vt:lpstr>
      <vt:lpstr>程序设计语言与程序设计概念</vt:lpstr>
      <vt:lpstr>软件的开发过程</vt:lpstr>
      <vt:lpstr>面向过程的程序设计</vt:lpstr>
      <vt:lpstr>面向对象的技术与可视化程序设计</vt:lpstr>
      <vt:lpstr>面向对象的技术与可视化程序设计</vt:lpstr>
      <vt:lpstr>思考题</vt:lpstr>
    </vt:vector>
  </TitlesOfParts>
  <Company>郑州大学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郭军伟</dc:creator>
  <cp:lastModifiedBy>wu bin</cp:lastModifiedBy>
  <cp:revision>555</cp:revision>
  <cp:lastPrinted>1601-01-01T00:00:00Z</cp:lastPrinted>
  <dcterms:created xsi:type="dcterms:W3CDTF">2003-09-12T13:18:52Z</dcterms:created>
  <dcterms:modified xsi:type="dcterms:W3CDTF">2023-11-13T02:50:43Z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