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3"/>
  </p:notesMasterIdLst>
  <p:handoutMasterIdLst>
    <p:handoutMasterId r:id="rId54"/>
  </p:handoutMasterIdLst>
  <p:sldIdLst>
    <p:sldId id="256" r:id="rId2"/>
    <p:sldId id="257" r:id="rId3"/>
    <p:sldId id="258" r:id="rId4"/>
    <p:sldId id="284" r:id="rId5"/>
    <p:sldId id="285" r:id="rId6"/>
    <p:sldId id="286" r:id="rId7"/>
    <p:sldId id="287" r:id="rId8"/>
    <p:sldId id="288" r:id="rId9"/>
    <p:sldId id="289" r:id="rId10"/>
    <p:sldId id="290" r:id="rId11"/>
    <p:sldId id="303" r:id="rId12"/>
    <p:sldId id="291" r:id="rId13"/>
    <p:sldId id="300" r:id="rId14"/>
    <p:sldId id="301" r:id="rId15"/>
    <p:sldId id="262" r:id="rId16"/>
    <p:sldId id="264" r:id="rId17"/>
    <p:sldId id="263" r:id="rId18"/>
    <p:sldId id="265" r:id="rId19"/>
    <p:sldId id="266" r:id="rId20"/>
    <p:sldId id="267" r:id="rId21"/>
    <p:sldId id="268" r:id="rId22"/>
    <p:sldId id="309" r:id="rId23"/>
    <p:sldId id="310" r:id="rId24"/>
    <p:sldId id="311" r:id="rId25"/>
    <p:sldId id="269" r:id="rId26"/>
    <p:sldId id="270" r:id="rId27"/>
    <p:sldId id="272" r:id="rId28"/>
    <p:sldId id="313" r:id="rId29"/>
    <p:sldId id="314" r:id="rId30"/>
    <p:sldId id="315" r:id="rId31"/>
    <p:sldId id="273" r:id="rId32"/>
    <p:sldId id="316" r:id="rId33"/>
    <p:sldId id="317" r:id="rId34"/>
    <p:sldId id="274" r:id="rId35"/>
    <p:sldId id="275" r:id="rId36"/>
    <p:sldId id="292" r:id="rId37"/>
    <p:sldId id="293" r:id="rId38"/>
    <p:sldId id="295" r:id="rId39"/>
    <p:sldId id="296" r:id="rId40"/>
    <p:sldId id="297" r:id="rId41"/>
    <p:sldId id="298" r:id="rId42"/>
    <p:sldId id="299" r:id="rId43"/>
    <p:sldId id="276" r:id="rId44"/>
    <p:sldId id="318" r:id="rId45"/>
    <p:sldId id="261" r:id="rId46"/>
    <p:sldId id="277" r:id="rId47"/>
    <p:sldId id="278" r:id="rId48"/>
    <p:sldId id="279" r:id="rId49"/>
    <p:sldId id="280" r:id="rId50"/>
    <p:sldId id="281" r:id="rId51"/>
    <p:sldId id="302" r:id="rId52"/>
  </p:sldIdLst>
  <p:sldSz cx="9144000" cy="6858000" type="screen4x3"/>
  <p:notesSz cx="6858000" cy="9144000"/>
  <p:defaultTextStyle>
    <a:defPPr>
      <a:defRPr lang="en-US"/>
    </a:defPPr>
    <a:lvl1pPr algn="ctr" rtl="0" fontAlgn="base">
      <a:spcBef>
        <a:spcPct val="0"/>
      </a:spcBef>
      <a:spcAft>
        <a:spcPct val="0"/>
      </a:spcAft>
      <a:defRPr sz="2000" b="1" kern="1200">
        <a:solidFill>
          <a:srgbClr val="09031B"/>
        </a:solidFill>
        <a:latin typeface="Times New Roman" pitchFamily="18" charset="0"/>
        <a:ea typeface="宋体" pitchFamily="2" charset="-122"/>
        <a:cs typeface="+mn-cs"/>
      </a:defRPr>
    </a:lvl1pPr>
    <a:lvl2pPr marL="4572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2pPr>
    <a:lvl3pPr marL="9144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3pPr>
    <a:lvl4pPr marL="13716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4pPr>
    <a:lvl5pPr marL="18288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5pPr>
    <a:lvl6pPr marL="2286000" algn="l" defTabSz="914400" rtl="0" eaLnBrk="1" latinLnBrk="0" hangingPunct="1">
      <a:defRPr sz="2000" b="1" kern="1200">
        <a:solidFill>
          <a:srgbClr val="09031B"/>
        </a:solidFill>
        <a:latin typeface="Times New Roman" pitchFamily="18" charset="0"/>
        <a:ea typeface="宋体" pitchFamily="2" charset="-122"/>
        <a:cs typeface="+mn-cs"/>
      </a:defRPr>
    </a:lvl6pPr>
    <a:lvl7pPr marL="2743200" algn="l" defTabSz="914400" rtl="0" eaLnBrk="1" latinLnBrk="0" hangingPunct="1">
      <a:defRPr sz="2000" b="1" kern="1200">
        <a:solidFill>
          <a:srgbClr val="09031B"/>
        </a:solidFill>
        <a:latin typeface="Times New Roman" pitchFamily="18" charset="0"/>
        <a:ea typeface="宋体" pitchFamily="2" charset="-122"/>
        <a:cs typeface="+mn-cs"/>
      </a:defRPr>
    </a:lvl7pPr>
    <a:lvl8pPr marL="3200400" algn="l" defTabSz="914400" rtl="0" eaLnBrk="1" latinLnBrk="0" hangingPunct="1">
      <a:defRPr sz="2000" b="1" kern="1200">
        <a:solidFill>
          <a:srgbClr val="09031B"/>
        </a:solidFill>
        <a:latin typeface="Times New Roman" pitchFamily="18" charset="0"/>
        <a:ea typeface="宋体" pitchFamily="2" charset="-122"/>
        <a:cs typeface="+mn-cs"/>
      </a:defRPr>
    </a:lvl8pPr>
    <a:lvl9pPr marL="3657600" algn="l" defTabSz="914400" rtl="0" eaLnBrk="1" latinLnBrk="0" hangingPunct="1">
      <a:defRPr sz="2000" b="1" kern="1200">
        <a:solidFill>
          <a:srgbClr val="09031B"/>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31B"/>
    <a:srgbClr val="2915BB"/>
    <a:srgbClr val="FFFFFF"/>
    <a:srgbClr val="66FFFF"/>
    <a:srgbClr val="000000"/>
    <a:srgbClr val="9900CC"/>
    <a:srgbClr val="FF3300"/>
    <a:srgbClr val="E8E2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89517" autoAdjust="0"/>
  </p:normalViewPr>
  <p:slideViewPr>
    <p:cSldViewPr>
      <p:cViewPr varScale="1">
        <p:scale>
          <a:sx n="102" d="100"/>
          <a:sy n="102" d="100"/>
        </p:scale>
        <p:origin x="18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zh-CN" altLang="en-US"/>
          </a:p>
        </p:txBody>
      </p:sp>
      <p:sp>
        <p:nvSpPr>
          <p:cNvPr id="244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ltLang="zh-CN"/>
          </a:p>
        </p:txBody>
      </p:sp>
      <p:sp>
        <p:nvSpPr>
          <p:cNvPr id="244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ltLang="zh-CN"/>
          </a:p>
        </p:txBody>
      </p:sp>
      <p:sp>
        <p:nvSpPr>
          <p:cNvPr id="244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6B3C8256-52EF-459F-A80B-236375A7BE67}"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zh-CN" alt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ltLang="zh-CN"/>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E47CE2DF-0E0A-4814-BD96-04FD0FEA120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a:t>
            </a:fld>
            <a:endParaRPr lang="en-US" altLang="zh-CN"/>
          </a:p>
        </p:txBody>
      </p:sp>
    </p:spTree>
    <p:extLst>
      <p:ext uri="{BB962C8B-B14F-4D97-AF65-F5344CB8AC3E}">
        <p14:creationId xmlns:p14="http://schemas.microsoft.com/office/powerpoint/2010/main" val="1511585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29</a:t>
            </a:fld>
            <a:endParaRPr lang="en-US" altLang="zh-CN"/>
          </a:p>
        </p:txBody>
      </p:sp>
    </p:spTree>
    <p:extLst>
      <p:ext uri="{BB962C8B-B14F-4D97-AF65-F5344CB8AC3E}">
        <p14:creationId xmlns:p14="http://schemas.microsoft.com/office/powerpoint/2010/main" val="308267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30</a:t>
            </a:fld>
            <a:endParaRPr lang="en-US" altLang="zh-CN"/>
          </a:p>
        </p:txBody>
      </p:sp>
    </p:spTree>
    <p:extLst>
      <p:ext uri="{BB962C8B-B14F-4D97-AF65-F5344CB8AC3E}">
        <p14:creationId xmlns:p14="http://schemas.microsoft.com/office/powerpoint/2010/main" val="1075116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31</a:t>
            </a:fld>
            <a:endParaRPr lang="en-US" altLang="zh-CN"/>
          </a:p>
        </p:txBody>
      </p:sp>
    </p:spTree>
    <p:extLst>
      <p:ext uri="{BB962C8B-B14F-4D97-AF65-F5344CB8AC3E}">
        <p14:creationId xmlns:p14="http://schemas.microsoft.com/office/powerpoint/2010/main" val="3293491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32</a:t>
            </a:fld>
            <a:endParaRPr lang="en-US" altLang="zh-CN"/>
          </a:p>
        </p:txBody>
      </p:sp>
    </p:spTree>
    <p:extLst>
      <p:ext uri="{BB962C8B-B14F-4D97-AF65-F5344CB8AC3E}">
        <p14:creationId xmlns:p14="http://schemas.microsoft.com/office/powerpoint/2010/main" val="1901723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33</a:t>
            </a:fld>
            <a:endParaRPr lang="en-US" altLang="zh-CN"/>
          </a:p>
        </p:txBody>
      </p:sp>
    </p:spTree>
    <p:extLst>
      <p:ext uri="{BB962C8B-B14F-4D97-AF65-F5344CB8AC3E}">
        <p14:creationId xmlns:p14="http://schemas.microsoft.com/office/powerpoint/2010/main" val="233381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40</a:t>
            </a:fld>
            <a:endParaRPr lang="en-US" altLang="zh-CN"/>
          </a:p>
        </p:txBody>
      </p:sp>
    </p:spTree>
    <p:extLst>
      <p:ext uri="{BB962C8B-B14F-4D97-AF65-F5344CB8AC3E}">
        <p14:creationId xmlns:p14="http://schemas.microsoft.com/office/powerpoint/2010/main" val="2364865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5A7B000B-1A12-4551-A8B0-72E51B68E564}" type="datetime1">
              <a:rPr lang="zh-CN" altLang="en-US" smtClean="0">
                <a:ea typeface="宋体" charset="-122"/>
              </a:rPr>
              <a:pPr/>
              <a:t>2023/11/13</a:t>
            </a:fld>
            <a:endParaRPr lang="en-US" altLang="zh-CN">
              <a:ea typeface="宋体" charset="-122"/>
            </a:endParaRPr>
          </a:p>
        </p:txBody>
      </p:sp>
      <p:sp>
        <p:nvSpPr>
          <p:cNvPr id="5632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D50CC4F-1772-46F7-8B54-BB0BD509E115}" type="slidenum">
              <a:rPr lang="en-US" altLang="zh-CN" smtClean="0">
                <a:ea typeface="宋体" charset="-122"/>
              </a:rPr>
              <a:pPr/>
              <a:t>41</a:t>
            </a:fld>
            <a:endParaRPr lang="en-US" altLang="zh-CN">
              <a:ea typeface="宋体" charset="-122"/>
            </a:endParaRPr>
          </a:p>
        </p:txBody>
      </p:sp>
      <p:sp>
        <p:nvSpPr>
          <p:cNvPr id="5632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12039B24-56A7-4E45-A2EB-9CF7378FB97D}" type="datetime1">
              <a:rPr lang="zh-CN" altLang="en-US" smtClean="0">
                <a:ea typeface="宋体" charset="-122"/>
              </a:rPr>
              <a:pPr/>
              <a:t>2023/11/13</a:t>
            </a:fld>
            <a:endParaRPr lang="en-US" altLang="zh-CN">
              <a:ea typeface="宋体" charset="-122"/>
            </a:endParaRPr>
          </a:p>
        </p:txBody>
      </p:sp>
      <p:sp>
        <p:nvSpPr>
          <p:cNvPr id="5734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B8864E6-6975-4268-AF95-7DC8415767C3}" type="slidenum">
              <a:rPr lang="en-US" altLang="zh-CN" smtClean="0">
                <a:ea typeface="宋体" charset="-122"/>
              </a:rPr>
              <a:pPr/>
              <a:t>42</a:t>
            </a:fld>
            <a:endParaRPr lang="en-US" altLang="zh-CN">
              <a:ea typeface="宋体" charset="-122"/>
            </a:endParaRPr>
          </a:p>
        </p:txBody>
      </p:sp>
      <p:sp>
        <p:nvSpPr>
          <p:cNvPr id="5734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利用好现在的网上学习资源和工具。</a:t>
            </a:r>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9</a:t>
            </a:fld>
            <a:endParaRPr lang="en-US" altLang="zh-CN"/>
          </a:p>
        </p:txBody>
      </p:sp>
    </p:spTree>
    <p:extLst>
      <p:ext uri="{BB962C8B-B14F-4D97-AF65-F5344CB8AC3E}">
        <p14:creationId xmlns:p14="http://schemas.microsoft.com/office/powerpoint/2010/main" val="1541000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10</a:t>
            </a:fld>
            <a:endParaRPr lang="en-US" altLang="zh-CN"/>
          </a:p>
        </p:txBody>
      </p:sp>
    </p:spTree>
    <p:extLst>
      <p:ext uri="{BB962C8B-B14F-4D97-AF65-F5344CB8AC3E}">
        <p14:creationId xmlns:p14="http://schemas.microsoft.com/office/powerpoint/2010/main" val="183015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11</a:t>
            </a:fld>
            <a:endParaRPr lang="en-US" altLang="zh-CN"/>
          </a:p>
        </p:txBody>
      </p:sp>
    </p:spTree>
    <p:extLst>
      <p:ext uri="{BB962C8B-B14F-4D97-AF65-F5344CB8AC3E}">
        <p14:creationId xmlns:p14="http://schemas.microsoft.com/office/powerpoint/2010/main" val="230901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12</a:t>
            </a:fld>
            <a:endParaRPr lang="en-US" altLang="zh-CN"/>
          </a:p>
        </p:txBody>
      </p:sp>
    </p:spTree>
    <p:extLst>
      <p:ext uri="{BB962C8B-B14F-4D97-AF65-F5344CB8AC3E}">
        <p14:creationId xmlns:p14="http://schemas.microsoft.com/office/powerpoint/2010/main" val="1196113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24</a:t>
            </a:fld>
            <a:endParaRPr lang="en-US" altLang="zh-CN"/>
          </a:p>
        </p:txBody>
      </p:sp>
    </p:spTree>
    <p:extLst>
      <p:ext uri="{BB962C8B-B14F-4D97-AF65-F5344CB8AC3E}">
        <p14:creationId xmlns:p14="http://schemas.microsoft.com/office/powerpoint/2010/main" val="117915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25</a:t>
            </a:fld>
            <a:endParaRPr lang="en-US" altLang="zh-CN"/>
          </a:p>
        </p:txBody>
      </p:sp>
    </p:spTree>
    <p:extLst>
      <p:ext uri="{BB962C8B-B14F-4D97-AF65-F5344CB8AC3E}">
        <p14:creationId xmlns:p14="http://schemas.microsoft.com/office/powerpoint/2010/main" val="245895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26</a:t>
            </a:fld>
            <a:endParaRPr lang="en-US" altLang="zh-CN"/>
          </a:p>
        </p:txBody>
      </p:sp>
    </p:spTree>
    <p:extLst>
      <p:ext uri="{BB962C8B-B14F-4D97-AF65-F5344CB8AC3E}">
        <p14:creationId xmlns:p14="http://schemas.microsoft.com/office/powerpoint/2010/main" val="1610250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28</a:t>
            </a:fld>
            <a:endParaRPr lang="en-US" altLang="zh-CN"/>
          </a:p>
        </p:txBody>
      </p:sp>
    </p:spTree>
    <p:extLst>
      <p:ext uri="{BB962C8B-B14F-4D97-AF65-F5344CB8AC3E}">
        <p14:creationId xmlns:p14="http://schemas.microsoft.com/office/powerpoint/2010/main" val="189131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TextBox 3"/>
          <p:cNvSpPr txBox="1"/>
          <p:nvPr userDrawn="1"/>
        </p:nvSpPr>
        <p:spPr>
          <a:xfrm>
            <a:off x="5143504" y="6286520"/>
            <a:ext cx="3786214" cy="400110"/>
          </a:xfrm>
          <a:prstGeom prst="rect">
            <a:avLst/>
          </a:prstGeom>
          <a:noFill/>
        </p:spPr>
        <p:txBody>
          <a:bodyPr wrap="square" rtlCol="0">
            <a:spAutoFit/>
          </a:bodyPr>
          <a:lstStyle/>
          <a:p>
            <a:r>
              <a:rPr lang="zh-CN" altLang="en-US" dirty="0">
                <a:solidFill>
                  <a:srgbClr val="FF0000"/>
                </a:solidFill>
                <a:latin typeface="华文行楷" pitchFamily="2" charset="-122"/>
                <a:ea typeface="华文行楷" pitchFamily="2" charset="-122"/>
              </a:rPr>
              <a:t>郑州大学计算机与人工智能学院</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6563" y="274638"/>
            <a:ext cx="2178050" cy="57356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74638"/>
            <a:ext cx="6383338" cy="57356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3"/>
          <p:cNvSpPr txBox="1"/>
          <p:nvPr userDrawn="1"/>
        </p:nvSpPr>
        <p:spPr>
          <a:xfrm>
            <a:off x="5143504" y="6286520"/>
            <a:ext cx="3786214" cy="400110"/>
          </a:xfrm>
          <a:prstGeom prst="rect">
            <a:avLst/>
          </a:prstGeom>
          <a:noFill/>
        </p:spPr>
        <p:txBody>
          <a:bodyPr wrap="square" rtlCol="0">
            <a:spAutoFit/>
          </a:bodyPr>
          <a:lstStyle/>
          <a:p>
            <a:r>
              <a:rPr lang="zh-CN" altLang="en-US" dirty="0">
                <a:solidFill>
                  <a:srgbClr val="FF0000"/>
                </a:solidFill>
                <a:latin typeface="华文行楷" pitchFamily="2" charset="-122"/>
                <a:ea typeface="华文行楷" pitchFamily="2" charset="-122"/>
              </a:rPr>
              <a:t>郑州大学计算机与人工智能学院</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484313"/>
            <a:ext cx="42799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484313"/>
            <a:ext cx="42814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48838" name="Rectangle 6"/>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48839" name="Rectangle 7"/>
          <p:cNvSpPr>
            <a:spLocks noGrp="1" noChangeArrowheads="1"/>
          </p:cNvSpPr>
          <p:nvPr>
            <p:ph type="body" idx="1"/>
          </p:nvPr>
        </p:nvSpPr>
        <p:spPr bwMode="auto">
          <a:xfrm>
            <a:off x="250825" y="1484313"/>
            <a:ext cx="8713788"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8840" name="Rectangle 8"/>
          <p:cNvSpPr>
            <a:spLocks noChangeArrowheads="1"/>
          </p:cNvSpPr>
          <p:nvPr userDrawn="1"/>
        </p:nvSpPr>
        <p:spPr bwMode="auto">
          <a:xfrm>
            <a:off x="2987675" y="6308725"/>
            <a:ext cx="2133600" cy="360363"/>
          </a:xfrm>
          <a:prstGeom prst="rect">
            <a:avLst/>
          </a:prstGeom>
          <a:noFill/>
          <a:ln w="9525">
            <a:noFill/>
            <a:miter lim="800000"/>
            <a:headEnd/>
            <a:tailEnd/>
          </a:ln>
          <a:effectLst/>
        </p:spPr>
        <p:txBody>
          <a:bodyPr/>
          <a:lstStyle/>
          <a:p>
            <a:fld id="{A097B2A7-C7AD-4050-8FD0-35D8BE35E22F}" type="slidenum">
              <a:rPr lang="en-US" altLang="zh-CN" sz="1400" b="0">
                <a:solidFill>
                  <a:srgbClr val="FF0000"/>
                </a:solidFill>
              </a:rPr>
              <a:pPr/>
              <a:t>‹#›</a:t>
            </a:fld>
            <a:endParaRPr lang="en-US" altLang="zh-CN" sz="1400" b="0" dirty="0">
              <a:solidFill>
                <a:srgbClr val="FF0000"/>
              </a:solidFill>
            </a:endParaRPr>
          </a:p>
        </p:txBody>
      </p:sp>
      <p:sp>
        <p:nvSpPr>
          <p:cNvPr id="248843" name="Rectangle 11"/>
          <p:cNvSpPr>
            <a:spLocks noChangeArrowheads="1"/>
          </p:cNvSpPr>
          <p:nvPr userDrawn="1"/>
        </p:nvSpPr>
        <p:spPr bwMode="auto">
          <a:xfrm>
            <a:off x="395288" y="6308725"/>
            <a:ext cx="2881312" cy="331788"/>
          </a:xfrm>
          <a:prstGeom prst="rect">
            <a:avLst/>
          </a:prstGeom>
          <a:noFill/>
          <a:ln w="9525">
            <a:noFill/>
            <a:miter lim="800000"/>
            <a:headEnd/>
            <a:tailEnd/>
          </a:ln>
          <a:effectLst/>
        </p:spPr>
        <p:txBody>
          <a:bodyPr/>
          <a:lstStyle/>
          <a:p>
            <a:fld id="{383038F5-E294-400E-984E-872A6F9836FC}" type="datetime3">
              <a:rPr lang="zh-CN" altLang="en-US" sz="1400" b="0">
                <a:solidFill>
                  <a:srgbClr val="FF0000"/>
                </a:solidFill>
              </a:rPr>
              <a:pPr/>
              <a:t>2023年11月13日星期一</a:t>
            </a:fld>
            <a:endParaRPr lang="en-US" altLang="zh-CN" sz="1400" b="0">
              <a:solidFill>
                <a:srgbClr val="FF0000"/>
              </a:solidFill>
            </a:endParaRP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xStyles>
    <p:titleStyle>
      <a:lvl1pPr algn="l" rtl="0" fontAlgn="base">
        <a:spcBef>
          <a:spcPct val="0"/>
        </a:spcBef>
        <a:spcAft>
          <a:spcPct val="0"/>
        </a:spcAft>
        <a:defRPr sz="4800" b="1">
          <a:solidFill>
            <a:srgbClr val="09031B"/>
          </a:solidFill>
          <a:latin typeface="+mj-lt"/>
          <a:ea typeface="+mj-ea"/>
          <a:cs typeface="+mj-cs"/>
        </a:defRPr>
      </a:lvl1pPr>
      <a:lvl2pPr algn="l" rtl="0" fontAlgn="base">
        <a:spcBef>
          <a:spcPct val="0"/>
        </a:spcBef>
        <a:spcAft>
          <a:spcPct val="0"/>
        </a:spcAft>
        <a:defRPr sz="4800" b="1">
          <a:solidFill>
            <a:srgbClr val="09031B"/>
          </a:solidFill>
          <a:latin typeface="Times New Roman" pitchFamily="18" charset="0"/>
          <a:ea typeface="隶书" pitchFamily="49" charset="-122"/>
        </a:defRPr>
      </a:lvl2pPr>
      <a:lvl3pPr algn="l" rtl="0" fontAlgn="base">
        <a:spcBef>
          <a:spcPct val="0"/>
        </a:spcBef>
        <a:spcAft>
          <a:spcPct val="0"/>
        </a:spcAft>
        <a:defRPr sz="4800" b="1">
          <a:solidFill>
            <a:srgbClr val="09031B"/>
          </a:solidFill>
          <a:latin typeface="Times New Roman" pitchFamily="18" charset="0"/>
          <a:ea typeface="隶书" pitchFamily="49" charset="-122"/>
        </a:defRPr>
      </a:lvl3pPr>
      <a:lvl4pPr algn="l" rtl="0" fontAlgn="base">
        <a:spcBef>
          <a:spcPct val="0"/>
        </a:spcBef>
        <a:spcAft>
          <a:spcPct val="0"/>
        </a:spcAft>
        <a:defRPr sz="4800" b="1">
          <a:solidFill>
            <a:srgbClr val="09031B"/>
          </a:solidFill>
          <a:latin typeface="Times New Roman" pitchFamily="18" charset="0"/>
          <a:ea typeface="隶书" pitchFamily="49" charset="-122"/>
        </a:defRPr>
      </a:lvl4pPr>
      <a:lvl5pPr algn="l" rtl="0" fontAlgn="base">
        <a:spcBef>
          <a:spcPct val="0"/>
        </a:spcBef>
        <a:spcAft>
          <a:spcPct val="0"/>
        </a:spcAft>
        <a:defRPr sz="4800" b="1">
          <a:solidFill>
            <a:srgbClr val="09031B"/>
          </a:solidFill>
          <a:latin typeface="Times New Roman" pitchFamily="18" charset="0"/>
          <a:ea typeface="隶书" pitchFamily="49" charset="-122"/>
        </a:defRPr>
      </a:lvl5pPr>
      <a:lvl6pPr marL="457200" algn="l" rtl="0" fontAlgn="base">
        <a:spcBef>
          <a:spcPct val="0"/>
        </a:spcBef>
        <a:spcAft>
          <a:spcPct val="0"/>
        </a:spcAft>
        <a:defRPr sz="4800" b="1">
          <a:solidFill>
            <a:srgbClr val="09031B"/>
          </a:solidFill>
          <a:latin typeface="Times New Roman" pitchFamily="18" charset="0"/>
          <a:ea typeface="隶书" pitchFamily="49" charset="-122"/>
        </a:defRPr>
      </a:lvl6pPr>
      <a:lvl7pPr marL="914400" algn="l" rtl="0" fontAlgn="base">
        <a:spcBef>
          <a:spcPct val="0"/>
        </a:spcBef>
        <a:spcAft>
          <a:spcPct val="0"/>
        </a:spcAft>
        <a:defRPr sz="4800" b="1">
          <a:solidFill>
            <a:srgbClr val="09031B"/>
          </a:solidFill>
          <a:latin typeface="Times New Roman" pitchFamily="18" charset="0"/>
          <a:ea typeface="隶书" pitchFamily="49" charset="-122"/>
        </a:defRPr>
      </a:lvl7pPr>
      <a:lvl8pPr marL="1371600" algn="l" rtl="0" fontAlgn="base">
        <a:spcBef>
          <a:spcPct val="0"/>
        </a:spcBef>
        <a:spcAft>
          <a:spcPct val="0"/>
        </a:spcAft>
        <a:defRPr sz="4800" b="1">
          <a:solidFill>
            <a:srgbClr val="09031B"/>
          </a:solidFill>
          <a:latin typeface="Times New Roman" pitchFamily="18" charset="0"/>
          <a:ea typeface="隶书" pitchFamily="49" charset="-122"/>
        </a:defRPr>
      </a:lvl8pPr>
      <a:lvl9pPr marL="1828800" algn="l" rtl="0" fontAlgn="base">
        <a:spcBef>
          <a:spcPct val="0"/>
        </a:spcBef>
        <a:spcAft>
          <a:spcPct val="0"/>
        </a:spcAft>
        <a:defRPr sz="4800" b="1">
          <a:solidFill>
            <a:srgbClr val="09031B"/>
          </a:solidFill>
          <a:latin typeface="Times New Roman" pitchFamily="18" charset="0"/>
          <a:ea typeface="隶书" pitchFamily="49" charset="-122"/>
        </a:defRPr>
      </a:lvl9pPr>
    </p:titleStyle>
    <p:bodyStyle>
      <a:lvl1pPr marL="342900" indent="-3429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cs typeface="+mn-cs"/>
        </a:defRPr>
      </a:lvl1pPr>
      <a:lvl2pPr marL="742950" indent="-28575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2pPr>
      <a:lvl3pPr marL="11430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3pPr>
      <a:lvl4pPr marL="16002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4pPr>
      <a:lvl5pPr marL="20574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5pPr>
      <a:lvl6pPr marL="25146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6pPr>
      <a:lvl7pPr marL="29718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7pPr>
      <a:lvl8pPr marL="34290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8pPr>
      <a:lvl9pPr marL="38862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88" name="Text Box 32"/>
          <p:cNvSpPr txBox="1">
            <a:spLocks noChangeArrowheads="1"/>
          </p:cNvSpPr>
          <p:nvPr/>
        </p:nvSpPr>
        <p:spPr bwMode="auto">
          <a:xfrm>
            <a:off x="0" y="692150"/>
            <a:ext cx="9144000" cy="1006475"/>
          </a:xfrm>
          <a:prstGeom prst="rect">
            <a:avLst/>
          </a:prstGeom>
          <a:noFill/>
          <a:ln w="9525">
            <a:noFill/>
            <a:miter lim="800000"/>
            <a:headEnd/>
            <a:tailEnd/>
          </a:ln>
          <a:effectLst/>
        </p:spPr>
        <p:txBody>
          <a:bodyPr>
            <a:spAutoFit/>
          </a:bodyPr>
          <a:lstStyle/>
          <a:p>
            <a:pPr>
              <a:spcBef>
                <a:spcPct val="50000"/>
              </a:spcBef>
            </a:pPr>
            <a:r>
              <a:rPr lang="zh-CN" altLang="en-US" sz="6000" dirty="0">
                <a:ea typeface="隶书" pitchFamily="49" charset="-122"/>
              </a:rPr>
              <a:t>计算科学导论</a:t>
            </a:r>
          </a:p>
        </p:txBody>
      </p:sp>
      <p:sp>
        <p:nvSpPr>
          <p:cNvPr id="45090" name="Text Box 34"/>
          <p:cNvSpPr txBox="1">
            <a:spLocks noChangeArrowheads="1"/>
          </p:cNvSpPr>
          <p:nvPr/>
        </p:nvSpPr>
        <p:spPr bwMode="auto">
          <a:xfrm>
            <a:off x="179388" y="2852738"/>
            <a:ext cx="8642350" cy="2378075"/>
          </a:xfrm>
          <a:prstGeom prst="rect">
            <a:avLst/>
          </a:prstGeom>
          <a:noFill/>
          <a:ln w="9525">
            <a:noFill/>
            <a:miter lim="800000"/>
            <a:headEnd/>
            <a:tailEnd/>
          </a:ln>
          <a:effectLst/>
        </p:spPr>
        <p:txBody>
          <a:bodyPr>
            <a:spAutoFit/>
          </a:bodyPr>
          <a:lstStyle/>
          <a:p>
            <a:pPr>
              <a:spcBef>
                <a:spcPct val="50000"/>
              </a:spcBef>
            </a:pPr>
            <a:r>
              <a:rPr lang="zh-CN" altLang="en-US" sz="6000" dirty="0">
                <a:ea typeface="隶书" pitchFamily="49" charset="-122"/>
              </a:rPr>
              <a:t>吴宾</a:t>
            </a:r>
          </a:p>
          <a:p>
            <a:pPr>
              <a:spcBef>
                <a:spcPct val="50000"/>
              </a:spcBef>
            </a:pPr>
            <a:r>
              <a:rPr lang="en-US" altLang="zh-CN" sz="6000" dirty="0">
                <a:ea typeface="楷体_GB2312" pitchFamily="49" charset="-122"/>
              </a:rPr>
              <a:t>wubin@gs.zzu.edu.cn</a:t>
            </a:r>
            <a:endParaRPr lang="en-US" altLang="zh-CN" sz="2800" dirty="0">
              <a:ea typeface="楷体_GB2312"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57200" y="457200"/>
            <a:ext cx="8153400" cy="990600"/>
          </a:xfrm>
        </p:spPr>
        <p:txBody>
          <a:bodyPr/>
          <a:lstStyle/>
          <a:p>
            <a:r>
              <a:rPr lang="zh-CN" altLang="zh-CN" dirty="0"/>
              <a:t>创新意识</a:t>
            </a:r>
            <a:endParaRPr lang="zh-CN" altLang="en-US" dirty="0"/>
          </a:p>
        </p:txBody>
      </p:sp>
      <p:sp>
        <p:nvSpPr>
          <p:cNvPr id="1126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268" name="矩形 8"/>
          <p:cNvSpPr>
            <a:spLocks noChangeArrowheads="1"/>
          </p:cNvSpPr>
          <p:nvPr/>
        </p:nvSpPr>
        <p:spPr bwMode="auto">
          <a:xfrm>
            <a:off x="395536" y="1340768"/>
            <a:ext cx="8153400" cy="3007555"/>
          </a:xfrm>
          <a:prstGeom prst="rect">
            <a:avLst/>
          </a:prstGeom>
          <a:noFill/>
          <a:ln w="9525">
            <a:noFill/>
            <a:miter lim="800000"/>
            <a:headEnd/>
            <a:tailEnd/>
          </a:ln>
        </p:spPr>
        <p:txBody>
          <a:bodyPr wrap="square">
            <a:spAutoFit/>
          </a:bodyPr>
          <a:lstStyle/>
          <a:p>
            <a:pPr algn="l"/>
            <a:r>
              <a:rPr lang="zh-CN" altLang="en-US" sz="2800" dirty="0">
                <a:latin typeface="+mn-ea"/>
                <a:ea typeface="+mn-ea"/>
              </a:rPr>
              <a:t>体现创新重要性的三点：</a:t>
            </a:r>
          </a:p>
          <a:p>
            <a:pPr algn="l">
              <a:lnSpc>
                <a:spcPct val="150000"/>
              </a:lnSpc>
            </a:pPr>
            <a:r>
              <a:rPr lang="zh-CN" altLang="en-US" sz="2800" dirty="0">
                <a:latin typeface="+mn-ea"/>
                <a:ea typeface="+mn-ea"/>
              </a:rPr>
              <a:t>（</a:t>
            </a:r>
            <a:r>
              <a:rPr lang="en-US" altLang="zh-CN" sz="2800" dirty="0">
                <a:latin typeface="+mn-ea"/>
                <a:ea typeface="+mn-ea"/>
              </a:rPr>
              <a:t>1</a:t>
            </a:r>
            <a:r>
              <a:rPr lang="zh-CN" altLang="en-US" sz="2800" dirty="0">
                <a:latin typeface="+mn-ea"/>
                <a:ea typeface="+mn-ea"/>
              </a:rPr>
              <a:t>）创新是引领发展的第一动力；</a:t>
            </a:r>
            <a:endParaRPr lang="en-US" altLang="zh-CN" sz="2800" dirty="0">
              <a:latin typeface="+mn-ea"/>
              <a:ea typeface="+mn-ea"/>
            </a:endParaRPr>
          </a:p>
          <a:p>
            <a:pPr algn="l">
              <a:lnSpc>
                <a:spcPct val="150000"/>
              </a:lnSpc>
            </a:pPr>
            <a:r>
              <a:rPr lang="zh-CN" altLang="en-US" sz="2800" dirty="0">
                <a:latin typeface="+mn-ea"/>
                <a:ea typeface="+mn-ea"/>
              </a:rPr>
              <a:t>（</a:t>
            </a:r>
            <a:r>
              <a:rPr lang="en-US" altLang="zh-CN" sz="2800" dirty="0">
                <a:latin typeface="+mn-ea"/>
                <a:ea typeface="+mn-ea"/>
              </a:rPr>
              <a:t>2</a:t>
            </a:r>
            <a:r>
              <a:rPr lang="zh-CN" altLang="en-US" sz="2800" dirty="0">
                <a:latin typeface="+mn-ea"/>
                <a:ea typeface="+mn-ea"/>
              </a:rPr>
              <a:t>）</a:t>
            </a:r>
            <a:r>
              <a:rPr lang="zh-CN" altLang="en-US" sz="2800" dirty="0">
                <a:solidFill>
                  <a:srgbClr val="06031B"/>
                </a:solidFill>
                <a:latin typeface="+mn-ea"/>
                <a:ea typeface="+mn-ea"/>
              </a:rPr>
              <a:t>创新是民族进步的灵魂，是一个国家兴旺发达的不竭源泉，也是中华民族最深沉的民族禀赋；</a:t>
            </a:r>
          </a:p>
          <a:p>
            <a:pPr algn="l">
              <a:lnSpc>
                <a:spcPct val="150000"/>
              </a:lnSpc>
            </a:pPr>
            <a:r>
              <a:rPr lang="zh-CN" altLang="en-US" sz="2800" dirty="0">
                <a:latin typeface="+mn-ea"/>
                <a:ea typeface="+mn-ea"/>
              </a:rPr>
              <a:t>（</a:t>
            </a:r>
            <a:r>
              <a:rPr lang="en-US" altLang="zh-CN" sz="2800" dirty="0">
                <a:latin typeface="+mn-ea"/>
                <a:ea typeface="+mn-ea"/>
              </a:rPr>
              <a:t>3</a:t>
            </a:r>
            <a:r>
              <a:rPr lang="zh-CN" altLang="en-US" sz="2800" dirty="0">
                <a:latin typeface="+mn-ea"/>
                <a:ea typeface="+mn-ea"/>
              </a:rPr>
              <a:t>）</a:t>
            </a:r>
            <a:r>
              <a:rPr lang="zh-CN" altLang="en-US" sz="2800" dirty="0">
                <a:solidFill>
                  <a:srgbClr val="06031B"/>
                </a:solidFill>
                <a:latin typeface="+mn-ea"/>
                <a:ea typeface="+mn-ea"/>
              </a:rPr>
              <a:t>创新是推动人类社会向前发展的重要力量。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57200" y="457200"/>
            <a:ext cx="8153400" cy="990600"/>
          </a:xfrm>
        </p:spPr>
        <p:txBody>
          <a:bodyPr/>
          <a:lstStyle/>
          <a:p>
            <a:r>
              <a:rPr lang="zh-CN" altLang="zh-CN" dirty="0"/>
              <a:t>创新意识</a:t>
            </a:r>
            <a:endParaRPr lang="zh-CN" altLang="en-US" dirty="0"/>
          </a:p>
        </p:txBody>
      </p:sp>
      <p:sp>
        <p:nvSpPr>
          <p:cNvPr id="1126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268" name="矩形 8"/>
          <p:cNvSpPr>
            <a:spLocks noChangeArrowheads="1"/>
          </p:cNvSpPr>
          <p:nvPr/>
        </p:nvSpPr>
        <p:spPr bwMode="auto">
          <a:xfrm>
            <a:off x="357158" y="1857364"/>
            <a:ext cx="8153400" cy="3539430"/>
          </a:xfrm>
          <a:prstGeom prst="rect">
            <a:avLst/>
          </a:prstGeom>
          <a:noFill/>
          <a:ln w="9525">
            <a:noFill/>
            <a:miter lim="800000"/>
            <a:headEnd/>
            <a:tailEnd/>
          </a:ln>
        </p:spPr>
        <p:txBody>
          <a:bodyPr wrap="square">
            <a:spAutoFit/>
          </a:bodyPr>
          <a:lstStyle/>
          <a:p>
            <a:pPr algn="l"/>
            <a:r>
              <a:rPr lang="zh-CN" altLang="en-US" sz="2800" dirty="0">
                <a:latin typeface="+mn-ea"/>
                <a:ea typeface="+mn-ea"/>
              </a:rPr>
              <a:t>创新意识具有以下</a:t>
            </a:r>
            <a:r>
              <a:rPr lang="zh-CN" altLang="en-US" sz="2800" b="1" dirty="0">
                <a:solidFill>
                  <a:srgbClr val="FF0000"/>
                </a:solidFill>
                <a:latin typeface="+mn-ea"/>
                <a:ea typeface="+mn-ea"/>
              </a:rPr>
              <a:t>四个过程</a:t>
            </a:r>
            <a:r>
              <a:rPr lang="zh-CN" altLang="en-US" sz="2800" dirty="0">
                <a:latin typeface="+mn-ea"/>
                <a:ea typeface="+mn-ea"/>
              </a:rPr>
              <a:t>：</a:t>
            </a:r>
          </a:p>
          <a:p>
            <a:pPr algn="l"/>
            <a:r>
              <a:rPr lang="zh-CN" altLang="en-US" sz="2800" dirty="0">
                <a:latin typeface="+mn-ea"/>
                <a:ea typeface="+mn-ea"/>
              </a:rPr>
              <a:t>（</a:t>
            </a:r>
            <a:r>
              <a:rPr lang="en-US" altLang="zh-CN" sz="2800" dirty="0">
                <a:latin typeface="+mn-ea"/>
                <a:ea typeface="+mn-ea"/>
              </a:rPr>
              <a:t>1</a:t>
            </a:r>
            <a:r>
              <a:rPr lang="zh-CN" altLang="en-US" sz="2800" dirty="0">
                <a:latin typeface="+mn-ea"/>
                <a:ea typeface="+mn-ea"/>
              </a:rPr>
              <a:t>）</a:t>
            </a:r>
            <a:r>
              <a:rPr lang="zh-CN" altLang="en-US" sz="2800" dirty="0">
                <a:solidFill>
                  <a:srgbClr val="2915BB"/>
                </a:solidFill>
                <a:latin typeface="+mn-ea"/>
                <a:ea typeface="+mn-ea"/>
              </a:rPr>
              <a:t>提出新思想</a:t>
            </a:r>
            <a:r>
              <a:rPr lang="zh-CN" altLang="en-US" sz="2800" dirty="0">
                <a:latin typeface="+mn-ea"/>
                <a:ea typeface="+mn-ea"/>
              </a:rPr>
              <a:t>。极具生命力的新思想可以改变一个理论，然后改变实践这一新理论的活动。出版科学论文的目的就是通过同行的审查来证实其新奇性和原创性。</a:t>
            </a:r>
          </a:p>
          <a:p>
            <a:pPr algn="l"/>
            <a:r>
              <a:rPr lang="zh-CN" altLang="en-US" sz="2800" dirty="0">
                <a:latin typeface="+mn-ea"/>
                <a:ea typeface="+mn-ea"/>
              </a:rPr>
              <a:t>（</a:t>
            </a:r>
            <a:r>
              <a:rPr lang="en-US" altLang="zh-CN" sz="2800" dirty="0">
                <a:latin typeface="+mn-ea"/>
                <a:ea typeface="+mn-ea"/>
              </a:rPr>
              <a:t>2</a:t>
            </a:r>
            <a:r>
              <a:rPr lang="zh-CN" altLang="en-US" sz="2800" dirty="0">
                <a:latin typeface="+mn-ea"/>
                <a:ea typeface="+mn-ea"/>
              </a:rPr>
              <a:t>）</a:t>
            </a:r>
            <a:r>
              <a:rPr lang="zh-CN" altLang="en-US" sz="2800" dirty="0">
                <a:solidFill>
                  <a:srgbClr val="2915BB"/>
                </a:solidFill>
                <a:latin typeface="+mn-ea"/>
                <a:ea typeface="+mn-ea"/>
              </a:rPr>
              <a:t>产生新实践</a:t>
            </a:r>
            <a:endParaRPr lang="zh-CN" altLang="en-US" sz="2800" dirty="0">
              <a:latin typeface="+mn-ea"/>
              <a:ea typeface="+mn-ea"/>
            </a:endParaRPr>
          </a:p>
          <a:p>
            <a:pPr algn="l"/>
            <a:r>
              <a:rPr lang="zh-CN" altLang="en-US" sz="2800" dirty="0">
                <a:latin typeface="+mn-ea"/>
                <a:ea typeface="+mn-ea"/>
              </a:rPr>
              <a:t>（</a:t>
            </a:r>
            <a:r>
              <a:rPr lang="en-US" altLang="zh-CN" sz="2800" dirty="0">
                <a:latin typeface="+mn-ea"/>
                <a:ea typeface="+mn-ea"/>
              </a:rPr>
              <a:t>3</a:t>
            </a:r>
            <a:r>
              <a:rPr lang="zh-CN" altLang="en-US" sz="2800" dirty="0">
                <a:latin typeface="+mn-ea"/>
                <a:ea typeface="+mn-ea"/>
              </a:rPr>
              <a:t>）</a:t>
            </a:r>
            <a:r>
              <a:rPr lang="zh-CN" altLang="en-US" sz="2800" dirty="0">
                <a:solidFill>
                  <a:srgbClr val="2915BB"/>
                </a:solidFill>
                <a:latin typeface="+mn-ea"/>
                <a:ea typeface="+mn-ea"/>
              </a:rPr>
              <a:t>产生新产品</a:t>
            </a:r>
            <a:endParaRPr lang="zh-CN" altLang="en-US" sz="2800" dirty="0">
              <a:latin typeface="+mn-ea"/>
              <a:ea typeface="+mn-ea"/>
            </a:endParaRPr>
          </a:p>
          <a:p>
            <a:pPr algn="l"/>
            <a:r>
              <a:rPr lang="zh-CN" altLang="en-US" sz="2800" dirty="0">
                <a:latin typeface="+mn-ea"/>
                <a:ea typeface="+mn-ea"/>
              </a:rPr>
              <a:t>（</a:t>
            </a:r>
            <a:r>
              <a:rPr lang="en-US" altLang="zh-CN" sz="2800" dirty="0">
                <a:latin typeface="+mn-ea"/>
                <a:ea typeface="+mn-ea"/>
              </a:rPr>
              <a:t>4</a:t>
            </a:r>
            <a:r>
              <a:rPr lang="zh-CN" altLang="en-US" sz="2800" dirty="0">
                <a:latin typeface="+mn-ea"/>
                <a:ea typeface="+mn-ea"/>
              </a:rPr>
              <a:t>）</a:t>
            </a:r>
            <a:r>
              <a:rPr lang="zh-CN" altLang="en-US" sz="2800" dirty="0">
                <a:solidFill>
                  <a:srgbClr val="2915BB"/>
                </a:solidFill>
                <a:latin typeface="+mn-ea"/>
                <a:ea typeface="+mn-ea"/>
              </a:rPr>
              <a:t>开拓新业务</a:t>
            </a:r>
          </a:p>
        </p:txBody>
      </p:sp>
      <p:sp>
        <p:nvSpPr>
          <p:cNvPr id="11269" name="矩形 9"/>
          <p:cNvSpPr>
            <a:spLocks noChangeArrowheads="1"/>
          </p:cNvSpPr>
          <p:nvPr/>
        </p:nvSpPr>
        <p:spPr bwMode="auto">
          <a:xfrm>
            <a:off x="857224" y="1285860"/>
            <a:ext cx="7391400" cy="523875"/>
          </a:xfrm>
          <a:prstGeom prst="rect">
            <a:avLst/>
          </a:prstGeom>
          <a:noFill/>
          <a:ln w="9525">
            <a:noFill/>
            <a:miter lim="800000"/>
            <a:headEnd/>
            <a:tailEnd/>
          </a:ln>
        </p:spPr>
        <p:txBody>
          <a:bodyPr>
            <a:spAutoFit/>
          </a:bodyPr>
          <a:lstStyle/>
          <a:p>
            <a:r>
              <a:rPr lang="zh-CN" altLang="en-US" sz="2800" b="1" dirty="0">
                <a:latin typeface="+mn-ea"/>
                <a:ea typeface="+mn-ea"/>
              </a:rPr>
              <a:t>三个层次：低级层次、中间层次、最高层次</a:t>
            </a:r>
          </a:p>
        </p:txBody>
      </p:sp>
    </p:spTree>
    <p:extLst>
      <p:ext uri="{BB962C8B-B14F-4D97-AF65-F5344CB8AC3E}">
        <p14:creationId xmlns:p14="http://schemas.microsoft.com/office/powerpoint/2010/main" val="33115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457200"/>
            <a:ext cx="8153400" cy="685800"/>
          </a:xfrm>
        </p:spPr>
        <p:txBody>
          <a:bodyPr/>
          <a:lstStyle/>
          <a:p>
            <a:r>
              <a:rPr lang="zh-CN" altLang="zh-CN" dirty="0"/>
              <a:t>学科</a:t>
            </a:r>
            <a:r>
              <a:rPr lang="zh-CN" altLang="en-US" dirty="0"/>
              <a:t>能力</a:t>
            </a:r>
            <a:r>
              <a:rPr lang="zh-CN" altLang="zh-CN" dirty="0"/>
              <a:t>要求</a:t>
            </a:r>
            <a:endParaRPr lang="zh-CN" altLang="en-US" dirty="0"/>
          </a:p>
        </p:txBody>
      </p:sp>
      <p:sp>
        <p:nvSpPr>
          <p:cNvPr id="12291"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2292" name="矩形 8"/>
          <p:cNvSpPr>
            <a:spLocks noChangeArrowheads="1"/>
          </p:cNvSpPr>
          <p:nvPr/>
        </p:nvSpPr>
        <p:spPr bwMode="auto">
          <a:xfrm>
            <a:off x="381000" y="1143000"/>
            <a:ext cx="8153400" cy="5262979"/>
          </a:xfrm>
          <a:prstGeom prst="rect">
            <a:avLst/>
          </a:prstGeom>
          <a:noFill/>
          <a:ln w="9525">
            <a:noFill/>
            <a:miter lim="800000"/>
            <a:headEnd/>
            <a:tailEnd/>
          </a:ln>
        </p:spPr>
        <p:txBody>
          <a:bodyPr>
            <a:spAutoFit/>
          </a:bodyPr>
          <a:lstStyle/>
          <a:p>
            <a:pPr algn="l"/>
            <a:r>
              <a:rPr lang="zh-CN" altLang="en-US" sz="2100" dirty="0">
                <a:latin typeface="+mn-ea"/>
                <a:ea typeface="+mn-ea"/>
              </a:rPr>
              <a:t>（</a:t>
            </a:r>
            <a:r>
              <a:rPr lang="en-US" altLang="zh-CN" sz="2100" dirty="0">
                <a:latin typeface="+mn-ea"/>
                <a:ea typeface="+mn-ea"/>
              </a:rPr>
              <a:t>1</a:t>
            </a:r>
            <a:r>
              <a:rPr lang="zh-CN" altLang="en-US" sz="2100" dirty="0">
                <a:latin typeface="+mn-ea"/>
                <a:ea typeface="+mn-ea"/>
              </a:rPr>
              <a:t>）</a:t>
            </a:r>
            <a:r>
              <a:rPr lang="zh-CN" altLang="en-US" sz="2100" b="1" dirty="0">
                <a:solidFill>
                  <a:srgbClr val="FF0000"/>
                </a:solidFill>
                <a:latin typeface="+mn-ea"/>
                <a:ea typeface="+mn-ea"/>
              </a:rPr>
              <a:t>面向计算学科的思维能力</a:t>
            </a:r>
            <a:r>
              <a:rPr lang="zh-CN" altLang="en-US" sz="2100" dirty="0">
                <a:latin typeface="+mn-ea"/>
                <a:ea typeface="+mn-ea"/>
              </a:rPr>
              <a:t>：发现本领域新特性的能力。这些特性将导致新的活动方式和新的工具。</a:t>
            </a:r>
            <a:endParaRPr lang="en-US" altLang="zh-CN" sz="2100" dirty="0">
              <a:latin typeface="+mn-ea"/>
              <a:ea typeface="+mn-ea"/>
            </a:endParaRPr>
          </a:p>
          <a:p>
            <a:pPr algn="l"/>
            <a:r>
              <a:rPr lang="en-US" altLang="zh-CN" sz="2100" dirty="0">
                <a:latin typeface="+mn-ea"/>
                <a:ea typeface="+mn-ea"/>
              </a:rPr>
              <a:t>  </a:t>
            </a:r>
            <a:r>
              <a:rPr lang="zh-CN" altLang="en-US" sz="2100" dirty="0">
                <a:latin typeface="+mn-ea"/>
                <a:ea typeface="+mn-ea"/>
              </a:rPr>
              <a:t>思维能力包括：</a:t>
            </a:r>
            <a:r>
              <a:rPr lang="zh-CN" altLang="en-US" sz="2100" dirty="0">
                <a:solidFill>
                  <a:srgbClr val="2915BB"/>
                </a:solidFill>
                <a:latin typeface="+mn-ea"/>
                <a:ea typeface="+mn-ea"/>
              </a:rPr>
              <a:t>面向计算机学科方法论的思维能力、</a:t>
            </a:r>
            <a:endParaRPr lang="en-US" altLang="zh-CN" sz="2100" dirty="0">
              <a:solidFill>
                <a:srgbClr val="2915BB"/>
              </a:solidFill>
              <a:latin typeface="+mn-ea"/>
              <a:ea typeface="+mn-ea"/>
            </a:endParaRPr>
          </a:p>
          <a:p>
            <a:pPr algn="l"/>
            <a:r>
              <a:rPr lang="en-US" altLang="zh-CN" sz="2100" dirty="0">
                <a:solidFill>
                  <a:srgbClr val="2915BB"/>
                </a:solidFill>
                <a:latin typeface="+mn-ea"/>
                <a:ea typeface="+mn-ea"/>
              </a:rPr>
              <a:t>                </a:t>
            </a:r>
            <a:r>
              <a:rPr lang="zh-CN" altLang="en-US" sz="2100" dirty="0">
                <a:latin typeface="+mn-ea"/>
                <a:ea typeface="+mn-ea"/>
              </a:rPr>
              <a:t>面向计算机学科的</a:t>
            </a:r>
            <a:r>
              <a:rPr lang="zh-CN" altLang="en-US" sz="2100" dirty="0">
                <a:solidFill>
                  <a:srgbClr val="2915BB"/>
                </a:solidFill>
                <a:latin typeface="+mn-ea"/>
                <a:ea typeface="+mn-ea"/>
              </a:rPr>
              <a:t>数学思维能力</a:t>
            </a:r>
            <a:r>
              <a:rPr lang="zh-CN" altLang="en-US" sz="2100" dirty="0">
                <a:latin typeface="+mn-ea"/>
                <a:ea typeface="+mn-ea"/>
              </a:rPr>
              <a:t>。</a:t>
            </a:r>
          </a:p>
          <a:p>
            <a:pPr algn="l"/>
            <a:r>
              <a:rPr lang="zh-CN" altLang="en-US" sz="2100" dirty="0">
                <a:latin typeface="+mn-ea"/>
                <a:ea typeface="+mn-ea"/>
              </a:rPr>
              <a:t>（</a:t>
            </a:r>
            <a:r>
              <a:rPr lang="en-US" altLang="zh-CN" sz="2100" dirty="0">
                <a:latin typeface="+mn-ea"/>
                <a:ea typeface="+mn-ea"/>
              </a:rPr>
              <a:t>2</a:t>
            </a:r>
            <a:r>
              <a:rPr lang="zh-CN" altLang="en-US" sz="2100" dirty="0">
                <a:latin typeface="+mn-ea"/>
                <a:ea typeface="+mn-ea"/>
              </a:rPr>
              <a:t>）</a:t>
            </a:r>
            <a:r>
              <a:rPr lang="zh-CN" altLang="en-US" sz="2100" b="1" dirty="0">
                <a:solidFill>
                  <a:srgbClr val="FF0000"/>
                </a:solidFill>
                <a:latin typeface="+mn-ea"/>
                <a:ea typeface="+mn-ea"/>
              </a:rPr>
              <a:t>运用知识和使用工具的能力</a:t>
            </a:r>
            <a:r>
              <a:rPr lang="zh-CN" altLang="en-US" sz="2100" dirty="0">
                <a:latin typeface="+mn-ea"/>
                <a:ea typeface="+mn-ea"/>
              </a:rPr>
              <a:t>：掌握计算机科学与技术的核心知识，能够理解并应用基本的概念、原理、准则，具备对计算机领域的工具及技巧进行选择与应用，有效进行其他领域实践活动的能力</a:t>
            </a:r>
            <a:endParaRPr lang="en-US" altLang="zh-CN" sz="2100" dirty="0">
              <a:latin typeface="+mn-ea"/>
              <a:ea typeface="+mn-ea"/>
            </a:endParaRPr>
          </a:p>
          <a:p>
            <a:pPr algn="l"/>
            <a:r>
              <a:rPr lang="en-US" altLang="zh-CN" sz="2100" dirty="0">
                <a:latin typeface="+mn-ea"/>
                <a:ea typeface="+mn-ea"/>
              </a:rPr>
              <a:t>   </a:t>
            </a:r>
            <a:r>
              <a:rPr lang="zh-CN" altLang="en-US" sz="2100" dirty="0">
                <a:latin typeface="+mn-ea"/>
                <a:ea typeface="+mn-ea"/>
              </a:rPr>
              <a:t>包括：</a:t>
            </a:r>
            <a:r>
              <a:rPr lang="zh-CN" altLang="en-US" sz="2100" dirty="0">
                <a:solidFill>
                  <a:srgbClr val="2915BB"/>
                </a:solidFill>
                <a:latin typeface="+mn-ea"/>
                <a:ea typeface="+mn-ea"/>
              </a:rPr>
              <a:t>形式化的方式来表示问题</a:t>
            </a:r>
            <a:r>
              <a:rPr lang="zh-CN" altLang="en-US" sz="2100" dirty="0">
                <a:latin typeface="+mn-ea"/>
                <a:ea typeface="+mn-ea"/>
              </a:rPr>
              <a:t>，从而</a:t>
            </a:r>
            <a:r>
              <a:rPr lang="zh-CN" altLang="en-US" sz="2100" dirty="0">
                <a:solidFill>
                  <a:srgbClr val="2915BB"/>
                </a:solidFill>
                <a:latin typeface="+mn-ea"/>
                <a:ea typeface="+mn-ea"/>
              </a:rPr>
              <a:t>解决问题的能力</a:t>
            </a:r>
            <a:endParaRPr lang="en-US" altLang="zh-CN" sz="2100" dirty="0">
              <a:solidFill>
                <a:srgbClr val="2915BB"/>
              </a:solidFill>
              <a:latin typeface="+mn-ea"/>
              <a:ea typeface="+mn-ea"/>
            </a:endParaRPr>
          </a:p>
          <a:p>
            <a:pPr algn="l"/>
            <a:r>
              <a:rPr lang="en-US" altLang="zh-CN" sz="2100" dirty="0">
                <a:solidFill>
                  <a:srgbClr val="2915BB"/>
                </a:solidFill>
                <a:latin typeface="+mn-ea"/>
                <a:ea typeface="+mn-ea"/>
              </a:rPr>
              <a:t>         </a:t>
            </a:r>
            <a:r>
              <a:rPr lang="zh-CN" altLang="en-US" sz="2100" dirty="0">
                <a:solidFill>
                  <a:srgbClr val="2915BB"/>
                </a:solidFill>
                <a:latin typeface="+mn-ea"/>
                <a:ea typeface="+mn-ea"/>
              </a:rPr>
              <a:t>软件中运用</a:t>
            </a:r>
            <a:r>
              <a:rPr lang="zh-CN" altLang="en-US" sz="2100" dirty="0">
                <a:latin typeface="+mn-ea"/>
                <a:ea typeface="+mn-ea"/>
              </a:rPr>
              <a:t>算法思想和数据组织，以</a:t>
            </a:r>
            <a:r>
              <a:rPr lang="zh-CN" altLang="en-US" sz="2100" dirty="0">
                <a:solidFill>
                  <a:srgbClr val="2915BB"/>
                </a:solidFill>
                <a:latin typeface="+mn-ea"/>
                <a:ea typeface="+mn-ea"/>
              </a:rPr>
              <a:t>满足某种用途的能力</a:t>
            </a:r>
            <a:r>
              <a:rPr lang="zh-CN" altLang="en-US" sz="2100" dirty="0">
                <a:latin typeface="+mn-ea"/>
                <a:ea typeface="+mn-ea"/>
              </a:rPr>
              <a:t>；</a:t>
            </a:r>
            <a:endParaRPr lang="en-US" altLang="zh-CN" sz="2100" dirty="0">
              <a:latin typeface="+mn-ea"/>
              <a:ea typeface="+mn-ea"/>
            </a:endParaRPr>
          </a:p>
          <a:p>
            <a:pPr algn="l"/>
            <a:r>
              <a:rPr lang="en-US" altLang="zh-CN" sz="2100" dirty="0">
                <a:latin typeface="+mn-ea"/>
                <a:ea typeface="+mn-ea"/>
              </a:rPr>
              <a:t>         </a:t>
            </a:r>
            <a:r>
              <a:rPr lang="zh-CN" altLang="en-US" sz="2100" dirty="0">
                <a:latin typeface="+mn-ea"/>
                <a:ea typeface="+mn-ea"/>
              </a:rPr>
              <a:t>硬件设计、数字</a:t>
            </a:r>
            <a:r>
              <a:rPr lang="zh-CN" altLang="en-US" sz="2100" dirty="0">
                <a:solidFill>
                  <a:srgbClr val="2915BB"/>
                </a:solidFill>
                <a:latin typeface="+mn-ea"/>
                <a:ea typeface="+mn-ea"/>
              </a:rPr>
              <a:t>逻辑系统设计及其实现、维护的能力</a:t>
            </a:r>
            <a:r>
              <a:rPr lang="zh-CN" altLang="en-US" sz="2100" dirty="0">
                <a:latin typeface="+mn-ea"/>
                <a:ea typeface="+mn-ea"/>
              </a:rPr>
              <a:t>等。</a:t>
            </a:r>
          </a:p>
          <a:p>
            <a:pPr algn="l"/>
            <a:r>
              <a:rPr lang="zh-CN" altLang="en-US" sz="2100" dirty="0">
                <a:latin typeface="+mn-ea"/>
                <a:ea typeface="+mn-ea"/>
              </a:rPr>
              <a:t>（</a:t>
            </a:r>
            <a:r>
              <a:rPr lang="en-US" altLang="zh-CN" sz="2100" dirty="0">
                <a:latin typeface="+mn-ea"/>
                <a:ea typeface="+mn-ea"/>
              </a:rPr>
              <a:t>3</a:t>
            </a:r>
            <a:r>
              <a:rPr lang="zh-CN" altLang="en-US" sz="2100" dirty="0">
                <a:latin typeface="+mn-ea"/>
                <a:ea typeface="+mn-ea"/>
              </a:rPr>
              <a:t>）</a:t>
            </a:r>
            <a:r>
              <a:rPr lang="zh-CN" altLang="en-US" sz="2100" b="1" dirty="0">
                <a:solidFill>
                  <a:srgbClr val="FF0000"/>
                </a:solidFill>
                <a:latin typeface="+mn-ea"/>
                <a:ea typeface="+mn-ea"/>
              </a:rPr>
              <a:t>团队意识</a:t>
            </a:r>
            <a:r>
              <a:rPr lang="zh-CN" altLang="en-US" sz="2100" dirty="0">
                <a:latin typeface="+mn-ea"/>
                <a:ea typeface="+mn-ea"/>
              </a:rPr>
              <a:t>：在计算机领域，无论是科学研究、技术开发还是商业经营，需要一个团队的共同努力，要</a:t>
            </a:r>
            <a:r>
              <a:rPr lang="zh-CN" altLang="en-US" sz="2100" dirty="0">
                <a:solidFill>
                  <a:srgbClr val="2915BB"/>
                </a:solidFill>
                <a:latin typeface="+mn-ea"/>
                <a:ea typeface="+mn-ea"/>
              </a:rPr>
              <a:t>善于看到别人的长处</a:t>
            </a:r>
            <a:r>
              <a:rPr lang="zh-CN" altLang="en-US" sz="2100" dirty="0">
                <a:latin typeface="+mn-ea"/>
                <a:ea typeface="+mn-ea"/>
              </a:rPr>
              <a:t>。</a:t>
            </a:r>
            <a:endParaRPr lang="en-US" altLang="zh-CN" sz="2100" dirty="0">
              <a:latin typeface="+mn-ea"/>
              <a:ea typeface="+mn-ea"/>
            </a:endParaRPr>
          </a:p>
          <a:p>
            <a:pPr algn="l"/>
            <a:r>
              <a:rPr lang="en-US" altLang="zh-CN" sz="2100" dirty="0">
                <a:latin typeface="+mn-ea"/>
                <a:ea typeface="+mn-ea"/>
              </a:rPr>
              <a:t>   </a:t>
            </a:r>
            <a:r>
              <a:rPr lang="zh-CN" altLang="en-US" sz="2100" dirty="0">
                <a:latin typeface="+mn-ea"/>
                <a:ea typeface="+mn-ea"/>
              </a:rPr>
              <a:t>包括：富有成效地开展工作的能力，有效的</a:t>
            </a:r>
            <a:r>
              <a:rPr lang="zh-CN" altLang="en-US" sz="2100" dirty="0">
                <a:solidFill>
                  <a:srgbClr val="2915BB"/>
                </a:solidFill>
                <a:latin typeface="+mn-ea"/>
                <a:ea typeface="+mn-ea"/>
              </a:rPr>
              <a:t>交流技能</a:t>
            </a:r>
            <a:r>
              <a:rPr lang="zh-CN" altLang="en-US" sz="2100" dirty="0">
                <a:latin typeface="+mn-ea"/>
                <a:ea typeface="+mn-ea"/>
              </a:rPr>
              <a:t>，</a:t>
            </a:r>
            <a:endParaRPr lang="en-US" altLang="zh-CN" sz="2100" dirty="0">
              <a:latin typeface="+mn-ea"/>
              <a:ea typeface="+mn-ea"/>
            </a:endParaRPr>
          </a:p>
          <a:p>
            <a:pPr algn="l"/>
            <a:r>
              <a:rPr lang="en-US" altLang="zh-CN" sz="2100" dirty="0">
                <a:solidFill>
                  <a:srgbClr val="2915BB"/>
                </a:solidFill>
                <a:latin typeface="+mn-ea"/>
                <a:ea typeface="+mn-ea"/>
              </a:rPr>
              <a:t>         </a:t>
            </a:r>
            <a:r>
              <a:rPr lang="zh-CN" altLang="en-US" sz="2100" dirty="0">
                <a:solidFill>
                  <a:srgbClr val="2915BB"/>
                </a:solidFill>
                <a:latin typeface="+mn-ea"/>
                <a:ea typeface="+mn-ea"/>
              </a:rPr>
              <a:t>善于表达</a:t>
            </a:r>
            <a:r>
              <a:rPr lang="zh-CN" altLang="en-US" sz="2100" dirty="0">
                <a:latin typeface="+mn-ea"/>
                <a:ea typeface="+mn-ea"/>
              </a:rPr>
              <a:t>自己对项目的理解以及开发过程中的</a:t>
            </a:r>
            <a:r>
              <a:rPr lang="zh-CN" altLang="en-US" sz="2100" dirty="0">
                <a:solidFill>
                  <a:srgbClr val="2915BB"/>
                </a:solidFill>
                <a:latin typeface="+mn-ea"/>
                <a:ea typeface="+mn-ea"/>
              </a:rPr>
              <a:t>问题</a:t>
            </a:r>
            <a:r>
              <a:rPr lang="zh-CN" altLang="en-US" sz="2100" dirty="0">
                <a:latin typeface="+mn-ea"/>
                <a:ea typeface="+mn-ea"/>
              </a:rPr>
              <a:t>，</a:t>
            </a:r>
            <a:endParaRPr lang="en-US" altLang="zh-CN" sz="2100" dirty="0">
              <a:latin typeface="+mn-ea"/>
              <a:ea typeface="+mn-ea"/>
            </a:endParaRPr>
          </a:p>
          <a:p>
            <a:pPr algn="l"/>
            <a:r>
              <a:rPr lang="en-US" altLang="zh-CN" sz="2100" dirty="0">
                <a:latin typeface="+mn-ea"/>
                <a:ea typeface="+mn-ea"/>
              </a:rPr>
              <a:t>         </a:t>
            </a:r>
            <a:r>
              <a:rPr lang="zh-CN" altLang="en-US" sz="2100" dirty="0">
                <a:latin typeface="+mn-ea"/>
                <a:ea typeface="+mn-ea"/>
              </a:rPr>
              <a:t>与其他成员进行</a:t>
            </a:r>
            <a:r>
              <a:rPr lang="zh-CN" altLang="en-US" sz="2100" dirty="0">
                <a:solidFill>
                  <a:srgbClr val="2915BB"/>
                </a:solidFill>
                <a:latin typeface="+mn-ea"/>
                <a:ea typeface="+mn-ea"/>
              </a:rPr>
              <a:t>合作的能力</a:t>
            </a:r>
            <a:r>
              <a:rPr lang="zh-CN" altLang="en-US" sz="2100" dirty="0">
                <a:latin typeface="+mn-ea"/>
                <a:ea typeface="+mn-ea"/>
              </a:rPr>
              <a:t>，具备在适当的指导下进行</a:t>
            </a:r>
            <a:r>
              <a:rPr lang="zh-CN" altLang="en-US" sz="2100" dirty="0">
                <a:solidFill>
                  <a:srgbClr val="2915BB"/>
                </a:solidFill>
                <a:latin typeface="+mn-ea"/>
                <a:ea typeface="+mn-ea"/>
              </a:rPr>
              <a:t>独立工作的能力</a:t>
            </a:r>
            <a:r>
              <a:rPr lang="zh-CN" altLang="en-US" sz="2100" dirty="0">
                <a:latin typeface="+mn-ea"/>
                <a:ea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52400" y="457200"/>
            <a:ext cx="8991600" cy="533400"/>
          </a:xfrm>
        </p:spPr>
        <p:txBody>
          <a:bodyPr/>
          <a:lstStyle/>
          <a:p>
            <a:r>
              <a:rPr lang="zh-CN" altLang="zh-CN" sz="3200" b="1" dirty="0"/>
              <a:t>中国工程教育专业认证</a:t>
            </a:r>
            <a:r>
              <a:rPr lang="zh-CN" altLang="en-US" sz="3200" b="1" dirty="0"/>
              <a:t>毕业</a:t>
            </a:r>
            <a:r>
              <a:rPr lang="zh-CN" altLang="zh-CN" sz="3200" b="1" dirty="0"/>
              <a:t>要求从</a:t>
            </a:r>
            <a:r>
              <a:rPr lang="en-US" altLang="zh-CN" sz="3200" b="1" dirty="0"/>
              <a:t>10</a:t>
            </a:r>
            <a:r>
              <a:rPr lang="zh-CN" altLang="zh-CN" sz="3200" b="1" dirty="0"/>
              <a:t>个方面</a:t>
            </a:r>
            <a:endParaRPr lang="zh-CN" altLang="en-US" sz="3200" b="1" dirty="0"/>
          </a:p>
        </p:txBody>
      </p:sp>
      <p:sp>
        <p:nvSpPr>
          <p:cNvPr id="15363" name="内容占位符 2"/>
          <p:cNvSpPr>
            <a:spLocks noGrp="1"/>
          </p:cNvSpPr>
          <p:nvPr>
            <p:ph idx="1"/>
          </p:nvPr>
        </p:nvSpPr>
        <p:spPr>
          <a:xfrm>
            <a:off x="152400" y="1143000"/>
            <a:ext cx="8839200" cy="5715000"/>
          </a:xfrm>
        </p:spPr>
        <p:txBody>
          <a:bodyPr/>
          <a:lstStyle/>
          <a:p>
            <a:pPr>
              <a:buNone/>
            </a:pPr>
            <a:r>
              <a:rPr lang="zh-CN" altLang="zh-CN" sz="1800" dirty="0"/>
              <a:t>（</a:t>
            </a:r>
            <a:r>
              <a:rPr lang="en-US" altLang="zh-CN" sz="1800" dirty="0"/>
              <a:t>1</a:t>
            </a:r>
            <a:r>
              <a:rPr lang="zh-CN" altLang="zh-CN" sz="1800" dirty="0"/>
              <a:t>）具有较好的人文社会科学素养、较强的社会责任感和良好的工程</a:t>
            </a:r>
            <a:r>
              <a:rPr lang="zh-CN" altLang="zh-CN" sz="1800" dirty="0">
                <a:solidFill>
                  <a:srgbClr val="FF0000"/>
                </a:solidFill>
              </a:rPr>
              <a:t>职业道德</a:t>
            </a:r>
            <a:r>
              <a:rPr lang="zh-CN" altLang="zh-CN" sz="1800" dirty="0"/>
              <a:t>；</a:t>
            </a:r>
          </a:p>
          <a:p>
            <a:pPr>
              <a:buNone/>
            </a:pPr>
            <a:r>
              <a:rPr lang="zh-CN" altLang="zh-CN" sz="1800" dirty="0"/>
              <a:t>（</a:t>
            </a:r>
            <a:r>
              <a:rPr lang="en-US" altLang="zh-CN" sz="1800" dirty="0"/>
              <a:t>2</a:t>
            </a:r>
            <a:r>
              <a:rPr lang="zh-CN" altLang="zh-CN" sz="1800" dirty="0"/>
              <a:t>）具有从事工程工作所需的相关</a:t>
            </a:r>
            <a:r>
              <a:rPr lang="zh-CN" altLang="zh-CN" sz="1800" dirty="0">
                <a:solidFill>
                  <a:srgbClr val="FF0000"/>
                </a:solidFill>
              </a:rPr>
              <a:t>数学、自然科学知识</a:t>
            </a:r>
            <a:r>
              <a:rPr lang="zh-CN" altLang="zh-CN" sz="1800" dirty="0"/>
              <a:t>以及一定的经济管理知识</a:t>
            </a:r>
          </a:p>
          <a:p>
            <a:pPr>
              <a:buNone/>
            </a:pPr>
            <a:r>
              <a:rPr lang="zh-CN" altLang="zh-CN" sz="1800" dirty="0"/>
              <a:t>（</a:t>
            </a:r>
            <a:r>
              <a:rPr lang="en-US" altLang="zh-CN" sz="1800" dirty="0"/>
              <a:t>3</a:t>
            </a:r>
            <a:r>
              <a:rPr lang="zh-CN" altLang="zh-CN" sz="1800" dirty="0"/>
              <a:t>）掌握扎实的</a:t>
            </a:r>
            <a:r>
              <a:rPr lang="zh-CN" altLang="zh-CN" sz="1800" dirty="0">
                <a:solidFill>
                  <a:srgbClr val="FF0000"/>
                </a:solidFill>
              </a:rPr>
              <a:t>工程基础知识和本专业的基本理论知识</a:t>
            </a:r>
            <a:r>
              <a:rPr lang="zh-CN" altLang="zh-CN" sz="1800" dirty="0"/>
              <a:t>，了解本专业的前沿发展</a:t>
            </a:r>
            <a:r>
              <a:rPr lang="zh-CN" altLang="zh-CN" sz="1800" dirty="0">
                <a:solidFill>
                  <a:srgbClr val="FF0000"/>
                </a:solidFill>
              </a:rPr>
              <a:t>现状和趋势</a:t>
            </a:r>
            <a:r>
              <a:rPr lang="zh-CN" altLang="zh-CN" sz="1800" dirty="0"/>
              <a:t>；</a:t>
            </a:r>
          </a:p>
          <a:p>
            <a:pPr>
              <a:buNone/>
            </a:pPr>
            <a:r>
              <a:rPr lang="zh-CN" altLang="zh-CN" sz="1800" dirty="0"/>
              <a:t>（</a:t>
            </a:r>
            <a:r>
              <a:rPr lang="en-US" altLang="zh-CN" sz="1800" dirty="0"/>
              <a:t>4</a:t>
            </a:r>
            <a:r>
              <a:rPr lang="zh-CN" altLang="zh-CN" sz="1800" dirty="0"/>
              <a:t>）具有综合运用所学科学理论和技术手段</a:t>
            </a:r>
            <a:r>
              <a:rPr lang="zh-CN" altLang="zh-CN" sz="1800" dirty="0">
                <a:solidFill>
                  <a:srgbClr val="FF0000"/>
                </a:solidFill>
              </a:rPr>
              <a:t>分析并解决工程问题的基本能力</a:t>
            </a:r>
            <a:r>
              <a:rPr lang="zh-CN" altLang="zh-CN" sz="1800" dirty="0"/>
              <a:t>；</a:t>
            </a:r>
          </a:p>
          <a:p>
            <a:pPr>
              <a:buNone/>
            </a:pPr>
            <a:r>
              <a:rPr lang="zh-CN" altLang="zh-CN" sz="1800" dirty="0"/>
              <a:t>（</a:t>
            </a:r>
            <a:r>
              <a:rPr lang="en-US" altLang="zh-CN" sz="1800" dirty="0"/>
              <a:t>5</a:t>
            </a:r>
            <a:r>
              <a:rPr lang="zh-CN" altLang="zh-CN" sz="1800" dirty="0"/>
              <a:t>）掌握文献检索、资料查询及运用现代信息技术</a:t>
            </a:r>
            <a:r>
              <a:rPr lang="zh-CN" altLang="zh-CN" sz="1800" dirty="0">
                <a:solidFill>
                  <a:srgbClr val="FF0000"/>
                </a:solidFill>
              </a:rPr>
              <a:t>获取相关信息的基本方法</a:t>
            </a:r>
            <a:r>
              <a:rPr lang="zh-CN" altLang="zh-CN" sz="1800" dirty="0"/>
              <a:t>；</a:t>
            </a:r>
          </a:p>
          <a:p>
            <a:pPr>
              <a:buNone/>
            </a:pPr>
            <a:r>
              <a:rPr lang="zh-CN" altLang="zh-CN" sz="1800" dirty="0"/>
              <a:t>（</a:t>
            </a:r>
            <a:r>
              <a:rPr lang="en-US" altLang="zh-CN" sz="1800" dirty="0"/>
              <a:t>6</a:t>
            </a:r>
            <a:r>
              <a:rPr lang="zh-CN" altLang="zh-CN" sz="1800" dirty="0"/>
              <a:t>）具有</a:t>
            </a:r>
            <a:r>
              <a:rPr lang="zh-CN" altLang="zh-CN" sz="1800" dirty="0">
                <a:solidFill>
                  <a:srgbClr val="FF0000"/>
                </a:solidFill>
              </a:rPr>
              <a:t>创新意识</a:t>
            </a:r>
            <a:r>
              <a:rPr lang="zh-CN" altLang="zh-CN" sz="1800" dirty="0"/>
              <a:t>和对新产品、新工艺、新技术和新设备进行研究、开发和设计的初步能力；</a:t>
            </a:r>
          </a:p>
          <a:p>
            <a:pPr>
              <a:buNone/>
            </a:pPr>
            <a:r>
              <a:rPr lang="zh-CN" altLang="zh-CN" sz="1800" dirty="0"/>
              <a:t>（</a:t>
            </a:r>
            <a:r>
              <a:rPr lang="en-US" altLang="zh-CN" sz="1800" dirty="0"/>
              <a:t>7</a:t>
            </a:r>
            <a:r>
              <a:rPr lang="zh-CN" altLang="zh-CN" sz="1800" dirty="0"/>
              <a:t>）了解与本专业相关的职业和行业的生产、设计、研发的法律、法规，熟悉环境保护和可持续发展等方面的方针、政策和法津、法规，</a:t>
            </a:r>
            <a:r>
              <a:rPr lang="zh-CN" altLang="zh-CN" sz="1800" dirty="0">
                <a:solidFill>
                  <a:srgbClr val="FF0000"/>
                </a:solidFill>
              </a:rPr>
              <a:t>能正确认识工程对于客观世界和社会的影响；</a:t>
            </a:r>
          </a:p>
          <a:p>
            <a:pPr>
              <a:buNone/>
            </a:pPr>
            <a:r>
              <a:rPr lang="zh-CN" altLang="zh-CN" sz="1800" dirty="0"/>
              <a:t>（</a:t>
            </a:r>
            <a:r>
              <a:rPr lang="en-US" altLang="zh-CN" sz="1800" dirty="0"/>
              <a:t>8</a:t>
            </a:r>
            <a:r>
              <a:rPr lang="zh-CN" altLang="zh-CN" sz="1800" dirty="0"/>
              <a:t>）具有一定的</a:t>
            </a:r>
            <a:r>
              <a:rPr lang="zh-CN" altLang="zh-CN" sz="1800" dirty="0">
                <a:solidFill>
                  <a:srgbClr val="FF0000"/>
                </a:solidFill>
              </a:rPr>
              <a:t>组织管理能力</a:t>
            </a:r>
            <a:r>
              <a:rPr lang="zh-CN" altLang="zh-CN" sz="1800" dirty="0"/>
              <a:t>、较强的</a:t>
            </a:r>
            <a:r>
              <a:rPr lang="zh-CN" altLang="zh-CN" sz="1800" dirty="0">
                <a:solidFill>
                  <a:srgbClr val="FF0000"/>
                </a:solidFill>
              </a:rPr>
              <a:t>表达能力和人际交往能力以及在团队中发挥作用的能力</a:t>
            </a:r>
            <a:r>
              <a:rPr lang="zh-CN" altLang="zh-CN" sz="1800" dirty="0"/>
              <a:t>；</a:t>
            </a:r>
          </a:p>
          <a:p>
            <a:pPr>
              <a:buNone/>
            </a:pPr>
            <a:r>
              <a:rPr lang="zh-CN" altLang="zh-CN" sz="1800" dirty="0"/>
              <a:t>（</a:t>
            </a:r>
            <a:r>
              <a:rPr lang="en-US" altLang="zh-CN" sz="1800" dirty="0"/>
              <a:t>9</a:t>
            </a:r>
            <a:r>
              <a:rPr lang="zh-CN" altLang="zh-CN" sz="1800" dirty="0"/>
              <a:t>）具有适应发展的能力以及对</a:t>
            </a:r>
            <a:r>
              <a:rPr lang="zh-CN" altLang="zh-CN" sz="1800" dirty="0">
                <a:solidFill>
                  <a:srgbClr val="FF0000"/>
                </a:solidFill>
              </a:rPr>
              <a:t>终身学习的正确认识和学习能力</a:t>
            </a:r>
            <a:r>
              <a:rPr lang="zh-CN" altLang="zh-CN" sz="1800" dirty="0"/>
              <a:t>；</a:t>
            </a:r>
          </a:p>
          <a:p>
            <a:pPr>
              <a:buNone/>
            </a:pPr>
            <a:r>
              <a:rPr lang="zh-CN" altLang="zh-CN" sz="1800" dirty="0"/>
              <a:t>（</a:t>
            </a:r>
            <a:r>
              <a:rPr lang="en-US" altLang="zh-CN" sz="1800" dirty="0"/>
              <a:t>10</a:t>
            </a:r>
            <a:r>
              <a:rPr lang="zh-CN" altLang="zh-CN" sz="1800" dirty="0"/>
              <a:t>）具有</a:t>
            </a:r>
            <a:r>
              <a:rPr lang="zh-CN" altLang="zh-CN" sz="1800" dirty="0">
                <a:solidFill>
                  <a:srgbClr val="FF0000"/>
                </a:solidFill>
              </a:rPr>
              <a:t>国际视野和跨文化的交流、竞争与合作能力。</a:t>
            </a:r>
          </a:p>
          <a:p>
            <a:endParaRPr lang="zh-CN"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285728"/>
            <a:ext cx="8821769" cy="5724547"/>
          </a:xfrm>
        </p:spPr>
        <p:txBody>
          <a:bodyPr/>
          <a:lstStyle/>
          <a:p>
            <a:pPr algn="ctr">
              <a:buNone/>
            </a:pPr>
            <a:r>
              <a:rPr lang="zh-CN" altLang="en-US" dirty="0"/>
              <a:t>毕业要求</a:t>
            </a:r>
            <a:endParaRPr lang="en-US" altLang="zh-CN" dirty="0"/>
          </a:p>
          <a:p>
            <a:pPr>
              <a:buNone/>
            </a:pPr>
            <a:r>
              <a:rPr lang="zh-CN" altLang="en-US" sz="1400" dirty="0"/>
              <a:t>（</a:t>
            </a:r>
            <a:r>
              <a:rPr lang="en-US" sz="1400" dirty="0"/>
              <a:t>1</a:t>
            </a:r>
            <a:r>
              <a:rPr lang="zh-CN" altLang="en-US" sz="1400" dirty="0"/>
              <a:t>）</a:t>
            </a:r>
            <a:r>
              <a:rPr lang="zh-CN" altLang="en-US" sz="1400" dirty="0">
                <a:solidFill>
                  <a:srgbClr val="FF0000"/>
                </a:solidFill>
              </a:rPr>
              <a:t>工程知识：</a:t>
            </a:r>
            <a:r>
              <a:rPr lang="zh-CN" altLang="en-US" sz="1400" dirty="0"/>
              <a:t>能够将数学、自然科学、工程基础和专业知识用于解决复杂工程问题。</a:t>
            </a:r>
          </a:p>
          <a:p>
            <a:pPr>
              <a:buNone/>
            </a:pPr>
            <a:r>
              <a:rPr lang="zh-CN" altLang="en-US" sz="1400" dirty="0"/>
              <a:t>（</a:t>
            </a:r>
            <a:r>
              <a:rPr lang="en-US" sz="1400" dirty="0"/>
              <a:t>2</a:t>
            </a:r>
            <a:r>
              <a:rPr lang="zh-CN" altLang="en-US" sz="1400" dirty="0"/>
              <a:t>）</a:t>
            </a:r>
            <a:r>
              <a:rPr lang="zh-CN" altLang="en-US" sz="1400" dirty="0">
                <a:solidFill>
                  <a:srgbClr val="FF0000"/>
                </a:solidFill>
              </a:rPr>
              <a:t>问题分析：</a:t>
            </a:r>
            <a:r>
              <a:rPr lang="zh-CN" altLang="en-US" sz="1400" dirty="0"/>
              <a:t>能够应用数学、自然科学和工程科学的基本原理，识别、表达、并通过文献研究分析复杂工程问题，以获得有效结论。</a:t>
            </a:r>
          </a:p>
          <a:p>
            <a:pPr>
              <a:buNone/>
            </a:pPr>
            <a:r>
              <a:rPr lang="zh-CN" altLang="en-US" sz="1400" dirty="0"/>
              <a:t>（</a:t>
            </a:r>
            <a:r>
              <a:rPr lang="en-US" sz="1400" dirty="0"/>
              <a:t>3</a:t>
            </a:r>
            <a:r>
              <a:rPr lang="zh-CN" altLang="en-US" sz="1400" dirty="0"/>
              <a:t>）</a:t>
            </a:r>
            <a:r>
              <a:rPr lang="zh-CN" altLang="en-US" sz="1400" dirty="0">
                <a:solidFill>
                  <a:srgbClr val="FF0000"/>
                </a:solidFill>
              </a:rPr>
              <a:t>设计</a:t>
            </a:r>
            <a:r>
              <a:rPr lang="en-US" sz="1400" dirty="0">
                <a:solidFill>
                  <a:srgbClr val="FF0000"/>
                </a:solidFill>
              </a:rPr>
              <a:t>/</a:t>
            </a:r>
            <a:r>
              <a:rPr lang="zh-CN" altLang="en-US" sz="1400" dirty="0">
                <a:solidFill>
                  <a:srgbClr val="FF0000"/>
                </a:solidFill>
              </a:rPr>
              <a:t>开发解决方案：</a:t>
            </a:r>
            <a:r>
              <a:rPr lang="zh-CN" altLang="en-US" sz="1400" dirty="0"/>
              <a:t>能够设计针对复杂工程问题的解决方案，设计满足特定需求的系统、单元（部件）或工艺流程，并能够在设计环节中体现创新意识，考虑社会、健康、安全、法律、文化以及环境等因素。</a:t>
            </a:r>
          </a:p>
          <a:p>
            <a:pPr>
              <a:buNone/>
            </a:pPr>
            <a:r>
              <a:rPr lang="zh-CN" altLang="en-US" sz="1400" dirty="0"/>
              <a:t>（</a:t>
            </a:r>
            <a:r>
              <a:rPr lang="en-US" sz="1400" dirty="0"/>
              <a:t>4</a:t>
            </a:r>
            <a:r>
              <a:rPr lang="zh-CN" altLang="en-US" sz="1400" dirty="0"/>
              <a:t>）</a:t>
            </a:r>
            <a:r>
              <a:rPr lang="zh-CN" altLang="en-US" sz="1400" dirty="0">
                <a:solidFill>
                  <a:srgbClr val="FF0000"/>
                </a:solidFill>
              </a:rPr>
              <a:t>研究：</a:t>
            </a:r>
            <a:r>
              <a:rPr lang="zh-CN" altLang="en-US" sz="1400" dirty="0"/>
              <a:t>能够基于科学原理并采用科学方法对复杂工程问题进行研究，包括设计实验、分析与解释数据、并通过信息综合得到合理有效的结论。</a:t>
            </a:r>
          </a:p>
          <a:p>
            <a:pPr>
              <a:buNone/>
            </a:pPr>
            <a:r>
              <a:rPr lang="zh-CN" altLang="en-US" sz="1400" dirty="0"/>
              <a:t>（</a:t>
            </a:r>
            <a:r>
              <a:rPr lang="en-US" sz="1400" dirty="0"/>
              <a:t>5</a:t>
            </a:r>
            <a:r>
              <a:rPr lang="zh-CN" altLang="en-US" sz="1400" dirty="0"/>
              <a:t>）</a:t>
            </a:r>
            <a:r>
              <a:rPr lang="zh-CN" altLang="en-US" sz="1400" dirty="0">
                <a:solidFill>
                  <a:srgbClr val="FF0000"/>
                </a:solidFill>
              </a:rPr>
              <a:t>使用现代工具：</a:t>
            </a:r>
            <a:r>
              <a:rPr lang="zh-CN" altLang="en-US" sz="1400" dirty="0"/>
              <a:t>能够针对复杂工程问题，开发、选择与使用恰当的技术、资源、现代工程工具和信息技术工具，包括对复杂工程问题的预测与模拟，并能够理解其局限性。</a:t>
            </a:r>
          </a:p>
          <a:p>
            <a:pPr>
              <a:buNone/>
            </a:pPr>
            <a:r>
              <a:rPr lang="zh-CN" altLang="en-US" sz="1400" dirty="0"/>
              <a:t>（</a:t>
            </a:r>
            <a:r>
              <a:rPr lang="en-US" sz="1400" dirty="0"/>
              <a:t>6</a:t>
            </a:r>
            <a:r>
              <a:rPr lang="zh-CN" altLang="en-US" sz="1400" dirty="0"/>
              <a:t>）</a:t>
            </a:r>
            <a:r>
              <a:rPr lang="zh-CN" altLang="en-US" sz="1400" dirty="0">
                <a:solidFill>
                  <a:srgbClr val="FF0000"/>
                </a:solidFill>
              </a:rPr>
              <a:t>工程与社会：</a:t>
            </a:r>
            <a:r>
              <a:rPr lang="zh-CN" altLang="en-US" sz="1400" dirty="0"/>
              <a:t>能够基于工程相关背景知识进行合理分析，评价专业工程实践和复杂工程问题解决方案对社会、健康、安全、法律以及文化的影响，并理解应承担的责任。</a:t>
            </a:r>
          </a:p>
          <a:p>
            <a:pPr>
              <a:buNone/>
            </a:pPr>
            <a:r>
              <a:rPr lang="zh-CN" altLang="en-US" sz="1400" dirty="0"/>
              <a:t>（</a:t>
            </a:r>
            <a:r>
              <a:rPr lang="en-US" sz="1400" dirty="0"/>
              <a:t>7</a:t>
            </a:r>
            <a:r>
              <a:rPr lang="zh-CN" altLang="en-US" sz="1400" dirty="0"/>
              <a:t>）</a:t>
            </a:r>
            <a:r>
              <a:rPr lang="zh-CN" altLang="en-US" sz="1400" dirty="0">
                <a:solidFill>
                  <a:srgbClr val="FF0000"/>
                </a:solidFill>
              </a:rPr>
              <a:t>环境和可持续发展</a:t>
            </a:r>
            <a:r>
              <a:rPr lang="zh-CN" altLang="en-US" sz="1400" dirty="0"/>
              <a:t>：能够理解和评价针对复杂工程问题的工程实践对环境、社会可持续发展的影响。</a:t>
            </a:r>
          </a:p>
          <a:p>
            <a:pPr>
              <a:buNone/>
            </a:pPr>
            <a:r>
              <a:rPr lang="zh-CN" altLang="en-US" sz="1400" dirty="0"/>
              <a:t>（</a:t>
            </a:r>
            <a:r>
              <a:rPr lang="en-US" sz="1400" dirty="0"/>
              <a:t>8</a:t>
            </a:r>
            <a:r>
              <a:rPr lang="zh-CN" altLang="en-US" sz="1400" dirty="0"/>
              <a:t>）</a:t>
            </a:r>
            <a:r>
              <a:rPr lang="zh-CN" altLang="en-US" sz="1400" dirty="0">
                <a:solidFill>
                  <a:srgbClr val="FF0000"/>
                </a:solidFill>
              </a:rPr>
              <a:t>职业规范</a:t>
            </a:r>
            <a:r>
              <a:rPr lang="zh-CN" altLang="en-US" sz="1400" dirty="0"/>
              <a:t>：具有人文社会科学素养、社会责任感，能够在工程实践中理解并遵守工程职业道德和规范，履行责任。</a:t>
            </a:r>
          </a:p>
          <a:p>
            <a:pPr>
              <a:buNone/>
            </a:pPr>
            <a:r>
              <a:rPr lang="zh-CN" altLang="en-US" sz="1400" dirty="0"/>
              <a:t>（</a:t>
            </a:r>
            <a:r>
              <a:rPr lang="en-US" sz="1400" dirty="0"/>
              <a:t>9</a:t>
            </a:r>
            <a:r>
              <a:rPr lang="zh-CN" altLang="en-US" sz="1400" dirty="0"/>
              <a:t>）</a:t>
            </a:r>
            <a:r>
              <a:rPr lang="zh-CN" altLang="en-US" sz="1400" dirty="0">
                <a:solidFill>
                  <a:srgbClr val="FF0000"/>
                </a:solidFill>
              </a:rPr>
              <a:t>个人和团队：</a:t>
            </a:r>
            <a:r>
              <a:rPr lang="zh-CN" altLang="en-US" sz="1400" dirty="0"/>
              <a:t>能够在多学科背景下的团队中承担个体、团队成员以及负责人的角色。</a:t>
            </a:r>
          </a:p>
          <a:p>
            <a:pPr>
              <a:buNone/>
            </a:pPr>
            <a:r>
              <a:rPr lang="zh-CN" altLang="en-US" sz="1400" dirty="0"/>
              <a:t>（</a:t>
            </a:r>
            <a:r>
              <a:rPr lang="en-US" sz="1400" dirty="0"/>
              <a:t>10</a:t>
            </a:r>
            <a:r>
              <a:rPr lang="zh-CN" altLang="en-US" sz="1400" dirty="0"/>
              <a:t>）</a:t>
            </a:r>
            <a:r>
              <a:rPr lang="zh-CN" altLang="en-US" sz="1400" dirty="0">
                <a:solidFill>
                  <a:srgbClr val="FF0000"/>
                </a:solidFill>
              </a:rPr>
              <a:t>沟通：</a:t>
            </a:r>
            <a:r>
              <a:rPr lang="zh-CN" altLang="en-US" sz="1400" dirty="0"/>
              <a:t>能够就复杂工程问题与业界同行及社会公众进行有效沟通和交流，包括撰写报告和设计文稿、陈述发言、清晰表达或回应指令。并具备一定的国际视野，能够在跨文化背景下进行沟通和交流。</a:t>
            </a:r>
          </a:p>
          <a:p>
            <a:pPr>
              <a:buNone/>
            </a:pPr>
            <a:r>
              <a:rPr lang="zh-CN" altLang="en-US" sz="1400" dirty="0"/>
              <a:t>（</a:t>
            </a:r>
            <a:r>
              <a:rPr lang="en-US" sz="1400" dirty="0"/>
              <a:t>11</a:t>
            </a:r>
            <a:r>
              <a:rPr lang="zh-CN" altLang="en-US" sz="1400" dirty="0"/>
              <a:t>）</a:t>
            </a:r>
            <a:r>
              <a:rPr lang="zh-CN" altLang="en-US" sz="1400" dirty="0">
                <a:solidFill>
                  <a:srgbClr val="FF0000"/>
                </a:solidFill>
              </a:rPr>
              <a:t>项目管理</a:t>
            </a:r>
            <a:r>
              <a:rPr lang="zh-CN" altLang="en-US" sz="1400" dirty="0"/>
              <a:t>：理解并掌握工程管理原理与经济决策方法，并能在多学科环境中应用。</a:t>
            </a:r>
          </a:p>
          <a:p>
            <a:pPr>
              <a:buNone/>
            </a:pPr>
            <a:r>
              <a:rPr lang="zh-CN" altLang="en-US" sz="1400" dirty="0"/>
              <a:t>（</a:t>
            </a:r>
            <a:r>
              <a:rPr lang="en-US" sz="1400" dirty="0"/>
              <a:t>12</a:t>
            </a:r>
            <a:r>
              <a:rPr lang="zh-CN" altLang="en-US" sz="1400" dirty="0"/>
              <a:t>）</a:t>
            </a:r>
            <a:r>
              <a:rPr lang="zh-CN" altLang="en-US" sz="1400" dirty="0">
                <a:solidFill>
                  <a:srgbClr val="FF0000"/>
                </a:solidFill>
              </a:rPr>
              <a:t>终身学习</a:t>
            </a:r>
            <a:r>
              <a:rPr lang="zh-CN" altLang="en-US" sz="1400" dirty="0"/>
              <a:t>：具有自主学习和终身学习的意识，有不断学习和适应发展的能力。</a:t>
            </a:r>
          </a:p>
          <a:p>
            <a:pPr>
              <a:buNone/>
            </a:pP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计算机培养目标</a:t>
            </a:r>
          </a:p>
        </p:txBody>
      </p:sp>
      <p:sp>
        <p:nvSpPr>
          <p:cNvPr id="3" name="内容占位符 2"/>
          <p:cNvSpPr>
            <a:spLocks noGrp="1"/>
          </p:cNvSpPr>
          <p:nvPr>
            <p:ph idx="1"/>
          </p:nvPr>
        </p:nvSpPr>
        <p:spPr/>
        <p:txBody>
          <a:bodyPr/>
          <a:lstStyle/>
          <a:p>
            <a:pPr algn="just"/>
            <a:r>
              <a:rPr lang="zh-CN" altLang="en-US" dirty="0">
                <a:solidFill>
                  <a:srgbClr val="06031B"/>
                </a:solidFill>
                <a:latin typeface="+mn-ea"/>
              </a:rPr>
              <a:t>培养目标：高等学校计算科学本科专业培养</a:t>
            </a:r>
            <a:r>
              <a:rPr lang="zh-CN" altLang="en-US" dirty="0">
                <a:solidFill>
                  <a:srgbClr val="FF0000"/>
                </a:solidFill>
                <a:latin typeface="+mn-ea"/>
              </a:rPr>
              <a:t>适应计算科学学科发展，国家社会发展与进步事业实际需要</a:t>
            </a:r>
            <a:r>
              <a:rPr lang="zh-CN" altLang="en-US" dirty="0">
                <a:solidFill>
                  <a:schemeClr val="bg2"/>
                </a:solidFill>
                <a:latin typeface="+mn-ea"/>
              </a:rPr>
              <a:t>，</a:t>
            </a:r>
            <a:r>
              <a:rPr lang="zh-CN" altLang="en-US" dirty="0">
                <a:solidFill>
                  <a:srgbClr val="9900CC"/>
                </a:solidFill>
                <a:latin typeface="+mn-ea"/>
              </a:rPr>
              <a:t>德、智、体、美全面发展</a:t>
            </a:r>
            <a:r>
              <a:rPr lang="zh-CN" altLang="en-US" dirty="0">
                <a:solidFill>
                  <a:schemeClr val="bg2"/>
                </a:solidFill>
                <a:latin typeface="+mn-ea"/>
              </a:rPr>
              <a:t>，</a:t>
            </a:r>
            <a:r>
              <a:rPr lang="zh-CN" altLang="en-US" dirty="0">
                <a:solidFill>
                  <a:srgbClr val="2915BB"/>
                </a:solidFill>
                <a:latin typeface="+mn-ea"/>
              </a:rPr>
              <a:t>具有良好的科学素养和文化修养</a:t>
            </a:r>
            <a:r>
              <a:rPr lang="zh-CN" altLang="en-US" dirty="0">
                <a:solidFill>
                  <a:schemeClr val="bg2"/>
                </a:solidFill>
                <a:latin typeface="+mn-ea"/>
              </a:rPr>
              <a:t>，</a:t>
            </a:r>
            <a:r>
              <a:rPr lang="zh-CN" altLang="en-US" dirty="0">
                <a:solidFill>
                  <a:srgbClr val="FF3300"/>
                </a:solidFill>
                <a:latin typeface="+mn-ea"/>
              </a:rPr>
              <a:t>系统地、较好地掌握理工科公共基础知识，较好地掌握本学科基本概念、基本原理、基本方法、基本技术等基础（理论）知识</a:t>
            </a:r>
            <a:r>
              <a:rPr lang="zh-CN" altLang="en-US" dirty="0">
                <a:solidFill>
                  <a:srgbClr val="06031B"/>
                </a:solidFill>
                <a:latin typeface="+mn-ea"/>
              </a:rPr>
              <a:t>；理论联系实际，受到良好的计算科学基本实验技术与技能等实践能力的基本训练，受到科学研究与实际应用初步训练的计算科学专门人才。</a:t>
            </a:r>
          </a:p>
          <a:p>
            <a:pPr algn="just">
              <a:spcBef>
                <a:spcPct val="10000"/>
              </a:spcBef>
            </a:pPr>
            <a:endParaRPr lang="zh-CN" altLang="en-US" dirty="0">
              <a:solidFill>
                <a:schemeClr val="bg2"/>
              </a:solidFill>
              <a:latin typeface="楷体_GB2312" pitchFamily="49" charset="-122"/>
              <a:ea typeface="楷体_GB2312" pitchFamily="49" charset="-122"/>
            </a:endParaRPr>
          </a:p>
          <a:p>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13788" cy="5438795"/>
          </a:xfrm>
        </p:spPr>
        <p:txBody>
          <a:bodyPr/>
          <a:lstStyle/>
          <a:p>
            <a:pPr algn="ctr">
              <a:buNone/>
            </a:pPr>
            <a:r>
              <a:rPr lang="zh-CN" altLang="en-US" dirty="0">
                <a:solidFill>
                  <a:srgbClr val="06031B"/>
                </a:solidFill>
                <a:latin typeface="+mn-ea"/>
              </a:rPr>
              <a:t>计算科学本科专业两种教育模式：</a:t>
            </a:r>
            <a:endParaRPr lang="en-US" altLang="zh-CN" dirty="0">
              <a:solidFill>
                <a:srgbClr val="06031B"/>
              </a:solidFill>
              <a:latin typeface="+mn-ea"/>
            </a:endParaRPr>
          </a:p>
          <a:p>
            <a:r>
              <a:rPr lang="zh-CN" altLang="en-US" dirty="0">
                <a:solidFill>
                  <a:srgbClr val="06031B"/>
                </a:solidFill>
                <a:latin typeface="+mn-ea"/>
              </a:rPr>
              <a:t>（</a:t>
            </a:r>
            <a:r>
              <a:rPr lang="en-US" altLang="zh-CN" dirty="0">
                <a:solidFill>
                  <a:srgbClr val="06031B"/>
                </a:solidFill>
                <a:latin typeface="+mn-ea"/>
              </a:rPr>
              <a:t>A</a:t>
            </a:r>
            <a:r>
              <a:rPr lang="zh-CN" altLang="en-US" dirty="0">
                <a:solidFill>
                  <a:srgbClr val="06031B"/>
                </a:solidFill>
                <a:latin typeface="+mn-ea"/>
              </a:rPr>
              <a:t>类）教学计划是以培养计算科学学术人才和技术人才，着眼于学生未来成为主任工程师、总工程师、教授、学者和高级专业管理部门主管官员为具体目标；</a:t>
            </a:r>
            <a:r>
              <a:rPr lang="zh-CN" altLang="en-US" dirty="0">
                <a:solidFill>
                  <a:srgbClr val="FF0000"/>
                </a:solidFill>
                <a:latin typeface="+mn-ea"/>
              </a:rPr>
              <a:t>教育重在基础理论、基本技术和未来深造，或从事科学研究和专业技术研究与开发能力的培养。</a:t>
            </a:r>
            <a:endParaRPr lang="zh-CN" altLang="en-US" dirty="0">
              <a:solidFill>
                <a:schemeClr val="bg2"/>
              </a:solidFill>
              <a:latin typeface="+mn-ea"/>
            </a:endParaRPr>
          </a:p>
          <a:p>
            <a:r>
              <a:rPr lang="zh-CN" altLang="en-US" dirty="0">
                <a:solidFill>
                  <a:srgbClr val="06031B"/>
                </a:solidFill>
                <a:latin typeface="+mn-ea"/>
              </a:rPr>
              <a:t>（</a:t>
            </a:r>
            <a:r>
              <a:rPr lang="en-US" altLang="zh-CN" dirty="0">
                <a:solidFill>
                  <a:srgbClr val="06031B"/>
                </a:solidFill>
                <a:latin typeface="+mn-ea"/>
              </a:rPr>
              <a:t>B</a:t>
            </a:r>
            <a:r>
              <a:rPr lang="zh-CN" altLang="en-US" dirty="0">
                <a:solidFill>
                  <a:srgbClr val="06031B"/>
                </a:solidFill>
                <a:latin typeface="+mn-ea"/>
              </a:rPr>
              <a:t>类）教学计划是以培养专业技术熟练的软硬件生产、开发、经营、维护工程师，以及专业技术管理工程师为具体目标。</a:t>
            </a:r>
            <a:r>
              <a:rPr lang="zh-CN" altLang="en-US" dirty="0">
                <a:solidFill>
                  <a:srgbClr val="FF0000"/>
                </a:solidFill>
                <a:latin typeface="+mn-ea"/>
              </a:rPr>
              <a:t>教育重在基本理论、基本技术、应用技术和实际应用与开发能力的培养。</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mj-ea"/>
              </a:rPr>
              <a:t>A</a:t>
            </a:r>
            <a:r>
              <a:rPr lang="zh-CN" altLang="en-US" dirty="0">
                <a:solidFill>
                  <a:srgbClr val="000000"/>
                </a:solidFill>
                <a:latin typeface="+mj-ea"/>
              </a:rPr>
              <a:t>类教育模式的培养要求</a:t>
            </a:r>
          </a:p>
        </p:txBody>
      </p:sp>
      <p:sp>
        <p:nvSpPr>
          <p:cNvPr id="3" name="内容占位符 2"/>
          <p:cNvSpPr>
            <a:spLocks noGrp="1"/>
          </p:cNvSpPr>
          <p:nvPr>
            <p:ph idx="1"/>
          </p:nvPr>
        </p:nvSpPr>
        <p:spPr>
          <a:xfrm>
            <a:off x="250825" y="1357298"/>
            <a:ext cx="8713788" cy="5000660"/>
          </a:xfrm>
        </p:spPr>
        <p:txBody>
          <a:bodyPr/>
          <a:lstStyle/>
          <a:p>
            <a:pPr algn="just"/>
            <a:r>
              <a:rPr lang="zh-CN" altLang="en-US" dirty="0">
                <a:solidFill>
                  <a:srgbClr val="FF0000"/>
                </a:solidFill>
                <a:latin typeface="+mn-ea"/>
              </a:rPr>
              <a:t>思想政治和德育方面</a:t>
            </a:r>
            <a:r>
              <a:rPr lang="zh-CN" altLang="en-US" dirty="0">
                <a:solidFill>
                  <a:srgbClr val="06031B"/>
                </a:solidFill>
                <a:latin typeface="+mn-ea"/>
              </a:rPr>
              <a:t>（参看国家统一规定）；</a:t>
            </a:r>
          </a:p>
          <a:p>
            <a:pPr algn="just"/>
            <a:r>
              <a:rPr lang="zh-CN" altLang="en-US" dirty="0">
                <a:solidFill>
                  <a:srgbClr val="FF0000"/>
                </a:solidFill>
                <a:latin typeface="+mn-ea"/>
              </a:rPr>
              <a:t>体育方面</a:t>
            </a:r>
            <a:r>
              <a:rPr lang="zh-CN" altLang="en-US" dirty="0">
                <a:solidFill>
                  <a:srgbClr val="06031B"/>
                </a:solidFill>
                <a:latin typeface="+mn-ea"/>
              </a:rPr>
              <a:t>（参看国家统一规定）；</a:t>
            </a:r>
          </a:p>
          <a:p>
            <a:pPr algn="just"/>
            <a:r>
              <a:rPr lang="zh-CN" altLang="en-US" dirty="0">
                <a:solidFill>
                  <a:srgbClr val="CC0000"/>
                </a:solidFill>
                <a:latin typeface="+mn-ea"/>
              </a:rPr>
              <a:t>业务方面：</a:t>
            </a:r>
          </a:p>
          <a:p>
            <a:pPr algn="just">
              <a:buNone/>
            </a:pPr>
            <a:r>
              <a:rPr lang="zh-CN" altLang="en-US" dirty="0">
                <a:solidFill>
                  <a:srgbClr val="06031B"/>
                </a:solidFill>
                <a:latin typeface="+mn-ea"/>
              </a:rPr>
              <a:t>  ⑴ 系统地、较好地掌握理工科公共基础知识，较好地掌握本学科基本概念、基本原理、基本方法、基本技术等基础（理论）知识，理论联系实际，受到良好的科学思维和科学实验的基本训练；</a:t>
            </a:r>
          </a:p>
          <a:p>
            <a:pPr algn="just">
              <a:buNone/>
            </a:pPr>
            <a:r>
              <a:rPr lang="zh-CN" altLang="en-US" dirty="0">
                <a:solidFill>
                  <a:srgbClr val="06031B"/>
                </a:solidFill>
                <a:latin typeface="+mn-ea"/>
              </a:rPr>
              <a:t>  ⑵ 毕业生应了解学科的知识组织结构、学科形态、典型方法、核心概念和学科基本工作流程方式，了解学科现状和未来发展趋势，掌握核心基础知识和某一专业化方向的专业基础知识</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mj-ea"/>
              </a:rPr>
              <a:t>A</a:t>
            </a:r>
            <a:r>
              <a:rPr lang="zh-CN" altLang="en-US" dirty="0">
                <a:solidFill>
                  <a:srgbClr val="000000"/>
                </a:solidFill>
                <a:latin typeface="+mj-ea"/>
              </a:rPr>
              <a:t>类教育模式的培养要求（续）</a:t>
            </a:r>
            <a:endParaRPr lang="zh-CN" altLang="en-US" dirty="0"/>
          </a:p>
        </p:txBody>
      </p:sp>
      <p:sp>
        <p:nvSpPr>
          <p:cNvPr id="3" name="内容占位符 2"/>
          <p:cNvSpPr>
            <a:spLocks noGrp="1"/>
          </p:cNvSpPr>
          <p:nvPr>
            <p:ph idx="1"/>
          </p:nvPr>
        </p:nvSpPr>
        <p:spPr/>
        <p:txBody>
          <a:bodyPr/>
          <a:lstStyle/>
          <a:p>
            <a:pPr algn="just">
              <a:buNone/>
            </a:pPr>
            <a:r>
              <a:rPr lang="zh-CN" altLang="en-US" dirty="0">
                <a:solidFill>
                  <a:srgbClr val="06031B"/>
                </a:solidFill>
                <a:latin typeface="楷体_GB2312" pitchFamily="49" charset="-122"/>
                <a:ea typeface="楷体_GB2312" pitchFamily="49" charset="-122"/>
              </a:rPr>
              <a:t>  </a:t>
            </a:r>
            <a:r>
              <a:rPr lang="zh-CN" altLang="en-US" dirty="0">
                <a:solidFill>
                  <a:srgbClr val="06031B"/>
                </a:solidFill>
                <a:latin typeface="+mn-ea"/>
              </a:rPr>
              <a:t>⑶ 初步具有深入掌握学科核心基础知识和某一专业化方向专业基础知识的能力，初步具有对一般计算科学技术项目所提出的思想、方法、技术和工程技术路线的能行性作出基本估计的能力；</a:t>
            </a:r>
          </a:p>
          <a:p>
            <a:pPr algn="just">
              <a:buNone/>
            </a:pPr>
            <a:r>
              <a:rPr lang="zh-CN" altLang="en-US" dirty="0">
                <a:solidFill>
                  <a:srgbClr val="06031B"/>
                </a:solidFill>
                <a:latin typeface="+mn-ea"/>
              </a:rPr>
              <a:t>  ⑷ 能通过文献检索和其他方式阅读中外文书刊，获取专业科技信息。理论联系实际，具有运用所学专业知识分析、解决简单的专业技术问题的能力。</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gn="just"/>
            <a:r>
              <a:rPr lang="zh-CN" altLang="en-US" dirty="0">
                <a:solidFill>
                  <a:srgbClr val="CC0000"/>
                </a:solidFill>
                <a:latin typeface="+mn-ea"/>
              </a:rPr>
              <a:t>文化方面：</a:t>
            </a:r>
          </a:p>
          <a:p>
            <a:pPr algn="just">
              <a:buNone/>
            </a:pPr>
            <a:r>
              <a:rPr lang="zh-CN" altLang="en-US" dirty="0">
                <a:solidFill>
                  <a:schemeClr val="bg2"/>
                </a:solidFill>
                <a:latin typeface="+mn-ea"/>
              </a:rPr>
              <a:t>  </a:t>
            </a:r>
            <a:r>
              <a:rPr lang="zh-CN" altLang="en-US" dirty="0">
                <a:solidFill>
                  <a:srgbClr val="06031B"/>
                </a:solidFill>
                <a:latin typeface="+mn-ea"/>
              </a:rPr>
              <a:t>⑴ 对中国传统文化有一个基本的普及性的了解，对中外文化的某一方面有一定的基础；</a:t>
            </a:r>
          </a:p>
          <a:p>
            <a:pPr algn="just">
              <a:buNone/>
            </a:pPr>
            <a:r>
              <a:rPr lang="zh-CN" altLang="en-US" dirty="0">
                <a:solidFill>
                  <a:srgbClr val="06031B"/>
                </a:solidFill>
                <a:latin typeface="+mn-ea"/>
              </a:rPr>
              <a:t>  ⑵ 通过积极参与学校的文化建设，在文艺修养、审美情趣、言谈举止、礼仪风貌等方面达到一定水平</a:t>
            </a:r>
            <a:r>
              <a:rPr lang="zh-CN" altLang="en-US" dirty="0">
                <a:solidFill>
                  <a:schemeClr val="bg2"/>
                </a:solidFill>
                <a:latin typeface="+mn-ea"/>
              </a:rPr>
              <a:t>。</a:t>
            </a:r>
          </a:p>
          <a:p>
            <a:pPr algn="just">
              <a:buNone/>
            </a:pPr>
            <a:endParaRPr lang="zh-CN" altLang="en-US" dirty="0">
              <a:latin typeface="+mn-ea"/>
            </a:endParaRPr>
          </a:p>
          <a:p>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如何学习计算机科学</a:t>
            </a:r>
          </a:p>
        </p:txBody>
      </p:sp>
      <p:sp>
        <p:nvSpPr>
          <p:cNvPr id="3" name="内容占位符 2"/>
          <p:cNvSpPr>
            <a:spLocks noGrp="1"/>
          </p:cNvSpPr>
          <p:nvPr>
            <p:ph idx="1"/>
          </p:nvPr>
        </p:nvSpPr>
        <p:spPr/>
        <p:txBody>
          <a:bodyPr/>
          <a:lstStyle/>
          <a:p>
            <a:r>
              <a:rPr lang="zh-CN" altLang="en-US" sz="3600" dirty="0"/>
              <a:t>社会对计算机人才需求</a:t>
            </a:r>
            <a:endParaRPr lang="en-US" altLang="zh-CN" sz="3600" dirty="0"/>
          </a:p>
          <a:p>
            <a:r>
              <a:rPr lang="zh-CN" altLang="en-US" sz="3600" dirty="0"/>
              <a:t>计算机培养目标</a:t>
            </a:r>
            <a:endParaRPr lang="en-US" altLang="zh-CN" sz="3600" dirty="0">
              <a:solidFill>
                <a:srgbClr val="66FFFF"/>
              </a:solidFill>
            </a:endParaRPr>
          </a:p>
          <a:p>
            <a:r>
              <a:rPr lang="zh-CN" altLang="en-US" sz="3600" dirty="0"/>
              <a:t>如何学习计算机科学</a:t>
            </a:r>
            <a:endParaRPr lang="en-US" altLang="zh-CN" sz="3600" dirty="0"/>
          </a:p>
          <a:p>
            <a:r>
              <a:rPr lang="zh-CN" altLang="en-US" sz="3600" dirty="0"/>
              <a:t>如何提高专业能力</a:t>
            </a:r>
            <a:endParaRPr lang="en-US" altLang="zh-CN" sz="3600" dirty="0"/>
          </a:p>
          <a:p>
            <a:r>
              <a:rPr lang="zh-CN" altLang="en-US" sz="3600" dirty="0"/>
              <a:t>科学与科学素养</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06031B"/>
                </a:solidFill>
                <a:latin typeface="+mj-ea"/>
              </a:rPr>
              <a:t>B</a:t>
            </a:r>
            <a:r>
              <a:rPr lang="zh-CN" altLang="en-US" dirty="0">
                <a:solidFill>
                  <a:srgbClr val="06031B"/>
                </a:solidFill>
                <a:latin typeface="+mj-ea"/>
              </a:rPr>
              <a:t>类教育模式的培养要求</a:t>
            </a:r>
          </a:p>
        </p:txBody>
      </p:sp>
      <p:sp>
        <p:nvSpPr>
          <p:cNvPr id="3" name="内容占位符 2"/>
          <p:cNvSpPr>
            <a:spLocks noGrp="1"/>
          </p:cNvSpPr>
          <p:nvPr>
            <p:ph idx="1"/>
          </p:nvPr>
        </p:nvSpPr>
        <p:spPr>
          <a:xfrm>
            <a:off x="250825" y="1484312"/>
            <a:ext cx="8678893" cy="4659331"/>
          </a:xfrm>
        </p:spPr>
        <p:txBody>
          <a:bodyPr/>
          <a:lstStyle/>
          <a:p>
            <a:pPr algn="just"/>
            <a:r>
              <a:rPr lang="zh-CN" altLang="en-US" dirty="0">
                <a:solidFill>
                  <a:srgbClr val="FF0000"/>
                </a:solidFill>
                <a:latin typeface="+mn-ea"/>
              </a:rPr>
              <a:t>思想政治和德育方面</a:t>
            </a:r>
            <a:r>
              <a:rPr lang="zh-CN" altLang="en-US" dirty="0">
                <a:solidFill>
                  <a:srgbClr val="06031B"/>
                </a:solidFill>
                <a:latin typeface="+mn-ea"/>
              </a:rPr>
              <a:t>（请参看国家统一规定）；</a:t>
            </a:r>
          </a:p>
          <a:p>
            <a:pPr algn="just"/>
            <a:r>
              <a:rPr lang="zh-CN" altLang="en-US" dirty="0">
                <a:solidFill>
                  <a:srgbClr val="FF0000"/>
                </a:solidFill>
                <a:latin typeface="+mn-ea"/>
              </a:rPr>
              <a:t>体育方面</a:t>
            </a:r>
            <a:r>
              <a:rPr lang="zh-CN" altLang="en-US" dirty="0">
                <a:solidFill>
                  <a:srgbClr val="06031B"/>
                </a:solidFill>
                <a:latin typeface="+mn-ea"/>
              </a:rPr>
              <a:t>（略，请参看国家统一规定）；</a:t>
            </a:r>
          </a:p>
          <a:p>
            <a:pPr algn="just"/>
            <a:r>
              <a:rPr lang="zh-CN" altLang="en-US" dirty="0">
                <a:solidFill>
                  <a:srgbClr val="CC0000"/>
                </a:solidFill>
                <a:latin typeface="+mn-ea"/>
              </a:rPr>
              <a:t>业务方面：</a:t>
            </a:r>
          </a:p>
          <a:p>
            <a:pPr algn="just">
              <a:buNone/>
            </a:pPr>
            <a:r>
              <a:rPr lang="zh-CN" altLang="en-US" dirty="0">
                <a:solidFill>
                  <a:schemeClr val="bg2"/>
                </a:solidFill>
                <a:latin typeface="+mn-ea"/>
              </a:rPr>
              <a:t>  </a:t>
            </a:r>
            <a:r>
              <a:rPr lang="zh-CN" altLang="en-US" sz="2400" dirty="0">
                <a:solidFill>
                  <a:srgbClr val="06031B"/>
                </a:solidFill>
                <a:latin typeface="+mn-ea"/>
              </a:rPr>
              <a:t>⑴ 为从事计算科学学科一般应用、开发、维护、技术服务和技术管理提供一个开展工作的比较坚实的理论、方法和技术基础，为在本学科掌握流行新方法和新技术提供一个计算科学核心的专业知识基础；</a:t>
            </a:r>
          </a:p>
          <a:p>
            <a:pPr algn="just">
              <a:buNone/>
            </a:pPr>
            <a:r>
              <a:rPr lang="zh-CN" altLang="en-US" sz="2400" dirty="0">
                <a:solidFill>
                  <a:srgbClr val="06031B"/>
                </a:solidFill>
                <a:latin typeface="+mn-ea"/>
              </a:rPr>
              <a:t>  ⑵ 初步了解整个学科的知识组织结构、学科形态、典型方法、核心概念和学科基本工作流程方式，初步了解发展现状和未来的发展趋势，掌握计算科学主要的核心基础知识的基本概念、基本原理、基本技术和基本方法；</a:t>
            </a:r>
          </a:p>
          <a:p>
            <a:endParaRPr lang="zh-CN" altLang="en-US" dirty="0">
              <a:latin typeface="+mn-ea"/>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buNone/>
            </a:pPr>
            <a:r>
              <a:rPr lang="en-US" altLang="zh-CN" dirty="0">
                <a:solidFill>
                  <a:srgbClr val="06031B"/>
                </a:solidFill>
                <a:latin typeface="楷体_GB2312" pitchFamily="49" charset="-122"/>
                <a:ea typeface="楷体_GB2312" pitchFamily="49" charset="-122"/>
              </a:rPr>
              <a:t>  </a:t>
            </a:r>
            <a:r>
              <a:rPr lang="en-US" altLang="zh-CN" dirty="0">
                <a:solidFill>
                  <a:srgbClr val="06031B"/>
                </a:solidFill>
                <a:latin typeface="+mn-ea"/>
              </a:rPr>
              <a:t>⑶ </a:t>
            </a:r>
            <a:r>
              <a:rPr lang="zh-CN" altLang="en-US" dirty="0">
                <a:solidFill>
                  <a:srgbClr val="06031B"/>
                </a:solidFill>
                <a:latin typeface="+mn-ea"/>
              </a:rPr>
              <a:t>熟悉一种或若干种流行的计算机系统（包括硬件、软件工具和环境），在操作使用计算机进行数据处理，维护、开发和管理方面具有比较熟练地开展一般性专业技术工作的能力，具有借助专利资料和各种渠道获得的软硬件产品的技术资料掌握新产品、新技术的操作与使用的能力；</a:t>
            </a:r>
          </a:p>
          <a:p>
            <a:pPr algn="just">
              <a:buNone/>
            </a:pPr>
            <a:r>
              <a:rPr lang="zh-CN" altLang="en-US" dirty="0">
                <a:solidFill>
                  <a:srgbClr val="06031B"/>
                </a:solidFill>
                <a:latin typeface="+mn-ea"/>
              </a:rPr>
              <a:t>  ⑷ 理论联系实际，具有运用所学专业知识分析、解决简单的专业技术问题的能力；</a:t>
            </a:r>
          </a:p>
          <a:p>
            <a:pPr algn="just"/>
            <a:r>
              <a:rPr lang="zh-CN" altLang="en-US" dirty="0">
                <a:solidFill>
                  <a:srgbClr val="CC0000"/>
                </a:solidFill>
                <a:latin typeface="+mn-ea"/>
              </a:rPr>
              <a:t>文化方面：</a:t>
            </a:r>
            <a:r>
              <a:rPr lang="zh-CN" altLang="en-US" dirty="0">
                <a:solidFill>
                  <a:srgbClr val="06031B"/>
                </a:solidFill>
                <a:latin typeface="+mn-ea"/>
              </a:rPr>
              <a:t>参考</a:t>
            </a:r>
            <a:r>
              <a:rPr lang="en-US" altLang="zh-CN" dirty="0">
                <a:solidFill>
                  <a:srgbClr val="06031B"/>
                </a:solidFill>
                <a:latin typeface="+mn-ea"/>
              </a:rPr>
              <a:t>A</a:t>
            </a:r>
            <a:r>
              <a:rPr lang="zh-CN" altLang="en-US" dirty="0">
                <a:solidFill>
                  <a:srgbClr val="06031B"/>
                </a:solidFill>
                <a:latin typeface="+mn-ea"/>
              </a:rPr>
              <a:t>类模式</a:t>
            </a:r>
            <a:endParaRPr lang="en-US" altLang="zh-CN" dirty="0">
              <a:solidFill>
                <a:srgbClr val="06031B"/>
              </a:solidFill>
              <a:latin typeface="+mn-ea"/>
            </a:endParaRPr>
          </a:p>
          <a:p>
            <a:pPr algn="just"/>
            <a:r>
              <a:rPr lang="zh-CN" altLang="en-US" dirty="0">
                <a:solidFill>
                  <a:srgbClr val="006600"/>
                </a:solidFill>
                <a:latin typeface="+mn-ea"/>
              </a:rPr>
              <a:t>计算科学（专业）参考教学计划与课程体系</a:t>
            </a:r>
            <a:r>
              <a:rPr lang="zh-CN" altLang="en-US" dirty="0">
                <a:solidFill>
                  <a:srgbClr val="06031B"/>
                </a:solidFill>
                <a:latin typeface="+mn-ea"/>
              </a:rPr>
              <a:t>（略）</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587"/>
            <a:ext cx="8229600" cy="1143000"/>
          </a:xfrm>
        </p:spPr>
        <p:txBody>
          <a:bodyPr/>
          <a:lstStyle/>
          <a:p>
            <a:r>
              <a:rPr lang="zh-CN" altLang="en-US" dirty="0"/>
              <a:t>硕士生教育的培养要求</a:t>
            </a:r>
          </a:p>
        </p:txBody>
      </p:sp>
      <p:sp>
        <p:nvSpPr>
          <p:cNvPr id="3" name="内容占位符 2"/>
          <p:cNvSpPr>
            <a:spLocks noGrp="1"/>
          </p:cNvSpPr>
          <p:nvPr>
            <p:ph idx="1"/>
          </p:nvPr>
        </p:nvSpPr>
        <p:spPr>
          <a:xfrm>
            <a:off x="250825" y="1340768"/>
            <a:ext cx="8713788" cy="4669507"/>
          </a:xfrm>
        </p:spPr>
        <p:txBody>
          <a:bodyPr/>
          <a:lstStyle/>
          <a:p>
            <a:pPr eaLnBrk="1" hangingPunct="1">
              <a:lnSpc>
                <a:spcPct val="90000"/>
              </a:lnSpc>
              <a:buNone/>
            </a:pPr>
            <a:r>
              <a:rPr lang="zh-CN" altLang="en-US" sz="2800" b="1" dirty="0">
                <a:latin typeface="+mn-ea"/>
              </a:rPr>
              <a:t>①为未来从事计算科学学科教学、研究、应用与开发提供一个深入开展工作的坚实的理论、方法和技术基础。</a:t>
            </a:r>
          </a:p>
          <a:p>
            <a:pPr eaLnBrk="1" hangingPunct="1">
              <a:lnSpc>
                <a:spcPct val="90000"/>
              </a:lnSpc>
              <a:buNone/>
            </a:pPr>
            <a:r>
              <a:rPr lang="zh-CN" altLang="en-US" sz="2800" b="1" dirty="0">
                <a:latin typeface="+mn-ea"/>
              </a:rPr>
              <a:t>②毕业生应了解整个学科当前的发展现状和未来的发展趋势，了解学科发展的一般规律，掌握学科深入发展所需的研究生一级的核心基础知识和某一专业化方向的基本原理、基本技术和基本方法。</a:t>
            </a:r>
            <a:endParaRPr lang="en-US" altLang="zh-CN" sz="2800" b="1" dirty="0">
              <a:latin typeface="+mn-ea"/>
            </a:endParaRPr>
          </a:p>
          <a:p>
            <a:pPr eaLnBrk="1" hangingPunct="1">
              <a:lnSpc>
                <a:spcPct val="90000"/>
              </a:lnSpc>
              <a:buNone/>
            </a:pPr>
            <a:r>
              <a:rPr lang="zh-CN" altLang="en-US" sz="2800" b="1" dirty="0">
                <a:latin typeface="+mn-ea"/>
              </a:rPr>
              <a:t>③具有在较高的起点上，即能够在阅读和正确理解相当于国际重要学术刊物。</a:t>
            </a:r>
            <a:endParaRPr lang="en-US" altLang="zh-CN" sz="2800" b="1" dirty="0">
              <a:latin typeface="+mn-ea"/>
            </a:endParaRPr>
          </a:p>
        </p:txBody>
      </p:sp>
    </p:spTree>
    <p:extLst>
      <p:ext uri="{BB962C8B-B14F-4D97-AF65-F5344CB8AC3E}">
        <p14:creationId xmlns:p14="http://schemas.microsoft.com/office/powerpoint/2010/main" val="26866216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90000"/>
              </a:lnSpc>
              <a:buNone/>
            </a:pPr>
            <a:r>
              <a:rPr lang="zh-CN" altLang="en-US" sz="2800" b="1" dirty="0"/>
              <a:t>④具有对一些计算科学技术项目所提出的思想、方法、技术和工程技术路线的能行性作出准确估计的能力。</a:t>
            </a:r>
            <a:endParaRPr lang="en-US" altLang="zh-CN" sz="2800" b="1" dirty="0"/>
          </a:p>
          <a:p>
            <a:pPr eaLnBrk="1" hangingPunct="1">
              <a:lnSpc>
                <a:spcPct val="90000"/>
              </a:lnSpc>
              <a:buNone/>
            </a:pPr>
            <a:endParaRPr lang="zh-CN" altLang="en-US" sz="2800" b="1" dirty="0"/>
          </a:p>
          <a:p>
            <a:pPr eaLnBrk="1" hangingPunct="1">
              <a:lnSpc>
                <a:spcPct val="90000"/>
              </a:lnSpc>
              <a:buNone/>
            </a:pPr>
            <a:r>
              <a:rPr lang="zh-CN" altLang="en-US" sz="2800" b="1" dirty="0"/>
              <a:t>⑤理论联系实际，具有运用所学专业知识分析、解决中低等难度专业技术问题的能力</a:t>
            </a:r>
            <a:endParaRPr lang="zh-CN" altLang="en-US" dirty="0">
              <a:solidFill>
                <a:srgbClr val="06031B"/>
              </a:solidFill>
              <a:latin typeface="+mn-ea"/>
            </a:endParaRPr>
          </a:p>
        </p:txBody>
      </p:sp>
    </p:spTree>
    <p:extLst>
      <p:ext uri="{BB962C8B-B14F-4D97-AF65-F5344CB8AC3E}">
        <p14:creationId xmlns:p14="http://schemas.microsoft.com/office/powerpoint/2010/main" val="339698596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587"/>
            <a:ext cx="8229600" cy="1143000"/>
          </a:xfrm>
        </p:spPr>
        <p:txBody>
          <a:bodyPr/>
          <a:lstStyle/>
          <a:p>
            <a:r>
              <a:rPr lang="zh-CN" altLang="en-US" dirty="0"/>
              <a:t>博士生教育的培养要求</a:t>
            </a:r>
          </a:p>
        </p:txBody>
      </p:sp>
      <p:sp>
        <p:nvSpPr>
          <p:cNvPr id="3" name="内容占位符 2"/>
          <p:cNvSpPr>
            <a:spLocks noGrp="1"/>
          </p:cNvSpPr>
          <p:nvPr>
            <p:ph idx="1"/>
          </p:nvPr>
        </p:nvSpPr>
        <p:spPr>
          <a:xfrm>
            <a:off x="250825" y="1340768"/>
            <a:ext cx="8713788" cy="4669507"/>
          </a:xfrm>
        </p:spPr>
        <p:txBody>
          <a:bodyPr/>
          <a:lstStyle/>
          <a:p>
            <a:pPr eaLnBrk="1" hangingPunct="1">
              <a:lnSpc>
                <a:spcPct val="90000"/>
              </a:lnSpc>
              <a:buNone/>
            </a:pPr>
            <a:r>
              <a:rPr lang="zh-CN" altLang="en-US" sz="2800" b="1" dirty="0">
                <a:latin typeface="+mn-ea"/>
              </a:rPr>
              <a:t>①在计算科学学科各方向的重要的基本概念、基本原理、基本技术，特别是典型方法、典型实例和学科形态方面，应具有本学科比较广博的专业基础知识，进一步掌握学科深入发展所需的核心基础知识和自己所从事的专业化方向的基本原理、基本方法和基本技术</a:t>
            </a:r>
            <a:r>
              <a:rPr lang="en-US" altLang="zh-CN" sz="2800" b="1" dirty="0">
                <a:latin typeface="+mn-ea"/>
              </a:rPr>
              <a:t>;</a:t>
            </a:r>
          </a:p>
          <a:p>
            <a:pPr eaLnBrk="1" hangingPunct="1">
              <a:lnSpc>
                <a:spcPct val="90000"/>
              </a:lnSpc>
              <a:buNone/>
            </a:pPr>
            <a:r>
              <a:rPr lang="zh-CN" altLang="en-US" sz="2800" b="1" dirty="0">
                <a:latin typeface="+mn-ea"/>
              </a:rPr>
              <a:t>②</a:t>
            </a:r>
            <a:r>
              <a:rPr lang="zh-CN" altLang="en-US" sz="2800" b="1" dirty="0"/>
              <a:t>具有在较高的起点上，即能够在阅读和正确理解相当于国际一流学术刊物一个方向上若干学术论文和技术报告的起点上，独立开展有创造性的学术研究或专业技术工作的能力，或主持有学术深度的专业技术工作的能力。</a:t>
            </a:r>
            <a:endParaRPr lang="en-US" altLang="zh-CN" sz="2800" b="1" dirty="0">
              <a:latin typeface="+mn-ea"/>
            </a:endParaRPr>
          </a:p>
        </p:txBody>
      </p:sp>
    </p:spTree>
    <p:extLst>
      <p:ext uri="{BB962C8B-B14F-4D97-AF65-F5344CB8AC3E}">
        <p14:creationId xmlns:p14="http://schemas.microsoft.com/office/powerpoint/2010/main" val="40734305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000000"/>
                </a:solidFill>
                <a:latin typeface="+mj-ea"/>
              </a:rPr>
              <a:t>3.</a:t>
            </a:r>
            <a:r>
              <a:rPr lang="zh-CN" altLang="en-US" dirty="0">
                <a:solidFill>
                  <a:srgbClr val="000000"/>
                </a:solidFill>
                <a:latin typeface="+mj-ea"/>
              </a:rPr>
              <a:t>如何学好计算科学</a:t>
            </a:r>
          </a:p>
        </p:txBody>
      </p:sp>
      <p:sp>
        <p:nvSpPr>
          <p:cNvPr id="3" name="内容占位符 2"/>
          <p:cNvSpPr>
            <a:spLocks noGrp="1"/>
          </p:cNvSpPr>
          <p:nvPr>
            <p:ph idx="1"/>
          </p:nvPr>
        </p:nvSpPr>
        <p:spPr/>
        <p:txBody>
          <a:bodyPr/>
          <a:lstStyle/>
          <a:p>
            <a:pPr algn="ctr">
              <a:spcBef>
                <a:spcPct val="10000"/>
              </a:spcBef>
              <a:buNone/>
            </a:pPr>
            <a:r>
              <a:rPr lang="zh-CN" altLang="en-US" sz="3200" dirty="0">
                <a:solidFill>
                  <a:srgbClr val="FF0000"/>
                </a:solidFill>
                <a:latin typeface="+mn-ea"/>
              </a:rPr>
              <a:t>学生最关心（最重要）的四个问题：</a:t>
            </a:r>
          </a:p>
          <a:p>
            <a:pPr>
              <a:spcBef>
                <a:spcPct val="10000"/>
              </a:spcBef>
              <a:buNone/>
            </a:pPr>
            <a:r>
              <a:rPr lang="zh-CN" altLang="en-US" sz="3200" dirty="0">
                <a:solidFill>
                  <a:schemeClr val="bg2"/>
                </a:solidFill>
                <a:latin typeface="+mn-ea"/>
              </a:rPr>
              <a:t>  </a:t>
            </a:r>
            <a:r>
              <a:rPr lang="zh-CN" altLang="en-US" sz="3200" dirty="0">
                <a:solidFill>
                  <a:schemeClr val="bg1">
                    <a:lumMod val="10000"/>
                  </a:schemeClr>
                </a:solidFill>
                <a:latin typeface="+mn-ea"/>
              </a:rPr>
              <a:t>⑴ 如何实现思维方式的数学化？</a:t>
            </a:r>
            <a:endParaRPr lang="en-US" altLang="zh-CN" sz="3200" dirty="0">
              <a:solidFill>
                <a:schemeClr val="bg1">
                  <a:lumMod val="10000"/>
                </a:schemeClr>
              </a:solidFill>
              <a:latin typeface="+mn-ea"/>
            </a:endParaRPr>
          </a:p>
          <a:p>
            <a:pPr>
              <a:spcBef>
                <a:spcPct val="10000"/>
              </a:spcBef>
              <a:buNone/>
            </a:pPr>
            <a:r>
              <a:rPr lang="zh-CN" altLang="en-US" sz="3200" dirty="0">
                <a:solidFill>
                  <a:schemeClr val="bg1">
                    <a:lumMod val="10000"/>
                  </a:schemeClr>
                </a:solidFill>
                <a:latin typeface="+mn-ea"/>
              </a:rPr>
              <a:t>  ⑵ 计算科学专业各学期重点课程有哪些？</a:t>
            </a:r>
          </a:p>
          <a:p>
            <a:pPr>
              <a:spcBef>
                <a:spcPct val="10000"/>
              </a:spcBef>
              <a:buNone/>
            </a:pPr>
            <a:r>
              <a:rPr lang="en-US" altLang="zh-CN" sz="3200" dirty="0">
                <a:solidFill>
                  <a:schemeClr val="bg1">
                    <a:lumMod val="10000"/>
                  </a:schemeClr>
                </a:solidFill>
                <a:latin typeface="+mn-ea"/>
              </a:rPr>
              <a:t>  ⑶ </a:t>
            </a:r>
            <a:r>
              <a:rPr lang="zh-CN" altLang="en-US" sz="3200" dirty="0">
                <a:solidFill>
                  <a:schemeClr val="bg1">
                    <a:lumMod val="10000"/>
                  </a:schemeClr>
                </a:solidFill>
                <a:latin typeface="+mn-ea"/>
              </a:rPr>
              <a:t>实验在教学计划中的作用和地位是什么？</a:t>
            </a:r>
          </a:p>
          <a:p>
            <a:pPr>
              <a:spcBef>
                <a:spcPct val="10000"/>
              </a:spcBef>
              <a:buNone/>
            </a:pPr>
            <a:r>
              <a:rPr lang="zh-CN" altLang="en-US" sz="3200" dirty="0">
                <a:solidFill>
                  <a:schemeClr val="bg1">
                    <a:lumMod val="10000"/>
                  </a:schemeClr>
                </a:solidFill>
                <a:latin typeface="+mn-ea"/>
              </a:rPr>
              <a:t>  ⑷ 如何提高专业能力？</a:t>
            </a:r>
          </a:p>
          <a:p>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357166"/>
            <a:ext cx="8713788" cy="5653109"/>
          </a:xfrm>
        </p:spPr>
        <p:txBody>
          <a:bodyPr/>
          <a:lstStyle/>
          <a:p>
            <a:pPr>
              <a:spcBef>
                <a:spcPct val="10000"/>
              </a:spcBef>
            </a:pPr>
            <a:r>
              <a:rPr lang="zh-CN" altLang="en-US" dirty="0">
                <a:solidFill>
                  <a:srgbClr val="FF0000"/>
                </a:solidFill>
                <a:latin typeface="+mn-ea"/>
              </a:rPr>
              <a:t>如何实现思维方式的数学化</a:t>
            </a:r>
            <a:endParaRPr lang="en-US" altLang="zh-CN" dirty="0">
              <a:solidFill>
                <a:srgbClr val="FF0000"/>
              </a:solidFill>
              <a:latin typeface="+mn-ea"/>
            </a:endParaRPr>
          </a:p>
          <a:p>
            <a:pPr>
              <a:spcBef>
                <a:spcPct val="10000"/>
              </a:spcBef>
            </a:pPr>
            <a:endParaRPr lang="en-US" altLang="zh-CN" dirty="0">
              <a:solidFill>
                <a:srgbClr val="FF0000"/>
              </a:solidFill>
              <a:latin typeface="+mn-ea"/>
            </a:endParaRPr>
          </a:p>
          <a:p>
            <a:pPr>
              <a:spcBef>
                <a:spcPct val="10000"/>
              </a:spcBef>
            </a:pPr>
            <a:r>
              <a:rPr lang="zh-CN" altLang="en-US" dirty="0">
                <a:solidFill>
                  <a:schemeClr val="bg1">
                    <a:lumMod val="10000"/>
                  </a:schemeClr>
                </a:solidFill>
                <a:latin typeface="+mn-ea"/>
              </a:rPr>
              <a:t>思维方式的数学化是指</a:t>
            </a:r>
            <a:r>
              <a:rPr lang="zh-CN" altLang="en-US" dirty="0">
                <a:solidFill>
                  <a:srgbClr val="9900CC"/>
                </a:solidFill>
                <a:latin typeface="+mn-ea"/>
              </a:rPr>
              <a:t>从普通人的思维方式转向数学家工作的思维方式。</a:t>
            </a:r>
            <a:endParaRPr lang="en-US" altLang="zh-CN" dirty="0">
              <a:solidFill>
                <a:srgbClr val="9900CC"/>
              </a:solidFill>
              <a:latin typeface="+mn-ea"/>
            </a:endParaRPr>
          </a:p>
          <a:p>
            <a:pPr>
              <a:buNone/>
            </a:pPr>
            <a:r>
              <a:rPr lang="zh-CN" altLang="en-US" dirty="0">
                <a:solidFill>
                  <a:schemeClr val="bg2"/>
                </a:solidFill>
                <a:latin typeface="+mn-ea"/>
              </a:rPr>
              <a:t>  </a:t>
            </a:r>
            <a:r>
              <a:rPr lang="zh-CN" altLang="en-US" dirty="0">
                <a:solidFill>
                  <a:schemeClr val="bg1">
                    <a:lumMod val="10000"/>
                  </a:schemeClr>
                </a:solidFill>
                <a:latin typeface="+mn-ea"/>
              </a:rPr>
              <a:t>数学教育对计算科学专业人才的培养的两个目的：</a:t>
            </a:r>
          </a:p>
          <a:p>
            <a:pPr>
              <a:buNone/>
            </a:pPr>
            <a:r>
              <a:rPr lang="zh-CN" altLang="en-US" dirty="0">
                <a:solidFill>
                  <a:schemeClr val="bg1">
                    <a:lumMod val="10000"/>
                  </a:schemeClr>
                </a:solidFill>
                <a:latin typeface="+mn-ea"/>
              </a:rPr>
              <a:t>    （</a:t>
            </a:r>
            <a:r>
              <a:rPr lang="en-US" altLang="zh-CN" dirty="0">
                <a:solidFill>
                  <a:schemeClr val="bg1">
                    <a:lumMod val="10000"/>
                  </a:schemeClr>
                </a:solidFill>
                <a:latin typeface="+mn-ea"/>
              </a:rPr>
              <a:t>1</a:t>
            </a:r>
            <a:r>
              <a:rPr lang="zh-CN" altLang="en-US" dirty="0">
                <a:solidFill>
                  <a:schemeClr val="bg1">
                    <a:lumMod val="10000"/>
                  </a:schemeClr>
                </a:solidFill>
                <a:latin typeface="+mn-ea"/>
              </a:rPr>
              <a:t>）通过教学使学生</a:t>
            </a:r>
            <a:r>
              <a:rPr lang="zh-CN" altLang="en-US" dirty="0">
                <a:solidFill>
                  <a:srgbClr val="2915BB"/>
                </a:solidFill>
                <a:latin typeface="+mn-ea"/>
              </a:rPr>
              <a:t>掌握</a:t>
            </a:r>
            <a:r>
              <a:rPr lang="zh-CN" altLang="en-US" dirty="0">
                <a:solidFill>
                  <a:schemeClr val="bg1">
                    <a:lumMod val="10000"/>
                  </a:schemeClr>
                </a:solidFill>
                <a:latin typeface="+mn-ea"/>
              </a:rPr>
              <a:t>进一步学习这一学科所需要的</a:t>
            </a:r>
            <a:r>
              <a:rPr lang="zh-CN" altLang="en-US" dirty="0">
                <a:solidFill>
                  <a:srgbClr val="2915BB"/>
                </a:solidFill>
                <a:latin typeface="+mn-ea"/>
              </a:rPr>
              <a:t>数学基础知识</a:t>
            </a:r>
            <a:r>
              <a:rPr lang="zh-CN" altLang="en-US" dirty="0">
                <a:solidFill>
                  <a:srgbClr val="06031B"/>
                </a:solidFill>
                <a:latin typeface="+mn-ea"/>
              </a:rPr>
              <a:t>；</a:t>
            </a:r>
          </a:p>
          <a:p>
            <a:pPr>
              <a:buNone/>
            </a:pPr>
            <a:r>
              <a:rPr lang="zh-CN" altLang="en-US" dirty="0">
                <a:solidFill>
                  <a:schemeClr val="bg2"/>
                </a:solidFill>
                <a:latin typeface="+mn-ea"/>
              </a:rPr>
              <a:t>    </a:t>
            </a:r>
            <a:r>
              <a:rPr lang="zh-CN" altLang="en-US" dirty="0">
                <a:solidFill>
                  <a:schemeClr val="bg1">
                    <a:lumMod val="10000"/>
                  </a:schemeClr>
                </a:solidFill>
                <a:latin typeface="+mn-ea"/>
              </a:rPr>
              <a:t>（</a:t>
            </a:r>
            <a:r>
              <a:rPr lang="en-US" altLang="zh-CN" dirty="0">
                <a:solidFill>
                  <a:schemeClr val="bg1">
                    <a:lumMod val="10000"/>
                  </a:schemeClr>
                </a:solidFill>
                <a:latin typeface="+mn-ea"/>
              </a:rPr>
              <a:t>2</a:t>
            </a:r>
            <a:r>
              <a:rPr lang="zh-CN" altLang="en-US" dirty="0">
                <a:solidFill>
                  <a:schemeClr val="bg1">
                    <a:lumMod val="10000"/>
                  </a:schemeClr>
                </a:solidFill>
                <a:latin typeface="+mn-ea"/>
              </a:rPr>
              <a:t>）通过严格的数学</a:t>
            </a:r>
            <a:r>
              <a:rPr lang="zh-CN" altLang="en-US" dirty="0">
                <a:solidFill>
                  <a:srgbClr val="2915BB"/>
                </a:solidFill>
                <a:latin typeface="+mn-ea"/>
              </a:rPr>
              <a:t>训练</a:t>
            </a:r>
            <a:r>
              <a:rPr lang="zh-CN" altLang="en-US" dirty="0">
                <a:solidFill>
                  <a:schemeClr val="bg1">
                    <a:lumMod val="10000"/>
                  </a:schemeClr>
                </a:solidFill>
                <a:latin typeface="+mn-ea"/>
              </a:rPr>
              <a:t>，使学生</a:t>
            </a:r>
            <a:r>
              <a:rPr lang="zh-CN" altLang="en-US" dirty="0">
                <a:solidFill>
                  <a:srgbClr val="2915BB"/>
                </a:solidFill>
                <a:latin typeface="+mn-ea"/>
              </a:rPr>
              <a:t>实现思维方式或思维过程的数学化</a:t>
            </a:r>
            <a:r>
              <a:rPr lang="zh-CN" altLang="en-US" dirty="0">
                <a:solidFill>
                  <a:srgbClr val="06031B"/>
                </a:solidFill>
                <a:latin typeface="+mn-ea"/>
              </a:rPr>
              <a:t>。</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数学的特点</a:t>
            </a:r>
          </a:p>
        </p:txBody>
      </p:sp>
      <p:sp>
        <p:nvSpPr>
          <p:cNvPr id="3" name="内容占位符 2"/>
          <p:cNvSpPr>
            <a:spLocks noGrp="1"/>
          </p:cNvSpPr>
          <p:nvPr>
            <p:ph idx="1"/>
          </p:nvPr>
        </p:nvSpPr>
        <p:spPr>
          <a:xfrm>
            <a:off x="250825" y="1357298"/>
            <a:ext cx="8713788" cy="4652977"/>
          </a:xfrm>
        </p:spPr>
        <p:txBody>
          <a:bodyPr/>
          <a:lstStyle/>
          <a:p>
            <a:pPr>
              <a:spcBef>
                <a:spcPct val="10000"/>
              </a:spcBef>
            </a:pPr>
            <a:r>
              <a:rPr lang="zh-CN" altLang="en-US" sz="2400" dirty="0">
                <a:solidFill>
                  <a:schemeClr val="bg1">
                    <a:lumMod val="10000"/>
                  </a:schemeClr>
                </a:solidFill>
                <a:latin typeface="+mn-ea"/>
              </a:rPr>
              <a:t>对客观事物的观察和分析，一般不直接关心事物的物理、化学、生物学等特性，而是通过对事物的</a:t>
            </a:r>
            <a:r>
              <a:rPr lang="zh-CN" altLang="en-US" sz="2400" dirty="0">
                <a:solidFill>
                  <a:srgbClr val="9900CC"/>
                </a:solidFill>
                <a:latin typeface="+mn-ea"/>
              </a:rPr>
              <a:t>抽象。</a:t>
            </a:r>
            <a:endParaRPr lang="en-US" altLang="zh-CN" sz="2400" dirty="0">
              <a:solidFill>
                <a:schemeClr val="bg2"/>
              </a:solidFill>
              <a:latin typeface="+mn-ea"/>
            </a:endParaRPr>
          </a:p>
          <a:p>
            <a:pPr>
              <a:spcBef>
                <a:spcPct val="10000"/>
              </a:spcBef>
            </a:pPr>
            <a:r>
              <a:rPr lang="zh-CN" altLang="en-US" sz="2400" dirty="0">
                <a:solidFill>
                  <a:srgbClr val="9900CC"/>
                </a:solidFill>
                <a:latin typeface="+mn-ea"/>
              </a:rPr>
              <a:t>运用特殊的符号或语言系统</a:t>
            </a:r>
            <a:r>
              <a:rPr lang="zh-CN" altLang="en-US" sz="2400" dirty="0">
                <a:solidFill>
                  <a:schemeClr val="bg1">
                    <a:lumMod val="10000"/>
                  </a:schemeClr>
                </a:solidFill>
                <a:latin typeface="+mn-ea"/>
              </a:rPr>
              <a:t>，研究事物在空间中的数量关系、位置关系、结构关系和变换规律，</a:t>
            </a:r>
            <a:r>
              <a:rPr lang="zh-CN" altLang="en-US" sz="2400" dirty="0">
                <a:solidFill>
                  <a:srgbClr val="9900CC"/>
                </a:solidFill>
                <a:latin typeface="+mn-ea"/>
              </a:rPr>
              <a:t>研究具有共同抽象概念</a:t>
            </a:r>
            <a:r>
              <a:rPr lang="zh-CN" altLang="en-US" sz="2400" dirty="0">
                <a:solidFill>
                  <a:schemeClr val="bg2"/>
                </a:solidFill>
                <a:latin typeface="+mn-ea"/>
              </a:rPr>
              <a:t>、</a:t>
            </a:r>
            <a:r>
              <a:rPr lang="zh-CN" altLang="en-US" sz="2400" dirty="0">
                <a:solidFill>
                  <a:schemeClr val="bg1">
                    <a:lumMod val="10000"/>
                  </a:schemeClr>
                </a:solidFill>
                <a:latin typeface="+mn-ea"/>
              </a:rPr>
              <a:t>性质的一类事物的某些</a:t>
            </a:r>
            <a:r>
              <a:rPr lang="zh-CN" altLang="en-US" sz="2400" dirty="0">
                <a:solidFill>
                  <a:srgbClr val="9900CC"/>
                </a:solidFill>
                <a:latin typeface="+mn-ea"/>
              </a:rPr>
              <a:t>内在规律</a:t>
            </a:r>
            <a:r>
              <a:rPr lang="zh-CN" altLang="en-US" sz="2400" dirty="0">
                <a:solidFill>
                  <a:schemeClr val="bg1">
                    <a:lumMod val="10000"/>
                  </a:schemeClr>
                </a:solidFill>
                <a:latin typeface="+mn-ea"/>
              </a:rPr>
              <a:t>，用于指导认识事物。</a:t>
            </a:r>
            <a:endParaRPr lang="en-US" altLang="zh-CN" sz="2400" dirty="0">
              <a:solidFill>
                <a:schemeClr val="bg1">
                  <a:lumMod val="10000"/>
                </a:schemeClr>
              </a:solidFill>
              <a:latin typeface="+mn-ea"/>
            </a:endParaRPr>
          </a:p>
          <a:p>
            <a:pPr>
              <a:spcBef>
                <a:spcPct val="10000"/>
              </a:spcBef>
            </a:pPr>
            <a:r>
              <a:rPr lang="zh-CN" altLang="en-US" sz="2400" dirty="0">
                <a:solidFill>
                  <a:srgbClr val="9900CC"/>
                </a:solidFill>
                <a:latin typeface="+mn-ea"/>
              </a:rPr>
              <a:t>逻辑是严格数学论证和科学论证的主要工具</a:t>
            </a:r>
            <a:r>
              <a:rPr lang="zh-CN" altLang="en-US" sz="2400" dirty="0">
                <a:solidFill>
                  <a:schemeClr val="bg1">
                    <a:lumMod val="10000"/>
                  </a:schemeClr>
                </a:solidFill>
                <a:latin typeface="+mn-ea"/>
              </a:rPr>
              <a:t>，而数理逻辑则是从数学的角度为数学研究乃至科学研究提供了科学推理的逻辑基础。由于数学对客观事物规律的描述是建立在严格而又抽象的符号推演的基础之上，因而使得数学家工作的思维方式与其它学科很不一样。</a:t>
            </a:r>
          </a:p>
          <a:p>
            <a:pPr>
              <a:spcBef>
                <a:spcPct val="10000"/>
              </a:spcBef>
              <a:buNone/>
            </a:pPr>
            <a:endParaRPr lang="zh-CN" altLang="en-US" sz="2400" dirty="0"/>
          </a:p>
          <a:p>
            <a:endParaRPr lang="zh-CN" altLang="en-US" sz="24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28A2BEE6-8A4A-524A-C234-562EF5B24BC1}"/>
              </a:ext>
            </a:extLst>
          </p:cNvPr>
          <p:cNvSpPr txBox="1"/>
          <p:nvPr/>
        </p:nvSpPr>
        <p:spPr>
          <a:xfrm>
            <a:off x="0" y="0"/>
            <a:ext cx="9144000" cy="6237312"/>
          </a:xfrm>
          <a:prstGeom prst="rect">
            <a:avLst/>
          </a:prstGeom>
          <a:solidFill>
            <a:srgbClr val="FFFFFF"/>
          </a:solidFill>
        </p:spPr>
        <p:txBody>
          <a:bodyPr wrap="square" rtlCol="0">
            <a:spAutoFit/>
          </a:bodyPr>
          <a:lstStyle/>
          <a:p>
            <a:endParaRPr lang="zh-CN" altLang="en-US" dirty="0"/>
          </a:p>
        </p:txBody>
      </p:sp>
      <p:sp>
        <p:nvSpPr>
          <p:cNvPr id="13" name="标题 1">
            <a:extLst>
              <a:ext uri="{FF2B5EF4-FFF2-40B4-BE49-F238E27FC236}">
                <a16:creationId xmlns:a16="http://schemas.microsoft.com/office/drawing/2014/main" id="{2AB0ABEB-1E66-EF2D-3BBD-16FF722DD443}"/>
              </a:ext>
            </a:extLst>
          </p:cNvPr>
          <p:cNvSpPr>
            <a:spLocks noGrp="1"/>
          </p:cNvSpPr>
          <p:nvPr>
            <p:ph type="title"/>
          </p:nvPr>
        </p:nvSpPr>
        <p:spPr>
          <a:xfrm>
            <a:off x="395536" y="6124"/>
            <a:ext cx="8229600" cy="706090"/>
          </a:xfrm>
        </p:spPr>
        <p:txBody>
          <a:bodyPr/>
          <a:lstStyle/>
          <a:p>
            <a:pPr algn="ctr"/>
            <a:r>
              <a:rPr lang="zh-CN" altLang="en-US" dirty="0"/>
              <a:t>例  子</a:t>
            </a:r>
            <a:r>
              <a:rPr lang="en-US" altLang="zh-CN" dirty="0"/>
              <a:t>1</a:t>
            </a:r>
            <a:endParaRPr lang="zh-CN" altLang="en-US" dirty="0"/>
          </a:p>
        </p:txBody>
      </p:sp>
      <p:pic>
        <p:nvPicPr>
          <p:cNvPr id="14" name="Picture 2">
            <a:extLst>
              <a:ext uri="{FF2B5EF4-FFF2-40B4-BE49-F238E27FC236}">
                <a16:creationId xmlns:a16="http://schemas.microsoft.com/office/drawing/2014/main" id="{8C369B50-E62D-4C38-03C5-522B93B286BC}"/>
              </a:ext>
            </a:extLst>
          </p:cNvPr>
          <p:cNvPicPr>
            <a:picLocks noChangeAspect="1"/>
          </p:cNvPicPr>
          <p:nvPr/>
        </p:nvPicPr>
        <p:blipFill>
          <a:blip r:embed="rId3"/>
          <a:stretch>
            <a:fillRect/>
          </a:stretch>
        </p:blipFill>
        <p:spPr>
          <a:xfrm>
            <a:off x="89756" y="712214"/>
            <a:ext cx="8964488" cy="1032422"/>
          </a:xfrm>
          <a:prstGeom prst="rect">
            <a:avLst/>
          </a:prstGeom>
          <a:noFill/>
          <a:ln w="9525">
            <a:noFill/>
          </a:ln>
        </p:spPr>
      </p:pic>
      <p:sp>
        <p:nvSpPr>
          <p:cNvPr id="15" name="Rectangle 5">
            <a:extLst>
              <a:ext uri="{FF2B5EF4-FFF2-40B4-BE49-F238E27FC236}">
                <a16:creationId xmlns:a16="http://schemas.microsoft.com/office/drawing/2014/main" id="{F13FC59A-3D42-3071-0DDD-39931719F339}"/>
              </a:ext>
            </a:extLst>
          </p:cNvPr>
          <p:cNvSpPr/>
          <p:nvPr/>
        </p:nvSpPr>
        <p:spPr>
          <a:xfrm>
            <a:off x="89756" y="1988840"/>
            <a:ext cx="8964489" cy="3124525"/>
          </a:xfrm>
          <a:prstGeom prst="rect">
            <a:avLst/>
          </a:prstGeom>
          <a:solidFill>
            <a:srgbClr val="FFFFFF"/>
          </a:solidFill>
          <a:ln w="25400" cap="flat" cmpd="sng">
            <a:solidFill>
              <a:srgbClr val="008080"/>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pic>
        <p:nvPicPr>
          <p:cNvPr id="16" name="Picture 4">
            <a:extLst>
              <a:ext uri="{FF2B5EF4-FFF2-40B4-BE49-F238E27FC236}">
                <a16:creationId xmlns:a16="http://schemas.microsoft.com/office/drawing/2014/main" id="{2295AD4F-316F-8595-0157-E2E9CCA4D96B}"/>
              </a:ext>
            </a:extLst>
          </p:cNvPr>
          <p:cNvPicPr>
            <a:picLocks noChangeAspect="1"/>
          </p:cNvPicPr>
          <p:nvPr/>
        </p:nvPicPr>
        <p:blipFill>
          <a:blip r:embed="rId4"/>
          <a:stretch>
            <a:fillRect/>
          </a:stretch>
        </p:blipFill>
        <p:spPr>
          <a:xfrm>
            <a:off x="311090" y="2132856"/>
            <a:ext cx="8521820" cy="2819916"/>
          </a:xfrm>
          <a:prstGeom prst="rect">
            <a:avLst/>
          </a:prstGeom>
          <a:noFill/>
          <a:ln w="9525">
            <a:noFill/>
          </a:ln>
        </p:spPr>
      </p:pic>
    </p:spTree>
    <p:extLst>
      <p:ext uri="{BB962C8B-B14F-4D97-AF65-F5344CB8AC3E}">
        <p14:creationId xmlns:p14="http://schemas.microsoft.com/office/powerpoint/2010/main" val="85493664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28A2BEE6-8A4A-524A-C234-562EF5B24BC1}"/>
              </a:ext>
            </a:extLst>
          </p:cNvPr>
          <p:cNvSpPr txBox="1"/>
          <p:nvPr/>
        </p:nvSpPr>
        <p:spPr>
          <a:xfrm>
            <a:off x="0" y="0"/>
            <a:ext cx="9144000" cy="6237312"/>
          </a:xfrm>
          <a:prstGeom prst="rect">
            <a:avLst/>
          </a:prstGeom>
          <a:solidFill>
            <a:srgbClr val="FFFFFF"/>
          </a:solidFill>
        </p:spPr>
        <p:txBody>
          <a:bodyPr wrap="square" rtlCol="0">
            <a:spAutoFit/>
          </a:bodyPr>
          <a:lstStyle/>
          <a:p>
            <a:endParaRPr lang="zh-CN" altLang="en-US" dirty="0"/>
          </a:p>
        </p:txBody>
      </p:sp>
      <p:sp>
        <p:nvSpPr>
          <p:cNvPr id="13" name="标题 1">
            <a:extLst>
              <a:ext uri="{FF2B5EF4-FFF2-40B4-BE49-F238E27FC236}">
                <a16:creationId xmlns:a16="http://schemas.microsoft.com/office/drawing/2014/main" id="{2AB0ABEB-1E66-EF2D-3BBD-16FF722DD443}"/>
              </a:ext>
            </a:extLst>
          </p:cNvPr>
          <p:cNvSpPr>
            <a:spLocks noGrp="1"/>
          </p:cNvSpPr>
          <p:nvPr>
            <p:ph type="title"/>
          </p:nvPr>
        </p:nvSpPr>
        <p:spPr>
          <a:xfrm>
            <a:off x="395536" y="6124"/>
            <a:ext cx="8229600" cy="706090"/>
          </a:xfrm>
        </p:spPr>
        <p:txBody>
          <a:bodyPr/>
          <a:lstStyle/>
          <a:p>
            <a:pPr algn="ctr"/>
            <a:r>
              <a:rPr lang="zh-CN" altLang="en-US" dirty="0"/>
              <a:t>例  子</a:t>
            </a:r>
            <a:r>
              <a:rPr lang="en-US" altLang="zh-CN" dirty="0"/>
              <a:t>2</a:t>
            </a:r>
            <a:endParaRPr lang="zh-CN" altLang="en-US" dirty="0"/>
          </a:p>
        </p:txBody>
      </p:sp>
      <p:pic>
        <p:nvPicPr>
          <p:cNvPr id="2" name="Picture 2">
            <a:extLst>
              <a:ext uri="{FF2B5EF4-FFF2-40B4-BE49-F238E27FC236}">
                <a16:creationId xmlns:a16="http://schemas.microsoft.com/office/drawing/2014/main" id="{62B08DDC-E6D9-655A-9918-795FF7934DF3}"/>
              </a:ext>
            </a:extLst>
          </p:cNvPr>
          <p:cNvPicPr>
            <a:picLocks noChangeAspect="1"/>
          </p:cNvPicPr>
          <p:nvPr/>
        </p:nvPicPr>
        <p:blipFill>
          <a:blip r:embed="rId3"/>
          <a:stretch>
            <a:fillRect/>
          </a:stretch>
        </p:blipFill>
        <p:spPr>
          <a:xfrm>
            <a:off x="252595" y="1070718"/>
            <a:ext cx="8783901" cy="1024637"/>
          </a:xfrm>
          <a:prstGeom prst="rect">
            <a:avLst/>
          </a:prstGeom>
          <a:noFill/>
          <a:ln w="9525">
            <a:noFill/>
          </a:ln>
        </p:spPr>
      </p:pic>
      <p:sp>
        <p:nvSpPr>
          <p:cNvPr id="3" name="Rectangle 3">
            <a:extLst>
              <a:ext uri="{FF2B5EF4-FFF2-40B4-BE49-F238E27FC236}">
                <a16:creationId xmlns:a16="http://schemas.microsoft.com/office/drawing/2014/main" id="{F361A1CE-2555-67D3-866C-2A1F844E8343}"/>
              </a:ext>
            </a:extLst>
          </p:cNvPr>
          <p:cNvSpPr/>
          <p:nvPr/>
        </p:nvSpPr>
        <p:spPr>
          <a:xfrm>
            <a:off x="180049" y="764704"/>
            <a:ext cx="8856447" cy="1636666"/>
          </a:xfrm>
          <a:prstGeom prst="rect">
            <a:avLst/>
          </a:prstGeom>
          <a:noFill/>
          <a:ln w="25400" cap="flat" cmpd="sng">
            <a:solidFill>
              <a:srgbClr val="008080"/>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pic>
        <p:nvPicPr>
          <p:cNvPr id="4" name="图片 3">
            <a:extLst>
              <a:ext uri="{FF2B5EF4-FFF2-40B4-BE49-F238E27FC236}">
                <a16:creationId xmlns:a16="http://schemas.microsoft.com/office/drawing/2014/main" id="{42381083-FE08-F4E7-688D-4E9D4AFCD446}"/>
              </a:ext>
            </a:extLst>
          </p:cNvPr>
          <p:cNvPicPr>
            <a:picLocks noChangeAspect="1"/>
          </p:cNvPicPr>
          <p:nvPr/>
        </p:nvPicPr>
        <p:blipFill>
          <a:blip r:embed="rId4"/>
          <a:stretch>
            <a:fillRect/>
          </a:stretch>
        </p:blipFill>
        <p:spPr>
          <a:xfrm>
            <a:off x="982117" y="2555081"/>
            <a:ext cx="7056437" cy="1747838"/>
          </a:xfrm>
          <a:prstGeom prst="rect">
            <a:avLst/>
          </a:prstGeom>
          <a:noFill/>
          <a:ln w="9525">
            <a:noFill/>
          </a:ln>
        </p:spPr>
      </p:pic>
      <p:pic>
        <p:nvPicPr>
          <p:cNvPr id="5" name="图片 4">
            <a:extLst>
              <a:ext uri="{FF2B5EF4-FFF2-40B4-BE49-F238E27FC236}">
                <a16:creationId xmlns:a16="http://schemas.microsoft.com/office/drawing/2014/main" id="{3A6F8468-4517-5830-DBB2-0594460026CC}"/>
              </a:ext>
            </a:extLst>
          </p:cNvPr>
          <p:cNvPicPr>
            <a:picLocks noChangeAspect="1"/>
          </p:cNvPicPr>
          <p:nvPr/>
        </p:nvPicPr>
        <p:blipFill>
          <a:blip r:embed="rId5"/>
          <a:stretch>
            <a:fillRect/>
          </a:stretch>
        </p:blipFill>
        <p:spPr>
          <a:xfrm>
            <a:off x="552137" y="4425200"/>
            <a:ext cx="7642225" cy="1584325"/>
          </a:xfrm>
          <a:prstGeom prst="rect">
            <a:avLst/>
          </a:prstGeom>
          <a:noFill/>
          <a:ln w="9525">
            <a:noFill/>
          </a:ln>
        </p:spPr>
      </p:pic>
    </p:spTree>
    <p:extLst>
      <p:ext uri="{BB962C8B-B14F-4D97-AF65-F5344CB8AC3E}">
        <p14:creationId xmlns:p14="http://schemas.microsoft.com/office/powerpoint/2010/main" val="357138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社会对计算机人才的需求</a:t>
            </a:r>
          </a:p>
        </p:txBody>
      </p:sp>
      <p:sp>
        <p:nvSpPr>
          <p:cNvPr id="3" name="内容占位符 2"/>
          <p:cNvSpPr>
            <a:spLocks noGrp="1"/>
          </p:cNvSpPr>
          <p:nvPr>
            <p:ph idx="1"/>
          </p:nvPr>
        </p:nvSpPr>
        <p:spPr>
          <a:xfrm>
            <a:off x="250825" y="1285860"/>
            <a:ext cx="8713788" cy="4857784"/>
          </a:xfrm>
        </p:spPr>
        <p:txBody>
          <a:bodyPr/>
          <a:lstStyle/>
          <a:p>
            <a:r>
              <a:rPr lang="zh-CN" altLang="en-US" dirty="0">
                <a:solidFill>
                  <a:srgbClr val="06031B"/>
                </a:solidFill>
                <a:latin typeface="隶书" pitchFamily="49" charset="-122"/>
                <a:ea typeface="隶书" pitchFamily="49" charset="-122"/>
              </a:rPr>
              <a:t>计算科学专业本科教育是为计算机产业，重要部门的计算机应用，中、高等学校教学和研究院所的科研工作培养人才。</a:t>
            </a:r>
            <a:endParaRPr lang="en-US" altLang="zh-CN" dirty="0">
              <a:solidFill>
                <a:srgbClr val="06031B"/>
              </a:solidFill>
              <a:latin typeface="隶书" pitchFamily="49" charset="-122"/>
              <a:ea typeface="隶书" pitchFamily="49" charset="-122"/>
            </a:endParaRPr>
          </a:p>
          <a:p>
            <a:r>
              <a:rPr lang="zh-CN" altLang="en-US" dirty="0">
                <a:solidFill>
                  <a:srgbClr val="06031B"/>
                </a:solidFill>
                <a:latin typeface="隶书" pitchFamily="49" charset="-122"/>
                <a:ea typeface="隶书" pitchFamily="49" charset="-122"/>
              </a:rPr>
              <a:t>毕业生的主要流向是</a:t>
            </a:r>
            <a:r>
              <a:rPr lang="zh-CN" altLang="en-US" dirty="0">
                <a:solidFill>
                  <a:srgbClr val="FF0000"/>
                </a:solidFill>
                <a:latin typeface="隶书" pitchFamily="49" charset="-122"/>
                <a:ea typeface="隶书" pitchFamily="49" charset="-122"/>
              </a:rPr>
              <a:t>计算机公司</a:t>
            </a:r>
            <a:r>
              <a:rPr lang="zh-CN" altLang="en-US" dirty="0">
                <a:solidFill>
                  <a:srgbClr val="06031B"/>
                </a:solidFill>
                <a:latin typeface="隶书" pitchFamily="49" charset="-122"/>
                <a:ea typeface="隶书" pitchFamily="49" charset="-122"/>
              </a:rPr>
              <a:t>，产品技术含量较高的</a:t>
            </a:r>
            <a:r>
              <a:rPr lang="zh-CN" altLang="en-US" dirty="0">
                <a:solidFill>
                  <a:srgbClr val="FF0000"/>
                </a:solidFill>
                <a:latin typeface="隶书" pitchFamily="49" charset="-122"/>
                <a:ea typeface="隶书" pitchFamily="49" charset="-122"/>
              </a:rPr>
              <a:t>工业企业</a:t>
            </a:r>
            <a:r>
              <a:rPr lang="zh-CN" altLang="en-US" dirty="0">
                <a:solidFill>
                  <a:srgbClr val="06031B"/>
                </a:solidFill>
                <a:latin typeface="隶书" pitchFamily="49" charset="-122"/>
                <a:ea typeface="隶书" pitchFamily="49" charset="-122"/>
              </a:rPr>
              <a:t>，各行各业</a:t>
            </a:r>
            <a:r>
              <a:rPr lang="zh-CN" altLang="en-US" dirty="0">
                <a:solidFill>
                  <a:srgbClr val="FF0000"/>
                </a:solidFill>
                <a:latin typeface="隶书" pitchFamily="49" charset="-122"/>
                <a:ea typeface="隶书" pitchFamily="49" charset="-122"/>
              </a:rPr>
              <a:t>计算中心</a:t>
            </a:r>
            <a:r>
              <a:rPr lang="zh-CN" altLang="en-US" dirty="0">
                <a:solidFill>
                  <a:srgbClr val="06031B"/>
                </a:solidFill>
                <a:latin typeface="隶书" pitchFamily="49" charset="-122"/>
                <a:ea typeface="隶书" pitchFamily="49" charset="-122"/>
              </a:rPr>
              <a:t>，中等以上</a:t>
            </a:r>
            <a:r>
              <a:rPr lang="zh-CN" altLang="en-US" dirty="0">
                <a:solidFill>
                  <a:srgbClr val="FF0000"/>
                </a:solidFill>
                <a:latin typeface="隶书" pitchFamily="49" charset="-122"/>
                <a:ea typeface="隶书" pitchFamily="49" charset="-122"/>
              </a:rPr>
              <a:t>学校</a:t>
            </a:r>
            <a:r>
              <a:rPr lang="zh-CN" altLang="en-US" dirty="0">
                <a:solidFill>
                  <a:srgbClr val="06031B"/>
                </a:solidFill>
                <a:latin typeface="隶书" pitchFamily="49" charset="-122"/>
                <a:ea typeface="隶书" pitchFamily="49" charset="-122"/>
              </a:rPr>
              <a:t>和</a:t>
            </a:r>
            <a:r>
              <a:rPr lang="zh-CN" altLang="en-US" dirty="0">
                <a:solidFill>
                  <a:srgbClr val="FF0000"/>
                </a:solidFill>
                <a:latin typeface="隶书" pitchFamily="49" charset="-122"/>
                <a:ea typeface="隶书" pitchFamily="49" charset="-122"/>
              </a:rPr>
              <a:t>科研院所</a:t>
            </a:r>
            <a:r>
              <a:rPr lang="zh-CN" altLang="en-US" dirty="0">
                <a:solidFill>
                  <a:schemeClr val="bg2"/>
                </a:solidFill>
                <a:latin typeface="隶书" pitchFamily="49" charset="-122"/>
                <a:ea typeface="隶书" pitchFamily="49" charset="-122"/>
              </a:rPr>
              <a:t>。</a:t>
            </a:r>
            <a:endParaRPr lang="en-US" altLang="zh-CN" dirty="0">
              <a:solidFill>
                <a:schemeClr val="bg2"/>
              </a:solidFill>
              <a:latin typeface="隶书" pitchFamily="49" charset="-122"/>
              <a:ea typeface="隶书" pitchFamily="49" charset="-122"/>
            </a:endParaRPr>
          </a:p>
          <a:p>
            <a:r>
              <a:rPr lang="zh-CN" altLang="en-US" dirty="0">
                <a:solidFill>
                  <a:srgbClr val="06031B"/>
                </a:solidFill>
                <a:latin typeface="隶书" pitchFamily="49" charset="-122"/>
                <a:ea typeface="隶书" pitchFamily="49" charset="-122"/>
              </a:rPr>
              <a:t>毕业生适宜到</a:t>
            </a:r>
            <a:r>
              <a:rPr lang="zh-CN" altLang="en-US" dirty="0">
                <a:solidFill>
                  <a:srgbClr val="FF0000"/>
                </a:solidFill>
                <a:latin typeface="隶书" pitchFamily="49" charset="-122"/>
                <a:ea typeface="隶书" pitchFamily="49" charset="-122"/>
              </a:rPr>
              <a:t>科研部门和高、中等学校从事科学研究和教学工作</a:t>
            </a:r>
            <a:r>
              <a:rPr lang="zh-CN" altLang="en-US" dirty="0">
                <a:solidFill>
                  <a:srgbClr val="06031B"/>
                </a:solidFill>
                <a:latin typeface="隶书" pitchFamily="49" charset="-122"/>
                <a:ea typeface="隶书" pitchFamily="49" charset="-122"/>
              </a:rPr>
              <a:t>；适宜到</a:t>
            </a:r>
            <a:r>
              <a:rPr lang="zh-CN" altLang="en-US" dirty="0">
                <a:solidFill>
                  <a:srgbClr val="FF0000"/>
                </a:solidFill>
                <a:latin typeface="隶书" pitchFamily="49" charset="-122"/>
                <a:ea typeface="隶书" pitchFamily="49" charset="-122"/>
              </a:rPr>
              <a:t>计算机产业、重要部门、以及相近学科的有关单位从事计算科学开发研究、应用与管理等工作</a:t>
            </a:r>
            <a:r>
              <a:rPr lang="zh-CN" altLang="en-US" dirty="0">
                <a:solidFill>
                  <a:srgbClr val="06031B"/>
                </a:solidFill>
                <a:latin typeface="隶书" pitchFamily="49" charset="-122"/>
                <a:ea typeface="隶书" pitchFamily="49" charset="-122"/>
              </a:rPr>
              <a:t>；可以继续</a:t>
            </a:r>
            <a:r>
              <a:rPr lang="zh-CN" altLang="en-US" dirty="0">
                <a:solidFill>
                  <a:srgbClr val="FF0000"/>
                </a:solidFill>
                <a:latin typeface="隶书" pitchFamily="49" charset="-122"/>
                <a:ea typeface="隶书" pitchFamily="49" charset="-122"/>
              </a:rPr>
              <a:t>攻读</a:t>
            </a:r>
            <a:r>
              <a:rPr lang="zh-CN" altLang="en-US" dirty="0">
                <a:solidFill>
                  <a:srgbClr val="06031B"/>
                </a:solidFill>
                <a:latin typeface="隶书" pitchFamily="49" charset="-122"/>
                <a:ea typeface="隶书" pitchFamily="49" charset="-122"/>
              </a:rPr>
              <a:t>计算科学及其相关学科的</a:t>
            </a:r>
            <a:r>
              <a:rPr lang="zh-CN" altLang="en-US" dirty="0">
                <a:solidFill>
                  <a:srgbClr val="FF0000"/>
                </a:solidFill>
                <a:latin typeface="隶书" pitchFamily="49" charset="-122"/>
                <a:ea typeface="隶书" pitchFamily="49" charset="-122"/>
              </a:rPr>
              <a:t>硕士</a:t>
            </a:r>
            <a:r>
              <a:rPr lang="zh-CN" altLang="en-US" dirty="0">
                <a:solidFill>
                  <a:srgbClr val="06031B"/>
                </a:solidFill>
                <a:latin typeface="隶书" pitchFamily="49" charset="-122"/>
                <a:ea typeface="隶书" pitchFamily="49" charset="-122"/>
              </a:rPr>
              <a:t>学位。</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28A2BEE6-8A4A-524A-C234-562EF5B24BC1}"/>
              </a:ext>
            </a:extLst>
          </p:cNvPr>
          <p:cNvSpPr txBox="1"/>
          <p:nvPr/>
        </p:nvSpPr>
        <p:spPr>
          <a:xfrm>
            <a:off x="0" y="0"/>
            <a:ext cx="9144000" cy="6237312"/>
          </a:xfrm>
          <a:prstGeom prst="rect">
            <a:avLst/>
          </a:prstGeom>
          <a:solidFill>
            <a:srgbClr val="FFFFFF"/>
          </a:solidFill>
          <a:ln>
            <a:solidFill>
              <a:srgbClr val="2915BB"/>
            </a:solidFill>
          </a:ln>
        </p:spPr>
        <p:txBody>
          <a:bodyPr wrap="square" rtlCol="0">
            <a:spAutoFit/>
          </a:bodyPr>
          <a:lstStyle/>
          <a:p>
            <a:endParaRPr lang="zh-CN" altLang="en-US" dirty="0"/>
          </a:p>
        </p:txBody>
      </p:sp>
      <p:sp>
        <p:nvSpPr>
          <p:cNvPr id="13" name="标题 1">
            <a:extLst>
              <a:ext uri="{FF2B5EF4-FFF2-40B4-BE49-F238E27FC236}">
                <a16:creationId xmlns:a16="http://schemas.microsoft.com/office/drawing/2014/main" id="{2AB0ABEB-1E66-EF2D-3BBD-16FF722DD443}"/>
              </a:ext>
            </a:extLst>
          </p:cNvPr>
          <p:cNvSpPr>
            <a:spLocks noGrp="1"/>
          </p:cNvSpPr>
          <p:nvPr>
            <p:ph type="title"/>
          </p:nvPr>
        </p:nvSpPr>
        <p:spPr>
          <a:xfrm>
            <a:off x="395536" y="6124"/>
            <a:ext cx="8229600" cy="706090"/>
          </a:xfrm>
        </p:spPr>
        <p:txBody>
          <a:bodyPr/>
          <a:lstStyle/>
          <a:p>
            <a:pPr algn="ctr"/>
            <a:r>
              <a:rPr lang="zh-CN" altLang="en-US" dirty="0"/>
              <a:t>例  子</a:t>
            </a:r>
            <a:r>
              <a:rPr lang="en-US" altLang="zh-CN" dirty="0"/>
              <a:t>3</a:t>
            </a:r>
            <a:endParaRPr lang="zh-CN" altLang="en-US" dirty="0"/>
          </a:p>
        </p:txBody>
      </p:sp>
      <p:sp>
        <p:nvSpPr>
          <p:cNvPr id="3" name="Rectangle 3">
            <a:extLst>
              <a:ext uri="{FF2B5EF4-FFF2-40B4-BE49-F238E27FC236}">
                <a16:creationId xmlns:a16="http://schemas.microsoft.com/office/drawing/2014/main" id="{F361A1CE-2555-67D3-866C-2A1F844E8343}"/>
              </a:ext>
            </a:extLst>
          </p:cNvPr>
          <p:cNvSpPr/>
          <p:nvPr/>
        </p:nvSpPr>
        <p:spPr>
          <a:xfrm>
            <a:off x="180049" y="764704"/>
            <a:ext cx="8856447" cy="1636666"/>
          </a:xfrm>
          <a:prstGeom prst="rect">
            <a:avLst/>
          </a:prstGeom>
          <a:noFill/>
          <a:ln w="25400" cap="flat" cmpd="sng">
            <a:solidFill>
              <a:srgbClr val="008080"/>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pic>
        <p:nvPicPr>
          <p:cNvPr id="6" name="Picture 4">
            <a:extLst>
              <a:ext uri="{FF2B5EF4-FFF2-40B4-BE49-F238E27FC236}">
                <a16:creationId xmlns:a16="http://schemas.microsoft.com/office/drawing/2014/main" id="{794A9D8C-3ECC-2F0C-F1A0-1ABF8BD5C16C}"/>
              </a:ext>
            </a:extLst>
          </p:cNvPr>
          <p:cNvPicPr>
            <a:picLocks noChangeAspect="1"/>
          </p:cNvPicPr>
          <p:nvPr/>
        </p:nvPicPr>
        <p:blipFill>
          <a:blip r:embed="rId3"/>
          <a:stretch>
            <a:fillRect/>
          </a:stretch>
        </p:blipFill>
        <p:spPr>
          <a:xfrm>
            <a:off x="221904" y="931632"/>
            <a:ext cx="8772735" cy="1395662"/>
          </a:xfrm>
          <a:prstGeom prst="rect">
            <a:avLst/>
          </a:prstGeom>
          <a:noFill/>
          <a:ln w="9525">
            <a:noFill/>
          </a:ln>
        </p:spPr>
      </p:pic>
      <p:pic>
        <p:nvPicPr>
          <p:cNvPr id="7" name="Picture 6">
            <a:extLst>
              <a:ext uri="{FF2B5EF4-FFF2-40B4-BE49-F238E27FC236}">
                <a16:creationId xmlns:a16="http://schemas.microsoft.com/office/drawing/2014/main" id="{4F2B9FAD-CC7E-0A26-281A-4A338DE0594D}"/>
              </a:ext>
            </a:extLst>
          </p:cNvPr>
          <p:cNvPicPr>
            <a:picLocks noChangeAspect="1"/>
          </p:cNvPicPr>
          <p:nvPr/>
        </p:nvPicPr>
        <p:blipFill>
          <a:blip r:embed="rId4"/>
          <a:stretch>
            <a:fillRect/>
          </a:stretch>
        </p:blipFill>
        <p:spPr>
          <a:xfrm>
            <a:off x="1763688" y="3476798"/>
            <a:ext cx="4181475" cy="342900"/>
          </a:xfrm>
          <a:prstGeom prst="rect">
            <a:avLst/>
          </a:prstGeom>
          <a:noFill/>
          <a:ln w="9525">
            <a:noFill/>
          </a:ln>
        </p:spPr>
      </p:pic>
      <p:pic>
        <p:nvPicPr>
          <p:cNvPr id="8" name="Picture 7">
            <a:extLst>
              <a:ext uri="{FF2B5EF4-FFF2-40B4-BE49-F238E27FC236}">
                <a16:creationId xmlns:a16="http://schemas.microsoft.com/office/drawing/2014/main" id="{8908978B-8C74-8C88-5021-DDBDD4D6F4B9}"/>
              </a:ext>
            </a:extLst>
          </p:cNvPr>
          <p:cNvPicPr>
            <a:picLocks noChangeAspect="1"/>
          </p:cNvPicPr>
          <p:nvPr/>
        </p:nvPicPr>
        <p:blipFill>
          <a:blip r:embed="rId5"/>
          <a:stretch>
            <a:fillRect/>
          </a:stretch>
        </p:blipFill>
        <p:spPr>
          <a:xfrm>
            <a:off x="1927200" y="3937173"/>
            <a:ext cx="2419350" cy="285750"/>
          </a:xfrm>
          <a:prstGeom prst="rect">
            <a:avLst/>
          </a:prstGeom>
          <a:noFill/>
          <a:ln w="9525">
            <a:noFill/>
          </a:ln>
        </p:spPr>
      </p:pic>
      <p:pic>
        <p:nvPicPr>
          <p:cNvPr id="9" name="Picture 8">
            <a:extLst>
              <a:ext uri="{FF2B5EF4-FFF2-40B4-BE49-F238E27FC236}">
                <a16:creationId xmlns:a16="http://schemas.microsoft.com/office/drawing/2014/main" id="{25151950-D464-8B5D-12E6-2B97F1EC937C}"/>
              </a:ext>
            </a:extLst>
          </p:cNvPr>
          <p:cNvPicPr>
            <a:picLocks noChangeAspect="1"/>
          </p:cNvPicPr>
          <p:nvPr/>
        </p:nvPicPr>
        <p:blipFill>
          <a:blip r:embed="rId6"/>
          <a:stretch>
            <a:fillRect/>
          </a:stretch>
        </p:blipFill>
        <p:spPr>
          <a:xfrm>
            <a:off x="1919263" y="4367386"/>
            <a:ext cx="3295650" cy="285750"/>
          </a:xfrm>
          <a:prstGeom prst="rect">
            <a:avLst/>
          </a:prstGeom>
          <a:noFill/>
          <a:ln w="9525">
            <a:noFill/>
          </a:ln>
        </p:spPr>
      </p:pic>
      <p:sp>
        <p:nvSpPr>
          <p:cNvPr id="10" name="Rectangle 9">
            <a:extLst>
              <a:ext uri="{FF2B5EF4-FFF2-40B4-BE49-F238E27FC236}">
                <a16:creationId xmlns:a16="http://schemas.microsoft.com/office/drawing/2014/main" id="{2BBA8E28-69AD-2F5F-9F18-BC957D6B8C3D}"/>
              </a:ext>
            </a:extLst>
          </p:cNvPr>
          <p:cNvSpPr/>
          <p:nvPr/>
        </p:nvSpPr>
        <p:spPr>
          <a:xfrm>
            <a:off x="1259632" y="3301070"/>
            <a:ext cx="5760640" cy="1496082"/>
          </a:xfrm>
          <a:prstGeom prst="rect">
            <a:avLst/>
          </a:prstGeom>
          <a:noFill/>
          <a:ln w="25400" cap="flat" cmpd="sng">
            <a:solidFill>
              <a:srgbClr val="2915BB"/>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solidFill>
                <a:srgbClr val="2915BB"/>
              </a:solidFill>
              <a:latin typeface="Arial" panose="020B0604020202020204" pitchFamily="34" charset="0"/>
            </a:endParaRPr>
          </a:p>
        </p:txBody>
      </p:sp>
      <p:sp>
        <p:nvSpPr>
          <p:cNvPr id="11" name="TextBox 9">
            <a:extLst>
              <a:ext uri="{FF2B5EF4-FFF2-40B4-BE49-F238E27FC236}">
                <a16:creationId xmlns:a16="http://schemas.microsoft.com/office/drawing/2014/main" id="{91F7922F-2289-11B4-0C39-D1E5EF0484A5}"/>
              </a:ext>
            </a:extLst>
          </p:cNvPr>
          <p:cNvSpPr txBox="1"/>
          <p:nvPr/>
        </p:nvSpPr>
        <p:spPr>
          <a:xfrm>
            <a:off x="908050" y="5425405"/>
            <a:ext cx="7429500" cy="523875"/>
          </a:xfrm>
          <a:prstGeom prst="rect">
            <a:avLst/>
          </a:prstGeom>
          <a:noFill/>
          <a:ln w="9525">
            <a:noFill/>
          </a:ln>
        </p:spPr>
        <p:txBody>
          <a:bodyPr>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800" b="1" dirty="0">
                <a:solidFill>
                  <a:srgbClr val="FF00FF"/>
                </a:solidFill>
                <a:latin typeface="Arial" panose="020B0604020202020204" pitchFamily="34" charset="0"/>
              </a:rPr>
              <a:t>通过大量严格的数学训练实现思维数学化。</a:t>
            </a:r>
          </a:p>
        </p:txBody>
      </p:sp>
    </p:spTree>
    <p:extLst>
      <p:ext uri="{BB962C8B-B14F-4D97-AF65-F5344CB8AC3E}">
        <p14:creationId xmlns:p14="http://schemas.microsoft.com/office/powerpoint/2010/main" val="399615091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6031B"/>
                </a:solidFill>
                <a:latin typeface="+mn-ea"/>
              </a:rPr>
              <a:t>思维方式数学化的两个阶段</a:t>
            </a:r>
            <a:endParaRPr lang="zh-CN" altLang="en-US" dirty="0">
              <a:solidFill>
                <a:srgbClr val="06031B"/>
              </a:solidFill>
            </a:endParaRPr>
          </a:p>
        </p:txBody>
      </p:sp>
      <p:sp>
        <p:nvSpPr>
          <p:cNvPr id="3" name="内容占位符 2"/>
          <p:cNvSpPr>
            <a:spLocks noGrp="1"/>
          </p:cNvSpPr>
          <p:nvPr>
            <p:ph idx="1"/>
          </p:nvPr>
        </p:nvSpPr>
        <p:spPr/>
        <p:txBody>
          <a:bodyPr/>
          <a:lstStyle/>
          <a:p>
            <a:pPr>
              <a:buNone/>
            </a:pPr>
            <a:r>
              <a:rPr lang="zh-CN" altLang="en-US" sz="2400" dirty="0">
                <a:solidFill>
                  <a:srgbClr val="CC0000"/>
                </a:solidFill>
                <a:latin typeface="+mn-ea"/>
              </a:rPr>
              <a:t>  第一阶段</a:t>
            </a:r>
            <a:r>
              <a:rPr lang="zh-CN" altLang="en-US" sz="2400" dirty="0">
                <a:solidFill>
                  <a:schemeClr val="bg1">
                    <a:lumMod val="10000"/>
                  </a:schemeClr>
                </a:solidFill>
                <a:latin typeface="+mn-ea"/>
              </a:rPr>
              <a:t>，通过对空间解析几何、数学分析、高等代数、常微分方程、概率统计、计算方法等数学课程的学习，使学生</a:t>
            </a:r>
            <a:r>
              <a:rPr lang="zh-CN" altLang="en-US" sz="2400" dirty="0">
                <a:solidFill>
                  <a:srgbClr val="9900CC"/>
                </a:solidFill>
                <a:latin typeface="+mn-ea"/>
              </a:rPr>
              <a:t>熟悉和习惯于使用数学语言和符号系统对研究的数学对象进行严格的分析、表述、计算和推演，</a:t>
            </a:r>
            <a:r>
              <a:rPr lang="zh-CN" altLang="en-US" sz="2400" dirty="0">
                <a:solidFill>
                  <a:schemeClr val="bg1">
                    <a:lumMod val="10000"/>
                  </a:schemeClr>
                </a:solidFill>
                <a:latin typeface="+mn-ea"/>
              </a:rPr>
              <a:t>为学习后续课程打下坚实的数学基础，</a:t>
            </a:r>
            <a:r>
              <a:rPr lang="zh-CN" altLang="en-US" sz="2400" dirty="0">
                <a:solidFill>
                  <a:srgbClr val="9900CC"/>
                </a:solidFill>
                <a:latin typeface="+mn-ea"/>
              </a:rPr>
              <a:t>初步实现思维方式的数学化</a:t>
            </a:r>
            <a:r>
              <a:rPr lang="zh-CN" altLang="en-US" sz="2400" dirty="0">
                <a:solidFill>
                  <a:schemeClr val="bg1">
                    <a:lumMod val="10000"/>
                  </a:schemeClr>
                </a:solidFill>
                <a:latin typeface="+mn-ea"/>
              </a:rPr>
              <a:t>，初步达到数学上的某种成熟性。</a:t>
            </a:r>
            <a:endParaRPr lang="en-US" altLang="zh-CN" sz="2400" dirty="0">
              <a:solidFill>
                <a:schemeClr val="bg1">
                  <a:lumMod val="10000"/>
                </a:schemeClr>
              </a:solidFill>
              <a:latin typeface="+mn-ea"/>
            </a:endParaRPr>
          </a:p>
          <a:p>
            <a:pPr algn="just">
              <a:buNone/>
            </a:pPr>
            <a:r>
              <a:rPr lang="zh-CN" altLang="en-US" sz="2400" dirty="0">
                <a:solidFill>
                  <a:schemeClr val="bg2"/>
                </a:solidFill>
                <a:latin typeface="+mn-ea"/>
              </a:rPr>
              <a:t>   </a:t>
            </a:r>
            <a:r>
              <a:rPr lang="zh-CN" altLang="en-US" sz="2400" dirty="0">
                <a:solidFill>
                  <a:srgbClr val="CC0000"/>
                </a:solidFill>
                <a:latin typeface="+mn-ea"/>
              </a:rPr>
              <a:t>第二阶段</a:t>
            </a:r>
            <a:r>
              <a:rPr lang="zh-CN" altLang="en-US" sz="2400" dirty="0">
                <a:solidFill>
                  <a:schemeClr val="bg1">
                    <a:lumMod val="10000"/>
                  </a:schemeClr>
                </a:solidFill>
                <a:latin typeface="+mn-ea"/>
              </a:rPr>
              <a:t>，数学学习转向以计算科学为背景的离散数学和理论计算机科学的学习，特别是通过对数理逻辑的系统学习，使学生将</a:t>
            </a:r>
            <a:r>
              <a:rPr lang="zh-CN" altLang="en-US" sz="2400" dirty="0">
                <a:solidFill>
                  <a:srgbClr val="9900CC"/>
                </a:solidFill>
                <a:latin typeface="+mn-ea"/>
              </a:rPr>
              <a:t>思维方式由感性逐步上升为系统的理性思维方式，进一步实现思维方式的数学化</a:t>
            </a:r>
            <a:r>
              <a:rPr lang="zh-CN" altLang="en-US" sz="2400" dirty="0">
                <a:solidFill>
                  <a:schemeClr val="bg1">
                    <a:lumMod val="10000"/>
                  </a:schemeClr>
                </a:solidFill>
                <a:latin typeface="+mn-ea"/>
              </a:rPr>
              <a:t>，最终使学生达到良好的数学上的某种成熟性。</a:t>
            </a:r>
          </a:p>
          <a:p>
            <a:pPr algn="just">
              <a:buNone/>
            </a:pPr>
            <a:endParaRPr lang="zh-CN" altLang="en-US" dirty="0"/>
          </a:p>
          <a:p>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B97B243A-5438-3FF9-9DC2-EA7E5F64141E}"/>
              </a:ext>
            </a:extLst>
          </p:cNvPr>
          <p:cNvSpPr txBox="1"/>
          <p:nvPr/>
        </p:nvSpPr>
        <p:spPr>
          <a:xfrm>
            <a:off x="400050" y="1104850"/>
            <a:ext cx="8412163" cy="1189038"/>
          </a:xfrm>
          <a:prstGeom prst="rect">
            <a:avLst/>
          </a:prstGeom>
          <a:noFill/>
          <a:ln w="9525">
            <a:noFill/>
          </a:ln>
        </p:spPr>
        <p:txBody>
          <a:bodyPr>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800" b="1" dirty="0">
                <a:latin typeface="Arial" panose="020B0604020202020204" pitchFamily="34" charset="0"/>
              </a:rPr>
              <a:t>重要的是要在诸如数学分析中的极限理论、闭区间上连续函数的性质、导数与不定积分的关系、定积分理论、级数理论，高等代数中多项式理论、矩阵理论、线性空间与线性变换、二次形理论，常微分方程中常系数线性方程理论、微分方程一般理论、定性理论等若干数学课程中有深度的内容上下功夫。</a:t>
            </a:r>
          </a:p>
        </p:txBody>
      </p:sp>
      <p:sp>
        <p:nvSpPr>
          <p:cNvPr id="7" name="Text Box 3">
            <a:extLst>
              <a:ext uri="{FF2B5EF4-FFF2-40B4-BE49-F238E27FC236}">
                <a16:creationId xmlns:a16="http://schemas.microsoft.com/office/drawing/2014/main" id="{4AB7168D-EA75-B8EE-E616-768E69A6D30F}"/>
              </a:ext>
            </a:extLst>
          </p:cNvPr>
          <p:cNvSpPr txBox="1"/>
          <p:nvPr/>
        </p:nvSpPr>
        <p:spPr>
          <a:xfrm>
            <a:off x="487363" y="167481"/>
            <a:ext cx="3587842" cy="461665"/>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400" b="1" dirty="0">
                <a:solidFill>
                  <a:srgbClr val="FF0066"/>
                </a:solidFill>
                <a:latin typeface="Arial" panose="020B0604020202020204" pitchFamily="34" charset="0"/>
              </a:rPr>
              <a:t>在第一阶段的数学</a:t>
            </a:r>
            <a:r>
              <a:rPr lang="zh-CN" altLang="en-US" sz="2400" b="1" dirty="0">
                <a:solidFill>
                  <a:srgbClr val="FF0066"/>
                </a:solidFill>
              </a:rPr>
              <a:t>学习</a:t>
            </a:r>
            <a:r>
              <a:rPr lang="zh-CN" altLang="zh-CN" sz="2400" b="1" dirty="0">
                <a:solidFill>
                  <a:srgbClr val="FF0066"/>
                </a:solidFill>
                <a:latin typeface="Arial" panose="020B0604020202020204" pitchFamily="34" charset="0"/>
              </a:rPr>
              <a:t>中</a:t>
            </a:r>
          </a:p>
        </p:txBody>
      </p:sp>
      <p:sp>
        <p:nvSpPr>
          <p:cNvPr id="8" name="Rectangle 4">
            <a:extLst>
              <a:ext uri="{FF2B5EF4-FFF2-40B4-BE49-F238E27FC236}">
                <a16:creationId xmlns:a16="http://schemas.microsoft.com/office/drawing/2014/main" id="{678DCAA8-5E79-5589-6D68-82A1D6D0EE30}"/>
              </a:ext>
            </a:extLst>
          </p:cNvPr>
          <p:cNvSpPr/>
          <p:nvPr/>
        </p:nvSpPr>
        <p:spPr>
          <a:xfrm>
            <a:off x="387350" y="1052463"/>
            <a:ext cx="8423275" cy="1368425"/>
          </a:xfrm>
          <a:prstGeom prst="rect">
            <a:avLst/>
          </a:prstGeom>
          <a:noFill/>
          <a:ln w="25400" cap="flat" cmpd="sng">
            <a:solidFill>
              <a:schemeClr val="folHlink"/>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sp>
        <p:nvSpPr>
          <p:cNvPr id="9" name="Text Box 5">
            <a:extLst>
              <a:ext uri="{FF2B5EF4-FFF2-40B4-BE49-F238E27FC236}">
                <a16:creationId xmlns:a16="http://schemas.microsoft.com/office/drawing/2014/main" id="{1FD96F41-131A-6733-C773-83887D0087C2}"/>
              </a:ext>
            </a:extLst>
          </p:cNvPr>
          <p:cNvSpPr txBox="1"/>
          <p:nvPr/>
        </p:nvSpPr>
        <p:spPr>
          <a:xfrm>
            <a:off x="400050" y="2702718"/>
            <a:ext cx="4657044" cy="400110"/>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000" b="1" dirty="0">
                <a:solidFill>
                  <a:schemeClr val="hlink"/>
                </a:solidFill>
                <a:latin typeface="Arial" panose="020B0604020202020204" pitchFamily="34" charset="0"/>
              </a:rPr>
              <a:t>在这一阶段的</a:t>
            </a:r>
            <a:r>
              <a:rPr lang="zh-CN" altLang="en-US" b="1" dirty="0">
                <a:solidFill>
                  <a:schemeClr val="hlink"/>
                </a:solidFill>
              </a:rPr>
              <a:t>学习</a:t>
            </a:r>
            <a:r>
              <a:rPr lang="zh-CN" altLang="zh-CN" sz="2000" b="1" dirty="0">
                <a:solidFill>
                  <a:schemeClr val="hlink"/>
                </a:solidFill>
                <a:latin typeface="Arial" panose="020B0604020202020204" pitchFamily="34" charset="0"/>
              </a:rPr>
              <a:t>中，应注意以下几点:</a:t>
            </a:r>
          </a:p>
        </p:txBody>
      </p:sp>
      <p:sp>
        <p:nvSpPr>
          <p:cNvPr id="10" name="Text Box 6">
            <a:extLst>
              <a:ext uri="{FF2B5EF4-FFF2-40B4-BE49-F238E27FC236}">
                <a16:creationId xmlns:a16="http://schemas.microsoft.com/office/drawing/2014/main" id="{A5CC43D4-72AC-EFC7-6D46-1675EA8EF6C8}"/>
              </a:ext>
            </a:extLst>
          </p:cNvPr>
          <p:cNvSpPr txBox="1"/>
          <p:nvPr/>
        </p:nvSpPr>
        <p:spPr>
          <a:xfrm>
            <a:off x="378952" y="3366468"/>
            <a:ext cx="7376814" cy="2554545"/>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b="1" dirty="0">
                <a:latin typeface="Arial" panose="020B0604020202020204" pitchFamily="34" charset="0"/>
              </a:rPr>
              <a:t>（1）不同的学校由于生源不一样，学生入学时有一些差距。</a:t>
            </a:r>
            <a:endParaRPr lang="en-US" altLang="zh-CN" b="1" dirty="0">
              <a:latin typeface="Arial" panose="020B0604020202020204" pitchFamily="34" charset="0"/>
            </a:endParaRPr>
          </a:p>
          <a:p>
            <a:pPr eaLnBrk="1" hangingPunct="1"/>
            <a:r>
              <a:rPr lang="zh-CN" altLang="en-US" b="1" dirty="0">
                <a:latin typeface="Arial" panose="020B0604020202020204" pitchFamily="34" charset="0"/>
              </a:rPr>
              <a:t>（2）应建议和要求学校使用国内外优秀教材，不必要也尽可能避免过多地借阅和参考其他教材</a:t>
            </a:r>
            <a:endParaRPr lang="en-US" altLang="zh-CN" b="1" dirty="0">
              <a:latin typeface="Arial" panose="020B0604020202020204" pitchFamily="34" charset="0"/>
            </a:endParaRPr>
          </a:p>
          <a:p>
            <a:pPr eaLnBrk="1" hangingPunct="1"/>
            <a:r>
              <a:rPr lang="zh-CN" altLang="en-US" b="1" dirty="0">
                <a:latin typeface="Arial" panose="020B0604020202020204" pitchFamily="34" charset="0"/>
              </a:rPr>
              <a:t>（3）教材中的习题原则上学生应全部做，并以中等水平完成此工作量的75%-80%来衡量教师的教学进度。</a:t>
            </a:r>
            <a:endParaRPr lang="en-US" altLang="zh-CN" b="1" dirty="0">
              <a:latin typeface="Arial" panose="020B0604020202020204" pitchFamily="34" charset="0"/>
            </a:endParaRPr>
          </a:p>
          <a:p>
            <a:pPr eaLnBrk="1" hangingPunct="1"/>
            <a:r>
              <a:rPr lang="zh-CN" altLang="en-US" b="1" dirty="0">
                <a:latin typeface="Arial" panose="020B0604020202020204" pitchFamily="34" charset="0"/>
              </a:rPr>
              <a:t>（4）应要求任课教师加强课外辅导和答疑。</a:t>
            </a:r>
          </a:p>
          <a:p>
            <a:pPr eaLnBrk="1" hangingPunct="1"/>
            <a:endParaRPr lang="zh-CN" altLang="en-US" b="1" dirty="0">
              <a:latin typeface="Arial" panose="020B0604020202020204" pitchFamily="34" charset="0"/>
            </a:endParaRPr>
          </a:p>
          <a:p>
            <a:pPr eaLnBrk="1" hangingPunct="1"/>
            <a:endParaRPr lang="zh-CN" altLang="en-US" b="1" dirty="0">
              <a:latin typeface="Arial" panose="020B0604020202020204" pitchFamily="34" charset="0"/>
            </a:endParaRPr>
          </a:p>
        </p:txBody>
      </p:sp>
    </p:spTree>
    <p:extLst>
      <p:ext uri="{BB962C8B-B14F-4D97-AF65-F5344CB8AC3E}">
        <p14:creationId xmlns:p14="http://schemas.microsoft.com/office/powerpoint/2010/main" val="1190363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674F8E6E-0C5C-9E76-19E4-DCA86D0A6A7A}"/>
              </a:ext>
            </a:extLst>
          </p:cNvPr>
          <p:cNvSpPr txBox="1"/>
          <p:nvPr/>
        </p:nvSpPr>
        <p:spPr>
          <a:xfrm>
            <a:off x="215106" y="472281"/>
            <a:ext cx="3536950" cy="457200"/>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400" b="1" dirty="0">
                <a:solidFill>
                  <a:srgbClr val="FF0066"/>
                </a:solidFill>
                <a:latin typeface="Arial" panose="020B0604020202020204" pitchFamily="34" charset="0"/>
              </a:rPr>
              <a:t>在第二阶段的数学教育中</a:t>
            </a:r>
          </a:p>
        </p:txBody>
      </p:sp>
      <p:sp>
        <p:nvSpPr>
          <p:cNvPr id="3" name="Text Box 3">
            <a:extLst>
              <a:ext uri="{FF2B5EF4-FFF2-40B4-BE49-F238E27FC236}">
                <a16:creationId xmlns:a16="http://schemas.microsoft.com/office/drawing/2014/main" id="{78BC809D-2C77-D9A3-4DDE-B91914D92252}"/>
              </a:ext>
            </a:extLst>
          </p:cNvPr>
          <p:cNvSpPr txBox="1"/>
          <p:nvPr/>
        </p:nvSpPr>
        <p:spPr>
          <a:xfrm>
            <a:off x="257969" y="1245393"/>
            <a:ext cx="8455025" cy="914400"/>
          </a:xfrm>
          <a:prstGeom prst="rect">
            <a:avLst/>
          </a:prstGeom>
          <a:noFill/>
          <a:ln w="9525">
            <a:noFill/>
          </a:ln>
        </p:spPr>
        <p:txBody>
          <a:bodyPr>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b="1" dirty="0">
                <a:latin typeface="Arial" panose="020B0604020202020204" pitchFamily="34" charset="0"/>
              </a:rPr>
              <a:t> 数学的教学内容是以计算科学为背景的离散数学</a:t>
            </a:r>
            <a:r>
              <a:rPr lang="zh-CN" altLang="en-US" b="1" dirty="0">
                <a:latin typeface="Arial" panose="020B0604020202020204" pitchFamily="34" charset="0"/>
              </a:rPr>
              <a:t>、组合数学</a:t>
            </a:r>
            <a:r>
              <a:rPr lang="zh-CN" altLang="zh-CN" b="1" dirty="0">
                <a:latin typeface="Arial" panose="020B0604020202020204" pitchFamily="34" charset="0"/>
              </a:rPr>
              <a:t>和理论计算机科学，目标是进一步实现思维方式的数学化，最终使学生达到良好的数学上的某种成熟性，同时，在计算科学基础理论方面初步打下良好的基础。</a:t>
            </a:r>
          </a:p>
        </p:txBody>
      </p:sp>
      <p:sp>
        <p:nvSpPr>
          <p:cNvPr id="4" name="Rectangle 4">
            <a:extLst>
              <a:ext uri="{FF2B5EF4-FFF2-40B4-BE49-F238E27FC236}">
                <a16:creationId xmlns:a16="http://schemas.microsoft.com/office/drawing/2014/main" id="{13E39AFD-857C-52A6-992E-0A76AF4CF358}"/>
              </a:ext>
            </a:extLst>
          </p:cNvPr>
          <p:cNvSpPr/>
          <p:nvPr/>
        </p:nvSpPr>
        <p:spPr>
          <a:xfrm>
            <a:off x="215106" y="1191418"/>
            <a:ext cx="8424863" cy="1008063"/>
          </a:xfrm>
          <a:prstGeom prst="rect">
            <a:avLst/>
          </a:prstGeom>
          <a:noFill/>
          <a:ln w="25400" cap="flat" cmpd="sng">
            <a:solidFill>
              <a:srgbClr val="008080"/>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sp>
        <p:nvSpPr>
          <p:cNvPr id="5" name="Text Box 5">
            <a:extLst>
              <a:ext uri="{FF2B5EF4-FFF2-40B4-BE49-F238E27FC236}">
                <a16:creationId xmlns:a16="http://schemas.microsoft.com/office/drawing/2014/main" id="{CA8B825B-6DFE-E1DA-8B84-E675659E92E8}"/>
              </a:ext>
            </a:extLst>
          </p:cNvPr>
          <p:cNvSpPr txBox="1"/>
          <p:nvPr/>
        </p:nvSpPr>
        <p:spPr>
          <a:xfrm>
            <a:off x="388144" y="2451893"/>
            <a:ext cx="4584700" cy="396875"/>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000" b="1" dirty="0">
                <a:solidFill>
                  <a:schemeClr val="hlink"/>
                </a:solidFill>
                <a:latin typeface="Arial" panose="020B0604020202020204" pitchFamily="34" charset="0"/>
              </a:rPr>
              <a:t>在这一阶段的教学中，应注意以下几点:</a:t>
            </a:r>
            <a:endParaRPr lang="zh-CN" altLang="zh-CN" dirty="0">
              <a:latin typeface="Arial" panose="020B0604020202020204" pitchFamily="34" charset="0"/>
            </a:endParaRPr>
          </a:p>
        </p:txBody>
      </p:sp>
      <p:sp>
        <p:nvSpPr>
          <p:cNvPr id="11" name="Text Box 6">
            <a:extLst>
              <a:ext uri="{FF2B5EF4-FFF2-40B4-BE49-F238E27FC236}">
                <a16:creationId xmlns:a16="http://schemas.microsoft.com/office/drawing/2014/main" id="{EE168FB7-5046-0851-2DAB-3E5DD57E5F1D}"/>
              </a:ext>
            </a:extLst>
          </p:cNvPr>
          <p:cNvSpPr txBox="1"/>
          <p:nvPr/>
        </p:nvSpPr>
        <p:spPr>
          <a:xfrm>
            <a:off x="431006" y="2920206"/>
            <a:ext cx="6445250" cy="2246769"/>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b="1" dirty="0">
                <a:latin typeface="Arial" panose="020B0604020202020204" pitchFamily="34" charset="0"/>
              </a:rPr>
              <a:t>（1）学生应下大力气把离散数学学好。</a:t>
            </a:r>
            <a:endParaRPr lang="en-US" altLang="zh-CN" b="1" dirty="0">
              <a:latin typeface="Arial" panose="020B0604020202020204" pitchFamily="34" charset="0"/>
            </a:endParaRPr>
          </a:p>
          <a:p>
            <a:pPr eaLnBrk="1" hangingPunct="1"/>
            <a:r>
              <a:rPr lang="zh-CN" altLang="en-US" b="1" dirty="0">
                <a:latin typeface="Arial" panose="020B0604020202020204" pitchFamily="34" charset="0"/>
              </a:rPr>
              <a:t>（2）有人认为计算科学专业还应学习一些数论和组合数学的内容，理由是有一些计算科学的文献中出现了这方面的内容。</a:t>
            </a:r>
            <a:endParaRPr lang="en-US" altLang="zh-CN" b="1" dirty="0">
              <a:latin typeface="Arial" panose="020B0604020202020204" pitchFamily="34" charset="0"/>
            </a:endParaRPr>
          </a:p>
          <a:p>
            <a:pPr eaLnBrk="1" hangingPunct="1"/>
            <a:r>
              <a:rPr lang="zh-CN" altLang="en-US" b="1" dirty="0">
                <a:latin typeface="Arial" panose="020B0604020202020204" pitchFamily="34" charset="0"/>
              </a:rPr>
              <a:t>（3）离散数学的教学不应该采用CAI方式。</a:t>
            </a:r>
          </a:p>
          <a:p>
            <a:pPr eaLnBrk="1" hangingPunct="1"/>
            <a:endParaRPr lang="zh-CN" altLang="en-US" b="1" dirty="0">
              <a:latin typeface="Arial" panose="020B0604020202020204" pitchFamily="34" charset="0"/>
            </a:endParaRPr>
          </a:p>
          <a:p>
            <a:pPr eaLnBrk="1" hangingPunct="1"/>
            <a:endParaRPr lang="zh-CN" altLang="en-US" b="1" dirty="0">
              <a:latin typeface="Arial" panose="020B0604020202020204" pitchFamily="34" charset="0"/>
            </a:endParaRPr>
          </a:p>
        </p:txBody>
      </p:sp>
      <p:sp>
        <p:nvSpPr>
          <p:cNvPr id="14" name="Text Box 9">
            <a:extLst>
              <a:ext uri="{FF2B5EF4-FFF2-40B4-BE49-F238E27FC236}">
                <a16:creationId xmlns:a16="http://schemas.microsoft.com/office/drawing/2014/main" id="{8D52A27D-C82C-22E0-4E57-FFE90A64455C}"/>
              </a:ext>
            </a:extLst>
          </p:cNvPr>
          <p:cNvSpPr txBox="1"/>
          <p:nvPr/>
        </p:nvSpPr>
        <p:spPr>
          <a:xfrm>
            <a:off x="334169" y="4833838"/>
            <a:ext cx="8378825" cy="1200329"/>
          </a:xfrm>
          <a:prstGeom prst="rect">
            <a:avLst/>
          </a:prstGeom>
          <a:noFill/>
          <a:ln w="9525">
            <a:noFill/>
          </a:ln>
        </p:spPr>
        <p:txBody>
          <a:bodyPr>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800" b="1" dirty="0">
                <a:solidFill>
                  <a:srgbClr val="06031B"/>
                </a:solidFill>
                <a:latin typeface="Arial" panose="020B0604020202020204" pitchFamily="34" charset="0"/>
              </a:rPr>
              <a:t>       当第二阶段的数学教学与计算科学专业课程的教学因内容相联系同步进行时，通过理论与实际背景的对应，以及有相当深度的数学训练(包括理论计算机科学的初步训练)，进一步实现思维方式的数学化并使学生达到数学上的某种成熟性是有保证的。</a:t>
            </a:r>
          </a:p>
        </p:txBody>
      </p:sp>
      <p:sp>
        <p:nvSpPr>
          <p:cNvPr id="15" name="Rectangle 10">
            <a:extLst>
              <a:ext uri="{FF2B5EF4-FFF2-40B4-BE49-F238E27FC236}">
                <a16:creationId xmlns:a16="http://schemas.microsoft.com/office/drawing/2014/main" id="{A7443DC7-AAA0-407B-9E74-F6CAB4140E19}"/>
              </a:ext>
            </a:extLst>
          </p:cNvPr>
          <p:cNvSpPr/>
          <p:nvPr/>
        </p:nvSpPr>
        <p:spPr>
          <a:xfrm>
            <a:off x="359569" y="4787801"/>
            <a:ext cx="8318500" cy="1223962"/>
          </a:xfrm>
          <a:prstGeom prst="rect">
            <a:avLst/>
          </a:prstGeom>
          <a:noFill/>
          <a:ln w="25400" cap="flat" cmpd="sng">
            <a:solidFill>
              <a:srgbClr val="FF6600"/>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236345725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000000"/>
                </a:solidFill>
                <a:latin typeface="+mj-ea"/>
              </a:rPr>
              <a:t>实验作用和地位</a:t>
            </a:r>
          </a:p>
        </p:txBody>
      </p:sp>
      <p:sp>
        <p:nvSpPr>
          <p:cNvPr id="3" name="内容占位符 2"/>
          <p:cNvSpPr>
            <a:spLocks noGrp="1"/>
          </p:cNvSpPr>
          <p:nvPr>
            <p:ph idx="1"/>
          </p:nvPr>
        </p:nvSpPr>
        <p:spPr>
          <a:xfrm>
            <a:off x="250825" y="1285860"/>
            <a:ext cx="8713788" cy="4724415"/>
          </a:xfrm>
        </p:spPr>
        <p:txBody>
          <a:bodyPr/>
          <a:lstStyle/>
          <a:p>
            <a:pPr algn="just">
              <a:spcBef>
                <a:spcPct val="50000"/>
              </a:spcBef>
            </a:pPr>
            <a:r>
              <a:rPr lang="zh-CN" altLang="en-US" dirty="0">
                <a:solidFill>
                  <a:schemeClr val="bg1">
                    <a:lumMod val="10000"/>
                  </a:schemeClr>
                </a:solidFill>
                <a:latin typeface="+mn-ea"/>
              </a:rPr>
              <a:t>实验教学要达到的目的：</a:t>
            </a:r>
          </a:p>
          <a:p>
            <a:pPr algn="just">
              <a:spcBef>
                <a:spcPct val="10000"/>
              </a:spcBef>
              <a:buNone/>
            </a:pPr>
            <a:r>
              <a:rPr lang="zh-CN" altLang="en-US" dirty="0">
                <a:solidFill>
                  <a:schemeClr val="bg2"/>
                </a:solidFill>
                <a:latin typeface="+mn-ea"/>
              </a:rPr>
              <a:t>  </a:t>
            </a:r>
            <a:r>
              <a:rPr lang="zh-CN" altLang="en-US" sz="2400" dirty="0">
                <a:solidFill>
                  <a:schemeClr val="bg1">
                    <a:lumMod val="10000"/>
                  </a:schemeClr>
                </a:solidFill>
                <a:latin typeface="+mn-ea"/>
              </a:rPr>
              <a:t>⑴ 通过</a:t>
            </a:r>
            <a:r>
              <a:rPr lang="zh-CN" altLang="en-US" sz="2400" dirty="0">
                <a:solidFill>
                  <a:srgbClr val="FF0000"/>
                </a:solidFill>
                <a:latin typeface="+mn-ea"/>
              </a:rPr>
              <a:t>实验理解讲授的原理、方法和技术</a:t>
            </a:r>
            <a:r>
              <a:rPr lang="zh-CN" altLang="en-US" sz="2400" dirty="0">
                <a:solidFill>
                  <a:schemeClr val="bg1">
                    <a:lumMod val="10000"/>
                  </a:schemeClr>
                </a:solidFill>
                <a:latin typeface="+mn-ea"/>
              </a:rPr>
              <a:t>，即怎样在软件和硬件的设计、实现和调试中反映出来；</a:t>
            </a:r>
          </a:p>
          <a:p>
            <a:pPr algn="just">
              <a:spcBef>
                <a:spcPct val="10000"/>
              </a:spcBef>
              <a:buNone/>
            </a:pPr>
            <a:r>
              <a:rPr lang="zh-CN" altLang="en-US" sz="2400" dirty="0">
                <a:solidFill>
                  <a:schemeClr val="bg1">
                    <a:lumMod val="10000"/>
                  </a:schemeClr>
                </a:solidFill>
                <a:latin typeface="+mn-ea"/>
              </a:rPr>
              <a:t>  ⑵ 通过实验了解哪些是计算科学最基本的实验技术，</a:t>
            </a:r>
            <a:r>
              <a:rPr lang="zh-CN" altLang="en-US" sz="2400" dirty="0">
                <a:solidFill>
                  <a:srgbClr val="FF0000"/>
                </a:solidFill>
                <a:latin typeface="+mn-ea"/>
              </a:rPr>
              <a:t>掌握这些技术和实验技术的一般方法</a:t>
            </a:r>
            <a:r>
              <a:rPr lang="zh-CN" altLang="en-US" sz="2400" dirty="0">
                <a:solidFill>
                  <a:schemeClr val="bg2"/>
                </a:solidFill>
                <a:latin typeface="+mn-ea"/>
              </a:rPr>
              <a:t>；</a:t>
            </a:r>
          </a:p>
          <a:p>
            <a:pPr algn="just">
              <a:spcBef>
                <a:spcPct val="10000"/>
              </a:spcBef>
              <a:buNone/>
            </a:pPr>
            <a:r>
              <a:rPr lang="zh-CN" altLang="en-US" sz="2400" dirty="0">
                <a:solidFill>
                  <a:schemeClr val="bg2"/>
                </a:solidFill>
                <a:latin typeface="+mn-ea"/>
              </a:rPr>
              <a:t>  </a:t>
            </a:r>
            <a:r>
              <a:rPr lang="zh-CN" altLang="en-US" sz="2400" dirty="0">
                <a:solidFill>
                  <a:schemeClr val="bg1">
                    <a:lumMod val="10000"/>
                  </a:schemeClr>
                </a:solidFill>
                <a:latin typeface="+mn-ea"/>
              </a:rPr>
              <a:t>⑶ 通过实验认识到</a:t>
            </a:r>
            <a:r>
              <a:rPr lang="zh-CN" altLang="en-US" sz="2400" dirty="0">
                <a:solidFill>
                  <a:srgbClr val="FF0000"/>
                </a:solidFill>
                <a:latin typeface="+mn-ea"/>
              </a:rPr>
              <a:t>从实验目标与技术要求，构思设计试验，实际操作实现步骤</a:t>
            </a:r>
            <a:r>
              <a:rPr lang="zh-CN" altLang="en-US" sz="2400" dirty="0">
                <a:solidFill>
                  <a:schemeClr val="bg2"/>
                </a:solidFill>
                <a:latin typeface="+mn-ea"/>
              </a:rPr>
              <a:t>，</a:t>
            </a:r>
            <a:r>
              <a:rPr lang="zh-CN" altLang="en-US" sz="2400" dirty="0">
                <a:solidFill>
                  <a:srgbClr val="FF0000"/>
                </a:solidFill>
                <a:latin typeface="+mn-ea"/>
              </a:rPr>
              <a:t>实验数据的统计分析，研究结果的正确陈述，与其它实验的比较，以及思考如何总结和改进实验、构思新实验</a:t>
            </a:r>
            <a:r>
              <a:rPr lang="zh-CN" altLang="en-US" sz="2400" dirty="0">
                <a:solidFill>
                  <a:schemeClr val="bg1">
                    <a:lumMod val="10000"/>
                  </a:schemeClr>
                </a:solidFill>
                <a:latin typeface="+mn-ea"/>
              </a:rPr>
              <a:t>中获得体会；</a:t>
            </a:r>
          </a:p>
          <a:p>
            <a:pPr algn="just">
              <a:spcBef>
                <a:spcPct val="10000"/>
              </a:spcBef>
              <a:buNone/>
            </a:pPr>
            <a:r>
              <a:rPr lang="zh-CN" altLang="en-US" sz="2400" dirty="0">
                <a:solidFill>
                  <a:schemeClr val="bg1">
                    <a:lumMod val="10000"/>
                  </a:schemeClr>
                </a:solidFill>
                <a:latin typeface="+mn-ea"/>
              </a:rPr>
              <a:t>  ⑷ 通过实验养成良好的</a:t>
            </a:r>
            <a:r>
              <a:rPr lang="zh-CN" altLang="en-US" sz="2400" dirty="0">
                <a:solidFill>
                  <a:srgbClr val="FF0000"/>
                </a:solidFill>
                <a:latin typeface="+mn-ea"/>
              </a:rPr>
              <a:t>实验习惯，重视理论联系实际</a:t>
            </a:r>
            <a:r>
              <a:rPr lang="zh-CN" altLang="en-US" sz="2400" dirty="0">
                <a:solidFill>
                  <a:schemeClr val="bg1">
                    <a:lumMod val="10000"/>
                  </a:schemeClr>
                </a:solidFill>
                <a:latin typeface="+mn-ea"/>
              </a:rPr>
              <a:t>，正确设计实验，完成基本操作，</a:t>
            </a:r>
            <a:r>
              <a:rPr lang="zh-CN" altLang="en-US" sz="2400" dirty="0">
                <a:solidFill>
                  <a:srgbClr val="FF0000"/>
                </a:solidFill>
                <a:latin typeface="+mn-ea"/>
              </a:rPr>
              <a:t>通过实验和实验报告反映正确的思想方法和实验能力。</a:t>
            </a:r>
          </a:p>
          <a:p>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000000"/>
                </a:solidFill>
                <a:latin typeface="+mj-ea"/>
              </a:rPr>
              <a:t>4.</a:t>
            </a:r>
            <a:r>
              <a:rPr lang="zh-CN" altLang="en-US" dirty="0">
                <a:solidFill>
                  <a:srgbClr val="000000"/>
                </a:solidFill>
                <a:latin typeface="+mj-ea"/>
              </a:rPr>
              <a:t>如何提高专业能力</a:t>
            </a:r>
          </a:p>
        </p:txBody>
      </p:sp>
      <p:sp>
        <p:nvSpPr>
          <p:cNvPr id="3" name="内容占位符 2"/>
          <p:cNvSpPr>
            <a:spLocks noGrp="1"/>
          </p:cNvSpPr>
          <p:nvPr>
            <p:ph idx="1"/>
          </p:nvPr>
        </p:nvSpPr>
        <p:spPr>
          <a:xfrm>
            <a:off x="250825" y="1357298"/>
            <a:ext cx="8713788" cy="4652977"/>
          </a:xfrm>
        </p:spPr>
        <p:txBody>
          <a:bodyPr/>
          <a:lstStyle/>
          <a:p>
            <a:pPr algn="just">
              <a:spcBef>
                <a:spcPct val="10000"/>
              </a:spcBef>
              <a:buNone/>
            </a:pPr>
            <a:r>
              <a:rPr lang="zh-CN" altLang="en-US" dirty="0">
                <a:solidFill>
                  <a:schemeClr val="bg2"/>
                </a:solidFill>
                <a:latin typeface="+mn-ea"/>
              </a:rPr>
              <a:t>  </a:t>
            </a:r>
            <a:r>
              <a:rPr lang="zh-CN" altLang="en-US" dirty="0">
                <a:solidFill>
                  <a:schemeClr val="bg1">
                    <a:lumMod val="10000"/>
                  </a:schemeClr>
                </a:solidFill>
                <a:latin typeface="+mn-ea"/>
              </a:rPr>
              <a:t>⑴</a:t>
            </a:r>
            <a:r>
              <a:rPr lang="zh-CN" altLang="en-US" dirty="0">
                <a:solidFill>
                  <a:schemeClr val="bg2"/>
                </a:solidFill>
                <a:latin typeface="+mn-ea"/>
              </a:rPr>
              <a:t> </a:t>
            </a:r>
            <a:r>
              <a:rPr lang="zh-CN" altLang="en-US" dirty="0">
                <a:solidFill>
                  <a:srgbClr val="FF0000"/>
                </a:solidFill>
                <a:latin typeface="+mn-ea"/>
              </a:rPr>
              <a:t>学习能力：</a:t>
            </a:r>
            <a:r>
              <a:rPr lang="zh-CN" altLang="en-US" dirty="0">
                <a:solidFill>
                  <a:schemeClr val="bg1">
                    <a:lumMod val="10000"/>
                  </a:schemeClr>
                </a:solidFill>
                <a:latin typeface="+mn-ea"/>
              </a:rPr>
              <a:t>借助科技文献资料，迅速掌握新知识的能力；</a:t>
            </a:r>
          </a:p>
          <a:p>
            <a:pPr algn="just">
              <a:spcBef>
                <a:spcPct val="10000"/>
              </a:spcBef>
              <a:buNone/>
            </a:pPr>
            <a:r>
              <a:rPr lang="zh-CN" altLang="en-US" dirty="0">
                <a:solidFill>
                  <a:schemeClr val="bg1">
                    <a:lumMod val="10000"/>
                  </a:schemeClr>
                </a:solidFill>
                <a:latin typeface="+mn-ea"/>
              </a:rPr>
              <a:t>  ⑵ </a:t>
            </a:r>
            <a:r>
              <a:rPr lang="zh-CN" altLang="en-US" dirty="0">
                <a:solidFill>
                  <a:srgbClr val="FF0000"/>
                </a:solidFill>
                <a:latin typeface="+mn-ea"/>
              </a:rPr>
              <a:t>开发能力：</a:t>
            </a:r>
            <a:r>
              <a:rPr lang="zh-CN" altLang="en-US" dirty="0">
                <a:solidFill>
                  <a:schemeClr val="bg1">
                    <a:lumMod val="10000"/>
                  </a:schemeClr>
                </a:solidFill>
                <a:latin typeface="+mn-ea"/>
              </a:rPr>
              <a:t>分析现有的软硬件产品，进行仿制开发、二次开发和维修的能力；</a:t>
            </a:r>
          </a:p>
          <a:p>
            <a:pPr algn="just">
              <a:spcBef>
                <a:spcPct val="10000"/>
              </a:spcBef>
              <a:buNone/>
            </a:pPr>
            <a:r>
              <a:rPr lang="zh-CN" altLang="en-US" dirty="0">
                <a:solidFill>
                  <a:schemeClr val="bg1">
                    <a:lumMod val="10000"/>
                  </a:schemeClr>
                </a:solidFill>
                <a:latin typeface="+mn-ea"/>
              </a:rPr>
              <a:t>  ⑶ </a:t>
            </a:r>
            <a:r>
              <a:rPr lang="zh-CN" altLang="en-US" dirty="0">
                <a:solidFill>
                  <a:srgbClr val="FF0000"/>
                </a:solidFill>
                <a:latin typeface="+mn-ea"/>
              </a:rPr>
              <a:t>实验开发能力：</a:t>
            </a:r>
            <a:r>
              <a:rPr lang="zh-CN" altLang="en-US" dirty="0">
                <a:solidFill>
                  <a:schemeClr val="bg1">
                    <a:lumMod val="10000"/>
                  </a:schemeClr>
                </a:solidFill>
                <a:latin typeface="+mn-ea"/>
              </a:rPr>
              <a:t>根据新思想设计软硬件系统进行试验开发的能力； </a:t>
            </a:r>
          </a:p>
          <a:p>
            <a:pPr algn="just">
              <a:spcBef>
                <a:spcPct val="10000"/>
              </a:spcBef>
              <a:buNone/>
            </a:pPr>
            <a:r>
              <a:rPr lang="zh-CN" altLang="en-US" dirty="0">
                <a:solidFill>
                  <a:schemeClr val="bg1">
                    <a:lumMod val="10000"/>
                  </a:schemeClr>
                </a:solidFill>
                <a:latin typeface="+mn-ea"/>
              </a:rPr>
              <a:t>  ⑷ </a:t>
            </a:r>
            <a:r>
              <a:rPr lang="zh-CN" altLang="en-US" dirty="0">
                <a:solidFill>
                  <a:srgbClr val="FF0000"/>
                </a:solidFill>
                <a:latin typeface="+mn-ea"/>
              </a:rPr>
              <a:t>设计计算能力：</a:t>
            </a:r>
            <a:r>
              <a:rPr lang="zh-CN" altLang="en-US" dirty="0">
                <a:solidFill>
                  <a:schemeClr val="bg1">
                    <a:lumMod val="10000"/>
                  </a:schemeClr>
                </a:solidFill>
                <a:latin typeface="+mn-ea"/>
              </a:rPr>
              <a:t>对实际计算问题，运用科学的方法，立足现有设备进行计算处理的能力；</a:t>
            </a:r>
          </a:p>
          <a:p>
            <a:pPr algn="just">
              <a:spcBef>
                <a:spcPct val="10000"/>
              </a:spcBef>
              <a:buNone/>
            </a:pPr>
            <a:r>
              <a:rPr lang="zh-CN" altLang="en-US" dirty="0">
                <a:solidFill>
                  <a:schemeClr val="bg1">
                    <a:lumMod val="10000"/>
                  </a:schemeClr>
                </a:solidFill>
                <a:latin typeface="+mn-ea"/>
              </a:rPr>
              <a:t>  ⑸ </a:t>
            </a:r>
            <a:r>
              <a:rPr lang="zh-CN" altLang="en-US" dirty="0">
                <a:solidFill>
                  <a:srgbClr val="FF0000"/>
                </a:solidFill>
                <a:latin typeface="+mn-ea"/>
              </a:rPr>
              <a:t>创新能力：</a:t>
            </a:r>
            <a:r>
              <a:rPr lang="zh-CN" altLang="en-US" dirty="0">
                <a:solidFill>
                  <a:schemeClr val="bg1">
                    <a:lumMod val="10000"/>
                  </a:schemeClr>
                </a:solidFill>
                <a:latin typeface="+mn-ea"/>
              </a:rPr>
              <a:t>在前人工作的基础上，进行新概念、新思想、新方法新技术创新研究的能力。</a:t>
            </a:r>
          </a:p>
          <a:p>
            <a:endParaRPr lang="zh-CN" altLang="en-US" dirty="0">
              <a:latin typeface="+mn-ea"/>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57200" y="381000"/>
            <a:ext cx="8229600" cy="762000"/>
          </a:xfrm>
        </p:spPr>
        <p:txBody>
          <a:bodyPr/>
          <a:lstStyle/>
          <a:p>
            <a:r>
              <a:rPr lang="zh-CN" altLang="zh-CN" b="1" dirty="0">
                <a:solidFill>
                  <a:srgbClr val="FF0000"/>
                </a:solidFill>
              </a:rPr>
              <a:t>专业能力的培养</a:t>
            </a:r>
            <a:endParaRPr lang="zh-CN" altLang="en-US" b="1" dirty="0">
              <a:solidFill>
                <a:srgbClr val="FF0000"/>
              </a:solidFill>
            </a:endParaRPr>
          </a:p>
        </p:txBody>
      </p:sp>
      <p:sp>
        <p:nvSpPr>
          <p:cNvPr id="13315" name="内容占位符 2"/>
          <p:cNvSpPr>
            <a:spLocks noGrp="1"/>
          </p:cNvSpPr>
          <p:nvPr>
            <p:ph idx="1"/>
          </p:nvPr>
        </p:nvSpPr>
        <p:spPr>
          <a:xfrm>
            <a:off x="457200" y="1143000"/>
            <a:ext cx="8686800" cy="3886200"/>
          </a:xfrm>
        </p:spPr>
        <p:txBody>
          <a:bodyPr/>
          <a:lstStyle/>
          <a:p>
            <a:r>
              <a:rPr lang="zh-CN" altLang="zh-CN" dirty="0"/>
              <a:t>知识、能力和素质</a:t>
            </a:r>
            <a:endParaRPr lang="en-US" altLang="zh-CN" dirty="0"/>
          </a:p>
          <a:p>
            <a:pPr lvl="1">
              <a:buFont typeface="Wingdings" pitchFamily="2" charset="2"/>
              <a:buChar char="Ø"/>
            </a:pPr>
            <a:r>
              <a:rPr lang="zh-CN" altLang="en-US" dirty="0">
                <a:solidFill>
                  <a:srgbClr val="FF0000"/>
                </a:solidFill>
              </a:rPr>
              <a:t>知识</a:t>
            </a:r>
            <a:r>
              <a:rPr lang="zh-CN" altLang="en-US" dirty="0"/>
              <a:t>是人脑对客观事物的内部表征。</a:t>
            </a:r>
            <a:endParaRPr lang="en-US" altLang="zh-CN" dirty="0"/>
          </a:p>
          <a:p>
            <a:pPr lvl="1">
              <a:buFont typeface="Wingdings" pitchFamily="2" charset="2"/>
              <a:buChar char="Ø"/>
            </a:pPr>
            <a:r>
              <a:rPr lang="zh-CN" altLang="en-US" dirty="0">
                <a:solidFill>
                  <a:srgbClr val="FF0000"/>
                </a:solidFill>
              </a:rPr>
              <a:t>能力</a:t>
            </a:r>
            <a:r>
              <a:rPr lang="zh-CN" altLang="en-US" dirty="0"/>
              <a:t>是人们成功地完成活动所必需的个性心理特征，是人们运用知识、通过训练而形成的智力活动方式和动作活动方式，是技能化的知识。</a:t>
            </a:r>
            <a:endParaRPr lang="en-US" altLang="zh-CN" dirty="0"/>
          </a:p>
          <a:p>
            <a:pPr lvl="1">
              <a:buFont typeface="Wingdings" pitchFamily="2" charset="2"/>
              <a:buChar char="Ø"/>
            </a:pPr>
            <a:r>
              <a:rPr lang="zh-CN" altLang="en-US" dirty="0">
                <a:solidFill>
                  <a:srgbClr val="FF0000"/>
                </a:solidFill>
              </a:rPr>
              <a:t>素质</a:t>
            </a:r>
            <a:r>
              <a:rPr lang="zh-CN" altLang="en-US" dirty="0"/>
              <a:t>是知识和能力的升华，高素质可以使知识和能力更好地发挥作用，同时还可以促使知识和能力得到不断的扩展和增强。 </a:t>
            </a:r>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algn="ctr"/>
            <a:r>
              <a:rPr lang="zh-CN" altLang="en-US" sz="3600" b="1" dirty="0">
                <a:solidFill>
                  <a:srgbClr val="FF0000"/>
                </a:solidFill>
              </a:rPr>
              <a:t>工程认证中</a:t>
            </a:r>
            <a:r>
              <a:rPr lang="zh-CN" altLang="zh-CN" sz="3600" b="1" dirty="0">
                <a:solidFill>
                  <a:srgbClr val="FF0000"/>
                </a:solidFill>
              </a:rPr>
              <a:t>专业能力的培养</a:t>
            </a:r>
            <a:r>
              <a:rPr lang="zh-CN" altLang="en-US" sz="3600" b="1" dirty="0">
                <a:solidFill>
                  <a:srgbClr val="FF0000"/>
                </a:solidFill>
              </a:rPr>
              <a:t>七个方面</a:t>
            </a:r>
          </a:p>
        </p:txBody>
      </p:sp>
      <p:sp>
        <p:nvSpPr>
          <p:cNvPr id="12291" name="内容占位符 2"/>
          <p:cNvSpPr>
            <a:spLocks noGrp="1"/>
          </p:cNvSpPr>
          <p:nvPr>
            <p:ph idx="1"/>
          </p:nvPr>
        </p:nvSpPr>
        <p:spPr>
          <a:xfrm>
            <a:off x="457200" y="1214422"/>
            <a:ext cx="8458200" cy="4714908"/>
          </a:xfrm>
        </p:spPr>
        <p:txBody>
          <a:bodyPr/>
          <a:lstStyle/>
          <a:p>
            <a:pPr indent="266700">
              <a:defRPr/>
            </a:pPr>
            <a:r>
              <a:rPr lang="zh-CN" altLang="zh-CN" sz="2800" dirty="0">
                <a:latin typeface="宋体" pitchFamily="2" charset="-122"/>
                <a:cs typeface="Times New Roman" pitchFamily="18" charset="0"/>
              </a:rPr>
              <a:t>《华盛顿协议》将能力要求归纳为如下</a:t>
            </a:r>
            <a:r>
              <a:rPr lang="en-US" altLang="zh-CN" sz="2800" dirty="0">
                <a:latin typeface="宋体" pitchFamily="2" charset="-122"/>
                <a:cs typeface="Times New Roman" pitchFamily="18" charset="0"/>
              </a:rPr>
              <a:t>7</a:t>
            </a:r>
            <a:r>
              <a:rPr lang="zh-CN" altLang="en-US" sz="2800" dirty="0">
                <a:latin typeface="宋体" pitchFamily="2" charset="-122"/>
                <a:cs typeface="Times New Roman" pitchFamily="18" charset="0"/>
              </a:rPr>
              <a:t>个方面：</a:t>
            </a:r>
            <a:endParaRPr lang="zh-CN" altLang="en-US" sz="2800" dirty="0"/>
          </a:p>
          <a:p>
            <a:pPr marL="990600" lvl="1" indent="-368300">
              <a:buNone/>
              <a:defRPr/>
            </a:pPr>
            <a:r>
              <a:rPr lang="zh-CN" altLang="en-US" sz="2600" dirty="0">
                <a:latin typeface="宋体" pitchFamily="2" charset="-122"/>
                <a:cs typeface="Times New Roman" pitchFamily="18" charset="0"/>
              </a:rPr>
              <a:t>（</a:t>
            </a:r>
            <a:r>
              <a:rPr lang="en-US" altLang="zh-CN" sz="2600" dirty="0">
                <a:latin typeface="宋体" pitchFamily="2" charset="-122"/>
                <a:cs typeface="Times New Roman" pitchFamily="18" charset="0"/>
              </a:rPr>
              <a:t>1</a:t>
            </a:r>
            <a:r>
              <a:rPr lang="zh-CN" altLang="en-US" sz="2600" dirty="0">
                <a:latin typeface="宋体" pitchFamily="2" charset="-122"/>
                <a:cs typeface="Times New Roman" pitchFamily="18" charset="0"/>
              </a:rPr>
              <a:t>）在系统、工艺和机器的设计、操作和改进过程中，能够应用数学、科学和工程技术知识</a:t>
            </a:r>
            <a:endParaRPr lang="zh-CN" altLang="en-US" sz="2600" dirty="0"/>
          </a:p>
          <a:p>
            <a:pPr marL="990600" lvl="1" indent="-368300">
              <a:buNone/>
              <a:defRPr/>
            </a:pPr>
            <a:r>
              <a:rPr lang="zh-CN" altLang="en-US" sz="2600" dirty="0">
                <a:latin typeface="宋体" pitchFamily="2" charset="-122"/>
                <a:cs typeface="Times New Roman" pitchFamily="18" charset="0"/>
              </a:rPr>
              <a:t>（</a:t>
            </a:r>
            <a:r>
              <a:rPr lang="en-US" altLang="zh-CN" sz="2600" dirty="0">
                <a:latin typeface="宋体" pitchFamily="2" charset="-122"/>
                <a:cs typeface="Times New Roman" pitchFamily="18" charset="0"/>
              </a:rPr>
              <a:t>2</a:t>
            </a:r>
            <a:r>
              <a:rPr lang="zh-CN" altLang="en-US" sz="2600" dirty="0">
                <a:latin typeface="宋体" pitchFamily="2" charset="-122"/>
                <a:cs typeface="Times New Roman" pitchFamily="18" charset="0"/>
              </a:rPr>
              <a:t>）发现并解决复杂工程问题；</a:t>
            </a:r>
            <a:endParaRPr lang="zh-CN" altLang="en-US" sz="2600" dirty="0"/>
          </a:p>
          <a:p>
            <a:pPr marL="990600" lvl="1" indent="-368300">
              <a:buNone/>
              <a:defRPr/>
            </a:pPr>
            <a:r>
              <a:rPr lang="zh-CN" altLang="en-US" sz="2600" dirty="0">
                <a:latin typeface="宋体" pitchFamily="2" charset="-122"/>
                <a:cs typeface="Times New Roman" pitchFamily="18" charset="0"/>
              </a:rPr>
              <a:t>（</a:t>
            </a:r>
            <a:r>
              <a:rPr lang="en-US" altLang="zh-CN" sz="2600" dirty="0">
                <a:latin typeface="宋体" pitchFamily="2" charset="-122"/>
                <a:cs typeface="Times New Roman" pitchFamily="18" charset="0"/>
              </a:rPr>
              <a:t>3</a:t>
            </a:r>
            <a:r>
              <a:rPr lang="zh-CN" altLang="en-US" sz="2600" dirty="0">
                <a:latin typeface="宋体" pitchFamily="2" charset="-122"/>
                <a:cs typeface="Times New Roman" pitchFamily="18" charset="0"/>
              </a:rPr>
              <a:t>）了解并解决环境、经济和社会与工程相关问题</a:t>
            </a:r>
            <a:endParaRPr lang="zh-CN" altLang="en-US" sz="2600" dirty="0"/>
          </a:p>
          <a:p>
            <a:pPr marL="990600" lvl="1" indent="-368300">
              <a:buNone/>
              <a:defRPr/>
            </a:pPr>
            <a:r>
              <a:rPr lang="zh-CN" altLang="en-US" sz="2600" dirty="0">
                <a:latin typeface="宋体" pitchFamily="2" charset="-122"/>
                <a:cs typeface="Times New Roman" pitchFamily="18" charset="0"/>
              </a:rPr>
              <a:t>（</a:t>
            </a:r>
            <a:r>
              <a:rPr lang="en-US" altLang="zh-CN" sz="2600" dirty="0">
                <a:latin typeface="宋体" pitchFamily="2" charset="-122"/>
                <a:cs typeface="Times New Roman" pitchFamily="18" charset="0"/>
              </a:rPr>
              <a:t>4</a:t>
            </a:r>
            <a:r>
              <a:rPr lang="zh-CN" altLang="en-US" sz="2600" dirty="0">
                <a:latin typeface="宋体" pitchFamily="2" charset="-122"/>
                <a:cs typeface="Times New Roman" pitchFamily="18" charset="0"/>
              </a:rPr>
              <a:t>）具有有效沟通能力；</a:t>
            </a:r>
            <a:endParaRPr lang="zh-CN" altLang="en-US" sz="2600" dirty="0"/>
          </a:p>
          <a:p>
            <a:pPr marL="990600" lvl="1" indent="-368300">
              <a:buNone/>
              <a:defRPr/>
            </a:pPr>
            <a:r>
              <a:rPr lang="zh-CN" altLang="en-US" sz="2600" dirty="0">
                <a:latin typeface="宋体" pitchFamily="2" charset="-122"/>
                <a:cs typeface="Times New Roman" pitchFamily="18" charset="0"/>
              </a:rPr>
              <a:t>（</a:t>
            </a:r>
            <a:r>
              <a:rPr lang="en-US" altLang="zh-CN" sz="2600" dirty="0">
                <a:latin typeface="宋体" pitchFamily="2" charset="-122"/>
                <a:cs typeface="Times New Roman" pitchFamily="18" charset="0"/>
              </a:rPr>
              <a:t>5</a:t>
            </a:r>
            <a:r>
              <a:rPr lang="zh-CN" altLang="en-US" sz="2600" dirty="0">
                <a:latin typeface="宋体" pitchFamily="2" charset="-122"/>
                <a:cs typeface="Times New Roman" pitchFamily="18" charset="0"/>
              </a:rPr>
              <a:t>）能够接受终身学习并促进职业发展；</a:t>
            </a:r>
            <a:endParaRPr lang="zh-CN" altLang="en-US" sz="2600" dirty="0"/>
          </a:p>
          <a:p>
            <a:pPr marL="990600" lvl="1" indent="-368300">
              <a:buNone/>
              <a:defRPr/>
            </a:pPr>
            <a:r>
              <a:rPr lang="zh-CN" altLang="en-US" sz="2600" dirty="0">
                <a:latin typeface="宋体" pitchFamily="2" charset="-122"/>
                <a:cs typeface="Times New Roman" pitchFamily="18" charset="0"/>
              </a:rPr>
              <a:t>（</a:t>
            </a:r>
            <a:r>
              <a:rPr lang="en-US" altLang="zh-CN" sz="2600" dirty="0">
                <a:latin typeface="宋体" pitchFamily="2" charset="-122"/>
                <a:cs typeface="Times New Roman" pitchFamily="18" charset="0"/>
              </a:rPr>
              <a:t>6</a:t>
            </a:r>
            <a:r>
              <a:rPr lang="zh-CN" altLang="en-US" sz="2600" dirty="0">
                <a:latin typeface="宋体" pitchFamily="2" charset="-122"/>
                <a:cs typeface="Times New Roman" pitchFamily="18" charset="0"/>
              </a:rPr>
              <a:t>）遵守工程职业道德；</a:t>
            </a:r>
            <a:endParaRPr lang="zh-CN" altLang="en-US" sz="2600" dirty="0"/>
          </a:p>
          <a:p>
            <a:pPr marL="990600" lvl="1" indent="-368300">
              <a:buNone/>
              <a:defRPr/>
            </a:pPr>
            <a:r>
              <a:rPr lang="zh-CN" altLang="en-US" sz="2600" dirty="0">
                <a:latin typeface="宋体" pitchFamily="2" charset="-122"/>
                <a:cs typeface="Times New Roman" pitchFamily="18" charset="0"/>
              </a:rPr>
              <a:t>（</a:t>
            </a:r>
            <a:r>
              <a:rPr lang="en-US" altLang="zh-CN" sz="2600" dirty="0">
                <a:latin typeface="宋体" pitchFamily="2" charset="-122"/>
                <a:cs typeface="Times New Roman" pitchFamily="18" charset="0"/>
              </a:rPr>
              <a:t>7</a:t>
            </a:r>
            <a:r>
              <a:rPr lang="zh-CN" altLang="en-US" sz="2600" dirty="0">
                <a:latin typeface="宋体" pitchFamily="2" charset="-122"/>
                <a:cs typeface="Times New Roman" pitchFamily="18" charset="0"/>
              </a:rPr>
              <a:t>）能够在当今社会中发挥作用。</a:t>
            </a:r>
            <a:endParaRPr lang="zh-CN" altLang="en-US" sz="2600" dirty="0"/>
          </a:p>
          <a:p>
            <a:pPr>
              <a:defRPr/>
            </a:pPr>
            <a:endParaRPr lang="en-US" altLang="zh-CN"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457200"/>
            <a:ext cx="8229600" cy="533400"/>
          </a:xfrm>
        </p:spPr>
        <p:txBody>
          <a:bodyPr/>
          <a:lstStyle/>
          <a:p>
            <a:r>
              <a:rPr lang="zh-CN" altLang="zh-CN"/>
              <a:t>各专业方向的公共要求</a:t>
            </a:r>
            <a:endParaRPr lang="zh-CN" altLang="en-US" b="1"/>
          </a:p>
        </p:txBody>
      </p:sp>
      <p:sp>
        <p:nvSpPr>
          <p:cNvPr id="1638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88" name="Rectangle 7"/>
          <p:cNvSpPr>
            <a:spLocks noChangeArrowheads="1"/>
          </p:cNvSpPr>
          <p:nvPr/>
        </p:nvSpPr>
        <p:spPr bwMode="auto">
          <a:xfrm>
            <a:off x="533400" y="949325"/>
            <a:ext cx="8077200" cy="5324535"/>
          </a:xfrm>
          <a:prstGeom prst="rect">
            <a:avLst/>
          </a:prstGeom>
          <a:noFill/>
          <a:ln w="9525">
            <a:noFill/>
            <a:miter lim="800000"/>
            <a:headEnd/>
            <a:tailEnd/>
          </a:ln>
        </p:spPr>
        <p:txBody>
          <a:bodyPr anchor="ctr">
            <a:spAutoFit/>
          </a:bodyPr>
          <a:lstStyle/>
          <a:p>
            <a:pPr indent="171450" algn="l" eaLnBrk="0" hangingPunct="0"/>
            <a:r>
              <a:rPr lang="zh-CN" altLang="zh-CN" b="1" dirty="0">
                <a:latin typeface="+mn-ea"/>
                <a:ea typeface="+mn-ea"/>
                <a:cs typeface="Times New Roman" pitchFamily="18" charset="0"/>
              </a:rPr>
              <a:t>（</a:t>
            </a:r>
            <a:r>
              <a:rPr lang="en-US" altLang="zh-CN" b="1" dirty="0">
                <a:latin typeface="+mn-ea"/>
                <a:ea typeface="+mn-ea"/>
                <a:cs typeface="Times New Roman" pitchFamily="18" charset="0"/>
              </a:rPr>
              <a:t>1</a:t>
            </a:r>
            <a:r>
              <a:rPr lang="zh-CN" altLang="en-US" b="1" dirty="0">
                <a:latin typeface="+mn-ea"/>
                <a:ea typeface="+mn-ea"/>
                <a:cs typeface="Times New Roman" pitchFamily="18" charset="0"/>
              </a:rPr>
              <a:t>）</a:t>
            </a:r>
            <a:r>
              <a:rPr lang="zh-CN" altLang="en-US" b="1" dirty="0">
                <a:solidFill>
                  <a:srgbClr val="2915BB"/>
                </a:solidFill>
                <a:latin typeface="+mn-ea"/>
                <a:ea typeface="+mn-ea"/>
                <a:cs typeface="Times New Roman" pitchFamily="18" charset="0"/>
              </a:rPr>
              <a:t>一般基础</a:t>
            </a:r>
            <a:r>
              <a:rPr lang="zh-CN" altLang="en-US" dirty="0">
                <a:solidFill>
                  <a:srgbClr val="2915BB"/>
                </a:solidFill>
                <a:latin typeface="+mn-ea"/>
                <a:ea typeface="+mn-ea"/>
                <a:cs typeface="Times New Roman" pitchFamily="18" charset="0"/>
              </a:rPr>
              <a:t>：</a:t>
            </a:r>
            <a:r>
              <a:rPr lang="zh-CN" altLang="en-US" dirty="0">
                <a:latin typeface="+mn-ea"/>
                <a:ea typeface="+mn-ea"/>
                <a:cs typeface="Times New Roman" pitchFamily="18" charset="0"/>
              </a:rPr>
              <a:t>数学的形式理论、抽象</a:t>
            </a:r>
            <a:endParaRPr lang="zh-CN" altLang="en-US" sz="1600" dirty="0">
              <a:latin typeface="+mn-ea"/>
              <a:ea typeface="+mn-ea"/>
            </a:endParaRPr>
          </a:p>
          <a:p>
            <a:pPr indent="171450" algn="l" eaLnBrk="0" hangingPunct="0"/>
            <a:r>
              <a:rPr lang="zh-CN" altLang="en-US" b="1" dirty="0">
                <a:latin typeface="+mn-ea"/>
                <a:ea typeface="+mn-ea"/>
                <a:cs typeface="Times New Roman" pitchFamily="18" charset="0"/>
              </a:rPr>
              <a:t>（</a:t>
            </a:r>
            <a:r>
              <a:rPr lang="en-US" altLang="zh-CN" b="1" dirty="0">
                <a:latin typeface="+mn-ea"/>
                <a:ea typeface="+mn-ea"/>
                <a:cs typeface="Times New Roman" pitchFamily="18" charset="0"/>
              </a:rPr>
              <a:t>2</a:t>
            </a:r>
            <a:r>
              <a:rPr lang="zh-CN" altLang="en-US" b="1" dirty="0">
                <a:latin typeface="+mn-ea"/>
                <a:ea typeface="+mn-ea"/>
                <a:cs typeface="Times New Roman" pitchFamily="18" charset="0"/>
              </a:rPr>
              <a:t>）</a:t>
            </a:r>
            <a:r>
              <a:rPr lang="zh-CN" altLang="en-US" b="1" dirty="0">
                <a:solidFill>
                  <a:srgbClr val="2915BB"/>
                </a:solidFill>
                <a:latin typeface="+mn-ea"/>
                <a:ea typeface="+mn-ea"/>
                <a:cs typeface="Times New Roman" pitchFamily="18" charset="0"/>
              </a:rPr>
              <a:t>计算机程序设计概念和技能方面的基础。</a:t>
            </a:r>
            <a:r>
              <a:rPr lang="zh-CN" altLang="en-US" dirty="0">
                <a:latin typeface="+mn-ea"/>
                <a:ea typeface="+mn-ea"/>
                <a:cs typeface="Times New Roman" pitchFamily="18" charset="0"/>
              </a:rPr>
              <a:t>这包括：①对算法和数据结构中心任务的真正理解；②从软件的视角理解计算机硬件；③用软件实现算法和数据结构的基本程序设计技能；④</a:t>
            </a:r>
            <a:r>
              <a:rPr lang="zh-CN" altLang="en-US" dirty="0">
                <a:solidFill>
                  <a:srgbClr val="06031B"/>
                </a:solidFill>
                <a:latin typeface="+mn-ea"/>
                <a:ea typeface="+mn-ea"/>
                <a:cs typeface="Times New Roman" pitchFamily="18" charset="0"/>
              </a:rPr>
              <a:t>具有设计和实现大结构部件所需的技能</a:t>
            </a:r>
            <a:r>
              <a:rPr lang="zh-CN" altLang="en-US" dirty="0">
                <a:latin typeface="+mn-ea"/>
                <a:ea typeface="+mn-ea"/>
                <a:cs typeface="Times New Roman" pitchFamily="18" charset="0"/>
              </a:rPr>
              <a:t>，这些部件使用算法和数据结构，并且使用界面实现这些部件的通信；⑤保证软件健壮、可靠</a:t>
            </a:r>
            <a:endParaRPr lang="zh-CN" altLang="en-US" sz="1600" dirty="0">
              <a:latin typeface="+mn-ea"/>
              <a:ea typeface="+mn-ea"/>
            </a:endParaRPr>
          </a:p>
          <a:p>
            <a:pPr indent="171450" algn="l" eaLnBrk="0" hangingPunct="0"/>
            <a:r>
              <a:rPr lang="zh-CN" altLang="en-US" b="1" dirty="0">
                <a:latin typeface="+mn-ea"/>
                <a:ea typeface="+mn-ea"/>
                <a:cs typeface="Times New Roman" pitchFamily="18" charset="0"/>
              </a:rPr>
              <a:t>（</a:t>
            </a:r>
            <a:r>
              <a:rPr lang="en-US" altLang="zh-CN" b="1" dirty="0">
                <a:latin typeface="+mn-ea"/>
                <a:ea typeface="+mn-ea"/>
                <a:cs typeface="Times New Roman" pitchFamily="18" charset="0"/>
              </a:rPr>
              <a:t>3</a:t>
            </a:r>
            <a:r>
              <a:rPr lang="zh-CN" altLang="en-US" b="1" dirty="0">
                <a:latin typeface="+mn-ea"/>
                <a:ea typeface="+mn-ea"/>
                <a:cs typeface="Times New Roman" pitchFamily="18" charset="0"/>
              </a:rPr>
              <a:t>）</a:t>
            </a:r>
            <a:r>
              <a:rPr lang="zh-CN" altLang="en-US" b="1" dirty="0">
                <a:solidFill>
                  <a:srgbClr val="2915BB"/>
                </a:solidFill>
                <a:latin typeface="+mn-ea"/>
                <a:ea typeface="+mn-ea"/>
                <a:cs typeface="Times New Roman" pitchFamily="18" charset="0"/>
              </a:rPr>
              <a:t>理解计算机技术</a:t>
            </a:r>
            <a:r>
              <a:rPr lang="zh-CN" altLang="en-US" b="1" dirty="0">
                <a:latin typeface="+mn-ea"/>
                <a:ea typeface="+mn-ea"/>
                <a:cs typeface="Times New Roman" pitchFamily="18" charset="0"/>
              </a:rPr>
              <a:t>（软件、硬件、网络）可以做什么、不可以做什么的可能性和约束</a:t>
            </a:r>
            <a:r>
              <a:rPr lang="zh-CN" altLang="en-US" dirty="0">
                <a:latin typeface="+mn-ea"/>
                <a:ea typeface="+mn-ea"/>
                <a:cs typeface="Times New Roman" pitchFamily="18" charset="0"/>
              </a:rPr>
              <a:t>。这包括：理解当前技术是否可行与限制：固有不可行和通过科技进步可能可行的区别；问题求解中个人、组织和社会之间的碰撞和影响。</a:t>
            </a:r>
            <a:endParaRPr lang="zh-CN" altLang="en-US" sz="1600" dirty="0">
              <a:latin typeface="+mn-ea"/>
              <a:ea typeface="+mn-ea"/>
            </a:endParaRPr>
          </a:p>
          <a:p>
            <a:pPr indent="171450" algn="l" eaLnBrk="0" hangingPunct="0"/>
            <a:r>
              <a:rPr lang="zh-CN" altLang="en-US" dirty="0">
                <a:latin typeface="+mn-ea"/>
                <a:ea typeface="+mn-ea"/>
                <a:cs typeface="Times New Roman" pitchFamily="18" charset="0"/>
              </a:rPr>
              <a:t>（</a:t>
            </a:r>
            <a:r>
              <a:rPr lang="en-US" altLang="zh-CN" dirty="0">
                <a:latin typeface="+mn-ea"/>
                <a:ea typeface="+mn-ea"/>
                <a:cs typeface="Times New Roman" pitchFamily="18" charset="0"/>
              </a:rPr>
              <a:t>4</a:t>
            </a:r>
            <a:r>
              <a:rPr lang="zh-CN" altLang="en-US" dirty="0">
                <a:latin typeface="+mn-ea"/>
                <a:ea typeface="+mn-ea"/>
                <a:cs typeface="Times New Roman" pitchFamily="18" charset="0"/>
              </a:rPr>
              <a:t>）</a:t>
            </a:r>
            <a:r>
              <a:rPr lang="zh-CN" altLang="en-US" b="1" dirty="0">
                <a:solidFill>
                  <a:srgbClr val="2915BB"/>
                </a:solidFill>
                <a:latin typeface="+mn-ea"/>
                <a:ea typeface="+mn-ea"/>
                <a:cs typeface="Times New Roman" pitchFamily="18" charset="0"/>
              </a:rPr>
              <a:t>理解生命周期</a:t>
            </a:r>
            <a:r>
              <a:rPr lang="zh-CN" altLang="en-US" dirty="0">
                <a:latin typeface="+mn-ea"/>
                <a:ea typeface="+mn-ea"/>
                <a:cs typeface="Times New Roman" pitchFamily="18" charset="0"/>
              </a:rPr>
              <a:t>。</a:t>
            </a:r>
            <a:endParaRPr lang="zh-CN" altLang="en-US" sz="1600" dirty="0">
              <a:latin typeface="+mn-ea"/>
              <a:ea typeface="+mn-ea"/>
            </a:endParaRPr>
          </a:p>
          <a:p>
            <a:pPr indent="171450" algn="l" eaLnBrk="0" hangingPunct="0"/>
            <a:r>
              <a:rPr lang="zh-CN" altLang="en-US" dirty="0">
                <a:latin typeface="+mn-ea"/>
                <a:ea typeface="+mn-ea"/>
                <a:cs typeface="Times New Roman" pitchFamily="18" charset="0"/>
              </a:rPr>
              <a:t>（</a:t>
            </a:r>
            <a:r>
              <a:rPr lang="en-US" altLang="zh-CN" dirty="0">
                <a:latin typeface="+mn-ea"/>
                <a:ea typeface="+mn-ea"/>
                <a:cs typeface="Times New Roman" pitchFamily="18" charset="0"/>
              </a:rPr>
              <a:t>5</a:t>
            </a:r>
            <a:r>
              <a:rPr lang="zh-CN" altLang="en-US" dirty="0">
                <a:latin typeface="+mn-ea"/>
                <a:ea typeface="+mn-ea"/>
                <a:cs typeface="Times New Roman" pitchFamily="18" charset="0"/>
              </a:rPr>
              <a:t>）</a:t>
            </a:r>
            <a:r>
              <a:rPr lang="zh-CN" altLang="en-US" b="1" dirty="0">
                <a:solidFill>
                  <a:srgbClr val="2915BB"/>
                </a:solidFill>
                <a:latin typeface="+mn-ea"/>
                <a:ea typeface="+mn-ea"/>
                <a:cs typeface="Times New Roman" pitchFamily="18" charset="0"/>
              </a:rPr>
              <a:t>理解进程的基本概念</a:t>
            </a:r>
            <a:r>
              <a:rPr lang="zh-CN" altLang="en-US" dirty="0">
                <a:latin typeface="+mn-ea"/>
                <a:ea typeface="+mn-ea"/>
                <a:cs typeface="Times New Roman" pitchFamily="18" charset="0"/>
              </a:rPr>
              <a:t>。这包括：程序的执行和系统操作；</a:t>
            </a:r>
            <a:endParaRPr lang="zh-CN" altLang="en-US" sz="1600" dirty="0">
              <a:latin typeface="+mn-ea"/>
              <a:ea typeface="+mn-ea"/>
            </a:endParaRPr>
          </a:p>
          <a:p>
            <a:pPr indent="171450" algn="l" eaLnBrk="0" hangingPunct="0"/>
            <a:r>
              <a:rPr lang="zh-CN" altLang="en-US" dirty="0">
                <a:latin typeface="+mn-ea"/>
                <a:ea typeface="+mn-ea"/>
                <a:cs typeface="Times New Roman" pitchFamily="18" charset="0"/>
              </a:rPr>
              <a:t>（</a:t>
            </a:r>
            <a:r>
              <a:rPr lang="en-US" altLang="zh-CN" dirty="0">
                <a:latin typeface="+mn-ea"/>
                <a:ea typeface="+mn-ea"/>
                <a:cs typeface="Times New Roman" pitchFamily="18" charset="0"/>
              </a:rPr>
              <a:t>6</a:t>
            </a:r>
            <a:r>
              <a:rPr lang="zh-CN" altLang="en-US" dirty="0">
                <a:latin typeface="+mn-ea"/>
                <a:ea typeface="+mn-ea"/>
                <a:cs typeface="Times New Roman" pitchFamily="18" charset="0"/>
              </a:rPr>
              <a:t>）</a:t>
            </a:r>
            <a:r>
              <a:rPr lang="zh-CN" altLang="en-US" b="1" dirty="0">
                <a:latin typeface="+mn-ea"/>
                <a:ea typeface="+mn-ea"/>
                <a:cs typeface="Times New Roman" pitchFamily="18" charset="0"/>
              </a:rPr>
              <a:t>学习高级计算专题，接触和理解学科的前沿。</a:t>
            </a:r>
            <a:endParaRPr lang="zh-CN" altLang="en-US" sz="1600" b="1" dirty="0">
              <a:latin typeface="+mn-ea"/>
              <a:ea typeface="+mn-ea"/>
            </a:endParaRPr>
          </a:p>
          <a:p>
            <a:pPr indent="171450" algn="l" eaLnBrk="0" hangingPunct="0"/>
            <a:r>
              <a:rPr lang="zh-CN" altLang="en-US" dirty="0">
                <a:latin typeface="+mn-ea"/>
                <a:ea typeface="+mn-ea"/>
                <a:cs typeface="Times New Roman" pitchFamily="18" charset="0"/>
              </a:rPr>
              <a:t>（</a:t>
            </a:r>
            <a:r>
              <a:rPr lang="en-US" altLang="zh-CN" dirty="0">
                <a:latin typeface="+mn-ea"/>
                <a:ea typeface="+mn-ea"/>
                <a:cs typeface="Times New Roman" pitchFamily="18" charset="0"/>
              </a:rPr>
              <a:t>7</a:t>
            </a:r>
            <a:r>
              <a:rPr lang="zh-CN" altLang="en-US" dirty="0">
                <a:latin typeface="+mn-ea"/>
                <a:ea typeface="+mn-ea"/>
                <a:cs typeface="Times New Roman" pitchFamily="18" charset="0"/>
              </a:rPr>
              <a:t>）</a:t>
            </a:r>
            <a:r>
              <a:rPr lang="zh-CN" altLang="en-US" b="1" dirty="0">
                <a:latin typeface="+mn-ea"/>
                <a:ea typeface="+mn-ea"/>
                <a:cs typeface="Times New Roman" pitchFamily="18" charset="0"/>
              </a:rPr>
              <a:t>技术之外的技能：</a:t>
            </a:r>
            <a:r>
              <a:rPr lang="zh-CN" altLang="en-US" dirty="0">
                <a:latin typeface="+mn-ea"/>
                <a:ea typeface="+mn-ea"/>
                <a:cs typeface="Times New Roman" pitchFamily="18" charset="0"/>
              </a:rPr>
              <a:t>人际交流、团队协作、对学科适应的管理。</a:t>
            </a:r>
            <a:endParaRPr lang="zh-CN" altLang="en-US" sz="1600" dirty="0">
              <a:latin typeface="+mn-ea"/>
              <a:ea typeface="+mn-ea"/>
            </a:endParaRPr>
          </a:p>
          <a:p>
            <a:pPr indent="171450" algn="l" eaLnBrk="0" hangingPunct="0"/>
            <a:r>
              <a:rPr lang="zh-CN" altLang="en-US" dirty="0">
                <a:latin typeface="+mn-ea"/>
                <a:ea typeface="+mn-ea"/>
                <a:cs typeface="Times New Roman" pitchFamily="18" charset="0"/>
              </a:rPr>
              <a:t>（</a:t>
            </a:r>
            <a:r>
              <a:rPr lang="en-US" altLang="zh-CN" dirty="0">
                <a:latin typeface="+mn-ea"/>
                <a:ea typeface="+mn-ea"/>
                <a:cs typeface="Times New Roman" pitchFamily="18" charset="0"/>
              </a:rPr>
              <a:t>8</a:t>
            </a:r>
            <a:r>
              <a:rPr lang="zh-CN" altLang="en-US" dirty="0">
                <a:latin typeface="+mn-ea"/>
                <a:ea typeface="+mn-ea"/>
                <a:cs typeface="Times New Roman" pitchFamily="18" charset="0"/>
              </a:rPr>
              <a:t>）</a:t>
            </a:r>
            <a:r>
              <a:rPr lang="zh-CN" altLang="en-US" b="1" dirty="0">
                <a:latin typeface="+mn-ea"/>
                <a:ea typeface="+mn-ea"/>
                <a:cs typeface="Times New Roman" pitchFamily="18" charset="0"/>
              </a:rPr>
              <a:t>掌握合适的应用范围。</a:t>
            </a:r>
            <a:endParaRPr lang="zh-CN" altLang="en-US" sz="1600" b="1" dirty="0">
              <a:latin typeface="+mn-ea"/>
              <a:ea typeface="+mn-ea"/>
            </a:endParaRPr>
          </a:p>
          <a:p>
            <a:pPr indent="171450" algn="l" eaLnBrk="0" hangingPunct="0"/>
            <a:r>
              <a:rPr lang="zh-CN" altLang="en-US" dirty="0">
                <a:latin typeface="+mn-ea"/>
                <a:ea typeface="+mn-ea"/>
                <a:cs typeface="Times New Roman" pitchFamily="18" charset="0"/>
              </a:rPr>
              <a:t>（</a:t>
            </a:r>
            <a:r>
              <a:rPr lang="en-US" altLang="zh-CN" dirty="0">
                <a:latin typeface="+mn-ea"/>
                <a:ea typeface="+mn-ea"/>
                <a:cs typeface="Times New Roman" pitchFamily="18" charset="0"/>
              </a:rPr>
              <a:t>9</a:t>
            </a:r>
            <a:r>
              <a:rPr lang="zh-CN" altLang="en-US" dirty="0">
                <a:latin typeface="+mn-ea"/>
                <a:ea typeface="+mn-ea"/>
                <a:cs typeface="Times New Roman" pitchFamily="18" charset="0"/>
              </a:rPr>
              <a:t>）</a:t>
            </a:r>
            <a:r>
              <a:rPr lang="zh-CN" altLang="en-US" b="1" dirty="0">
                <a:latin typeface="+mn-ea"/>
                <a:ea typeface="+mn-ea"/>
                <a:cs typeface="Times New Roman" pitchFamily="18" charset="0"/>
              </a:rPr>
              <a:t>关注职业、法律和道德问题。</a:t>
            </a:r>
            <a:endParaRPr lang="zh-CN" altLang="en-US" sz="1600" b="1" dirty="0">
              <a:latin typeface="+mn-ea"/>
              <a:ea typeface="+mn-ea"/>
            </a:endParaRPr>
          </a:p>
          <a:p>
            <a:pPr indent="171450" algn="l" eaLnBrk="0" hangingPunct="0"/>
            <a:r>
              <a:rPr lang="zh-CN" altLang="en-US" b="1" dirty="0">
                <a:latin typeface="+mn-ea"/>
                <a:ea typeface="+mn-ea"/>
                <a:cs typeface="Times New Roman" pitchFamily="18" charset="0"/>
              </a:rPr>
              <a:t>（</a:t>
            </a:r>
            <a:r>
              <a:rPr lang="en-US" altLang="zh-CN" b="1" dirty="0">
                <a:latin typeface="+mn-ea"/>
                <a:ea typeface="+mn-ea"/>
                <a:cs typeface="Times New Roman" pitchFamily="18" charset="0"/>
              </a:rPr>
              <a:t>10</a:t>
            </a:r>
            <a:r>
              <a:rPr lang="zh-CN" altLang="en-US" b="1" dirty="0">
                <a:latin typeface="+mn-ea"/>
                <a:ea typeface="+mn-ea"/>
                <a:cs typeface="Times New Roman" pitchFamily="18" charset="0"/>
              </a:rPr>
              <a:t>）综合设计能力。</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57200" y="457200"/>
            <a:ext cx="8229600" cy="762000"/>
          </a:xfrm>
        </p:spPr>
        <p:txBody>
          <a:bodyPr/>
          <a:lstStyle/>
          <a:p>
            <a:r>
              <a:rPr lang="zh-CN" altLang="zh-CN" sz="2800" b="1" dirty="0"/>
              <a:t>计算思维能力的培养</a:t>
            </a:r>
            <a:endParaRPr lang="zh-CN" altLang="en-US" sz="2800" b="1" dirty="0"/>
          </a:p>
        </p:txBody>
      </p:sp>
      <p:sp>
        <p:nvSpPr>
          <p:cNvPr id="17411" name="矩形 9"/>
          <p:cNvSpPr>
            <a:spLocks noChangeArrowheads="1"/>
          </p:cNvSpPr>
          <p:nvPr/>
        </p:nvSpPr>
        <p:spPr bwMode="auto">
          <a:xfrm>
            <a:off x="609600" y="1219200"/>
            <a:ext cx="8305800" cy="400110"/>
          </a:xfrm>
          <a:prstGeom prst="rect">
            <a:avLst/>
          </a:prstGeom>
          <a:noFill/>
          <a:ln w="9525">
            <a:noFill/>
            <a:miter lim="800000"/>
            <a:headEnd/>
            <a:tailEnd/>
          </a:ln>
        </p:spPr>
        <p:txBody>
          <a:bodyPr>
            <a:spAutoFit/>
          </a:bodyPr>
          <a:lstStyle/>
          <a:p>
            <a:r>
              <a:rPr lang="zh-CN" altLang="en-US" b="1" dirty="0">
                <a:solidFill>
                  <a:srgbClr val="FF0000"/>
                </a:solidFill>
                <a:latin typeface="隶书" pitchFamily="49" charset="-122"/>
                <a:ea typeface="隶书" pitchFamily="49" charset="-122"/>
              </a:rPr>
              <a:t>计算思维</a:t>
            </a:r>
            <a:r>
              <a:rPr lang="zh-CN" altLang="en-US" dirty="0">
                <a:latin typeface="隶书" pitchFamily="49" charset="-122"/>
                <a:ea typeface="隶书" pitchFamily="49" charset="-122"/>
              </a:rPr>
              <a:t>的核心是基于计算机考虑问题求解</a:t>
            </a:r>
          </a:p>
        </p:txBody>
      </p:sp>
      <p:sp>
        <p:nvSpPr>
          <p:cNvPr id="17412" name="矩形 10"/>
          <p:cNvSpPr>
            <a:spLocks noChangeArrowheads="1"/>
          </p:cNvSpPr>
          <p:nvPr/>
        </p:nvSpPr>
        <p:spPr bwMode="auto">
          <a:xfrm>
            <a:off x="304800" y="1828800"/>
            <a:ext cx="8610600" cy="400110"/>
          </a:xfrm>
          <a:prstGeom prst="rect">
            <a:avLst/>
          </a:prstGeom>
          <a:noFill/>
          <a:ln w="9525">
            <a:noFill/>
            <a:miter lim="800000"/>
            <a:headEnd/>
            <a:tailEnd/>
          </a:ln>
        </p:spPr>
        <p:txBody>
          <a:bodyPr>
            <a:spAutoFit/>
          </a:bodyPr>
          <a:lstStyle/>
          <a:p>
            <a:r>
              <a:rPr lang="zh-CN" altLang="en-US" dirty="0">
                <a:latin typeface="+mn-ea"/>
                <a:ea typeface="+mn-ea"/>
              </a:rPr>
              <a:t>计算思维最根本的内容，即其本质是</a:t>
            </a:r>
            <a:r>
              <a:rPr lang="zh-CN" altLang="en-US" dirty="0">
                <a:solidFill>
                  <a:srgbClr val="FF0000"/>
                </a:solidFill>
                <a:latin typeface="+mn-ea"/>
                <a:ea typeface="+mn-ea"/>
              </a:rPr>
              <a:t>抽象与自动化。</a:t>
            </a:r>
          </a:p>
        </p:txBody>
      </p:sp>
      <p:sp>
        <p:nvSpPr>
          <p:cNvPr id="12" name="标题 1"/>
          <p:cNvSpPr txBox="1">
            <a:spLocks/>
          </p:cNvSpPr>
          <p:nvPr/>
        </p:nvSpPr>
        <p:spPr bwMode="auto">
          <a:xfrm>
            <a:off x="428596" y="3214686"/>
            <a:ext cx="8215370" cy="1143000"/>
          </a:xfrm>
          <a:prstGeom prst="rect">
            <a:avLst/>
          </a:prstGeom>
          <a:noFill/>
          <a:ln w="9525">
            <a:noFill/>
            <a:miter lim="800000"/>
            <a:headEnd/>
            <a:tailEnd/>
          </a:ln>
        </p:spPr>
        <p:txBody>
          <a:bodyPr anchor="ctr"/>
          <a:lstStyle/>
          <a:p>
            <a:pPr eaLnBrk="0" hangingPunct="0">
              <a:defRPr/>
            </a:pPr>
            <a:r>
              <a:rPr lang="zh-CN" altLang="en-US" sz="2800" b="1" dirty="0">
                <a:latin typeface="+mn-ea"/>
                <a:ea typeface="+mn-ea"/>
              </a:rPr>
              <a:t>算法设计与分析能力的培养</a:t>
            </a:r>
            <a:endParaRPr lang="en-US" altLang="zh-CN" sz="2800" b="1" dirty="0">
              <a:latin typeface="+mn-ea"/>
              <a:ea typeface="+mn-ea"/>
            </a:endParaRPr>
          </a:p>
          <a:p>
            <a:pPr lvl="8" algn="just" eaLnBrk="0" hangingPunct="0">
              <a:defRPr/>
            </a:pPr>
            <a:r>
              <a:rPr lang="zh-CN" altLang="en-US" sz="2800" b="1" dirty="0">
                <a:latin typeface="+mn-ea"/>
                <a:ea typeface="+mn-ea"/>
              </a:rPr>
              <a:t>程序设计与实现能力的培养</a:t>
            </a:r>
            <a:endParaRPr lang="en-US" altLang="zh-CN" sz="2800" b="1" dirty="0">
              <a:latin typeface="+mn-ea"/>
              <a:ea typeface="+mn-ea"/>
            </a:endParaRPr>
          </a:p>
          <a:p>
            <a:pPr eaLnBrk="0" hangingPunct="0">
              <a:defRPr/>
            </a:pPr>
            <a:r>
              <a:rPr lang="zh-CN" altLang="en-US" sz="2800" b="1" dirty="0">
                <a:latin typeface="+mn-ea"/>
                <a:ea typeface="+mn-ea"/>
              </a:rPr>
              <a:t>系统能力的培养</a:t>
            </a:r>
          </a:p>
          <a:p>
            <a:pPr eaLnBrk="0" hangingPunct="0">
              <a:defRPr/>
            </a:pPr>
            <a:endParaRPr lang="en-US" altLang="zh-CN" sz="2800" b="1" dirty="0">
              <a:ea typeface="宋体" pitchFamily="2" charset="-122"/>
            </a:endParaRPr>
          </a:p>
          <a:p>
            <a:pPr eaLnBrk="0" hangingPunct="0">
              <a:defRPr/>
            </a:pPr>
            <a:endParaRPr lang="zh-CN" altLang="en-US" sz="2800" b="1" kern="0" dirty="0">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57200" y="457200"/>
            <a:ext cx="8229600" cy="762000"/>
          </a:xfrm>
        </p:spPr>
        <p:txBody>
          <a:bodyPr/>
          <a:lstStyle/>
          <a:p>
            <a:r>
              <a:rPr lang="zh-CN" altLang="zh-CN" sz="4000" dirty="0"/>
              <a:t>社会对计算机专业毕业生的要求</a:t>
            </a:r>
            <a:endParaRPr lang="zh-CN" altLang="en-US" sz="4000" b="1" dirty="0"/>
          </a:p>
        </p:txBody>
      </p:sp>
      <p:sp>
        <p:nvSpPr>
          <p:cNvPr id="5123" name="内容占位符 2"/>
          <p:cNvSpPr>
            <a:spLocks noGrp="1"/>
          </p:cNvSpPr>
          <p:nvPr>
            <p:ph idx="1"/>
          </p:nvPr>
        </p:nvSpPr>
        <p:spPr>
          <a:xfrm>
            <a:off x="457200" y="1600200"/>
            <a:ext cx="8305800" cy="4419600"/>
          </a:xfrm>
        </p:spPr>
        <p:txBody>
          <a:bodyPr/>
          <a:lstStyle/>
          <a:p>
            <a:r>
              <a:rPr lang="zh-CN" altLang="zh-CN" sz="2800" dirty="0"/>
              <a:t>大学生的基本</a:t>
            </a:r>
            <a:r>
              <a:rPr lang="zh-CN" altLang="en-US" sz="2800" dirty="0"/>
              <a:t>素质和能力</a:t>
            </a:r>
            <a:endParaRPr lang="en-US" altLang="zh-CN" sz="2800" dirty="0"/>
          </a:p>
          <a:p>
            <a:pPr lvl="1">
              <a:buFont typeface="Wingdings" pitchFamily="2" charset="2"/>
              <a:buChar char="Ø"/>
            </a:pPr>
            <a:r>
              <a:rPr lang="zh-CN" altLang="zh-CN" sz="2400" dirty="0"/>
              <a:t>科学素养</a:t>
            </a:r>
            <a:endParaRPr lang="en-US" altLang="zh-CN" sz="2400" dirty="0"/>
          </a:p>
          <a:p>
            <a:pPr lvl="1">
              <a:buFont typeface="Wingdings" pitchFamily="2" charset="2"/>
              <a:buChar char="Ø"/>
            </a:pPr>
            <a:r>
              <a:rPr lang="zh-CN" altLang="zh-CN" sz="2400" dirty="0"/>
              <a:t>综合素质</a:t>
            </a:r>
            <a:endParaRPr lang="en-US" altLang="zh-CN" sz="2400" dirty="0"/>
          </a:p>
          <a:p>
            <a:pPr lvl="1">
              <a:buFont typeface="Wingdings" pitchFamily="2" charset="2"/>
              <a:buChar char="Ø"/>
            </a:pPr>
            <a:r>
              <a:rPr lang="zh-CN" altLang="zh-CN" sz="2400" dirty="0"/>
              <a:t>终身学习的能力</a:t>
            </a:r>
            <a:endParaRPr lang="en-US" altLang="zh-CN" sz="2400" dirty="0"/>
          </a:p>
          <a:p>
            <a:pPr lvl="1">
              <a:buFont typeface="Wingdings" pitchFamily="2" charset="2"/>
              <a:buChar char="Ø"/>
            </a:pPr>
            <a:r>
              <a:rPr lang="zh-CN" altLang="zh-CN" sz="2400" dirty="0"/>
              <a:t>创新意识</a:t>
            </a:r>
            <a:endParaRPr lang="en-US" altLang="zh-CN" sz="2400" dirty="0"/>
          </a:p>
          <a:p>
            <a:r>
              <a:rPr lang="zh-CN" altLang="zh-CN" sz="2800" dirty="0"/>
              <a:t>具有面向计算学科的专业能力</a:t>
            </a:r>
            <a:endParaRPr lang="en-US" altLang="zh-CN" sz="2800" dirty="0"/>
          </a:p>
          <a:p>
            <a:pPr lvl="1">
              <a:buFont typeface="Wingdings" pitchFamily="2" charset="2"/>
              <a:buChar char="Ø"/>
            </a:pPr>
            <a:r>
              <a:rPr lang="zh-CN" altLang="zh-CN" sz="2400" dirty="0"/>
              <a:t>面向计算学科的思维能力</a:t>
            </a:r>
            <a:endParaRPr lang="en-US" altLang="zh-CN" sz="2400" dirty="0"/>
          </a:p>
          <a:p>
            <a:pPr lvl="1">
              <a:buFont typeface="Wingdings" pitchFamily="2" charset="2"/>
              <a:buChar char="Ø"/>
            </a:pPr>
            <a:r>
              <a:rPr lang="zh-CN" altLang="zh-CN" sz="2400" dirty="0"/>
              <a:t>运用知识和使用工具的能力</a:t>
            </a:r>
            <a:endParaRPr lang="en-US" altLang="zh-CN" sz="2400" dirty="0"/>
          </a:p>
          <a:p>
            <a:pPr lvl="1">
              <a:buFont typeface="Wingdings" pitchFamily="2" charset="2"/>
              <a:buChar char="Ø"/>
            </a:pPr>
            <a:r>
              <a:rPr lang="zh-CN" altLang="zh-CN" sz="2400" dirty="0"/>
              <a:t>团队意识</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zh-CN" sz="4800" b="1" dirty="0"/>
              <a:t>课程与专业能力培养</a:t>
            </a:r>
            <a:endParaRPr lang="zh-CN" altLang="en-US" sz="3600" b="1" dirty="0"/>
          </a:p>
        </p:txBody>
      </p:sp>
      <p:sp>
        <p:nvSpPr>
          <p:cNvPr id="1843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9" name="矩形 9"/>
          <p:cNvSpPr>
            <a:spLocks noChangeArrowheads="1"/>
          </p:cNvSpPr>
          <p:nvPr/>
        </p:nvSpPr>
        <p:spPr bwMode="auto">
          <a:xfrm>
            <a:off x="457200" y="1828800"/>
            <a:ext cx="2032000" cy="369888"/>
          </a:xfrm>
          <a:prstGeom prst="rect">
            <a:avLst/>
          </a:prstGeom>
          <a:noFill/>
          <a:ln w="9525">
            <a:noFill/>
            <a:miter lim="800000"/>
            <a:headEnd/>
            <a:tailEnd/>
          </a:ln>
        </p:spPr>
        <p:txBody>
          <a:bodyPr wrap="none">
            <a:spAutoFit/>
          </a:bodyPr>
          <a:lstStyle/>
          <a:p>
            <a:r>
              <a:rPr lang="zh-CN" altLang="en-US" b="1"/>
              <a:t>公共基础系列课程</a:t>
            </a:r>
          </a:p>
        </p:txBody>
      </p:sp>
      <p:sp>
        <p:nvSpPr>
          <p:cNvPr id="18440" name="矩形 10"/>
          <p:cNvSpPr>
            <a:spLocks noChangeArrowheads="1"/>
          </p:cNvSpPr>
          <p:nvPr/>
        </p:nvSpPr>
        <p:spPr bwMode="auto">
          <a:xfrm>
            <a:off x="1676400" y="2590800"/>
            <a:ext cx="2032000" cy="369888"/>
          </a:xfrm>
          <a:prstGeom prst="rect">
            <a:avLst/>
          </a:prstGeom>
          <a:noFill/>
          <a:ln w="9525">
            <a:noFill/>
            <a:miter lim="800000"/>
            <a:headEnd/>
            <a:tailEnd/>
          </a:ln>
        </p:spPr>
        <p:txBody>
          <a:bodyPr wrap="none">
            <a:spAutoFit/>
          </a:bodyPr>
          <a:lstStyle/>
          <a:p>
            <a:r>
              <a:rPr lang="zh-CN" altLang="en-US" b="1" dirty="0"/>
              <a:t>学科基础理论课程</a:t>
            </a:r>
          </a:p>
        </p:txBody>
      </p:sp>
      <p:sp>
        <p:nvSpPr>
          <p:cNvPr id="18441" name="Rectangle 1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indent="266700" eaLnBrk="0" hangingPunct="0"/>
            <a:r>
              <a:rPr lang="zh-CN" altLang="zh-CN" sz="1000">
                <a:latin typeface="Times New Roman" pitchFamily="18" charset="0"/>
                <a:cs typeface="Times New Roman" pitchFamily="18" charset="0"/>
              </a:rPr>
              <a:t>软件技术系列课程</a:t>
            </a:r>
            <a:endParaRPr lang="zh-CN" altLang="zh-CN"/>
          </a:p>
        </p:txBody>
      </p:sp>
      <p:sp>
        <p:nvSpPr>
          <p:cNvPr id="18442" name="Rectangle 12"/>
          <p:cNvSpPr>
            <a:spLocks noChangeArrowheads="1"/>
          </p:cNvSpPr>
          <p:nvPr/>
        </p:nvSpPr>
        <p:spPr bwMode="auto">
          <a:xfrm>
            <a:off x="2286000" y="3581400"/>
            <a:ext cx="2971800" cy="369888"/>
          </a:xfrm>
          <a:prstGeom prst="rect">
            <a:avLst/>
          </a:prstGeom>
          <a:noFill/>
          <a:ln w="9525">
            <a:noFill/>
            <a:miter lim="800000"/>
            <a:headEnd/>
            <a:tailEnd/>
          </a:ln>
        </p:spPr>
        <p:txBody>
          <a:bodyPr anchor="ctr">
            <a:spAutoFit/>
          </a:bodyPr>
          <a:lstStyle/>
          <a:p>
            <a:pPr indent="266700" eaLnBrk="0" hangingPunct="0"/>
            <a:r>
              <a:rPr lang="zh-CN" altLang="zh-CN" b="1" dirty="0">
                <a:latin typeface="Times New Roman" pitchFamily="18" charset="0"/>
                <a:cs typeface="Times New Roman" pitchFamily="18" charset="0"/>
              </a:rPr>
              <a:t>软件技术系列课程</a:t>
            </a:r>
            <a:endParaRPr lang="zh-CN" altLang="zh-CN" b="1" dirty="0"/>
          </a:p>
        </p:txBody>
      </p:sp>
      <p:sp>
        <p:nvSpPr>
          <p:cNvPr id="18443" name="矩形 14"/>
          <p:cNvSpPr>
            <a:spLocks noChangeArrowheads="1"/>
          </p:cNvSpPr>
          <p:nvPr/>
        </p:nvSpPr>
        <p:spPr bwMode="auto">
          <a:xfrm>
            <a:off x="4038600" y="4419600"/>
            <a:ext cx="2032000" cy="369888"/>
          </a:xfrm>
          <a:prstGeom prst="rect">
            <a:avLst/>
          </a:prstGeom>
          <a:noFill/>
          <a:ln w="9525">
            <a:noFill/>
            <a:miter lim="800000"/>
            <a:headEnd/>
            <a:tailEnd/>
          </a:ln>
        </p:spPr>
        <p:txBody>
          <a:bodyPr wrap="none">
            <a:spAutoFit/>
          </a:bodyPr>
          <a:lstStyle/>
          <a:p>
            <a:r>
              <a:rPr lang="zh-CN" altLang="en-US" b="1" dirty="0"/>
              <a:t>硬件技术系列课程</a:t>
            </a:r>
          </a:p>
        </p:txBody>
      </p:sp>
      <p:pic>
        <p:nvPicPr>
          <p:cNvPr id="18444" name="Picture 14" descr="C:\Program Files\Microsoft Office\MEDIA\CAGCAT10\j0285698.wmf"/>
          <p:cNvPicPr>
            <a:picLocks noChangeAspect="1" noChangeArrowheads="1"/>
          </p:cNvPicPr>
          <p:nvPr/>
        </p:nvPicPr>
        <p:blipFill>
          <a:blip r:embed="rId3"/>
          <a:srcRect/>
          <a:stretch>
            <a:fillRect/>
          </a:stretch>
        </p:blipFill>
        <p:spPr bwMode="auto">
          <a:xfrm>
            <a:off x="0" y="3810000"/>
            <a:ext cx="2495550" cy="2667000"/>
          </a:xfrm>
          <a:prstGeom prst="rect">
            <a:avLst/>
          </a:prstGeom>
          <a:noFill/>
          <a:ln w="9525">
            <a:noFill/>
            <a:miter lim="800000"/>
            <a:headEnd/>
            <a:tailEnd/>
          </a:ln>
        </p:spPr>
      </p:pic>
      <p:pic>
        <p:nvPicPr>
          <p:cNvPr id="18445" name="Picture 15" descr="C:\Program Files\Microsoft Office\MEDIA\CAGCAT10\j0195384.wmf"/>
          <p:cNvPicPr>
            <a:picLocks noChangeAspect="1" noChangeArrowheads="1"/>
          </p:cNvPicPr>
          <p:nvPr/>
        </p:nvPicPr>
        <p:blipFill>
          <a:blip r:embed="rId4"/>
          <a:srcRect/>
          <a:stretch>
            <a:fillRect/>
          </a:stretch>
        </p:blipFill>
        <p:spPr bwMode="auto">
          <a:xfrm>
            <a:off x="6096000" y="1828800"/>
            <a:ext cx="2590800" cy="264636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9750" y="0"/>
            <a:ext cx="8229600" cy="692150"/>
          </a:xfrm>
          <a:solidFill>
            <a:srgbClr val="FFFFFF"/>
          </a:solidFill>
          <a:ln>
            <a:solidFill>
              <a:srgbClr val="000000"/>
            </a:solidFill>
          </a:ln>
        </p:spPr>
        <p:txBody>
          <a:bodyPr anchor="t"/>
          <a:lstStyle/>
          <a:p>
            <a:r>
              <a:rPr lang="zh-CN" altLang="en-US" sz="4000" dirty="0">
                <a:solidFill>
                  <a:schemeClr val="bg1">
                    <a:lumMod val="10000"/>
                  </a:schemeClr>
                </a:solidFill>
                <a:ea typeface="隶书" pitchFamily="49" charset="-122"/>
              </a:rPr>
              <a:t>课程设置</a:t>
            </a:r>
          </a:p>
        </p:txBody>
      </p:sp>
      <p:sp>
        <p:nvSpPr>
          <p:cNvPr id="19459" name="Rectangle 3"/>
          <p:cNvSpPr>
            <a:spLocks noGrp="1" noChangeArrowheads="1"/>
          </p:cNvSpPr>
          <p:nvPr>
            <p:ph type="body" idx="1"/>
          </p:nvPr>
        </p:nvSpPr>
        <p:spPr>
          <a:xfrm>
            <a:off x="395288" y="5589588"/>
            <a:ext cx="8229600" cy="936625"/>
          </a:xfrm>
          <a:noFill/>
        </p:spPr>
        <p:txBody>
          <a:bodyPr/>
          <a:lstStyle/>
          <a:p>
            <a:pPr>
              <a:lnSpc>
                <a:spcPct val="90000"/>
              </a:lnSpc>
            </a:pPr>
            <a:r>
              <a:rPr lang="zh-CN" altLang="en-US" sz="2800" b="1">
                <a:solidFill>
                  <a:srgbClr val="0000FF"/>
                </a:solidFill>
                <a:latin typeface="隶书" pitchFamily="49" charset="-122"/>
                <a:ea typeface="隶书" pitchFamily="49" charset="-122"/>
              </a:rPr>
              <a:t>抽象、理论和设计</a:t>
            </a:r>
            <a:r>
              <a:rPr lang="zh-CN" altLang="en-US" sz="2800">
                <a:solidFill>
                  <a:srgbClr val="0000FF"/>
                </a:solidFill>
                <a:latin typeface="隶书" pitchFamily="49" charset="-122"/>
                <a:ea typeface="隶书" pitchFamily="49" charset="-122"/>
              </a:rPr>
              <a:t>，这三个过程贯穿于</a:t>
            </a:r>
            <a:r>
              <a:rPr lang="zh-CN" altLang="en-US" sz="2800" b="1">
                <a:solidFill>
                  <a:srgbClr val="0000FF"/>
                </a:solidFill>
                <a:latin typeface="隶书" pitchFamily="49" charset="-122"/>
                <a:ea typeface="隶书" pitchFamily="49" charset="-122"/>
              </a:rPr>
              <a:t>课程学习、课程设计和实验教学</a:t>
            </a:r>
            <a:r>
              <a:rPr lang="zh-CN" altLang="en-US" sz="2800">
                <a:solidFill>
                  <a:srgbClr val="0000FF"/>
                </a:solidFill>
                <a:latin typeface="隶书" pitchFamily="49" charset="-122"/>
                <a:ea typeface="隶书" pitchFamily="49" charset="-122"/>
              </a:rPr>
              <a:t>全部过程。</a:t>
            </a:r>
            <a:endParaRPr lang="zh-CN" altLang="en-US" sz="2800">
              <a:solidFill>
                <a:srgbClr val="0000FF"/>
              </a:solidFill>
              <a:ea typeface="隶书" pitchFamily="49" charset="-122"/>
            </a:endParaRPr>
          </a:p>
        </p:txBody>
      </p:sp>
      <p:sp>
        <p:nvSpPr>
          <p:cNvPr id="19460" name="Rectangle 4"/>
          <p:cNvSpPr>
            <a:spLocks noChangeArrowheads="1"/>
          </p:cNvSpPr>
          <p:nvPr/>
        </p:nvSpPr>
        <p:spPr bwMode="auto">
          <a:xfrm>
            <a:off x="827088" y="4652963"/>
            <a:ext cx="7489825" cy="579437"/>
          </a:xfrm>
          <a:prstGeom prst="rect">
            <a:avLst/>
          </a:prstGeom>
          <a:noFill/>
          <a:ln w="9525">
            <a:noFill/>
            <a:miter lim="800000"/>
            <a:headEnd/>
            <a:tailEnd/>
          </a:ln>
        </p:spPr>
        <p:txBody>
          <a:bodyPr>
            <a:spAutoFit/>
          </a:bodyPr>
          <a:lstStyle/>
          <a:p>
            <a:pPr>
              <a:spcBef>
                <a:spcPct val="20000"/>
              </a:spcBef>
              <a:buClr>
                <a:schemeClr val="tx2"/>
              </a:buClr>
            </a:pPr>
            <a:endParaRPr lang="zh-CN" altLang="zh-CN" sz="3200">
              <a:solidFill>
                <a:srgbClr val="0000FF"/>
              </a:solidFill>
              <a:ea typeface="隶书" pitchFamily="49" charset="-122"/>
            </a:endParaRPr>
          </a:p>
        </p:txBody>
      </p:sp>
      <p:sp>
        <p:nvSpPr>
          <p:cNvPr id="19461" name="Rectangle 5"/>
          <p:cNvSpPr>
            <a:spLocks noChangeArrowheads="1"/>
          </p:cNvSpPr>
          <p:nvPr/>
        </p:nvSpPr>
        <p:spPr bwMode="auto">
          <a:xfrm>
            <a:off x="0" y="2071688"/>
            <a:ext cx="9144000" cy="0"/>
          </a:xfrm>
          <a:prstGeom prst="rect">
            <a:avLst/>
          </a:prstGeom>
          <a:noFill/>
          <a:ln w="9525">
            <a:noFill/>
            <a:miter lim="800000"/>
            <a:headEnd/>
            <a:tailEnd/>
          </a:ln>
        </p:spPr>
        <p:txBody>
          <a:bodyPr wrap="none" anchor="ctr">
            <a:spAutoFit/>
          </a:bodyPr>
          <a:lstStyle/>
          <a:p>
            <a:endParaRPr lang="zh-CN" altLang="en-US"/>
          </a:p>
        </p:txBody>
      </p:sp>
      <p:sp>
        <p:nvSpPr>
          <p:cNvPr id="19462" name="Rectangle 6"/>
          <p:cNvSpPr>
            <a:spLocks noChangeArrowheads="1"/>
          </p:cNvSpPr>
          <p:nvPr/>
        </p:nvSpPr>
        <p:spPr bwMode="auto">
          <a:xfrm>
            <a:off x="0" y="21002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63" name="Object 2"/>
          <p:cNvGraphicFramePr>
            <a:graphicFrameLocks noChangeAspect="1"/>
          </p:cNvGraphicFramePr>
          <p:nvPr/>
        </p:nvGraphicFramePr>
        <p:xfrm>
          <a:off x="179388" y="692150"/>
          <a:ext cx="8964612" cy="4894263"/>
        </p:xfrm>
        <a:graphic>
          <a:graphicData uri="http://schemas.openxmlformats.org/presentationml/2006/ole">
            <mc:AlternateContent xmlns:mc="http://schemas.openxmlformats.org/markup-compatibility/2006">
              <mc:Choice xmlns:v="urn:schemas-microsoft-com:vml" Requires="v">
                <p:oleObj name="Visio" r:id="rId3" imgW="6698894" imgH="3666134" progId="Visio.Drawing.11">
                  <p:embed/>
                </p:oleObj>
              </mc:Choice>
              <mc:Fallback>
                <p:oleObj name="Visio" r:id="rId3" imgW="6698894" imgH="3666134"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692150"/>
                        <a:ext cx="8964612" cy="489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solidFill>
            <a:srgbClr val="FFFFFF"/>
          </a:solidFill>
          <a:ln>
            <a:solidFill>
              <a:srgbClr val="000000"/>
            </a:solidFill>
          </a:ln>
        </p:spPr>
        <p:txBody>
          <a:bodyPr anchor="t"/>
          <a:lstStyle/>
          <a:p>
            <a:r>
              <a:rPr lang="zh-CN" altLang="en-US" sz="2800" b="1" dirty="0">
                <a:solidFill>
                  <a:srgbClr val="000000"/>
                </a:solidFill>
              </a:rPr>
              <a:t>表</a:t>
            </a:r>
            <a:r>
              <a:rPr lang="en-US" altLang="zh-CN" sz="2800" b="1" dirty="0">
                <a:solidFill>
                  <a:srgbClr val="000000"/>
                </a:solidFill>
              </a:rPr>
              <a:t>1. </a:t>
            </a:r>
            <a:r>
              <a:rPr lang="zh-CN" altLang="en-US" sz="2800" b="1" dirty="0">
                <a:solidFill>
                  <a:srgbClr val="000000"/>
                </a:solidFill>
              </a:rPr>
              <a:t>计算机技术与软件专业技术资格（水平）考试 </a:t>
            </a:r>
            <a:br>
              <a:rPr lang="zh-CN" altLang="en-US" sz="2800" dirty="0"/>
            </a:br>
            <a:r>
              <a:rPr lang="zh-CN" altLang="en-US" sz="2800" b="1" dirty="0">
                <a:solidFill>
                  <a:srgbClr val="000000"/>
                </a:solidFill>
              </a:rPr>
              <a:t>专业类别、资格名称和级别对应表</a:t>
            </a:r>
            <a:r>
              <a:rPr lang="zh-CN" altLang="en-US" sz="2800" dirty="0">
                <a:solidFill>
                  <a:srgbClr val="000000"/>
                </a:solidFill>
              </a:rPr>
              <a:t> </a:t>
            </a:r>
            <a:endParaRPr lang="zh-CN" altLang="en-US" sz="2800" dirty="0"/>
          </a:p>
        </p:txBody>
      </p:sp>
      <p:graphicFrame>
        <p:nvGraphicFramePr>
          <p:cNvPr id="240644" name="Group 4"/>
          <p:cNvGraphicFramePr>
            <a:graphicFrameLocks noGrp="1"/>
          </p:cNvGraphicFramePr>
          <p:nvPr/>
        </p:nvGraphicFramePr>
        <p:xfrm>
          <a:off x="107950" y="1700213"/>
          <a:ext cx="8964613" cy="3960813"/>
        </p:xfrm>
        <a:graphic>
          <a:graphicData uri="http://schemas.openxmlformats.org/drawingml/2006/table">
            <a:tbl>
              <a:tblPr/>
              <a:tblGrid>
                <a:gridCol w="1008063">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955675">
                  <a:extLst>
                    <a:ext uri="{9D8B030D-6E8A-4147-A177-3AD203B41FA5}">
                      <a16:colId xmlns:a16="http://schemas.microsoft.com/office/drawing/2014/main" val="20002"/>
                    </a:ext>
                  </a:extLst>
                </a:gridCol>
                <a:gridCol w="2312988">
                  <a:extLst>
                    <a:ext uri="{9D8B030D-6E8A-4147-A177-3AD203B41FA5}">
                      <a16:colId xmlns:a16="http://schemas.microsoft.com/office/drawing/2014/main" val="20003"/>
                    </a:ext>
                  </a:extLst>
                </a:gridCol>
                <a:gridCol w="1968500">
                  <a:extLst>
                    <a:ext uri="{9D8B030D-6E8A-4147-A177-3AD203B41FA5}">
                      <a16:colId xmlns:a16="http://schemas.microsoft.com/office/drawing/2014/main" val="20004"/>
                    </a:ext>
                  </a:extLst>
                </a:gridCol>
                <a:gridCol w="192087">
                  <a:extLst>
                    <a:ext uri="{9D8B030D-6E8A-4147-A177-3AD203B41FA5}">
                      <a16:colId xmlns:a16="http://schemas.microsoft.com/office/drawing/2014/main" val="20005"/>
                    </a:ext>
                  </a:extLst>
                </a:gridCol>
                <a:gridCol w="871538">
                  <a:extLst>
                    <a:ext uri="{9D8B030D-6E8A-4147-A177-3AD203B41FA5}">
                      <a16:colId xmlns:a16="http://schemas.microsoft.com/office/drawing/2014/main" val="20006"/>
                    </a:ext>
                  </a:extLst>
                </a:gridCol>
              </a:tblGrid>
              <a:tr h="9747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rgbClr val="0000FF"/>
                          </a:solidFill>
                          <a:effectLst/>
                          <a:latin typeface="Times New Roman" pitchFamily="18" charset="0"/>
                          <a:ea typeface="宋体" pitchFamily="2" charset="-122"/>
                        </a:rPr>
                        <a:t>专业</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600" b="1" i="0" u="none" strike="noStrike" cap="none" normalizeH="0" baseline="0">
                        <a:ln>
                          <a:noFill/>
                        </a:ln>
                        <a:solidFill>
                          <a:srgbClr val="0000FF"/>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rgbClr val="0000FF"/>
                          </a:solidFill>
                          <a:effectLst/>
                          <a:latin typeface="Times New Roman" pitchFamily="18" charset="0"/>
                          <a:ea typeface="宋体" pitchFamily="2" charset="-122"/>
                        </a:rPr>
                        <a:t>级别</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计算机 </a:t>
                      </a:r>
                      <a:br>
                        <a:rPr kumimoji="1" lang="zh-CN" altLang="en-US" sz="1600" b="1" i="0" u="none" strike="noStrike" cap="none" normalizeH="0" baseline="0">
                          <a:ln>
                            <a:noFill/>
                          </a:ln>
                          <a:solidFill>
                            <a:srgbClr val="000000"/>
                          </a:solidFill>
                          <a:effectLst/>
                          <a:latin typeface="Times New Roman" pitchFamily="18" charset="0"/>
                          <a:ea typeface="宋体" pitchFamily="2" charset="-122"/>
                        </a:rPr>
                      </a:br>
                      <a:r>
                        <a:rPr kumimoji="1" lang="zh-CN" altLang="en-US" sz="1600" b="1" i="0" u="none" strike="noStrike" cap="none" normalizeH="0" baseline="0">
                          <a:ln>
                            <a:noFill/>
                          </a:ln>
                          <a:solidFill>
                            <a:srgbClr val="000000"/>
                          </a:solidFill>
                          <a:effectLst/>
                          <a:latin typeface="Times New Roman" pitchFamily="18" charset="0"/>
                          <a:ea typeface="宋体" pitchFamily="2" charset="-122"/>
                        </a:rPr>
                        <a:t>软件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计算机 </a:t>
                      </a:r>
                      <a:br>
                        <a:rPr kumimoji="1" lang="zh-CN" altLang="en-US" sz="1600" b="1" i="0" u="none" strike="noStrike" cap="none" normalizeH="0" baseline="0">
                          <a:ln>
                            <a:noFill/>
                          </a:ln>
                          <a:solidFill>
                            <a:srgbClr val="000000"/>
                          </a:solidFill>
                          <a:effectLst/>
                          <a:latin typeface="Times New Roman" pitchFamily="18" charset="0"/>
                          <a:ea typeface="宋体" pitchFamily="2" charset="-122"/>
                        </a:rPr>
                      </a:br>
                      <a:r>
                        <a:rPr kumimoji="1" lang="zh-CN" altLang="en-US" sz="1600" b="1" i="0" u="none" strike="noStrike" cap="none" normalizeH="0" baseline="0">
                          <a:ln>
                            <a:noFill/>
                          </a:ln>
                          <a:solidFill>
                            <a:srgbClr val="000000"/>
                          </a:solidFill>
                          <a:effectLst/>
                          <a:latin typeface="Times New Roman" pitchFamily="18" charset="0"/>
                          <a:ea typeface="宋体" pitchFamily="2" charset="-122"/>
                        </a:rPr>
                        <a:t>网络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计算机 </a:t>
                      </a:r>
                      <a:br>
                        <a:rPr kumimoji="1" lang="zh-CN" altLang="en-US" sz="1600" b="1" i="0" u="none" strike="noStrike" cap="none" normalizeH="0" baseline="0">
                          <a:ln>
                            <a:noFill/>
                          </a:ln>
                          <a:solidFill>
                            <a:srgbClr val="000000"/>
                          </a:solidFill>
                          <a:effectLst/>
                          <a:latin typeface="Times New Roman" pitchFamily="18" charset="0"/>
                          <a:ea typeface="宋体" pitchFamily="2" charset="-122"/>
                        </a:rPr>
                      </a:br>
                      <a:r>
                        <a:rPr kumimoji="1" lang="zh-CN" altLang="en-US" sz="1600" b="1" i="0" u="none" strike="noStrike" cap="none" normalizeH="0" baseline="0">
                          <a:ln>
                            <a:noFill/>
                          </a:ln>
                          <a:solidFill>
                            <a:srgbClr val="000000"/>
                          </a:solidFill>
                          <a:effectLst/>
                          <a:latin typeface="Times New Roman" pitchFamily="18" charset="0"/>
                          <a:ea typeface="宋体" pitchFamily="2" charset="-122"/>
                        </a:rPr>
                        <a:t>应用技术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信息系统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信息</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服务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FF3300"/>
                          </a:solidFill>
                          <a:effectLst/>
                          <a:latin typeface="Times New Roman" pitchFamily="18" charset="0"/>
                          <a:ea typeface="宋体" pitchFamily="2" charset="-122"/>
                        </a:rPr>
                        <a:t>高级资格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信息系统项目管理师</a:t>
                      </a:r>
                      <a:endParaRPr kumimoji="1" lang="zh-CN" altLang="en-US" sz="1600" b="1"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系统分析师（原系统分析员）</a:t>
                      </a:r>
                      <a:endParaRPr kumimoji="1" lang="zh-CN" altLang="en-US" sz="1600" b="1" i="0" u="none" strike="noStrike" cap="none" normalizeH="0" baseline="0">
                        <a:ln>
                          <a:noFill/>
                        </a:ln>
                        <a:solidFill>
                          <a:schemeClr val="tx1"/>
                        </a:solidFill>
                        <a:effectLst/>
                        <a:latin typeface="Times New Roman" pitchFamily="18" charset="0"/>
                        <a:ea typeface="隶书" pitchFamily="49"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系统架构设计师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1152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FF3300"/>
                          </a:solidFill>
                          <a:effectLst/>
                          <a:latin typeface="Times New Roman" pitchFamily="18" charset="0"/>
                          <a:ea typeface="宋体" pitchFamily="2" charset="-122"/>
                        </a:rPr>
                        <a:t>中级资格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软件评测师</a:t>
                      </a:r>
                      <a:endParaRPr kumimoji="1" lang="zh-CN" altLang="en-US" sz="1600" b="1"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软件设计师 </a:t>
                      </a:r>
                      <a:br>
                        <a:rPr kumimoji="1" lang="zh-CN" altLang="en-US" sz="1600" b="1" i="0" u="none" strike="noStrike" cap="none" normalizeH="0" baseline="0">
                          <a:ln>
                            <a:noFill/>
                          </a:ln>
                          <a:solidFill>
                            <a:srgbClr val="000000"/>
                          </a:solidFill>
                          <a:effectLst/>
                          <a:latin typeface="Times New Roman" pitchFamily="18" charset="0"/>
                          <a:ea typeface="宋体" pitchFamily="2" charset="-122"/>
                        </a:rPr>
                      </a:br>
                      <a:r>
                        <a:rPr kumimoji="1" lang="en-US" altLang="zh-CN" sz="1600" b="1" i="0" u="none" strike="noStrike" cap="none" normalizeH="0" baseline="0">
                          <a:ln>
                            <a:noFill/>
                          </a:ln>
                          <a:solidFill>
                            <a:srgbClr val="000000"/>
                          </a:solidFill>
                          <a:effectLst/>
                          <a:latin typeface="Times New Roman" pitchFamily="18" charset="0"/>
                          <a:ea typeface="宋体" pitchFamily="2" charset="-122"/>
                        </a:rPr>
                        <a:t>(</a:t>
                      </a:r>
                      <a:r>
                        <a:rPr kumimoji="1" lang="zh-CN" altLang="en-US" sz="1600" b="1" i="0" u="none" strike="noStrike" cap="none" normalizeH="0" baseline="0">
                          <a:ln>
                            <a:noFill/>
                          </a:ln>
                          <a:solidFill>
                            <a:srgbClr val="000000"/>
                          </a:solidFill>
                          <a:effectLst/>
                          <a:latin typeface="Times New Roman" pitchFamily="18" charset="0"/>
                          <a:ea typeface="宋体" pitchFamily="2" charset="-122"/>
                        </a:rPr>
                        <a:t>原高级程序员</a:t>
                      </a:r>
                      <a:r>
                        <a:rPr kumimoji="1" lang="en-US" altLang="zh-CN" sz="1600" b="1" i="0" u="none" strike="noStrike" cap="none" normalizeH="0" baseline="0">
                          <a:ln>
                            <a:noFill/>
                          </a:ln>
                          <a:solidFill>
                            <a:srgbClr val="000000"/>
                          </a:solidFill>
                          <a:effectLst/>
                          <a:latin typeface="Times New Roman" pitchFamily="18" charset="0"/>
                          <a:ea typeface="宋体" pitchFamily="2" charset="-122"/>
                        </a:rPr>
                        <a: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网络工程师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多媒体应用设计师 </a:t>
                      </a:r>
                      <a:endParaRPr kumimoji="1" lang="zh-CN" altLang="en-US" sz="1600" b="1"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嵌入式系统设计师 </a:t>
                      </a:r>
                      <a:endParaRPr kumimoji="1" lang="zh-CN" altLang="en-US" sz="1600" b="1" i="0" u="none" strike="noStrike" cap="none" normalizeH="0" baseline="0">
                        <a:ln>
                          <a:noFill/>
                        </a:ln>
                        <a:solidFill>
                          <a:schemeClr val="tx1"/>
                        </a:solidFill>
                        <a:effectLst/>
                        <a:latin typeface="Times New Roman" pitchFamily="18" charset="0"/>
                        <a:ea typeface="隶书" pitchFamily="49"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计算机辅助设计师 </a:t>
                      </a:r>
                      <a:endParaRPr kumimoji="1" lang="zh-CN" altLang="en-US" sz="1600" b="1" i="0" u="none" strike="noStrike" cap="none" normalizeH="0" baseline="0">
                        <a:ln>
                          <a:noFill/>
                        </a:ln>
                        <a:solidFill>
                          <a:schemeClr val="tx1"/>
                        </a:solidFill>
                        <a:effectLst/>
                        <a:latin typeface="Times New Roman" pitchFamily="18" charset="0"/>
                        <a:ea typeface="隶书" pitchFamily="49"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电子商务设计师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信息系统监理师</a:t>
                      </a:r>
                      <a:endParaRPr kumimoji="1" lang="zh-CN" altLang="en-US" sz="1600" b="1"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数据库系统工程师 </a:t>
                      </a:r>
                      <a:endParaRPr kumimoji="1" lang="zh-CN" altLang="en-US" sz="1600" b="1" i="0" u="none" strike="noStrike" cap="none" normalizeH="0" baseline="0">
                        <a:ln>
                          <a:noFill/>
                        </a:ln>
                        <a:solidFill>
                          <a:schemeClr val="tx1"/>
                        </a:solidFill>
                        <a:effectLst/>
                        <a:latin typeface="Times New Roman" pitchFamily="18" charset="0"/>
                        <a:ea typeface="隶书" pitchFamily="49"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信息系统管理工程师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信息技术</a:t>
                      </a:r>
                      <a:endParaRPr kumimoji="1" lang="zh-CN" altLang="en-US" sz="1600" b="1"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pitchFamily="2" charset="-122"/>
                        </a:rPr>
                        <a:t>支持工程师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936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FF3300"/>
                          </a:solidFill>
                          <a:effectLst/>
                          <a:latin typeface="Times New Roman" pitchFamily="18" charset="0"/>
                          <a:ea typeface="宋体" pitchFamily="2" charset="-122"/>
                        </a:rPr>
                        <a:t>初级资格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FF"/>
                          </a:solidFill>
                          <a:effectLst/>
                          <a:latin typeface="Times New Roman" pitchFamily="18" charset="0"/>
                          <a:ea typeface="宋体" pitchFamily="2" charset="-122"/>
                        </a:rPr>
                        <a:t>程序员 </a:t>
                      </a:r>
                      <a:br>
                        <a:rPr kumimoji="1" lang="zh-CN" altLang="en-US" sz="1600" b="1" i="0" u="none" strike="noStrike" cap="none" normalizeH="0" baseline="0">
                          <a:ln>
                            <a:noFill/>
                          </a:ln>
                          <a:solidFill>
                            <a:srgbClr val="0000FF"/>
                          </a:solidFill>
                          <a:effectLst/>
                          <a:latin typeface="Times New Roman" pitchFamily="18" charset="0"/>
                          <a:ea typeface="宋体" pitchFamily="2" charset="-122"/>
                        </a:rPr>
                      </a:br>
                      <a:r>
                        <a:rPr kumimoji="1" lang="en-US" altLang="zh-CN" sz="1600" b="1" i="0" u="none" strike="noStrike" cap="none" normalizeH="0" baseline="0">
                          <a:ln>
                            <a:noFill/>
                          </a:ln>
                          <a:solidFill>
                            <a:srgbClr val="0000FF"/>
                          </a:solidFill>
                          <a:effectLst/>
                          <a:latin typeface="Times New Roman" pitchFamily="18" charset="0"/>
                          <a:ea typeface="宋体" pitchFamily="2" charset="-122"/>
                        </a:rPr>
                        <a:t>(</a:t>
                      </a:r>
                      <a:r>
                        <a:rPr kumimoji="1" lang="zh-CN" altLang="en-US" sz="1600" b="1" i="0" u="none" strike="noStrike" cap="none" normalizeH="0" baseline="0">
                          <a:ln>
                            <a:noFill/>
                          </a:ln>
                          <a:solidFill>
                            <a:srgbClr val="0000FF"/>
                          </a:solidFill>
                          <a:effectLst/>
                          <a:latin typeface="Times New Roman" pitchFamily="18" charset="0"/>
                          <a:ea typeface="宋体" pitchFamily="2" charset="-122"/>
                        </a:rPr>
                        <a:t>原初级程序员、程序员</a:t>
                      </a:r>
                      <a:r>
                        <a:rPr kumimoji="1" lang="en-US" altLang="zh-CN" sz="1600" b="1" i="0" u="none" strike="noStrike" cap="none" normalizeH="0" baseline="0">
                          <a:ln>
                            <a:noFill/>
                          </a:ln>
                          <a:solidFill>
                            <a:srgbClr val="0000FF"/>
                          </a:solidFill>
                          <a:effectLst/>
                          <a:latin typeface="Times New Roman" pitchFamily="18" charset="0"/>
                          <a:ea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FF"/>
                          </a:solidFill>
                          <a:effectLst/>
                          <a:latin typeface="Times New Roman" pitchFamily="18" charset="0"/>
                          <a:ea typeface="宋体" pitchFamily="2" charset="-122"/>
                        </a:rPr>
                        <a:t>网络管理员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FF"/>
                          </a:solidFill>
                          <a:effectLst/>
                          <a:latin typeface="Times New Roman" pitchFamily="18" charset="0"/>
                          <a:ea typeface="宋体" pitchFamily="2" charset="-122"/>
                        </a:rPr>
                        <a:t>多媒体应用制作技术员 </a:t>
                      </a:r>
                      <a:br>
                        <a:rPr kumimoji="1" lang="zh-CN" altLang="en-US" sz="1600" b="1" i="0" u="none" strike="noStrike" cap="none" normalizeH="0" baseline="0">
                          <a:ln>
                            <a:noFill/>
                          </a:ln>
                          <a:solidFill>
                            <a:srgbClr val="0000FF"/>
                          </a:solidFill>
                          <a:effectLst/>
                          <a:latin typeface="Times New Roman" pitchFamily="18" charset="0"/>
                          <a:ea typeface="宋体" pitchFamily="2" charset="-122"/>
                        </a:rPr>
                      </a:br>
                      <a:r>
                        <a:rPr kumimoji="1" lang="zh-CN" altLang="en-US" sz="1600" b="1" i="0" u="none" strike="noStrike" cap="none" normalizeH="0" baseline="0">
                          <a:ln>
                            <a:noFill/>
                          </a:ln>
                          <a:solidFill>
                            <a:srgbClr val="0000FF"/>
                          </a:solidFill>
                          <a:effectLst/>
                          <a:latin typeface="Times New Roman" pitchFamily="18" charset="0"/>
                          <a:ea typeface="宋体" pitchFamily="2" charset="-122"/>
                        </a:rPr>
                        <a:t>电子商务技术员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FF"/>
                          </a:solidFill>
                          <a:effectLst/>
                          <a:latin typeface="Times New Roman" pitchFamily="18" charset="0"/>
                          <a:ea typeface="宋体" pitchFamily="2" charset="-122"/>
                        </a:rPr>
                        <a:t>信息系统运行管理员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FF"/>
                          </a:solidFill>
                          <a:effectLst/>
                          <a:latin typeface="Times New Roman" pitchFamily="18" charset="0"/>
                          <a:ea typeface="宋体" pitchFamily="2" charset="-122"/>
                        </a:rPr>
                        <a:t>信息处理</a:t>
                      </a:r>
                      <a:endParaRPr kumimoji="1" lang="zh-CN" altLang="en-US" sz="1600" b="1" i="0" u="none" strike="noStrike" cap="none" normalizeH="0" baseline="0">
                        <a:ln>
                          <a:noFill/>
                        </a:ln>
                        <a:solidFill>
                          <a:srgbClr val="0000FF"/>
                        </a:solidFill>
                        <a:effectLst/>
                        <a:latin typeface="Times New Roman" pitchFamily="18"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0000FF"/>
                          </a:solidFill>
                          <a:effectLst/>
                          <a:latin typeface="Times New Roman" pitchFamily="18" charset="0"/>
                          <a:ea typeface="宋体" pitchFamily="2" charset="-122"/>
                        </a:rPr>
                        <a:t>技术员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D3FB428D-A451-4AA3-738E-8397315F6C08}"/>
              </a:ext>
            </a:extLst>
          </p:cNvPr>
          <p:cNvSpPr txBox="1"/>
          <p:nvPr/>
        </p:nvSpPr>
        <p:spPr>
          <a:xfrm>
            <a:off x="389731" y="82575"/>
            <a:ext cx="4687502" cy="461665"/>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400" b="1" dirty="0">
                <a:solidFill>
                  <a:srgbClr val="06031B"/>
                </a:solidFill>
                <a:latin typeface="Arial" panose="020B0604020202020204" pitchFamily="34" charset="0"/>
              </a:rPr>
              <a:t>提高专业技术能力的途径与方法</a:t>
            </a:r>
          </a:p>
        </p:txBody>
      </p:sp>
      <p:sp>
        <p:nvSpPr>
          <p:cNvPr id="6" name="Text Box 3">
            <a:extLst>
              <a:ext uri="{FF2B5EF4-FFF2-40B4-BE49-F238E27FC236}">
                <a16:creationId xmlns:a16="http://schemas.microsoft.com/office/drawing/2014/main" id="{6288FF51-DE16-287D-FB78-0AA6A241521C}"/>
              </a:ext>
            </a:extLst>
          </p:cNvPr>
          <p:cNvSpPr txBox="1"/>
          <p:nvPr/>
        </p:nvSpPr>
        <p:spPr>
          <a:xfrm>
            <a:off x="616743" y="1246212"/>
            <a:ext cx="7929563" cy="2085975"/>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lnSpc>
                <a:spcPct val="120000"/>
              </a:lnSpc>
            </a:pPr>
            <a:r>
              <a:rPr lang="zh-CN" altLang="zh-CN" sz="1800" b="1" dirty="0">
                <a:latin typeface="Arial" panose="020B0604020202020204" pitchFamily="34" charset="0"/>
              </a:rPr>
              <a:t>    </a:t>
            </a:r>
            <a:r>
              <a:rPr lang="zh-CN" altLang="zh-CN" sz="1800" b="1" dirty="0">
                <a:solidFill>
                  <a:srgbClr val="FF0000"/>
                </a:solidFill>
                <a:latin typeface="Arial" panose="020B0604020202020204" pitchFamily="34" charset="0"/>
              </a:rPr>
              <a:t>(1)</a:t>
            </a:r>
            <a:r>
              <a:rPr lang="zh-CN" altLang="zh-CN" sz="1800" b="1" dirty="0">
                <a:latin typeface="Arial" panose="020B0604020202020204" pitchFamily="34" charset="0"/>
              </a:rPr>
              <a:t>借助于科学技术文献资料，迅速掌握新知识的能力;</a:t>
            </a:r>
          </a:p>
          <a:p>
            <a:pPr eaLnBrk="1" hangingPunct="1">
              <a:lnSpc>
                <a:spcPct val="120000"/>
              </a:lnSpc>
            </a:pPr>
            <a:r>
              <a:rPr lang="zh-CN" altLang="zh-CN" sz="1800" b="1" dirty="0">
                <a:latin typeface="Arial" panose="020B0604020202020204" pitchFamily="34" charset="0"/>
              </a:rPr>
              <a:t>    </a:t>
            </a:r>
            <a:r>
              <a:rPr lang="zh-CN" altLang="zh-CN" sz="1800" b="1" dirty="0">
                <a:solidFill>
                  <a:srgbClr val="FF0000"/>
                </a:solidFill>
                <a:latin typeface="Arial" panose="020B0604020202020204" pitchFamily="34" charset="0"/>
              </a:rPr>
              <a:t>(2)</a:t>
            </a:r>
            <a:r>
              <a:rPr lang="zh-CN" altLang="zh-CN" sz="1800" b="1" dirty="0">
                <a:latin typeface="Arial" panose="020B0604020202020204" pitchFamily="34" charset="0"/>
              </a:rPr>
              <a:t>分析现有的软硬件产品，进行仿制开发、二次开发和维修的能力;</a:t>
            </a:r>
          </a:p>
          <a:p>
            <a:pPr eaLnBrk="1" hangingPunct="1">
              <a:lnSpc>
                <a:spcPct val="120000"/>
              </a:lnSpc>
            </a:pPr>
            <a:r>
              <a:rPr lang="zh-CN" altLang="zh-CN" sz="1800" b="1" dirty="0">
                <a:latin typeface="Arial" panose="020B0604020202020204" pitchFamily="34" charset="0"/>
              </a:rPr>
              <a:t>    </a:t>
            </a:r>
            <a:r>
              <a:rPr lang="zh-CN" altLang="zh-CN" sz="1800" b="1" dirty="0">
                <a:solidFill>
                  <a:srgbClr val="FF0000"/>
                </a:solidFill>
                <a:latin typeface="Arial" panose="020B0604020202020204" pitchFamily="34" charset="0"/>
              </a:rPr>
              <a:t>(3)</a:t>
            </a:r>
            <a:r>
              <a:rPr lang="zh-CN" altLang="zh-CN" sz="1800" b="1" dirty="0">
                <a:latin typeface="Arial" panose="020B0604020202020204" pitchFamily="34" charset="0"/>
              </a:rPr>
              <a:t>根据新思想，设计软硬件系统进行试验开发的能力;</a:t>
            </a:r>
          </a:p>
          <a:p>
            <a:pPr eaLnBrk="1" hangingPunct="1">
              <a:lnSpc>
                <a:spcPct val="120000"/>
              </a:lnSpc>
            </a:pPr>
            <a:r>
              <a:rPr lang="zh-CN" altLang="zh-CN" sz="1800" b="1" dirty="0">
                <a:latin typeface="Arial" panose="020B0604020202020204" pitchFamily="34" charset="0"/>
              </a:rPr>
              <a:t>    </a:t>
            </a:r>
            <a:r>
              <a:rPr lang="zh-CN" altLang="zh-CN" sz="1800" b="1" dirty="0">
                <a:solidFill>
                  <a:srgbClr val="FF0000"/>
                </a:solidFill>
                <a:latin typeface="Arial" panose="020B0604020202020204" pitchFamily="34" charset="0"/>
              </a:rPr>
              <a:t>(4)</a:t>
            </a:r>
            <a:r>
              <a:rPr lang="zh-CN" altLang="zh-CN" sz="1800" b="1" dirty="0">
                <a:latin typeface="Arial" panose="020B0604020202020204" pitchFamily="34" charset="0"/>
              </a:rPr>
              <a:t>对实际计算问题，应用现有设备，进行计算处理的能力;</a:t>
            </a:r>
          </a:p>
          <a:p>
            <a:pPr eaLnBrk="1" hangingPunct="1">
              <a:lnSpc>
                <a:spcPct val="120000"/>
              </a:lnSpc>
            </a:pPr>
            <a:r>
              <a:rPr lang="zh-CN" altLang="zh-CN" sz="1800" b="1" dirty="0">
                <a:latin typeface="Arial" panose="020B0604020202020204" pitchFamily="34" charset="0"/>
              </a:rPr>
              <a:t>    </a:t>
            </a:r>
            <a:r>
              <a:rPr lang="zh-CN" altLang="zh-CN" sz="1800" b="1" dirty="0">
                <a:solidFill>
                  <a:srgbClr val="FF0000"/>
                </a:solidFill>
                <a:latin typeface="Arial" panose="020B0604020202020204" pitchFamily="34" charset="0"/>
              </a:rPr>
              <a:t>(5)</a:t>
            </a:r>
            <a:r>
              <a:rPr lang="zh-CN" altLang="zh-CN" sz="1800" b="1" dirty="0">
                <a:latin typeface="Arial" panose="020B0604020202020204" pitchFamily="34" charset="0"/>
              </a:rPr>
              <a:t>在前人工作的基础上，进行新概念、新思想、新方法、新技术创新研究</a:t>
            </a:r>
          </a:p>
          <a:p>
            <a:pPr eaLnBrk="1" hangingPunct="1">
              <a:lnSpc>
                <a:spcPct val="120000"/>
              </a:lnSpc>
            </a:pPr>
            <a:r>
              <a:rPr lang="zh-CN" altLang="zh-CN" sz="1800" b="1" dirty="0">
                <a:latin typeface="Arial" panose="020B0604020202020204" pitchFamily="34" charset="0"/>
              </a:rPr>
              <a:t>的能力。</a:t>
            </a:r>
          </a:p>
        </p:txBody>
      </p:sp>
      <p:sp>
        <p:nvSpPr>
          <p:cNvPr id="7" name="Text Box 4">
            <a:extLst>
              <a:ext uri="{FF2B5EF4-FFF2-40B4-BE49-F238E27FC236}">
                <a16:creationId xmlns:a16="http://schemas.microsoft.com/office/drawing/2014/main" id="{6A5C8DC2-4C15-D7A4-49DC-651F78AD3B84}"/>
              </a:ext>
            </a:extLst>
          </p:cNvPr>
          <p:cNvSpPr txBox="1"/>
          <p:nvPr/>
        </p:nvSpPr>
        <p:spPr>
          <a:xfrm>
            <a:off x="454818" y="627087"/>
            <a:ext cx="8086725" cy="369888"/>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800" b="1" dirty="0">
                <a:solidFill>
                  <a:schemeClr val="hlink"/>
                </a:solidFill>
                <a:latin typeface="Arial" panose="020B0604020202020204" pitchFamily="34" charset="0"/>
              </a:rPr>
              <a:t>从（学科发展）特征分析的角度，计算科学专业能力主要集中在以下几方面：</a:t>
            </a:r>
          </a:p>
        </p:txBody>
      </p:sp>
      <p:sp>
        <p:nvSpPr>
          <p:cNvPr id="8" name="AutoShape 5">
            <a:extLst>
              <a:ext uri="{FF2B5EF4-FFF2-40B4-BE49-F238E27FC236}">
                <a16:creationId xmlns:a16="http://schemas.microsoft.com/office/drawing/2014/main" id="{2DF44B06-444E-0BC3-31CA-8494C47B6C8D}"/>
              </a:ext>
            </a:extLst>
          </p:cNvPr>
          <p:cNvSpPr/>
          <p:nvPr/>
        </p:nvSpPr>
        <p:spPr>
          <a:xfrm>
            <a:off x="534193" y="1162075"/>
            <a:ext cx="7991475" cy="2232025"/>
          </a:xfrm>
          <a:prstGeom prst="roundRect">
            <a:avLst>
              <a:gd name="adj" fmla="val 16667"/>
            </a:avLst>
          </a:prstGeom>
          <a:noFill/>
          <a:ln w="25400" cap="flat" cmpd="sng">
            <a:solidFill>
              <a:srgbClr val="00FF00"/>
            </a:solidFill>
            <a:prstDash val="solid"/>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sp>
        <p:nvSpPr>
          <p:cNvPr id="9" name="Text Box 6">
            <a:extLst>
              <a:ext uri="{FF2B5EF4-FFF2-40B4-BE49-F238E27FC236}">
                <a16:creationId xmlns:a16="http://schemas.microsoft.com/office/drawing/2014/main" id="{820BA34F-BDAC-78D2-B605-98B364C277D1}"/>
              </a:ext>
            </a:extLst>
          </p:cNvPr>
          <p:cNvSpPr txBox="1"/>
          <p:nvPr/>
        </p:nvSpPr>
        <p:spPr>
          <a:xfrm>
            <a:off x="511968" y="3497287"/>
            <a:ext cx="7234673" cy="369332"/>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800" b="1" dirty="0">
                <a:solidFill>
                  <a:schemeClr val="hlink"/>
                </a:solidFill>
                <a:latin typeface="Arial" panose="020B0604020202020204" pitchFamily="34" charset="0"/>
              </a:rPr>
              <a:t>从技术能力的角度观察，计算科学专业能力主要集中在以下几个方面:</a:t>
            </a:r>
          </a:p>
        </p:txBody>
      </p:sp>
      <p:sp>
        <p:nvSpPr>
          <p:cNvPr id="10" name="Text Box 7">
            <a:extLst>
              <a:ext uri="{FF2B5EF4-FFF2-40B4-BE49-F238E27FC236}">
                <a16:creationId xmlns:a16="http://schemas.microsoft.com/office/drawing/2014/main" id="{CD2BCD19-7755-FCFC-0E6E-62FB01D0BB28}"/>
              </a:ext>
            </a:extLst>
          </p:cNvPr>
          <p:cNvSpPr txBox="1"/>
          <p:nvPr/>
        </p:nvSpPr>
        <p:spPr>
          <a:xfrm>
            <a:off x="592931" y="4011637"/>
            <a:ext cx="8161337" cy="2225675"/>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lnSpc>
                <a:spcPct val="110000"/>
              </a:lnSpc>
            </a:pPr>
            <a:r>
              <a:rPr lang="zh-CN" altLang="en-US" sz="1800" b="1" dirty="0">
                <a:latin typeface="Arial" panose="020B0604020202020204" pitchFamily="34" charset="0"/>
              </a:rPr>
              <a:t>    </a:t>
            </a:r>
            <a:r>
              <a:rPr lang="zh-CN" altLang="en-US" sz="1800" b="1" dirty="0">
                <a:solidFill>
                  <a:srgbClr val="FF0000"/>
                </a:solidFill>
                <a:latin typeface="Arial" panose="020B0604020202020204" pitchFamily="34" charset="0"/>
              </a:rPr>
              <a:t>(1)</a:t>
            </a:r>
            <a:r>
              <a:rPr lang="zh-CN" altLang="en-US" sz="1800" b="1" dirty="0">
                <a:latin typeface="Arial" panose="020B0604020202020204" pitchFamily="34" charset="0"/>
              </a:rPr>
              <a:t>阅读、理解科学技术文献上的新知识，特别是用数学形式表述的科学论</a:t>
            </a:r>
          </a:p>
          <a:p>
            <a:pPr eaLnBrk="1" hangingPunct="1">
              <a:lnSpc>
                <a:spcPct val="110000"/>
              </a:lnSpc>
            </a:pPr>
            <a:r>
              <a:rPr lang="zh-CN" altLang="en-US" sz="1800" b="1" dirty="0">
                <a:latin typeface="Arial" panose="020B0604020202020204" pitchFamily="34" charset="0"/>
              </a:rPr>
              <a:t>文、技术报告的内容，能够较快地掌握新知识;</a:t>
            </a:r>
          </a:p>
          <a:p>
            <a:pPr eaLnBrk="1" hangingPunct="1">
              <a:lnSpc>
                <a:spcPct val="110000"/>
              </a:lnSpc>
            </a:pPr>
            <a:r>
              <a:rPr lang="zh-CN" altLang="en-US" sz="1800" b="1" dirty="0">
                <a:latin typeface="Arial" panose="020B0604020202020204" pitchFamily="34" charset="0"/>
              </a:rPr>
              <a:t>    </a:t>
            </a:r>
            <a:r>
              <a:rPr lang="zh-CN" altLang="en-US" sz="1800" b="1" dirty="0">
                <a:solidFill>
                  <a:srgbClr val="FF0000"/>
                </a:solidFill>
                <a:latin typeface="Arial" panose="020B0604020202020204" pitchFamily="34" charset="0"/>
              </a:rPr>
              <a:t>(2)</a:t>
            </a:r>
            <a:r>
              <a:rPr lang="zh-CN" altLang="en-US" sz="1800" b="1" dirty="0">
                <a:latin typeface="Arial" panose="020B0604020202020204" pitchFamily="34" charset="0"/>
              </a:rPr>
              <a:t>计算机实际操作，工具的使用，以及软硬件实验应用操作的能力;</a:t>
            </a:r>
          </a:p>
          <a:p>
            <a:pPr eaLnBrk="1" hangingPunct="1">
              <a:lnSpc>
                <a:spcPct val="110000"/>
              </a:lnSpc>
            </a:pPr>
            <a:r>
              <a:rPr lang="zh-CN" altLang="en-US" sz="1800" b="1" dirty="0">
                <a:latin typeface="Arial" panose="020B0604020202020204" pitchFamily="34" charset="0"/>
              </a:rPr>
              <a:t>    </a:t>
            </a:r>
            <a:r>
              <a:rPr lang="zh-CN" altLang="en-US" sz="1800" b="1" dirty="0">
                <a:solidFill>
                  <a:srgbClr val="FF0000"/>
                </a:solidFill>
                <a:latin typeface="Arial" panose="020B0604020202020204" pitchFamily="34" charset="0"/>
              </a:rPr>
              <a:t>(3)</a:t>
            </a:r>
            <a:r>
              <a:rPr lang="zh-CN" altLang="en-US" sz="1800" b="1" dirty="0">
                <a:latin typeface="Arial" panose="020B0604020202020204" pitchFamily="34" charset="0"/>
              </a:rPr>
              <a:t>硬件设计、数字逻辑系统设计及其实现、维修的能力;</a:t>
            </a:r>
          </a:p>
          <a:p>
            <a:pPr eaLnBrk="1" hangingPunct="1">
              <a:lnSpc>
                <a:spcPct val="110000"/>
              </a:lnSpc>
            </a:pPr>
            <a:r>
              <a:rPr lang="zh-CN" altLang="en-US" sz="1800" b="1" dirty="0">
                <a:latin typeface="Arial" panose="020B0604020202020204" pitchFamily="34" charset="0"/>
              </a:rPr>
              <a:t>    </a:t>
            </a:r>
            <a:r>
              <a:rPr lang="zh-CN" altLang="en-US" sz="1800" b="1" dirty="0">
                <a:solidFill>
                  <a:srgbClr val="FF0000"/>
                </a:solidFill>
                <a:latin typeface="Arial" panose="020B0604020202020204" pitchFamily="34" charset="0"/>
              </a:rPr>
              <a:t>(4)</a:t>
            </a:r>
            <a:r>
              <a:rPr lang="zh-CN" altLang="en-US" sz="1800" b="1" dirty="0">
                <a:latin typeface="Arial" panose="020B0604020202020204" pitchFamily="34" charset="0"/>
              </a:rPr>
              <a:t>软件设计、算法设计、程序设计、程序证明的能力;</a:t>
            </a:r>
          </a:p>
          <a:p>
            <a:pPr eaLnBrk="1" hangingPunct="1">
              <a:lnSpc>
                <a:spcPct val="110000"/>
              </a:lnSpc>
            </a:pPr>
            <a:r>
              <a:rPr lang="zh-CN" altLang="en-US" sz="1800" b="1" dirty="0">
                <a:latin typeface="Arial" panose="020B0604020202020204" pitchFamily="34" charset="0"/>
              </a:rPr>
              <a:t>    </a:t>
            </a:r>
            <a:r>
              <a:rPr lang="zh-CN" altLang="en-US" sz="1800" b="1" dirty="0">
                <a:solidFill>
                  <a:srgbClr val="FF0000"/>
                </a:solidFill>
                <a:latin typeface="Arial" panose="020B0604020202020204" pitchFamily="34" charset="0"/>
              </a:rPr>
              <a:t>(5)</a:t>
            </a:r>
            <a:r>
              <a:rPr lang="zh-CN" altLang="en-US" sz="1800" b="1" dirty="0">
                <a:latin typeface="Arial" panose="020B0604020202020204" pitchFamily="34" charset="0"/>
              </a:rPr>
              <a:t>在前人工作的基础上，提出新思想、新概念、新方法、新技术、新理论，</a:t>
            </a:r>
          </a:p>
          <a:p>
            <a:pPr eaLnBrk="1" hangingPunct="1">
              <a:lnSpc>
                <a:spcPct val="110000"/>
              </a:lnSpc>
            </a:pPr>
            <a:r>
              <a:rPr lang="zh-CN" altLang="en-US" sz="1800" b="1" dirty="0">
                <a:latin typeface="Arial" panose="020B0604020202020204" pitchFamily="34" charset="0"/>
              </a:rPr>
              <a:t>并加以数学论证，或通过设计与实验验证的能力。</a:t>
            </a:r>
          </a:p>
        </p:txBody>
      </p:sp>
      <p:sp>
        <p:nvSpPr>
          <p:cNvPr id="11" name="Rectangle 8">
            <a:extLst>
              <a:ext uri="{FF2B5EF4-FFF2-40B4-BE49-F238E27FC236}">
                <a16:creationId xmlns:a16="http://schemas.microsoft.com/office/drawing/2014/main" id="{02A89091-3441-A011-2F3B-9C9785092661}"/>
              </a:ext>
            </a:extLst>
          </p:cNvPr>
          <p:cNvSpPr/>
          <p:nvPr/>
        </p:nvSpPr>
        <p:spPr>
          <a:xfrm>
            <a:off x="605631" y="4041800"/>
            <a:ext cx="7920037" cy="2160587"/>
          </a:xfrm>
          <a:prstGeom prst="rect">
            <a:avLst/>
          </a:prstGeom>
          <a:noFill/>
          <a:ln w="25400" cap="flat" cmpd="sng">
            <a:solidFill>
              <a:srgbClr val="008080"/>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AA79D58-0B03-9078-0293-02BA96A8D685}"/>
              </a:ext>
            </a:extLst>
          </p:cNvPr>
          <p:cNvSpPr txBox="1"/>
          <p:nvPr/>
        </p:nvSpPr>
        <p:spPr>
          <a:xfrm>
            <a:off x="359569" y="1414959"/>
            <a:ext cx="8424863" cy="2862322"/>
          </a:xfrm>
          <a:prstGeom prst="rect">
            <a:avLst/>
          </a:prstGeom>
          <a:noFill/>
          <a:ln w="9525">
            <a:noFill/>
          </a:ln>
        </p:spPr>
        <p:txBody>
          <a:bodyPr>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800" b="1" dirty="0">
                <a:latin typeface="Arial" panose="020B0604020202020204" pitchFamily="34" charset="0"/>
              </a:rPr>
              <a:t> 计算科学是一个有相当学术深度的学科，是建立在数学学科、逻辑与电子科学技术基础之上的学科，因此，学习计算机科学与技术专业各门课程的学习方法与学习数学、哲学和技术学科课程的方法具有许多相似之处。</a:t>
            </a:r>
          </a:p>
          <a:p>
            <a:pPr eaLnBrk="1" hangingPunct="1"/>
            <a:endParaRPr lang="zh-CN" altLang="zh-CN" sz="1800" b="1" dirty="0">
              <a:latin typeface="Arial" panose="020B0604020202020204" pitchFamily="34" charset="0"/>
            </a:endParaRPr>
          </a:p>
          <a:p>
            <a:pPr eaLnBrk="1" hangingPunct="1"/>
            <a:endParaRPr lang="zh-CN" altLang="zh-CN" sz="1800" b="1" dirty="0">
              <a:latin typeface="Arial" panose="020B0604020202020204" pitchFamily="34" charset="0"/>
            </a:endParaRPr>
          </a:p>
          <a:p>
            <a:pPr eaLnBrk="1" hangingPunct="1"/>
            <a:endParaRPr lang="en-US" altLang="zh-CN" sz="1800" b="1" dirty="0">
              <a:latin typeface="Arial" panose="020B0604020202020204" pitchFamily="34" charset="0"/>
            </a:endParaRPr>
          </a:p>
          <a:p>
            <a:pPr eaLnBrk="1" hangingPunct="1"/>
            <a:endParaRPr lang="en-US" altLang="zh-CN" sz="1800" b="1" dirty="0">
              <a:latin typeface="Arial" panose="020B0604020202020204" pitchFamily="34" charset="0"/>
            </a:endParaRPr>
          </a:p>
          <a:p>
            <a:pPr eaLnBrk="1" hangingPunct="1"/>
            <a:r>
              <a:rPr lang="zh-CN" altLang="zh-CN" sz="1800" b="1" dirty="0">
                <a:latin typeface="Arial" panose="020B0604020202020204" pitchFamily="34" charset="0"/>
              </a:rPr>
              <a:t>对每一个学生来说，首先，</a:t>
            </a:r>
            <a:r>
              <a:rPr lang="zh-CN" altLang="zh-CN" sz="1800" b="1" dirty="0">
                <a:solidFill>
                  <a:srgbClr val="FF0066"/>
                </a:solidFill>
                <a:latin typeface="Arial" panose="020B0604020202020204" pitchFamily="34" charset="0"/>
              </a:rPr>
              <a:t>静下心来</a:t>
            </a:r>
            <a:r>
              <a:rPr lang="zh-CN" altLang="zh-CN" sz="1800" b="1" dirty="0">
                <a:latin typeface="Arial" panose="020B0604020202020204" pitchFamily="34" charset="0"/>
              </a:rPr>
              <a:t>，然后</a:t>
            </a:r>
            <a:r>
              <a:rPr lang="zh-CN" altLang="zh-CN" sz="1800" b="1" dirty="0">
                <a:solidFill>
                  <a:srgbClr val="FF0066"/>
                </a:solidFill>
                <a:latin typeface="Arial" panose="020B0604020202020204" pitchFamily="34" charset="0"/>
              </a:rPr>
              <a:t>认真听课，反复念书，大量做题，仔细思考，大胆质疑、总结体会、揣摩和联想，完成实验</a:t>
            </a:r>
            <a:r>
              <a:rPr lang="zh-CN" altLang="zh-CN" sz="1800" b="1" dirty="0">
                <a:latin typeface="Arial" panose="020B0604020202020204" pitchFamily="34" charset="0"/>
              </a:rPr>
              <a:t>，这些学习的方式方法必将伴随着一个未来有希望、有前途的专业技术人才度过难忘的大学生活。</a:t>
            </a:r>
          </a:p>
        </p:txBody>
      </p:sp>
      <p:sp>
        <p:nvSpPr>
          <p:cNvPr id="3" name="Text Box 3">
            <a:extLst>
              <a:ext uri="{FF2B5EF4-FFF2-40B4-BE49-F238E27FC236}">
                <a16:creationId xmlns:a16="http://schemas.microsoft.com/office/drawing/2014/main" id="{6C793DA8-CBBA-DF5E-AF8E-285961753154}"/>
              </a:ext>
            </a:extLst>
          </p:cNvPr>
          <p:cNvSpPr txBox="1"/>
          <p:nvPr/>
        </p:nvSpPr>
        <p:spPr>
          <a:xfrm>
            <a:off x="431007" y="116632"/>
            <a:ext cx="1988045" cy="523220"/>
          </a:xfrm>
          <a:prstGeom prst="rect">
            <a:avLst/>
          </a:prstGeom>
          <a:noFill/>
          <a:ln w="9525">
            <a:noFill/>
          </a:ln>
        </p:spPr>
        <p:txBody>
          <a:bodyPr wrap="none">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800" b="1" dirty="0">
                <a:solidFill>
                  <a:srgbClr val="06031B"/>
                </a:solidFill>
                <a:latin typeface="Arial" panose="020B0604020202020204" pitchFamily="34" charset="0"/>
              </a:rPr>
              <a:t>途径与方法</a:t>
            </a:r>
          </a:p>
        </p:txBody>
      </p:sp>
      <p:sp>
        <p:nvSpPr>
          <p:cNvPr id="4" name="Rectangle 4">
            <a:extLst>
              <a:ext uri="{FF2B5EF4-FFF2-40B4-BE49-F238E27FC236}">
                <a16:creationId xmlns:a16="http://schemas.microsoft.com/office/drawing/2014/main" id="{EEB4D0CA-A2DC-AAA5-E702-84C90B74EAEC}"/>
              </a:ext>
            </a:extLst>
          </p:cNvPr>
          <p:cNvSpPr/>
          <p:nvPr/>
        </p:nvSpPr>
        <p:spPr>
          <a:xfrm>
            <a:off x="359569" y="1416546"/>
            <a:ext cx="8423275" cy="863600"/>
          </a:xfrm>
          <a:prstGeom prst="rect">
            <a:avLst/>
          </a:prstGeom>
          <a:noFill/>
          <a:ln w="25400" cap="flat" cmpd="sng">
            <a:solidFill>
              <a:srgbClr val="003300"/>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sp>
        <p:nvSpPr>
          <p:cNvPr id="12" name="Rectangle 5">
            <a:extLst>
              <a:ext uri="{FF2B5EF4-FFF2-40B4-BE49-F238E27FC236}">
                <a16:creationId xmlns:a16="http://schemas.microsoft.com/office/drawing/2014/main" id="{DDF56CA3-B03B-0BC1-FE13-917A8549F84A}"/>
              </a:ext>
            </a:extLst>
          </p:cNvPr>
          <p:cNvSpPr/>
          <p:nvPr/>
        </p:nvSpPr>
        <p:spPr>
          <a:xfrm>
            <a:off x="431007" y="3285034"/>
            <a:ext cx="8280400" cy="1008062"/>
          </a:xfrm>
          <a:prstGeom prst="rect">
            <a:avLst/>
          </a:prstGeom>
          <a:noFill/>
          <a:ln w="25400" cap="flat" cmpd="sng">
            <a:solidFill>
              <a:schemeClr val="hlink"/>
            </a:solidFill>
            <a:prstDash val="solid"/>
            <a:miter/>
            <a:headEnd type="none" w="med" len="med"/>
            <a:tailEnd type="none" w="med" len="med"/>
          </a:ln>
        </p:spPr>
        <p:txBody>
          <a:bodyPr anchor="ctr" anchorCtr="0"/>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332765043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5. </a:t>
            </a:r>
            <a:r>
              <a:rPr lang="zh-CN" altLang="en-US" dirty="0"/>
              <a:t>科学与科学素养</a:t>
            </a:r>
          </a:p>
        </p:txBody>
      </p:sp>
      <p:sp>
        <p:nvSpPr>
          <p:cNvPr id="3" name="内容占位符 2"/>
          <p:cNvSpPr>
            <a:spLocks noGrp="1"/>
          </p:cNvSpPr>
          <p:nvPr>
            <p:ph idx="1"/>
          </p:nvPr>
        </p:nvSpPr>
        <p:spPr/>
        <p:txBody>
          <a:bodyPr/>
          <a:lstStyle/>
          <a:p>
            <a:r>
              <a:rPr lang="zh-CN" altLang="en-US" dirty="0">
                <a:solidFill>
                  <a:srgbClr val="CC0000"/>
                </a:solidFill>
                <a:latin typeface="+mn-ea"/>
              </a:rPr>
              <a:t>理解科学</a:t>
            </a:r>
            <a:r>
              <a:rPr lang="zh-CN" altLang="en-US" dirty="0">
                <a:latin typeface="+mn-ea"/>
              </a:rPr>
              <a:t>是指一个人对多种科学知识的综合结构的了解。包括如下几个方面</a:t>
            </a:r>
            <a:endParaRPr lang="en-US" altLang="zh-CN" dirty="0">
              <a:latin typeface="+mn-ea"/>
            </a:endParaRPr>
          </a:p>
          <a:p>
            <a:pPr>
              <a:buNone/>
            </a:pPr>
            <a:r>
              <a:rPr lang="en-US" altLang="zh-CN" dirty="0">
                <a:latin typeface="+mn-ea"/>
              </a:rPr>
              <a:t>  </a:t>
            </a:r>
            <a:r>
              <a:rPr lang="zh-CN" altLang="en-US" dirty="0">
                <a:latin typeface="+mn-ea"/>
              </a:rPr>
              <a:t>（</a:t>
            </a:r>
            <a:r>
              <a:rPr lang="en-US" altLang="zh-CN" dirty="0">
                <a:latin typeface="+mn-ea"/>
              </a:rPr>
              <a:t>1</a:t>
            </a:r>
            <a:r>
              <a:rPr lang="zh-CN" altLang="en-US" dirty="0">
                <a:latin typeface="+mn-ea"/>
              </a:rPr>
              <a:t>）基本的科学原理，科学思想之间的关系，形成这些关系的原因，</a:t>
            </a:r>
            <a:endParaRPr lang="en-US" altLang="zh-CN" dirty="0">
              <a:latin typeface="+mn-ea"/>
            </a:endParaRPr>
          </a:p>
          <a:p>
            <a:pPr>
              <a:buNone/>
            </a:pPr>
            <a:r>
              <a:rPr lang="en-US" altLang="zh-CN" dirty="0">
                <a:latin typeface="+mn-ea"/>
              </a:rPr>
              <a:t>  </a:t>
            </a:r>
            <a:r>
              <a:rPr lang="zh-CN" altLang="en-US" dirty="0">
                <a:latin typeface="+mn-ea"/>
              </a:rPr>
              <a:t>（</a:t>
            </a:r>
            <a:r>
              <a:rPr lang="en-US" altLang="zh-CN" dirty="0">
                <a:latin typeface="+mn-ea"/>
              </a:rPr>
              <a:t>2</a:t>
            </a:r>
            <a:r>
              <a:rPr lang="zh-CN" altLang="en-US" dirty="0">
                <a:latin typeface="+mn-ea"/>
              </a:rPr>
              <a:t>）如何利用这些科学知识解释和预测自然现象和各种人工实验现象，以及认识和理解发生在我们身边的事情。</a:t>
            </a:r>
            <a:endParaRPr lang="en-US" altLang="zh-CN" dirty="0">
              <a:latin typeface="+mn-ea"/>
            </a:endParaRPr>
          </a:p>
          <a:p>
            <a:pPr>
              <a:buNone/>
            </a:pPr>
            <a:r>
              <a:rPr lang="en-US" altLang="zh-CN" dirty="0">
                <a:latin typeface="+mn-ea"/>
              </a:rPr>
              <a:t>  </a:t>
            </a:r>
            <a:r>
              <a:rPr lang="zh-CN" altLang="en-US" dirty="0">
                <a:latin typeface="+mn-ea"/>
              </a:rPr>
              <a:t>（</a:t>
            </a:r>
            <a:r>
              <a:rPr lang="en-US" altLang="zh-CN" dirty="0">
                <a:latin typeface="+mn-ea"/>
              </a:rPr>
              <a:t>3</a:t>
            </a:r>
            <a:r>
              <a:rPr lang="zh-CN" altLang="en-US" dirty="0">
                <a:latin typeface="+mn-ea"/>
              </a:rPr>
              <a:t>）分辨科学和伪科学的能力，在前人工作的基础上探索未知世界和未知领域的能力。</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mn-ea"/>
              </a:rPr>
              <a:t>理解科学要求</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sz="2400" dirty="0">
                <a:solidFill>
                  <a:srgbClr val="9900CC"/>
                </a:solidFill>
                <a:latin typeface="+mn-ea"/>
              </a:rPr>
              <a:t>从以传授和记忆知识为主转向以通过学习知识，提高理解科学能力为主</a:t>
            </a:r>
            <a:r>
              <a:rPr lang="zh-CN" altLang="en-US" sz="2400" dirty="0">
                <a:latin typeface="+mn-ea"/>
              </a:rPr>
              <a:t>。要求学生要有较为宽广的、公共的科学基础知识，了解专业以外领域的基本知识。</a:t>
            </a:r>
            <a:endParaRPr lang="en-US" altLang="zh-CN" sz="2400" dirty="0">
              <a:latin typeface="+mn-ea"/>
            </a:endParaRPr>
          </a:p>
          <a:p>
            <a:pPr algn="just">
              <a:spcBef>
                <a:spcPct val="10000"/>
              </a:spcBef>
            </a:pPr>
            <a:r>
              <a:rPr lang="zh-CN" altLang="en-US" sz="2400" dirty="0">
                <a:solidFill>
                  <a:srgbClr val="9900CC"/>
                </a:solidFill>
                <a:latin typeface="+mn-ea"/>
              </a:rPr>
              <a:t>从被动接受知识转向主动获取知识</a:t>
            </a:r>
            <a:r>
              <a:rPr lang="zh-CN" altLang="en-US" sz="2400" dirty="0">
                <a:latin typeface="+mn-ea"/>
              </a:rPr>
              <a:t>。对发生在自己身边的事物产生兴趣，并积极探索，理论联系实际，系统地、科学地进行思考、阐述。</a:t>
            </a:r>
            <a:endParaRPr lang="en-US" altLang="zh-CN" sz="2400" dirty="0">
              <a:latin typeface="+mn-ea"/>
            </a:endParaRPr>
          </a:p>
          <a:p>
            <a:pPr algn="just">
              <a:spcBef>
                <a:spcPct val="10000"/>
              </a:spcBef>
            </a:pPr>
            <a:r>
              <a:rPr lang="zh-CN" altLang="en-US" sz="2400" dirty="0">
                <a:solidFill>
                  <a:srgbClr val="9900CC"/>
                </a:solidFill>
                <a:latin typeface="+mn-ea"/>
              </a:rPr>
              <a:t>不死记硬背知识，突出最重要的知识，贯彻少而精</a:t>
            </a:r>
            <a:r>
              <a:rPr lang="zh-CN" altLang="en-US" sz="2400" dirty="0">
                <a:latin typeface="+mn-ea"/>
              </a:rPr>
              <a:t>，加强科学技术能力方面的培养，具有科学哲学的思想基础，正确的思想方法。</a:t>
            </a:r>
            <a:endParaRPr lang="en-US" altLang="zh-CN" sz="2400" dirty="0">
              <a:latin typeface="+mn-ea"/>
            </a:endParaRPr>
          </a:p>
          <a:p>
            <a:pPr algn="just">
              <a:spcBef>
                <a:spcPct val="10000"/>
              </a:spcBef>
            </a:pPr>
            <a:r>
              <a:rPr lang="zh-CN" altLang="en-US" sz="2400" dirty="0">
                <a:solidFill>
                  <a:srgbClr val="9900CC"/>
                </a:solidFill>
                <a:latin typeface="+mn-ea"/>
              </a:rPr>
              <a:t>能够理解事情、发现问题、提出问题、参与讨论、解决问题或找到解决问题的途径和方法，培养创新能力</a:t>
            </a:r>
            <a:r>
              <a:rPr lang="zh-CN" altLang="en-US" sz="2400" dirty="0">
                <a:latin typeface="+mn-ea"/>
              </a:rPr>
              <a:t>。</a:t>
            </a:r>
          </a:p>
          <a:p>
            <a:pPr algn="just">
              <a:spcBef>
                <a:spcPct val="10000"/>
              </a:spcBef>
            </a:pPr>
            <a:endParaRPr lang="zh-CN" altLang="en-US" sz="2400" dirty="0">
              <a:latin typeface="楷体_GB2312" pitchFamily="49" charset="-122"/>
              <a:ea typeface="楷体_GB2312" pitchFamily="49"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0825" y="1142984"/>
            <a:ext cx="8713788" cy="4867291"/>
          </a:xfrm>
        </p:spPr>
        <p:txBody>
          <a:bodyPr/>
          <a:lstStyle/>
          <a:p>
            <a:r>
              <a:rPr lang="zh-CN" altLang="en-US" dirty="0">
                <a:solidFill>
                  <a:srgbClr val="CC0000"/>
                </a:solidFill>
                <a:latin typeface="+mn-ea"/>
              </a:rPr>
              <a:t>科学素养</a:t>
            </a:r>
            <a:r>
              <a:rPr lang="zh-CN" altLang="en-US" dirty="0">
                <a:latin typeface="+mn-ea"/>
              </a:rPr>
              <a:t>是指一个人参加人类的智力活动所必须具备的科学概念、知识水平和对智力活动过程的理解能力。</a:t>
            </a:r>
            <a:endParaRPr lang="en-US" altLang="zh-CN" dirty="0">
              <a:latin typeface="+mn-ea"/>
            </a:endParaRPr>
          </a:p>
          <a:p>
            <a:r>
              <a:rPr lang="zh-CN" altLang="en-US" dirty="0">
                <a:latin typeface="+mn-ea"/>
              </a:rPr>
              <a:t>在日常生活中，科学素养反映在人们对感兴趣的事情充满好奇心，能够理解事情、发现问题、提出问题、参与讨论、解决问题或找到解决问题的途径和方法。</a:t>
            </a:r>
            <a:endParaRPr lang="en-US" altLang="zh-CN" dirty="0">
              <a:latin typeface="+mn-ea"/>
            </a:endParaRPr>
          </a:p>
          <a:p>
            <a:r>
              <a:rPr lang="zh-CN" altLang="en-US" dirty="0">
                <a:latin typeface="+mn-ea"/>
              </a:rPr>
              <a:t>在从事的专业工作中，科学素养反映在人们对自己的工作具有创造性和较高的学术深度，按照科学规律办事，不满足已经取得的成就。</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9900CC"/>
                </a:solidFill>
              </a:rPr>
              <a:t>注重贯彻正确的思想方法</a:t>
            </a:r>
            <a:r>
              <a:rPr lang="zh-CN" altLang="en-US" dirty="0"/>
              <a:t>。正确的思想方法不是一个人与生俱来的，也不是从天上掉下来的，它只能来源于学生的实践。</a:t>
            </a:r>
            <a:endParaRPr lang="en-US" altLang="zh-CN" dirty="0"/>
          </a:p>
          <a:p>
            <a:r>
              <a:rPr lang="zh-CN" altLang="en-US" dirty="0">
                <a:solidFill>
                  <a:srgbClr val="9900CC"/>
                </a:solidFill>
              </a:rPr>
              <a:t>正确的思想方法</a:t>
            </a:r>
            <a:r>
              <a:rPr lang="zh-CN" altLang="en-US" dirty="0"/>
              <a:t>只能在科学的基本原理、原则的基础上，在教与学的过程中，在理论与实践相结合的教学活动中，通过从具体到抽象，从抽象到具体的反复学习、思考、练习、实践和体会，由自己总结得到。</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科学素养的标志</a:t>
            </a:r>
          </a:p>
        </p:txBody>
      </p:sp>
      <p:sp>
        <p:nvSpPr>
          <p:cNvPr id="3" name="内容占位符 2"/>
          <p:cNvSpPr>
            <a:spLocks noGrp="1"/>
          </p:cNvSpPr>
          <p:nvPr>
            <p:ph idx="1"/>
          </p:nvPr>
        </p:nvSpPr>
        <p:spPr/>
        <p:txBody>
          <a:bodyPr/>
          <a:lstStyle/>
          <a:p>
            <a:r>
              <a:rPr lang="zh-CN" altLang="en-US" dirty="0"/>
              <a:t>一个对问题的</a:t>
            </a:r>
            <a:r>
              <a:rPr lang="zh-CN" altLang="en-US" dirty="0">
                <a:solidFill>
                  <a:srgbClr val="9900CC"/>
                </a:solidFill>
              </a:rPr>
              <a:t>正确的思想认识，一组解决问题的科学方法，一套严密的操作程序。一个人按照这样一种思想方法开展工作，</a:t>
            </a:r>
            <a:r>
              <a:rPr lang="zh-CN" altLang="en-US" dirty="0"/>
              <a:t>实际上也就是初步具备了科学的态度和正确的思想方法，处理问题的结果也常常比较好，这也是一个人是否具有良好的科学素养的重要标志之一。</a:t>
            </a:r>
            <a:endParaRPr lang="en-US" altLang="zh-CN" dirty="0"/>
          </a:p>
          <a:p>
            <a:r>
              <a:rPr lang="zh-CN" altLang="en-US" dirty="0">
                <a:solidFill>
                  <a:srgbClr val="9900CC"/>
                </a:solidFill>
              </a:rPr>
              <a:t>科学精神</a:t>
            </a:r>
            <a:r>
              <a:rPr lang="zh-CN" altLang="en-US" dirty="0"/>
              <a:t>，表现在具有实事求是的科学态度，脚踏实地的工作作风，平常而又良好的心态与科学道德，坚持和维护真理的秉性，献身人类进步事业的精神。</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229600" cy="838200"/>
          </a:xfrm>
        </p:spPr>
        <p:txBody>
          <a:bodyPr/>
          <a:lstStyle/>
          <a:p>
            <a:r>
              <a:rPr lang="zh-CN" altLang="en-US"/>
              <a:t>科学素养</a:t>
            </a:r>
          </a:p>
        </p:txBody>
      </p:sp>
      <p:sp>
        <p:nvSpPr>
          <p:cNvPr id="6147" name="Rectangle 3"/>
          <p:cNvSpPr>
            <a:spLocks noGrp="1" noChangeArrowheads="1"/>
          </p:cNvSpPr>
          <p:nvPr>
            <p:ph type="body" idx="1"/>
          </p:nvPr>
        </p:nvSpPr>
        <p:spPr>
          <a:xfrm>
            <a:off x="457200" y="1371600"/>
            <a:ext cx="8229600" cy="5105400"/>
          </a:xfrm>
        </p:spPr>
        <p:txBody>
          <a:bodyPr/>
          <a:lstStyle/>
          <a:p>
            <a:pPr>
              <a:lnSpc>
                <a:spcPct val="90000"/>
              </a:lnSpc>
            </a:pPr>
            <a:r>
              <a:rPr lang="zh-CN" altLang="en-US" sz="2800" b="1" dirty="0">
                <a:solidFill>
                  <a:srgbClr val="FF0000"/>
                </a:solidFill>
              </a:rPr>
              <a:t>科学素养：</a:t>
            </a:r>
            <a:r>
              <a:rPr lang="zh-CN" altLang="en-US" sz="2800" dirty="0"/>
              <a:t>参加人类的智力活动所必须具备的科学概念、知识水平和对智力活动过程的理解能力。</a:t>
            </a:r>
          </a:p>
          <a:p>
            <a:pPr lvl="1">
              <a:lnSpc>
                <a:spcPct val="90000"/>
              </a:lnSpc>
              <a:buFont typeface="Wingdings" pitchFamily="2" charset="2"/>
              <a:buChar char="Ø"/>
            </a:pPr>
            <a:r>
              <a:rPr lang="zh-CN" altLang="en-US" dirty="0"/>
              <a:t>在</a:t>
            </a:r>
            <a:r>
              <a:rPr lang="zh-CN" altLang="en-US" b="1" dirty="0">
                <a:solidFill>
                  <a:srgbClr val="06031B"/>
                </a:solidFill>
              </a:rPr>
              <a:t>日常生活</a:t>
            </a:r>
            <a:r>
              <a:rPr lang="zh-CN" altLang="en-US" dirty="0"/>
              <a:t>中，科学素养反映在人们</a:t>
            </a:r>
            <a:r>
              <a:rPr lang="zh-CN" altLang="en-US" dirty="0">
                <a:solidFill>
                  <a:srgbClr val="FF0000"/>
                </a:solidFill>
              </a:rPr>
              <a:t>对感兴趣的事情充满好奇心，能够理解事情、发现问题、提出问题、参与讨论、解决问题或找到解决问题的途径和方法，还反映在能够运用科学知识和思维方法处理个人和社会问题</a:t>
            </a:r>
            <a:r>
              <a:rPr lang="zh-CN" altLang="en-US" dirty="0"/>
              <a:t>。</a:t>
            </a:r>
          </a:p>
          <a:p>
            <a:pPr lvl="1">
              <a:lnSpc>
                <a:spcPct val="90000"/>
              </a:lnSpc>
              <a:buFont typeface="Wingdings" pitchFamily="2" charset="2"/>
              <a:buChar char="Ø"/>
            </a:pPr>
            <a:r>
              <a:rPr lang="zh-CN" altLang="en-US" dirty="0"/>
              <a:t>在从事的</a:t>
            </a:r>
            <a:r>
              <a:rPr lang="zh-CN" altLang="en-US" b="1" dirty="0">
                <a:solidFill>
                  <a:srgbClr val="FF0000"/>
                </a:solidFill>
              </a:rPr>
              <a:t>专业工作</a:t>
            </a:r>
            <a:r>
              <a:rPr lang="zh-CN" altLang="en-US" dirty="0"/>
              <a:t>中，科学素养反映在</a:t>
            </a:r>
            <a:r>
              <a:rPr lang="zh-CN" altLang="en-US" dirty="0">
                <a:solidFill>
                  <a:srgbClr val="FF0000"/>
                </a:solidFill>
              </a:rPr>
              <a:t>对自己的工作具有创造性和较高的学术深度，按照科学规律办事，不满足已经取得的成就。</a:t>
            </a:r>
            <a:r>
              <a:rPr lang="zh-CN" alt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pPr algn="ctr"/>
            <a:r>
              <a:rPr lang="zh-CN" altLang="en-US" dirty="0"/>
              <a:t>思考题</a:t>
            </a:r>
          </a:p>
        </p:txBody>
      </p:sp>
      <p:sp>
        <p:nvSpPr>
          <p:cNvPr id="3" name="内容占位符 2"/>
          <p:cNvSpPr>
            <a:spLocks noGrp="1"/>
          </p:cNvSpPr>
          <p:nvPr>
            <p:ph idx="1"/>
          </p:nvPr>
        </p:nvSpPr>
        <p:spPr>
          <a:xfrm>
            <a:off x="250825" y="928670"/>
            <a:ext cx="8713788" cy="1785950"/>
          </a:xfrm>
        </p:spPr>
        <p:txBody>
          <a:bodyPr/>
          <a:lstStyle/>
          <a:p>
            <a:r>
              <a:rPr lang="zh-CN" altLang="en-US" dirty="0"/>
              <a:t>没有深入，就不可能有真正高水平的创新。但是，一个人读的书越多，思想受到的束缚也可能越多，创新也就变得越困难，这似乎是一个矛盾。怎么认识这一点？</a:t>
            </a:r>
            <a:endParaRPr lang="zh-CN" altLang="en-US" sz="2400" dirty="0">
              <a:solidFill>
                <a:srgbClr val="9900CC"/>
              </a:solidFill>
            </a:endParaRPr>
          </a:p>
        </p:txBody>
      </p:sp>
      <p:sp>
        <p:nvSpPr>
          <p:cNvPr id="4" name="内容占位符 2"/>
          <p:cNvSpPr txBox="1">
            <a:spLocks/>
          </p:cNvSpPr>
          <p:nvPr/>
        </p:nvSpPr>
        <p:spPr bwMode="auto">
          <a:xfrm>
            <a:off x="285720" y="4500570"/>
            <a:ext cx="8713788" cy="14287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9031B"/>
              </a:buClr>
              <a:buSzTx/>
              <a:tabLst/>
              <a:defRPr/>
            </a:pPr>
            <a:r>
              <a:rPr lang="zh-CN" altLang="en-US" sz="2400" kern="0" dirty="0">
                <a:solidFill>
                  <a:srgbClr val="9900CC"/>
                </a:solidFill>
                <a:latin typeface="+mn-lt"/>
                <a:ea typeface="+mn-ea"/>
              </a:rPr>
              <a:t>          </a:t>
            </a:r>
            <a:r>
              <a:rPr kumimoji="0" lang="zh-CN" altLang="en-US" sz="1400" b="1" i="0" u="none" strike="noStrike" kern="0" cap="none" spc="0" normalizeH="0" baseline="0" noProof="0" dirty="0">
                <a:ln>
                  <a:noFill/>
                </a:ln>
                <a:solidFill>
                  <a:srgbClr val="9900CC"/>
                </a:solidFill>
                <a:effectLst/>
                <a:uLnTx/>
                <a:uFillTx/>
                <a:latin typeface="+mn-lt"/>
                <a:ea typeface="+mn-ea"/>
                <a:cs typeface="+mn-cs"/>
              </a:rPr>
              <a:t>不矛盾</a:t>
            </a:r>
            <a:endParaRPr kumimoji="0" lang="en-US" altLang="zh-CN" sz="1400" b="1" i="0" u="none" strike="noStrike" kern="0" cap="none" spc="0" normalizeH="0" baseline="0" noProof="0" dirty="0">
              <a:ln>
                <a:noFill/>
              </a:ln>
              <a:solidFill>
                <a:srgbClr val="9900C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9900CC"/>
                </a:solidFill>
                <a:effectLst/>
                <a:uLnTx/>
                <a:uFillTx/>
                <a:latin typeface="+mn-lt"/>
                <a:ea typeface="+mn-ea"/>
                <a:cs typeface="+mn-cs"/>
              </a:rPr>
              <a:t>    </a:t>
            </a:r>
            <a:r>
              <a:rPr kumimoji="0" lang="zh-CN" altLang="en-US" sz="1400" b="1" i="0" u="none" strike="noStrike" kern="0" cap="none" spc="0" normalizeH="0" baseline="0" noProof="0" dirty="0">
                <a:ln>
                  <a:noFill/>
                </a:ln>
                <a:solidFill>
                  <a:srgbClr val="9900CC"/>
                </a:solidFill>
                <a:effectLst/>
                <a:uLnTx/>
                <a:uFillTx/>
                <a:latin typeface="+mn-lt"/>
                <a:ea typeface="+mn-ea"/>
                <a:cs typeface="+mn-cs"/>
              </a:rPr>
              <a:t>（</a:t>
            </a:r>
            <a:r>
              <a:rPr lang="en-US" altLang="zh-CN" sz="1400" kern="0" dirty="0">
                <a:solidFill>
                  <a:srgbClr val="9900CC"/>
                </a:solidFill>
                <a:latin typeface="+mn-lt"/>
                <a:ea typeface="+mn-ea"/>
              </a:rPr>
              <a:t>1</a:t>
            </a:r>
            <a:r>
              <a:rPr kumimoji="0" lang="zh-CN" altLang="en-US" sz="1400" b="1" i="0" u="none" strike="noStrike" kern="0" cap="none" spc="0" normalizeH="0" baseline="0" noProof="0" dirty="0">
                <a:ln>
                  <a:noFill/>
                </a:ln>
                <a:solidFill>
                  <a:srgbClr val="9900CC"/>
                </a:solidFill>
                <a:effectLst/>
                <a:uLnTx/>
                <a:uFillTx/>
                <a:latin typeface="+mn-lt"/>
                <a:ea typeface="+mn-ea"/>
                <a:cs typeface="+mn-cs"/>
              </a:rPr>
              <a:t>）没有深入就没有创新。创新不等于异想天开，它是建立在对问题深刻理解的基础上的；</a:t>
            </a:r>
            <a:endParaRPr kumimoji="0" lang="en-US" altLang="zh-CN" sz="1400" b="1" i="0" u="none" strike="noStrike" kern="0" cap="none" spc="0" normalizeH="0" baseline="0" noProof="0" dirty="0">
              <a:ln>
                <a:noFill/>
              </a:ln>
              <a:solidFill>
                <a:srgbClr val="9900C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9900CC"/>
                </a:solidFill>
                <a:effectLst/>
                <a:uLnTx/>
                <a:uFillTx/>
                <a:latin typeface="+mn-lt"/>
                <a:ea typeface="+mn-ea"/>
                <a:cs typeface="+mn-cs"/>
              </a:rPr>
              <a:t>   </a:t>
            </a:r>
            <a:r>
              <a:rPr kumimoji="0" lang="zh-CN" altLang="en-US" sz="1400" b="1" i="0" u="none" strike="noStrike" kern="0" cap="none" spc="0" normalizeH="0" baseline="0" noProof="0" dirty="0">
                <a:ln>
                  <a:noFill/>
                </a:ln>
                <a:solidFill>
                  <a:srgbClr val="9900CC"/>
                </a:solidFill>
                <a:effectLst/>
                <a:uLnTx/>
                <a:uFillTx/>
                <a:latin typeface="+mn-lt"/>
                <a:ea typeface="+mn-ea"/>
                <a:cs typeface="+mn-cs"/>
              </a:rPr>
              <a:t>（</a:t>
            </a:r>
            <a:r>
              <a:rPr kumimoji="0" lang="en-US" altLang="zh-CN" sz="1400" b="1" i="0" u="none" strike="noStrike" kern="0" cap="none" spc="0" normalizeH="0" baseline="0" noProof="0" dirty="0">
                <a:ln>
                  <a:noFill/>
                </a:ln>
                <a:solidFill>
                  <a:srgbClr val="9900CC"/>
                </a:solidFill>
                <a:effectLst/>
                <a:uLnTx/>
                <a:uFillTx/>
                <a:latin typeface="+mn-lt"/>
                <a:ea typeface="+mn-ea"/>
                <a:cs typeface="+mn-cs"/>
              </a:rPr>
              <a:t>2</a:t>
            </a:r>
            <a:r>
              <a:rPr kumimoji="0" lang="zh-CN" altLang="en-US" sz="1400" b="1" i="0" u="none" strike="noStrike" kern="0" cap="none" spc="0" normalizeH="0" baseline="0" noProof="0" dirty="0">
                <a:ln>
                  <a:noFill/>
                </a:ln>
                <a:solidFill>
                  <a:srgbClr val="9900CC"/>
                </a:solidFill>
                <a:effectLst/>
                <a:uLnTx/>
                <a:uFillTx/>
                <a:latin typeface="+mn-lt"/>
                <a:ea typeface="+mn-ea"/>
                <a:cs typeface="+mn-cs"/>
              </a:rPr>
              <a:t>）由于太多读书而受到书本的束缚从而失去创新能力的人并没有真正深入。</a:t>
            </a:r>
            <a:endParaRPr kumimoji="0" lang="en-US" altLang="zh-CN" sz="1400" b="1" i="0" u="none" strike="noStrike" kern="0" cap="none" spc="0" normalizeH="0" baseline="0" noProof="0" dirty="0">
              <a:ln>
                <a:noFill/>
              </a:ln>
              <a:solidFill>
                <a:srgbClr val="9900C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9900CC"/>
                </a:solidFill>
                <a:effectLst/>
                <a:uLnTx/>
                <a:uFillTx/>
                <a:latin typeface="+mn-lt"/>
                <a:ea typeface="+mn-ea"/>
                <a:cs typeface="+mn-cs"/>
              </a:rPr>
              <a:t>   </a:t>
            </a:r>
            <a:r>
              <a:rPr kumimoji="0" lang="zh-CN" altLang="en-US" sz="1400" b="1" i="0" u="none" strike="noStrike" kern="0" cap="none" spc="0" normalizeH="0" baseline="0" noProof="0" dirty="0">
                <a:ln>
                  <a:noFill/>
                </a:ln>
                <a:solidFill>
                  <a:srgbClr val="9900CC"/>
                </a:solidFill>
                <a:effectLst/>
                <a:uLnTx/>
                <a:uFillTx/>
                <a:latin typeface="+mn-lt"/>
                <a:ea typeface="+mn-ea"/>
                <a:cs typeface="+mn-cs"/>
              </a:rPr>
              <a:t>（</a:t>
            </a:r>
            <a:r>
              <a:rPr kumimoji="0" lang="en-US" altLang="zh-CN" sz="1400" b="1" i="0" u="none" strike="noStrike" kern="0" cap="none" spc="0" normalizeH="0" baseline="0" noProof="0" dirty="0">
                <a:ln>
                  <a:noFill/>
                </a:ln>
                <a:solidFill>
                  <a:srgbClr val="9900CC"/>
                </a:solidFill>
                <a:effectLst/>
                <a:uLnTx/>
                <a:uFillTx/>
                <a:latin typeface="+mn-lt"/>
                <a:ea typeface="+mn-ea"/>
                <a:cs typeface="+mn-cs"/>
              </a:rPr>
              <a:t>3</a:t>
            </a:r>
            <a:r>
              <a:rPr kumimoji="0" lang="zh-CN" altLang="en-US" sz="1400" b="1" i="0" u="none" strike="noStrike" kern="0" cap="none" spc="0" normalizeH="0" baseline="0" noProof="0" dirty="0">
                <a:ln>
                  <a:noFill/>
                </a:ln>
                <a:solidFill>
                  <a:srgbClr val="9900CC"/>
                </a:solidFill>
                <a:effectLst/>
                <a:uLnTx/>
                <a:uFillTx/>
                <a:latin typeface="+mn-lt"/>
                <a:ea typeface="+mn-ea"/>
                <a:cs typeface="+mn-cs"/>
              </a:rPr>
              <a:t>）深入不在于博学，深入需要把所学的知识整合到自己的思维系统和知识结构中，从而融入思想。如果没有自己的思想体系，只一味地接受知识，必然使头脑杂乱，失去创新。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a:t>2017</a:t>
            </a:r>
            <a:r>
              <a:rPr lang="zh-CN" altLang="en-US" dirty="0"/>
              <a:t>年</a:t>
            </a:r>
            <a:r>
              <a:rPr lang="en-US" dirty="0"/>
              <a:t>9</a:t>
            </a:r>
            <a:r>
              <a:rPr lang="zh-CN" altLang="en-US" dirty="0"/>
              <a:t>月</a:t>
            </a:r>
            <a:r>
              <a:rPr lang="en-US" dirty="0"/>
              <a:t>20</a:t>
            </a:r>
            <a:r>
              <a:rPr lang="zh-CN" altLang="en-US" dirty="0"/>
              <a:t>日，经国务院批准，教育部、财政部、国家发展改革委正式公布世界一流大学和一流学科建设高校及建设学科名单，郑州大学成功进入世界一流大学建设高校序列，计算机与人工智能学院的软件工程（</a:t>
            </a:r>
            <a:r>
              <a:rPr lang="en-US" altLang="zh-CN" dirty="0"/>
              <a:t>2019</a:t>
            </a:r>
            <a:r>
              <a:rPr lang="zh-CN" altLang="en-US" dirty="0"/>
              <a:t>）、计算机科学与技术专业于（</a:t>
            </a:r>
            <a:r>
              <a:rPr lang="en-US" altLang="zh-CN" dirty="0"/>
              <a:t>2021</a:t>
            </a:r>
            <a:r>
              <a:rPr lang="zh-CN" altLang="en-US" dirty="0"/>
              <a:t>）年也进入了一流专业建设，实现河南高等教育发展的历史性突破。作为计算机类的大学生，结合计算科学学科的发展谈谈给你带来的启示。</a:t>
            </a:r>
            <a:endParaRPr lang="en-US" altLang="zh-CN" dirty="0"/>
          </a:p>
          <a:p>
            <a:pPr>
              <a:buNone/>
            </a:pPr>
            <a:r>
              <a:rPr lang="en-US" altLang="zh-CN" dirty="0"/>
              <a:t>     </a:t>
            </a:r>
            <a:r>
              <a:rPr lang="zh-CN" altLang="en-US" sz="2000" dirty="0"/>
              <a:t>（计算的基础，数学的作用，计算机解决问题的过程，创新，培养目标）</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457200"/>
            <a:ext cx="8229600" cy="990600"/>
          </a:xfrm>
        </p:spPr>
        <p:txBody>
          <a:bodyPr/>
          <a:lstStyle/>
          <a:p>
            <a:r>
              <a:rPr lang="zh-CN" altLang="zh-CN"/>
              <a:t>科学素养</a:t>
            </a:r>
            <a:endParaRPr lang="zh-CN" altLang="en-US"/>
          </a:p>
        </p:txBody>
      </p:sp>
      <p:sp>
        <p:nvSpPr>
          <p:cNvPr id="7171" name="内容占位符 2"/>
          <p:cNvSpPr>
            <a:spLocks noGrp="1"/>
          </p:cNvSpPr>
          <p:nvPr>
            <p:ph idx="1"/>
          </p:nvPr>
        </p:nvSpPr>
        <p:spPr>
          <a:xfrm>
            <a:off x="381000" y="1600200"/>
            <a:ext cx="8458200" cy="4876800"/>
          </a:xfrm>
        </p:spPr>
        <p:txBody>
          <a:bodyPr/>
          <a:lstStyle/>
          <a:p>
            <a:pPr>
              <a:buFont typeface="Wingdings" pitchFamily="2" charset="2"/>
              <a:buNone/>
            </a:pPr>
            <a:r>
              <a:rPr lang="zh-CN" altLang="zh-CN" sz="2800" dirty="0"/>
              <a:t>美国学者霍德森（</a:t>
            </a:r>
            <a:r>
              <a:rPr lang="en-US" altLang="zh-CN" sz="2800" dirty="0" err="1"/>
              <a:t>D.Hodson</a:t>
            </a:r>
            <a:r>
              <a:rPr lang="zh-CN" altLang="zh-CN" sz="2800" dirty="0"/>
              <a:t>）把科学素养分为三个维度：</a:t>
            </a:r>
          </a:p>
          <a:p>
            <a:pPr>
              <a:buNone/>
            </a:pPr>
            <a:r>
              <a:rPr lang="zh-CN" altLang="zh-CN" sz="2800" dirty="0"/>
              <a:t>（</a:t>
            </a:r>
            <a:r>
              <a:rPr lang="en-US" altLang="zh-CN" sz="2800" dirty="0"/>
              <a:t>1</a:t>
            </a:r>
            <a:r>
              <a:rPr lang="zh-CN" altLang="zh-CN" sz="2800" dirty="0"/>
              <a:t>）</a:t>
            </a:r>
            <a:r>
              <a:rPr lang="zh-CN" altLang="zh-CN" sz="2800" dirty="0">
                <a:solidFill>
                  <a:srgbClr val="FF0000"/>
                </a:solidFill>
              </a:rPr>
              <a:t>学习科学</a:t>
            </a:r>
            <a:r>
              <a:rPr lang="zh-CN" altLang="zh-CN" sz="2800" dirty="0"/>
              <a:t>，即学习科学概念和科学理论；</a:t>
            </a:r>
          </a:p>
          <a:p>
            <a:pPr>
              <a:buNone/>
            </a:pPr>
            <a:r>
              <a:rPr lang="zh-CN" altLang="zh-CN" sz="2800" dirty="0"/>
              <a:t>（</a:t>
            </a:r>
            <a:r>
              <a:rPr lang="en-US" altLang="zh-CN" sz="2800" dirty="0"/>
              <a:t>2</a:t>
            </a:r>
            <a:r>
              <a:rPr lang="zh-CN" altLang="zh-CN" sz="2800" dirty="0"/>
              <a:t>）</a:t>
            </a:r>
            <a:r>
              <a:rPr lang="zh-CN" altLang="zh-CN" sz="2800" dirty="0">
                <a:solidFill>
                  <a:srgbClr val="FF0000"/>
                </a:solidFill>
              </a:rPr>
              <a:t>理解科学</a:t>
            </a:r>
            <a:r>
              <a:rPr lang="zh-CN" altLang="zh-CN" sz="2800" dirty="0"/>
              <a:t>，即理解科学的本质和科学方法，意识到科学和社会之间相互作用的复杂性；</a:t>
            </a:r>
          </a:p>
          <a:p>
            <a:pPr>
              <a:buNone/>
            </a:pPr>
            <a:r>
              <a:rPr lang="zh-CN" altLang="zh-CN" sz="2800" dirty="0"/>
              <a:t>（</a:t>
            </a:r>
            <a:r>
              <a:rPr lang="en-US" altLang="zh-CN" sz="2800" dirty="0"/>
              <a:t>3</a:t>
            </a:r>
            <a:r>
              <a:rPr lang="zh-CN" altLang="zh-CN" sz="2800" dirty="0"/>
              <a:t>）</a:t>
            </a:r>
            <a:r>
              <a:rPr lang="zh-CN" altLang="zh-CN" sz="2800" dirty="0">
                <a:solidFill>
                  <a:srgbClr val="FF0000"/>
                </a:solidFill>
              </a:rPr>
              <a:t>参与科学</a:t>
            </a:r>
            <a:r>
              <a:rPr lang="zh-CN" altLang="zh-CN" sz="2800" dirty="0"/>
              <a:t>，即参与科学探究和问题解决，并培养相关的技能。</a:t>
            </a:r>
            <a:endParaRPr lang="zh-CN" altLang="en-US" sz="2800" dirty="0"/>
          </a:p>
        </p:txBody>
      </p:sp>
      <p:sp>
        <p:nvSpPr>
          <p:cNvPr id="717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57200"/>
            <a:ext cx="8229600" cy="762000"/>
          </a:xfrm>
        </p:spPr>
        <p:txBody>
          <a:bodyPr/>
          <a:lstStyle/>
          <a:p>
            <a:r>
              <a:rPr lang="zh-CN" altLang="en-US"/>
              <a:t>科学素养</a:t>
            </a:r>
          </a:p>
        </p:txBody>
      </p:sp>
      <p:sp>
        <p:nvSpPr>
          <p:cNvPr id="8195" name="Rectangle 3"/>
          <p:cNvSpPr>
            <a:spLocks noGrp="1" noChangeArrowheads="1"/>
          </p:cNvSpPr>
          <p:nvPr>
            <p:ph type="body" idx="1"/>
          </p:nvPr>
        </p:nvSpPr>
        <p:spPr>
          <a:xfrm>
            <a:off x="533400" y="1600200"/>
            <a:ext cx="8229600" cy="3886200"/>
          </a:xfrm>
        </p:spPr>
        <p:txBody>
          <a:bodyPr/>
          <a:lstStyle/>
          <a:p>
            <a:pPr>
              <a:buFont typeface="Wingdings" pitchFamily="2" charset="2"/>
              <a:buNone/>
            </a:pPr>
            <a:r>
              <a:rPr lang="zh-CN" altLang="en-US" sz="2800" dirty="0"/>
              <a:t>科学素养也包含着一个人的科学精神，表现在：</a:t>
            </a:r>
          </a:p>
          <a:p>
            <a:pPr>
              <a:buFont typeface="Wingdings" pitchFamily="2" charset="2"/>
              <a:buNone/>
            </a:pPr>
            <a:r>
              <a:rPr lang="zh-CN" altLang="en-US" sz="2800" dirty="0"/>
              <a:t>（</a:t>
            </a:r>
            <a:r>
              <a:rPr lang="en-US" altLang="zh-CN" sz="2800" dirty="0"/>
              <a:t>1</a:t>
            </a:r>
            <a:r>
              <a:rPr lang="zh-CN" altLang="en-US" sz="2800" dirty="0"/>
              <a:t>）</a:t>
            </a:r>
            <a:r>
              <a:rPr lang="zh-CN" altLang="en-US" sz="2800" dirty="0">
                <a:solidFill>
                  <a:srgbClr val="FF0000"/>
                </a:solidFill>
              </a:rPr>
              <a:t>具有探索精神</a:t>
            </a:r>
            <a:r>
              <a:rPr lang="zh-CN" altLang="en-US" sz="2800" dirty="0"/>
              <a:t>，对未知事物充满好奇心；</a:t>
            </a:r>
          </a:p>
          <a:p>
            <a:pPr>
              <a:buFont typeface="Wingdings" pitchFamily="2" charset="2"/>
              <a:buNone/>
            </a:pPr>
            <a:r>
              <a:rPr lang="zh-CN" altLang="en-US" sz="2800" dirty="0"/>
              <a:t>（</a:t>
            </a:r>
            <a:r>
              <a:rPr lang="en-US" altLang="zh-CN" sz="2800" dirty="0"/>
              <a:t>2</a:t>
            </a:r>
            <a:r>
              <a:rPr lang="zh-CN" altLang="en-US" sz="2800" dirty="0"/>
              <a:t>）</a:t>
            </a:r>
            <a:r>
              <a:rPr lang="zh-CN" altLang="en-US" sz="2800" dirty="0">
                <a:solidFill>
                  <a:srgbClr val="FF0000"/>
                </a:solidFill>
              </a:rPr>
              <a:t>具有理性精神</a:t>
            </a:r>
            <a:r>
              <a:rPr lang="zh-CN" altLang="en-US" sz="2800" dirty="0"/>
              <a:t>，坚持和维护真理，采取理性的思维进行判断；</a:t>
            </a:r>
          </a:p>
          <a:p>
            <a:pPr>
              <a:buFont typeface="Wingdings" pitchFamily="2" charset="2"/>
              <a:buNone/>
            </a:pPr>
            <a:r>
              <a:rPr lang="zh-CN" altLang="en-US" sz="2800" dirty="0"/>
              <a:t>（</a:t>
            </a:r>
            <a:r>
              <a:rPr lang="en-US" altLang="zh-CN" sz="2800" dirty="0"/>
              <a:t>3</a:t>
            </a:r>
            <a:r>
              <a:rPr lang="zh-CN" altLang="en-US" sz="2800" dirty="0"/>
              <a:t>）</a:t>
            </a:r>
            <a:r>
              <a:rPr lang="zh-CN" altLang="en-US" sz="2800" dirty="0">
                <a:solidFill>
                  <a:srgbClr val="FF0000"/>
                </a:solidFill>
              </a:rPr>
              <a:t>具有实证精神</a:t>
            </a:r>
            <a:r>
              <a:rPr lang="zh-CN" altLang="en-US" sz="2800" dirty="0"/>
              <a:t>，要有实事求是的科学态度，脚踏实地的工作作风；</a:t>
            </a:r>
          </a:p>
          <a:p>
            <a:pPr>
              <a:buFont typeface="Wingdings" pitchFamily="2" charset="2"/>
              <a:buNone/>
            </a:pPr>
            <a:r>
              <a:rPr lang="zh-CN" altLang="en-US" sz="2800" dirty="0"/>
              <a:t>（</a:t>
            </a:r>
            <a:r>
              <a:rPr lang="en-US" altLang="zh-CN" sz="2800" dirty="0"/>
              <a:t>4</a:t>
            </a:r>
            <a:r>
              <a:rPr lang="zh-CN" altLang="en-US" sz="2800" dirty="0"/>
              <a:t>）</a:t>
            </a:r>
            <a:r>
              <a:rPr lang="zh-CN" altLang="en-US" sz="2800" dirty="0">
                <a:solidFill>
                  <a:srgbClr val="FF0000"/>
                </a:solidFill>
              </a:rPr>
              <a:t>道德精神</a:t>
            </a:r>
            <a:r>
              <a:rPr lang="zh-CN" altLang="en-US" sz="2800" dirty="0"/>
              <a:t>，平常而又良好的心态与科学道德，献身人类进步事业的精神。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457200"/>
            <a:ext cx="8229600" cy="1219200"/>
          </a:xfrm>
        </p:spPr>
        <p:txBody>
          <a:bodyPr/>
          <a:lstStyle/>
          <a:p>
            <a:r>
              <a:rPr lang="zh-CN" altLang="zh-CN"/>
              <a:t>综合素质</a:t>
            </a:r>
            <a:endParaRPr lang="zh-CN" altLang="en-US"/>
          </a:p>
        </p:txBody>
      </p:sp>
      <p:sp>
        <p:nvSpPr>
          <p:cNvPr id="9219" name="内容占位符 2"/>
          <p:cNvSpPr>
            <a:spLocks noGrp="1"/>
          </p:cNvSpPr>
          <p:nvPr>
            <p:ph idx="1"/>
          </p:nvPr>
        </p:nvSpPr>
        <p:spPr>
          <a:xfrm>
            <a:off x="304800" y="1600200"/>
            <a:ext cx="8610600" cy="4800600"/>
          </a:xfrm>
        </p:spPr>
        <p:txBody>
          <a:bodyPr/>
          <a:lstStyle/>
          <a:p>
            <a:pPr>
              <a:buNone/>
            </a:pPr>
            <a:r>
              <a:rPr lang="zh-CN" altLang="zh-CN" sz="2800" dirty="0"/>
              <a:t>（</a:t>
            </a:r>
            <a:r>
              <a:rPr lang="en-US" altLang="zh-CN" sz="2800" dirty="0"/>
              <a:t>1</a:t>
            </a:r>
            <a:r>
              <a:rPr lang="zh-CN" altLang="zh-CN" sz="2800" dirty="0"/>
              <a:t>）</a:t>
            </a:r>
            <a:r>
              <a:rPr lang="zh-CN" altLang="zh-CN" sz="2800" dirty="0">
                <a:solidFill>
                  <a:srgbClr val="FF0000"/>
                </a:solidFill>
              </a:rPr>
              <a:t>品德素质：</a:t>
            </a:r>
            <a:r>
              <a:rPr lang="zh-CN" altLang="zh-CN" sz="2800" dirty="0"/>
              <a:t>具有责任心和社会责任感，具有法律意识，严于律己，宽以待人，热爱本专业，注重职业道德修养；</a:t>
            </a:r>
          </a:p>
          <a:p>
            <a:pPr>
              <a:buNone/>
            </a:pPr>
            <a:r>
              <a:rPr lang="zh-CN" altLang="zh-CN" sz="2800" dirty="0"/>
              <a:t>（</a:t>
            </a:r>
            <a:r>
              <a:rPr lang="en-US" altLang="zh-CN" sz="2800" dirty="0"/>
              <a:t>2</a:t>
            </a:r>
            <a:r>
              <a:rPr lang="zh-CN" altLang="zh-CN" sz="2800" dirty="0"/>
              <a:t>）</a:t>
            </a:r>
            <a:r>
              <a:rPr lang="zh-CN" altLang="zh-CN" sz="2800" dirty="0">
                <a:solidFill>
                  <a:srgbClr val="FF0000"/>
                </a:solidFill>
              </a:rPr>
              <a:t>敬业精神：</a:t>
            </a:r>
            <a:r>
              <a:rPr lang="zh-CN" altLang="zh-CN" sz="2800" dirty="0"/>
              <a:t>科技成就是智慧和勤奋的结晶，没有持之以恒的努力很难有大的作为。</a:t>
            </a:r>
          </a:p>
          <a:p>
            <a:pPr>
              <a:buNone/>
            </a:pPr>
            <a:r>
              <a:rPr lang="zh-CN" altLang="zh-CN" sz="2800" dirty="0"/>
              <a:t>（</a:t>
            </a:r>
            <a:r>
              <a:rPr lang="en-US" altLang="zh-CN" sz="2800" dirty="0"/>
              <a:t>3</a:t>
            </a:r>
            <a:r>
              <a:rPr lang="zh-CN" altLang="zh-CN" sz="2800" dirty="0"/>
              <a:t>）</a:t>
            </a:r>
            <a:r>
              <a:rPr lang="zh-CN" altLang="zh-CN" sz="2800" dirty="0">
                <a:solidFill>
                  <a:srgbClr val="FF0000"/>
                </a:solidFill>
              </a:rPr>
              <a:t>人文素质：</a:t>
            </a:r>
            <a:r>
              <a:rPr lang="zh-CN" altLang="zh-CN" sz="2800" dirty="0"/>
              <a:t>从人类一切有效文化中吸取营养，陶冶情操、提高自身文学素质、科学素质和美学素质；</a:t>
            </a:r>
          </a:p>
          <a:p>
            <a:pPr>
              <a:buNone/>
            </a:pPr>
            <a:r>
              <a:rPr lang="zh-CN" altLang="zh-CN" sz="2800" dirty="0"/>
              <a:t>（</a:t>
            </a:r>
            <a:r>
              <a:rPr lang="en-US" altLang="zh-CN" sz="2800" dirty="0"/>
              <a:t>4</a:t>
            </a:r>
            <a:r>
              <a:rPr lang="zh-CN" altLang="zh-CN" sz="2800" dirty="0"/>
              <a:t>）</a:t>
            </a:r>
            <a:r>
              <a:rPr lang="zh-CN" altLang="zh-CN" sz="2800" dirty="0">
                <a:solidFill>
                  <a:srgbClr val="FF0000"/>
                </a:solidFill>
              </a:rPr>
              <a:t>身体素质：</a:t>
            </a:r>
            <a:r>
              <a:rPr lang="zh-CN" altLang="zh-CN" sz="2800" dirty="0"/>
              <a:t>注意锻炼身体，具备良好的身体素质，以应对日常工作及超强度的工作需要。</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57200" y="457200"/>
            <a:ext cx="8229600" cy="990600"/>
          </a:xfrm>
        </p:spPr>
        <p:txBody>
          <a:bodyPr/>
          <a:lstStyle/>
          <a:p>
            <a:r>
              <a:rPr lang="zh-CN" altLang="zh-CN" b="1" dirty="0"/>
              <a:t>终生学习</a:t>
            </a:r>
            <a:endParaRPr lang="zh-CN" altLang="en-US" b="1" dirty="0"/>
          </a:p>
        </p:txBody>
      </p:sp>
      <p:sp>
        <p:nvSpPr>
          <p:cNvPr id="1024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44" name="矩形 6"/>
          <p:cNvSpPr>
            <a:spLocks noChangeArrowheads="1"/>
          </p:cNvSpPr>
          <p:nvPr/>
        </p:nvSpPr>
        <p:spPr bwMode="auto">
          <a:xfrm>
            <a:off x="685800" y="1447800"/>
            <a:ext cx="7543800" cy="2246313"/>
          </a:xfrm>
          <a:prstGeom prst="rect">
            <a:avLst/>
          </a:prstGeom>
          <a:noFill/>
          <a:ln w="9525">
            <a:noFill/>
            <a:miter lim="800000"/>
            <a:headEnd/>
            <a:tailEnd/>
          </a:ln>
        </p:spPr>
        <p:txBody>
          <a:bodyPr>
            <a:spAutoFit/>
          </a:bodyPr>
          <a:lstStyle/>
          <a:p>
            <a:pPr algn="l">
              <a:buFont typeface="Wingdings" pitchFamily="2" charset="2"/>
              <a:buChar char="n"/>
            </a:pPr>
            <a:r>
              <a:rPr lang="zh-CN" altLang="en-US" sz="2800" dirty="0"/>
              <a:t> </a:t>
            </a:r>
            <a:r>
              <a:rPr lang="zh-CN" altLang="en-US" sz="2800" dirty="0">
                <a:solidFill>
                  <a:srgbClr val="FF0000"/>
                </a:solidFill>
                <a:latin typeface="+mn-ea"/>
                <a:ea typeface="+mn-ea"/>
              </a:rPr>
              <a:t>自学能力主要体现在以下几方面：</a:t>
            </a:r>
          </a:p>
          <a:p>
            <a:pPr algn="l"/>
            <a:r>
              <a:rPr lang="zh-CN" altLang="en-US" sz="2800" dirty="0">
                <a:latin typeface="+mn-ea"/>
                <a:ea typeface="+mn-ea"/>
              </a:rPr>
              <a:t>（</a:t>
            </a:r>
            <a:r>
              <a:rPr lang="en-US" altLang="zh-CN" sz="2800" dirty="0">
                <a:latin typeface="+mn-ea"/>
                <a:ea typeface="+mn-ea"/>
              </a:rPr>
              <a:t>1</a:t>
            </a:r>
            <a:r>
              <a:rPr lang="zh-CN" altLang="en-US" sz="2800" dirty="0">
                <a:latin typeface="+mn-ea"/>
                <a:ea typeface="+mn-ea"/>
              </a:rPr>
              <a:t>）更新自己原有的专业知识的能力；</a:t>
            </a:r>
          </a:p>
          <a:p>
            <a:pPr algn="l"/>
            <a:r>
              <a:rPr lang="zh-CN" altLang="en-US" sz="2800" dirty="0">
                <a:latin typeface="+mn-ea"/>
                <a:ea typeface="+mn-ea"/>
              </a:rPr>
              <a:t>（</a:t>
            </a:r>
            <a:r>
              <a:rPr lang="en-US" altLang="zh-CN" sz="2800" dirty="0">
                <a:latin typeface="+mn-ea"/>
                <a:ea typeface="+mn-ea"/>
              </a:rPr>
              <a:t>2</a:t>
            </a:r>
            <a:r>
              <a:rPr lang="zh-CN" altLang="en-US" sz="2800" dirty="0">
                <a:latin typeface="+mn-ea"/>
                <a:ea typeface="+mn-ea"/>
              </a:rPr>
              <a:t>）学习新知识的能力；</a:t>
            </a:r>
          </a:p>
          <a:p>
            <a:pPr algn="l"/>
            <a:r>
              <a:rPr lang="zh-CN" altLang="en-US" sz="2800" dirty="0">
                <a:latin typeface="+mn-ea"/>
                <a:ea typeface="+mn-ea"/>
              </a:rPr>
              <a:t>（</a:t>
            </a:r>
            <a:r>
              <a:rPr lang="en-US" altLang="zh-CN" sz="2800" dirty="0">
                <a:latin typeface="+mn-ea"/>
                <a:ea typeface="+mn-ea"/>
              </a:rPr>
              <a:t>3</a:t>
            </a:r>
            <a:r>
              <a:rPr lang="zh-CN" altLang="en-US" sz="2800" dirty="0">
                <a:latin typeface="+mn-ea"/>
                <a:ea typeface="+mn-ea"/>
              </a:rPr>
              <a:t>）获取新知识的能力；</a:t>
            </a:r>
          </a:p>
          <a:p>
            <a:pPr algn="l"/>
            <a:r>
              <a:rPr lang="zh-CN" altLang="en-US" sz="2800" dirty="0">
                <a:latin typeface="+mn-ea"/>
                <a:ea typeface="+mn-ea"/>
              </a:rPr>
              <a:t>（</a:t>
            </a:r>
            <a:r>
              <a:rPr lang="en-US" altLang="zh-CN" sz="2800" dirty="0">
                <a:latin typeface="+mn-ea"/>
                <a:ea typeface="+mn-ea"/>
              </a:rPr>
              <a:t>4</a:t>
            </a:r>
            <a:r>
              <a:rPr lang="zh-CN" altLang="en-US" sz="2800" dirty="0">
                <a:latin typeface="+mn-ea"/>
                <a:ea typeface="+mn-ea"/>
              </a:rPr>
              <a:t>）综合各门学科知识的能力</a:t>
            </a:r>
          </a:p>
        </p:txBody>
      </p:sp>
      <p:sp>
        <p:nvSpPr>
          <p:cNvPr id="10245" name="矩形 7"/>
          <p:cNvSpPr>
            <a:spLocks noChangeArrowheads="1"/>
          </p:cNvSpPr>
          <p:nvPr/>
        </p:nvSpPr>
        <p:spPr bwMode="auto">
          <a:xfrm>
            <a:off x="857224" y="3643314"/>
            <a:ext cx="7010400" cy="2678113"/>
          </a:xfrm>
          <a:prstGeom prst="rect">
            <a:avLst/>
          </a:prstGeom>
          <a:noFill/>
          <a:ln w="9525">
            <a:noFill/>
            <a:miter lim="800000"/>
            <a:headEnd/>
            <a:tailEnd/>
          </a:ln>
        </p:spPr>
        <p:txBody>
          <a:bodyPr>
            <a:spAutoFit/>
          </a:bodyPr>
          <a:lstStyle/>
          <a:p>
            <a:pPr algn="l">
              <a:buFont typeface="Wingdings" pitchFamily="2" charset="2"/>
              <a:buChar char="n"/>
            </a:pPr>
            <a:r>
              <a:rPr lang="zh-CN" altLang="en-US" sz="2800" dirty="0"/>
              <a:t> </a:t>
            </a:r>
            <a:r>
              <a:rPr lang="zh-CN" altLang="en-US" sz="2800" dirty="0">
                <a:solidFill>
                  <a:srgbClr val="FF0000"/>
                </a:solidFill>
                <a:latin typeface="+mn-ea"/>
                <a:ea typeface="+mn-ea"/>
              </a:rPr>
              <a:t>进行学习和紧跟新技术的常用方法</a:t>
            </a:r>
          </a:p>
          <a:p>
            <a:pPr algn="l"/>
            <a:r>
              <a:rPr lang="zh-CN" altLang="en-US" sz="2800" dirty="0">
                <a:latin typeface="+mn-ea"/>
                <a:ea typeface="+mn-ea"/>
              </a:rPr>
              <a:t>（</a:t>
            </a:r>
            <a:r>
              <a:rPr lang="en-US" altLang="zh-CN" sz="2800" dirty="0">
                <a:latin typeface="+mn-ea"/>
                <a:ea typeface="+mn-ea"/>
              </a:rPr>
              <a:t>1</a:t>
            </a:r>
            <a:r>
              <a:rPr lang="zh-CN" altLang="en-US" sz="2800" dirty="0">
                <a:latin typeface="+mn-ea"/>
                <a:ea typeface="+mn-ea"/>
              </a:rPr>
              <a:t>）参加研讨会</a:t>
            </a:r>
          </a:p>
          <a:p>
            <a:pPr algn="l"/>
            <a:r>
              <a:rPr lang="zh-CN" altLang="en-US" sz="2800" dirty="0">
                <a:latin typeface="+mn-ea"/>
                <a:ea typeface="+mn-ea"/>
              </a:rPr>
              <a:t>（</a:t>
            </a:r>
            <a:r>
              <a:rPr lang="en-US" altLang="zh-CN" sz="2800" dirty="0">
                <a:latin typeface="+mn-ea"/>
                <a:ea typeface="+mn-ea"/>
              </a:rPr>
              <a:t>2</a:t>
            </a:r>
            <a:r>
              <a:rPr lang="zh-CN" altLang="en-US" sz="2800" dirty="0">
                <a:latin typeface="+mn-ea"/>
                <a:ea typeface="+mn-ea"/>
              </a:rPr>
              <a:t>）参加培训</a:t>
            </a:r>
          </a:p>
          <a:p>
            <a:pPr algn="l"/>
            <a:r>
              <a:rPr lang="zh-CN" altLang="en-US" sz="2800" dirty="0">
                <a:latin typeface="+mn-ea"/>
                <a:ea typeface="+mn-ea"/>
              </a:rPr>
              <a:t>（</a:t>
            </a:r>
            <a:r>
              <a:rPr lang="en-US" altLang="zh-CN" sz="2800" dirty="0">
                <a:latin typeface="+mn-ea"/>
                <a:ea typeface="+mn-ea"/>
              </a:rPr>
              <a:t>3</a:t>
            </a:r>
            <a:r>
              <a:rPr lang="zh-CN" altLang="en-US" sz="2800" dirty="0">
                <a:latin typeface="+mn-ea"/>
                <a:ea typeface="+mn-ea"/>
              </a:rPr>
              <a:t>）在线学习</a:t>
            </a:r>
          </a:p>
          <a:p>
            <a:pPr algn="l"/>
            <a:r>
              <a:rPr lang="zh-CN" altLang="en-US" sz="2800" dirty="0">
                <a:latin typeface="+mn-ea"/>
                <a:ea typeface="+mn-ea"/>
              </a:rPr>
              <a:t>（</a:t>
            </a:r>
            <a:r>
              <a:rPr lang="en-US" altLang="zh-CN" sz="2800" dirty="0">
                <a:latin typeface="+mn-ea"/>
                <a:ea typeface="+mn-ea"/>
              </a:rPr>
              <a:t>4</a:t>
            </a:r>
            <a:r>
              <a:rPr lang="zh-CN" altLang="en-US" sz="2800" dirty="0">
                <a:latin typeface="+mn-ea"/>
                <a:ea typeface="+mn-ea"/>
              </a:rPr>
              <a:t>）阅读专业杂志、报纸</a:t>
            </a:r>
          </a:p>
          <a:p>
            <a:pPr algn="l"/>
            <a:r>
              <a:rPr lang="zh-CN" altLang="en-US" sz="2800" dirty="0">
                <a:latin typeface="+mn-ea"/>
                <a:ea typeface="+mn-ea"/>
              </a:rPr>
              <a:t>（</a:t>
            </a:r>
            <a:r>
              <a:rPr lang="en-US" altLang="zh-CN" sz="2800" dirty="0">
                <a:latin typeface="+mn-ea"/>
                <a:ea typeface="+mn-ea"/>
              </a:rPr>
              <a:t>5</a:t>
            </a:r>
            <a:r>
              <a:rPr lang="zh-CN" altLang="en-US" sz="2800" dirty="0">
                <a:latin typeface="+mn-ea"/>
                <a:ea typeface="+mn-ea"/>
              </a:rPr>
              <a:t>）参加学术年会及展览会</a:t>
            </a:r>
          </a:p>
        </p:txBody>
      </p:sp>
    </p:spTree>
  </p:cSld>
  <p:clrMapOvr>
    <a:masterClrMapping/>
  </p:clrMapOvr>
</p:sld>
</file>

<file path=ppt/theme/theme1.xml><?xml version="1.0" encoding="utf-8"?>
<a:theme xmlns:a="http://schemas.openxmlformats.org/drawingml/2006/main" name="1_MS_CN_BriefOfScientificIndustry002-10_science2[1]">
  <a:themeElements>
    <a:clrScheme name="1_MS_CN_BriefOfScientificIndustry002-10_science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1_MS_CN_BriefOfScientificIndustry002-10_science2[1]">
      <a:majorFont>
        <a:latin typeface="Times New Roman"/>
        <a:ea typeface="隶书"/>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09031B"/>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09031B"/>
            </a:solidFill>
            <a:effectLst/>
            <a:latin typeface="Times New Roman" pitchFamily="18" charset="0"/>
            <a:ea typeface="宋体" pitchFamily="2" charset="-122"/>
          </a:defRPr>
        </a:defPPr>
      </a:lstStyle>
    </a:lnDef>
  </a:objectDefaults>
  <a:extraClrSchemeLst>
    <a:extraClrScheme>
      <a:clrScheme name="1_MS_CN_BriefOfScientificIndustry002-10_science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MS_CN_BriefOfScientificIndustry002-10_science2[1]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MS_CN_BriefOfScientificIndustry002-10_science2[1]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MS_CN_BriefOfScientificIndustry002-10_science2[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MS_CN_BriefOfScientificIndustry002-10_science2[1]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MS_CN_BriefOfScientificIndustry002-10_science2[1]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12039</TotalTime>
  <Words>5786</Words>
  <Application>Microsoft Office PowerPoint</Application>
  <PresentationFormat>全屏显示(4:3)</PresentationFormat>
  <Paragraphs>333</Paragraphs>
  <Slides>51</Slides>
  <Notes>17</Notes>
  <HiddenSlides>1</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0" baseType="lpstr">
      <vt:lpstr>华文行楷</vt:lpstr>
      <vt:lpstr>楷体_GB2312</vt:lpstr>
      <vt:lpstr>隶书</vt:lpstr>
      <vt:lpstr>宋体</vt:lpstr>
      <vt:lpstr>Arial</vt:lpstr>
      <vt:lpstr>Times New Roman</vt:lpstr>
      <vt:lpstr>Wingdings</vt:lpstr>
      <vt:lpstr>1_MS_CN_BriefOfScientificIndustry002-10_science2[1]</vt:lpstr>
      <vt:lpstr>Visio</vt:lpstr>
      <vt:lpstr>PowerPoint 演示文稿</vt:lpstr>
      <vt:lpstr>如何学习计算机科学</vt:lpstr>
      <vt:lpstr>1.社会对计算机人才的需求</vt:lpstr>
      <vt:lpstr>社会对计算机专业毕业生的要求</vt:lpstr>
      <vt:lpstr>科学素养</vt:lpstr>
      <vt:lpstr>科学素养</vt:lpstr>
      <vt:lpstr>科学素养</vt:lpstr>
      <vt:lpstr>综合素质</vt:lpstr>
      <vt:lpstr>终生学习</vt:lpstr>
      <vt:lpstr>创新意识</vt:lpstr>
      <vt:lpstr>创新意识</vt:lpstr>
      <vt:lpstr>学科能力要求</vt:lpstr>
      <vt:lpstr>中国工程教育专业认证毕业要求从10个方面</vt:lpstr>
      <vt:lpstr>PowerPoint 演示文稿</vt:lpstr>
      <vt:lpstr>2 计算机培养目标</vt:lpstr>
      <vt:lpstr>PowerPoint 演示文稿</vt:lpstr>
      <vt:lpstr>A类教育模式的培养要求</vt:lpstr>
      <vt:lpstr>A类教育模式的培养要求（续）</vt:lpstr>
      <vt:lpstr>PowerPoint 演示文稿</vt:lpstr>
      <vt:lpstr>B类教育模式的培养要求</vt:lpstr>
      <vt:lpstr>PowerPoint 演示文稿</vt:lpstr>
      <vt:lpstr>硕士生教育的培养要求</vt:lpstr>
      <vt:lpstr>PowerPoint 演示文稿</vt:lpstr>
      <vt:lpstr>博士生教育的培养要求</vt:lpstr>
      <vt:lpstr>3.如何学好计算科学</vt:lpstr>
      <vt:lpstr>PowerPoint 演示文稿</vt:lpstr>
      <vt:lpstr>数学的特点</vt:lpstr>
      <vt:lpstr>例  子1</vt:lpstr>
      <vt:lpstr>例  子2</vt:lpstr>
      <vt:lpstr>例  子3</vt:lpstr>
      <vt:lpstr>思维方式数学化的两个阶段</vt:lpstr>
      <vt:lpstr>PowerPoint 演示文稿</vt:lpstr>
      <vt:lpstr>PowerPoint 演示文稿</vt:lpstr>
      <vt:lpstr>实验作用和地位</vt:lpstr>
      <vt:lpstr>4.如何提高专业能力</vt:lpstr>
      <vt:lpstr>专业能力的培养</vt:lpstr>
      <vt:lpstr>工程认证中专业能力的培养七个方面</vt:lpstr>
      <vt:lpstr>各专业方向的公共要求</vt:lpstr>
      <vt:lpstr>计算思维能力的培养</vt:lpstr>
      <vt:lpstr>课程与专业能力培养</vt:lpstr>
      <vt:lpstr>课程设置</vt:lpstr>
      <vt:lpstr>表1. 计算机技术与软件专业技术资格（水平）考试  专业类别、资格名称和级别对应表 </vt:lpstr>
      <vt:lpstr>PowerPoint 演示文稿</vt:lpstr>
      <vt:lpstr>PowerPoint 演示文稿</vt:lpstr>
      <vt:lpstr>5. 科学与科学素养</vt:lpstr>
      <vt:lpstr>理解科学要求</vt:lpstr>
      <vt:lpstr>PowerPoint 演示文稿</vt:lpstr>
      <vt:lpstr>PowerPoint 演示文稿</vt:lpstr>
      <vt:lpstr>科学素养的标志</vt:lpstr>
      <vt:lpstr>思考题</vt:lpstr>
      <vt:lpstr>PowerPoint 演示文稿</vt:lpstr>
    </vt:vector>
  </TitlesOfParts>
  <Company>郑州大学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郭军伟</dc:creator>
  <cp:lastModifiedBy>wu bin</cp:lastModifiedBy>
  <cp:revision>552</cp:revision>
  <cp:lastPrinted>1601-01-01T00:00:00Z</cp:lastPrinted>
  <dcterms:created xsi:type="dcterms:W3CDTF">2003-09-12T13:18:52Z</dcterms:created>
  <dcterms:modified xsi:type="dcterms:W3CDTF">2023-11-13T02:52:32Z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