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6"/>
  </p:notesMasterIdLst>
  <p:handoutMasterIdLst>
    <p:handoutMasterId r:id="rId37"/>
  </p:handoutMasterIdLst>
  <p:sldIdLst>
    <p:sldId id="256" r:id="rId2"/>
    <p:sldId id="257" r:id="rId3"/>
    <p:sldId id="320" r:id="rId4"/>
    <p:sldId id="322" r:id="rId5"/>
    <p:sldId id="321" r:id="rId6"/>
    <p:sldId id="258" r:id="rId7"/>
    <p:sldId id="259" r:id="rId8"/>
    <p:sldId id="292" r:id="rId9"/>
    <p:sldId id="293" r:id="rId10"/>
    <p:sldId id="294" r:id="rId11"/>
    <p:sldId id="295" r:id="rId12"/>
    <p:sldId id="307" r:id="rId13"/>
    <p:sldId id="308" r:id="rId14"/>
    <p:sldId id="309" r:id="rId15"/>
    <p:sldId id="311" r:id="rId16"/>
    <p:sldId id="312" r:id="rId17"/>
    <p:sldId id="314" r:id="rId18"/>
    <p:sldId id="315" r:id="rId19"/>
    <p:sldId id="316" r:id="rId20"/>
    <p:sldId id="296" r:id="rId21"/>
    <p:sldId id="297" r:id="rId22"/>
    <p:sldId id="298" r:id="rId23"/>
    <p:sldId id="299" r:id="rId24"/>
    <p:sldId id="300" r:id="rId25"/>
    <p:sldId id="301" r:id="rId26"/>
    <p:sldId id="302" r:id="rId27"/>
    <p:sldId id="303" r:id="rId28"/>
    <p:sldId id="304" r:id="rId29"/>
    <p:sldId id="305" r:id="rId30"/>
    <p:sldId id="328" r:id="rId31"/>
    <p:sldId id="306" r:id="rId32"/>
    <p:sldId id="318" r:id="rId33"/>
    <p:sldId id="317" r:id="rId34"/>
    <p:sldId id="319" r:id="rId35"/>
  </p:sldIdLst>
  <p:sldSz cx="9144000" cy="6858000" type="screen4x3"/>
  <p:notesSz cx="6858000" cy="9144000"/>
  <p:defaultTextStyle>
    <a:defPPr>
      <a:defRPr lang="en-US"/>
    </a:defPPr>
    <a:lvl1pPr algn="ctr" rtl="0" fontAlgn="base">
      <a:spcBef>
        <a:spcPct val="0"/>
      </a:spcBef>
      <a:spcAft>
        <a:spcPct val="0"/>
      </a:spcAft>
      <a:defRPr sz="2000" b="1" kern="1200">
        <a:solidFill>
          <a:srgbClr val="09031B"/>
        </a:solidFill>
        <a:latin typeface="Times New Roman" pitchFamily="18" charset="0"/>
        <a:ea typeface="宋体" pitchFamily="2" charset="-122"/>
        <a:cs typeface="+mn-cs"/>
      </a:defRPr>
    </a:lvl1pPr>
    <a:lvl2pPr marL="4572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2pPr>
    <a:lvl3pPr marL="9144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3pPr>
    <a:lvl4pPr marL="13716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4pPr>
    <a:lvl5pPr marL="18288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5pPr>
    <a:lvl6pPr marL="2286000" algn="l" defTabSz="914400" rtl="0" eaLnBrk="1" latinLnBrk="0" hangingPunct="1">
      <a:defRPr sz="2000" b="1" kern="1200">
        <a:solidFill>
          <a:srgbClr val="09031B"/>
        </a:solidFill>
        <a:latin typeface="Times New Roman" pitchFamily="18" charset="0"/>
        <a:ea typeface="宋体" pitchFamily="2" charset="-122"/>
        <a:cs typeface="+mn-cs"/>
      </a:defRPr>
    </a:lvl6pPr>
    <a:lvl7pPr marL="2743200" algn="l" defTabSz="914400" rtl="0" eaLnBrk="1" latinLnBrk="0" hangingPunct="1">
      <a:defRPr sz="2000" b="1" kern="1200">
        <a:solidFill>
          <a:srgbClr val="09031B"/>
        </a:solidFill>
        <a:latin typeface="Times New Roman" pitchFamily="18" charset="0"/>
        <a:ea typeface="宋体" pitchFamily="2" charset="-122"/>
        <a:cs typeface="+mn-cs"/>
      </a:defRPr>
    </a:lvl7pPr>
    <a:lvl8pPr marL="3200400" algn="l" defTabSz="914400" rtl="0" eaLnBrk="1" latinLnBrk="0" hangingPunct="1">
      <a:defRPr sz="2000" b="1" kern="1200">
        <a:solidFill>
          <a:srgbClr val="09031B"/>
        </a:solidFill>
        <a:latin typeface="Times New Roman" pitchFamily="18" charset="0"/>
        <a:ea typeface="宋体" pitchFamily="2" charset="-122"/>
        <a:cs typeface="+mn-cs"/>
      </a:defRPr>
    </a:lvl8pPr>
    <a:lvl9pPr marL="3657600" algn="l" defTabSz="914400" rtl="0" eaLnBrk="1" latinLnBrk="0" hangingPunct="1">
      <a:defRPr sz="2000" b="1" kern="1200">
        <a:solidFill>
          <a:srgbClr val="09031B"/>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31B"/>
    <a:srgbClr val="2915BB"/>
    <a:srgbClr val="FF3300"/>
    <a:srgbClr val="000000"/>
    <a:srgbClr val="E8E274"/>
    <a:srgbClr val="00FF00"/>
    <a:srgbClr val="66FF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89282" autoAdjust="0"/>
  </p:normalViewPr>
  <p:slideViewPr>
    <p:cSldViewPr>
      <p:cViewPr varScale="1">
        <p:scale>
          <a:sx n="101" d="100"/>
          <a:sy n="101" d="100"/>
        </p:scale>
        <p:origin x="191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6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zh-CN" altLang="en-US"/>
          </a:p>
        </p:txBody>
      </p:sp>
      <p:sp>
        <p:nvSpPr>
          <p:cNvPr id="244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244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244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6B3C8256-52EF-459F-A80B-236375A7BE6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zh-CN" alt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E47CE2DF-0E0A-4814-BD96-04FD0FEA120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a:t>
            </a:fld>
            <a:endParaRPr lang="en-US" altLang="zh-CN"/>
          </a:p>
        </p:txBody>
      </p:sp>
    </p:spTree>
    <p:extLst>
      <p:ext uri="{BB962C8B-B14F-4D97-AF65-F5344CB8AC3E}">
        <p14:creationId xmlns:p14="http://schemas.microsoft.com/office/powerpoint/2010/main" val="320773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13</a:t>
            </a:fld>
            <a:endParaRPr lang="en-US" altLang="zh-CN"/>
          </a:p>
        </p:txBody>
      </p:sp>
    </p:spTree>
    <p:extLst>
      <p:ext uri="{BB962C8B-B14F-4D97-AF65-F5344CB8AC3E}">
        <p14:creationId xmlns:p14="http://schemas.microsoft.com/office/powerpoint/2010/main" val="41364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14</a:t>
            </a:fld>
            <a:endParaRPr lang="en-US" altLang="zh-CN"/>
          </a:p>
        </p:txBody>
      </p:sp>
    </p:spTree>
    <p:extLst>
      <p:ext uri="{BB962C8B-B14F-4D97-AF65-F5344CB8AC3E}">
        <p14:creationId xmlns:p14="http://schemas.microsoft.com/office/powerpoint/2010/main" val="3297083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15</a:t>
            </a:fld>
            <a:endParaRPr lang="en-US" altLang="zh-CN"/>
          </a:p>
        </p:txBody>
      </p:sp>
    </p:spTree>
    <p:extLst>
      <p:ext uri="{BB962C8B-B14F-4D97-AF65-F5344CB8AC3E}">
        <p14:creationId xmlns:p14="http://schemas.microsoft.com/office/powerpoint/2010/main" val="18253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26</a:t>
            </a:fld>
            <a:endParaRPr lang="en-US" altLang="zh-CN"/>
          </a:p>
        </p:txBody>
      </p:sp>
    </p:spTree>
    <p:extLst>
      <p:ext uri="{BB962C8B-B14F-4D97-AF65-F5344CB8AC3E}">
        <p14:creationId xmlns:p14="http://schemas.microsoft.com/office/powerpoint/2010/main" val="138320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27</a:t>
            </a:fld>
            <a:endParaRPr lang="en-US" altLang="zh-CN"/>
          </a:p>
        </p:txBody>
      </p:sp>
    </p:spTree>
    <p:extLst>
      <p:ext uri="{BB962C8B-B14F-4D97-AF65-F5344CB8AC3E}">
        <p14:creationId xmlns:p14="http://schemas.microsoft.com/office/powerpoint/2010/main" val="681971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29</a:t>
            </a:fld>
            <a:endParaRPr lang="en-US" altLang="zh-CN"/>
          </a:p>
        </p:txBody>
      </p:sp>
    </p:spTree>
    <p:extLst>
      <p:ext uri="{BB962C8B-B14F-4D97-AF65-F5344CB8AC3E}">
        <p14:creationId xmlns:p14="http://schemas.microsoft.com/office/powerpoint/2010/main" val="8246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30</a:t>
            </a:fld>
            <a:endParaRPr lang="en-US" altLang="zh-CN"/>
          </a:p>
        </p:txBody>
      </p:sp>
    </p:spTree>
    <p:extLst>
      <p:ext uri="{BB962C8B-B14F-4D97-AF65-F5344CB8AC3E}">
        <p14:creationId xmlns:p14="http://schemas.microsoft.com/office/powerpoint/2010/main" val="389501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31</a:t>
            </a:fld>
            <a:endParaRPr lang="en-US" altLang="zh-CN"/>
          </a:p>
        </p:txBody>
      </p:sp>
    </p:spTree>
    <p:extLst>
      <p:ext uri="{BB962C8B-B14F-4D97-AF65-F5344CB8AC3E}">
        <p14:creationId xmlns:p14="http://schemas.microsoft.com/office/powerpoint/2010/main" val="4287282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32</a:t>
            </a:fld>
            <a:endParaRPr lang="en-US" altLang="zh-CN"/>
          </a:p>
        </p:txBody>
      </p:sp>
    </p:spTree>
    <p:extLst>
      <p:ext uri="{BB962C8B-B14F-4D97-AF65-F5344CB8AC3E}">
        <p14:creationId xmlns:p14="http://schemas.microsoft.com/office/powerpoint/2010/main" val="418410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4</a:t>
            </a:fld>
            <a:endParaRPr lang="en-US" altLang="zh-CN"/>
          </a:p>
        </p:txBody>
      </p:sp>
    </p:spTree>
    <p:extLst>
      <p:ext uri="{BB962C8B-B14F-4D97-AF65-F5344CB8AC3E}">
        <p14:creationId xmlns:p14="http://schemas.microsoft.com/office/powerpoint/2010/main" val="183398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5</a:t>
            </a:fld>
            <a:endParaRPr lang="en-US" altLang="zh-CN"/>
          </a:p>
        </p:txBody>
      </p:sp>
    </p:spTree>
    <p:extLst>
      <p:ext uri="{BB962C8B-B14F-4D97-AF65-F5344CB8AC3E}">
        <p14:creationId xmlns:p14="http://schemas.microsoft.com/office/powerpoint/2010/main" val="164134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6</a:t>
            </a:fld>
            <a:endParaRPr lang="en-US" altLang="zh-CN"/>
          </a:p>
        </p:txBody>
      </p:sp>
    </p:spTree>
    <p:extLst>
      <p:ext uri="{BB962C8B-B14F-4D97-AF65-F5344CB8AC3E}">
        <p14:creationId xmlns:p14="http://schemas.microsoft.com/office/powerpoint/2010/main" val="118419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7</a:t>
            </a:fld>
            <a:endParaRPr lang="en-US" altLang="zh-CN"/>
          </a:p>
        </p:txBody>
      </p:sp>
    </p:spTree>
    <p:extLst>
      <p:ext uri="{BB962C8B-B14F-4D97-AF65-F5344CB8AC3E}">
        <p14:creationId xmlns:p14="http://schemas.microsoft.com/office/powerpoint/2010/main" val="2152074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9</a:t>
            </a:fld>
            <a:endParaRPr lang="en-US" altLang="zh-CN"/>
          </a:p>
        </p:txBody>
      </p:sp>
    </p:spTree>
    <p:extLst>
      <p:ext uri="{BB962C8B-B14F-4D97-AF65-F5344CB8AC3E}">
        <p14:creationId xmlns:p14="http://schemas.microsoft.com/office/powerpoint/2010/main" val="14859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10</a:t>
            </a:fld>
            <a:endParaRPr lang="en-US" altLang="zh-CN"/>
          </a:p>
        </p:txBody>
      </p:sp>
    </p:spTree>
    <p:extLst>
      <p:ext uri="{BB962C8B-B14F-4D97-AF65-F5344CB8AC3E}">
        <p14:creationId xmlns:p14="http://schemas.microsoft.com/office/powerpoint/2010/main" val="410177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11</a:t>
            </a:fld>
            <a:endParaRPr lang="en-US" altLang="zh-CN"/>
          </a:p>
        </p:txBody>
      </p:sp>
    </p:spTree>
    <p:extLst>
      <p:ext uri="{BB962C8B-B14F-4D97-AF65-F5344CB8AC3E}">
        <p14:creationId xmlns:p14="http://schemas.microsoft.com/office/powerpoint/2010/main" val="2393420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12</a:t>
            </a:fld>
            <a:endParaRPr lang="en-US" altLang="zh-CN"/>
          </a:p>
        </p:txBody>
      </p:sp>
    </p:spTree>
    <p:extLst>
      <p:ext uri="{BB962C8B-B14F-4D97-AF65-F5344CB8AC3E}">
        <p14:creationId xmlns:p14="http://schemas.microsoft.com/office/powerpoint/2010/main" val="328454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TextBox 3"/>
          <p:cNvSpPr txBox="1"/>
          <p:nvPr userDrawn="1"/>
        </p:nvSpPr>
        <p:spPr>
          <a:xfrm>
            <a:off x="5143504" y="6215082"/>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274638"/>
            <a:ext cx="2178050" cy="57356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74638"/>
            <a:ext cx="6383338" cy="57356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3"/>
          <p:cNvSpPr txBox="1"/>
          <p:nvPr userDrawn="1"/>
        </p:nvSpPr>
        <p:spPr>
          <a:xfrm>
            <a:off x="5143504" y="6215082"/>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484313"/>
            <a:ext cx="42799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484313"/>
            <a:ext cx="42814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48838" name="Rectangle 6"/>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8839" name="Rectangle 7"/>
          <p:cNvSpPr>
            <a:spLocks noGrp="1" noChangeArrowheads="1"/>
          </p:cNvSpPr>
          <p:nvPr>
            <p:ph type="body" idx="1"/>
          </p:nvPr>
        </p:nvSpPr>
        <p:spPr bwMode="auto">
          <a:xfrm>
            <a:off x="250825" y="1484313"/>
            <a:ext cx="8713788"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8840" name="Rectangle 8"/>
          <p:cNvSpPr>
            <a:spLocks noChangeArrowheads="1"/>
          </p:cNvSpPr>
          <p:nvPr/>
        </p:nvSpPr>
        <p:spPr bwMode="auto">
          <a:xfrm>
            <a:off x="2987675" y="6308725"/>
            <a:ext cx="2133600" cy="360363"/>
          </a:xfrm>
          <a:prstGeom prst="rect">
            <a:avLst/>
          </a:prstGeom>
          <a:noFill/>
          <a:ln w="9525">
            <a:noFill/>
            <a:miter lim="800000"/>
            <a:headEnd/>
            <a:tailEnd/>
          </a:ln>
          <a:effectLst/>
        </p:spPr>
        <p:txBody>
          <a:bodyPr/>
          <a:lstStyle/>
          <a:p>
            <a:fld id="{A097B2A7-C7AD-4050-8FD0-35D8BE35E22F}" type="slidenum">
              <a:rPr lang="en-US" altLang="zh-CN" sz="1400" b="0">
                <a:solidFill>
                  <a:srgbClr val="FF0000"/>
                </a:solidFill>
              </a:rPr>
              <a:pPr/>
              <a:t>‹#›</a:t>
            </a:fld>
            <a:endParaRPr lang="en-US" altLang="zh-CN" sz="1400" b="0">
              <a:solidFill>
                <a:srgbClr val="FF0000"/>
              </a:solidFill>
            </a:endParaRPr>
          </a:p>
        </p:txBody>
      </p:sp>
      <p:sp>
        <p:nvSpPr>
          <p:cNvPr id="248843" name="Rectangle 11"/>
          <p:cNvSpPr>
            <a:spLocks noChangeArrowheads="1"/>
          </p:cNvSpPr>
          <p:nvPr userDrawn="1"/>
        </p:nvSpPr>
        <p:spPr bwMode="auto">
          <a:xfrm>
            <a:off x="395288" y="6308725"/>
            <a:ext cx="2881312" cy="331788"/>
          </a:xfrm>
          <a:prstGeom prst="rect">
            <a:avLst/>
          </a:prstGeom>
          <a:noFill/>
          <a:ln w="9525">
            <a:noFill/>
            <a:miter lim="800000"/>
            <a:headEnd/>
            <a:tailEnd/>
          </a:ln>
          <a:effectLst/>
        </p:spPr>
        <p:txBody>
          <a:bodyPr/>
          <a:lstStyle/>
          <a:p>
            <a:fld id="{383038F5-E294-400E-984E-872A6F9836FC}" type="datetime3">
              <a:rPr lang="zh-CN" altLang="en-US" sz="1400" b="0">
                <a:solidFill>
                  <a:srgbClr val="FF0000"/>
                </a:solidFill>
              </a:rPr>
              <a:pPr/>
              <a:t>2023年11月13日星期一</a:t>
            </a:fld>
            <a:endParaRPr lang="en-US" altLang="zh-CN" sz="1400" b="0">
              <a:solidFill>
                <a:srgbClr val="FF0000"/>
              </a:solidFill>
            </a:endParaRP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l" rtl="0" fontAlgn="base">
        <a:spcBef>
          <a:spcPct val="0"/>
        </a:spcBef>
        <a:spcAft>
          <a:spcPct val="0"/>
        </a:spcAft>
        <a:defRPr sz="4800" b="1">
          <a:solidFill>
            <a:srgbClr val="09031B"/>
          </a:solidFill>
          <a:latin typeface="+mj-lt"/>
          <a:ea typeface="+mj-ea"/>
          <a:cs typeface="+mj-cs"/>
        </a:defRPr>
      </a:lvl1pPr>
      <a:lvl2pPr algn="l" rtl="0" fontAlgn="base">
        <a:spcBef>
          <a:spcPct val="0"/>
        </a:spcBef>
        <a:spcAft>
          <a:spcPct val="0"/>
        </a:spcAft>
        <a:defRPr sz="4800" b="1">
          <a:solidFill>
            <a:srgbClr val="09031B"/>
          </a:solidFill>
          <a:latin typeface="Times New Roman" pitchFamily="18" charset="0"/>
          <a:ea typeface="隶书" pitchFamily="49" charset="-122"/>
        </a:defRPr>
      </a:lvl2pPr>
      <a:lvl3pPr algn="l" rtl="0" fontAlgn="base">
        <a:spcBef>
          <a:spcPct val="0"/>
        </a:spcBef>
        <a:spcAft>
          <a:spcPct val="0"/>
        </a:spcAft>
        <a:defRPr sz="4800" b="1">
          <a:solidFill>
            <a:srgbClr val="09031B"/>
          </a:solidFill>
          <a:latin typeface="Times New Roman" pitchFamily="18" charset="0"/>
          <a:ea typeface="隶书" pitchFamily="49" charset="-122"/>
        </a:defRPr>
      </a:lvl3pPr>
      <a:lvl4pPr algn="l" rtl="0" fontAlgn="base">
        <a:spcBef>
          <a:spcPct val="0"/>
        </a:spcBef>
        <a:spcAft>
          <a:spcPct val="0"/>
        </a:spcAft>
        <a:defRPr sz="4800" b="1">
          <a:solidFill>
            <a:srgbClr val="09031B"/>
          </a:solidFill>
          <a:latin typeface="Times New Roman" pitchFamily="18" charset="0"/>
          <a:ea typeface="隶书" pitchFamily="49" charset="-122"/>
        </a:defRPr>
      </a:lvl4pPr>
      <a:lvl5pPr algn="l" rtl="0" fontAlgn="base">
        <a:spcBef>
          <a:spcPct val="0"/>
        </a:spcBef>
        <a:spcAft>
          <a:spcPct val="0"/>
        </a:spcAft>
        <a:defRPr sz="4800" b="1">
          <a:solidFill>
            <a:srgbClr val="09031B"/>
          </a:solidFill>
          <a:latin typeface="Times New Roman" pitchFamily="18" charset="0"/>
          <a:ea typeface="隶书" pitchFamily="49" charset="-122"/>
        </a:defRPr>
      </a:lvl5pPr>
      <a:lvl6pPr marL="457200" algn="l" rtl="0" fontAlgn="base">
        <a:spcBef>
          <a:spcPct val="0"/>
        </a:spcBef>
        <a:spcAft>
          <a:spcPct val="0"/>
        </a:spcAft>
        <a:defRPr sz="4800" b="1">
          <a:solidFill>
            <a:srgbClr val="09031B"/>
          </a:solidFill>
          <a:latin typeface="Times New Roman" pitchFamily="18" charset="0"/>
          <a:ea typeface="隶书" pitchFamily="49" charset="-122"/>
        </a:defRPr>
      </a:lvl6pPr>
      <a:lvl7pPr marL="914400" algn="l" rtl="0" fontAlgn="base">
        <a:spcBef>
          <a:spcPct val="0"/>
        </a:spcBef>
        <a:spcAft>
          <a:spcPct val="0"/>
        </a:spcAft>
        <a:defRPr sz="4800" b="1">
          <a:solidFill>
            <a:srgbClr val="09031B"/>
          </a:solidFill>
          <a:latin typeface="Times New Roman" pitchFamily="18" charset="0"/>
          <a:ea typeface="隶书" pitchFamily="49" charset="-122"/>
        </a:defRPr>
      </a:lvl7pPr>
      <a:lvl8pPr marL="1371600" algn="l" rtl="0" fontAlgn="base">
        <a:spcBef>
          <a:spcPct val="0"/>
        </a:spcBef>
        <a:spcAft>
          <a:spcPct val="0"/>
        </a:spcAft>
        <a:defRPr sz="4800" b="1">
          <a:solidFill>
            <a:srgbClr val="09031B"/>
          </a:solidFill>
          <a:latin typeface="Times New Roman" pitchFamily="18" charset="0"/>
          <a:ea typeface="隶书" pitchFamily="49" charset="-122"/>
        </a:defRPr>
      </a:lvl8pPr>
      <a:lvl9pPr marL="1828800" algn="l" rtl="0" fontAlgn="base">
        <a:spcBef>
          <a:spcPct val="0"/>
        </a:spcBef>
        <a:spcAft>
          <a:spcPct val="0"/>
        </a:spcAft>
        <a:defRPr sz="4800" b="1">
          <a:solidFill>
            <a:srgbClr val="09031B"/>
          </a:solidFill>
          <a:latin typeface="Times New Roman" pitchFamily="18" charset="0"/>
          <a:ea typeface="隶书" pitchFamily="49" charset="-122"/>
        </a:defRPr>
      </a:lvl9pPr>
    </p:titleStyle>
    <p:bodyStyle>
      <a:lvl1pPr marL="342900" indent="-3429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cs typeface="+mn-cs"/>
        </a:defRPr>
      </a:lvl1pPr>
      <a:lvl2pPr marL="742950" indent="-28575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2pPr>
      <a:lvl3pPr marL="1143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3pPr>
      <a:lvl4pPr marL="1600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4pPr>
      <a:lvl5pPr marL="20574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5pPr>
      <a:lvl6pPr marL="25146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6pPr>
      <a:lvl7pPr marL="29718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7pPr>
      <a:lvl8pPr marL="3429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8pPr>
      <a:lvl9pPr marL="3886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88" name="Text Box 32"/>
          <p:cNvSpPr txBox="1">
            <a:spLocks noChangeArrowheads="1"/>
          </p:cNvSpPr>
          <p:nvPr/>
        </p:nvSpPr>
        <p:spPr bwMode="auto">
          <a:xfrm>
            <a:off x="0" y="692150"/>
            <a:ext cx="9144000" cy="1006475"/>
          </a:xfrm>
          <a:prstGeom prst="rect">
            <a:avLst/>
          </a:prstGeom>
          <a:noFill/>
          <a:ln w="9525">
            <a:noFill/>
            <a:miter lim="800000"/>
            <a:headEnd/>
            <a:tailEnd/>
          </a:ln>
          <a:effectLst/>
        </p:spPr>
        <p:txBody>
          <a:bodyPr>
            <a:spAutoFit/>
          </a:bodyPr>
          <a:lstStyle/>
          <a:p>
            <a:pPr>
              <a:spcBef>
                <a:spcPct val="50000"/>
              </a:spcBef>
            </a:pPr>
            <a:r>
              <a:rPr lang="zh-CN" altLang="en-US" sz="6000" dirty="0">
                <a:ea typeface="隶书" pitchFamily="49" charset="-122"/>
              </a:rPr>
              <a:t>计算科学导论</a:t>
            </a:r>
          </a:p>
        </p:txBody>
      </p:sp>
      <p:sp>
        <p:nvSpPr>
          <p:cNvPr id="45090" name="Text Box 34"/>
          <p:cNvSpPr txBox="1">
            <a:spLocks noChangeArrowheads="1"/>
          </p:cNvSpPr>
          <p:nvPr/>
        </p:nvSpPr>
        <p:spPr bwMode="auto">
          <a:xfrm>
            <a:off x="179388" y="2852738"/>
            <a:ext cx="8642350" cy="2378075"/>
          </a:xfrm>
          <a:prstGeom prst="rect">
            <a:avLst/>
          </a:prstGeom>
          <a:noFill/>
          <a:ln w="9525">
            <a:noFill/>
            <a:miter lim="800000"/>
            <a:headEnd/>
            <a:tailEnd/>
          </a:ln>
          <a:effectLst/>
        </p:spPr>
        <p:txBody>
          <a:bodyPr>
            <a:spAutoFit/>
          </a:bodyPr>
          <a:lstStyle/>
          <a:p>
            <a:pPr>
              <a:spcBef>
                <a:spcPct val="50000"/>
              </a:spcBef>
            </a:pPr>
            <a:r>
              <a:rPr lang="zh-CN" altLang="en-US" sz="6000" dirty="0">
                <a:ea typeface="隶书" pitchFamily="49" charset="-122"/>
              </a:rPr>
              <a:t>吴宾</a:t>
            </a:r>
          </a:p>
          <a:p>
            <a:pPr>
              <a:spcBef>
                <a:spcPct val="50000"/>
              </a:spcBef>
            </a:pPr>
            <a:r>
              <a:rPr lang="en-US" altLang="zh-CN" sz="6000">
                <a:ea typeface="楷体_GB2312" pitchFamily="49" charset="-122"/>
              </a:rPr>
              <a:t>wubin@gs.zzu</a:t>
            </a:r>
            <a:r>
              <a:rPr lang="en-US" altLang="zh-CN" sz="6000" dirty="0">
                <a:ea typeface="楷体_GB2312" pitchFamily="49" charset="-122"/>
              </a:rPr>
              <a:t>.edu.cn</a:t>
            </a:r>
            <a:endParaRPr lang="en-US" altLang="zh-CN" sz="2800" dirty="0">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zh-CN" dirty="0"/>
              <a:t>职业道德</a:t>
            </a:r>
            <a:endParaRPr lang="zh-CN" altLang="en-US" dirty="0"/>
          </a:p>
        </p:txBody>
      </p:sp>
      <p:sp>
        <p:nvSpPr>
          <p:cNvPr id="3993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9940" name="内容占位符 7"/>
          <p:cNvSpPr>
            <a:spLocks noGrp="1"/>
          </p:cNvSpPr>
          <p:nvPr>
            <p:ph idx="1"/>
          </p:nvPr>
        </p:nvSpPr>
        <p:spPr>
          <a:xfrm>
            <a:off x="381000" y="1981200"/>
            <a:ext cx="8229600" cy="2590800"/>
          </a:xfrm>
        </p:spPr>
        <p:txBody>
          <a:bodyPr/>
          <a:lstStyle/>
          <a:p>
            <a:r>
              <a:rPr lang="zh-CN" altLang="zh-CN" sz="2800" dirty="0"/>
              <a:t>计算机专业人员的道德准则</a:t>
            </a:r>
            <a:endParaRPr lang="en-US" altLang="zh-CN" sz="2800" dirty="0"/>
          </a:p>
          <a:p>
            <a:r>
              <a:rPr lang="zh-CN" altLang="zh-CN" sz="2800" dirty="0"/>
              <a:t>软件工程师的道德规范</a:t>
            </a:r>
            <a:endParaRPr lang="en-US" altLang="zh-CN" sz="2800" dirty="0"/>
          </a:p>
          <a:p>
            <a:r>
              <a:rPr lang="zh-CN" altLang="zh-CN" sz="2800" dirty="0"/>
              <a:t>企业道德准则</a:t>
            </a:r>
          </a:p>
          <a:p>
            <a:r>
              <a:rPr lang="zh-CN" altLang="zh-CN" sz="2800" dirty="0"/>
              <a:t>计算机用户的道德</a:t>
            </a:r>
            <a:endParaRPr lang="en-US" altLang="zh-CN" sz="2800" dirty="0"/>
          </a:p>
          <a:p>
            <a:r>
              <a:rPr lang="zh-CN" altLang="zh-CN" sz="2800" dirty="0"/>
              <a:t>安全与隐私</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457200"/>
            <a:ext cx="8229600" cy="609600"/>
          </a:xfrm>
        </p:spPr>
        <p:txBody>
          <a:bodyPr>
            <a:normAutofit fontScale="90000"/>
          </a:bodyPr>
          <a:lstStyle/>
          <a:p>
            <a:pPr>
              <a:defRPr/>
            </a:pPr>
            <a:r>
              <a:rPr lang="zh-CN" altLang="en-US"/>
              <a:t>与计算机有关的法律法规</a:t>
            </a:r>
          </a:p>
        </p:txBody>
      </p:sp>
      <p:sp>
        <p:nvSpPr>
          <p:cNvPr id="113667" name="Rectangle 3"/>
          <p:cNvSpPr>
            <a:spLocks noGrp="1" noChangeArrowheads="1"/>
          </p:cNvSpPr>
          <p:nvPr>
            <p:ph type="body" idx="1"/>
          </p:nvPr>
        </p:nvSpPr>
        <p:spPr>
          <a:xfrm>
            <a:off x="152400" y="990600"/>
            <a:ext cx="8991600" cy="5334000"/>
          </a:xfrm>
        </p:spPr>
        <p:txBody>
          <a:bodyPr>
            <a:normAutofit fontScale="92500" lnSpcReduction="10000"/>
          </a:bodyPr>
          <a:lstStyle/>
          <a:p>
            <a:pPr>
              <a:defRPr/>
            </a:pPr>
            <a:r>
              <a:rPr lang="en-US" altLang="zh-CN" sz="2000" dirty="0"/>
              <a:t>1990</a:t>
            </a:r>
            <a:r>
              <a:rPr lang="zh-CN" altLang="zh-CN" sz="2000" dirty="0"/>
              <a:t>年</a:t>
            </a:r>
            <a:r>
              <a:rPr lang="en-US" altLang="zh-CN" sz="2000" dirty="0"/>
              <a:t>7</a:t>
            </a:r>
            <a:r>
              <a:rPr lang="zh-CN" altLang="zh-CN" sz="2000" dirty="0"/>
              <a:t>月，颁布了中华人民共和国著作权法。</a:t>
            </a:r>
          </a:p>
          <a:p>
            <a:pPr>
              <a:defRPr/>
            </a:pPr>
            <a:r>
              <a:rPr lang="en-US" altLang="zh-CN" sz="2000" dirty="0"/>
              <a:t>1991</a:t>
            </a:r>
            <a:r>
              <a:rPr lang="zh-CN" altLang="zh-CN" sz="2000" dirty="0"/>
              <a:t>年</a:t>
            </a:r>
            <a:r>
              <a:rPr lang="en-US" altLang="zh-CN" sz="2000" dirty="0"/>
              <a:t>6</a:t>
            </a:r>
            <a:r>
              <a:rPr lang="zh-CN" altLang="zh-CN" sz="2000" dirty="0"/>
              <a:t>月</a:t>
            </a:r>
            <a:r>
              <a:rPr lang="en-US" altLang="zh-CN" sz="2000" dirty="0"/>
              <a:t>4</a:t>
            </a:r>
            <a:r>
              <a:rPr lang="zh-CN" altLang="zh-CN" sz="2000" dirty="0"/>
              <a:t>日颁布、</a:t>
            </a:r>
            <a:r>
              <a:rPr lang="en-US" altLang="zh-CN" sz="2000" dirty="0"/>
              <a:t>1991</a:t>
            </a:r>
            <a:r>
              <a:rPr lang="zh-CN" altLang="zh-CN" sz="2000" dirty="0"/>
              <a:t>年</a:t>
            </a:r>
            <a:r>
              <a:rPr lang="en-US" altLang="zh-CN" sz="2000" dirty="0"/>
              <a:t>10</a:t>
            </a:r>
            <a:r>
              <a:rPr lang="zh-CN" altLang="zh-CN" sz="2000" dirty="0"/>
              <a:t>月</a:t>
            </a:r>
            <a:r>
              <a:rPr lang="en-US" altLang="zh-CN" sz="2000" dirty="0"/>
              <a:t>1</a:t>
            </a:r>
            <a:r>
              <a:rPr lang="zh-CN" altLang="zh-CN" sz="2000" dirty="0"/>
              <a:t>日开始实施了“计算机软件保护条例”。</a:t>
            </a:r>
          </a:p>
          <a:p>
            <a:pPr>
              <a:defRPr/>
            </a:pPr>
            <a:r>
              <a:rPr lang="en-US" altLang="zh-CN" sz="2000" dirty="0"/>
              <a:t>1992</a:t>
            </a:r>
            <a:r>
              <a:rPr lang="zh-CN" altLang="zh-CN" sz="2000" dirty="0"/>
              <a:t>年</a:t>
            </a:r>
            <a:r>
              <a:rPr lang="en-US" altLang="zh-CN" sz="2000" dirty="0"/>
              <a:t>4</a:t>
            </a:r>
            <a:r>
              <a:rPr lang="zh-CN" altLang="zh-CN" sz="2000" dirty="0"/>
              <a:t>月</a:t>
            </a:r>
            <a:r>
              <a:rPr lang="en-US" altLang="zh-CN" sz="2000" dirty="0"/>
              <a:t>6</a:t>
            </a:r>
            <a:r>
              <a:rPr lang="zh-CN" altLang="zh-CN" sz="2000" dirty="0"/>
              <a:t>日颁布了“计算机软件著作权登记办法”。</a:t>
            </a:r>
          </a:p>
          <a:p>
            <a:pPr>
              <a:defRPr/>
            </a:pPr>
            <a:r>
              <a:rPr lang="en-US" altLang="zh-CN" sz="2000" dirty="0"/>
              <a:t>1992</a:t>
            </a:r>
            <a:r>
              <a:rPr lang="zh-CN" altLang="zh-CN" sz="2000" dirty="0"/>
              <a:t>年</a:t>
            </a:r>
            <a:r>
              <a:rPr lang="en-US" altLang="zh-CN" sz="2000" dirty="0"/>
              <a:t>9</a:t>
            </a:r>
            <a:r>
              <a:rPr lang="zh-CN" altLang="zh-CN" sz="2000" dirty="0"/>
              <a:t>月</a:t>
            </a:r>
            <a:r>
              <a:rPr lang="en-US" altLang="zh-CN" sz="2000" dirty="0"/>
              <a:t>4</a:t>
            </a:r>
            <a:r>
              <a:rPr lang="zh-CN" altLang="zh-CN" sz="2000" dirty="0"/>
              <a:t>日修订后颁布实施了中华人民共和国专利法。</a:t>
            </a:r>
          </a:p>
          <a:p>
            <a:pPr>
              <a:defRPr/>
            </a:pPr>
            <a:r>
              <a:rPr lang="en-US" altLang="zh-CN" sz="2000" dirty="0"/>
              <a:t>1992</a:t>
            </a:r>
            <a:r>
              <a:rPr lang="zh-CN" altLang="zh-CN" sz="2000" dirty="0"/>
              <a:t>年</a:t>
            </a:r>
            <a:r>
              <a:rPr lang="en-US" altLang="zh-CN" sz="2000" dirty="0"/>
              <a:t>9</a:t>
            </a:r>
            <a:r>
              <a:rPr lang="zh-CN" altLang="zh-CN" sz="2000" dirty="0"/>
              <a:t>月</a:t>
            </a:r>
            <a:r>
              <a:rPr lang="en-US" altLang="zh-CN" sz="2000" dirty="0"/>
              <a:t>25</a:t>
            </a:r>
            <a:r>
              <a:rPr lang="zh-CN" altLang="zh-CN" sz="2000" dirty="0"/>
              <a:t>日颁布、同年</a:t>
            </a:r>
            <a:r>
              <a:rPr lang="en-US" altLang="zh-CN" sz="2000" dirty="0"/>
              <a:t>9</a:t>
            </a:r>
            <a:r>
              <a:rPr lang="zh-CN" altLang="zh-CN" sz="2000" dirty="0"/>
              <a:t>月</a:t>
            </a:r>
            <a:r>
              <a:rPr lang="en-US" altLang="zh-CN" sz="2000" dirty="0"/>
              <a:t>30</a:t>
            </a:r>
            <a:r>
              <a:rPr lang="zh-CN" altLang="zh-CN" sz="2000" dirty="0"/>
              <a:t>日施行了“实施国际著作权条理的规定”</a:t>
            </a:r>
          </a:p>
          <a:p>
            <a:pPr>
              <a:defRPr/>
            </a:pPr>
            <a:r>
              <a:rPr lang="en-US" altLang="zh-CN" sz="2000" dirty="0"/>
              <a:t>1992</a:t>
            </a:r>
            <a:r>
              <a:rPr lang="zh-CN" altLang="zh-CN" sz="2000" dirty="0"/>
              <a:t>年</a:t>
            </a:r>
            <a:r>
              <a:rPr lang="en-US" altLang="zh-CN" sz="2000" dirty="0"/>
              <a:t>12</a:t>
            </a:r>
            <a:r>
              <a:rPr lang="zh-CN" altLang="zh-CN" sz="2000" dirty="0"/>
              <a:t>月</a:t>
            </a:r>
            <a:r>
              <a:rPr lang="en-US" altLang="zh-CN" sz="2000" dirty="0"/>
              <a:t>12</a:t>
            </a:r>
            <a:r>
              <a:rPr lang="zh-CN" altLang="zh-CN" sz="2000" dirty="0"/>
              <a:t>日颁布了中华人民共和国专利法实施细则。</a:t>
            </a:r>
          </a:p>
          <a:p>
            <a:pPr>
              <a:defRPr/>
            </a:pPr>
            <a:r>
              <a:rPr lang="en-US" altLang="zh-CN" sz="2000" dirty="0"/>
              <a:t>1993</a:t>
            </a:r>
            <a:r>
              <a:rPr lang="zh-CN" altLang="zh-CN" sz="2000" dirty="0"/>
              <a:t>年</a:t>
            </a:r>
            <a:r>
              <a:rPr lang="en-US" altLang="zh-CN" sz="2000" dirty="0"/>
              <a:t>2</a:t>
            </a:r>
            <a:r>
              <a:rPr lang="zh-CN" altLang="zh-CN" sz="2000" dirty="0"/>
              <a:t>月</a:t>
            </a:r>
            <a:r>
              <a:rPr lang="en-US" altLang="zh-CN" sz="2000" dirty="0"/>
              <a:t>22</a:t>
            </a:r>
            <a:r>
              <a:rPr lang="zh-CN" altLang="zh-CN" sz="2000" dirty="0"/>
              <a:t>日修订后颁布实施了中华人民共和国商标法。</a:t>
            </a:r>
          </a:p>
          <a:p>
            <a:pPr>
              <a:defRPr/>
            </a:pPr>
            <a:r>
              <a:rPr lang="en-US" altLang="zh-CN" sz="2000" dirty="0"/>
              <a:t>1993</a:t>
            </a:r>
            <a:r>
              <a:rPr lang="zh-CN" altLang="zh-CN" sz="2000" dirty="0"/>
              <a:t>年</a:t>
            </a:r>
            <a:r>
              <a:rPr lang="en-US" altLang="zh-CN" sz="2000" dirty="0"/>
              <a:t>2</a:t>
            </a:r>
            <a:r>
              <a:rPr lang="zh-CN" altLang="zh-CN" sz="2000" dirty="0"/>
              <a:t>月</a:t>
            </a:r>
            <a:r>
              <a:rPr lang="en-US" altLang="zh-CN" sz="2000" dirty="0"/>
              <a:t>22</a:t>
            </a:r>
            <a:r>
              <a:rPr lang="zh-CN" altLang="zh-CN" sz="2000" dirty="0"/>
              <a:t>日通过了关于惩治假冒注册商标权犯罪的补充规定。</a:t>
            </a:r>
          </a:p>
          <a:p>
            <a:pPr>
              <a:defRPr/>
            </a:pPr>
            <a:r>
              <a:rPr lang="en-US" altLang="zh-CN" sz="2000" dirty="0"/>
              <a:t>1993</a:t>
            </a:r>
            <a:r>
              <a:rPr lang="zh-CN" altLang="zh-CN" sz="2000" dirty="0"/>
              <a:t>年</a:t>
            </a:r>
            <a:r>
              <a:rPr lang="en-US" altLang="zh-CN" sz="2000" dirty="0"/>
              <a:t>7</a:t>
            </a:r>
            <a:r>
              <a:rPr lang="zh-CN" altLang="zh-CN" sz="2000" dirty="0"/>
              <a:t>月</a:t>
            </a:r>
            <a:r>
              <a:rPr lang="en-US" altLang="zh-CN" sz="2000" dirty="0"/>
              <a:t>15</a:t>
            </a:r>
            <a:r>
              <a:rPr lang="zh-CN" altLang="zh-CN" sz="2000" dirty="0"/>
              <a:t>日修订了中华人民共和国商标法实施细则。</a:t>
            </a:r>
          </a:p>
          <a:p>
            <a:pPr>
              <a:defRPr/>
            </a:pPr>
            <a:r>
              <a:rPr lang="en-US" altLang="zh-CN" sz="2000" dirty="0"/>
              <a:t>1993</a:t>
            </a:r>
            <a:r>
              <a:rPr lang="zh-CN" altLang="zh-CN" sz="2000" dirty="0"/>
              <a:t>年</a:t>
            </a:r>
            <a:r>
              <a:rPr lang="en-US" altLang="zh-CN" sz="2000" dirty="0"/>
              <a:t>9</a:t>
            </a:r>
            <a:r>
              <a:rPr lang="zh-CN" altLang="zh-CN" sz="2000" dirty="0"/>
              <a:t>月</a:t>
            </a:r>
            <a:r>
              <a:rPr lang="en-US" altLang="zh-CN" sz="2000" dirty="0"/>
              <a:t>2</a:t>
            </a:r>
            <a:r>
              <a:rPr lang="zh-CN" altLang="zh-CN" sz="2000" dirty="0"/>
              <a:t>日通过了中华人民共和国反不正当竞争法。</a:t>
            </a:r>
          </a:p>
          <a:p>
            <a:pPr>
              <a:defRPr/>
            </a:pPr>
            <a:r>
              <a:rPr lang="en-US" altLang="zh-CN" sz="2000" dirty="0"/>
              <a:t>1994</a:t>
            </a:r>
            <a:r>
              <a:rPr lang="zh-CN" altLang="zh-CN" sz="2000" dirty="0"/>
              <a:t>年关于执行《商标法》及其《实施细则》若干问题的补充规定。</a:t>
            </a:r>
          </a:p>
          <a:p>
            <a:pPr>
              <a:defRPr/>
            </a:pPr>
            <a:r>
              <a:rPr lang="en-US" altLang="zh-CN" sz="2000" dirty="0"/>
              <a:t>1994</a:t>
            </a:r>
            <a:r>
              <a:rPr lang="zh-CN" altLang="zh-CN" sz="2000" dirty="0"/>
              <a:t>年</a:t>
            </a:r>
            <a:r>
              <a:rPr lang="en-US" altLang="zh-CN" sz="2000" dirty="0"/>
              <a:t>1</a:t>
            </a:r>
            <a:r>
              <a:rPr lang="zh-CN" altLang="zh-CN" sz="2000" dirty="0"/>
              <a:t>月</a:t>
            </a:r>
            <a:r>
              <a:rPr lang="en-US" altLang="zh-CN" sz="2000" dirty="0"/>
              <a:t>1</a:t>
            </a:r>
            <a:r>
              <a:rPr lang="zh-CN" altLang="zh-CN" sz="2000" dirty="0"/>
              <a:t>日起实施了关于中国实施《专利合作条例》的规定。</a:t>
            </a:r>
          </a:p>
          <a:p>
            <a:pPr>
              <a:defRPr/>
            </a:pPr>
            <a:r>
              <a:rPr lang="en-US" altLang="zh-CN" sz="2000" dirty="0"/>
              <a:t>1994</a:t>
            </a:r>
            <a:r>
              <a:rPr lang="zh-CN" altLang="zh-CN" sz="2000" dirty="0"/>
              <a:t>年</a:t>
            </a:r>
            <a:r>
              <a:rPr lang="en-US" altLang="zh-CN" sz="2000" dirty="0"/>
              <a:t>7</a:t>
            </a:r>
            <a:r>
              <a:rPr lang="zh-CN" altLang="zh-CN" sz="2000" dirty="0"/>
              <a:t>月</a:t>
            </a:r>
            <a:r>
              <a:rPr lang="en-US" altLang="zh-CN" sz="2000" dirty="0"/>
              <a:t>5</a:t>
            </a:r>
            <a:r>
              <a:rPr lang="zh-CN" altLang="zh-CN" sz="2000" dirty="0"/>
              <a:t>日的“关于惩治侵犯著作权的犯罪的决定”。</a:t>
            </a:r>
          </a:p>
          <a:p>
            <a:pPr>
              <a:defRPr/>
            </a:pPr>
            <a:r>
              <a:rPr lang="en-US" altLang="zh-CN" sz="2000" dirty="0"/>
              <a:t>1994</a:t>
            </a:r>
            <a:r>
              <a:rPr lang="zh-CN" altLang="zh-CN" sz="2000" dirty="0"/>
              <a:t>年</a:t>
            </a:r>
            <a:r>
              <a:rPr lang="en-US" altLang="zh-CN" sz="2000" dirty="0"/>
              <a:t>7</a:t>
            </a:r>
            <a:r>
              <a:rPr lang="zh-CN" altLang="zh-CN" sz="2000" dirty="0"/>
              <a:t>月</a:t>
            </a:r>
            <a:r>
              <a:rPr lang="en-US" altLang="zh-CN" sz="2000" dirty="0"/>
              <a:t>22</a:t>
            </a:r>
            <a:r>
              <a:rPr lang="zh-CN" altLang="zh-CN" sz="2000" dirty="0"/>
              <a:t>日通过了北京市反不正当竞争条例。</a:t>
            </a:r>
          </a:p>
          <a:p>
            <a:pPr>
              <a:defRPr/>
            </a:pPr>
            <a:r>
              <a:rPr lang="en-US" altLang="zh-CN" sz="2000" dirty="0"/>
              <a:t>1995</a:t>
            </a:r>
            <a:r>
              <a:rPr lang="zh-CN" altLang="zh-CN" sz="2000" dirty="0"/>
              <a:t>年</a:t>
            </a:r>
            <a:r>
              <a:rPr lang="en-US" altLang="zh-CN" sz="2000" dirty="0"/>
              <a:t>10</a:t>
            </a:r>
            <a:r>
              <a:rPr lang="zh-CN" altLang="zh-CN" sz="2000" dirty="0"/>
              <a:t>月</a:t>
            </a:r>
            <a:r>
              <a:rPr lang="en-US" altLang="zh-CN" sz="2000" dirty="0"/>
              <a:t>1</a:t>
            </a:r>
            <a:r>
              <a:rPr lang="zh-CN" altLang="zh-CN" sz="2000" dirty="0"/>
              <a:t>日起执行的中华人民共和国知识产权海关保护条例。</a:t>
            </a:r>
          </a:p>
          <a:p>
            <a:pPr>
              <a:defRPr/>
            </a:pPr>
            <a:r>
              <a:rPr lang="en-US" altLang="zh-CN" sz="2000" dirty="0"/>
              <a:t>1998</a:t>
            </a:r>
            <a:r>
              <a:rPr lang="zh-CN" altLang="zh-CN" sz="2000" dirty="0"/>
              <a:t>年</a:t>
            </a:r>
            <a:r>
              <a:rPr lang="en-US" altLang="zh-CN" sz="2000" dirty="0"/>
              <a:t>7</a:t>
            </a:r>
            <a:r>
              <a:rPr lang="zh-CN" altLang="zh-CN" sz="2000" dirty="0"/>
              <a:t>月颁布实施了计算机软件产品办法。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a:solidFill>
                  <a:schemeClr val="bg1">
                    <a:lumMod val="10000"/>
                  </a:schemeClr>
                </a:solidFill>
                <a:latin typeface="华文新魏" pitchFamily="2" charset="-122"/>
                <a:ea typeface="华文新魏" pitchFamily="2" charset="-122"/>
              </a:rPr>
              <a:t>计算机职业道德</a:t>
            </a:r>
          </a:p>
        </p:txBody>
      </p:sp>
      <p:sp>
        <p:nvSpPr>
          <p:cNvPr id="26627" name="Rectangle 3"/>
          <p:cNvSpPr>
            <a:spLocks noGrp="1" noChangeArrowheads="1"/>
          </p:cNvSpPr>
          <p:nvPr>
            <p:ph type="body" idx="1"/>
          </p:nvPr>
        </p:nvSpPr>
        <p:spPr/>
        <p:txBody>
          <a:bodyPr/>
          <a:lstStyle/>
          <a:p>
            <a:pPr marL="838200" lvl="1" indent="-381000">
              <a:lnSpc>
                <a:spcPct val="110000"/>
              </a:lnSpc>
              <a:spcBef>
                <a:spcPct val="0"/>
              </a:spcBef>
              <a:buClrTx/>
              <a:buSzTx/>
              <a:buFontTx/>
              <a:buAutoNum type="arabicPeriod"/>
            </a:pPr>
            <a:r>
              <a:rPr kumimoji="0" lang="zh-CN" altLang="en-US" sz="2800" dirty="0">
                <a:latin typeface="华文新魏" pitchFamily="2" charset="-122"/>
                <a:ea typeface="华文新魏" pitchFamily="2" charset="-122"/>
              </a:rPr>
              <a:t>软件工程师的</a:t>
            </a:r>
            <a:r>
              <a:rPr kumimoji="0" lang="en-US" altLang="zh-CN" sz="2800" dirty="0">
                <a:latin typeface="华文新魏" pitchFamily="2" charset="-122"/>
                <a:ea typeface="华文新魏" pitchFamily="2" charset="-122"/>
              </a:rPr>
              <a:t>8</a:t>
            </a:r>
            <a:r>
              <a:rPr kumimoji="0" lang="zh-CN" altLang="en-US" sz="2800" dirty="0">
                <a:latin typeface="华文新魏" pitchFamily="2" charset="-122"/>
                <a:ea typeface="华文新魏" pitchFamily="2" charset="-122"/>
              </a:rPr>
              <a:t>项道德规范 </a:t>
            </a:r>
          </a:p>
          <a:p>
            <a:pPr marL="838200" lvl="1" indent="-381000">
              <a:lnSpc>
                <a:spcPct val="110000"/>
              </a:lnSpc>
              <a:spcBef>
                <a:spcPct val="0"/>
              </a:spcBef>
              <a:buClrTx/>
              <a:buSzTx/>
              <a:buFontTx/>
              <a:buAutoNum type="arabicPeriod"/>
            </a:pPr>
            <a:r>
              <a:rPr kumimoji="0" lang="zh-CN" altLang="en-US" sz="2800" dirty="0">
                <a:latin typeface="华文新魏" pitchFamily="2" charset="-122"/>
                <a:ea typeface="华文新魏" pitchFamily="2" charset="-122"/>
              </a:rPr>
              <a:t>计算机道德学会的道德规范 </a:t>
            </a:r>
          </a:p>
          <a:p>
            <a:pPr marL="838200" lvl="1" indent="-381000">
              <a:lnSpc>
                <a:spcPct val="110000"/>
              </a:lnSpc>
              <a:spcBef>
                <a:spcPct val="0"/>
              </a:spcBef>
              <a:buClrTx/>
              <a:buSzTx/>
              <a:buFontTx/>
              <a:buAutoNum type="arabicPeriod"/>
            </a:pPr>
            <a:r>
              <a:rPr kumimoji="0" lang="en-US" altLang="zh-CN" sz="2800" dirty="0">
                <a:latin typeface="华文新魏" pitchFamily="2" charset="-122"/>
                <a:ea typeface="华文新魏" pitchFamily="2" charset="-122"/>
              </a:rPr>
              <a:t>ACM</a:t>
            </a:r>
            <a:r>
              <a:rPr kumimoji="0" lang="zh-CN" altLang="en-US" sz="2800" dirty="0">
                <a:latin typeface="华文新魏" pitchFamily="2" charset="-122"/>
                <a:ea typeface="华文新魏" pitchFamily="2" charset="-122"/>
              </a:rPr>
              <a:t>的基本规范</a:t>
            </a:r>
          </a:p>
          <a:p>
            <a:pPr marL="838200" lvl="1" indent="-381000">
              <a:lnSpc>
                <a:spcPct val="110000"/>
              </a:lnSpc>
              <a:spcBef>
                <a:spcPct val="0"/>
              </a:spcBef>
              <a:buClrTx/>
              <a:buSzTx/>
              <a:buFontTx/>
              <a:buAutoNum type="arabicPeriod"/>
            </a:pPr>
            <a:r>
              <a:rPr kumimoji="0" lang="zh-CN" altLang="en-US" sz="2800" dirty="0">
                <a:latin typeface="华文新魏" pitchFamily="2" charset="-122"/>
                <a:ea typeface="华文新魏" pitchFamily="2" charset="-122"/>
              </a:rPr>
              <a:t>电气和电子工程师学会（</a:t>
            </a:r>
            <a:r>
              <a:rPr kumimoji="0" lang="en-US" altLang="zh-CN" sz="2800" dirty="0">
                <a:latin typeface="华文新魏" pitchFamily="2" charset="-122"/>
                <a:ea typeface="华文新魏" pitchFamily="2" charset="-122"/>
              </a:rPr>
              <a:t>IEEE</a:t>
            </a:r>
            <a:r>
              <a:rPr kumimoji="0" lang="zh-CN" altLang="en-US" sz="2800" dirty="0">
                <a:latin typeface="华文新魏" pitchFamily="2" charset="-122"/>
                <a:ea typeface="华文新魏" pitchFamily="2" charset="-122"/>
              </a:rPr>
              <a:t>）的道德规范</a:t>
            </a:r>
          </a:p>
          <a:p>
            <a:pPr marL="838200" lvl="1" indent="-381000">
              <a:lnSpc>
                <a:spcPct val="110000"/>
              </a:lnSpc>
              <a:spcBef>
                <a:spcPct val="0"/>
              </a:spcBef>
              <a:buClrTx/>
              <a:buSzTx/>
              <a:buFontTx/>
              <a:buAutoNum type="arabicPeriod"/>
            </a:pPr>
            <a:endParaRPr kumimoji="0" lang="en-US" altLang="zh-CN" sz="2800" dirty="0">
              <a:latin typeface="华文新魏" pitchFamily="2" charset="-122"/>
              <a:ea typeface="华文新魏"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z="4400" dirty="0">
                <a:solidFill>
                  <a:srgbClr val="06031B"/>
                </a:solidFill>
                <a:latin typeface="华文新魏" pitchFamily="2" charset="-122"/>
                <a:ea typeface="华文新魏" pitchFamily="2" charset="-122"/>
              </a:rPr>
              <a:t>1.</a:t>
            </a:r>
            <a:r>
              <a:rPr kumimoji="0" lang="zh-CN" altLang="en-US" sz="4400" dirty="0">
                <a:solidFill>
                  <a:srgbClr val="06031B"/>
                </a:solidFill>
                <a:latin typeface="华文新魏" pitchFamily="2" charset="-122"/>
                <a:ea typeface="华文新魏" pitchFamily="2" charset="-122"/>
              </a:rPr>
              <a:t>软件工程师的</a:t>
            </a:r>
            <a:r>
              <a:rPr kumimoji="0" lang="en-US" altLang="zh-CN" sz="4400" dirty="0">
                <a:solidFill>
                  <a:srgbClr val="06031B"/>
                </a:solidFill>
                <a:latin typeface="华文新魏" pitchFamily="2" charset="-122"/>
                <a:ea typeface="华文新魏" pitchFamily="2" charset="-122"/>
              </a:rPr>
              <a:t>8</a:t>
            </a:r>
            <a:r>
              <a:rPr kumimoji="0" lang="zh-CN" altLang="en-US" sz="4400" dirty="0">
                <a:solidFill>
                  <a:srgbClr val="06031B"/>
                </a:solidFill>
                <a:latin typeface="华文新魏" pitchFamily="2" charset="-122"/>
                <a:ea typeface="华文新魏" pitchFamily="2" charset="-122"/>
              </a:rPr>
              <a:t>项道德规范</a:t>
            </a:r>
          </a:p>
        </p:txBody>
      </p:sp>
      <p:sp>
        <p:nvSpPr>
          <p:cNvPr id="61443" name="Rectangle 3"/>
          <p:cNvSpPr>
            <a:spLocks noGrp="1" noChangeArrowheads="1"/>
          </p:cNvSpPr>
          <p:nvPr>
            <p:ph type="body" idx="1"/>
          </p:nvPr>
        </p:nvSpPr>
        <p:spPr>
          <a:xfrm>
            <a:off x="357158" y="1142984"/>
            <a:ext cx="8064500" cy="5072066"/>
          </a:xfrm>
        </p:spPr>
        <p:txBody>
          <a:bodyPr/>
          <a:lstStyle/>
          <a:p>
            <a:pPr>
              <a:buFont typeface="Wingdings" pitchFamily="2" charset="2"/>
              <a:buNone/>
            </a:pPr>
            <a:r>
              <a:rPr lang="en-US" altLang="zh-CN" sz="2400" dirty="0">
                <a:solidFill>
                  <a:schemeClr val="folHlink"/>
                </a:solidFill>
                <a:latin typeface="黑体" pitchFamily="2" charset="-122"/>
                <a:ea typeface="黑体" pitchFamily="2" charset="-122"/>
                <a:sym typeface="Symbol" pitchFamily="18" charset="2"/>
              </a:rPr>
              <a:t>          </a:t>
            </a:r>
            <a:r>
              <a:rPr lang="en-US" altLang="zh-CN" sz="2400" dirty="0">
                <a:solidFill>
                  <a:srgbClr val="06031B"/>
                </a:solidFill>
                <a:latin typeface="黑体" pitchFamily="2" charset="-122"/>
                <a:ea typeface="黑体" pitchFamily="2" charset="-122"/>
                <a:sym typeface="Symbol" pitchFamily="18" charset="2"/>
              </a:rPr>
              <a:t>《</a:t>
            </a:r>
            <a:r>
              <a:rPr lang="zh-CN" altLang="en-US" sz="2400" dirty="0">
                <a:solidFill>
                  <a:srgbClr val="06031B"/>
                </a:solidFill>
                <a:latin typeface="黑体" pitchFamily="2" charset="-122"/>
                <a:ea typeface="黑体" pitchFamily="2" charset="-122"/>
                <a:sym typeface="Symbol" pitchFamily="18" charset="2"/>
              </a:rPr>
              <a:t>软件工程资格和专业规范</a:t>
            </a:r>
            <a:r>
              <a:rPr lang="en-US" altLang="zh-CN" sz="2400" dirty="0">
                <a:solidFill>
                  <a:srgbClr val="06031B"/>
                </a:solidFill>
                <a:latin typeface="黑体" pitchFamily="2" charset="-122"/>
                <a:ea typeface="黑体" pitchFamily="2" charset="-122"/>
                <a:sym typeface="Symbol" pitchFamily="18" charset="2"/>
              </a:rPr>
              <a:t>》</a:t>
            </a:r>
          </a:p>
          <a:p>
            <a:pPr>
              <a:buFont typeface="Wingdings" pitchFamily="2" charset="2"/>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1</a:t>
            </a:r>
            <a:r>
              <a:rPr lang="zh-CN" altLang="en-US" sz="2400" dirty="0">
                <a:solidFill>
                  <a:srgbClr val="2915BB"/>
                </a:solidFill>
                <a:latin typeface="+mn-ea"/>
                <a:sym typeface="Symbol" pitchFamily="18" charset="2"/>
              </a:rPr>
              <a:t>：</a:t>
            </a:r>
            <a:r>
              <a:rPr lang="zh-CN" altLang="en-US" sz="2400" dirty="0">
                <a:latin typeface="+mn-ea"/>
                <a:sym typeface="Symbol" pitchFamily="18" charset="2"/>
              </a:rPr>
              <a:t>公众。从职业角色来说</a:t>
            </a:r>
            <a:r>
              <a:rPr lang="en-US" altLang="zh-CN" sz="2400" dirty="0">
                <a:latin typeface="+mn-ea"/>
                <a:sym typeface="Symbol" pitchFamily="18" charset="2"/>
              </a:rPr>
              <a:t>, </a:t>
            </a:r>
            <a:r>
              <a:rPr lang="zh-CN" altLang="en-US" sz="2400" dirty="0">
                <a:latin typeface="+mn-ea"/>
                <a:sym typeface="Symbol" pitchFamily="18" charset="2"/>
              </a:rPr>
              <a:t>软件工程师应当始终</a:t>
            </a:r>
            <a:r>
              <a:rPr lang="zh-CN" altLang="en-US" sz="2400" dirty="0">
                <a:solidFill>
                  <a:srgbClr val="FF0000"/>
                </a:solidFill>
                <a:latin typeface="+mn-ea"/>
                <a:sym typeface="Symbol" pitchFamily="18" charset="2"/>
              </a:rPr>
              <a:t>关注公众的利益</a:t>
            </a:r>
            <a:r>
              <a:rPr lang="zh-CN" altLang="en-US" sz="2400" dirty="0">
                <a:latin typeface="+mn-ea"/>
                <a:sym typeface="Symbol" pitchFamily="18" charset="2"/>
              </a:rPr>
              <a:t>，按照与公众的安全健康和幸福相一致的方式发挥作用。</a:t>
            </a:r>
          </a:p>
          <a:p>
            <a:pPr>
              <a:buFont typeface="Wingdings" pitchFamily="2" charset="2"/>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2</a:t>
            </a:r>
            <a:r>
              <a:rPr lang="zh-CN" altLang="en-US" sz="2400" dirty="0">
                <a:solidFill>
                  <a:srgbClr val="2915BB"/>
                </a:solidFill>
                <a:latin typeface="+mn-ea"/>
                <a:sym typeface="Symbol" pitchFamily="18" charset="2"/>
              </a:rPr>
              <a:t>：</a:t>
            </a:r>
            <a:r>
              <a:rPr lang="zh-CN" altLang="en-US" sz="2400" dirty="0">
                <a:latin typeface="+mn-ea"/>
                <a:sym typeface="Symbol" pitchFamily="18" charset="2"/>
              </a:rPr>
              <a:t>客户和雇主。软件工程师应当有一个认知，什么是其客户和雇主的最大利益。他们应该总是以职业的方式担当他们的</a:t>
            </a:r>
            <a:r>
              <a:rPr lang="zh-CN" altLang="en-US" sz="2400" dirty="0">
                <a:solidFill>
                  <a:srgbClr val="FF0000"/>
                </a:solidFill>
                <a:latin typeface="+mn-ea"/>
                <a:sym typeface="Symbol" pitchFamily="18" charset="2"/>
              </a:rPr>
              <a:t>客户或雇主的忠实代理人和委托人</a:t>
            </a:r>
            <a:r>
              <a:rPr lang="zh-CN" altLang="en-US" sz="2400" dirty="0">
                <a:latin typeface="+mn-ea"/>
                <a:sym typeface="Symbol" pitchFamily="18" charset="2"/>
              </a:rPr>
              <a:t>。</a:t>
            </a:r>
          </a:p>
          <a:p>
            <a:pPr>
              <a:buFont typeface="Wingdings" pitchFamily="2" charset="2"/>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3</a:t>
            </a:r>
            <a:r>
              <a:rPr lang="zh-CN" altLang="en-US" sz="2400" dirty="0">
                <a:solidFill>
                  <a:srgbClr val="2915BB"/>
                </a:solidFill>
                <a:latin typeface="+mn-ea"/>
                <a:sym typeface="Symbol" pitchFamily="18" charset="2"/>
              </a:rPr>
              <a:t>：</a:t>
            </a:r>
            <a:r>
              <a:rPr lang="zh-CN" altLang="en-US" sz="2400" dirty="0">
                <a:latin typeface="+mn-ea"/>
                <a:sym typeface="Symbol" pitchFamily="18" charset="2"/>
              </a:rPr>
              <a:t>产品。软件工程师应当尽可能地确保他们开发的软件</a:t>
            </a:r>
            <a:r>
              <a:rPr lang="zh-CN" altLang="en-US" sz="2400" dirty="0">
                <a:solidFill>
                  <a:srgbClr val="FF0000"/>
                </a:solidFill>
                <a:latin typeface="+mn-ea"/>
                <a:sym typeface="Symbol" pitchFamily="18" charset="2"/>
              </a:rPr>
              <a:t>对于公众</a:t>
            </a:r>
            <a:r>
              <a:rPr lang="zh-CN" altLang="en-US" sz="2400" dirty="0">
                <a:latin typeface="+mn-ea"/>
                <a:sym typeface="Symbol" pitchFamily="18" charset="2"/>
              </a:rPr>
              <a:t>雇主客户以及用户是</a:t>
            </a:r>
            <a:r>
              <a:rPr lang="zh-CN" altLang="en-US" sz="2400" dirty="0">
                <a:solidFill>
                  <a:srgbClr val="FF0000"/>
                </a:solidFill>
                <a:latin typeface="+mn-ea"/>
                <a:sym typeface="Symbol" pitchFamily="18" charset="2"/>
              </a:rPr>
              <a:t>有用的</a:t>
            </a:r>
            <a:r>
              <a:rPr lang="zh-CN" altLang="en-US" sz="2400" dirty="0">
                <a:latin typeface="+mn-ea"/>
                <a:sym typeface="Symbol" pitchFamily="18" charset="2"/>
              </a:rPr>
              <a:t>，在</a:t>
            </a:r>
            <a:r>
              <a:rPr lang="zh-CN" altLang="en-US" sz="2400" dirty="0">
                <a:solidFill>
                  <a:srgbClr val="FF0000"/>
                </a:solidFill>
                <a:latin typeface="+mn-ea"/>
                <a:sym typeface="Symbol" pitchFamily="18" charset="2"/>
              </a:rPr>
              <a:t>质量上是可接受的，在时间上要按期完成，并且费用合理，同时没有错误</a:t>
            </a:r>
            <a:r>
              <a:rPr lang="zh-CN" altLang="en-US" sz="2400" dirty="0">
                <a:latin typeface="+mn-ea"/>
                <a:sym typeface="Symbol" pitchFamily="18" charset="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50825" y="642918"/>
            <a:ext cx="8713788" cy="5367357"/>
          </a:xfrm>
        </p:spPr>
        <p:txBody>
          <a:bodyPr/>
          <a:lstStyle/>
          <a:p>
            <a:pPr>
              <a:buFont typeface="Wingdings" pitchFamily="2" charset="2"/>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4</a:t>
            </a:r>
            <a:r>
              <a:rPr lang="zh-CN" altLang="en-US" sz="2400" dirty="0">
                <a:solidFill>
                  <a:srgbClr val="2915BB"/>
                </a:solidFill>
                <a:latin typeface="+mn-ea"/>
                <a:sym typeface="Symbol" pitchFamily="18" charset="2"/>
              </a:rPr>
              <a:t>：</a:t>
            </a:r>
            <a:r>
              <a:rPr lang="zh-CN" altLang="en-US" sz="2400" dirty="0">
                <a:latin typeface="+mn-ea"/>
                <a:sym typeface="Symbol" pitchFamily="18" charset="2"/>
              </a:rPr>
              <a:t>判断。软件工程师应当完全坚持自己独立自主的专业判断，并维护其判断的声誉。</a:t>
            </a:r>
          </a:p>
          <a:p>
            <a:pPr>
              <a:buFont typeface="Wingdings" pitchFamily="2" charset="2"/>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5</a:t>
            </a:r>
            <a:r>
              <a:rPr lang="zh-CN" altLang="en-US" sz="2400" dirty="0">
                <a:solidFill>
                  <a:srgbClr val="2915BB"/>
                </a:solidFill>
                <a:latin typeface="+mn-ea"/>
                <a:sym typeface="Symbol" pitchFamily="18" charset="2"/>
              </a:rPr>
              <a:t>：</a:t>
            </a:r>
            <a:r>
              <a:rPr lang="zh-CN" altLang="en-US" sz="2400" dirty="0">
                <a:latin typeface="+mn-ea"/>
                <a:sym typeface="Symbol" pitchFamily="18" charset="2"/>
              </a:rPr>
              <a:t>管理。软件工程的管理者和领导应当通过规范的方法赞成和促进软件管理的发展与维护，并鼓励他们所领导的人员</a:t>
            </a:r>
            <a:r>
              <a:rPr lang="zh-CN" altLang="en-US" sz="2400" dirty="0">
                <a:solidFill>
                  <a:srgbClr val="FF0000"/>
                </a:solidFill>
                <a:latin typeface="+mn-ea"/>
                <a:sym typeface="Symbol" pitchFamily="18" charset="2"/>
              </a:rPr>
              <a:t>履行个人和集体的义务</a:t>
            </a:r>
            <a:r>
              <a:rPr lang="zh-CN" altLang="en-US" sz="2400" dirty="0">
                <a:latin typeface="+mn-ea"/>
                <a:sym typeface="Symbol" pitchFamily="18" charset="2"/>
              </a:rPr>
              <a:t>。</a:t>
            </a:r>
          </a:p>
          <a:p>
            <a:pPr>
              <a:buFont typeface="Wingdings" pitchFamily="2" charset="2"/>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6</a:t>
            </a:r>
            <a:r>
              <a:rPr lang="zh-CN" altLang="en-US" sz="2400" dirty="0">
                <a:solidFill>
                  <a:srgbClr val="2915BB"/>
                </a:solidFill>
                <a:latin typeface="+mn-ea"/>
                <a:sym typeface="Symbol" pitchFamily="18" charset="2"/>
              </a:rPr>
              <a:t>：</a:t>
            </a:r>
            <a:r>
              <a:rPr lang="zh-CN" altLang="en-US" sz="2400" dirty="0">
                <a:latin typeface="+mn-ea"/>
                <a:sym typeface="Symbol" pitchFamily="18" charset="2"/>
              </a:rPr>
              <a:t>职业。软件工程师应该提高他们职业的正直性和声誉，并与公众的兴趣保持一致。</a:t>
            </a:r>
          </a:p>
          <a:p>
            <a:pPr>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7</a:t>
            </a:r>
            <a:r>
              <a:rPr lang="zh-CN" altLang="en-US" sz="2400" dirty="0">
                <a:solidFill>
                  <a:srgbClr val="2915BB"/>
                </a:solidFill>
                <a:latin typeface="+mn-ea"/>
                <a:sym typeface="Symbol" pitchFamily="18" charset="2"/>
              </a:rPr>
              <a:t>：</a:t>
            </a:r>
            <a:r>
              <a:rPr lang="zh-CN" altLang="en-US" sz="2400" dirty="0">
                <a:latin typeface="+mn-ea"/>
                <a:sym typeface="Symbol" pitchFamily="18" charset="2"/>
              </a:rPr>
              <a:t>同事。软件工程师应该公平、合理地对待他们的同事，并应该采取积极的步骤</a:t>
            </a:r>
            <a:r>
              <a:rPr lang="zh-CN" altLang="en-US" sz="2400" dirty="0">
                <a:solidFill>
                  <a:srgbClr val="FF0000"/>
                </a:solidFill>
                <a:latin typeface="+mn-ea"/>
                <a:sym typeface="Symbol" pitchFamily="18" charset="2"/>
              </a:rPr>
              <a:t>支持社团的活动</a:t>
            </a:r>
            <a:r>
              <a:rPr lang="zh-CN" altLang="en-US" sz="2400" dirty="0">
                <a:latin typeface="+mn-ea"/>
                <a:sym typeface="Symbol" pitchFamily="18" charset="2"/>
              </a:rPr>
              <a:t>。</a:t>
            </a:r>
          </a:p>
          <a:p>
            <a:pPr>
              <a:buNone/>
            </a:pPr>
            <a:r>
              <a:rPr lang="zh-CN" altLang="en-US" sz="2400" dirty="0">
                <a:solidFill>
                  <a:srgbClr val="2915BB"/>
                </a:solidFill>
                <a:latin typeface="+mn-ea"/>
                <a:sym typeface="Symbol" pitchFamily="18" charset="2"/>
              </a:rPr>
              <a:t>原则</a:t>
            </a:r>
            <a:r>
              <a:rPr lang="en-US" altLang="zh-CN" sz="2400" dirty="0">
                <a:solidFill>
                  <a:srgbClr val="2915BB"/>
                </a:solidFill>
                <a:latin typeface="+mn-ea"/>
                <a:sym typeface="Symbol" pitchFamily="18" charset="2"/>
              </a:rPr>
              <a:t>8</a:t>
            </a:r>
            <a:r>
              <a:rPr lang="zh-CN" altLang="en-US" sz="2400" dirty="0">
                <a:solidFill>
                  <a:srgbClr val="2915BB"/>
                </a:solidFill>
                <a:latin typeface="+mn-ea"/>
                <a:sym typeface="Symbol" pitchFamily="18" charset="2"/>
              </a:rPr>
              <a:t>：</a:t>
            </a:r>
            <a:r>
              <a:rPr lang="zh-CN" altLang="en-US" sz="2400" dirty="0">
                <a:latin typeface="+mn-ea"/>
                <a:sym typeface="Symbol" pitchFamily="18" charset="2"/>
              </a:rPr>
              <a:t>自身。软件工程师应当在他们的整个职业生涯中积极参与有关职业规范的学习，努力</a:t>
            </a:r>
            <a:r>
              <a:rPr lang="zh-CN" altLang="en-US" sz="2400" dirty="0">
                <a:solidFill>
                  <a:srgbClr val="FF0000"/>
                </a:solidFill>
                <a:latin typeface="+mn-ea"/>
                <a:sym typeface="Symbol" pitchFamily="18" charset="2"/>
              </a:rPr>
              <a:t>提高从事自己的职业所应该具有的能力，以推进职业规范的发展</a:t>
            </a:r>
            <a:r>
              <a:rPr lang="zh-CN" altLang="en-US" sz="2400" dirty="0">
                <a:latin typeface="+mn-ea"/>
                <a:sym typeface="Symbol" pitchFamily="18" charset="2"/>
              </a:rPr>
              <a:t>。 </a:t>
            </a:r>
          </a:p>
          <a:p>
            <a:pPr>
              <a:buFont typeface="Wingdings" pitchFamily="2" charset="2"/>
              <a:buNone/>
            </a:pPr>
            <a:r>
              <a:rPr lang="zh-CN" altLang="en-US" dirty="0">
                <a:sym typeface="Symbol" pitchFamily="18" charset="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kumimoji="0" lang="en-US" altLang="zh-CN" sz="4400">
                <a:latin typeface="华文新魏" pitchFamily="2" charset="-122"/>
                <a:ea typeface="华文新魏" pitchFamily="2" charset="-122"/>
              </a:rPr>
              <a:t>2.</a:t>
            </a:r>
            <a:r>
              <a:rPr kumimoji="0" lang="zh-CN" altLang="en-US" sz="4400">
                <a:latin typeface="华文新魏" pitchFamily="2" charset="-122"/>
                <a:ea typeface="华文新魏" pitchFamily="2" charset="-122"/>
              </a:rPr>
              <a:t>计算机道德学会的道德规范</a:t>
            </a:r>
          </a:p>
        </p:txBody>
      </p:sp>
      <p:sp>
        <p:nvSpPr>
          <p:cNvPr id="33795" name="Rectangle 3"/>
          <p:cNvSpPr>
            <a:spLocks noGrp="1" noChangeArrowheads="1"/>
          </p:cNvSpPr>
          <p:nvPr>
            <p:ph type="body" idx="1"/>
          </p:nvPr>
        </p:nvSpPr>
        <p:spPr/>
        <p:txBody>
          <a:bodyPr/>
          <a:lstStyle/>
          <a:p>
            <a:pPr>
              <a:buFont typeface="Wingdings" pitchFamily="2" charset="2"/>
              <a:buNone/>
            </a:pPr>
            <a:r>
              <a:rPr lang="en-US" altLang="zh-CN" dirty="0"/>
              <a:t>      </a:t>
            </a:r>
            <a:r>
              <a:rPr lang="zh-CN" altLang="en-US" dirty="0">
                <a:latin typeface="+mn-ea"/>
              </a:rPr>
              <a:t>计算机道德学会</a:t>
            </a:r>
          </a:p>
          <a:p>
            <a:pPr>
              <a:buFont typeface="Wingdings" pitchFamily="2" charset="2"/>
              <a:buNone/>
            </a:pPr>
            <a:r>
              <a:rPr lang="zh-CN" altLang="en-US" dirty="0">
                <a:latin typeface="+mn-ea"/>
              </a:rPr>
              <a:t>      成立于</a:t>
            </a:r>
            <a:r>
              <a:rPr lang="en-US" altLang="zh-CN" dirty="0">
                <a:latin typeface="+mn-ea"/>
              </a:rPr>
              <a:t>20</a:t>
            </a:r>
            <a:r>
              <a:rPr lang="zh-CN" altLang="en-US" dirty="0">
                <a:latin typeface="+mn-ea"/>
              </a:rPr>
              <a:t>世纪</a:t>
            </a:r>
            <a:r>
              <a:rPr lang="en-US" altLang="zh-CN" dirty="0">
                <a:latin typeface="+mn-ea"/>
              </a:rPr>
              <a:t>80</a:t>
            </a:r>
            <a:r>
              <a:rPr lang="zh-CN" altLang="en-US" dirty="0">
                <a:latin typeface="+mn-ea"/>
              </a:rPr>
              <a:t>年代，由</a:t>
            </a:r>
            <a:r>
              <a:rPr lang="en-US" altLang="zh-CN" dirty="0">
                <a:latin typeface="+mn-ea"/>
              </a:rPr>
              <a:t>IBM</a:t>
            </a:r>
            <a:r>
              <a:rPr lang="zh-CN" altLang="en-US" dirty="0">
                <a:latin typeface="+mn-ea"/>
              </a:rPr>
              <a:t>公司、</a:t>
            </a:r>
            <a:r>
              <a:rPr lang="en-US" altLang="zh-CN" dirty="0">
                <a:latin typeface="+mn-ea"/>
              </a:rPr>
              <a:t>Brookings</a:t>
            </a:r>
            <a:r>
              <a:rPr lang="zh-CN" altLang="en-US" dirty="0">
                <a:latin typeface="+mn-ea"/>
              </a:rPr>
              <a:t>学院及华盛顿神学联盟等共同建立，是一个非盈利组织，旨在</a:t>
            </a:r>
            <a:r>
              <a:rPr lang="zh-CN" altLang="en-US" dirty="0">
                <a:solidFill>
                  <a:srgbClr val="2915BB"/>
                </a:solidFill>
                <a:latin typeface="+mn-ea"/>
              </a:rPr>
              <a:t>鼓励人们从事计算机工作时多多考虑道德方面的问题</a:t>
            </a:r>
            <a:r>
              <a:rPr lang="zh-CN" altLang="en-US" dirty="0">
                <a:latin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kumimoji="0" lang="en-US" altLang="zh-CN" sz="4400" dirty="0">
                <a:latin typeface="华文新魏" pitchFamily="2" charset="-122"/>
                <a:ea typeface="华文新魏" pitchFamily="2" charset="-122"/>
              </a:rPr>
              <a:t>2.</a:t>
            </a:r>
            <a:r>
              <a:rPr kumimoji="0" lang="zh-CN" altLang="en-US" sz="4400" dirty="0">
                <a:latin typeface="华文新魏" pitchFamily="2" charset="-122"/>
                <a:ea typeface="华文新魏" pitchFamily="2" charset="-122"/>
              </a:rPr>
              <a:t>计算机道德学会的道德规范</a:t>
            </a:r>
          </a:p>
        </p:txBody>
      </p:sp>
      <p:sp>
        <p:nvSpPr>
          <p:cNvPr id="64515" name="Rectangle 3"/>
          <p:cNvSpPr>
            <a:spLocks noGrp="1" noChangeArrowheads="1"/>
          </p:cNvSpPr>
          <p:nvPr>
            <p:ph type="body" idx="1"/>
          </p:nvPr>
        </p:nvSpPr>
        <p:spPr>
          <a:xfrm>
            <a:off x="142844" y="1428736"/>
            <a:ext cx="4892679" cy="4525962"/>
          </a:xfrm>
        </p:spPr>
        <p:txBody>
          <a:bodyPr/>
          <a:lstStyle/>
          <a:p>
            <a:pPr marL="381000" indent="-381000">
              <a:buFont typeface="Wingdings" pitchFamily="2" charset="2"/>
              <a:buChar char="Ø"/>
            </a:pPr>
            <a:r>
              <a:rPr lang="zh-CN" altLang="en-US" dirty="0">
                <a:solidFill>
                  <a:srgbClr val="2915BB"/>
                </a:solidFill>
                <a:latin typeface="+mn-ea"/>
              </a:rPr>
              <a:t>不使用计算机伤害他人。</a:t>
            </a:r>
          </a:p>
          <a:p>
            <a:pPr marL="381000" indent="-381000">
              <a:buFont typeface="Wingdings" pitchFamily="2" charset="2"/>
              <a:buChar char="Ø"/>
            </a:pPr>
            <a:r>
              <a:rPr lang="zh-CN" altLang="en-US" dirty="0">
                <a:solidFill>
                  <a:srgbClr val="2915BB"/>
                </a:solidFill>
                <a:latin typeface="+mn-ea"/>
              </a:rPr>
              <a:t>不干预他人的计算机工作。</a:t>
            </a:r>
          </a:p>
          <a:p>
            <a:pPr marL="381000" indent="-381000">
              <a:buFont typeface="Wingdings" pitchFamily="2" charset="2"/>
              <a:buChar char="Ø"/>
            </a:pPr>
            <a:r>
              <a:rPr lang="zh-CN" altLang="en-US" dirty="0">
                <a:solidFill>
                  <a:srgbClr val="2915BB"/>
                </a:solidFill>
                <a:latin typeface="+mn-ea"/>
              </a:rPr>
              <a:t>不偷窃他人的计算机文件。</a:t>
            </a:r>
          </a:p>
          <a:p>
            <a:pPr marL="381000" indent="-381000">
              <a:buFont typeface="Wingdings" pitchFamily="2" charset="2"/>
              <a:buChar char="Ø"/>
            </a:pPr>
            <a:r>
              <a:rPr lang="zh-CN" altLang="en-US" dirty="0">
                <a:solidFill>
                  <a:srgbClr val="2915BB"/>
                </a:solidFill>
                <a:latin typeface="+mn-ea"/>
              </a:rPr>
              <a:t>不使用计算机进行盗窃。</a:t>
            </a:r>
          </a:p>
          <a:p>
            <a:pPr marL="381000" indent="-381000">
              <a:buFont typeface="Wingdings" pitchFamily="2" charset="2"/>
              <a:buChar char="Ø"/>
            </a:pPr>
            <a:r>
              <a:rPr lang="zh-CN" altLang="en-US" dirty="0">
                <a:solidFill>
                  <a:srgbClr val="2915BB"/>
                </a:solidFill>
                <a:latin typeface="+mn-ea"/>
              </a:rPr>
              <a:t>不使用计算机提供伪证。</a:t>
            </a:r>
            <a:endParaRPr lang="en-US" altLang="zh-CN" dirty="0">
              <a:solidFill>
                <a:srgbClr val="2915BB"/>
              </a:solidFill>
              <a:latin typeface="+mn-ea"/>
            </a:endParaRPr>
          </a:p>
          <a:p>
            <a:pPr marL="381000" indent="-381000">
              <a:buFont typeface="Wingdings" pitchFamily="2" charset="2"/>
              <a:buChar char="Ø"/>
            </a:pPr>
            <a:r>
              <a:rPr lang="zh-CN" altLang="en-US" dirty="0">
                <a:solidFill>
                  <a:srgbClr val="2915BB"/>
                </a:solidFill>
                <a:latin typeface="+mn-ea"/>
              </a:rPr>
              <a:t>不使用自己未购买的私人软件。</a:t>
            </a:r>
            <a:endParaRPr lang="en-US" altLang="zh-CN" dirty="0">
              <a:solidFill>
                <a:srgbClr val="2915BB"/>
              </a:solidFill>
              <a:latin typeface="+mn-ea"/>
            </a:endParaRPr>
          </a:p>
          <a:p>
            <a:pPr marL="381000" lvl="0" indent="-381000">
              <a:buFont typeface="Wingdings" pitchFamily="2" charset="2"/>
              <a:buChar char="Ø"/>
            </a:pPr>
            <a:r>
              <a:rPr lang="zh-CN" altLang="en-US" dirty="0">
                <a:solidFill>
                  <a:srgbClr val="2915BB"/>
                </a:solidFill>
                <a:latin typeface="+mn-ea"/>
              </a:rPr>
              <a:t>不窃取他人的知识成果</a:t>
            </a:r>
            <a:r>
              <a:rPr lang="zh-CN" altLang="en-US" dirty="0">
                <a:latin typeface="+mn-ea"/>
              </a:rPr>
              <a:t>。</a:t>
            </a:r>
          </a:p>
          <a:p>
            <a:pPr marL="381000" indent="-381000">
              <a:buFont typeface="Wingdings" pitchFamily="2" charset="2"/>
              <a:buChar char="Ø"/>
            </a:pPr>
            <a:endParaRPr lang="zh-CN" altLang="en-US" dirty="0">
              <a:latin typeface="+mn-ea"/>
            </a:endParaRPr>
          </a:p>
          <a:p>
            <a:pPr marL="781050" lvl="1" indent="-381000">
              <a:buFont typeface="Wingdings" pitchFamily="2" charset="2"/>
              <a:buChar char="Ø"/>
            </a:pPr>
            <a:endParaRPr lang="zh-CN" altLang="en-US" dirty="0">
              <a:latin typeface="+mn-ea"/>
            </a:endParaRPr>
          </a:p>
        </p:txBody>
      </p:sp>
      <p:sp>
        <p:nvSpPr>
          <p:cNvPr id="4" name="Rectangle 3"/>
          <p:cNvSpPr txBox="1">
            <a:spLocks noChangeArrowheads="1"/>
          </p:cNvSpPr>
          <p:nvPr/>
        </p:nvSpPr>
        <p:spPr bwMode="auto">
          <a:xfrm>
            <a:off x="4786314" y="1428736"/>
            <a:ext cx="4178299"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9031B"/>
              </a:buClr>
              <a:buSzTx/>
              <a:buFont typeface="Wingdings" pitchFamily="2" charset="2"/>
              <a:buChar char="Ø"/>
              <a:tabLst/>
              <a:defRPr/>
            </a:pPr>
            <a:r>
              <a:rPr kumimoji="0" lang="zh-CN" altLang="en-US" sz="2800" b="1" i="0" u="none" strike="noStrike" kern="0" cap="none" spc="0" normalizeH="0" baseline="0" noProof="0" dirty="0">
                <a:ln>
                  <a:noFill/>
                </a:ln>
                <a:solidFill>
                  <a:srgbClr val="2915BB"/>
                </a:solidFill>
                <a:effectLst/>
                <a:uLnTx/>
                <a:uFillTx/>
                <a:latin typeface="+mn-ea"/>
                <a:ea typeface="+mn-ea"/>
                <a:cs typeface="+mn-cs"/>
              </a:rPr>
              <a:t>在没有被授权或没有给予适当补赏的情况下，不使用他人的计算机资源。</a:t>
            </a:r>
          </a:p>
          <a:p>
            <a:pPr marL="342900" marR="0" lvl="0" indent="-342900" algn="l" defTabSz="914400" rtl="0" eaLnBrk="1" fontAlgn="base" latinLnBrk="0" hangingPunct="1">
              <a:lnSpc>
                <a:spcPct val="100000"/>
              </a:lnSpc>
              <a:spcBef>
                <a:spcPct val="20000"/>
              </a:spcBef>
              <a:spcAft>
                <a:spcPct val="0"/>
              </a:spcAft>
              <a:buClr>
                <a:srgbClr val="09031B"/>
              </a:buClr>
              <a:buSzTx/>
              <a:buFont typeface="Wingdings" pitchFamily="2" charset="2"/>
              <a:buChar char="Ø"/>
              <a:tabLst/>
              <a:defRPr/>
            </a:pPr>
            <a:r>
              <a:rPr kumimoji="0" lang="zh-CN" altLang="en-US" sz="2800" b="1" i="0" u="none" strike="noStrike" kern="0" cap="none" spc="0" normalizeH="0" baseline="0" noProof="0" dirty="0">
                <a:ln>
                  <a:noFill/>
                </a:ln>
                <a:solidFill>
                  <a:srgbClr val="2915BB"/>
                </a:solidFill>
                <a:effectLst/>
                <a:uLnTx/>
                <a:uFillTx/>
                <a:latin typeface="+mn-ea"/>
                <a:ea typeface="+mn-ea"/>
                <a:cs typeface="+mn-cs"/>
              </a:rPr>
              <a:t>考虑你编写的程序或设计的系统对社会造成的影响。</a:t>
            </a:r>
          </a:p>
          <a:p>
            <a:pPr marL="342900" marR="0" lvl="0" indent="-342900" algn="l" defTabSz="914400" rtl="0" eaLnBrk="1" fontAlgn="base" latinLnBrk="0" hangingPunct="1">
              <a:lnSpc>
                <a:spcPct val="100000"/>
              </a:lnSpc>
              <a:spcBef>
                <a:spcPct val="20000"/>
              </a:spcBef>
              <a:spcAft>
                <a:spcPct val="0"/>
              </a:spcAft>
              <a:buClr>
                <a:srgbClr val="09031B"/>
              </a:buClr>
              <a:buSzTx/>
              <a:buFont typeface="Wingdings" pitchFamily="2" charset="2"/>
              <a:buChar char="Ø"/>
              <a:tabLst/>
              <a:defRPr/>
            </a:pPr>
            <a:r>
              <a:rPr kumimoji="0" lang="zh-CN" altLang="en-US" sz="2800" b="1" i="0" u="none" strike="noStrike" kern="0" cap="none" spc="0" normalizeH="0" baseline="0" noProof="0" dirty="0">
                <a:ln>
                  <a:noFill/>
                </a:ln>
                <a:solidFill>
                  <a:srgbClr val="2915BB"/>
                </a:solidFill>
                <a:effectLst/>
                <a:uLnTx/>
                <a:uFillTx/>
                <a:latin typeface="+mn-ea"/>
                <a:ea typeface="+mn-ea"/>
                <a:cs typeface="+mn-cs"/>
              </a:rPr>
              <a:t>在使用计算机时，替他人设想并尊重他人</a:t>
            </a:r>
            <a:r>
              <a:rPr kumimoji="0" lang="zh-CN" altLang="en-US" sz="2800" b="1" i="0" u="none" strike="noStrike" kern="0" cap="none" spc="0" normalizeH="0" baseline="0" noProof="0" dirty="0">
                <a:ln>
                  <a:noFill/>
                </a:ln>
                <a:solidFill>
                  <a:srgbClr val="09031B"/>
                </a:solidFill>
                <a:effectLst/>
                <a:uLnTx/>
                <a:uFillTx/>
                <a:latin typeface="+mn-ea"/>
                <a:ea typeface="+mn-ea"/>
                <a:cs typeface="+mn-c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dirty="0"/>
              <a:t>3.ACM</a:t>
            </a:r>
            <a:r>
              <a:rPr lang="zh-CN" altLang="en-US" dirty="0"/>
              <a:t>的基本规范</a:t>
            </a:r>
          </a:p>
        </p:txBody>
      </p:sp>
      <p:sp>
        <p:nvSpPr>
          <p:cNvPr id="66563" name="Rectangle 3"/>
          <p:cNvSpPr>
            <a:spLocks noGrp="1" noChangeArrowheads="1"/>
          </p:cNvSpPr>
          <p:nvPr>
            <p:ph type="body" idx="1"/>
          </p:nvPr>
        </p:nvSpPr>
        <p:spPr>
          <a:xfrm>
            <a:off x="250825" y="1214422"/>
            <a:ext cx="8713788" cy="4795853"/>
          </a:xfrm>
        </p:spPr>
        <p:txBody>
          <a:bodyPr/>
          <a:lstStyle/>
          <a:p>
            <a:pPr marL="1295400" lvl="2" indent="-381000">
              <a:buFont typeface="Wingdings" pitchFamily="2" charset="2"/>
              <a:buNone/>
            </a:pPr>
            <a:r>
              <a:rPr lang="en-US" altLang="zh-CN" dirty="0">
                <a:latin typeface="+mn-ea"/>
              </a:rPr>
              <a:t>ACM</a:t>
            </a:r>
            <a:r>
              <a:rPr lang="zh-CN" altLang="en-US" dirty="0">
                <a:latin typeface="+mn-ea"/>
              </a:rPr>
              <a:t>的基本规范：</a:t>
            </a:r>
          </a:p>
          <a:p>
            <a:pPr marL="1295400" lvl="2" indent="-381000">
              <a:buFont typeface="Wingdings" pitchFamily="2" charset="2"/>
              <a:buChar char="Ø"/>
            </a:pPr>
            <a:r>
              <a:rPr lang="zh-CN" altLang="en-US" dirty="0">
                <a:solidFill>
                  <a:srgbClr val="2915BB"/>
                </a:solidFill>
                <a:latin typeface="+mn-ea"/>
              </a:rPr>
              <a:t>为人类和社会做贡献。</a:t>
            </a:r>
          </a:p>
          <a:p>
            <a:pPr marL="1295400" lvl="2" indent="-381000">
              <a:buFont typeface="Wingdings" pitchFamily="2" charset="2"/>
              <a:buChar char="Ø"/>
            </a:pPr>
            <a:r>
              <a:rPr lang="zh-CN" altLang="en-US" dirty="0">
                <a:solidFill>
                  <a:srgbClr val="2915BB"/>
                </a:solidFill>
                <a:latin typeface="+mn-ea"/>
              </a:rPr>
              <a:t>不伤害他人。</a:t>
            </a:r>
          </a:p>
          <a:p>
            <a:pPr marL="1295400" lvl="2" indent="-381000">
              <a:buFont typeface="Wingdings" pitchFamily="2" charset="2"/>
              <a:buChar char="Ø"/>
            </a:pPr>
            <a:r>
              <a:rPr lang="zh-CN" altLang="en-US" dirty="0">
                <a:solidFill>
                  <a:srgbClr val="2915BB"/>
                </a:solidFill>
                <a:latin typeface="+mn-ea"/>
              </a:rPr>
              <a:t>诚实并值得信赖。</a:t>
            </a:r>
          </a:p>
          <a:p>
            <a:pPr marL="1295400" lvl="2" indent="-381000">
              <a:buFont typeface="Wingdings" pitchFamily="2" charset="2"/>
              <a:buChar char="Ø"/>
            </a:pPr>
            <a:r>
              <a:rPr lang="zh-CN" altLang="en-US" dirty="0">
                <a:solidFill>
                  <a:srgbClr val="2915BB"/>
                </a:solidFill>
                <a:latin typeface="+mn-ea"/>
              </a:rPr>
              <a:t>公正、不歧视他人。</a:t>
            </a:r>
          </a:p>
          <a:p>
            <a:pPr marL="1295400" lvl="2" indent="-381000">
              <a:buFont typeface="Wingdings" pitchFamily="2" charset="2"/>
              <a:buChar char="Ø"/>
            </a:pPr>
            <a:r>
              <a:rPr lang="zh-CN" altLang="en-US" dirty="0">
                <a:solidFill>
                  <a:srgbClr val="2915BB"/>
                </a:solidFill>
                <a:latin typeface="+mn-ea"/>
              </a:rPr>
              <a:t>尊重产权（包括版权和专利）。</a:t>
            </a:r>
          </a:p>
          <a:p>
            <a:pPr marL="1295400" lvl="2" indent="-381000">
              <a:buFont typeface="Wingdings" pitchFamily="2" charset="2"/>
              <a:buChar char="Ø"/>
            </a:pPr>
            <a:r>
              <a:rPr lang="zh-CN" altLang="en-US" dirty="0">
                <a:solidFill>
                  <a:srgbClr val="2915BB"/>
                </a:solidFill>
                <a:latin typeface="+mn-ea"/>
              </a:rPr>
              <a:t>正确评价知识财产。</a:t>
            </a:r>
          </a:p>
          <a:p>
            <a:pPr marL="1295400" lvl="2" indent="-381000">
              <a:buFont typeface="Wingdings" pitchFamily="2" charset="2"/>
              <a:buChar char="Ø"/>
            </a:pPr>
            <a:r>
              <a:rPr lang="zh-CN" altLang="en-US" dirty="0">
                <a:solidFill>
                  <a:srgbClr val="2915BB"/>
                </a:solidFill>
                <a:latin typeface="+mn-ea"/>
              </a:rPr>
              <a:t>尊重他人隐私。</a:t>
            </a:r>
          </a:p>
          <a:p>
            <a:pPr marL="1295400" lvl="2" indent="-381000">
              <a:buFont typeface="Wingdings" pitchFamily="2" charset="2"/>
              <a:buChar char="Ø"/>
            </a:pPr>
            <a:r>
              <a:rPr lang="zh-CN" altLang="en-US" dirty="0">
                <a:solidFill>
                  <a:srgbClr val="2915BB"/>
                </a:solidFill>
                <a:latin typeface="+mn-ea"/>
              </a:rPr>
              <a:t>保守机密。</a:t>
            </a:r>
          </a:p>
          <a:p>
            <a:pPr marL="1295400" lvl="2" indent="-381000"/>
            <a:endParaRPr lang="zh-CN" altLang="en-US" sz="2400" dirty="0">
              <a:latin typeface="楷体_GB2312" pitchFamily="49" charset="-122"/>
              <a:ea typeface="楷体_GB2312" pitchFamily="49" charset="-122"/>
            </a:endParaRPr>
          </a:p>
          <a:p>
            <a:pPr marL="1295400" lvl="2" indent="-381000"/>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23850" y="0"/>
            <a:ext cx="8820150" cy="1143000"/>
          </a:xfrm>
        </p:spPr>
        <p:txBody>
          <a:bodyPr/>
          <a:lstStyle/>
          <a:p>
            <a:r>
              <a:rPr lang="en-US" altLang="zh-CN" sz="3600" dirty="0">
                <a:solidFill>
                  <a:schemeClr val="folHlink"/>
                </a:solidFill>
              </a:rPr>
              <a:t>4.</a:t>
            </a:r>
            <a:r>
              <a:rPr lang="zh-CN" altLang="en-US" sz="3200" dirty="0"/>
              <a:t>电气和电子工程师学会（</a:t>
            </a:r>
            <a:r>
              <a:rPr lang="en-US" altLang="zh-CN" sz="3200" dirty="0"/>
              <a:t>IEEE</a:t>
            </a:r>
            <a:r>
              <a:rPr lang="zh-CN" altLang="en-US" sz="3200" dirty="0"/>
              <a:t>）的道德规范</a:t>
            </a:r>
            <a:r>
              <a:rPr lang="zh-CN" altLang="en-US" dirty="0"/>
              <a:t> </a:t>
            </a:r>
          </a:p>
        </p:txBody>
      </p:sp>
      <p:sp>
        <p:nvSpPr>
          <p:cNvPr id="43011" name="Rectangle 3"/>
          <p:cNvSpPr>
            <a:spLocks noGrp="1" noChangeArrowheads="1"/>
          </p:cNvSpPr>
          <p:nvPr>
            <p:ph type="body" idx="1"/>
          </p:nvPr>
        </p:nvSpPr>
        <p:spPr>
          <a:xfrm>
            <a:off x="250825" y="1071546"/>
            <a:ext cx="8713788" cy="4938729"/>
          </a:xfrm>
        </p:spPr>
        <p:txBody>
          <a:bodyPr/>
          <a:lstStyle/>
          <a:p>
            <a:pPr>
              <a:buFont typeface="Wingdings" pitchFamily="2" charset="2"/>
              <a:buChar char="Ø"/>
            </a:pPr>
            <a:r>
              <a:rPr lang="zh-CN" altLang="en-US" dirty="0">
                <a:latin typeface="+mn-ea"/>
              </a:rPr>
              <a:t>始终如一地</a:t>
            </a:r>
            <a:r>
              <a:rPr lang="zh-CN" altLang="en-US" dirty="0">
                <a:solidFill>
                  <a:srgbClr val="2915BB"/>
                </a:solidFill>
                <a:latin typeface="+mn-ea"/>
              </a:rPr>
              <a:t>以公众的安全、健康和财产作为工程决议的出发点</a:t>
            </a:r>
            <a:r>
              <a:rPr lang="zh-CN" altLang="en-US" dirty="0">
                <a:latin typeface="+mn-ea"/>
              </a:rPr>
              <a:t>，并及时公布那些可能危及公众和环境的要素。</a:t>
            </a:r>
          </a:p>
          <a:p>
            <a:pPr>
              <a:buFont typeface="Wingdings" pitchFamily="2" charset="2"/>
              <a:buChar char="Ø"/>
            </a:pPr>
            <a:r>
              <a:rPr lang="zh-CN" altLang="en-US" dirty="0">
                <a:latin typeface="+mn-ea"/>
              </a:rPr>
              <a:t>在任何情况下都要</a:t>
            </a:r>
            <a:r>
              <a:rPr lang="zh-CN" altLang="en-US" dirty="0">
                <a:solidFill>
                  <a:srgbClr val="2915BB"/>
                </a:solidFill>
                <a:latin typeface="+mn-ea"/>
              </a:rPr>
              <a:t>避免真实存在的或可觉察的利益冲突</a:t>
            </a:r>
            <a:r>
              <a:rPr lang="zh-CN" altLang="en-US" dirty="0">
                <a:latin typeface="+mn-ea"/>
              </a:rPr>
              <a:t>，并且在它们出现时要及时地告知受害方。</a:t>
            </a:r>
          </a:p>
          <a:p>
            <a:pPr>
              <a:buFont typeface="Wingdings" pitchFamily="2" charset="2"/>
              <a:buChar char="Ø"/>
            </a:pPr>
            <a:r>
              <a:rPr lang="zh-CN" altLang="en-US" dirty="0">
                <a:latin typeface="+mn-ea"/>
              </a:rPr>
              <a:t>在发表声明或者</a:t>
            </a:r>
            <a:r>
              <a:rPr lang="zh-CN" altLang="en-US" dirty="0">
                <a:solidFill>
                  <a:srgbClr val="2915BB"/>
                </a:solidFill>
                <a:latin typeface="+mn-ea"/>
              </a:rPr>
              <a:t>对现有数据进行评估</a:t>
            </a:r>
            <a:r>
              <a:rPr lang="zh-CN" altLang="en-US" dirty="0">
                <a:latin typeface="+mn-ea"/>
              </a:rPr>
              <a:t>的时候，要</a:t>
            </a:r>
            <a:r>
              <a:rPr lang="zh-CN" altLang="en-US" dirty="0">
                <a:solidFill>
                  <a:srgbClr val="2915BB"/>
                </a:solidFill>
                <a:latin typeface="+mn-ea"/>
              </a:rPr>
              <a:t>诚实</a:t>
            </a:r>
            <a:r>
              <a:rPr lang="zh-CN" altLang="en-US" dirty="0">
                <a:latin typeface="+mn-ea"/>
              </a:rPr>
              <a:t>、不浮夸。</a:t>
            </a:r>
            <a:endParaRPr lang="en-US" altLang="zh-CN" dirty="0">
              <a:latin typeface="+mn-ea"/>
            </a:endParaRPr>
          </a:p>
          <a:p>
            <a:pPr>
              <a:buFont typeface="Wingdings" pitchFamily="2" charset="2"/>
              <a:buChar char="Ø"/>
            </a:pPr>
            <a:r>
              <a:rPr lang="zh-CN" altLang="en-US" dirty="0">
                <a:solidFill>
                  <a:srgbClr val="2915BB"/>
                </a:solidFill>
                <a:latin typeface="+mn-ea"/>
              </a:rPr>
              <a:t>拒绝各种形式的贿赂</a:t>
            </a:r>
            <a:r>
              <a:rPr lang="zh-CN" altLang="en-US" dirty="0">
                <a:latin typeface="+mn-ea"/>
              </a:rPr>
              <a:t>。</a:t>
            </a:r>
          </a:p>
          <a:p>
            <a:pPr>
              <a:buFont typeface="Wingdings" pitchFamily="2" charset="2"/>
              <a:buChar char="Ø"/>
            </a:pPr>
            <a:r>
              <a:rPr lang="zh-CN" altLang="en-US" dirty="0">
                <a:solidFill>
                  <a:srgbClr val="2915BB"/>
                </a:solidFill>
                <a:latin typeface="+mn-ea"/>
              </a:rPr>
              <a:t>提高对技术、应用及各种潜在后果的了解</a:t>
            </a:r>
            <a:r>
              <a:rPr lang="zh-CN" altLang="en-US" dirty="0">
                <a:latin typeface="+mn-ea"/>
              </a:rPr>
              <a:t>。</a:t>
            </a:r>
          </a:p>
          <a:p>
            <a:pPr>
              <a:buFont typeface="Wingdings" pitchFamily="2" charset="2"/>
              <a:buChar char="Ø"/>
            </a:pPr>
            <a:endParaRPr lang="zh-CN" altLang="en-US"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8938" y="0"/>
            <a:ext cx="8755062" cy="1143000"/>
          </a:xfrm>
        </p:spPr>
        <p:txBody>
          <a:bodyPr/>
          <a:lstStyle/>
          <a:p>
            <a:r>
              <a:rPr lang="en-US" altLang="zh-CN" sz="3600">
                <a:solidFill>
                  <a:schemeClr val="folHlink"/>
                </a:solidFill>
              </a:rPr>
              <a:t>4.</a:t>
            </a:r>
            <a:r>
              <a:rPr lang="zh-CN" altLang="en-US" sz="3200"/>
              <a:t>电气和电子工程师学会（</a:t>
            </a:r>
            <a:r>
              <a:rPr lang="en-US" altLang="zh-CN" sz="3200"/>
              <a:t>IEEE</a:t>
            </a:r>
            <a:r>
              <a:rPr lang="zh-CN" altLang="en-US" sz="3200"/>
              <a:t>）的道德规范</a:t>
            </a:r>
          </a:p>
        </p:txBody>
      </p:sp>
      <p:sp>
        <p:nvSpPr>
          <p:cNvPr id="75779" name="Rectangle 3"/>
          <p:cNvSpPr>
            <a:spLocks noGrp="1" noChangeArrowheads="1"/>
          </p:cNvSpPr>
          <p:nvPr>
            <p:ph type="body" idx="1"/>
          </p:nvPr>
        </p:nvSpPr>
        <p:spPr>
          <a:xfrm>
            <a:off x="250825" y="1071546"/>
            <a:ext cx="8713788" cy="4938729"/>
          </a:xfrm>
        </p:spPr>
        <p:txBody>
          <a:bodyPr/>
          <a:lstStyle/>
          <a:p>
            <a:pPr marL="381000" indent="-381000">
              <a:buFont typeface="Wingdings" pitchFamily="2" charset="2"/>
              <a:buChar char="Ø"/>
            </a:pPr>
            <a:r>
              <a:rPr lang="zh-CN" altLang="en-US" dirty="0">
                <a:solidFill>
                  <a:srgbClr val="2915BB"/>
                </a:solidFill>
                <a:latin typeface="+mn-ea"/>
              </a:rPr>
              <a:t>保持并调高自己的技术竞争力</a:t>
            </a:r>
            <a:r>
              <a:rPr lang="zh-CN" altLang="en-US" dirty="0">
                <a:latin typeface="+mn-ea"/>
              </a:rPr>
              <a:t>，只有在经过培训和实践取得资格，或者在有关限制安全公开的条件下，才替他人承担技术性任务。</a:t>
            </a:r>
          </a:p>
          <a:p>
            <a:pPr marL="381000" indent="-381000">
              <a:buFont typeface="Wingdings" pitchFamily="2" charset="2"/>
              <a:buChar char="Ø"/>
            </a:pPr>
            <a:r>
              <a:rPr lang="zh-CN" altLang="en-US" dirty="0">
                <a:solidFill>
                  <a:srgbClr val="2915BB"/>
                </a:solidFill>
                <a:latin typeface="+mn-ea"/>
              </a:rPr>
              <a:t>探索、接受和提出技术工作的真实评价</a:t>
            </a:r>
            <a:r>
              <a:rPr lang="zh-CN" altLang="en-US" dirty="0">
                <a:latin typeface="+mn-ea"/>
              </a:rPr>
              <a:t>，承认并改正错误，正确评价他人的贡献。</a:t>
            </a:r>
            <a:endParaRPr lang="en-US" altLang="zh-CN" dirty="0">
              <a:latin typeface="+mn-ea"/>
            </a:endParaRPr>
          </a:p>
          <a:p>
            <a:pPr>
              <a:buFont typeface="Wingdings" pitchFamily="2" charset="2"/>
              <a:buChar char="Ø"/>
            </a:pPr>
            <a:r>
              <a:rPr lang="zh-CN" altLang="en-US" dirty="0">
                <a:solidFill>
                  <a:srgbClr val="2915BB"/>
                </a:solidFill>
                <a:latin typeface="+mn-ea"/>
              </a:rPr>
              <a:t>不</a:t>
            </a:r>
            <a:r>
              <a:rPr lang="zh-CN" altLang="en-US" dirty="0">
                <a:latin typeface="+mn-ea"/>
              </a:rPr>
              <a:t>因他人的种族、宗教、性别、残疾和国籍而</a:t>
            </a:r>
            <a:r>
              <a:rPr lang="zh-CN" altLang="en-US" dirty="0">
                <a:solidFill>
                  <a:srgbClr val="2915BB"/>
                </a:solidFill>
                <a:latin typeface="+mn-ea"/>
              </a:rPr>
              <a:t>出现不公平待遇</a:t>
            </a:r>
            <a:r>
              <a:rPr lang="zh-CN" altLang="en-US" dirty="0">
                <a:latin typeface="+mn-ea"/>
              </a:rPr>
              <a:t>。</a:t>
            </a:r>
          </a:p>
          <a:p>
            <a:pPr>
              <a:buFont typeface="Wingdings" pitchFamily="2" charset="2"/>
              <a:buChar char="Ø"/>
            </a:pPr>
            <a:r>
              <a:rPr lang="zh-CN" altLang="en-US" dirty="0">
                <a:solidFill>
                  <a:srgbClr val="2915BB"/>
                </a:solidFill>
                <a:latin typeface="+mn-ea"/>
              </a:rPr>
              <a:t>不</a:t>
            </a:r>
            <a:r>
              <a:rPr lang="zh-CN" altLang="en-US" dirty="0">
                <a:latin typeface="+mn-ea"/>
              </a:rPr>
              <a:t>以恶意的行为来</a:t>
            </a:r>
            <a:r>
              <a:rPr lang="zh-CN" altLang="en-US" dirty="0">
                <a:solidFill>
                  <a:srgbClr val="2915BB"/>
                </a:solidFill>
                <a:latin typeface="+mn-ea"/>
              </a:rPr>
              <a:t>影响他人的身体、财产、声誉和职业。</a:t>
            </a:r>
          </a:p>
          <a:p>
            <a:pPr>
              <a:buFont typeface="Wingdings" pitchFamily="2" charset="2"/>
              <a:buChar char="Ø"/>
            </a:pPr>
            <a:r>
              <a:rPr lang="zh-CN" altLang="en-US" dirty="0">
                <a:latin typeface="+mn-ea"/>
              </a:rPr>
              <a:t>在工作中，协助并监督他们遵守该规范。</a:t>
            </a:r>
          </a:p>
          <a:p>
            <a:pPr marL="381000" indent="-381000">
              <a:buFont typeface="Wingdings" pitchFamily="2" charset="2"/>
              <a:buChar char="Ø"/>
            </a:pPr>
            <a:endParaRPr lang="zh-CN" altLang="en-US" sz="2400" dirty="0">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计算科学职业规范</a:t>
            </a:r>
          </a:p>
        </p:txBody>
      </p:sp>
      <p:sp>
        <p:nvSpPr>
          <p:cNvPr id="3" name="内容占位符 2"/>
          <p:cNvSpPr>
            <a:spLocks noGrp="1"/>
          </p:cNvSpPr>
          <p:nvPr>
            <p:ph idx="1"/>
          </p:nvPr>
        </p:nvSpPr>
        <p:spPr/>
        <p:txBody>
          <a:bodyPr/>
          <a:lstStyle/>
          <a:p>
            <a:pPr lvl="0"/>
            <a:r>
              <a:rPr lang="zh-CN" altLang="en-US" dirty="0"/>
              <a:t>工程化思想</a:t>
            </a:r>
          </a:p>
          <a:p>
            <a:pPr lvl="0"/>
            <a:r>
              <a:rPr lang="zh-CN" altLang="en-US" dirty="0"/>
              <a:t>工程师及软件工程师的职业规范</a:t>
            </a:r>
          </a:p>
          <a:p>
            <a:pPr lvl="0"/>
            <a:r>
              <a:rPr lang="zh-CN" altLang="en-US" dirty="0"/>
              <a:t>算法设计师的职业规范</a:t>
            </a:r>
            <a:endParaRPr lang="en-US" altLang="zh-CN" dirty="0"/>
          </a:p>
          <a:p>
            <a:pPr lvl="0"/>
            <a:r>
              <a:rPr lang="zh-CN" altLang="en-US" dirty="0"/>
              <a:t>为什么要制订职业规范</a:t>
            </a:r>
          </a:p>
          <a:p>
            <a:pPr lvl="0"/>
            <a:endParaRPr lang="zh-CN" altLang="en-US" dirty="0"/>
          </a:p>
          <a:p>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计算机软件知识产权 </a:t>
            </a:r>
          </a:p>
        </p:txBody>
      </p:sp>
      <p:sp>
        <p:nvSpPr>
          <p:cNvPr id="41987" name="Rectangle 3"/>
          <p:cNvSpPr>
            <a:spLocks noGrp="1" noChangeArrowheads="1"/>
          </p:cNvSpPr>
          <p:nvPr>
            <p:ph type="body" idx="1"/>
          </p:nvPr>
        </p:nvSpPr>
        <p:spPr/>
        <p:txBody>
          <a:bodyPr/>
          <a:lstStyle/>
          <a:p>
            <a:r>
              <a:rPr lang="zh-CN" altLang="zh-CN" sz="2800" dirty="0"/>
              <a:t>计算机软件的权利人可拥有以下三方面知识产权</a:t>
            </a:r>
            <a:endParaRPr lang="en-US" altLang="zh-CN" sz="2800" dirty="0"/>
          </a:p>
          <a:p>
            <a:pPr lvl="1">
              <a:buFont typeface="Wingdings" pitchFamily="2" charset="2"/>
              <a:buChar char="Ø"/>
            </a:pPr>
            <a:r>
              <a:rPr lang="zh-CN" altLang="zh-CN" dirty="0"/>
              <a:t>著作权——该软件的表达（例如程序的代码、文档等）方面的权利</a:t>
            </a:r>
            <a:endParaRPr lang="en-US" altLang="zh-CN" dirty="0"/>
          </a:p>
          <a:p>
            <a:pPr lvl="1">
              <a:buFont typeface="Wingdings" pitchFamily="2" charset="2"/>
              <a:buChar char="Ø"/>
            </a:pPr>
            <a:r>
              <a:rPr lang="zh-CN" altLang="zh-CN" dirty="0"/>
              <a:t>专利权和制止不正当竞争的权利——该软件的技术设计（例如程序的设计方案、处理问题的方法、各项有关的技术信息等）方面的权利</a:t>
            </a:r>
            <a:endParaRPr lang="en-US" altLang="zh-CN" dirty="0"/>
          </a:p>
          <a:p>
            <a:pPr lvl="1">
              <a:buFont typeface="Wingdings" pitchFamily="2" charset="2"/>
              <a:buChar char="Ø"/>
            </a:pPr>
            <a:r>
              <a:rPr lang="zh-CN" altLang="zh-CN" dirty="0"/>
              <a:t>商标权——该软件的名称标识方面的权利</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t>计算机软件的著作权 </a:t>
            </a:r>
          </a:p>
        </p:txBody>
      </p:sp>
      <p:sp>
        <p:nvSpPr>
          <p:cNvPr id="43011" name="Rectangle 3"/>
          <p:cNvSpPr>
            <a:spLocks noGrp="1" noChangeArrowheads="1"/>
          </p:cNvSpPr>
          <p:nvPr>
            <p:ph type="body" idx="1"/>
          </p:nvPr>
        </p:nvSpPr>
        <p:spPr>
          <a:xfrm>
            <a:off x="357158" y="1357298"/>
            <a:ext cx="7772400" cy="4602162"/>
          </a:xfrm>
        </p:spPr>
        <p:txBody>
          <a:bodyPr/>
          <a:lstStyle/>
          <a:p>
            <a:r>
              <a:rPr lang="zh-CN" altLang="en-US" sz="2800" dirty="0"/>
              <a:t>软件开发者在一定期限内对自己软件的表达（例如程序代码、文档等）享有的专有权利，包括：发表权、开发者身份权、以复制、展示、发行、修改、翻译、注释等方式使用其软件的使用权，使用许可权和获得报酬权以及转让权。</a:t>
            </a:r>
          </a:p>
          <a:p>
            <a:r>
              <a:rPr lang="zh-CN" altLang="en-US" sz="2800" dirty="0">
                <a:solidFill>
                  <a:srgbClr val="2915BB"/>
                </a:solidFill>
              </a:rPr>
              <a:t>著作权法只保护作品的表达</a:t>
            </a:r>
            <a:r>
              <a:rPr lang="zh-CN" altLang="en-US" sz="2800" dirty="0"/>
              <a:t>，即作品本身，</a:t>
            </a:r>
            <a:r>
              <a:rPr lang="zh-CN" altLang="en-US" sz="2800" dirty="0">
                <a:solidFill>
                  <a:srgbClr val="2915BB"/>
                </a:solidFill>
              </a:rPr>
              <a:t>不保护作品的构思</a:t>
            </a:r>
            <a:r>
              <a:rPr lang="zh-CN" altLang="en-US" sz="2800" dirty="0"/>
              <a:t>，对软件的著作权保护</a:t>
            </a:r>
            <a:r>
              <a:rPr lang="zh-CN" altLang="en-US" sz="2800" dirty="0">
                <a:solidFill>
                  <a:srgbClr val="2915BB"/>
                </a:solidFill>
              </a:rPr>
              <a:t>不能扩大到开发软件所用的思想、概念、发现、原理、算法、处理过程和运行方法</a:t>
            </a:r>
            <a:r>
              <a:rPr lang="zh-CN" altLang="en-US" sz="28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计算机软件的专利权 </a:t>
            </a:r>
          </a:p>
        </p:txBody>
      </p:sp>
      <p:sp>
        <p:nvSpPr>
          <p:cNvPr id="44035" name="Rectangle 3"/>
          <p:cNvSpPr>
            <a:spLocks noGrp="1" noChangeArrowheads="1"/>
          </p:cNvSpPr>
          <p:nvPr>
            <p:ph type="body" idx="1"/>
          </p:nvPr>
        </p:nvSpPr>
        <p:spPr>
          <a:xfrm>
            <a:off x="357158" y="1357298"/>
            <a:ext cx="7772400" cy="4708525"/>
          </a:xfrm>
        </p:spPr>
        <p:txBody>
          <a:bodyPr/>
          <a:lstStyle/>
          <a:p>
            <a:pPr>
              <a:spcBef>
                <a:spcPct val="10000"/>
              </a:spcBef>
            </a:pPr>
            <a:r>
              <a:rPr lang="zh-CN" altLang="en-US" sz="2800" dirty="0"/>
              <a:t>能够获得专利权的</a:t>
            </a:r>
            <a:r>
              <a:rPr lang="zh-CN" altLang="en-US" sz="2800" dirty="0">
                <a:solidFill>
                  <a:srgbClr val="2915BB"/>
                </a:solidFill>
              </a:rPr>
              <a:t>发明应当具备新颖性、创造性和实用性</a:t>
            </a:r>
            <a:r>
              <a:rPr lang="zh-CN" altLang="en-US" sz="2800" dirty="0"/>
              <a:t>。</a:t>
            </a:r>
          </a:p>
          <a:p>
            <a:pPr>
              <a:spcBef>
                <a:spcPct val="10000"/>
              </a:spcBef>
            </a:pPr>
            <a:r>
              <a:rPr lang="zh-CN" altLang="en-US" sz="2800" dirty="0"/>
              <a:t>一般来说，</a:t>
            </a:r>
            <a:r>
              <a:rPr lang="zh-CN" altLang="en-US" sz="2800" dirty="0">
                <a:solidFill>
                  <a:srgbClr val="FF0000"/>
                </a:solidFill>
              </a:rPr>
              <a:t>计算机程序代码本身不可以申请发明专利的主题，而是著作权法的保护对象</a:t>
            </a:r>
            <a:r>
              <a:rPr lang="zh-CN" altLang="en-US" sz="2800" dirty="0"/>
              <a:t>。</a:t>
            </a:r>
          </a:p>
          <a:p>
            <a:pPr>
              <a:spcBef>
                <a:spcPct val="10000"/>
              </a:spcBef>
            </a:pPr>
            <a:r>
              <a:rPr lang="zh-CN" altLang="en-US" sz="2800" dirty="0"/>
              <a:t>同设备结合在一起的程序可以作为一项产品发明的组成部分，同</a:t>
            </a:r>
            <a:r>
              <a:rPr lang="zh-CN" altLang="en-US" sz="2800" dirty="0">
                <a:solidFill>
                  <a:srgbClr val="2915BB"/>
                </a:solidFill>
              </a:rPr>
              <a:t>整个产品一起申请专利</a:t>
            </a:r>
            <a:r>
              <a:rPr lang="zh-CN" altLang="en-US" sz="2800" dirty="0"/>
              <a:t>。</a:t>
            </a:r>
          </a:p>
          <a:p>
            <a:pPr>
              <a:spcBef>
                <a:spcPct val="10000"/>
              </a:spcBef>
            </a:pPr>
            <a:r>
              <a:rPr lang="zh-CN" altLang="en-US" sz="2800" dirty="0"/>
              <a:t>一项计算机程序无论是否同设备结合在一起，如果在其处理问题的技术设计中具有发明创造，这些</a:t>
            </a:r>
            <a:r>
              <a:rPr lang="zh-CN" altLang="en-US" sz="2800" dirty="0">
                <a:solidFill>
                  <a:srgbClr val="2915BB"/>
                </a:solidFill>
              </a:rPr>
              <a:t>与计算机软件相关的发明创造可以作为方法发明申请专利</a:t>
            </a:r>
            <a:r>
              <a:rPr lang="zh-CN" altLang="en-US" sz="28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4000"/>
              <a:t>计算机软件的反不正当竞争权 </a:t>
            </a:r>
          </a:p>
        </p:txBody>
      </p:sp>
      <p:sp>
        <p:nvSpPr>
          <p:cNvPr id="45059" name="Rectangle 3"/>
          <p:cNvSpPr>
            <a:spLocks noGrp="1" noChangeArrowheads="1"/>
          </p:cNvSpPr>
          <p:nvPr>
            <p:ph type="body" idx="1"/>
          </p:nvPr>
        </p:nvSpPr>
        <p:spPr>
          <a:xfrm>
            <a:off x="571472" y="1357298"/>
            <a:ext cx="7389812" cy="4114800"/>
          </a:xfrm>
        </p:spPr>
        <p:txBody>
          <a:bodyPr/>
          <a:lstStyle/>
          <a:p>
            <a:r>
              <a:rPr lang="zh-CN" altLang="en-US" sz="2800" dirty="0"/>
              <a:t>如果一项软件的技术设计没有获得专利权，而且尚未公开，这种技术设计就</a:t>
            </a:r>
            <a:r>
              <a:rPr lang="zh-CN" altLang="en-US" sz="2800" dirty="0">
                <a:solidFill>
                  <a:srgbClr val="2915BB"/>
                </a:solidFill>
              </a:rPr>
              <a:t>是非专利的技术秘密</a:t>
            </a:r>
            <a:r>
              <a:rPr lang="zh-CN" altLang="en-US" sz="2800" dirty="0"/>
              <a:t>，可以作为软件开发者的</a:t>
            </a:r>
            <a:r>
              <a:rPr lang="zh-CN" altLang="en-US" sz="2800" dirty="0">
                <a:solidFill>
                  <a:srgbClr val="2915BB"/>
                </a:solidFill>
              </a:rPr>
              <a:t>商业秘密而受到保护</a:t>
            </a:r>
            <a:r>
              <a:rPr lang="zh-CN" altLang="en-US" sz="2800" dirty="0"/>
              <a:t>。</a:t>
            </a:r>
          </a:p>
          <a:p>
            <a:r>
              <a:rPr lang="zh-CN" altLang="en-US" sz="2800" dirty="0"/>
              <a:t>对于</a:t>
            </a:r>
            <a:r>
              <a:rPr lang="zh-CN" altLang="en-US" sz="2800" dirty="0">
                <a:solidFill>
                  <a:srgbClr val="2915BB"/>
                </a:solidFill>
              </a:rPr>
              <a:t>商业秘密，其拥有者具有使用权和转让权，也可以将之向社会公开或申请专利</a:t>
            </a:r>
            <a:r>
              <a:rPr lang="zh-CN" altLang="en-US" sz="28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计算机软件的商标权 </a:t>
            </a:r>
          </a:p>
        </p:txBody>
      </p:sp>
      <p:sp>
        <p:nvSpPr>
          <p:cNvPr id="46083" name="Rectangle 3"/>
          <p:cNvSpPr>
            <a:spLocks noGrp="1" noChangeArrowheads="1"/>
          </p:cNvSpPr>
          <p:nvPr>
            <p:ph type="body" idx="1"/>
          </p:nvPr>
        </p:nvSpPr>
        <p:spPr/>
        <p:txBody>
          <a:bodyPr/>
          <a:lstStyle/>
          <a:p>
            <a:r>
              <a:rPr lang="zh-CN" altLang="en-US" sz="2800" dirty="0"/>
              <a:t>所谓商标是指商品的生产者经销者为使自己的商品同其他人的</a:t>
            </a:r>
            <a:r>
              <a:rPr lang="zh-CN" altLang="en-US" sz="2800" dirty="0">
                <a:solidFill>
                  <a:srgbClr val="2915BB"/>
                </a:solidFill>
              </a:rPr>
              <a:t>商品相互区别而置于商品表面或商品包装上的标志，通常用文字、图形或者两者兼用组成</a:t>
            </a:r>
            <a:r>
              <a:rPr lang="zh-CN" altLang="en-US" sz="2800" dirty="0"/>
              <a:t>。</a:t>
            </a:r>
          </a:p>
          <a:p>
            <a:r>
              <a:rPr lang="zh-CN" altLang="en-US" sz="2800" dirty="0"/>
              <a:t>一般情况下，一个企业的标识或一项软件的名称未必就是商标，然而，当这种标识或者名称的商标管理机关获准注册、成为商标后，</a:t>
            </a:r>
            <a:r>
              <a:rPr lang="zh-CN" altLang="en-US" sz="2800" dirty="0">
                <a:solidFill>
                  <a:srgbClr val="2915BB"/>
                </a:solidFill>
              </a:rPr>
              <a:t>在商标的有效期内，注册者对它享有专用权</a:t>
            </a:r>
            <a:r>
              <a:rPr lang="zh-CN" altLang="en-US" sz="2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问题？</a:t>
            </a:r>
          </a:p>
        </p:txBody>
      </p:sp>
      <p:sp>
        <p:nvSpPr>
          <p:cNvPr id="47107" name="Rectangle 3"/>
          <p:cNvSpPr>
            <a:spLocks noGrp="1" noChangeArrowheads="1"/>
          </p:cNvSpPr>
          <p:nvPr>
            <p:ph type="body" idx="1"/>
          </p:nvPr>
        </p:nvSpPr>
        <p:spPr>
          <a:xfrm>
            <a:off x="571472" y="1285860"/>
            <a:ext cx="7772400" cy="4840288"/>
          </a:xfrm>
        </p:spPr>
        <p:txBody>
          <a:bodyPr/>
          <a:lstStyle/>
          <a:p>
            <a:pPr>
              <a:spcBef>
                <a:spcPct val="10000"/>
              </a:spcBef>
            </a:pPr>
            <a:r>
              <a:rPr lang="zh-CN" altLang="en-US" sz="2800" dirty="0"/>
              <a:t>事实上，当提及软件知识产权时，没有人能够明确指出法律到底保护软件的哪些方面。制造和销售一个程序的拷贝明显触犯法律，但是如果一个程序具有另一个程序的形式和外观呢？软件公司销售一种模仿其他程序的界面设计和菜单命令的软件是合法的吗？</a:t>
            </a:r>
          </a:p>
          <a:p>
            <a:pPr>
              <a:spcBef>
                <a:spcPct val="10000"/>
              </a:spcBef>
            </a:pPr>
            <a:r>
              <a:rPr lang="zh-CN" altLang="en-US" sz="2800" dirty="0"/>
              <a:t>目前，</a:t>
            </a:r>
            <a:r>
              <a:rPr lang="zh-CN" altLang="en-US" sz="2800" dirty="0">
                <a:solidFill>
                  <a:srgbClr val="2915BB"/>
                </a:solidFill>
              </a:rPr>
              <a:t>关于软件的法律系统还不完善</a:t>
            </a:r>
            <a:r>
              <a:rPr lang="zh-CN" altLang="en-US" sz="2800" dirty="0"/>
              <a:t>，无论是处理盗版问题、界面问题还是垄断问题，立法者都必须在发明、产权、自由和进步这些难题中徘徊，而且这些问题在很长一段时间内将会困扰我们。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t>计算机犯罪</a:t>
            </a:r>
          </a:p>
        </p:txBody>
      </p:sp>
      <p:sp>
        <p:nvSpPr>
          <p:cNvPr id="48131" name="Rectangle 3"/>
          <p:cNvSpPr>
            <a:spLocks noGrp="1" noChangeArrowheads="1"/>
          </p:cNvSpPr>
          <p:nvPr>
            <p:ph type="body" idx="1"/>
          </p:nvPr>
        </p:nvSpPr>
        <p:spPr>
          <a:xfrm>
            <a:off x="428596" y="1428736"/>
            <a:ext cx="7772400" cy="4740275"/>
          </a:xfrm>
        </p:spPr>
        <p:txBody>
          <a:bodyPr/>
          <a:lstStyle/>
          <a:p>
            <a:pPr>
              <a:buFont typeface="Wingdings" pitchFamily="2" charset="2"/>
              <a:buNone/>
            </a:pPr>
            <a:r>
              <a:rPr lang="zh-CN" altLang="en-US" sz="2800" dirty="0"/>
              <a:t>我国刑法认定的计算机犯罪包括：</a:t>
            </a:r>
          </a:p>
          <a:p>
            <a:pPr>
              <a:buFont typeface="Wingdings" pitchFamily="2" charset="2"/>
              <a:buNone/>
            </a:pPr>
            <a:r>
              <a:rPr lang="zh-CN" altLang="en-US" sz="2400" dirty="0"/>
              <a:t>（</a:t>
            </a:r>
            <a:r>
              <a:rPr lang="en-US" altLang="zh-CN" sz="2400" dirty="0"/>
              <a:t>1</a:t>
            </a:r>
            <a:r>
              <a:rPr lang="zh-CN" altLang="en-US" sz="2400" dirty="0"/>
              <a:t>）违反国家规定，侵入国家事务、国防建设、尖端科学技术领域的计算机信息系统的行为；</a:t>
            </a:r>
          </a:p>
          <a:p>
            <a:pPr>
              <a:buFont typeface="Wingdings" pitchFamily="2" charset="2"/>
              <a:buNone/>
            </a:pPr>
            <a:r>
              <a:rPr lang="zh-CN" altLang="en-US" sz="2400" dirty="0"/>
              <a:t>（</a:t>
            </a:r>
            <a:r>
              <a:rPr lang="en-US" altLang="zh-CN" sz="2400" dirty="0"/>
              <a:t>2</a:t>
            </a:r>
            <a:r>
              <a:rPr lang="zh-CN" altLang="en-US" sz="2400" dirty="0"/>
              <a:t>）违反国家规定，对计算机信息系统功能进行删除、修改、增加、干扰造成的计算机信息系统不能正常运行，后果严重的行为；</a:t>
            </a:r>
          </a:p>
          <a:p>
            <a:pPr>
              <a:buFont typeface="Wingdings" pitchFamily="2" charset="2"/>
              <a:buNone/>
            </a:pPr>
            <a:r>
              <a:rPr lang="zh-CN" altLang="en-US" sz="2400" dirty="0"/>
              <a:t>（</a:t>
            </a:r>
            <a:r>
              <a:rPr lang="en-US" altLang="zh-CN" sz="2400" dirty="0"/>
              <a:t>3</a:t>
            </a:r>
            <a:r>
              <a:rPr lang="zh-CN" altLang="en-US" sz="2400" dirty="0"/>
              <a:t>）违反国家规定，对计算机信息系统中存储、处理或传输的数据和应用程序进行删除、修改、增加的操作，后果严重的行为；</a:t>
            </a:r>
          </a:p>
          <a:p>
            <a:pPr>
              <a:buFont typeface="Wingdings" pitchFamily="2" charset="2"/>
              <a:buNone/>
            </a:pPr>
            <a:r>
              <a:rPr lang="zh-CN" altLang="en-US" sz="2400" dirty="0"/>
              <a:t>（</a:t>
            </a:r>
            <a:r>
              <a:rPr lang="en-US" altLang="zh-CN" sz="2400" dirty="0"/>
              <a:t>4</a:t>
            </a:r>
            <a:r>
              <a:rPr lang="zh-CN" altLang="en-US" sz="2400" dirty="0"/>
              <a:t>）故意制作、传播计算机病毒等破坏性程序，影响计算机系统的正常运行，后果严重的行为。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计算机盗窃 </a:t>
            </a:r>
          </a:p>
        </p:txBody>
      </p:sp>
      <p:sp>
        <p:nvSpPr>
          <p:cNvPr id="49155" name="Rectangle 3"/>
          <p:cNvSpPr>
            <a:spLocks noGrp="1" noChangeArrowheads="1"/>
          </p:cNvSpPr>
          <p:nvPr>
            <p:ph type="body" idx="1"/>
          </p:nvPr>
        </p:nvSpPr>
        <p:spPr/>
        <p:txBody>
          <a:bodyPr/>
          <a:lstStyle/>
          <a:p>
            <a:pPr marL="0" indent="0"/>
            <a:r>
              <a:rPr lang="zh-CN" altLang="en-US" sz="2800" dirty="0"/>
              <a:t>盗窃计算机。</a:t>
            </a:r>
          </a:p>
          <a:p>
            <a:pPr marL="0" indent="0">
              <a:buFont typeface="Wingdings" pitchFamily="2" charset="2"/>
              <a:buNone/>
            </a:pPr>
            <a:r>
              <a:rPr lang="zh-CN" altLang="en-US" sz="2400" dirty="0"/>
              <a:t>        在机场等人群密集的地方，笔记本电脑极易成为窃贼们的猎物，在学校、机关等计算机密集的地方，台式机也极易成为窃贼们的猎物。</a:t>
            </a:r>
          </a:p>
          <a:p>
            <a:pPr marL="0" indent="0"/>
            <a:r>
              <a:rPr lang="zh-CN" altLang="en-US" sz="2800" dirty="0"/>
              <a:t>盗窃信息。</a:t>
            </a:r>
          </a:p>
          <a:p>
            <a:pPr marL="0" indent="0">
              <a:buFont typeface="Wingdings" pitchFamily="2" charset="2"/>
              <a:buNone/>
            </a:pPr>
            <a:r>
              <a:rPr lang="zh-CN" altLang="en-US" sz="2400" dirty="0"/>
              <a:t>        盗取信用卡帐号、驾驶证号、社会保险帐号等其他证明身份的信息，然后窃贼可以冒充他人，甚至以他人的名义实施犯罪活动。</a:t>
            </a:r>
          </a:p>
          <a:p>
            <a:pPr marL="0" indent="0"/>
            <a:r>
              <a:rPr lang="zh-CN" altLang="en-US" sz="2800" dirty="0"/>
              <a:t>使用计算机盗窃钱财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计算机病毒 </a:t>
            </a:r>
          </a:p>
        </p:txBody>
      </p:sp>
      <p:sp>
        <p:nvSpPr>
          <p:cNvPr id="122883" name="Rectangle 3"/>
          <p:cNvSpPr>
            <a:spLocks noGrp="1" noChangeArrowheads="1"/>
          </p:cNvSpPr>
          <p:nvPr>
            <p:ph type="body" idx="1"/>
          </p:nvPr>
        </p:nvSpPr>
        <p:spPr>
          <a:xfrm>
            <a:off x="428596" y="2143116"/>
            <a:ext cx="7345363" cy="4114800"/>
          </a:xfrm>
        </p:spPr>
        <p:txBody>
          <a:bodyPr>
            <a:normAutofit/>
          </a:bodyPr>
          <a:lstStyle/>
          <a:p>
            <a:pPr marL="0" indent="0">
              <a:defRPr/>
            </a:pPr>
            <a:r>
              <a:rPr lang="zh-CN" altLang="en-US" dirty="0"/>
              <a:t>计算机病毒是一种人为蓄意制造的、以破坏为目的的程序，它寄生于其他应用程序或系统的可执行部分，通过部分修改或移动别的程序，将自我复制加入其中或占据宿主程序的部分而隐藏起来，在一定条件下发作，对计算机系统起破坏作用。</a:t>
            </a:r>
          </a:p>
          <a:p>
            <a:pPr marL="0" indent="0">
              <a:defRPr/>
            </a:pPr>
            <a:r>
              <a:rPr lang="zh-CN" altLang="en-US" dirty="0"/>
              <a:t>病毒的特征：</a:t>
            </a:r>
          </a:p>
          <a:p>
            <a:pPr marL="0" indent="0">
              <a:buFont typeface="Wingdings" pitchFamily="2" charset="2"/>
              <a:buNone/>
              <a:defRPr/>
            </a:pPr>
            <a:r>
              <a:rPr lang="zh-CN" altLang="en-US" dirty="0"/>
              <a:t>  破坏性、传染性、寄生性和潜伏性。 </a:t>
            </a:r>
          </a:p>
        </p:txBody>
      </p:sp>
      <p:pic>
        <p:nvPicPr>
          <p:cNvPr id="50180" name="Picture 4" descr="131"/>
          <p:cNvPicPr>
            <a:picLocks noChangeAspect="1" noChangeArrowheads="1"/>
          </p:cNvPicPr>
          <p:nvPr/>
        </p:nvPicPr>
        <p:blipFill>
          <a:blip r:embed="rId2"/>
          <a:srcRect/>
          <a:stretch>
            <a:fillRect/>
          </a:stretch>
        </p:blipFill>
        <p:spPr bwMode="auto">
          <a:xfrm>
            <a:off x="5837238" y="304800"/>
            <a:ext cx="2986087" cy="1731963"/>
          </a:xfrm>
          <a:prstGeom prst="rect">
            <a:avLst/>
          </a:prstGeom>
          <a:noFill/>
          <a:ln w="38100">
            <a:solidFill>
              <a:schemeClr val="accent1"/>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计算机病毒</a:t>
            </a:r>
          </a:p>
        </p:txBody>
      </p:sp>
      <p:sp>
        <p:nvSpPr>
          <p:cNvPr id="51203" name="Rectangle 3"/>
          <p:cNvSpPr>
            <a:spLocks noGrp="1" noChangeArrowheads="1"/>
          </p:cNvSpPr>
          <p:nvPr>
            <p:ph type="body" idx="1"/>
          </p:nvPr>
        </p:nvSpPr>
        <p:spPr>
          <a:xfrm>
            <a:off x="250825" y="1484313"/>
            <a:ext cx="8713788" cy="4016389"/>
          </a:xfrm>
        </p:spPr>
        <p:txBody>
          <a:bodyPr/>
          <a:lstStyle/>
          <a:p>
            <a:pPr marL="0" indent="0"/>
            <a:r>
              <a:rPr lang="zh-CN" altLang="en-US" sz="2800" dirty="0"/>
              <a:t>特洛伊木马是在执行任务的同时进行秘密破坏的一种程序。</a:t>
            </a:r>
          </a:p>
          <a:p>
            <a:pPr marL="0" indent="0"/>
            <a:r>
              <a:rPr lang="zh-CN" altLang="en-US" sz="2800" dirty="0"/>
              <a:t>逻辑炸弹在满足一定的逻辑条件或者事件顺序的情况下进行攻击。 </a:t>
            </a:r>
          </a:p>
          <a:p>
            <a:pPr marL="0" indent="0"/>
            <a:r>
              <a:rPr lang="zh-CN" altLang="en-US" sz="2800" dirty="0"/>
              <a:t>蠕虫利用计算机作为寄主进行复制，独立地在计算机网络中进行传播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工程化思想</a:t>
            </a:r>
          </a:p>
        </p:txBody>
      </p:sp>
      <p:sp>
        <p:nvSpPr>
          <p:cNvPr id="3" name="内容占位符 2"/>
          <p:cNvSpPr>
            <a:spLocks noGrp="1"/>
          </p:cNvSpPr>
          <p:nvPr>
            <p:ph idx="1"/>
          </p:nvPr>
        </p:nvSpPr>
        <p:spPr/>
        <p:txBody>
          <a:bodyPr/>
          <a:lstStyle/>
          <a:p>
            <a:r>
              <a:rPr lang="zh-CN" altLang="en-US" dirty="0">
                <a:solidFill>
                  <a:srgbClr val="FF0000"/>
                </a:solidFill>
              </a:rPr>
              <a:t>软件</a:t>
            </a:r>
            <a:r>
              <a:rPr lang="zh-CN" altLang="en-US" dirty="0">
                <a:solidFill>
                  <a:srgbClr val="06031B"/>
                </a:solidFill>
              </a:rPr>
              <a:t>是由计算机程序和程序设计的概念发展演化而来的，是在程序和程序设计发展到一定规模并且逐步商品化的过程中形成的。</a:t>
            </a:r>
            <a:endParaRPr lang="en-US" altLang="zh-CN" dirty="0">
              <a:solidFill>
                <a:srgbClr val="06031B"/>
              </a:solidFill>
            </a:endParaRPr>
          </a:p>
          <a:p>
            <a:endParaRPr lang="en-US" altLang="zh-CN" dirty="0">
              <a:solidFill>
                <a:srgbClr val="06031B"/>
              </a:solidFill>
            </a:endParaRPr>
          </a:p>
          <a:p>
            <a:pPr marL="0" indent="0" algn="ctr">
              <a:buNone/>
            </a:pPr>
            <a:r>
              <a:rPr lang="zh-CN" altLang="en-US" dirty="0">
                <a:solidFill>
                  <a:srgbClr val="FF0000"/>
                </a:solidFill>
              </a:rPr>
              <a:t>算法</a:t>
            </a:r>
            <a:r>
              <a:rPr lang="en-US" altLang="zh-CN" dirty="0">
                <a:solidFill>
                  <a:srgbClr val="FF0000"/>
                </a:solidFill>
              </a:rPr>
              <a:t>+</a:t>
            </a:r>
            <a:r>
              <a:rPr lang="zh-CN" altLang="en-US" dirty="0">
                <a:solidFill>
                  <a:srgbClr val="FF0000"/>
                </a:solidFill>
              </a:rPr>
              <a:t>数据结构</a:t>
            </a:r>
            <a:r>
              <a:rPr lang="en-US" altLang="zh-CN" dirty="0">
                <a:solidFill>
                  <a:srgbClr val="FF0000"/>
                </a:solidFill>
              </a:rPr>
              <a:t>=</a:t>
            </a:r>
            <a:r>
              <a:rPr lang="zh-CN" altLang="en-US" dirty="0">
                <a:solidFill>
                  <a:srgbClr val="FF0000"/>
                </a:solidFill>
              </a:rPr>
              <a:t>程序</a:t>
            </a:r>
            <a:endParaRPr lang="en-US" altLang="zh-CN" dirty="0">
              <a:solidFill>
                <a:srgbClr val="FF0000"/>
              </a:solidFill>
            </a:endParaRPr>
          </a:p>
          <a:p>
            <a:pPr marL="0" indent="0" algn="ctr">
              <a:buNone/>
            </a:pPr>
            <a:r>
              <a:rPr lang="zh-CN" altLang="en-US" dirty="0">
                <a:solidFill>
                  <a:srgbClr val="FF0000"/>
                </a:solidFill>
              </a:rPr>
              <a:t>程序</a:t>
            </a:r>
            <a:r>
              <a:rPr lang="en-US" altLang="zh-CN" dirty="0">
                <a:solidFill>
                  <a:srgbClr val="FF0000"/>
                </a:solidFill>
              </a:rPr>
              <a:t>+</a:t>
            </a:r>
            <a:r>
              <a:rPr lang="zh-CN" altLang="en-US" dirty="0">
                <a:solidFill>
                  <a:srgbClr val="FF0000"/>
                </a:solidFill>
              </a:rPr>
              <a:t>数据</a:t>
            </a:r>
            <a:r>
              <a:rPr lang="en-US" altLang="zh-CN" dirty="0">
                <a:solidFill>
                  <a:srgbClr val="FF0000"/>
                </a:solidFill>
              </a:rPr>
              <a:t>+</a:t>
            </a:r>
            <a:r>
              <a:rPr lang="zh-CN" altLang="en-US" dirty="0">
                <a:solidFill>
                  <a:srgbClr val="FF0000"/>
                </a:solidFill>
              </a:rPr>
              <a:t>文档</a:t>
            </a:r>
            <a:r>
              <a:rPr lang="en-US" altLang="zh-CN" dirty="0">
                <a:solidFill>
                  <a:srgbClr val="FF0000"/>
                </a:solidFill>
              </a:rPr>
              <a:t>=</a:t>
            </a:r>
            <a:r>
              <a:rPr lang="zh-CN" altLang="en-US" dirty="0">
                <a:solidFill>
                  <a:srgbClr val="FF0000"/>
                </a:solidFill>
              </a:rPr>
              <a:t>软件</a:t>
            </a:r>
          </a:p>
          <a:p>
            <a:pPr marL="0" indent="0">
              <a:buNone/>
            </a:pPr>
            <a:endParaRPr lang="zh-CN" altLang="en-US" dirty="0">
              <a:solidFill>
                <a:srgbClr val="FF0000"/>
              </a:solidFill>
            </a:endParaRPr>
          </a:p>
          <a:p>
            <a:pPr marL="0" indent="0">
              <a:buNone/>
            </a:pPr>
            <a:endParaRPr lang="en-US" altLang="zh-CN" dirty="0"/>
          </a:p>
        </p:txBody>
      </p:sp>
    </p:spTree>
    <p:extLst>
      <p:ext uri="{BB962C8B-B14F-4D97-AF65-F5344CB8AC3E}">
        <p14:creationId xmlns:p14="http://schemas.microsoft.com/office/powerpoint/2010/main" val="178922942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计算机病毒</a:t>
            </a:r>
          </a:p>
        </p:txBody>
      </p:sp>
      <p:pic>
        <p:nvPicPr>
          <p:cNvPr id="1026" name="Picture 2" descr="熊猫烧香">
            <a:extLst>
              <a:ext uri="{FF2B5EF4-FFF2-40B4-BE49-F238E27FC236}">
                <a16:creationId xmlns:a16="http://schemas.microsoft.com/office/drawing/2014/main" id="{EDE48008-9298-6B2C-8FA5-F55EAFE67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340768"/>
            <a:ext cx="4352900" cy="474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842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黑客</a:t>
            </a:r>
          </a:p>
        </p:txBody>
      </p:sp>
      <p:sp>
        <p:nvSpPr>
          <p:cNvPr id="52227" name="Rectangle 3"/>
          <p:cNvSpPr>
            <a:spLocks noGrp="1" noChangeArrowheads="1"/>
          </p:cNvSpPr>
          <p:nvPr>
            <p:ph type="body" idx="1"/>
          </p:nvPr>
        </p:nvSpPr>
        <p:spPr/>
        <p:txBody>
          <a:bodyPr/>
          <a:lstStyle/>
          <a:p>
            <a:r>
              <a:rPr lang="zh-CN" altLang="en-US" sz="2800" dirty="0"/>
              <a:t>黑客（</a:t>
            </a:r>
            <a:r>
              <a:rPr lang="en-US" altLang="zh-CN" sz="2800" dirty="0"/>
              <a:t>Hacker</a:t>
            </a:r>
            <a:r>
              <a:rPr lang="zh-CN" altLang="en-US" sz="2800" dirty="0"/>
              <a:t>）。黑客在极大程度上好学、热心、聪明、理想化、行为古怪但对人们没有危害，事实上，许多早期的黑客实际上都是微型计算机体系结构的设计者。</a:t>
            </a:r>
          </a:p>
          <a:p>
            <a:r>
              <a:rPr lang="zh-CN" altLang="en-US" sz="2800" dirty="0"/>
              <a:t>骇客（</a:t>
            </a:r>
            <a:r>
              <a:rPr lang="en-US" altLang="zh-CN" sz="2800" dirty="0"/>
              <a:t>Cracker</a:t>
            </a:r>
            <a:r>
              <a:rPr lang="zh-CN" altLang="en-US" sz="2800" dirty="0"/>
              <a:t>）。是指怀着不良企图，闯入甚至远程破坏计算机系统的人。</a:t>
            </a:r>
          </a:p>
          <a:p>
            <a:r>
              <a:rPr lang="zh-CN" altLang="en-US" sz="2800" dirty="0"/>
              <a:t>黑客是指利用通讯软件，通过网络非法进入他人系统，截获或窜改计算机数据，危害信息安全的计算机入侵者或入侵行为。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为什么要遵守职业道德规范</a:t>
            </a:r>
            <a:endParaRPr lang="zh-CN" altLang="en-US" dirty="0"/>
          </a:p>
        </p:txBody>
      </p:sp>
      <p:sp>
        <p:nvSpPr>
          <p:cNvPr id="3" name="内容占位符 2"/>
          <p:cNvSpPr>
            <a:spLocks noGrp="1"/>
          </p:cNvSpPr>
          <p:nvPr>
            <p:ph idx="1"/>
          </p:nvPr>
        </p:nvSpPr>
        <p:spPr/>
        <p:txBody>
          <a:bodyPr/>
          <a:lstStyle/>
          <a:p>
            <a:r>
              <a:rPr lang="zh-CN" altLang="en-US" dirty="0"/>
              <a:t>现代社会分工的发展和专业化程度的增强，市场竞争的日趋激烈，对从业人员的职业观念、职业态度、职业技能、职业纪律和职业作风的要求越来越高。</a:t>
            </a:r>
            <a:endParaRPr lang="en-US" altLang="zh-CN" dirty="0"/>
          </a:p>
          <a:p>
            <a:r>
              <a:rPr lang="zh-CN" altLang="en-US" dirty="0">
                <a:solidFill>
                  <a:srgbClr val="2915BB"/>
                </a:solidFill>
              </a:rPr>
              <a:t>道德或品德是企业或员工成功的最强大动力之一</a:t>
            </a:r>
            <a:r>
              <a:rPr lang="zh-CN" altLang="en-US" dirty="0"/>
              <a:t>。</a:t>
            </a:r>
            <a:endParaRPr lang="en-US" altLang="zh-CN" dirty="0"/>
          </a:p>
          <a:p>
            <a:r>
              <a:rPr lang="zh-CN" altLang="en-US" dirty="0"/>
              <a:t>提高行业信誉和形象，提升服务和产品质量，更好发挥个人作用</a:t>
            </a:r>
            <a:endParaRPr lang="en-US" altLang="zh-CN" dirty="0"/>
          </a:p>
          <a:p>
            <a:r>
              <a:rPr lang="zh-CN" altLang="en-US" dirty="0">
                <a:solidFill>
                  <a:srgbClr val="2915BB"/>
                </a:solidFill>
              </a:rPr>
              <a:t>科技发展、国家繁荣强大的基石</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zh-CN" altLang="en-US" dirty="0"/>
              <a:t>伴随着中国步入信息时代的加速，隐私泄露可能造成的危害已经引发大众广泛的关注。中国互联网协会发布的</a:t>
            </a:r>
            <a:r>
              <a:rPr lang="en-US" altLang="zh-CN" dirty="0"/>
              <a:t>《</a:t>
            </a:r>
            <a:r>
              <a:rPr lang="zh-CN" altLang="en-US" dirty="0"/>
              <a:t>中国网民权益保护调查报告</a:t>
            </a:r>
            <a:r>
              <a:rPr lang="en-US" dirty="0"/>
              <a:t>2016</a:t>
            </a:r>
            <a:r>
              <a:rPr lang="en-US" altLang="zh-CN" dirty="0"/>
              <a:t>》</a:t>
            </a:r>
            <a:r>
              <a:rPr lang="zh-CN" altLang="en-US" dirty="0"/>
              <a:t>显示，中国网民因为诈骗信息、个人信息泄露等遭受的总体经济损失约</a:t>
            </a:r>
            <a:r>
              <a:rPr lang="en-US" dirty="0"/>
              <a:t>915</a:t>
            </a:r>
            <a:r>
              <a:rPr lang="zh-CN" altLang="en-US" dirty="0"/>
              <a:t>亿元。针对该问题，谈谈互联网企业应该具备哪些社会责任感和职业道德？ </a:t>
            </a:r>
            <a:endParaRPr lang="en-US" altLang="zh-CN" dirty="0"/>
          </a:p>
          <a:p>
            <a:pPr>
              <a:buNone/>
            </a:pPr>
            <a:r>
              <a:rPr lang="en-US" altLang="zh-CN" dirty="0"/>
              <a:t>     </a:t>
            </a:r>
            <a:r>
              <a:rPr lang="zh-CN" altLang="en-US" sz="2000" dirty="0"/>
              <a:t>（从人文素养，社会责任感，职业道德等方面分别阐述互联网企业应该具备的品质，如：诚实守信，专业能力过硬，高度的社会责任感和工程职业道德，富有良知和高尚的道德品质等。）</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lstStyle/>
          <a:p>
            <a:r>
              <a:rPr lang="zh-CN" altLang="en-US" dirty="0"/>
              <a:t>学术不端</a:t>
            </a:r>
          </a:p>
        </p:txBody>
      </p:sp>
      <p:sp>
        <p:nvSpPr>
          <p:cNvPr id="3" name="内容占位符 2"/>
          <p:cNvSpPr>
            <a:spLocks noGrp="1"/>
          </p:cNvSpPr>
          <p:nvPr>
            <p:ph idx="1"/>
          </p:nvPr>
        </p:nvSpPr>
        <p:spPr>
          <a:xfrm>
            <a:off x="250825" y="928671"/>
            <a:ext cx="8713788" cy="5081604"/>
          </a:xfrm>
        </p:spPr>
        <p:txBody>
          <a:bodyPr/>
          <a:lstStyle/>
          <a:p>
            <a:r>
              <a:rPr lang="zh-CN" altLang="en-US" dirty="0"/>
              <a:t>学术不端行为主要有以下几种表现形式：</a:t>
            </a:r>
            <a:endParaRPr lang="en-US" altLang="zh-CN" dirty="0"/>
          </a:p>
          <a:p>
            <a:pPr lvl="1">
              <a:buNone/>
            </a:pPr>
            <a:r>
              <a:rPr lang="en-US" altLang="zh-CN" sz="1400" b="0" dirty="0"/>
              <a:t>1</a:t>
            </a:r>
            <a:r>
              <a:rPr lang="zh-CN" altLang="en-US" sz="1400" b="0" dirty="0"/>
              <a:t>、 </a:t>
            </a:r>
            <a:r>
              <a:rPr lang="zh-CN" altLang="en-US" sz="1400" dirty="0"/>
              <a:t>杜撰</a:t>
            </a:r>
            <a:r>
              <a:rPr lang="zh-CN" altLang="en-US" sz="1400" b="0" dirty="0"/>
              <a:t>：愿捏造事实、无中生有，包括编造实验数据或结果，杜撰发表记录、文献引用等；</a:t>
            </a:r>
          </a:p>
          <a:p>
            <a:pPr lvl="1">
              <a:buNone/>
            </a:pPr>
            <a:r>
              <a:rPr lang="en-US" altLang="zh-CN" sz="1400" b="0" dirty="0"/>
              <a:t>2</a:t>
            </a:r>
            <a:r>
              <a:rPr lang="zh-CN" altLang="en-US" sz="1400" b="0" dirty="0"/>
              <a:t>、 </a:t>
            </a:r>
            <a:r>
              <a:rPr lang="zh-CN" altLang="en-US" sz="1400" dirty="0"/>
              <a:t>篡改</a:t>
            </a:r>
            <a:r>
              <a:rPr lang="zh-CN" altLang="en-US" sz="1400" b="0" dirty="0"/>
              <a:t>：通过作假的方式，随意修改或拼凑原始实验数据，以此促使实验成果贴合自身预期；</a:t>
            </a:r>
          </a:p>
          <a:p>
            <a:pPr lvl="1">
              <a:buNone/>
            </a:pPr>
            <a:r>
              <a:rPr lang="en-US" altLang="zh-CN" sz="1400" b="0" dirty="0"/>
              <a:t>3</a:t>
            </a:r>
            <a:r>
              <a:rPr lang="zh-CN" altLang="en-US" sz="1400" b="0" dirty="0"/>
              <a:t>、 </a:t>
            </a:r>
            <a:r>
              <a:rPr lang="zh-CN" altLang="en-US" sz="1400" dirty="0"/>
              <a:t>剽窃</a:t>
            </a:r>
            <a:r>
              <a:rPr lang="zh-CN" altLang="en-US" sz="1400" b="0" dirty="0"/>
              <a:t>：全部或部分照抄他人科研成果或论文，并以自身名义进行发表，通常表现为不加引用地随意使用他人学术成果；</a:t>
            </a:r>
          </a:p>
          <a:p>
            <a:r>
              <a:rPr lang="zh-CN" altLang="en-US" dirty="0"/>
              <a:t>学术不端行为的危害</a:t>
            </a:r>
            <a:endParaRPr lang="en-US" altLang="zh-CN" dirty="0"/>
          </a:p>
          <a:p>
            <a:pPr lvl="1"/>
            <a:r>
              <a:rPr lang="zh-CN" altLang="en-US" sz="1800" dirty="0"/>
              <a:t>破坏正常教学秩序及学风建设，扼杀学术创新活力。</a:t>
            </a:r>
            <a:r>
              <a:rPr lang="zh-CN" altLang="en-US" sz="1800" b="0" dirty="0"/>
              <a:t>学术研究的成果凝聚着长年累月沉淀而来的专业知识及学术视野，通过抄袭剽窃、粗制滥造的方式制造学术，只会为科研事业带来不可磨灭的恶性影响；</a:t>
            </a:r>
            <a:endParaRPr lang="en-US" altLang="zh-CN" sz="1800" b="0" dirty="0"/>
          </a:p>
          <a:p>
            <a:pPr lvl="1"/>
            <a:r>
              <a:rPr lang="zh-CN" altLang="en-US" sz="1800" dirty="0"/>
              <a:t>违背科学精神，造成学术资源的极大浪费。</a:t>
            </a:r>
            <a:r>
              <a:rPr lang="zh-CN" altLang="en-US" sz="1800" b="0" dirty="0"/>
              <a:t>科学精神是一种实事求是、开拓务实的理性精神，学术不端行为不仅伤害科学精神的根基，也侵占了国家有限的学术资源，对社会及个人发展百害无益；</a:t>
            </a:r>
            <a:endParaRPr lang="en-US" altLang="zh-CN" sz="1800" b="0" dirty="0"/>
          </a:p>
          <a:p>
            <a:pPr lvl="1"/>
            <a:r>
              <a:rPr lang="zh-CN" altLang="en-US" sz="1800" dirty="0"/>
              <a:t>毁坏社会公信系统，加剧社会腐败。</a:t>
            </a:r>
            <a:r>
              <a:rPr lang="zh-CN" altLang="en-US" sz="1800" b="0" dirty="0"/>
              <a:t>学术代表着民族理性的公信力，若学术不端行为频繁发生，从而造成社会各界失去对于学术研究的信任，这不但会影响社会群体的理性认知，也会成为败坏社会风气的一大污染源。</a:t>
            </a:r>
            <a:endParaRPr lang="en-US" altLang="zh-CN" sz="1800" b="0" dirty="0"/>
          </a:p>
          <a:p>
            <a:endParaRPr lang="en-US" altLang="zh-CN" sz="2000" dirty="0"/>
          </a:p>
          <a:p>
            <a:endParaRPr lang="en-US" altLang="zh-CN" dirty="0"/>
          </a:p>
          <a:p>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工程化思想</a:t>
            </a:r>
          </a:p>
        </p:txBody>
      </p:sp>
      <p:sp>
        <p:nvSpPr>
          <p:cNvPr id="3" name="内容占位符 2"/>
          <p:cNvSpPr>
            <a:spLocks noGrp="1"/>
          </p:cNvSpPr>
          <p:nvPr>
            <p:ph idx="1"/>
          </p:nvPr>
        </p:nvSpPr>
        <p:spPr/>
        <p:txBody>
          <a:bodyPr/>
          <a:lstStyle/>
          <a:p>
            <a:r>
              <a:rPr lang="zh-CN" altLang="en-US" dirty="0">
                <a:solidFill>
                  <a:srgbClr val="06031B"/>
                </a:solidFill>
              </a:rPr>
              <a:t>软件的发展大致分为几个阶段。</a:t>
            </a:r>
            <a:endParaRPr lang="en-US" altLang="zh-CN" dirty="0">
              <a:solidFill>
                <a:srgbClr val="06031B"/>
              </a:solidFill>
            </a:endParaRPr>
          </a:p>
          <a:p>
            <a:pPr indent="342900">
              <a:buFont typeface="Wingdings" panose="05000000000000000000" pitchFamily="2" charset="2"/>
              <a:buChar char="Ø"/>
            </a:pPr>
            <a:r>
              <a:rPr lang="zh-CN" altLang="en-US" dirty="0">
                <a:solidFill>
                  <a:srgbClr val="06031B"/>
                </a:solidFill>
              </a:rPr>
              <a:t>无软件概念阶段</a:t>
            </a:r>
            <a:endParaRPr lang="en-US" altLang="zh-CN" dirty="0">
              <a:solidFill>
                <a:srgbClr val="06031B"/>
              </a:solidFill>
            </a:endParaRPr>
          </a:p>
          <a:p>
            <a:pPr indent="342900">
              <a:buFont typeface="Wingdings" panose="05000000000000000000" pitchFamily="2" charset="2"/>
              <a:buChar char="Ø"/>
            </a:pPr>
            <a:r>
              <a:rPr lang="zh-CN" altLang="en-US" dirty="0"/>
              <a:t>意大利面阶段</a:t>
            </a:r>
            <a:endParaRPr lang="en-US" altLang="zh-CN" dirty="0">
              <a:solidFill>
                <a:srgbClr val="06031B"/>
              </a:solidFill>
            </a:endParaRPr>
          </a:p>
          <a:p>
            <a:pPr indent="342900">
              <a:buFont typeface="Wingdings" panose="05000000000000000000" pitchFamily="2" charset="2"/>
              <a:buChar char="Ø"/>
            </a:pPr>
            <a:r>
              <a:rPr lang="zh-CN" altLang="en-US" dirty="0">
                <a:solidFill>
                  <a:srgbClr val="06031B"/>
                </a:solidFill>
              </a:rPr>
              <a:t>软件工程阶段</a:t>
            </a:r>
            <a:endParaRPr lang="en-US" altLang="zh-CN" dirty="0">
              <a:solidFill>
                <a:srgbClr val="06031B"/>
              </a:solidFill>
            </a:endParaRPr>
          </a:p>
          <a:p>
            <a:pPr indent="342900">
              <a:buFont typeface="Wingdings" panose="05000000000000000000" pitchFamily="2" charset="2"/>
              <a:buChar char="Ø"/>
            </a:pPr>
            <a:endParaRPr lang="en-US" altLang="zh-CN" dirty="0">
              <a:solidFill>
                <a:srgbClr val="06031B"/>
              </a:solidFill>
            </a:endParaRPr>
          </a:p>
          <a:p>
            <a:endParaRPr lang="en-US" altLang="zh-CN" dirty="0"/>
          </a:p>
          <a:p>
            <a:pPr marL="0" indent="0" algn="ctr">
              <a:buNone/>
            </a:pPr>
            <a:endParaRPr lang="zh-CN" altLang="en-US" dirty="0">
              <a:solidFill>
                <a:srgbClr val="FF0000"/>
              </a:solidFill>
            </a:endParaRPr>
          </a:p>
          <a:p>
            <a:pPr marL="0" indent="0">
              <a:buNone/>
            </a:pPr>
            <a:endParaRPr lang="en-US" altLang="zh-CN" dirty="0"/>
          </a:p>
        </p:txBody>
      </p:sp>
    </p:spTree>
    <p:extLst>
      <p:ext uri="{BB962C8B-B14F-4D97-AF65-F5344CB8AC3E}">
        <p14:creationId xmlns:p14="http://schemas.microsoft.com/office/powerpoint/2010/main" val="9099931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工程化思想</a:t>
            </a:r>
          </a:p>
        </p:txBody>
      </p:sp>
      <p:sp>
        <p:nvSpPr>
          <p:cNvPr id="3" name="内容占位符 2"/>
          <p:cNvSpPr>
            <a:spLocks noGrp="1"/>
          </p:cNvSpPr>
          <p:nvPr>
            <p:ph idx="1"/>
          </p:nvPr>
        </p:nvSpPr>
        <p:spPr/>
        <p:txBody>
          <a:bodyPr/>
          <a:lstStyle/>
          <a:p>
            <a:r>
              <a:rPr lang="zh-CN" altLang="en-US" dirty="0">
                <a:solidFill>
                  <a:srgbClr val="FF0000"/>
                </a:solidFill>
              </a:rPr>
              <a:t>软件工程</a:t>
            </a:r>
            <a:r>
              <a:rPr lang="zh-CN" altLang="en-US" dirty="0"/>
              <a:t>是一门研究如何用系统化、规范化、数量化等工程原则和方法进行软件的开发和维护的学科。</a:t>
            </a:r>
            <a:endParaRPr lang="en-US" altLang="zh-CN" dirty="0"/>
          </a:p>
          <a:p>
            <a:endParaRPr lang="en-US" altLang="zh-CN" dirty="0"/>
          </a:p>
          <a:p>
            <a:r>
              <a:rPr lang="zh-CN" altLang="en-US" dirty="0"/>
              <a:t>为了</a:t>
            </a:r>
            <a:r>
              <a:rPr lang="zh-CN" altLang="en-US" dirty="0">
                <a:solidFill>
                  <a:srgbClr val="FF0000"/>
                </a:solidFill>
              </a:rPr>
              <a:t>解决软件危机而出现的一门学科</a:t>
            </a:r>
            <a:r>
              <a:rPr lang="zh-CN" altLang="en-US" dirty="0"/>
              <a:t>，它基于质量是做出来的，而非检查出来的现代质量理论。</a:t>
            </a:r>
          </a:p>
          <a:p>
            <a:pPr marL="0" indent="0">
              <a:buNone/>
            </a:pPr>
            <a:endParaRPr lang="en-US" altLang="zh-CN" dirty="0"/>
          </a:p>
          <a:p>
            <a:pPr marL="0" indent="0">
              <a:buNone/>
            </a:pPr>
            <a:endParaRPr lang="en-US" altLang="zh-CN" dirty="0">
              <a:solidFill>
                <a:srgbClr val="FF0000"/>
              </a:solidFill>
            </a:endParaRPr>
          </a:p>
          <a:p>
            <a:pPr marL="0" indent="0">
              <a:buNone/>
            </a:pPr>
            <a:endParaRPr lang="zh-CN" altLang="en-US" dirty="0">
              <a:solidFill>
                <a:srgbClr val="FF0000"/>
              </a:solidFill>
            </a:endParaRPr>
          </a:p>
          <a:p>
            <a:pPr marL="0" indent="0">
              <a:buNone/>
            </a:pPr>
            <a:endParaRPr lang="en-US" altLang="zh-CN" dirty="0"/>
          </a:p>
        </p:txBody>
      </p:sp>
    </p:spTree>
    <p:extLst>
      <p:ext uri="{BB962C8B-B14F-4D97-AF65-F5344CB8AC3E}">
        <p14:creationId xmlns:p14="http://schemas.microsoft.com/office/powerpoint/2010/main" val="3858225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工程化思想</a:t>
            </a:r>
          </a:p>
        </p:txBody>
      </p:sp>
      <p:sp>
        <p:nvSpPr>
          <p:cNvPr id="3" name="内容占位符 2"/>
          <p:cNvSpPr>
            <a:spLocks noGrp="1"/>
          </p:cNvSpPr>
          <p:nvPr>
            <p:ph idx="1"/>
          </p:nvPr>
        </p:nvSpPr>
        <p:spPr/>
        <p:txBody>
          <a:bodyPr/>
          <a:lstStyle/>
          <a:p>
            <a:r>
              <a:rPr lang="zh-CN" altLang="en-US" dirty="0"/>
              <a:t>软件工程包括两方面内容：软件开发技术和软件项目管理。</a:t>
            </a:r>
            <a:endParaRPr lang="en-US" altLang="zh-CN" dirty="0"/>
          </a:p>
          <a:p>
            <a:pPr lvl="1">
              <a:buFont typeface="Wingdings" pitchFamily="2" charset="2"/>
              <a:buChar char="Ø"/>
            </a:pPr>
            <a:r>
              <a:rPr lang="zh-CN" altLang="en-US" sz="2400" dirty="0">
                <a:solidFill>
                  <a:srgbClr val="FF0000"/>
                </a:solidFill>
              </a:rPr>
              <a:t>软件开发技术</a:t>
            </a:r>
            <a:r>
              <a:rPr lang="zh-CN" altLang="en-US" sz="2400" dirty="0"/>
              <a:t>包括软件开发方法学、软件工具和软件工程环境。</a:t>
            </a:r>
            <a:endParaRPr lang="en-US" altLang="zh-CN" sz="2400" dirty="0"/>
          </a:p>
          <a:p>
            <a:pPr lvl="1">
              <a:buFont typeface="Wingdings" pitchFamily="2" charset="2"/>
              <a:buChar char="Ø"/>
            </a:pPr>
            <a:r>
              <a:rPr lang="zh-CN" altLang="en-US" sz="2400" dirty="0">
                <a:solidFill>
                  <a:srgbClr val="FF0000"/>
                </a:solidFill>
              </a:rPr>
              <a:t>软件项目管理</a:t>
            </a:r>
            <a:r>
              <a:rPr lang="zh-CN" altLang="en-US" sz="2400" dirty="0"/>
              <a:t>包括软件质量度量、项目估算、进度控制、人员组织、配置管理、项目计划等。</a:t>
            </a:r>
            <a:endParaRPr lang="en-US" altLang="zh-CN"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4000" dirty="0"/>
              <a:t>2.</a:t>
            </a:r>
            <a:r>
              <a:rPr lang="zh-CN" altLang="en-US" sz="4000" dirty="0"/>
              <a:t>工程师及软件工程师的职业规范</a:t>
            </a:r>
          </a:p>
        </p:txBody>
      </p:sp>
      <p:sp>
        <p:nvSpPr>
          <p:cNvPr id="3" name="内容占位符 2"/>
          <p:cNvSpPr>
            <a:spLocks noGrp="1"/>
          </p:cNvSpPr>
          <p:nvPr>
            <p:ph idx="1"/>
          </p:nvPr>
        </p:nvSpPr>
        <p:spPr/>
        <p:txBody>
          <a:bodyPr/>
          <a:lstStyle/>
          <a:p>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14313"/>
            <a:ext cx="8229600" cy="914400"/>
          </a:xfrm>
        </p:spPr>
        <p:txBody>
          <a:bodyPr/>
          <a:lstStyle/>
          <a:p>
            <a:r>
              <a:rPr lang="en-US" altLang="zh-CN" dirty="0"/>
              <a:t> </a:t>
            </a:r>
            <a:r>
              <a:rPr lang="zh-CN" altLang="en-US" dirty="0"/>
              <a:t>职业与岗位</a:t>
            </a:r>
          </a:p>
        </p:txBody>
      </p:sp>
      <p:sp>
        <p:nvSpPr>
          <p:cNvPr id="37891" name="Rectangle 3"/>
          <p:cNvSpPr>
            <a:spLocks noGrp="1" noChangeArrowheads="1"/>
          </p:cNvSpPr>
          <p:nvPr>
            <p:ph type="body" idx="1"/>
          </p:nvPr>
        </p:nvSpPr>
        <p:spPr>
          <a:xfrm>
            <a:off x="609600" y="1981200"/>
            <a:ext cx="3962400" cy="4419600"/>
          </a:xfrm>
        </p:spPr>
        <p:txBody>
          <a:bodyPr/>
          <a:lstStyle/>
          <a:p>
            <a:pPr>
              <a:spcBef>
                <a:spcPct val="0"/>
              </a:spcBef>
            </a:pPr>
            <a:r>
              <a:rPr lang="zh-CN" altLang="zh-CN" sz="2800" dirty="0"/>
              <a:t>软件工程师</a:t>
            </a:r>
          </a:p>
          <a:p>
            <a:pPr>
              <a:spcBef>
                <a:spcPct val="0"/>
              </a:spcBef>
            </a:pPr>
            <a:r>
              <a:rPr lang="zh-CN" altLang="zh-CN" sz="2800" dirty="0"/>
              <a:t>高级程序员</a:t>
            </a:r>
          </a:p>
          <a:p>
            <a:pPr>
              <a:spcBef>
                <a:spcPct val="0"/>
              </a:spcBef>
            </a:pPr>
            <a:r>
              <a:rPr lang="zh-CN" altLang="zh-CN" sz="2800" dirty="0"/>
              <a:t>程序员</a:t>
            </a:r>
          </a:p>
          <a:p>
            <a:pPr>
              <a:spcBef>
                <a:spcPct val="0"/>
              </a:spcBef>
            </a:pPr>
            <a:r>
              <a:rPr lang="zh-CN" altLang="zh-CN" sz="2800" dirty="0"/>
              <a:t>数据库工程师</a:t>
            </a:r>
          </a:p>
          <a:p>
            <a:pPr>
              <a:spcBef>
                <a:spcPct val="0"/>
              </a:spcBef>
            </a:pPr>
            <a:r>
              <a:rPr lang="zh-CN" altLang="zh-CN" sz="2800" dirty="0"/>
              <a:t>测试工程师</a:t>
            </a:r>
          </a:p>
          <a:p>
            <a:pPr>
              <a:spcBef>
                <a:spcPct val="0"/>
              </a:spcBef>
            </a:pPr>
            <a:r>
              <a:rPr lang="zh-CN" altLang="zh-CN" sz="2800" dirty="0"/>
              <a:t>硬件工程师</a:t>
            </a:r>
          </a:p>
          <a:p>
            <a:pPr>
              <a:spcBef>
                <a:spcPct val="0"/>
              </a:spcBef>
            </a:pPr>
            <a:r>
              <a:rPr lang="zh-CN" altLang="zh-CN" sz="2800" dirty="0"/>
              <a:t>系统开发工程师</a:t>
            </a:r>
          </a:p>
          <a:p>
            <a:pPr>
              <a:spcBef>
                <a:spcPct val="0"/>
              </a:spcBef>
            </a:pPr>
            <a:r>
              <a:rPr lang="zh-CN" altLang="zh-CN" sz="2800" dirty="0"/>
              <a:t>通讯工程师</a:t>
            </a:r>
          </a:p>
          <a:p>
            <a:pPr>
              <a:spcBef>
                <a:spcPct val="0"/>
              </a:spcBef>
            </a:pPr>
            <a:r>
              <a:rPr lang="zh-CN" altLang="zh-CN" sz="2800" dirty="0"/>
              <a:t>计算机系统管理员</a:t>
            </a:r>
          </a:p>
          <a:p>
            <a:pPr>
              <a:spcBef>
                <a:spcPct val="0"/>
              </a:spcBef>
            </a:pPr>
            <a:r>
              <a:rPr lang="zh-CN" altLang="zh-CN" sz="2800" dirty="0"/>
              <a:t>技术文档书写员</a:t>
            </a:r>
            <a:endParaRPr lang="en-US" altLang="zh-CN" sz="2800" dirty="0"/>
          </a:p>
        </p:txBody>
      </p:sp>
      <p:sp>
        <p:nvSpPr>
          <p:cNvPr id="37892" name="Rectangle 3"/>
          <p:cNvSpPr txBox="1">
            <a:spLocks noChangeArrowheads="1"/>
          </p:cNvSpPr>
          <p:nvPr/>
        </p:nvSpPr>
        <p:spPr bwMode="auto">
          <a:xfrm>
            <a:off x="4114800" y="1905000"/>
            <a:ext cx="3733800" cy="4800600"/>
          </a:xfrm>
          <a:prstGeom prst="rect">
            <a:avLst/>
          </a:prstGeom>
          <a:noFill/>
          <a:ln w="9525">
            <a:noFill/>
            <a:miter lim="800000"/>
            <a:headEnd/>
            <a:tailEnd/>
          </a:ln>
        </p:spPr>
        <p:txBody>
          <a:bodyPr/>
          <a:lstStyle/>
          <a:p>
            <a:pPr marL="342900" indent="-342900" algn="l" eaLnBrk="0" hangingPunct="0">
              <a:buClr>
                <a:schemeClr val="bg2"/>
              </a:buClr>
              <a:buSzPct val="75000"/>
              <a:buFont typeface="Wingdings" pitchFamily="2" charset="2"/>
              <a:buChar char="n"/>
            </a:pPr>
            <a:r>
              <a:rPr lang="zh-CN" altLang="en-US" sz="2800" dirty="0">
                <a:latin typeface="+mn-ea"/>
                <a:ea typeface="+mn-ea"/>
              </a:rPr>
              <a:t>系统分析设计员</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en-US" altLang="zh-CN" sz="2800" dirty="0">
                <a:latin typeface="+mn-ea"/>
                <a:ea typeface="+mn-ea"/>
              </a:rPr>
              <a:t>Web</a:t>
            </a:r>
            <a:r>
              <a:rPr lang="zh-CN" altLang="en-US" sz="2800" dirty="0">
                <a:latin typeface="+mn-ea"/>
                <a:ea typeface="+mn-ea"/>
              </a:rPr>
              <a:t>网站管理员</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zh-CN" altLang="en-US" sz="2800" dirty="0">
                <a:latin typeface="+mn-ea"/>
                <a:ea typeface="+mn-ea"/>
              </a:rPr>
              <a:t>数据库管理员</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zh-CN" altLang="en-US" sz="2800" dirty="0">
                <a:latin typeface="+mn-ea"/>
                <a:ea typeface="+mn-ea"/>
              </a:rPr>
              <a:t>程序员</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zh-CN" altLang="en-US" sz="2800" dirty="0">
                <a:latin typeface="+mn-ea"/>
                <a:ea typeface="+mn-ea"/>
              </a:rPr>
              <a:t>技术文档书写员</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zh-CN" altLang="en-US" sz="2800" dirty="0">
                <a:latin typeface="+mn-ea"/>
                <a:ea typeface="+mn-ea"/>
              </a:rPr>
              <a:t>网络管理员</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zh-CN" altLang="en-US" sz="2800" dirty="0">
                <a:latin typeface="+mn-ea"/>
                <a:ea typeface="+mn-ea"/>
              </a:rPr>
              <a:t>计算机认证培训师</a:t>
            </a:r>
            <a:endParaRPr lang="en-US" altLang="zh-CN" sz="2800" dirty="0">
              <a:latin typeface="+mn-ea"/>
              <a:ea typeface="+mn-ea"/>
            </a:endParaRPr>
          </a:p>
          <a:p>
            <a:pPr marL="342900" indent="-342900" algn="l" eaLnBrk="0" hangingPunct="0">
              <a:buClr>
                <a:schemeClr val="bg2"/>
              </a:buClr>
              <a:buSzPct val="75000"/>
              <a:buFont typeface="Wingdings" pitchFamily="2" charset="2"/>
              <a:buChar char="n"/>
            </a:pPr>
            <a:r>
              <a:rPr lang="en-US" altLang="zh-CN" sz="2800" dirty="0">
                <a:latin typeface="+mn-ea"/>
                <a:ea typeface="+mn-ea"/>
              </a:rPr>
              <a:t>......</a:t>
            </a:r>
            <a:endParaRPr lang="zh-CN" altLang="en-US" sz="2800" dirty="0">
              <a:latin typeface="+mn-ea"/>
              <a:ea typeface="+mn-ea"/>
            </a:endParaRPr>
          </a:p>
        </p:txBody>
      </p:sp>
      <p:sp>
        <p:nvSpPr>
          <p:cNvPr id="2" name="矩形 1"/>
          <p:cNvSpPr/>
          <p:nvPr/>
        </p:nvSpPr>
        <p:spPr>
          <a:xfrm>
            <a:off x="1142976" y="1071546"/>
            <a:ext cx="5372100" cy="646113"/>
          </a:xfrm>
          <a:prstGeom prst="rect">
            <a:avLst/>
          </a:prstGeom>
        </p:spPr>
        <p:txBody>
          <a:bodyPr>
            <a:spAutoFit/>
          </a:bodyPr>
          <a:lstStyle/>
          <a:p>
            <a:pPr>
              <a:defRPr/>
            </a:pPr>
            <a:r>
              <a:rPr lang="zh-CN" altLang="zh-CN" sz="3600" b="1" kern="0" dirty="0">
                <a:solidFill>
                  <a:schemeClr val="bg1">
                    <a:lumMod val="10000"/>
                  </a:schemeClr>
                </a:solidFill>
                <a:latin typeface="+mn-ea"/>
                <a:ea typeface="+mn-ea"/>
                <a:cs typeface="+mj-cs"/>
              </a:rPr>
              <a:t>与计算机有关的职业岗位</a:t>
            </a:r>
            <a:endParaRPr lang="zh-CN" altLang="en-US" sz="1400" b="1" dirty="0">
              <a:solidFill>
                <a:schemeClr val="bg1">
                  <a:lumMod val="10000"/>
                </a:schemeClr>
              </a:solidFill>
              <a:latin typeface="+mn-ea"/>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457200"/>
            <a:ext cx="8229600" cy="762000"/>
          </a:xfrm>
        </p:spPr>
        <p:txBody>
          <a:bodyPr/>
          <a:lstStyle/>
          <a:p>
            <a:r>
              <a:rPr lang="zh-CN" altLang="zh-CN"/>
              <a:t>社会与职业岗位</a:t>
            </a:r>
            <a:endParaRPr lang="zh-CN" altLang="en-US"/>
          </a:p>
        </p:txBody>
      </p:sp>
      <p:sp>
        <p:nvSpPr>
          <p:cNvPr id="38915" name="Rectangle 3"/>
          <p:cNvSpPr>
            <a:spLocks noGrp="1" noChangeArrowheads="1"/>
          </p:cNvSpPr>
          <p:nvPr>
            <p:ph type="body" idx="1"/>
          </p:nvPr>
        </p:nvSpPr>
        <p:spPr>
          <a:xfrm>
            <a:off x="457200" y="1219200"/>
            <a:ext cx="8077200" cy="4114800"/>
          </a:xfrm>
        </p:spPr>
        <p:txBody>
          <a:bodyPr/>
          <a:lstStyle/>
          <a:p>
            <a:pPr marL="0" indent="0">
              <a:lnSpc>
                <a:spcPct val="110000"/>
              </a:lnSpc>
              <a:buFont typeface="Wingdings" pitchFamily="2" charset="2"/>
              <a:buNone/>
            </a:pPr>
            <a:r>
              <a:rPr lang="zh-CN" altLang="en-US" dirty="0"/>
              <a:t>信息化社会的人才需求是多方位的。</a:t>
            </a:r>
          </a:p>
          <a:p>
            <a:pPr marL="0" indent="0">
              <a:lnSpc>
                <a:spcPct val="110000"/>
              </a:lnSpc>
              <a:buFont typeface="Wingdings" pitchFamily="2" charset="2"/>
              <a:buNone/>
            </a:pPr>
            <a:r>
              <a:rPr lang="zh-CN" altLang="en-US" sz="2400" dirty="0"/>
              <a:t>（</a:t>
            </a:r>
            <a:r>
              <a:rPr lang="en-US" altLang="zh-CN" sz="2400" dirty="0"/>
              <a:t>1</a:t>
            </a:r>
            <a:r>
              <a:rPr lang="zh-CN" altLang="en-US" sz="2400" dirty="0"/>
              <a:t>）</a:t>
            </a:r>
            <a:r>
              <a:rPr lang="zh-CN" altLang="en-US" sz="2400" dirty="0">
                <a:solidFill>
                  <a:schemeClr val="hlink"/>
                </a:solidFill>
              </a:rPr>
              <a:t>研究型</a:t>
            </a:r>
            <a:r>
              <a:rPr lang="zh-CN" altLang="en-US" sz="2400" dirty="0"/>
              <a:t>人才：从事计算机基础理论、新一代计算机及其软件核心技术与产品等方面的研究工作</a:t>
            </a:r>
          </a:p>
          <a:p>
            <a:pPr marL="0" indent="0">
              <a:lnSpc>
                <a:spcPct val="110000"/>
              </a:lnSpc>
              <a:buFont typeface="Wingdings" pitchFamily="2" charset="2"/>
              <a:buNone/>
            </a:pPr>
            <a:r>
              <a:rPr lang="zh-CN" altLang="en-US" sz="2400" dirty="0"/>
              <a:t>（</a:t>
            </a:r>
            <a:r>
              <a:rPr lang="en-US" altLang="zh-CN" sz="2400" dirty="0"/>
              <a:t>2</a:t>
            </a:r>
            <a:r>
              <a:rPr lang="zh-CN" altLang="en-US" sz="2400" dirty="0"/>
              <a:t>）</a:t>
            </a:r>
            <a:r>
              <a:rPr lang="zh-CN" altLang="en-US" sz="2400" dirty="0">
                <a:solidFill>
                  <a:schemeClr val="hlink"/>
                </a:solidFill>
              </a:rPr>
              <a:t>工程型</a:t>
            </a:r>
            <a:r>
              <a:rPr lang="zh-CN" altLang="en-US" sz="2400" dirty="0"/>
              <a:t>人才：从事计算机软硬件产品的开发和实现等工程性工作</a:t>
            </a:r>
          </a:p>
          <a:p>
            <a:pPr marL="0" indent="0">
              <a:lnSpc>
                <a:spcPct val="110000"/>
              </a:lnSpc>
              <a:buFont typeface="Wingdings" pitchFamily="2" charset="2"/>
              <a:buNone/>
            </a:pPr>
            <a:r>
              <a:rPr lang="zh-CN" altLang="en-US" sz="2400" dirty="0"/>
              <a:t>（</a:t>
            </a:r>
            <a:r>
              <a:rPr lang="en-US" altLang="zh-CN" sz="2400" dirty="0"/>
              <a:t>3</a:t>
            </a:r>
            <a:r>
              <a:rPr lang="zh-CN" altLang="en-US" sz="2400" dirty="0"/>
              <a:t>）</a:t>
            </a:r>
            <a:r>
              <a:rPr lang="zh-CN" altLang="en-US" sz="2400" dirty="0">
                <a:solidFill>
                  <a:schemeClr val="hlink"/>
                </a:solidFill>
              </a:rPr>
              <a:t>应用型</a:t>
            </a:r>
            <a:r>
              <a:rPr lang="zh-CN" altLang="en-US" sz="2400" dirty="0"/>
              <a:t>人才：从事企事业与政府信息系统的建设、管理、运行、维护，以及在计算机与软件企业中从事系统集成、售前</a:t>
            </a:r>
            <a:r>
              <a:rPr lang="en-US" altLang="zh-CN" sz="2400" dirty="0"/>
              <a:t>/</a:t>
            </a:r>
            <a:r>
              <a:rPr lang="zh-CN" altLang="en-US" sz="2400" dirty="0"/>
              <a:t>售后服务等信息化类型工作。 </a:t>
            </a:r>
          </a:p>
        </p:txBody>
      </p:sp>
      <p:sp>
        <p:nvSpPr>
          <p:cNvPr id="389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8917" name="Object 1"/>
          <p:cNvGraphicFramePr>
            <a:graphicFrameLocks noChangeAspect="1"/>
          </p:cNvGraphicFramePr>
          <p:nvPr/>
        </p:nvGraphicFramePr>
        <p:xfrm>
          <a:off x="5181600" y="4343400"/>
          <a:ext cx="3276600" cy="1965325"/>
        </p:xfrm>
        <a:graphic>
          <a:graphicData uri="http://schemas.openxmlformats.org/presentationml/2006/ole">
            <mc:AlternateContent xmlns:mc="http://schemas.openxmlformats.org/markup-compatibility/2006">
              <mc:Choice xmlns:v="urn:schemas-microsoft-com:vml" Requires="v">
                <p:oleObj name="Visio" r:id="rId3" imgW="2081272" imgH="1247164" progId="Visio.Drawing.11">
                  <p:embed/>
                </p:oleObj>
              </mc:Choice>
              <mc:Fallback>
                <p:oleObj name="Visio" r:id="rId3" imgW="2081272" imgH="12471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343400"/>
                        <a:ext cx="3276600"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1_MS_CN_BriefOfScientificIndustry002-10_science2[1]">
  <a:themeElements>
    <a:clrScheme name="1_MS_CN_BriefOfScientificIndustry002-10_science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MS_CN_BriefOfScientificIndustry002-10_science2[1]">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09031B"/>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09031B"/>
            </a:solidFill>
            <a:effectLst/>
            <a:latin typeface="Times New Roman" pitchFamily="18" charset="0"/>
            <a:ea typeface="宋体" pitchFamily="2" charset="-122"/>
          </a:defRPr>
        </a:defPPr>
      </a:lstStyle>
    </a:lnDef>
  </a:objectDefaults>
  <a:extraClrSchemeLst>
    <a:extraClrScheme>
      <a:clrScheme name="1_MS_CN_BriefOfScientificIndustry002-10_science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MS_CN_BriefOfScientificIndustry002-10_science2[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MS_CN_BriefOfScientificIndustry002-10_science2[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MS_CN_BriefOfScientificIndustry002-10_science2[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MS_CN_BriefOfScientificIndustry002-10_science2[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MS_CN_BriefOfScientificIndustry002-10_science2[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11538</TotalTime>
  <Words>2868</Words>
  <Application>Microsoft Office PowerPoint</Application>
  <PresentationFormat>全屏显示(4:3)</PresentationFormat>
  <Paragraphs>214</Paragraphs>
  <Slides>34</Slides>
  <Notes>18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3" baseType="lpstr">
      <vt:lpstr>黑体</vt:lpstr>
      <vt:lpstr>华文新魏</vt:lpstr>
      <vt:lpstr>华文行楷</vt:lpstr>
      <vt:lpstr>楷体_GB2312</vt:lpstr>
      <vt:lpstr>隶书</vt:lpstr>
      <vt:lpstr>Times New Roman</vt:lpstr>
      <vt:lpstr>Wingdings</vt:lpstr>
      <vt:lpstr>1_MS_CN_BriefOfScientificIndustry002-10_science2[1]</vt:lpstr>
      <vt:lpstr>Visio</vt:lpstr>
      <vt:lpstr>PowerPoint 演示文稿</vt:lpstr>
      <vt:lpstr>计算科学职业规范</vt:lpstr>
      <vt:lpstr>1. 工程化思想</vt:lpstr>
      <vt:lpstr>1. 工程化思想</vt:lpstr>
      <vt:lpstr>1. 工程化思想</vt:lpstr>
      <vt:lpstr>1. 工程化思想</vt:lpstr>
      <vt:lpstr>2.工程师及软件工程师的职业规范</vt:lpstr>
      <vt:lpstr> 职业与岗位</vt:lpstr>
      <vt:lpstr>社会与职业岗位</vt:lpstr>
      <vt:lpstr>职业道德</vt:lpstr>
      <vt:lpstr>与计算机有关的法律法规</vt:lpstr>
      <vt:lpstr>计算机职业道德</vt:lpstr>
      <vt:lpstr>1.软件工程师的8项道德规范</vt:lpstr>
      <vt:lpstr>PowerPoint 演示文稿</vt:lpstr>
      <vt:lpstr>2.计算机道德学会的道德规范</vt:lpstr>
      <vt:lpstr>2.计算机道德学会的道德规范</vt:lpstr>
      <vt:lpstr>3.ACM的基本规范</vt:lpstr>
      <vt:lpstr>4.电气和电子工程师学会（IEEE）的道德规范 </vt:lpstr>
      <vt:lpstr>4.电气和电子工程师学会（IEEE）的道德规范</vt:lpstr>
      <vt:lpstr>计算机软件知识产权 </vt:lpstr>
      <vt:lpstr>计算机软件的著作权 </vt:lpstr>
      <vt:lpstr>计算机软件的专利权 </vt:lpstr>
      <vt:lpstr>计算机软件的反不正当竞争权 </vt:lpstr>
      <vt:lpstr>计算机软件的商标权 </vt:lpstr>
      <vt:lpstr>问题？</vt:lpstr>
      <vt:lpstr>计算机犯罪</vt:lpstr>
      <vt:lpstr>计算机盗窃 </vt:lpstr>
      <vt:lpstr>计算机病毒 </vt:lpstr>
      <vt:lpstr>计算机病毒</vt:lpstr>
      <vt:lpstr>计算机病毒</vt:lpstr>
      <vt:lpstr>黑客</vt:lpstr>
      <vt:lpstr>为什么要遵守职业道德规范</vt:lpstr>
      <vt:lpstr>思考题</vt:lpstr>
      <vt:lpstr>学术不端</vt:lpstr>
    </vt:vector>
  </TitlesOfParts>
  <Company>郑州大学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郭军伟</dc:creator>
  <cp:lastModifiedBy>wu bin</cp:lastModifiedBy>
  <cp:revision>545</cp:revision>
  <cp:lastPrinted>1601-01-01T00:00:00Z</cp:lastPrinted>
  <dcterms:created xsi:type="dcterms:W3CDTF">2003-09-12T13:18:52Z</dcterms:created>
  <dcterms:modified xsi:type="dcterms:W3CDTF">2023-11-13T02:54:02Z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