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1"/>
  </p:notesMasterIdLst>
  <p:sldIdLst>
    <p:sldId id="339" r:id="rId2"/>
    <p:sldId id="354" r:id="rId3"/>
    <p:sldId id="366" r:id="rId4"/>
    <p:sldId id="471" r:id="rId5"/>
    <p:sldId id="440" r:id="rId6"/>
    <p:sldId id="441" r:id="rId7"/>
    <p:sldId id="476" r:id="rId8"/>
    <p:sldId id="477" r:id="rId9"/>
    <p:sldId id="478" r:id="rId10"/>
    <p:sldId id="550" r:id="rId11"/>
    <p:sldId id="551" r:id="rId12"/>
    <p:sldId id="555" r:id="rId13"/>
    <p:sldId id="556" r:id="rId14"/>
    <p:sldId id="557" r:id="rId15"/>
    <p:sldId id="558" r:id="rId16"/>
    <p:sldId id="559" r:id="rId17"/>
    <p:sldId id="560" r:id="rId18"/>
    <p:sldId id="584" r:id="rId19"/>
    <p:sldId id="585" r:id="rId20"/>
    <p:sldId id="582" r:id="rId21"/>
    <p:sldId id="565" r:id="rId22"/>
    <p:sldId id="567" r:id="rId23"/>
    <p:sldId id="568" r:id="rId24"/>
    <p:sldId id="569" r:id="rId25"/>
    <p:sldId id="570" r:id="rId26"/>
    <p:sldId id="572" r:id="rId27"/>
    <p:sldId id="573" r:id="rId28"/>
    <p:sldId id="579" r:id="rId29"/>
    <p:sldId id="580" r:id="rId30"/>
    <p:sldId id="581" r:id="rId31"/>
    <p:sldId id="586" r:id="rId32"/>
    <p:sldId id="575" r:id="rId33"/>
    <p:sldId id="574" r:id="rId34"/>
    <p:sldId id="576" r:id="rId35"/>
    <p:sldId id="577" r:id="rId36"/>
    <p:sldId id="578" r:id="rId37"/>
    <p:sldId id="442" r:id="rId38"/>
    <p:sldId id="443" r:id="rId39"/>
    <p:sldId id="444" r:id="rId40"/>
    <p:sldId id="445" r:id="rId41"/>
    <p:sldId id="446" r:id="rId42"/>
    <p:sldId id="447" r:id="rId43"/>
    <p:sldId id="448" r:id="rId44"/>
    <p:sldId id="491" r:id="rId45"/>
    <p:sldId id="492" r:id="rId46"/>
    <p:sldId id="493" r:id="rId47"/>
    <p:sldId id="494" r:id="rId48"/>
    <p:sldId id="490" r:id="rId49"/>
    <p:sldId id="449" r:id="rId50"/>
    <p:sldId id="450" r:id="rId51"/>
    <p:sldId id="451" r:id="rId52"/>
    <p:sldId id="452" r:id="rId53"/>
    <p:sldId id="453" r:id="rId54"/>
    <p:sldId id="454" r:id="rId55"/>
    <p:sldId id="455" r:id="rId56"/>
    <p:sldId id="587" r:id="rId57"/>
    <p:sldId id="457" r:id="rId58"/>
    <p:sldId id="495" r:id="rId59"/>
    <p:sldId id="458" r:id="rId60"/>
    <p:sldId id="496" r:id="rId61"/>
    <p:sldId id="497" r:id="rId62"/>
    <p:sldId id="498" r:id="rId63"/>
    <p:sldId id="499" r:id="rId64"/>
    <p:sldId id="500" r:id="rId65"/>
    <p:sldId id="501" r:id="rId66"/>
    <p:sldId id="502" r:id="rId67"/>
    <p:sldId id="503" r:id="rId68"/>
    <p:sldId id="504" r:id="rId69"/>
    <p:sldId id="505" r:id="rId70"/>
    <p:sldId id="506" r:id="rId71"/>
    <p:sldId id="507" r:id="rId72"/>
    <p:sldId id="516" r:id="rId73"/>
    <p:sldId id="517" r:id="rId74"/>
    <p:sldId id="532" r:id="rId75"/>
    <p:sldId id="533" r:id="rId76"/>
    <p:sldId id="534" r:id="rId77"/>
    <p:sldId id="535" r:id="rId78"/>
    <p:sldId id="536" r:id="rId79"/>
    <p:sldId id="537" r:id="rId80"/>
    <p:sldId id="538" r:id="rId81"/>
    <p:sldId id="539" r:id="rId82"/>
    <p:sldId id="521" r:id="rId83"/>
    <p:sldId id="540" r:id="rId84"/>
    <p:sldId id="541" r:id="rId85"/>
    <p:sldId id="522" r:id="rId86"/>
    <p:sldId id="523" r:id="rId87"/>
    <p:sldId id="524" r:id="rId88"/>
    <p:sldId id="525" r:id="rId89"/>
    <p:sldId id="439" r:id="rId9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70C0"/>
    <a:srgbClr val="800000"/>
    <a:srgbClr val="3399FF"/>
    <a:srgbClr val="FF66FF"/>
    <a:srgbClr val="FF00FF"/>
    <a:srgbClr val="00B0F0"/>
    <a:srgbClr val="33CCFF"/>
    <a:srgbClr val="66CC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6" autoAdjust="0"/>
    <p:restoredTop sz="92764" autoAdjust="0"/>
  </p:normalViewPr>
  <p:slideViewPr>
    <p:cSldViewPr>
      <p:cViewPr varScale="1">
        <p:scale>
          <a:sx n="89" d="100"/>
          <a:sy n="89" d="100"/>
        </p:scale>
        <p:origin x="1800" y="48"/>
      </p:cViewPr>
      <p:guideLst>
        <p:guide orient="horz" pos="2160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eaLnBrk="1" hangingPunct="1">
              <a:defRPr sz="1300"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eaLnBrk="1" hangingPunct="1">
              <a:defRPr sz="1300"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eaLnBrk="1" hangingPunct="1">
              <a:defRPr sz="1300"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eaLnBrk="1" hangingPunct="1">
              <a:defRPr sz="1300">
                <a:latin typeface="微软雅黑" panose="020B0503020204020204" pitchFamily="34" charset="-122"/>
              </a:defRPr>
            </a:lvl1pPr>
          </a:lstStyle>
          <a:p>
            <a:fld id="{05BA218B-8BF8-42D4-9BFF-0423950FF4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BA6E-61AA-42B6-8F89-955BB15B4CC2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A218B-8BF8-42D4-9BFF-0423950FF42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A218B-8BF8-42D4-9BFF-0423950FF42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A218B-8BF8-42D4-9BFF-0423950FF42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A218B-8BF8-42D4-9BFF-0423950FF428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8F0CC-45F9-475B-83AA-1F63F9EA59DB}" type="slidenum">
              <a:rPr lang="en-US" altLang="zh-CN" smtClean="0"/>
              <a:t>48</a:t>
            </a:fld>
            <a:endParaRPr lang="en-US" altLang="zh-CN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A218B-8BF8-42D4-9BFF-0423950FF428}" type="slidenum">
              <a:rPr lang="en-US" smtClean="0"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5B4CA-31C2-42A0-A353-3C3E8E55FFA1}" type="slidenum">
              <a:rPr lang="en-US" altLang="zh-CN" smtClean="0"/>
              <a:t>68</a:t>
            </a:fld>
            <a:endParaRPr lang="en-US" altLang="zh-CN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8A9A2B-01C0-4124-8878-53DA5182263F}" type="slidenum">
              <a:rPr lang="en-US" altLang="zh-CN" smtClean="0"/>
              <a:t>69</a:t>
            </a:fld>
            <a:endParaRPr lang="en-US" altLang="zh-CN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3.jpg"/>
          <p:cNvPicPr>
            <a:picLocks noChangeAspect="1"/>
          </p:cNvPicPr>
          <p:nvPr userDrawn="1"/>
        </p:nvPicPr>
        <p:blipFill>
          <a:blip r:embed="rId2" cstate="print"/>
          <a:srcRect t="47778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4813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62000" y="1066800"/>
            <a:ext cx="7543800" cy="2127250"/>
          </a:xfrm>
        </p:spPr>
        <p:txBody>
          <a:bodyPr/>
          <a:lstStyle>
            <a:lvl1pPr algn="ctr">
              <a:defRPr sz="4700" b="0" cap="small" baseline="0">
                <a:ln>
                  <a:solidFill>
                    <a:schemeClr val="bg1"/>
                  </a:solidFill>
                </a:ln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 descr="UW_logo_200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69334" cy="9693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9600" y="0"/>
            <a:ext cx="914400" cy="777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6858000" y="381000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Times New Roman" panose="02020603050405020304" pitchFamily="18" charset="0"/>
              </a:rPr>
              <a:t>Nanoscience and Nanotechnology Group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53200" y="6550223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u="sng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Times New Roman" panose="02020603050405020304" pitchFamily="18" charset="0"/>
              </a:rPr>
              <a:t>http://nanoscience.engr.wsc.edu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543C8433-5AB2-47BC-A7BD-0972D1D370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BDCC71CC-68D7-4546-B28F-8DDBEDA203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84963" y="6440488"/>
            <a:ext cx="2133600" cy="41275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3DE8CC93-66D0-48F7-AD75-FFD5AF313C20}" type="slidenum">
              <a:rPr lang="zh-CN" altLang="zh-CN" smtClean="0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194175" cy="20208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78288"/>
            <a:ext cx="4194175" cy="20208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84963" y="6440488"/>
            <a:ext cx="2133600" cy="41275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EC87FA8E-189E-416E-BA63-04C7C50D79B4}" type="slidenum">
              <a:rPr lang="zh-CN" altLang="zh-CN" smtClean="0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1625" y="609600"/>
            <a:ext cx="85407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625" y="1905000"/>
            <a:ext cx="4194175" cy="20208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194175" cy="20208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01625" y="4078288"/>
            <a:ext cx="4194175" cy="20208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078288"/>
            <a:ext cx="4194175" cy="20208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84963" y="6440488"/>
            <a:ext cx="2133600" cy="41275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343896C5-E460-4C58-80E8-8B79CE0E4E17}" type="slidenum">
              <a:rPr lang="zh-CN" altLang="zh-CN" smtClean="0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194175" cy="20208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78288"/>
            <a:ext cx="4194175" cy="20208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84963" y="6440488"/>
            <a:ext cx="2133600" cy="41275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0A050F77-2A21-427A-A7B2-882477DD79F0}" type="slidenum">
              <a:rPr lang="zh-CN" altLang="zh-CN" smtClean="0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1848B4"/>
              </a:buClr>
              <a:defRPr/>
            </a:lvl1pPr>
            <a:lvl2pPr>
              <a:buClr>
                <a:srgbClr val="CC66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微软雅黑" panose="020B0503020204020204" pitchFamily="34" charset="-122"/>
              </a:defRPr>
            </a:lvl1pPr>
          </a:lstStyle>
          <a:p>
            <a:fld id="{651F0A3C-8ECA-49DD-AF7F-04F410AF0A4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4A20E623-02C0-4E80-9D26-2DBCE15809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CBF08D76-24BA-4975-BAFC-A0ED4F50F2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2CF355F-E8AF-441B-96C9-CFD58CF949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EDDE40F5-5507-47FE-865B-40F5912511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88467EF7-0799-4B5B-99FE-7567693C9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8641C2E2-38E7-4F0E-8BB0-5E884847C6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AFC1833B-82BD-4FBD-A7C2-5E935E301D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2590800" y="0"/>
            <a:ext cx="5562600" cy="838200"/>
          </a:xfrm>
          <a:prstGeom prst="roundRect">
            <a:avLst>
              <a:gd name="adj" fmla="val 0"/>
            </a:avLst>
          </a:prstGeom>
          <a:gradFill>
            <a:gsLst>
              <a:gs pos="24000">
                <a:srgbClr val="0066CC"/>
              </a:gs>
              <a:gs pos="100000">
                <a:schemeClr val="bg1"/>
              </a:gs>
            </a:gsLst>
            <a:lin ang="0" scaled="0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defTabSz="4389755"/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0" name="Picture 9" descr="background-head.jp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0" y="0"/>
            <a:ext cx="2603839" cy="838200"/>
          </a:xfrm>
          <a:prstGeom prst="rect">
            <a:avLst/>
          </a:prstGeom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6096000" cy="63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426823" y="0"/>
            <a:ext cx="71717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315200" y="304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Times New Roman" panose="02020603050405020304" pitchFamily="18" charset="0"/>
              </a:rPr>
              <a:t>Nanoscience and Nanotechnology Group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0">
          <a:ln>
            <a:solidFill>
              <a:schemeClr val="tx1"/>
            </a:solidFill>
          </a:ln>
          <a:solidFill>
            <a:schemeClr val="tx2">
              <a:lumMod val="20000"/>
              <a:lumOff val="80000"/>
            </a:schemeClr>
          </a:solidFill>
          <a:latin typeface="微软雅黑" panose="020B0503020204020204" pitchFamily="34" charset="-122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3.w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9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1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7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25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41.wmf"/><Relationship Id="rId7" Type="http://schemas.openxmlformats.org/officeDocument/2006/relationships/oleObject" Target="../embeddings/oleObject28.bin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50.png"/><Relationship Id="rId5" Type="http://schemas.openxmlformats.org/officeDocument/2006/relationships/image" Target="../media/image46.wmf"/><Relationship Id="rId10" Type="http://schemas.openxmlformats.org/officeDocument/2006/relationships/image" Target="../media/image49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8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oleObject" Target="../embeddings/oleObject39.bin"/><Relationship Id="rId3" Type="http://schemas.openxmlformats.org/officeDocument/2006/relationships/image" Target="../media/image40.png"/><Relationship Id="rId7" Type="http://schemas.openxmlformats.org/officeDocument/2006/relationships/image" Target="../media/image52.wmf"/><Relationship Id="rId12" Type="http://schemas.openxmlformats.org/officeDocument/2006/relationships/image" Target="../media/image54.wmf"/><Relationship Id="rId17" Type="http://schemas.openxmlformats.org/officeDocument/2006/relationships/image" Target="../media/image56.wmf"/><Relationship Id="rId2" Type="http://schemas.openxmlformats.org/officeDocument/2006/relationships/notesSlide" Target="../notesSlides/notesSlide7.xml"/><Relationship Id="rId16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11" Type="http://schemas.openxmlformats.org/officeDocument/2006/relationships/oleObject" Target="../embeddings/oleObject38.bin"/><Relationship Id="rId5" Type="http://schemas.openxmlformats.org/officeDocument/2006/relationships/image" Target="../media/image51.wmf"/><Relationship Id="rId15" Type="http://schemas.openxmlformats.org/officeDocument/2006/relationships/oleObject" Target="../embeddings/oleObject40.bin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53.wmf"/><Relationship Id="rId14" Type="http://schemas.openxmlformats.org/officeDocument/2006/relationships/image" Target="../media/image55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61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62.wmf"/><Relationship Id="rId7" Type="http://schemas.openxmlformats.org/officeDocument/2006/relationships/image" Target="../media/image64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65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69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53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70.wmf"/><Relationship Id="rId7" Type="http://schemas.openxmlformats.org/officeDocument/2006/relationships/image" Target="../media/image72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73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image" Target="../media/image77.wmf"/><Relationship Id="rId7" Type="http://schemas.openxmlformats.org/officeDocument/2006/relationships/image" Target="../media/image79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81.wmf"/><Relationship Id="rId5" Type="http://schemas.openxmlformats.org/officeDocument/2006/relationships/image" Target="../media/image78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80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82.wmf"/><Relationship Id="rId7" Type="http://schemas.openxmlformats.org/officeDocument/2006/relationships/image" Target="../media/image84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83.wmf"/><Relationship Id="rId10" Type="http://schemas.openxmlformats.org/officeDocument/2006/relationships/image" Target="../media/image86.png"/><Relationship Id="rId4" Type="http://schemas.openxmlformats.org/officeDocument/2006/relationships/oleObject" Target="../embeddings/oleObject68.bin"/><Relationship Id="rId9" Type="http://schemas.openxmlformats.org/officeDocument/2006/relationships/image" Target="../media/image85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76.bin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91.wmf"/><Relationship Id="rId5" Type="http://schemas.openxmlformats.org/officeDocument/2006/relationships/image" Target="../media/image88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90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82.bin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97.wmf"/><Relationship Id="rId5" Type="http://schemas.openxmlformats.org/officeDocument/2006/relationships/image" Target="../media/image94.w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96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10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104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10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1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image" Target="../media/image111.wmf"/><Relationship Id="rId7" Type="http://schemas.openxmlformats.org/officeDocument/2006/relationships/image" Target="../media/image113.wmf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115.wmf"/><Relationship Id="rId5" Type="http://schemas.openxmlformats.org/officeDocument/2006/relationships/image" Target="../media/image112.wmf"/><Relationship Id="rId10" Type="http://schemas.openxmlformats.org/officeDocument/2006/relationships/oleObject" Target="../embeddings/oleObject99.bin"/><Relationship Id="rId4" Type="http://schemas.openxmlformats.org/officeDocument/2006/relationships/oleObject" Target="../embeddings/oleObject96.bin"/><Relationship Id="rId9" Type="http://schemas.openxmlformats.org/officeDocument/2006/relationships/image" Target="../media/image114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7" Type="http://schemas.openxmlformats.org/officeDocument/2006/relationships/image" Target="../media/image118.wmf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2.bin"/><Relationship Id="rId5" Type="http://schemas.openxmlformats.org/officeDocument/2006/relationships/image" Target="../media/image117.wmf"/><Relationship Id="rId4" Type="http://schemas.openxmlformats.org/officeDocument/2006/relationships/oleObject" Target="../embeddings/oleObject101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GIF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7" Type="http://schemas.openxmlformats.org/officeDocument/2006/relationships/image" Target="../media/image124.wmf"/><Relationship Id="rId2" Type="http://schemas.openxmlformats.org/officeDocument/2006/relationships/oleObject" Target="../embeddings/oleObject10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7.bin"/><Relationship Id="rId5" Type="http://schemas.openxmlformats.org/officeDocument/2006/relationships/image" Target="../media/image123.wmf"/><Relationship Id="rId4" Type="http://schemas.openxmlformats.org/officeDocument/2006/relationships/oleObject" Target="../embeddings/oleObject106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7" Type="http://schemas.openxmlformats.org/officeDocument/2006/relationships/image" Target="../media/image126.wmf"/><Relationship Id="rId2" Type="http://schemas.openxmlformats.org/officeDocument/2006/relationships/oleObject" Target="../embeddings/oleObject108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10.bin"/><Relationship Id="rId5" Type="http://schemas.openxmlformats.org/officeDocument/2006/relationships/image" Target="../media/image123.wmf"/><Relationship Id="rId4" Type="http://schemas.openxmlformats.org/officeDocument/2006/relationships/oleObject" Target="../embeddings/oleObject109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3" Type="http://schemas.openxmlformats.org/officeDocument/2006/relationships/image" Target="../media/image127.wmf"/><Relationship Id="rId7" Type="http://schemas.openxmlformats.org/officeDocument/2006/relationships/image" Target="../media/image129.wmf"/><Relationship Id="rId2" Type="http://schemas.openxmlformats.org/officeDocument/2006/relationships/oleObject" Target="../embeddings/oleObject111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113.bin"/><Relationship Id="rId5" Type="http://schemas.openxmlformats.org/officeDocument/2006/relationships/image" Target="../media/image128.wmf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30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oleObject" Target="../embeddings/oleObject115.bin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3" Type="http://schemas.openxmlformats.org/officeDocument/2006/relationships/image" Target="../media/image132.wmf"/><Relationship Id="rId7" Type="http://schemas.openxmlformats.org/officeDocument/2006/relationships/image" Target="../media/image134.wmf"/><Relationship Id="rId2" Type="http://schemas.openxmlformats.org/officeDocument/2006/relationships/oleObject" Target="../embeddings/oleObject1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36.wmf"/><Relationship Id="rId5" Type="http://schemas.openxmlformats.org/officeDocument/2006/relationships/image" Target="../media/image133.wmf"/><Relationship Id="rId10" Type="http://schemas.openxmlformats.org/officeDocument/2006/relationships/oleObject" Target="../embeddings/oleObject120.bin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35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oleObject" Target="../embeddings/oleObject121.bin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1" y="0"/>
            <a:ext cx="1600200" cy="1143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3" y="4419600"/>
            <a:ext cx="9139249" cy="1509729"/>
          </a:xfrm>
        </p:spPr>
        <p:txBody>
          <a:bodyPr/>
          <a:lstStyle/>
          <a:p>
            <a:pPr eaLnBrk="1" hangingPunct="1">
              <a:spcBef>
                <a:spcPts val="100"/>
              </a:spcBef>
            </a:pPr>
            <a:r>
              <a:rPr lang="zh-CN" altLang="en-US" sz="2400" b="1" dirty="0">
                <a:cs typeface="Arial" panose="020B0604020202020204" pitchFamily="34" charset="0"/>
              </a:rPr>
              <a:t>大学物理实验中心</a:t>
            </a:r>
            <a:endParaRPr lang="en-US" altLang="zh-CN" sz="2400" b="1" dirty="0">
              <a:cs typeface="Arial" panose="020B0604020202020204" pitchFamily="34" charset="0"/>
            </a:endParaRPr>
          </a:p>
          <a:p>
            <a:pPr eaLnBrk="1" hangingPunct="1">
              <a:spcBef>
                <a:spcPts val="100"/>
              </a:spcBef>
            </a:pPr>
            <a:endParaRPr lang="en-US" altLang="zh-CN" sz="2400" b="1" dirty="0">
              <a:cs typeface="Arial" panose="020B0604020202020204" pitchFamily="34" charset="0"/>
            </a:endParaRPr>
          </a:p>
          <a:p>
            <a:pPr eaLnBrk="1" hangingPunct="1">
              <a:spcBef>
                <a:spcPts val="100"/>
              </a:spcBef>
            </a:pPr>
            <a:endParaRPr lang="en-US" altLang="zh-CN" sz="2400" b="1" dirty="0"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629400" y="0"/>
            <a:ext cx="2482139" cy="1143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9" y="89822"/>
            <a:ext cx="2286000" cy="167511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 bwMode="auto">
          <a:xfrm>
            <a:off x="2" y="6425004"/>
            <a:ext cx="9143998" cy="43299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3349" y="1764361"/>
            <a:ext cx="9105897" cy="76944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rgbClr val="0000CC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大 学 物 理 实 验 绪 论</a:t>
            </a:r>
            <a:endParaRPr lang="en-US" altLang="zh-CN" sz="4400" b="1" dirty="0">
              <a:solidFill>
                <a:srgbClr val="0000CC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4815742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实验守则及课程安排</a:t>
            </a:r>
          </a:p>
        </p:txBody>
      </p:sp>
      <p:sp>
        <p:nvSpPr>
          <p:cNvPr id="7" name="Text Box 8"/>
          <p:cNvSpPr txBox="1">
            <a:spLocks noGrp="1" noChangeArrowheads="1"/>
          </p:cNvSpPr>
          <p:nvPr>
            <p:ph idx="1"/>
          </p:nvPr>
        </p:nvSpPr>
        <p:spPr bwMode="auto">
          <a:xfrm>
            <a:off x="285720" y="785795"/>
            <a:ext cx="8858280" cy="62478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Clr>
                <a:schemeClr val="hlink"/>
              </a:buClr>
              <a:buNone/>
              <a:defRPr/>
            </a:pP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黑体" panose="02010609060101010101" pitchFamily="2" charset="-122"/>
                <a:sym typeface="Arial" panose="020B0604020202020204" pitchFamily="34" charset="0"/>
              </a:rPr>
              <a:t>1.实验守则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①必须按规定的时间上课，不得迟到和无故缺席。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不得穿拖鞋和背心进入实验室，不得抽烟和</a:t>
            </a:r>
            <a:r>
              <a:rPr lang="zh-CN" altLang="en-US" sz="2000" b="1" u="sng" dirty="0">
                <a:latin typeface="宋体" panose="02010600030101010101" pitchFamily="2" charset="-122"/>
                <a:sym typeface="+mn-ea"/>
              </a:rPr>
              <a:t>吃东西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。</a:t>
            </a:r>
            <a:endParaRPr lang="zh-CN" altLang="en-US" sz="20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  ②实验室内不得喧哗，</a:t>
            </a:r>
            <a:r>
              <a:rPr lang="zh-CN" altLang="en-US" sz="2000" b="1" u="sng" dirty="0">
                <a:latin typeface="宋体" panose="02010600030101010101" pitchFamily="2" charset="-122"/>
                <a:sym typeface="Arial" panose="020B0604020202020204" pitchFamily="34" charset="0"/>
              </a:rPr>
              <a:t>对号入座，不得随意拨弄仪器</a:t>
            </a: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。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不按要求操作，</a:t>
            </a:r>
            <a:r>
              <a:rPr lang="zh-CN" altLang="en-US" sz="2000" b="1" u="sng" dirty="0">
                <a:latin typeface="宋体" panose="02010600030101010101" pitchFamily="2" charset="-122"/>
                <a:sym typeface="+mn-ea"/>
              </a:rPr>
              <a:t>损坏仪器要赔偿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。</a:t>
            </a:r>
            <a:endParaRPr lang="zh-CN" altLang="en-US" sz="20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  ③使用仪器前，务必看懂说明书或听懂教师的使用指导。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  ④严格按操作规则使用仪器。仪器发生故障后立即报告教师，不得自行处理或更换。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  ⑤认真听取教师讲解，积极参与课堂讨论，主动积极地进行实验。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  ⑥实验完毕，</a:t>
            </a:r>
            <a:r>
              <a:rPr lang="zh-CN" altLang="en-US" sz="2000" b="1" u="sng" dirty="0">
                <a:latin typeface="宋体" panose="02010600030101010101" pitchFamily="2" charset="-122"/>
                <a:sym typeface="Arial" panose="020B0604020202020204" pitchFamily="34" charset="0"/>
              </a:rPr>
              <a:t>将数据表交教师检查，教师签字后，</a:t>
            </a:r>
            <a:r>
              <a:rPr lang="zh-CN" altLang="en-US" sz="2000" dirty="0">
                <a:latin typeface="宋体" panose="02010600030101010101" pitchFamily="2" charset="-122"/>
                <a:sym typeface="Arial" panose="020B0604020202020204" pitchFamily="34" charset="0"/>
              </a:rPr>
              <a:t>将仪器用具整理好，方可离开实验室。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实验报告在下次实验时统一上交，迟交扣分，不合要求要重写。</a:t>
            </a:r>
            <a:endParaRPr lang="zh-CN" altLang="en-US" sz="2000" dirty="0">
              <a:solidFill>
                <a:schemeClr val="accent2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4815742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实验守则及课程安排</a:t>
            </a:r>
          </a:p>
        </p:txBody>
      </p:sp>
      <p:sp>
        <p:nvSpPr>
          <p:cNvPr id="7" name="Text Box 8"/>
          <p:cNvSpPr txBox="1">
            <a:spLocks noGrp="1" noChangeArrowheads="1"/>
          </p:cNvSpPr>
          <p:nvPr>
            <p:ph idx="1"/>
          </p:nvPr>
        </p:nvSpPr>
        <p:spPr bwMode="auto">
          <a:xfrm>
            <a:off x="285720" y="1142984"/>
            <a:ext cx="7929618" cy="41242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  <a:buClr>
                <a:schemeClr val="hlink"/>
              </a:buClr>
              <a:buNone/>
            </a:pP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黑体" panose="02010609060101010101" pitchFamily="2" charset="-122"/>
              </a:rPr>
              <a:t>2</a:t>
            </a: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黑体" panose="02010609060101010101" pitchFamily="2" charset="-122"/>
              </a:rPr>
              <a:t>、学生考勤</a:t>
            </a:r>
          </a:p>
          <a:p>
            <a:pPr lvl="0" eaLnBrk="1" hangingPunct="1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zh-CN" sz="2000" dirty="0">
                <a:ea typeface="楷体_GB2312" pitchFamily="49" charset="-122"/>
              </a:rPr>
              <a:t>(1)  </a:t>
            </a:r>
            <a:r>
              <a:rPr lang="zh-CN" altLang="en-US" sz="2000" dirty="0">
                <a:ea typeface="楷体_GB2312" pitchFamily="49" charset="-122"/>
              </a:rPr>
              <a:t>按时上课。迟到</a:t>
            </a:r>
            <a:r>
              <a:rPr lang="en-US" altLang="zh-CN" sz="2000" dirty="0">
                <a:ea typeface="楷体_GB2312" pitchFamily="49" charset="-122"/>
              </a:rPr>
              <a:t>15</a:t>
            </a:r>
            <a:r>
              <a:rPr lang="zh-CN" altLang="en-US" sz="2000" dirty="0">
                <a:ea typeface="楷体_GB2312" pitchFamily="49" charset="-122"/>
              </a:rPr>
              <a:t>分钟以上者，取消该次实验的上课资格，迟到</a:t>
            </a:r>
            <a:r>
              <a:rPr lang="en-US" altLang="zh-CN" sz="2000" dirty="0">
                <a:ea typeface="楷体_GB2312" pitchFamily="49" charset="-122"/>
              </a:rPr>
              <a:t>15</a:t>
            </a:r>
            <a:r>
              <a:rPr lang="zh-CN" altLang="en-US" sz="2000" dirty="0">
                <a:ea typeface="楷体_GB2312" pitchFamily="49" charset="-122"/>
              </a:rPr>
              <a:t>分钟以内者，任课教师将按情况对本次实验进行扣分。</a:t>
            </a:r>
          </a:p>
          <a:p>
            <a:pPr lvl="0" eaLnBrk="1" hangingPunct="1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zh-CN" sz="2000" dirty="0">
                <a:ea typeface="楷体_GB2312" pitchFamily="49" charset="-122"/>
              </a:rPr>
              <a:t>(2)  </a:t>
            </a:r>
            <a:r>
              <a:rPr lang="zh-CN" altLang="en-US" sz="2000" dirty="0">
                <a:ea typeface="楷体_GB2312" pitchFamily="49" charset="-122"/>
              </a:rPr>
              <a:t>上课前学生在登记表上签到，对号入座。认真完成实验内容要求，不早退。</a:t>
            </a:r>
          </a:p>
          <a:p>
            <a:pPr lvl="0" eaLnBrk="1" hangingPunct="1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zh-CN" sz="2000" dirty="0">
                <a:ea typeface="楷体_GB2312" pitchFamily="49" charset="-122"/>
              </a:rPr>
              <a:t>(3)  </a:t>
            </a:r>
            <a:r>
              <a:rPr lang="zh-CN" altLang="en-US" sz="2000" dirty="0">
                <a:ea typeface="楷体_GB2312" pitchFamily="49" charset="-122"/>
              </a:rPr>
              <a:t>请假事宜：病假必须要有医院的证明；事假需持学生所在院系负责人签字的请假条。</a:t>
            </a:r>
          </a:p>
          <a:p>
            <a:pPr lvl="0" eaLnBrk="1" hangingPunct="1">
              <a:lnSpc>
                <a:spcPct val="150000"/>
              </a:lnSpc>
              <a:buClr>
                <a:schemeClr val="hlink"/>
              </a:buClr>
              <a:buNone/>
            </a:pPr>
            <a:r>
              <a:rPr lang="en-US" altLang="zh-CN" sz="2000" dirty="0">
                <a:ea typeface="楷体_GB2312" pitchFamily="49" charset="-122"/>
              </a:rPr>
              <a:t>(4)  </a:t>
            </a:r>
            <a:r>
              <a:rPr lang="zh-CN" altLang="en-US" sz="2000" dirty="0">
                <a:ea typeface="楷体_GB2312" pitchFamily="49" charset="-122"/>
              </a:rPr>
              <a:t>病、事假过后，必须尽快与任课教师联系，将所缺实验补上。</a:t>
            </a:r>
            <a:endParaRPr lang="zh-CN" altLang="en-US" sz="2000" dirty="0">
              <a:solidFill>
                <a:schemeClr val="accent2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1728358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明确：</a:t>
            </a: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500034" y="928670"/>
            <a:ext cx="7640662" cy="56938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物理实验是单独的一门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必修课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期末成绩评定：平时成绩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70﹪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u="sng" dirty="0">
                <a:solidFill>
                  <a:schemeClr val="bg2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考试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30﹪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平时每次课的成绩评定：预习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分，纪律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分，实验操作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分，实验报告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50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分。有事请假并自觉尽快补课，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旷课一次，</a:t>
            </a:r>
            <a:r>
              <a:rPr lang="zh-CN" altLang="en-US" sz="2800" u="sng" dirty="0">
                <a:solidFill>
                  <a:schemeClr val="bg2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不能参加考试，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期末成绩为不及格。</a:t>
            </a:r>
            <a:r>
              <a:rPr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抄报告的成绩为</a:t>
            </a:r>
            <a:r>
              <a:rPr lang="en-US" altLang="zh-CN" sz="2800" dirty="0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分。</a:t>
            </a:r>
            <a:endParaRPr lang="en-US" altLang="zh-CN" sz="2800" dirty="0">
              <a:solidFill>
                <a:srgbClr val="FF3300"/>
              </a:solidFill>
              <a:latin typeface="微软雅黑" panose="020B0503020204020204" pitchFamily="34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准时上课，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上课迟到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分钟按旷课处理。进教室先交预习报告，</a:t>
            </a:r>
            <a:r>
              <a:rPr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对号入座做实验。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没有预习报告不准做实验。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5. 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做实验自觉爱护仪器，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仪器损坏按实验室规定赔偿。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957366"/>
            <a:ext cx="8401080" cy="442396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ym typeface="Arial" panose="020B0604020202020204" pitchFamily="34" charset="0"/>
              </a:rPr>
              <a:t>写出预习报告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ym typeface="Arial" panose="020B0604020202020204" pitchFamily="34" charset="0"/>
              </a:rPr>
              <a:t>   </a:t>
            </a:r>
            <a:r>
              <a:rPr lang="en-US" altLang="zh-CN" sz="2400" dirty="0">
                <a:sym typeface="Arial" panose="020B0604020202020204" pitchFamily="34" charset="0"/>
              </a:rPr>
              <a:t>1. </a:t>
            </a:r>
            <a:r>
              <a:rPr lang="zh-CN" altLang="en-US" sz="2400" dirty="0">
                <a:sym typeface="Arial" panose="020B0604020202020204" pitchFamily="34" charset="0"/>
              </a:rPr>
              <a:t>明确实验名称和实验目的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ym typeface="Arial" panose="020B0604020202020204" pitchFamily="34" charset="0"/>
              </a:rPr>
              <a:t>   </a:t>
            </a:r>
            <a:r>
              <a:rPr lang="en-US" altLang="zh-CN" sz="2400" dirty="0">
                <a:sym typeface="Arial" panose="020B0604020202020204" pitchFamily="34" charset="0"/>
              </a:rPr>
              <a:t>2. </a:t>
            </a:r>
            <a:r>
              <a:rPr lang="zh-CN" altLang="en-US" sz="2400" dirty="0">
                <a:sym typeface="Arial" panose="020B0604020202020204" pitchFamily="34" charset="0"/>
              </a:rPr>
              <a:t>实验原理：</a:t>
            </a:r>
            <a:r>
              <a:rPr lang="zh-CN" altLang="en-US" sz="2400" dirty="0">
                <a:solidFill>
                  <a:srgbClr val="FF0000"/>
                </a:solidFill>
                <a:sym typeface="Arial" panose="020B0604020202020204" pitchFamily="34" charset="0"/>
              </a:rPr>
              <a:t>简单叙述</a:t>
            </a:r>
            <a:r>
              <a:rPr lang="zh-CN" altLang="en-US" sz="2400" dirty="0">
                <a:sym typeface="Arial" panose="020B0604020202020204" pitchFamily="34" charset="0"/>
              </a:rPr>
              <a:t>有关物理内容，</a:t>
            </a:r>
            <a:r>
              <a:rPr lang="zh-CN" altLang="en-US" sz="2400" dirty="0">
                <a:solidFill>
                  <a:srgbClr val="FF0000"/>
                </a:solidFill>
                <a:sym typeface="Arial" panose="020B0604020202020204" pitchFamily="34" charset="0"/>
              </a:rPr>
              <a:t>电路图、光路图</a:t>
            </a:r>
            <a:r>
              <a:rPr lang="zh-CN" altLang="en-US" sz="2400" dirty="0">
                <a:sym typeface="Arial" panose="020B0604020202020204" pitchFamily="34" charset="0"/>
              </a:rPr>
              <a:t>、实验装置示意图、测量依据的主要公式、需要满足的实验条件等；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ym typeface="Arial" panose="020B0604020202020204" pitchFamily="34" charset="0"/>
              </a:rPr>
              <a:t>   </a:t>
            </a:r>
            <a:r>
              <a:rPr lang="en-US" altLang="zh-CN" sz="2400" dirty="0">
                <a:sym typeface="Arial" panose="020B0604020202020204" pitchFamily="34" charset="0"/>
              </a:rPr>
              <a:t>3. </a:t>
            </a:r>
            <a:r>
              <a:rPr lang="zh-CN" altLang="en-US" sz="2400" dirty="0">
                <a:sym typeface="Arial" panose="020B0604020202020204" pitchFamily="34" charset="0"/>
              </a:rPr>
              <a:t>实验步骤：简明扼要；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ym typeface="Arial" panose="020B0604020202020204" pitchFamily="34" charset="0"/>
              </a:rPr>
              <a:t>   </a:t>
            </a:r>
            <a:r>
              <a:rPr lang="en-US" altLang="zh-CN" sz="2400" dirty="0">
                <a:sym typeface="Arial" panose="020B0604020202020204" pitchFamily="34" charset="0"/>
              </a:rPr>
              <a:t>4. </a:t>
            </a:r>
            <a:r>
              <a:rPr lang="zh-CN" altLang="en-US" sz="2400" dirty="0">
                <a:sym typeface="Arial" panose="020B0604020202020204" pitchFamily="34" charset="0"/>
              </a:rPr>
              <a:t>数据表格：给出数据表格名称，写清已知量、待测量、单位。记录主要仪器的型号、规格、等级等。</a:t>
            </a: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3786614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如何上好实验课</a:t>
            </a:r>
          </a:p>
        </p:txBody>
      </p:sp>
      <p:sp>
        <p:nvSpPr>
          <p:cNvPr id="6" name="文本框 1"/>
          <p:cNvSpPr txBox="1"/>
          <p:nvPr/>
        </p:nvSpPr>
        <p:spPr>
          <a:xfrm>
            <a:off x="1763688" y="411765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无需照抄实验原理！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8" name="圆角矩形 5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052736"/>
            <a:ext cx="3792855" cy="623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858297" y="1065451"/>
            <a:ext cx="2870509" cy="5192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F8F8F8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rgbClr val="F8F8F8"/>
                </a:solidFill>
                <a:latin typeface="宋体" panose="02010600030101010101" pitchFamily="2" charset="-122"/>
              </a:rPr>
              <a:t>.认真预习</a:t>
            </a:r>
            <a:endParaRPr lang="zh-CN" altLang="en-US" sz="2800" dirty="0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3786614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如何上好实验课</a:t>
            </a:r>
          </a:p>
        </p:txBody>
      </p:sp>
      <p:pic>
        <p:nvPicPr>
          <p:cNvPr id="7" name="圆角矩形 5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088391"/>
            <a:ext cx="3792855" cy="623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754614" y="1088391"/>
            <a:ext cx="2870509" cy="5192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8F8F8"/>
                </a:solidFill>
                <a:latin typeface="宋体" panose="02010600030101010101" pitchFamily="2" charset="-122"/>
              </a:rPr>
              <a:t>2.课堂实验操作</a:t>
            </a:r>
            <a:endParaRPr lang="zh-CN" altLang="en-US" sz="2800" dirty="0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09575" y="1940560"/>
            <a:ext cx="8499475" cy="4228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宋体" panose="02010600030101010101" pitchFamily="2" charset="-122"/>
                <a:sym typeface="Arial" panose="020B0604020202020204" pitchFamily="34" charset="0"/>
              </a:rPr>
              <a:t>1. 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清点、熟悉仪器，了解仪器的工作原理、使用方法、注意事项,并在此基础上，按要求组装、调试仪器。</a:t>
            </a:r>
          </a:p>
          <a:p>
            <a:pPr eaLnBrk="1" hangingPunct="1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宋体" panose="02010600030101010101" pitchFamily="2" charset="-122"/>
                <a:sym typeface="Arial" panose="020B0604020202020204" pitchFamily="34" charset="0"/>
              </a:rPr>
              <a:t>2. 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具体测量前先试着做一遍；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通过实验现象的观察确定实验可正常进行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。</a:t>
            </a:r>
          </a:p>
          <a:p>
            <a:pPr eaLnBrk="1" hangingPunct="1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宋体" panose="02010600030101010101" pitchFamily="2" charset="-122"/>
                <a:sym typeface="Arial" panose="020B0604020202020204" pitchFamily="34" charset="0"/>
              </a:rPr>
              <a:t>3. 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记录数据时，时刻注意观察实验现象，并思考实验现象产生的原因。认真读取数据，将数据规范地填入数据表格中。</a:t>
            </a:r>
          </a:p>
          <a:p>
            <a:pPr eaLnBrk="1" hangingPunct="1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宋体" panose="02010600030101010101" pitchFamily="2" charset="-122"/>
                <a:sym typeface="Arial" panose="020B0604020202020204" pitchFamily="34" charset="0"/>
              </a:rPr>
              <a:t>4. </a:t>
            </a:r>
            <a:r>
              <a:rPr lang="zh-CN" altLang="en-US" sz="2400" u="sng" dirty="0">
                <a:latin typeface="宋体" panose="02010600030101010101" pitchFamily="2" charset="-122"/>
                <a:sym typeface="Arial" panose="020B0604020202020204" pitchFamily="34" charset="0"/>
              </a:rPr>
              <a:t>原始数据经老师检查、签字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并整理仪器，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清扫实验室后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方可离开实验室。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3786614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如何上好实验课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67544" y="2276872"/>
            <a:ext cx="7570470" cy="228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实验报告是对实验的总结，应反映自己实验的收获和结果。要有条理性，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+mn-ea"/>
              </a:rPr>
              <a:t>要有自己的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特色</a:t>
            </a:r>
            <a:r>
              <a:rPr lang="zh-CN" altLang="en-US" sz="2400" dirty="0">
                <a:latin typeface="微软雅黑" panose="020B0503020204020204" pitchFamily="34" charset="-122"/>
                <a:ea typeface="黑体" panose="02010609060101010101" pitchFamily="2" charset="-122"/>
                <a:sym typeface="+mn-ea"/>
              </a:rPr>
              <a:t>，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能够反映自己的能力水平，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+mn-ea"/>
              </a:rPr>
              <a:t>并注意运用科学术语，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一定要有</a:t>
            </a:r>
            <a:r>
              <a:rPr lang="zh-CN" altLang="en-US" sz="2400" u="sng" dirty="0">
                <a:latin typeface="宋体" panose="02010600030101010101" pitchFamily="2" charset="-122"/>
                <a:sym typeface="+mn-ea"/>
              </a:rPr>
              <a:t>实验的结论和对实验结果的讨论、分析或评估</a:t>
            </a:r>
            <a:r>
              <a:rPr lang="zh-CN" altLang="en-US" sz="2400" u="sng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。</a:t>
            </a:r>
            <a:endParaRPr lang="zh-CN" altLang="en-US" sz="2400" dirty="0">
              <a:latin typeface="微软雅黑" panose="020B0503020204020204" pitchFamily="34" charset="-122"/>
            </a:endParaRPr>
          </a:p>
        </p:txBody>
      </p:sp>
      <p:pic>
        <p:nvPicPr>
          <p:cNvPr id="9" name="圆角矩形 5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424" y="1124744"/>
            <a:ext cx="4542155" cy="62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84530" y="1124744"/>
            <a:ext cx="3437594" cy="5182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8F8F8"/>
                </a:solidFill>
                <a:latin typeface="微软雅黑" panose="020B0503020204020204" pitchFamily="34" charset="-122"/>
              </a:rPr>
              <a:t>3. 课后撰写实验报告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87489"/>
            <a:ext cx="8229600" cy="45307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cs typeface="Times New Roman" panose="02020603050405020304" pitchFamily="18" charset="0"/>
              </a:rPr>
              <a:t>成绩评定办法</a:t>
            </a:r>
            <a:endParaRPr lang="zh-CN" altLang="en-US" sz="2400" dirty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cs typeface="Times New Roman" panose="02020603050405020304" pitchFamily="18" charset="0"/>
                <a:sym typeface="Arial" panose="020B0604020202020204" pitchFamily="34" charset="0"/>
              </a:rPr>
              <a:t>  ① 缺少实验报告，则报告0分；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cs typeface="Times New Roman" panose="02020603050405020304" pitchFamily="18" charset="0"/>
                <a:sym typeface="Arial" panose="020B0604020202020204" pitchFamily="34" charset="0"/>
              </a:rPr>
              <a:t>  ② 实验报告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无教师签字或伪造签字</a:t>
            </a:r>
            <a:r>
              <a:rPr lang="zh-CN" altLang="en-US" sz="2400" dirty="0">
                <a:cs typeface="Times New Roman" panose="02020603050405020304" pitchFamily="18" charset="0"/>
                <a:sym typeface="Arial" panose="020B0604020202020204" pitchFamily="34" charset="0"/>
              </a:rPr>
              <a:t>，该实验记为0分；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cs typeface="Times New Roman" panose="02020603050405020304" pitchFamily="18" charset="0"/>
                <a:sym typeface="Arial" panose="020B0604020202020204" pitchFamily="34" charset="0"/>
              </a:rPr>
              <a:t>  ③ 发现抄袭报告，抄袭者和被抄袭者，均扣分；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Arial" panose="020B0604020202020204" pitchFamily="34" charset="0"/>
              </a:rPr>
              <a:t>  </a:t>
            </a:r>
            <a:r>
              <a:rPr lang="zh-CN" altLang="en-US" sz="2400" dirty="0">
                <a:cs typeface="Times New Roman" panose="02020603050405020304" pitchFamily="18" charset="0"/>
                <a:sym typeface="Arial" panose="020B0604020202020204" pitchFamily="34" charset="0"/>
              </a:rPr>
              <a:t>④ 期末成绩 = 平时成绩70% + </a:t>
            </a:r>
            <a:r>
              <a:rPr lang="zh-CN" altLang="en-US" sz="2400" u="sng" dirty="0">
                <a:cs typeface="Times New Roman" panose="02020603050405020304" pitchFamily="18" charset="0"/>
                <a:sym typeface="Arial" panose="020B0604020202020204" pitchFamily="34" charset="0"/>
              </a:rPr>
              <a:t>考试</a:t>
            </a:r>
            <a:r>
              <a:rPr lang="zh-CN" altLang="en-US" sz="2400" dirty="0">
                <a:cs typeface="Times New Roman" panose="02020603050405020304" pitchFamily="18" charset="0"/>
                <a:sym typeface="Arial" panose="020B0604020202020204" pitchFamily="34" charset="0"/>
              </a:rPr>
              <a:t>30%.</a:t>
            </a:r>
            <a:endParaRPr lang="en-US" altLang="zh-CN" sz="2400" dirty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cs typeface="Times New Roman" panose="02020603050405020304" pitchFamily="18" charset="0"/>
                <a:sym typeface="Arial" panose="020B0604020202020204" pitchFamily="34" charset="0"/>
              </a:rPr>
              <a:t>        </a:t>
            </a:r>
            <a:r>
              <a:rPr lang="zh-CN" altLang="en-US" sz="2400" dirty="0">
                <a:cs typeface="Times New Roman" panose="02020603050405020304" pitchFamily="18" charset="0"/>
                <a:sym typeface="Arial" panose="020B0604020202020204" pitchFamily="34" charset="0"/>
              </a:rPr>
              <a:t>平时成绩</a:t>
            </a:r>
            <a:r>
              <a:rPr lang="en-US" altLang="zh-CN" sz="2400" dirty="0">
                <a:cs typeface="Times New Roman" panose="02020603050405020304" pitchFamily="18" charset="0"/>
                <a:sym typeface="Arial" panose="020B0604020202020204" pitchFamily="34" charset="0"/>
              </a:rPr>
              <a:t>=</a:t>
            </a:r>
            <a:r>
              <a:rPr lang="zh-CN" altLang="en-US" sz="2400" dirty="0">
                <a:cs typeface="Times New Roman" panose="02020603050405020304" pitchFamily="18" charset="0"/>
                <a:sym typeface="Arial" panose="020B0604020202020204" pitchFamily="34" charset="0"/>
              </a:rPr>
              <a:t>各实验成绩的平均值</a:t>
            </a:r>
            <a:endParaRPr lang="en-US" altLang="zh-CN" sz="2400" dirty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sz="2400" dirty="0">
              <a:cs typeface="Times New Roman" panose="02020603050405020304" pitchFamily="18" charset="0"/>
            </a:endParaRPr>
          </a:p>
          <a:p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3272050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实验成绩评定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933254"/>
            <a:ext cx="8686800" cy="52320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cs typeface="Times New Roman" panose="02020603050405020304" pitchFamily="18" charset="0"/>
                <a:sym typeface="Arial" panose="020B0604020202020204" pitchFamily="34" charset="0"/>
              </a:rPr>
              <a:t>2. 平时成绩评分</a:t>
            </a:r>
            <a:endParaRPr lang="en-US" altLang="zh-CN" sz="2400" dirty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预习（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：预习报告完整，回答相关问题清楚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latinLnBrk="1">
              <a:lnSpc>
                <a:spcPct val="15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没有预习报告者，不允许做实验并按旷课论处。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）纪律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：不迟到，不拖堂，认真实验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迟到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&lt;15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分钟、拖堂者扣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分。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latinLnBrk="1"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操作（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分）：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实验思路清晰，按仪器操作规程使用仪器，测量数据完整、合格，实验后整理仪器、实验台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</a:p>
          <a:p>
            <a:pPr marL="0" indent="0" latinLnBrk="1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3272050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实验成绩评定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实验成绩评定</a:t>
            </a:r>
            <a:endParaRPr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72008" y="927779"/>
            <a:ext cx="860444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  <a:spcBef>
                <a:spcPts val="480"/>
              </a:spcBef>
              <a:spcAft>
                <a:spcPts val="480"/>
              </a:spcAft>
            </a:pPr>
            <a:r>
              <a:rPr lang="zh-CN" altLang="en-US" sz="2400" b="1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（</a:t>
            </a:r>
            <a:r>
              <a:rPr lang="en-US" altLang="zh-CN" sz="2400" b="1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4</a:t>
            </a:r>
            <a:r>
              <a:rPr lang="zh-CN" altLang="en-US" sz="2400" b="1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）实验</a:t>
            </a:r>
            <a:r>
              <a:rPr lang="zh-CN" altLang="zh-CN" sz="2400" b="1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报告（</a:t>
            </a:r>
            <a:r>
              <a:rPr lang="en-US" altLang="zh-CN" sz="2400" b="1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50</a:t>
            </a:r>
            <a:r>
              <a:rPr lang="zh-CN" altLang="zh-CN" sz="2400" b="1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分）：</a:t>
            </a:r>
            <a:endParaRPr lang="en-US" altLang="zh-CN" sz="2400" b="1" kern="100" dirty="0"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algn="just" latinLnBrk="1">
              <a:lnSpc>
                <a:spcPct val="150000"/>
              </a:lnSpc>
              <a:spcBef>
                <a:spcPts val="480"/>
              </a:spcBef>
              <a:spcAft>
                <a:spcPts val="480"/>
              </a:spcAft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</a:rPr>
              <a:t>     a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、实验原理（</a:t>
            </a:r>
            <a:r>
              <a:rPr lang="en-US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15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分）：叙述有条理、逻辑性强，必要的公式、电路图及光路图完备</a:t>
            </a:r>
            <a:r>
              <a:rPr lang="zh-CN" altLang="en-US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；</a:t>
            </a:r>
            <a:endParaRPr lang="zh-CN" altLang="zh-CN" sz="2400" kern="100" dirty="0"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algn="just" latinLnBrk="1">
              <a:lnSpc>
                <a:spcPct val="150000"/>
              </a:lnSpc>
              <a:spcBef>
                <a:spcPts val="480"/>
              </a:spcBef>
              <a:spcAft>
                <a:spcPts val="480"/>
              </a:spcAft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</a:rPr>
              <a:t>     b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、实验步骤（</a:t>
            </a:r>
            <a:r>
              <a:rPr lang="en-US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5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分）：步骤完整、正确</a:t>
            </a:r>
            <a:r>
              <a:rPr lang="zh-CN" altLang="en-US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；</a:t>
            </a:r>
            <a:endParaRPr lang="zh-CN" altLang="zh-CN" sz="2400" kern="100" dirty="0"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algn="just" latinLnBrk="1">
              <a:lnSpc>
                <a:spcPct val="150000"/>
              </a:lnSpc>
              <a:spcBef>
                <a:spcPts val="480"/>
              </a:spcBef>
              <a:spcAft>
                <a:spcPts val="480"/>
              </a:spcAft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</a:rPr>
              <a:t>     c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、实验数据及处理（</a:t>
            </a:r>
            <a:r>
              <a:rPr lang="en-US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25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分）：</a:t>
            </a:r>
          </a:p>
          <a:p>
            <a:pPr algn="just" latinLnBrk="1">
              <a:lnSpc>
                <a:spcPct val="150000"/>
              </a:lnSpc>
              <a:spcBef>
                <a:spcPts val="480"/>
              </a:spcBef>
              <a:spcAft>
                <a:spcPts val="480"/>
              </a:spcAft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表格清楚，原始数据完整、数据记录正确</a:t>
            </a:r>
            <a:r>
              <a:rPr lang="zh-CN" altLang="en-US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，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数据处理方法正确，不确定度计算正确</a:t>
            </a:r>
            <a:r>
              <a:rPr lang="zh-CN" altLang="en-US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，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给出正确的实验结果</a:t>
            </a:r>
            <a:r>
              <a:rPr lang="zh-CN" altLang="en-US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；</a:t>
            </a:r>
            <a:endParaRPr lang="zh-CN" altLang="zh-CN" sz="2400" kern="100" dirty="0"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algn="just" latinLnBrk="1">
              <a:lnSpc>
                <a:spcPct val="150000"/>
              </a:lnSpc>
              <a:spcBef>
                <a:spcPts val="480"/>
              </a:spcBef>
              <a:spcAft>
                <a:spcPts val="480"/>
              </a:spcAft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d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、问题讨论（</a:t>
            </a:r>
            <a:r>
              <a:rPr lang="en-US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5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分）：</a:t>
            </a:r>
            <a:endParaRPr lang="en-US" altLang="zh-CN" sz="2400" kern="100" dirty="0"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algn="just" latinLnBrk="1">
              <a:lnSpc>
                <a:spcPct val="150000"/>
              </a:lnSpc>
              <a:spcBef>
                <a:spcPts val="480"/>
              </a:spcBef>
              <a:spcAft>
                <a:spcPts val="48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         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对结果的分析、对实验的改进意见等</a:t>
            </a:r>
            <a:r>
              <a:rPr lang="zh-CN" altLang="en-US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。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实验成绩评定注意事项</a:t>
            </a:r>
          </a:p>
        </p:txBody>
      </p:sp>
      <p:sp>
        <p:nvSpPr>
          <p:cNvPr id="4" name="矩形 3"/>
          <p:cNvSpPr/>
          <p:nvPr/>
        </p:nvSpPr>
        <p:spPr>
          <a:xfrm>
            <a:off x="251520" y="1196752"/>
            <a:ext cx="8280920" cy="360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  <a:spcBef>
                <a:spcPts val="480"/>
              </a:spcBef>
              <a:spcAft>
                <a:spcPts val="48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1. 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实验报告应在授课教师要求的时间内上交，无故迟交报告扣</a:t>
            </a:r>
            <a:r>
              <a:rPr lang="en-US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10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分。</a:t>
            </a:r>
          </a:p>
          <a:p>
            <a:pPr algn="just" latinLnBrk="1">
              <a:lnSpc>
                <a:spcPct val="150000"/>
              </a:lnSpc>
              <a:spcBef>
                <a:spcPts val="480"/>
              </a:spcBef>
              <a:spcAft>
                <a:spcPts val="48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2. 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实验报告中对某些问题能提出有创见或新颖的内容者，则相应加</a:t>
            </a:r>
            <a:r>
              <a:rPr lang="en-US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10-15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分。</a:t>
            </a:r>
          </a:p>
          <a:p>
            <a:pPr algn="just" latinLnBrk="1">
              <a:lnSpc>
                <a:spcPct val="150000"/>
              </a:lnSpc>
              <a:spcBef>
                <a:spcPts val="480"/>
              </a:spcBef>
              <a:spcAft>
                <a:spcPts val="48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3. 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对于无故缺做、事后补做实验的学生，根据情况酌情给分，但最多只能获得</a:t>
            </a:r>
            <a:r>
              <a:rPr lang="en-US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70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</a:rPr>
              <a:t>分。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2071670" y="1071546"/>
            <a:ext cx="5867399" cy="55626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Blip>
                <a:blip r:embed="rId3"/>
              </a:buBlip>
            </a:pPr>
            <a:r>
              <a:rPr lang="zh-CN" altLang="en-US" sz="2400" b="1" dirty="0">
                <a:latin typeface="楷体_GB2312" pitchFamily="49" charset="-122"/>
                <a:sym typeface="Arial" panose="020B0604020202020204" pitchFamily="34" charset="0"/>
              </a:rPr>
              <a:t> 课程的地位、作用和目的</a:t>
            </a:r>
            <a:endParaRPr lang="en-US" altLang="zh-CN" sz="2400" b="1" dirty="0">
              <a:latin typeface="楷体_GB2312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Blip>
                <a:blip r:embed="rId3"/>
              </a:buBlip>
            </a:pPr>
            <a:r>
              <a:rPr lang="en-US" altLang="zh-CN" sz="2400" b="1" dirty="0">
                <a:latin typeface="楷体_GB2312" pitchFamily="49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latin typeface="楷体_GB2312" pitchFamily="49" charset="-122"/>
                <a:sym typeface="Arial" panose="020B0604020202020204" pitchFamily="34" charset="0"/>
              </a:rPr>
              <a:t>实验守则及课程安排</a:t>
            </a:r>
            <a:endParaRPr lang="en-US" altLang="zh-CN" sz="2400" b="1" dirty="0">
              <a:latin typeface="楷体_GB2312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Blip>
                <a:blip r:embed="rId3"/>
              </a:buBlip>
            </a:pPr>
            <a:r>
              <a:rPr lang="en-US" altLang="zh-CN" sz="2400" b="1" dirty="0">
                <a:latin typeface="楷体_GB2312" pitchFamily="49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latin typeface="楷体_GB2312" pitchFamily="49" charset="-122"/>
                <a:sym typeface="Arial" panose="020B0604020202020204" pitchFamily="34" charset="0"/>
              </a:rPr>
              <a:t>如何上好实验课</a:t>
            </a:r>
            <a:endParaRPr lang="en-US" altLang="zh-CN" sz="2400" b="1" dirty="0">
              <a:latin typeface="楷体_GB2312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Blip>
                <a:blip r:embed="rId3"/>
              </a:buBlip>
            </a:pPr>
            <a:r>
              <a:rPr lang="zh-CN" altLang="en-US" sz="2400" b="1" dirty="0">
                <a:latin typeface="楷体_GB2312" pitchFamily="49" charset="-122"/>
                <a:sym typeface="Arial" panose="020B0604020202020204" pitchFamily="34" charset="0"/>
              </a:rPr>
              <a:t> 实验成绩评定</a:t>
            </a:r>
            <a:endParaRPr lang="en-US" altLang="zh-CN" sz="2400" b="1" dirty="0">
              <a:latin typeface="楷体_GB2312" pitchFamily="49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150000"/>
              </a:lnSpc>
              <a:buBlip>
                <a:blip r:embed="rId3"/>
              </a:buBlip>
            </a:pPr>
            <a:r>
              <a:rPr lang="en-US" altLang="zh-CN" sz="2400" dirty="0">
                <a:solidFill>
                  <a:schemeClr val="accent2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  </a:t>
            </a:r>
            <a:r>
              <a:rPr lang="zh-CN" altLang="en-US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_GB2312" pitchFamily="49" charset="-122"/>
                <a:sym typeface="Arial" panose="020B0604020202020204" pitchFamily="34" charset="0"/>
              </a:rPr>
              <a:t>有效数字及运算规则</a:t>
            </a:r>
          </a:p>
          <a:p>
            <a:pPr algn="l" eaLnBrk="1" hangingPunct="1">
              <a:lnSpc>
                <a:spcPct val="150000"/>
              </a:lnSpc>
              <a:buBlip>
                <a:blip r:embed="rId3"/>
              </a:buBlip>
            </a:pPr>
            <a:r>
              <a:rPr lang="zh-CN" altLang="en-US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_GB2312" pitchFamily="49" charset="-122"/>
                <a:sym typeface="Arial" panose="020B0604020202020204" pitchFamily="34" charset="0"/>
              </a:rPr>
              <a:t> 测量、误差及处理方法</a:t>
            </a:r>
          </a:p>
          <a:p>
            <a:pPr algn="l" eaLnBrk="1" hangingPunct="1">
              <a:lnSpc>
                <a:spcPct val="150000"/>
              </a:lnSpc>
              <a:buBlip>
                <a:blip r:embed="rId3"/>
              </a:buBlip>
            </a:pPr>
            <a:r>
              <a:rPr lang="zh-CN" altLang="en-US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_GB2312" pitchFamily="49" charset="-122"/>
                <a:sym typeface="Arial" panose="020B0604020202020204" pitchFamily="34" charset="0"/>
              </a:rPr>
              <a:t> 不确定度及结果表示</a:t>
            </a:r>
            <a:endParaRPr lang="zh-CN" altLang="en-US" sz="2400" b="1" dirty="0">
              <a:latin typeface="楷体_GB2312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Blip>
                <a:blip r:embed="rId3"/>
              </a:buBlip>
            </a:pPr>
            <a:r>
              <a:rPr lang="zh-CN" altLang="en-US" sz="2400" b="1" dirty="0">
                <a:latin typeface="楷体_GB2312" pitchFamily="49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楷体_GB2312" pitchFamily="49" charset="-122"/>
                <a:sym typeface="Arial" panose="020B0604020202020204" pitchFamily="34" charset="0"/>
              </a:rPr>
              <a:t>数据处理的基本方法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6" name="TextBox 199"/>
          <p:cNvSpPr txBox="1">
            <a:spLocks noChangeArrowheads="1"/>
          </p:cNvSpPr>
          <p:nvPr/>
        </p:nvSpPr>
        <p:spPr bwMode="auto">
          <a:xfrm>
            <a:off x="2148114" y="93173"/>
            <a:ext cx="46085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宋体" panose="02010600030101010101" pitchFamily="2" charset="-122"/>
              </a:rPr>
              <a:t>目   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课程次序</a:t>
            </a:r>
          </a:p>
        </p:txBody>
      </p:sp>
      <p:sp>
        <p:nvSpPr>
          <p:cNvPr id="4" name="矩形 3"/>
          <p:cNvSpPr/>
          <p:nvPr/>
        </p:nvSpPr>
        <p:spPr>
          <a:xfrm>
            <a:off x="152400" y="1052736"/>
            <a:ext cx="8352928" cy="3900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lnSpc>
                <a:spcPct val="150000"/>
              </a:lnSpc>
              <a:spcAft>
                <a:spcPts val="0"/>
              </a:spcAft>
              <a:buAutoNum type="arabicPeriod"/>
            </a:pP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演示实验（</a:t>
            </a:r>
            <a:r>
              <a:rPr lang="en-US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106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室）</a:t>
            </a:r>
            <a:r>
              <a:rPr lang="en-US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2. 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比热导热系数测定（</a:t>
            </a:r>
            <a:r>
              <a:rPr lang="en-US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503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室）</a:t>
            </a:r>
            <a:r>
              <a:rPr lang="en-US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</a:p>
          <a:p>
            <a:pPr latinLnBrk="1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钢丝杨氏模量测定（</a:t>
            </a:r>
            <a:r>
              <a:rPr lang="en-US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502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室）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伏安特性的测量（</a:t>
            </a:r>
            <a:r>
              <a:rPr lang="en-US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306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室）  </a:t>
            </a:r>
            <a:r>
              <a:rPr lang="en-US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</a:p>
          <a:p>
            <a:pPr latinLnBrk="1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5. RLC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振荡电路（</a:t>
            </a:r>
            <a:r>
              <a:rPr lang="en-US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303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室）</a:t>
            </a:r>
            <a:r>
              <a:rPr lang="en-US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       6.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示波器的使用（</a:t>
            </a:r>
            <a:r>
              <a:rPr lang="en-US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302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室）</a:t>
            </a:r>
            <a:endParaRPr lang="zh-CN" altLang="zh-CN" sz="2400" kern="100" dirty="0"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latinLnBrk="1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7.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惠斯通电桥（</a:t>
            </a:r>
            <a:r>
              <a:rPr lang="en-US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307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室）</a:t>
            </a:r>
            <a:r>
              <a:rPr lang="en-US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           8. 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迈克尔逊干涉仪（</a:t>
            </a:r>
            <a:r>
              <a:rPr lang="en-US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406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室）</a:t>
            </a:r>
            <a:endParaRPr lang="en-US" altLang="zh-CN" sz="2400" kern="100" dirty="0">
              <a:latin typeface="微软雅黑" panose="020B0503020204020204" pitchFamily="34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9.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分光计的调节和使用（</a:t>
            </a:r>
            <a:r>
              <a:rPr lang="en-US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402</a:t>
            </a:r>
            <a:r>
              <a:rPr lang="zh-CN" altLang="zh-CN" sz="2400" kern="10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室）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608" y="4581128"/>
            <a:ext cx="6144247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注：大学物理实验循环： </a:t>
            </a:r>
            <a:r>
              <a:rPr lang="en-US" altLang="zh-CN" sz="2400" b="1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400" b="1" kern="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sz="2400" b="1" kern="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2400" b="1" kern="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sz="2400" b="1" kern="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2400" b="1" kern="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sz="2400" b="1" kern="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2400" b="1" kern="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r>
              <a:rPr lang="en-US" altLang="zh-CN" sz="2400" b="1" kern="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endParaRPr lang="zh-CN" altLang="zh-CN" sz="2400" kern="100" dirty="0"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400" b="1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</a:t>
            </a:r>
            <a:r>
              <a:rPr lang="zh-CN" altLang="zh-CN" sz="2400" b="1" kern="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↑</a:t>
            </a:r>
            <a:r>
              <a:rPr lang="en-US" altLang="zh-CN" sz="2400" b="1" kern="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 </a:t>
            </a:r>
            <a:r>
              <a:rPr lang="zh-CN" altLang="zh-CN" sz="2400" b="1" kern="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↓</a:t>
            </a:r>
            <a:endParaRPr lang="zh-CN" altLang="zh-CN" sz="2400" kern="100" dirty="0"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   </a:t>
            </a:r>
            <a:r>
              <a:rPr lang="en-US" altLang="zh-CN" sz="2400" b="1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 </a:t>
            </a:r>
            <a:r>
              <a:rPr lang="zh-CN" altLang="zh-CN" sz="2400" b="1" kern="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←</a:t>
            </a:r>
            <a:r>
              <a:rPr lang="en-US" altLang="zh-CN" sz="2400" b="1" kern="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8 </a:t>
            </a:r>
            <a:r>
              <a:rPr lang="zh-CN" altLang="zh-CN" sz="2400" b="1" kern="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←</a:t>
            </a:r>
            <a:r>
              <a:rPr lang="en-US" altLang="zh-CN" sz="2400" b="1" kern="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7 </a:t>
            </a:r>
            <a:r>
              <a:rPr lang="zh-CN" altLang="zh-CN" sz="2400" b="1" kern="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←</a:t>
            </a:r>
            <a:r>
              <a:rPr lang="en-US" altLang="zh-CN" sz="2400" b="1" kern="0" dirty="0"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endParaRPr lang="zh-CN" altLang="zh-CN" sz="2400" kern="100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5293321"/>
            <a:ext cx="31683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sym typeface="Arial" panose="020B0604020202020204" pitchFamily="34" charset="0"/>
              </a:rPr>
              <a:t>实验序号为组号</a:t>
            </a:r>
            <a:r>
              <a:rPr lang="en-US" altLang="zh-CN" sz="2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sym typeface="Arial" panose="020B0604020202020204" pitchFamily="34" charset="0"/>
              </a:rPr>
              <a:t>+1</a:t>
            </a:r>
            <a:r>
              <a:rPr lang="zh-CN" altLang="en-US" sz="2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sym typeface="Arial" panose="020B0604020202020204" pitchFamily="34" charset="0"/>
              </a:rPr>
              <a:t>，遇节假日放假、班级实习等情况实验顺延。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161209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物理实验基础知识</a:t>
            </a:r>
            <a:r>
              <a:rPr lang="en-US" altLang="zh-CN" sz="4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有效数字及运算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35089" y="1066800"/>
            <a:ext cx="7534418" cy="429348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latin typeface="宋体" panose="02010600030101010101" pitchFamily="2" charset="-122"/>
              </a:rPr>
              <a:t>有效数字的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概念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  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  <a:sym typeface="Arial" panose="020B0604020202020204" pitchFamily="34" charset="0"/>
              </a:rPr>
              <a:t>有效数字＝可靠数字＋1位可疑数字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    ① 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34.9</a:t>
            </a:r>
            <a:r>
              <a:rPr lang="zh-CN" altLang="en-US" sz="2400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6</a:t>
            </a:r>
            <a:r>
              <a:rPr lang="zh-CN" alt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        ② 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35.4</a:t>
            </a:r>
            <a:r>
              <a:rPr lang="zh-CN" altLang="en-US" sz="2400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0</a:t>
            </a:r>
            <a:r>
              <a:rPr lang="zh-CN" alt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       ③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36.0</a:t>
            </a:r>
            <a:r>
              <a:rPr lang="zh-CN" altLang="en-US" sz="2400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0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  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                                     </a:t>
            </a: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4673271" y="3144682"/>
            <a:ext cx="7228" cy="32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3619306" y="3019896"/>
            <a:ext cx="3943" cy="4483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3833516" y="3264322"/>
            <a:ext cx="657" cy="203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4045097" y="3264322"/>
            <a:ext cx="657" cy="203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4468261" y="3264322"/>
            <a:ext cx="657" cy="203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4256679" y="3264322"/>
            <a:ext cx="657" cy="203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4891424" y="3264322"/>
            <a:ext cx="657" cy="203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5103005" y="3264322"/>
            <a:ext cx="657" cy="203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5314587" y="3264322"/>
            <a:ext cx="657" cy="203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5526168" y="3264322"/>
            <a:ext cx="657" cy="203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3410353" y="3264322"/>
            <a:ext cx="657" cy="203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2775608" y="3264322"/>
            <a:ext cx="657" cy="203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3198771" y="3264322"/>
            <a:ext cx="657" cy="203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2987190" y="3264322"/>
            <a:ext cx="657" cy="203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>
            <a:off x="5741692" y="3023112"/>
            <a:ext cx="3943" cy="4483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>
            <a:off x="2603452" y="3482376"/>
            <a:ext cx="3301855" cy="6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graphicFrame>
        <p:nvGraphicFramePr>
          <p:cNvPr id="24" name="Object 3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501857" y="2784475"/>
          <a:ext cx="540124" cy="235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972800" imgH="4876800" progId="Equation.3">
                  <p:embed/>
                </p:oleObj>
              </mc:Choice>
              <mc:Fallback>
                <p:oleObj r:id="rId2" imgW="10972800" imgH="4876800" progId="Equation.3">
                  <p:embed/>
                  <p:pic>
                    <p:nvPicPr>
                      <p:cNvPr id="0" name="Object 33" descr="image87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01857" y="2784475"/>
                        <a:ext cx="540124" cy="23542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4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387355" y="2784475"/>
          <a:ext cx="525668" cy="235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668000" imgH="4876800" progId="Equation.3">
                  <p:embed/>
                </p:oleObj>
              </mc:Choice>
              <mc:Fallback>
                <p:oleObj r:id="rId4" imgW="10668000" imgH="4876800" progId="Equation.3">
                  <p:embed/>
                  <p:pic>
                    <p:nvPicPr>
                      <p:cNvPr id="0" name="Object 34" descr="image88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87355" y="2784475"/>
                        <a:ext cx="525668" cy="23542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29"/>
          <p:cNvSpPr>
            <a:spLocks noChangeArrowheads="1"/>
          </p:cNvSpPr>
          <p:nvPr/>
        </p:nvSpPr>
        <p:spPr bwMode="auto">
          <a:xfrm>
            <a:off x="3477376" y="3498456"/>
            <a:ext cx="78193" cy="453475"/>
          </a:xfrm>
          <a:prstGeom prst="upArrow">
            <a:avLst>
              <a:gd name="adj1" fmla="val 50000"/>
              <a:gd name="adj2" fmla="val 148109"/>
            </a:avLst>
          </a:prstGeom>
          <a:solidFill>
            <a:srgbClr val="0000FF"/>
          </a:solidFill>
          <a:ln w="9525">
            <a:solidFill>
              <a:schemeClr val="bg1"/>
            </a:solidFill>
            <a:miter lim="800000"/>
          </a:ln>
        </p:spPr>
        <p:txBody>
          <a:bodyPr vert="eaVert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8" name="AutoShape 30"/>
          <p:cNvSpPr>
            <a:spLocks noChangeArrowheads="1"/>
          </p:cNvSpPr>
          <p:nvPr/>
        </p:nvSpPr>
        <p:spPr bwMode="auto">
          <a:xfrm>
            <a:off x="4436721" y="3498456"/>
            <a:ext cx="78193" cy="453475"/>
          </a:xfrm>
          <a:prstGeom prst="upArrow">
            <a:avLst>
              <a:gd name="adj1" fmla="val 50000"/>
              <a:gd name="adj2" fmla="val 148109"/>
            </a:avLst>
          </a:prstGeom>
          <a:solidFill>
            <a:srgbClr val="0000FF"/>
          </a:solidFill>
          <a:ln w="9525">
            <a:solidFill>
              <a:schemeClr val="bg1"/>
            </a:solidFill>
            <a:miter lim="800000"/>
          </a:ln>
        </p:spPr>
        <p:txBody>
          <a:bodyPr vert="eaVert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9" name="AutoShape 31"/>
          <p:cNvSpPr>
            <a:spLocks noChangeArrowheads="1"/>
          </p:cNvSpPr>
          <p:nvPr/>
        </p:nvSpPr>
        <p:spPr bwMode="auto">
          <a:xfrm>
            <a:off x="5701611" y="3498456"/>
            <a:ext cx="78193" cy="453475"/>
          </a:xfrm>
          <a:prstGeom prst="upArrow">
            <a:avLst>
              <a:gd name="adj1" fmla="val 50000"/>
              <a:gd name="adj2" fmla="val 148109"/>
            </a:avLst>
          </a:prstGeom>
          <a:solidFill>
            <a:srgbClr val="0000FF"/>
          </a:solidFill>
          <a:ln w="9525">
            <a:solidFill>
              <a:schemeClr val="bg1"/>
            </a:solidFill>
            <a:miter lim="800000"/>
          </a:ln>
        </p:spPr>
        <p:txBody>
          <a:bodyPr vert="eaVert" anchor="ctr"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5521578" y="3954458"/>
            <a:ext cx="556563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③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  <a:sym typeface="微软雅黑" panose="020B0503020204020204" charset="-122"/>
              </a:rPr>
              <a:t> 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4264148" y="3954458"/>
            <a:ext cx="436290" cy="39656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②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3292498" y="3954458"/>
            <a:ext cx="550602" cy="39656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①</a:t>
            </a:r>
            <a:r>
              <a:rPr lang="zh-CN" altLang="en-US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 </a:t>
            </a:r>
          </a:p>
        </p:txBody>
      </p:sp>
      <p:graphicFrame>
        <p:nvGraphicFramePr>
          <p:cNvPr id="33" name="Object 29"/>
          <p:cNvGraphicFramePr>
            <a:graphicFrameLocks noChangeAspect="1"/>
          </p:cNvGraphicFramePr>
          <p:nvPr/>
        </p:nvGraphicFramePr>
        <p:xfrm>
          <a:off x="1145976" y="5532755"/>
          <a:ext cx="8078034" cy="506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492750" imgH="347345" progId="Word.Document.8">
                  <p:embed/>
                </p:oleObj>
              </mc:Choice>
              <mc:Fallback>
                <p:oleObj r:id="rId6" imgW="5492750" imgH="347345" progId="Word.Document.8">
                  <p:embed/>
                  <p:pic>
                    <p:nvPicPr>
                      <p:cNvPr id="0" name="Object 29" descr="image9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5976" y="5532755"/>
                        <a:ext cx="8078034" cy="5060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8"/>
          <p:cNvGraphicFramePr>
            <a:graphicFrameLocks noChangeAspect="1"/>
          </p:cNvGraphicFramePr>
          <p:nvPr/>
        </p:nvGraphicFramePr>
        <p:xfrm>
          <a:off x="1136450" y="5066030"/>
          <a:ext cx="758585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94183200" imgH="5486400" progId="Equation.3">
                  <p:embed/>
                </p:oleObj>
              </mc:Choice>
              <mc:Fallback>
                <p:oleObj r:id="rId8" imgW="94183200" imgH="5486400" progId="Equation.3">
                  <p:embed/>
                  <p:pic>
                    <p:nvPicPr>
                      <p:cNvPr id="0" name="Object 38" descr="image89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36450" y="5066030"/>
                        <a:ext cx="7585858" cy="434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4400" y="457200"/>
            <a:ext cx="7927975" cy="1143000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有效数字的运算</a:t>
            </a:r>
          </a:p>
        </p:txBody>
      </p:sp>
      <p:sp>
        <p:nvSpPr>
          <p:cNvPr id="6041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533400" y="1981200"/>
            <a:ext cx="8229600" cy="31257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400" dirty="0"/>
              <a:t>    </a:t>
            </a:r>
            <a:r>
              <a:rPr lang="zh-CN" altLang="en-US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有效数字的运算规则：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可靠数字和可靠数字运算，结果为可靠数字；可疑数字和其它数字运算，结果为可疑数字；运算结果保留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1-2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位可疑数字。 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6" name="标题 1"/>
          <p:cNvSpPr txBox="1"/>
          <p:nvPr/>
        </p:nvSpPr>
        <p:spPr bwMode="auto">
          <a:xfrm>
            <a:off x="152400" y="76200"/>
            <a:ext cx="378661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有效数字及运算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DE40F5-5507-47FE-865B-40F59125116B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539750" y="1219200"/>
            <a:ext cx="3744913" cy="437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zh-CN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）加、减法</a:t>
            </a:r>
            <a:r>
              <a:rPr lang="zh-CN" sz="2400" dirty="0">
                <a:latin typeface="微软雅黑" panose="020B0503020204020204" pitchFamily="34" charset="-122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r>
              <a:rPr 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经加、减运算后，计算结果中小数点后面应保留的位数和</a:t>
            </a:r>
            <a:r>
              <a:rPr lang="zh-CN" sz="2400" b="1" dirty="0"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参与运算的诸数中小数点后位数最少的</a:t>
            </a:r>
            <a:r>
              <a:rPr 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一个相同或多一位。</a:t>
            </a:r>
          </a:p>
          <a:p>
            <a:pPr marL="342900" indent="-342900" algn="just">
              <a:lnSpc>
                <a:spcPct val="105000"/>
              </a:lnSpc>
              <a:buClr>
                <a:schemeClr val="tx1"/>
              </a:buClr>
              <a:buSzPct val="75000"/>
              <a:buFontTx/>
              <a:buChar char=" "/>
              <a:defRPr/>
            </a:pPr>
            <a:r>
              <a:rPr lang="zh-CN" sz="36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zh-CN" sz="3200" dirty="0">
                <a:latin typeface="微软雅黑" panose="020B0503020204020204" pitchFamily="34" charset="-122"/>
                <a:ea typeface="楷体_GB2312"/>
                <a:cs typeface="Times New Roman" panose="02020603050405020304" pitchFamily="18" charset="0"/>
              </a:rPr>
              <a:t>4.17</a:t>
            </a:r>
            <a:r>
              <a:rPr lang="zh-CN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Times New Roman" panose="02020603050405020304" pitchFamily="18" charset="0"/>
              </a:rPr>
              <a:t>8</a:t>
            </a:r>
          </a:p>
          <a:p>
            <a:pPr marL="342900" indent="-342900" algn="just">
              <a:lnSpc>
                <a:spcPct val="105000"/>
              </a:lnSpc>
              <a:buClr>
                <a:schemeClr val="tx1"/>
              </a:buClr>
              <a:buSzPct val="75000"/>
              <a:buFontTx/>
              <a:buChar char=" "/>
              <a:defRPr/>
            </a:pPr>
            <a:r>
              <a:rPr lang="zh-CN" altLang="zh-CN" sz="3200" dirty="0">
                <a:latin typeface="微软雅黑" panose="020B0503020204020204" pitchFamily="34" charset="-122"/>
                <a:ea typeface="楷体_GB2312"/>
                <a:cs typeface="Times New Roman" panose="02020603050405020304" pitchFamily="18" charset="0"/>
              </a:rPr>
              <a:t> + 21.</a:t>
            </a:r>
            <a:r>
              <a:rPr lang="zh-CN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Times New Roman" panose="02020603050405020304" pitchFamily="18" charset="0"/>
              </a:rPr>
              <a:t>3</a:t>
            </a:r>
            <a:r>
              <a:rPr lang="zh-CN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Times New Roman" panose="02020603050405020304" pitchFamily="18" charset="0"/>
              </a:rPr>
              <a:t>       </a:t>
            </a:r>
            <a:endParaRPr lang="zh-CN" altLang="zh-CN" sz="3200" dirty="0">
              <a:latin typeface="微软雅黑" panose="020B0503020204020204" pitchFamily="34" charset="-122"/>
              <a:ea typeface="楷体_GB231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5000"/>
              </a:lnSpc>
              <a:buClr>
                <a:schemeClr val="tx1"/>
              </a:buClr>
              <a:buSzPct val="75000"/>
              <a:buFontTx/>
              <a:buChar char=" "/>
              <a:defRPr/>
            </a:pPr>
            <a:r>
              <a:rPr lang="zh-CN" altLang="zh-CN" sz="3200" dirty="0">
                <a:latin typeface="微软雅黑" panose="020B0503020204020204" pitchFamily="34" charset="-122"/>
                <a:ea typeface="楷体_GB2312"/>
                <a:cs typeface="Times New Roman" panose="02020603050405020304" pitchFamily="18" charset="0"/>
              </a:rPr>
              <a:t>    25.</a:t>
            </a:r>
            <a:r>
              <a:rPr lang="zh-CN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Times New Roman" panose="02020603050405020304" pitchFamily="18" charset="0"/>
              </a:rPr>
              <a:t>478 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楷体_GB231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5000"/>
              </a:lnSpc>
              <a:buClr>
                <a:schemeClr val="tx1"/>
              </a:buClr>
              <a:buSzPct val="75000"/>
              <a:buFontTx/>
              <a:buChar char=" "/>
              <a:defRPr/>
            </a:pPr>
            <a:r>
              <a:rPr lang="zh-CN" altLang="zh-CN" sz="3200" dirty="0">
                <a:latin typeface="微软雅黑" panose="020B0503020204020204" pitchFamily="34" charset="-122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zh-CN" sz="3200" dirty="0">
                <a:latin typeface="微软雅黑" panose="020B0503020204020204" pitchFamily="34" charset="-122"/>
                <a:ea typeface="楷体_GB2312"/>
                <a:cs typeface="Times New Roman" panose="02020603050405020304" pitchFamily="18" charset="0"/>
              </a:rPr>
              <a:t>25.</a:t>
            </a:r>
            <a:r>
              <a:rPr lang="zh-CN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Times New Roman" panose="02020603050405020304" pitchFamily="18" charset="0"/>
              </a:rPr>
              <a:t>5</a:t>
            </a:r>
            <a:r>
              <a:rPr 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Times New Roman" panose="02020603050405020304" pitchFamily="18" charset="0"/>
              </a:rPr>
              <a:t>或</a:t>
            </a:r>
            <a:r>
              <a:rPr lang="zh-CN" altLang="zh-CN" sz="3200" dirty="0">
                <a:latin typeface="微软雅黑" panose="020B0503020204020204" pitchFamily="34" charset="-122"/>
                <a:ea typeface="楷体_GB2312"/>
                <a:cs typeface="Times New Roman" panose="02020603050405020304" pitchFamily="18" charset="0"/>
              </a:rPr>
              <a:t>25.</a:t>
            </a:r>
            <a:r>
              <a:rPr lang="zh-CN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Times New Roman" panose="02020603050405020304" pitchFamily="18" charset="0"/>
              </a:rPr>
              <a:t>48</a:t>
            </a:r>
          </a:p>
        </p:txBody>
      </p:sp>
      <p:sp>
        <p:nvSpPr>
          <p:cNvPr id="61443" name="Line 3"/>
          <p:cNvSpPr>
            <a:spLocks noChangeShapeType="1"/>
          </p:cNvSpPr>
          <p:nvPr/>
        </p:nvSpPr>
        <p:spPr bwMode="auto">
          <a:xfrm>
            <a:off x="914400" y="4572000"/>
            <a:ext cx="3311525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4648200" y="1143000"/>
            <a:ext cx="4038600" cy="4489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zh-CN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）乘、除法</a:t>
            </a:r>
            <a:r>
              <a:rPr lang="zh-CN" sz="2400" dirty="0">
                <a:latin typeface="微软雅黑" panose="020B0503020204020204" pitchFamily="34" charset="-122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r>
              <a:rPr 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经乘、除运算后，计算结果的有效数字与诸因子中有效数字最少的一个相同或多一位。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sz="28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sz="28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               </a:t>
            </a:r>
            <a:r>
              <a:rPr lang="zh-CN" altLang="zh-CN" sz="28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4.17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zh-CN" sz="28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 "/>
              <a:defRPr/>
            </a:pPr>
            <a:r>
              <a:rPr lang="zh-CN" altLang="zh-CN" sz="28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    ×        10.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 "/>
              <a:defRPr/>
            </a:pPr>
            <a:r>
              <a:rPr lang="zh-CN" altLang="zh-CN" sz="28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4178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 "/>
              <a:defRPr/>
            </a:pPr>
            <a:r>
              <a:rPr lang="zh-CN" altLang="zh-CN" sz="28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          417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8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 "/>
              <a:defRPr/>
            </a:pP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8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42</a:t>
            </a:r>
            <a:r>
              <a:rPr lang="en-US" altLang="zh-CN" sz="28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1978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 "/>
              <a:defRPr/>
            </a:pPr>
            <a:r>
              <a:rPr lang="en-US" altLang="zh-CN" sz="28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=42.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8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zh-CN" sz="28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42.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5334000" y="3733800"/>
            <a:ext cx="2952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5486400" y="4800600"/>
            <a:ext cx="2952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10" name="标题 1"/>
          <p:cNvSpPr txBox="1"/>
          <p:nvPr/>
        </p:nvSpPr>
        <p:spPr bwMode="auto">
          <a:xfrm>
            <a:off x="152400" y="76200"/>
            <a:ext cx="378661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有效数字及运算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500034" y="1071546"/>
            <a:ext cx="8305800" cy="510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zh-CN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）乘方开方</a:t>
            </a:r>
            <a:r>
              <a:rPr 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：有效数字与</a:t>
            </a:r>
            <a:r>
              <a:rPr 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数</a:t>
            </a:r>
            <a:r>
              <a:rPr 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的有效数字相同或多一位。</a:t>
            </a:r>
            <a:endParaRPr lang="en-US" altLang="zh-CN" sz="2400" dirty="0">
              <a:latin typeface="微软雅黑" panose="020B0503020204020204" pitchFamily="34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endParaRPr lang="zh-CN" sz="2400" dirty="0">
              <a:latin typeface="微软雅黑" panose="020B0503020204020204" pitchFamily="34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zh-CN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）三角函数</a:t>
            </a:r>
            <a:r>
              <a:rPr lang="zh-CN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:</a:t>
            </a:r>
            <a:r>
              <a:rPr 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算出该函数值与该函数自变量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尾</a:t>
            </a:r>
            <a:r>
              <a:rPr 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数加</a:t>
            </a:r>
            <a:r>
              <a:rPr lang="zh-CN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的值，</a:t>
            </a:r>
            <a:r>
              <a:rPr 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差值位</a:t>
            </a:r>
            <a:r>
              <a:rPr 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为该函数值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最后一位。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       </a:t>
            </a:r>
            <a:r>
              <a:rPr lang="zh-CN" sz="2400" dirty="0">
                <a:solidFill>
                  <a:srgbClr val="FF0066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例：</a:t>
            </a:r>
            <a:r>
              <a:rPr lang="zh-CN" altLang="zh-CN" sz="2400" dirty="0">
                <a:solidFill>
                  <a:srgbClr val="339966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Sin30°00′= </a:t>
            </a:r>
            <a:r>
              <a:rPr lang="zh-CN" sz="2400" dirty="0">
                <a:solidFill>
                  <a:srgbClr val="339966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？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zh-CN" sz="2400" dirty="0">
                <a:solidFill>
                  <a:srgbClr val="339966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zh-CN" sz="2400" dirty="0">
                <a:solidFill>
                  <a:srgbClr val="339966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Sin30°01′= 0.50025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zh-CN" sz="2400" dirty="0">
                <a:solidFill>
                  <a:srgbClr val="339966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2400" dirty="0">
                <a:solidFill>
                  <a:srgbClr val="339966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∴   </a:t>
            </a:r>
            <a:r>
              <a:rPr lang="zh-CN" altLang="zh-CN" sz="2400" dirty="0">
                <a:solidFill>
                  <a:srgbClr val="339966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Sin30°00′= 0.5000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zh-CN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）常数</a:t>
            </a:r>
            <a:r>
              <a:rPr 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：一般取比各测量值位数最少的多一位。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152400" y="76200"/>
            <a:ext cx="378661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有效数字及运算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85720" y="1142984"/>
            <a:ext cx="8605837" cy="4797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）对数函数</a:t>
            </a: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运算后的尾数位数与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真数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位数相同。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           例：</a:t>
            </a: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lg1.93</a:t>
            </a:r>
            <a:r>
              <a:rPr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= 0.297</a:t>
            </a:r>
            <a:r>
              <a:rPr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3</a:t>
            </a:r>
          </a:p>
          <a:p>
            <a:pPr marL="742950" lvl="1" indent="-285750" algn="just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              lg193</a:t>
            </a:r>
            <a:r>
              <a:rPr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= 3 + lg1.93</a:t>
            </a:r>
            <a:r>
              <a:rPr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= 3.297</a:t>
            </a:r>
            <a:r>
              <a:rPr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3</a:t>
            </a:r>
          </a:p>
          <a:p>
            <a:pPr marL="742950" lvl="1" indent="-285750" algn="just">
              <a:lnSpc>
                <a:spcPct val="125000"/>
              </a:lnSpc>
              <a:spcBef>
                <a:spcPct val="20000"/>
              </a:spcBef>
              <a:defRPr/>
            </a:pPr>
            <a:endParaRPr lang="en-US" altLang="zh-CN" sz="2400" dirty="0">
              <a:latin typeface="微软雅黑" panose="020B0503020204020204" pitchFamily="34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）指数函数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</a:rPr>
              <a:t>运算后的有效数字的位数与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指数的小数点后的位数相同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</a:rPr>
              <a:t>（包括紧接小数点后的零）。</a:t>
            </a:r>
          </a:p>
          <a:p>
            <a:pPr marL="742950" lvl="1" indent="-285750" algn="just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微软雅黑" panose="020B0503020204020204" pitchFamily="34" charset="-122"/>
              </a:rPr>
              <a:t>        </a:t>
            </a: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例： </a:t>
            </a: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2400" baseline="30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6.2</a:t>
            </a:r>
            <a:r>
              <a:rPr lang="en-US" altLang="zh-CN" sz="2400" baseline="30000" dirty="0">
                <a:solidFill>
                  <a:srgbClr val="FF33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400" baseline="30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= 1.</a:t>
            </a:r>
            <a:r>
              <a:rPr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 × 10</a:t>
            </a:r>
            <a:r>
              <a:rPr lang="en-US" altLang="zh-CN" sz="2400" baseline="30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</a:p>
          <a:p>
            <a:pPr marL="742950" lvl="1" indent="-285750" algn="just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                  10</a:t>
            </a:r>
            <a:r>
              <a:rPr lang="en-US" altLang="zh-CN" sz="2400" baseline="30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0.003</a:t>
            </a:r>
            <a:r>
              <a:rPr lang="en-US" altLang="zh-CN" sz="2400" baseline="30000" dirty="0">
                <a:solidFill>
                  <a:srgbClr val="FF33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= 1.00</a:t>
            </a:r>
            <a:r>
              <a:rPr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152400" y="76200"/>
            <a:ext cx="378661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有效数字及运算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/>
          <p:cNvSpPr txBox="1">
            <a:spLocks noChangeArrowheads="1"/>
          </p:cNvSpPr>
          <p:nvPr/>
        </p:nvSpPr>
        <p:spPr bwMode="auto">
          <a:xfrm>
            <a:off x="686594" y="907928"/>
            <a:ext cx="7694612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</a:rPr>
              <a:t>尾数取舍：</a:t>
            </a:r>
            <a:r>
              <a:rPr lang="zh-CN" altLang="en-US" sz="2800" b="1" dirty="0">
                <a:latin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五下舍；五上进；整五奇进偶舍（看前一位）。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828800"/>
            <a:ext cx="7848600" cy="3917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例：将下列数字全部修约为</a:t>
            </a:r>
            <a:r>
              <a:rPr lang="zh-CN" altLang="en-US" sz="2400" kern="0" dirty="0">
                <a:solidFill>
                  <a:srgbClr val="FF0066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四位有效数字</a:t>
            </a:r>
            <a:r>
              <a:rPr lang="zh-CN" altLang="en-US" sz="2400" kern="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kern="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）尾数</a:t>
            </a:r>
            <a:r>
              <a:rPr lang="en-US" altLang="zh-CN" sz="2400" kern="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&lt;5</a:t>
            </a:r>
            <a:r>
              <a:rPr lang="zh-CN" altLang="en-US" sz="2400" kern="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1.118</a:t>
            </a:r>
            <a:r>
              <a:rPr lang="en-US" altLang="zh-CN" sz="2400" kern="0" dirty="0">
                <a:solidFill>
                  <a:srgbClr val="FF0066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400" kern="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→1.118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）尾数≥</a:t>
            </a:r>
            <a:r>
              <a:rPr lang="en-US" altLang="zh-CN" sz="2400" kern="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kern="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1.118</a:t>
            </a:r>
            <a:r>
              <a:rPr lang="en-US" altLang="zh-CN" sz="2400" kern="0" dirty="0">
                <a:solidFill>
                  <a:srgbClr val="FF0066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sz="2400" kern="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→1.119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kern="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）尾数＝</a:t>
            </a:r>
            <a:r>
              <a:rPr lang="en-US" altLang="zh-CN" sz="2400" kern="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kern="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，        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kern="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kern="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kern="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kern="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左边为偶数</a:t>
            </a:r>
            <a:endParaRPr lang="en-US" altLang="zh-CN" sz="2400" kern="0" dirty="0">
              <a:latin typeface="微软雅黑" panose="020B0503020204020204" pitchFamily="34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		 </a:t>
            </a:r>
            <a:r>
              <a:rPr lang="en-US" altLang="zh-CN" sz="2400" kern="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1.118</a:t>
            </a:r>
            <a:r>
              <a:rPr lang="en-US" altLang="zh-CN" sz="2400" kern="0" dirty="0">
                <a:solidFill>
                  <a:srgbClr val="FF0066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400" kern="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→1.118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   b</a:t>
            </a:r>
            <a:r>
              <a:rPr lang="zh-CN" altLang="en-US" sz="2400" kern="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） </a:t>
            </a:r>
            <a:r>
              <a:rPr lang="en-US" altLang="zh-CN" sz="2400" kern="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kern="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左边为奇数则凑偶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		 </a:t>
            </a:r>
            <a:r>
              <a:rPr lang="en-US" altLang="zh-CN" sz="2400" kern="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1.117</a:t>
            </a:r>
            <a:r>
              <a:rPr lang="en-US" altLang="zh-CN" sz="2400" kern="0" dirty="0">
                <a:solidFill>
                  <a:srgbClr val="FF0066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400" kern="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→1.118</a:t>
            </a:r>
            <a:endParaRPr lang="en-US" altLang="zh-CN" kern="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6" name="标题 1"/>
          <p:cNvSpPr txBox="1"/>
          <p:nvPr/>
        </p:nvSpPr>
        <p:spPr bwMode="auto">
          <a:xfrm>
            <a:off x="152400" y="76200"/>
            <a:ext cx="378661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有效数字及运算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857232"/>
            <a:ext cx="9001156" cy="18573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0066"/>
                </a:solidFill>
                <a:latin typeface="宋体" panose="02010600030101010101" pitchFamily="2" charset="-122"/>
              </a:rPr>
              <a:t>有效数字的运算规则：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可靠数字和可靠数字运算，结果为可靠数字；可疑数字和其它数字运算，结果为可疑数字；运算结果保留1-2位可疑数字。</a:t>
            </a:r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28625" y="3071810"/>
            <a:ext cx="8715375" cy="52324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尾数取舍：</a:t>
            </a:r>
            <a:r>
              <a:rPr lang="zh-CN" sz="2800">
                <a:latin typeface="宋体" panose="02010600030101010101" pitchFamily="2" charset="-122"/>
              </a:rPr>
              <a:t> </a:t>
            </a:r>
            <a:r>
              <a:rPr lang="zh-CN" sz="2800">
                <a:solidFill>
                  <a:srgbClr val="FF33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五下舍；五上进；整五</a:t>
            </a:r>
            <a:r>
              <a:rPr lang="zh-CN" altLang="en-US" sz="2800">
                <a:solidFill>
                  <a:srgbClr val="FF33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看前位</a:t>
            </a:r>
            <a:r>
              <a:rPr lang="en-US" altLang="zh-CN" sz="2800">
                <a:solidFill>
                  <a:srgbClr val="FF33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-</a:t>
            </a:r>
            <a:r>
              <a:rPr lang="zh-CN" sz="2800">
                <a:solidFill>
                  <a:srgbClr val="FF3300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奇进偶舍。</a:t>
            </a:r>
            <a:endParaRPr lang="zh-CN" sz="2800">
              <a:latin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000100" y="3643314"/>
            <a:ext cx="7258050" cy="2492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66"/>
                </a:solidFill>
                <a:latin typeface="宋体" panose="02010600030101010101" pitchFamily="2" charset="-122"/>
              </a:rPr>
              <a:t>      例：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将下列数字修约成</a:t>
            </a:r>
            <a:r>
              <a:rPr lang="zh-CN" altLang="en-US" sz="2000" dirty="0">
                <a:solidFill>
                  <a:srgbClr val="FF0066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四位有效数字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000" b="1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①尾数&lt;5，1.118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→1.118   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②尾数&gt;5，1.118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→1.11</a:t>
            </a:r>
            <a:r>
              <a:rPr lang="en-US" altLang="zh-CN" sz="2000" dirty="0">
                <a:latin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9</a:t>
            </a:r>
            <a:endParaRPr lang="zh-CN" altLang="en-US" sz="2000" dirty="0">
              <a:latin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③尾数＝5 </a:t>
            </a:r>
            <a:r>
              <a:rPr lang="zh-CN" altLang="en-US" sz="2000" b="1" dirty="0">
                <a:latin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1.117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→1.118</a:t>
            </a:r>
            <a:r>
              <a:rPr lang="zh-CN" altLang="en-US" sz="2000" b="1" dirty="0">
                <a:latin typeface="微软雅黑" panose="020B0503020204020204" pitchFamily="34" charset="-122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微软雅黑" panose="020B0503020204020204" pitchFamily="34" charset="-122"/>
                <a:cs typeface="Times New Roman" panose="02020603050405020304" pitchFamily="18" charset="0"/>
              </a:rPr>
              <a:t>                                  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1.118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→1.118</a:t>
            </a:r>
            <a:endParaRPr lang="zh-CN" altLang="en-US" sz="20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3786614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有效数字及运算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214414" y="1071546"/>
            <a:ext cx="457203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微软雅黑" panose="020B0503020204020204" pitchFamily="34" charset="-122"/>
              </a:rPr>
              <a:t>36.423+18.6=55.023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85786" y="1773238"/>
            <a:ext cx="4865714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微软雅黑" panose="020B0503020204020204" pitchFamily="34" charset="-122"/>
              </a:rPr>
              <a:t>14.39-1.235=13.155</a:t>
            </a:r>
          </a:p>
        </p:txBody>
      </p:sp>
      <p:graphicFrame>
        <p:nvGraphicFramePr>
          <p:cNvPr id="11278" name="Object 1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35150" y="3573016"/>
          <a:ext cx="41052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8100000" imgH="4876800" progId="Equation.3">
                  <p:embed/>
                </p:oleObj>
              </mc:Choice>
              <mc:Fallback>
                <p:oleObj name="公式" r:id="rId2" imgW="38100000" imgH="4876800" progId="Equation.3">
                  <p:embed/>
                  <p:pic>
                    <p:nvPicPr>
                      <p:cNvPr id="0" name="Object 1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35150" y="3573016"/>
                        <a:ext cx="4105275" cy="5254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835150" y="4292153"/>
          <a:ext cx="41052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8404800" imgH="4876800" progId="Equation.3">
                  <p:embed/>
                </p:oleObj>
              </mc:Choice>
              <mc:Fallback>
                <p:oleObj name="公式" r:id="rId4" imgW="38404800" imgH="4876800" progId="Equation.3">
                  <p:embed/>
                  <p:pic>
                    <p:nvPicPr>
                      <p:cNvPr id="0" name="Object 17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5150" y="4292153"/>
                        <a:ext cx="4105275" cy="520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1142976" y="2564904"/>
            <a:ext cx="4365649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微软雅黑" panose="020B0503020204020204" pitchFamily="34" charset="-122"/>
              </a:rPr>
              <a:t>628.7÷7.8=80.603</a:t>
            </a:r>
          </a:p>
        </p:txBody>
      </p:sp>
      <p:graphicFrame>
        <p:nvGraphicFramePr>
          <p:cNvPr id="11285" name="Object 21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908175" y="5012878"/>
          <a:ext cx="21256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0726400" imgH="4876800" progId="Equation.3">
                  <p:embed/>
                </p:oleObj>
              </mc:Choice>
              <mc:Fallback>
                <p:oleObj name="公式" r:id="rId6" imgW="20726400" imgH="4876800" progId="Equation.3">
                  <p:embed/>
                  <p:pic>
                    <p:nvPicPr>
                      <p:cNvPr id="0" name="Object 21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08175" y="5012878"/>
                        <a:ext cx="2125663" cy="5000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011863" y="1052513"/>
            <a:ext cx="13684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55.0</a:t>
            </a: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6011863" y="1773238"/>
            <a:ext cx="1439862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13.16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6084888" y="2564904"/>
            <a:ext cx="12954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 81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3995738" y="5012878"/>
            <a:ext cx="18002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0.8683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3786614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有效数字及运算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84963" y="6309320"/>
            <a:ext cx="2133600" cy="412750"/>
          </a:xfrm>
        </p:spPr>
        <p:txBody>
          <a:bodyPr/>
          <a:lstStyle/>
          <a:p>
            <a:pPr algn="r">
              <a:defRPr/>
            </a:pPr>
            <a:fld id="{343896C5-E460-4C58-80E8-8B79CE0E4E17}" type="slidenum">
              <a:rPr lang="zh-CN" altLang="zh-CN" smtClean="0"/>
              <a:t>28</a:t>
            </a:fld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/>
      <p:bldP spid="11272" grpId="0"/>
      <p:bldP spid="11276" grpId="0"/>
      <p:bldP spid="11291" grpId="0"/>
      <p:bldP spid="11295" grpId="0"/>
      <p:bldP spid="11301" grpId="0"/>
      <p:bldP spid="1130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2071678"/>
            <a:ext cx="7620000" cy="3414722"/>
          </a:xfrm>
        </p:spPr>
        <p:txBody>
          <a:bodyPr rtlCol="0">
            <a:normAutofit/>
          </a:bodyPr>
          <a:lstStyle/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一般读数应在仪器最小分度下</a:t>
            </a:r>
            <a:r>
              <a:rPr lang="zh-CN" altLang="en-US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再估读一位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b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有时读数的估计位，就取在最小分度位。</a:t>
            </a:r>
            <a:b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9933"/>
                </a:solidFill>
                <a:latin typeface="楷体_GB2312" pitchFamily="49" charset="-122"/>
                <a:ea typeface="楷体_GB2312" pitchFamily="49" charset="-122"/>
              </a:rPr>
              <a:t>例如，仪器的最小分度值为0.5，则0.1-0.4,0.6-0.9都是估计的，不必估到下一位。</a:t>
            </a:r>
            <a:br>
              <a:rPr lang="en-US" altLang="zh-CN" sz="2400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400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游标类量具，读到卡尺分度值--</a:t>
            </a:r>
            <a:r>
              <a:rPr lang="zh-CN" altLang="en-US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不再估读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b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(4) 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数字式仪表及步进读数仪器</a:t>
            </a:r>
            <a:r>
              <a:rPr lang="zh-CN" altLang="en-US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不需估读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714348" y="1214422"/>
            <a:ext cx="26670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读数应用：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6" name="标题 1"/>
          <p:cNvSpPr txBox="1"/>
          <p:nvPr/>
        </p:nvSpPr>
        <p:spPr bwMode="auto">
          <a:xfrm>
            <a:off x="152400" y="76200"/>
            <a:ext cx="378661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有效数字及运算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DDE40F5-5507-47FE-865B-40F59125116B}" type="slidenum">
              <a:rPr lang="en-US" smtClean="0"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65157"/>
            <a:ext cx="5844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课程的地位、作用和目的</a:t>
            </a:r>
          </a:p>
        </p:txBody>
      </p:sp>
      <p:sp>
        <p:nvSpPr>
          <p:cNvPr id="7" name="Content Placeholder 3"/>
          <p:cNvSpPr txBox="1">
            <a:spLocks noGrp="1"/>
          </p:cNvSpPr>
          <p:nvPr>
            <p:ph idx="1"/>
          </p:nvPr>
        </p:nvSpPr>
        <p:spPr>
          <a:xfrm>
            <a:off x="357158" y="1428736"/>
            <a:ext cx="8220075" cy="262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楷体_GB2312" pitchFamily="49" charset="-122"/>
                <a:sym typeface="Arial" panose="020B0604020202020204" pitchFamily="34" charset="0"/>
              </a:rPr>
              <a:t>课程的地位、作用</a:t>
            </a:r>
          </a:p>
          <a:p>
            <a:pPr eaLnBrk="1" hangingPunct="1">
              <a:lnSpc>
                <a:spcPct val="115000"/>
              </a:lnSpc>
              <a:spcBef>
                <a:spcPts val="1200"/>
              </a:spcBef>
            </a:pPr>
            <a:r>
              <a:rPr lang="zh-CN" altLang="en-US" sz="2400" dirty="0">
                <a:latin typeface="楷体_GB2312" pitchFamily="49" charset="-122"/>
                <a:sym typeface="Arial" panose="020B0604020202020204" pitchFamily="34" charset="0"/>
              </a:rPr>
              <a:t>物理学是自然科学的基础学科</a:t>
            </a:r>
            <a:r>
              <a:rPr lang="en-US" altLang="zh-CN" sz="2400" dirty="0">
                <a:latin typeface="楷体_GB2312" pitchFamily="49" charset="-122"/>
                <a:sym typeface="Arial" panose="020B0604020202020204" pitchFamily="34" charset="0"/>
              </a:rPr>
              <a:t>,</a:t>
            </a:r>
            <a:r>
              <a:rPr lang="zh-CN" altLang="en-US" sz="2400" dirty="0">
                <a:latin typeface="楷体_GB2312" pitchFamily="49" charset="-122"/>
                <a:sym typeface="Arial" panose="020B0604020202020204" pitchFamily="34" charset="0"/>
              </a:rPr>
              <a:t>是学习其它自然科学和工程技术的基础。</a:t>
            </a:r>
          </a:p>
          <a:p>
            <a:pPr>
              <a:spcBef>
                <a:spcPct val="40000"/>
              </a:spcBef>
            </a:pPr>
            <a:r>
              <a:rPr lang="zh-CN" altLang="en-US" sz="2400" dirty="0">
                <a:latin typeface="楷体_GB2312" pitchFamily="49" charset="-122"/>
                <a:sym typeface="Arial" panose="020B0604020202020204" pitchFamily="34" charset="0"/>
              </a:rPr>
              <a:t>物理学是一门建立在实验基础上的学科，物理实验在物理学的产生、发展和应用过程中起着重要作用。</a:t>
            </a:r>
            <a:endParaRPr lang="zh-CN" altLang="en-US" sz="2400" dirty="0"/>
          </a:p>
        </p:txBody>
      </p:sp>
      <p:grpSp>
        <p:nvGrpSpPr>
          <p:cNvPr id="5" name="组合 6"/>
          <p:cNvGrpSpPr/>
          <p:nvPr/>
        </p:nvGrpSpPr>
        <p:grpSpPr>
          <a:xfrm>
            <a:off x="1155700" y="4366917"/>
            <a:ext cx="7237413" cy="1759246"/>
            <a:chOff x="1600200" y="4114800"/>
            <a:chExt cx="7237413" cy="1759246"/>
          </a:xfrm>
        </p:grpSpPr>
        <p:sp>
          <p:nvSpPr>
            <p:cNvPr id="8" name="Rectangle 1221"/>
            <p:cNvSpPr>
              <a:spLocks noChangeArrowheads="1"/>
            </p:cNvSpPr>
            <p:nvPr/>
          </p:nvSpPr>
          <p:spPr bwMode="auto">
            <a:xfrm>
              <a:off x="1600200" y="4114800"/>
              <a:ext cx="6670416" cy="46384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 tIns="46800" bIns="46800">
              <a:spAutoFit/>
            </a:bodyPr>
            <a:lstStyle/>
            <a:p>
              <a:pPr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solidFill>
                    <a:srgbClr val="0033CC"/>
                  </a:solidFill>
                  <a:latin typeface="微软雅黑" panose="020B0503020204020204" pitchFamily="34" charset="-122"/>
                </a:rPr>
                <a:t> 经典物理学规律是从实验事实中总结出来的。</a:t>
              </a:r>
            </a:p>
          </p:txBody>
        </p:sp>
        <p:sp>
          <p:nvSpPr>
            <p:cNvPr id="9" name="Rectangle 1222"/>
            <p:cNvSpPr>
              <a:spLocks noChangeArrowheads="1"/>
            </p:cNvSpPr>
            <p:nvPr/>
          </p:nvSpPr>
          <p:spPr bwMode="auto">
            <a:xfrm>
              <a:off x="1600200" y="4572000"/>
              <a:ext cx="7237413" cy="83317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tIns="46800" bIns="46800">
              <a:spAutoFit/>
            </a:bodyPr>
            <a:lstStyle/>
            <a:p>
              <a:pPr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solidFill>
                    <a:srgbClr val="0033CC"/>
                  </a:solidFill>
                  <a:latin typeface="微软雅黑" panose="020B0503020204020204" pitchFamily="34" charset="-122"/>
                </a:rPr>
                <a:t> 近代物理学是从实验事实与经典物理学的矛盾中发展起来的。</a:t>
              </a:r>
            </a:p>
          </p:txBody>
        </p:sp>
        <p:sp>
          <p:nvSpPr>
            <p:cNvPr id="10" name="Rectangle 1223"/>
            <p:cNvSpPr>
              <a:spLocks noChangeArrowheads="1"/>
            </p:cNvSpPr>
            <p:nvPr/>
          </p:nvSpPr>
          <p:spPr bwMode="auto">
            <a:xfrm>
              <a:off x="1600200" y="5410200"/>
              <a:ext cx="6978192" cy="46384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 tIns="46800" bIns="46800">
              <a:spAutoFit/>
            </a:bodyPr>
            <a:lstStyle/>
            <a:p>
              <a:pPr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solidFill>
                    <a:srgbClr val="0033CC"/>
                  </a:solidFill>
                  <a:latin typeface="微软雅黑" panose="020B0503020204020204" pitchFamily="34" charset="-122"/>
                </a:rPr>
                <a:t> 很多技术科学是从物理学的分支中独立出去的。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187450" y="2492375"/>
            <a:ext cx="6840538" cy="2043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楷体_GB2312" pitchFamily="49" charset="-122"/>
              </a:rPr>
              <a:t>注：</a:t>
            </a:r>
            <a:r>
              <a:rPr lang="zh-CN" altLang="en-US" sz="3200" b="1" dirty="0">
                <a:solidFill>
                  <a:schemeClr val="bg2"/>
                </a:solidFill>
                <a:latin typeface="微软雅黑" panose="020B0503020204020204" pitchFamily="34" charset="-122"/>
                <a:ea typeface="楷体_GB2312" pitchFamily="49" charset="-122"/>
              </a:rPr>
              <a:t>中间运算可多保留一位有效数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2"/>
                </a:solidFill>
                <a:latin typeface="微软雅黑" panose="020B0503020204020204" pitchFamily="34" charset="-122"/>
                <a:ea typeface="楷体_GB2312" pitchFamily="49" charset="-122"/>
              </a:rPr>
              <a:t>字；表示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楷体_GB2312" pitchFamily="49" charset="-122"/>
              </a:rPr>
              <a:t>测量结果</a:t>
            </a:r>
            <a:r>
              <a:rPr lang="zh-CN" altLang="en-US" sz="3200" b="1" dirty="0">
                <a:solidFill>
                  <a:schemeClr val="bg2"/>
                </a:solidFill>
                <a:latin typeface="微软雅黑" panose="020B0503020204020204" pitchFamily="34" charset="-122"/>
                <a:ea typeface="楷体_GB2312" pitchFamily="49" charset="-122"/>
              </a:rPr>
              <a:t>时有效数字的位数</a:t>
            </a: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2"/>
                </a:solidFill>
                <a:latin typeface="微软雅黑" panose="020B0503020204020204" pitchFamily="34" charset="-122"/>
                <a:ea typeface="楷体_GB2312" pitchFamily="49" charset="-122"/>
              </a:rPr>
              <a:t>由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楷体_GB2312" pitchFamily="49" charset="-122"/>
              </a:rPr>
              <a:t>不确定度</a:t>
            </a:r>
            <a:r>
              <a:rPr lang="zh-CN" altLang="en-US" sz="3200" b="1" dirty="0">
                <a:solidFill>
                  <a:schemeClr val="bg2"/>
                </a:solidFill>
                <a:latin typeface="微软雅黑" panose="020B0503020204020204" pitchFamily="34" charset="-122"/>
                <a:ea typeface="楷体_GB2312" pitchFamily="49" charset="-122"/>
              </a:rPr>
              <a:t>决定</a:t>
            </a:r>
            <a:r>
              <a:rPr lang="zh-CN" altLang="en-US" sz="3200" b="1" dirty="0">
                <a:solidFill>
                  <a:schemeClr val="bg2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152400" y="76200"/>
            <a:ext cx="378661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有效数字及运算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4815742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不确定度及结果表示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5536" y="1196752"/>
            <a:ext cx="8102247" cy="51090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latin typeface="宋体" panose="02010600030101010101" pitchFamily="2" charset="-122"/>
                <a:sym typeface="Arial" panose="020B0604020202020204" pitchFamily="34" charset="0"/>
              </a:rPr>
              <a:t>不确定度的基本概念</a:t>
            </a:r>
          </a:p>
          <a:p>
            <a:pPr eaLnBrk="1" hangingPunct="1">
              <a:buNone/>
            </a:pPr>
            <a:endParaRPr lang="zh-CN" altLang="en-US" sz="2000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eaLnBrk="1" hangingPunct="1"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+mn-ea"/>
              </a:rPr>
              <a:t>由于测量误差的存在，使得被测量值具有一定的不确定性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+mn-ea"/>
              </a:rPr>
              <a:t>,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+mn-ea"/>
              </a:rPr>
              <a:t>表示测量结果时，除了要给出测量值的大小，还要对测量值的可靠性进行评定。</a:t>
            </a:r>
            <a:endParaRPr lang="en-US" altLang="zh-CN" sz="2000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eaLnBrk="1" hangingPunct="1">
              <a:buNone/>
            </a:pP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Arial" panose="020B0604020202020204" pitchFamily="34" charset="0"/>
              </a:rPr>
              <a:t>不确定度:  </a:t>
            </a:r>
            <a:r>
              <a:rPr lang="zh-CN" altLang="en-US" sz="2800" dirty="0">
                <a:latin typeface="宋体" panose="02010600030101010101" pitchFamily="2" charset="-122"/>
                <a:sym typeface="Arial" panose="020B0604020202020204" pitchFamily="34" charset="0"/>
              </a:rPr>
              <a:t>由于测量误差的存在对被测量值不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latin typeface="宋体" panose="02010600030101010101" pitchFamily="2" charset="-122"/>
                <a:sym typeface="Arial" panose="020B0604020202020204" pitchFamily="34" charset="0"/>
              </a:rPr>
              <a:t>           能确定的程度，它给出测量结果不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latin typeface="宋体" panose="02010600030101010101" pitchFamily="2" charset="-122"/>
                <a:sym typeface="Arial" panose="020B0604020202020204" pitchFamily="34" charset="0"/>
              </a:rPr>
              <a:t>           能确定的误差分布范围；是一定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Arial" panose="020B0604020202020204" pitchFamily="34" charset="0"/>
              </a:rPr>
              <a:t>置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          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Arial" panose="020B0604020202020204" pitchFamily="34" charset="0"/>
              </a:rPr>
              <a:t>信概率</a:t>
            </a:r>
            <a:r>
              <a:rPr lang="zh-CN" altLang="en-US" sz="2800" dirty="0">
                <a:latin typeface="宋体" panose="02010600030101010101" pitchFamily="2" charset="-122"/>
                <a:sym typeface="Arial" panose="020B0604020202020204" pitchFamily="34" charset="0"/>
              </a:rPr>
              <a:t>下被测量的真值所处的量值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latin typeface="宋体" panose="02010600030101010101" pitchFamily="2" charset="-122"/>
                <a:sym typeface="Arial" panose="020B0604020202020204" pitchFamily="34" charset="0"/>
              </a:rPr>
              <a:t>           范围的评定。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2188"/>
            <a:ext cx="8401080" cy="507209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测量结果表示中</a:t>
            </a:r>
            <a:r>
              <a:rPr lang="zh-CN" altLang="en-US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不确定度的取位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不确定度的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首位是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时取两位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其它情况取一位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相对不确定度取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两位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为了保证不降低测量结果的置信概率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尾数一律采取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进位法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处理，即只要保留的末位数后面不全为零，都向上进位。</a:t>
            </a:r>
          </a:p>
          <a:p>
            <a:pPr eaLnBrk="1" latinLnBrk="0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测量结果表示中</a:t>
            </a: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算术平均值的取位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算术平均值的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最后一位和不确定度的最后一位对齐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截取剩余尾数时，按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“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五下舍五上进，奇进偶舍指整五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”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的规则。</a:t>
            </a:r>
          </a:p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3786614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有效数字及运算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690563" y="3071961"/>
          <a:ext cx="453548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918400" imgH="5791200" progId="Equation.3">
                  <p:embed/>
                </p:oleObj>
              </mc:Choice>
              <mc:Fallback>
                <p:oleObj name="公式" r:id="rId2" imgW="32918400" imgH="579120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0563" y="3071961"/>
                        <a:ext cx="4535487" cy="7683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3270250" y="5588148"/>
          <a:ext cx="209708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2860000" imgH="9448800" progId="Equation.3">
                  <p:embed/>
                </p:oleObj>
              </mc:Choice>
              <mc:Fallback>
                <p:oleObj name="公式" r:id="rId4" imgW="22860000" imgH="94488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0250" y="5588148"/>
                        <a:ext cx="2097088" cy="8651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5662761"/>
            <a:ext cx="25923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相对不确定度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914400" y="2081361"/>
            <a:ext cx="2736850" cy="1079500"/>
            <a:chOff x="0" y="0"/>
            <a:chExt cx="1723" cy="680"/>
          </a:xfrm>
        </p:grpSpPr>
        <p:sp>
          <p:nvSpPr>
            <p:cNvPr id="66580" name="AutoShape 6"/>
            <p:cNvSpPr>
              <a:spLocks noChangeArrowheads="1"/>
            </p:cNvSpPr>
            <p:nvPr/>
          </p:nvSpPr>
          <p:spPr bwMode="auto">
            <a:xfrm rot="215926">
              <a:off x="544" y="363"/>
              <a:ext cx="680" cy="317"/>
            </a:xfrm>
            <a:prstGeom prst="curvedDownArrow">
              <a:avLst>
                <a:gd name="adj1" fmla="val 42902"/>
                <a:gd name="adj2" fmla="val 80124"/>
                <a:gd name="adj3" fmla="val 53694"/>
              </a:avLst>
            </a:prstGeom>
            <a:solidFill>
              <a:schemeClr val="hlink"/>
            </a:solidFill>
            <a:ln w="12700">
              <a:solidFill>
                <a:schemeClr val="hlink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 dirty="0">
                <a:latin typeface="微软雅黑" panose="020B0503020204020204" pitchFamily="34" charset="-122"/>
              </a:endParaRPr>
            </a:p>
          </p:txBody>
        </p:sp>
        <p:sp>
          <p:nvSpPr>
            <p:cNvPr id="66581" name="Text Box 7"/>
            <p:cNvSpPr txBox="1">
              <a:spLocks noChangeArrowheads="1"/>
            </p:cNvSpPr>
            <p:nvPr/>
          </p:nvSpPr>
          <p:spPr bwMode="auto">
            <a:xfrm>
              <a:off x="0" y="0"/>
              <a:ext cx="1723" cy="343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hlink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66"/>
                  </a:solidFill>
                  <a:latin typeface="楷体_GB2312" pitchFamily="49" charset="-122"/>
                  <a:ea typeface="楷体_GB2312" pitchFamily="49" charset="-122"/>
                </a:rPr>
                <a:t>末尾数保持一致</a:t>
              </a: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2514600" y="3757761"/>
            <a:ext cx="3962400" cy="739729"/>
            <a:chOff x="0" y="0"/>
            <a:chExt cx="2919" cy="465"/>
          </a:xfrm>
        </p:grpSpPr>
        <p:sp>
          <p:nvSpPr>
            <p:cNvPr id="66578" name="AutoShape 9"/>
            <p:cNvSpPr>
              <a:spLocks noChangeAspect="1" noChangeArrowheads="1"/>
            </p:cNvSpPr>
            <p:nvPr/>
          </p:nvSpPr>
          <p:spPr bwMode="auto">
            <a:xfrm rot="5400000">
              <a:off x="135" y="-135"/>
              <a:ext cx="381" cy="65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8813 h 21600"/>
                <a:gd name="T20" fmla="*/ 19446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8204" y="0"/>
                  </a:moveTo>
                  <a:lnTo>
                    <a:pt x="14807" y="6499"/>
                  </a:lnTo>
                  <a:lnTo>
                    <a:pt x="16950" y="6499"/>
                  </a:lnTo>
                  <a:lnTo>
                    <a:pt x="16950" y="18817"/>
                  </a:lnTo>
                  <a:lnTo>
                    <a:pt x="0" y="18817"/>
                  </a:lnTo>
                  <a:lnTo>
                    <a:pt x="0" y="21600"/>
                  </a:lnTo>
                  <a:lnTo>
                    <a:pt x="19457" y="21600"/>
                  </a:lnTo>
                  <a:lnTo>
                    <a:pt x="19457" y="6499"/>
                  </a:lnTo>
                  <a:lnTo>
                    <a:pt x="21600" y="6499"/>
                  </a:lnTo>
                  <a:lnTo>
                    <a:pt x="18204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46090" name="Text Box 10"/>
            <p:cNvSpPr txBox="1">
              <a:spLocks noChangeArrowheads="1"/>
            </p:cNvSpPr>
            <p:nvPr/>
          </p:nvSpPr>
          <p:spPr bwMode="auto">
            <a:xfrm>
              <a:off x="696" y="136"/>
              <a:ext cx="2223" cy="329"/>
            </a:xfrm>
            <a:prstGeom prst="rect">
              <a:avLst/>
            </a:prstGeom>
            <a:solidFill>
              <a:schemeClr val="accent1"/>
            </a:solidFill>
            <a:ln w="25400" cmpd="sng">
              <a:solidFill>
                <a:srgbClr val="FF0066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sz="2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楷体_GB2312" pitchFamily="49" charset="-122"/>
                </a:rPr>
                <a:t>取</a:t>
              </a:r>
              <a:r>
                <a:rPr lang="zh-CN" altLang="zh-CN" sz="2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楷体_GB2312" pitchFamily="49" charset="-122"/>
                </a:rPr>
                <a:t>1-2</a:t>
              </a:r>
              <a:r>
                <a:rPr lang="zh-CN" sz="2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楷体_GB2312" pitchFamily="49" charset="-122"/>
                </a:rPr>
                <a:t>位有效数字</a:t>
              </a: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1752600" y="3681561"/>
            <a:ext cx="7239000" cy="1548161"/>
            <a:chOff x="0" y="0"/>
            <a:chExt cx="3402" cy="952"/>
          </a:xfrm>
        </p:grpSpPr>
        <p:sp>
          <p:nvSpPr>
            <p:cNvPr id="66576" name="AutoShape 12"/>
            <p:cNvSpPr>
              <a:spLocks noChangeArrowheads="1"/>
            </p:cNvSpPr>
            <p:nvPr/>
          </p:nvSpPr>
          <p:spPr bwMode="auto">
            <a:xfrm rot="5400000">
              <a:off x="114" y="-114"/>
              <a:ext cx="952" cy="11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9989 h 21600"/>
                <a:gd name="T20" fmla="*/ 19308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8582" y="0"/>
                  </a:moveTo>
                  <a:lnTo>
                    <a:pt x="15564" y="6383"/>
                  </a:lnTo>
                  <a:lnTo>
                    <a:pt x="17865" y="6383"/>
                  </a:lnTo>
                  <a:lnTo>
                    <a:pt x="17865" y="19995"/>
                  </a:lnTo>
                  <a:lnTo>
                    <a:pt x="0" y="19995"/>
                  </a:lnTo>
                  <a:lnTo>
                    <a:pt x="0" y="21600"/>
                  </a:lnTo>
                  <a:lnTo>
                    <a:pt x="19299" y="21600"/>
                  </a:lnTo>
                  <a:lnTo>
                    <a:pt x="19299" y="6383"/>
                  </a:lnTo>
                  <a:lnTo>
                    <a:pt x="21600" y="6383"/>
                  </a:lnTo>
                  <a:lnTo>
                    <a:pt x="18582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46093" name="Text Box 13"/>
            <p:cNvSpPr txBox="1">
              <a:spLocks noChangeArrowheads="1"/>
            </p:cNvSpPr>
            <p:nvPr/>
          </p:nvSpPr>
          <p:spPr bwMode="auto">
            <a:xfrm>
              <a:off x="1179" y="635"/>
              <a:ext cx="2223" cy="284"/>
            </a:xfrm>
            <a:prstGeom prst="rect">
              <a:avLst/>
            </a:prstGeom>
            <a:solidFill>
              <a:schemeClr val="accent1"/>
            </a:solidFill>
            <a:ln w="25400" cmpd="sng">
              <a:solidFill>
                <a:srgbClr val="FF0066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楷体_GB2312" pitchFamily="49" charset="-122"/>
                  <a:sym typeface="Arial" panose="020B0604020202020204" pitchFamily="34" charset="0"/>
                </a:rPr>
                <a:t>五下舍；五上进，整五奇进偶舍</a:t>
              </a:r>
            </a:p>
          </p:txBody>
        </p:sp>
      </p:grp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5516563" y="5738961"/>
            <a:ext cx="2841651" cy="523220"/>
          </a:xfrm>
          <a:prstGeom prst="rect">
            <a:avLst/>
          </a:prstGeom>
          <a:solidFill>
            <a:schemeClr val="accent1"/>
          </a:solidFill>
          <a:ln w="25400" cmpd="sng">
            <a:solidFill>
              <a:srgbClr val="FF0066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楷体_GB2312" pitchFamily="49" charset="-122"/>
              </a:rPr>
              <a:t>取</a:t>
            </a:r>
            <a:r>
              <a:rPr lang="zh-CN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楷体_GB2312" pitchFamily="49" charset="-122"/>
              </a:rPr>
              <a:t>2</a:t>
            </a:r>
            <a:r>
              <a:rPr 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楷体_GB2312" pitchFamily="49" charset="-122"/>
              </a:rPr>
              <a:t>位有效数字</a:t>
            </a:r>
          </a:p>
        </p:txBody>
      </p:sp>
      <p:grpSp>
        <p:nvGrpSpPr>
          <p:cNvPr id="5" name="Group 15"/>
          <p:cNvGrpSpPr/>
          <p:nvPr/>
        </p:nvGrpSpPr>
        <p:grpSpPr bwMode="auto">
          <a:xfrm>
            <a:off x="3733800" y="2233761"/>
            <a:ext cx="2930523" cy="866775"/>
            <a:chOff x="0" y="0"/>
            <a:chExt cx="1845" cy="546"/>
          </a:xfrm>
        </p:grpSpPr>
        <p:sp>
          <p:nvSpPr>
            <p:cNvPr id="66574" name="AutoShape 16"/>
            <p:cNvSpPr>
              <a:spLocks noChangeArrowheads="1"/>
            </p:cNvSpPr>
            <p:nvPr/>
          </p:nvSpPr>
          <p:spPr bwMode="auto">
            <a:xfrm>
              <a:off x="0" y="0"/>
              <a:ext cx="513" cy="5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1 w 21600"/>
                <a:gd name="T13" fmla="*/ 4391 h 21600"/>
                <a:gd name="T14" fmla="*/ 19789 w 21600"/>
                <a:gd name="T15" fmla="*/ 775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16" y="0"/>
                  </a:lnTo>
                  <a:lnTo>
                    <a:pt x="15116" y="4391"/>
                  </a:lnTo>
                  <a:lnTo>
                    <a:pt x="12427" y="4391"/>
                  </a:lnTo>
                  <a:cubicBezTo>
                    <a:pt x="5564" y="4391"/>
                    <a:pt x="0" y="7868"/>
                    <a:pt x="0" y="12158"/>
                  </a:cubicBezTo>
                  <a:lnTo>
                    <a:pt x="0" y="21600"/>
                  </a:lnTo>
                  <a:lnTo>
                    <a:pt x="3451" y="21600"/>
                  </a:lnTo>
                  <a:lnTo>
                    <a:pt x="3451" y="12158"/>
                  </a:lnTo>
                  <a:cubicBezTo>
                    <a:pt x="3451" y="9733"/>
                    <a:pt x="7470" y="7767"/>
                    <a:pt x="12427" y="7767"/>
                  </a:cubicBezTo>
                  <a:lnTo>
                    <a:pt x="15116" y="7767"/>
                  </a:lnTo>
                  <a:lnTo>
                    <a:pt x="1511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46097" name="Text Box 17"/>
            <p:cNvSpPr txBox="1">
              <a:spLocks noChangeArrowheads="1"/>
            </p:cNvSpPr>
            <p:nvPr/>
          </p:nvSpPr>
          <p:spPr bwMode="auto">
            <a:xfrm>
              <a:off x="593" y="0"/>
              <a:ext cx="1252" cy="330"/>
            </a:xfrm>
            <a:prstGeom prst="rect">
              <a:avLst/>
            </a:prstGeom>
            <a:solidFill>
              <a:schemeClr val="accent1"/>
            </a:solidFill>
            <a:ln w="25400" cmpd="sng">
              <a:solidFill>
                <a:schemeClr val="hlink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sz="2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楷体_GB2312" pitchFamily="49" charset="-122"/>
                </a:rPr>
                <a:t>科学记数法</a:t>
              </a:r>
            </a:p>
          </p:txBody>
        </p:sp>
      </p:grpSp>
      <p:sp>
        <p:nvSpPr>
          <p:cNvPr id="66570" name="AutoShape 18"/>
          <p:cNvSpPr/>
          <p:nvPr/>
        </p:nvSpPr>
        <p:spPr bwMode="auto">
          <a:xfrm>
            <a:off x="-677863" y="6858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66571" name="AutoShape 19"/>
          <p:cNvSpPr/>
          <p:nvPr/>
        </p:nvSpPr>
        <p:spPr bwMode="auto">
          <a:xfrm>
            <a:off x="228600" y="3529161"/>
            <a:ext cx="457200" cy="2362200"/>
          </a:xfrm>
          <a:prstGeom prst="leftBrace">
            <a:avLst>
              <a:gd name="adj1" fmla="val 43056"/>
              <a:gd name="adj2" fmla="val 50000"/>
            </a:avLst>
          </a:prstGeom>
          <a:noFill/>
          <a:ln w="57150">
            <a:solidFill>
              <a:schemeClr val="hlink"/>
            </a:solidFill>
            <a:round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66572" name="矩形 19"/>
          <p:cNvSpPr>
            <a:spLocks noChangeArrowheads="1"/>
          </p:cNvSpPr>
          <p:nvPr/>
        </p:nvSpPr>
        <p:spPr bwMode="auto">
          <a:xfrm>
            <a:off x="242094" y="1059556"/>
            <a:ext cx="81534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不确定度的取位示例：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23" name="标题 1"/>
          <p:cNvSpPr txBox="1"/>
          <p:nvPr/>
        </p:nvSpPr>
        <p:spPr bwMode="auto">
          <a:xfrm>
            <a:off x="152400" y="76200"/>
            <a:ext cx="378661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有效数字及运算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4608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utoUpdateAnimBg="0"/>
      <p:bldP spid="46094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3786614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有效数字及运算</a:t>
            </a:r>
          </a:p>
        </p:txBody>
      </p:sp>
      <p:sp>
        <p:nvSpPr>
          <p:cNvPr id="9" name="Rectangle 2"/>
          <p:cNvSpPr txBox="1">
            <a:spLocks noRot="1" noChangeArrowheads="1"/>
          </p:cNvSpPr>
          <p:nvPr/>
        </p:nvSpPr>
        <p:spPr bwMode="auto">
          <a:xfrm>
            <a:off x="685800" y="1052514"/>
            <a:ext cx="77724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0" cap="none" spc="0" normalizeH="0" baseline="0" noProof="0" dirty="0">
                <a:ln w="3175">
                  <a:solidFill>
                    <a:schemeClr val="tx1"/>
                  </a:solidFill>
                  <a:prstDash val="solid"/>
                </a:ln>
                <a:solidFill>
                  <a:srgbClr val="FF0066"/>
                </a:solidFill>
                <a:effectLst/>
                <a:uLnTx/>
                <a:uFillTx/>
                <a:latin typeface="微软雅黑" panose="020B0503020204020204" pitchFamily="34" charset="-122"/>
                <a:ea typeface="黑体" panose="0201060906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zh-CN" altLang="en-US" sz="2800" i="0" u="none" strike="noStrike" kern="0" cap="none" spc="0" normalizeH="0" baseline="0" noProof="0" dirty="0">
                <a:ln w="3175">
                  <a:solidFill>
                    <a:schemeClr val="tx1"/>
                  </a:solidFill>
                  <a:prstDash val="solid"/>
                </a:ln>
                <a:solidFill>
                  <a:srgbClr val="FF0066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800" i="0" u="none" strike="noStrike" kern="0" cap="none" spc="0" normalizeH="0" baseline="0" noProof="0" dirty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测得某</a:t>
            </a:r>
            <a:r>
              <a:rPr lang="zh-CN" altLang="en-US" sz="2800" kern="0" dirty="0">
                <a:ln w="3175">
                  <a:solidFill>
                    <a:schemeClr val="tx1"/>
                  </a:solidFill>
                  <a:prstDash val="solid"/>
                </a:ln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圆</a:t>
            </a:r>
            <a:r>
              <a:rPr kumimoji="0" lang="zh-CN" altLang="en-US" sz="2800" i="0" u="none" strike="noStrike" kern="0" cap="none" spc="0" normalizeH="0" baseline="0" noProof="0" dirty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柱体质量</a:t>
            </a:r>
            <a:r>
              <a:rPr kumimoji="0" lang="en-US" altLang="zh-CN" sz="2800" i="0" u="none" strike="noStrike" kern="0" cap="none" spc="0" normalizeH="0" baseline="0" noProof="0" dirty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2800" i="0" u="none" strike="noStrike" kern="0" cap="none" spc="0" normalizeH="0" baseline="0" noProof="0" dirty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，直径</a:t>
            </a:r>
            <a:r>
              <a:rPr kumimoji="0" lang="en-US" altLang="zh-CN" sz="2800" i="0" u="none" strike="noStrike" kern="0" cap="none" spc="0" normalizeH="0" baseline="0" noProof="0" dirty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800" i="0" u="none" strike="noStrike" kern="0" cap="none" spc="0" normalizeH="0" baseline="0" noProof="0" dirty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，高度</a:t>
            </a:r>
            <a:r>
              <a:rPr kumimoji="0" lang="en-US" altLang="zh-CN" sz="2800" i="0" u="none" strike="noStrike" kern="0" cap="none" spc="0" normalizeH="0" baseline="0" noProof="0" dirty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h</a:t>
            </a:r>
            <a:r>
              <a:rPr kumimoji="0" lang="zh-CN" altLang="en-US" sz="2800" i="0" u="none" strike="noStrike" kern="0" cap="none" spc="0" normalizeH="0" baseline="0" noProof="0" dirty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值如 </a:t>
            </a:r>
            <a:br>
              <a:rPr kumimoji="0" lang="zh-CN" altLang="en-US" sz="2800" i="0" u="none" strike="noStrike" kern="0" cap="none" spc="0" normalizeH="0" baseline="0" noProof="0" dirty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</a:br>
            <a:r>
              <a:rPr kumimoji="0" lang="zh-CN" altLang="en-US" sz="2800" i="0" u="none" strike="noStrike" kern="0" cap="none" spc="0" normalizeH="0" baseline="0" noProof="0" dirty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    下，计算其密度及不确定度。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2775585" y="1967230"/>
          <a:ext cx="3707130" cy="163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12900" imgH="711200" progId="Equation.3">
                  <p:embed/>
                </p:oleObj>
              </mc:Choice>
              <mc:Fallback>
                <p:oleObj r:id="rId2" imgW="1612900" imgH="7112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75585" y="1967230"/>
                        <a:ext cx="3707130" cy="16357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800" y="3643314"/>
            <a:ext cx="6781800" cy="1373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66"/>
                </a:solidFill>
                <a:latin typeface="微软雅黑" panose="020B0503020204020204" pitchFamily="34" charset="-122"/>
                <a:ea typeface="黑体" panose="02010609060101010101" pitchFamily="2" charset="-122"/>
                <a:cs typeface="Times New Roman" panose="02020603050405020304" pitchFamily="18" charset="0"/>
              </a:rPr>
              <a:t>解：</a:t>
            </a:r>
            <a:r>
              <a:rPr lang="en-US" altLang="zh-CN" sz="2800" b="1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1)  </a:t>
            </a:r>
            <a:r>
              <a:rPr lang="zh-CN" altLang="en-US" sz="2800" b="1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圆柱体密度公式：</a:t>
            </a:r>
          </a:p>
          <a:p>
            <a:r>
              <a:rPr lang="zh-CN" altLang="en-US" sz="2800" b="1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   </a:t>
            </a:r>
          </a:p>
          <a:p>
            <a:r>
              <a:rPr lang="zh-CN" altLang="en-US" sz="2800" b="1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800" b="1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2)  </a:t>
            </a:r>
            <a:r>
              <a:rPr lang="zh-CN" altLang="en-US" sz="2800" b="1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计算密度平均值：</a:t>
            </a: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4799435" y="3501008"/>
          <a:ext cx="185060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240000" imgH="9448800" progId="Equation.3">
                  <p:embed/>
                </p:oleObj>
              </mc:Choice>
              <mc:Fallback>
                <p:oleObj r:id="rId4" imgW="15240000" imgH="94488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99435" y="3501008"/>
                        <a:ext cx="1850602" cy="838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/>
          <p:nvPr/>
        </p:nvGrpSpPr>
        <p:grpSpPr bwMode="auto">
          <a:xfrm>
            <a:off x="-403225" y="5243514"/>
            <a:ext cx="9547225" cy="914400"/>
            <a:chOff x="0" y="0"/>
            <a:chExt cx="6248" cy="555"/>
          </a:xfrm>
        </p:grpSpPr>
        <p:graphicFrame>
          <p:nvGraphicFramePr>
            <p:cNvPr id="16" name="Object 9"/>
            <p:cNvGraphicFramePr>
              <a:graphicFrameLocks noChangeAspect="1"/>
            </p:cNvGraphicFramePr>
            <p:nvPr/>
          </p:nvGraphicFramePr>
          <p:xfrm>
            <a:off x="737" y="0"/>
            <a:ext cx="5511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74371200" imgH="10972800" progId="Equation.3">
                    <p:embed/>
                  </p:oleObj>
                </mc:Choice>
                <mc:Fallback>
                  <p:oleObj r:id="rId6" imgW="74371200" imgH="10972800" progId="Equation.3">
                    <p:embed/>
                    <p:pic>
                      <p:nvPicPr>
                        <p:cNvPr id="0" name="Object 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37" y="0"/>
                          <a:ext cx="5511" cy="55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0" y="87"/>
              <a:ext cx="3120" cy="3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3786614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有效数字及运算</a:t>
            </a:r>
          </a:p>
        </p:txBody>
      </p:sp>
      <p:sp>
        <p:nvSpPr>
          <p:cNvPr id="15" name="Rectangle 2"/>
          <p:cNvSpPr txBox="1">
            <a:spLocks noRot="1" noChangeArrowheads="1"/>
          </p:cNvSpPr>
          <p:nvPr/>
        </p:nvSpPr>
        <p:spPr bwMode="auto">
          <a:xfrm>
            <a:off x="376222" y="795342"/>
            <a:ext cx="77724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3)</a:t>
            </a:r>
            <a:r>
              <a:rPr kumimoji="0" lang="zh-CN" altLang="en-US" sz="2800" b="1" i="0" u="none" strike="noStrike" kern="0" cap="none" spc="0" normalizeH="0" baseline="0" noProof="0" dirty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间接测量量的不确定度</a:t>
            </a:r>
            <a:r>
              <a:rPr kumimoji="0" lang="en-US" altLang="zh-CN" sz="2800" b="1" i="0" u="none" strike="noStrike" kern="0" cap="none" spc="0" normalizeH="0" baseline="0" noProof="0" dirty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1395395" y="1471626"/>
          <a:ext cx="54864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8696800" imgH="18288000" progId="Equation.3">
                  <p:embed/>
                </p:oleObj>
              </mc:Choice>
              <mc:Fallback>
                <p:oleObj r:id="rId2" imgW="88696800" imgH="182880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5395" y="1471626"/>
                        <a:ext cx="5486400" cy="1130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1420795" y="2481276"/>
          <a:ext cx="477202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2905600" imgH="17678400" progId="Equation.3">
                  <p:embed/>
                </p:oleObj>
              </mc:Choice>
              <mc:Fallback>
                <p:oleObj r:id="rId4" imgW="82905600" imgH="176784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0795" y="2481276"/>
                        <a:ext cx="4772025" cy="10175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2309795" y="3376626"/>
          <a:ext cx="30480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7548800" imgH="12801600" progId="Equation.3">
                  <p:embed/>
                </p:oleObj>
              </mc:Choice>
              <mc:Fallback>
                <p:oleObj r:id="rId6" imgW="47548800" imgH="128016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09795" y="3376626"/>
                        <a:ext cx="3048000" cy="822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/>
        </p:nvGraphicFramePr>
        <p:xfrm>
          <a:off x="2339975" y="4294505"/>
          <a:ext cx="400621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552700" imgH="508000" progId="Equation.3">
                  <p:embed/>
                </p:oleObj>
              </mc:Choice>
              <mc:Fallback>
                <p:oleObj r:id="rId8" imgW="2552700" imgH="5080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39975" y="4294505"/>
                        <a:ext cx="4006215" cy="812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2411730" y="5373370"/>
          <a:ext cx="447865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162300" imgH="736600" progId="Equation.3">
                  <p:embed/>
                </p:oleObj>
              </mc:Choice>
              <mc:Fallback>
                <p:oleObj name="公式" r:id="rId10" imgW="3162300" imgH="7366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11730" y="5373370"/>
                        <a:ext cx="4478655" cy="1050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3786614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有效数字及运算</a:t>
            </a:r>
          </a:p>
        </p:txBody>
      </p:sp>
      <p:sp>
        <p:nvSpPr>
          <p:cNvPr id="7" name="Rectangle 2"/>
          <p:cNvSpPr txBox="1">
            <a:spLocks noRot="1" noChangeArrowheads="1"/>
          </p:cNvSpPr>
          <p:nvPr/>
        </p:nvSpPr>
        <p:spPr bwMode="auto">
          <a:xfrm>
            <a:off x="914400" y="2667000"/>
            <a:ext cx="7467600" cy="297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848B4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 pitchFamily="49" charset="-122"/>
                <a:cs typeface="+mn-cs"/>
              </a:rPr>
              <a:t>测量结果：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447800" y="1295400"/>
          <a:ext cx="68580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2237600" imgH="6400800" progId="Equation.3">
                  <p:embed/>
                </p:oleObj>
              </mc:Choice>
              <mc:Fallback>
                <p:oleObj r:id="rId2" imgW="72237600" imgH="64008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47800" y="1295400"/>
                        <a:ext cx="6858000" cy="6080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908300" y="3581400"/>
          <a:ext cx="4144963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2672000" imgH="11582400" progId="Equation.3">
                  <p:embed/>
                </p:oleObj>
              </mc:Choice>
              <mc:Fallback>
                <p:oleObj r:id="rId4" imgW="42672000" imgH="115824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8300" y="3581400"/>
                        <a:ext cx="4144963" cy="11255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7"/>
          <p:cNvSpPr/>
          <p:nvPr/>
        </p:nvSpPr>
        <p:spPr bwMode="auto">
          <a:xfrm>
            <a:off x="2514600" y="3733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hlink"/>
            </a:solidFill>
            <a:round/>
          </a:ln>
        </p:spPr>
        <p:txBody>
          <a:bodyPr wrap="none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4648200" y="2438400"/>
            <a:ext cx="2286000" cy="762000"/>
          </a:xfrm>
          <a:prstGeom prst="wedgeRoundRectCallout">
            <a:avLst>
              <a:gd name="adj1" fmla="val -57222"/>
              <a:gd name="adj2" fmla="val 11395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b="1" dirty="0">
                <a:solidFill>
                  <a:srgbClr val="FF0066"/>
                </a:solidFill>
                <a:latin typeface="微软雅黑" panose="020B0503020204020204" pitchFamily="34" charset="-122"/>
                <a:ea typeface="楷体_GB2312" pitchFamily="49" charset="-122"/>
              </a:rPr>
              <a:t>  最后一位与不确</a:t>
            </a:r>
          </a:p>
          <a:p>
            <a:r>
              <a:rPr lang="zh-CN" altLang="en-US" b="1" dirty="0">
                <a:solidFill>
                  <a:srgbClr val="FF0066"/>
                </a:solidFill>
                <a:latin typeface="微软雅黑" panose="020B0503020204020204" pitchFamily="34" charset="-122"/>
                <a:ea typeface="楷体_GB2312" pitchFamily="49" charset="-122"/>
              </a:rPr>
              <a:t>定度最后一位对齐</a:t>
            </a:r>
          </a:p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16"/>
          </a:xfrm>
        </p:spPr>
        <p:txBody>
          <a:bodyPr/>
          <a:lstStyle/>
          <a:p>
            <a:pPr marL="609600" indent="-72009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400" dirty="0">
                <a:cs typeface="Times New Roman" panose="02020603050405020304" pitchFamily="18" charset="0"/>
              </a:rPr>
              <a:t>物理实验离不开对物理量的测量，由于测量仪器、测量方法、测量条件和测量人员等因素的限制，测量结果不可避免地存在着测量误差，误差的范围由不确定度来评定。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609600" indent="-72009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400" dirty="0">
                <a:cs typeface="Times New Roman" panose="02020603050405020304" pitchFamily="18" charset="0"/>
              </a:rPr>
              <a:t>主要介绍误差和不确定度的基本概念、测量结果的不确定度计算、实验数据处理和实验结果表示等方面的基本知识。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</a:p>
        </p:txBody>
      </p:sp>
      <p:sp>
        <p:nvSpPr>
          <p:cNvPr id="8" name="Text Box 8"/>
          <p:cNvSpPr txBox="1">
            <a:spLocks noGrp="1" noChangeArrowheads="1"/>
          </p:cNvSpPr>
          <p:nvPr>
            <p:ph idx="1"/>
          </p:nvPr>
        </p:nvSpPr>
        <p:spPr bwMode="auto">
          <a:xfrm>
            <a:off x="500034" y="1285860"/>
            <a:ext cx="8229600" cy="37918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1.</a:t>
            </a:r>
            <a:r>
              <a:rPr lang="zh-CN" altLang="en-US" sz="2400" dirty="0">
                <a:latin typeface="宋体" panose="02010600030101010101" pitchFamily="2" charset="-122"/>
              </a:rPr>
              <a:t>测量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直接测量：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将待测物理量与选作标准（单位）的同类物理量直接比较，得到被测物理量的测量值；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间接测量：利用待测物理量与直接测量量间的函数关系，求得该待测物理量的测量值。</a:t>
            </a:r>
            <a:endParaRPr lang="en-US" altLang="zh-CN" sz="24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400" dirty="0"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85860"/>
            <a:ext cx="8229600" cy="4530725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1.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测量</a:t>
            </a:r>
            <a:endParaRPr lang="en-US" altLang="zh-CN" sz="2400" dirty="0">
              <a:latin typeface="宋体" panose="02010600030101010101" pitchFamily="2" charset="-122"/>
              <a:sym typeface="+mn-ea"/>
            </a:endParaRPr>
          </a:p>
          <a:p>
            <a:pPr eaLnBrk="1" latinLnBrk="0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等精度测量:在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相同的测量条件下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（同一测量者、同样的方法、同样的仪器、同样的环境条件等）对同一物理量进行的重复测量。</a:t>
            </a:r>
            <a:endParaRPr lang="zh-CN" altLang="en-US" sz="24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latinLnBrk="0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非等精度测量:如果在重复测量过程中，诸多的实验条件只要有一个条件发生了变化，这时所进行的测量就是非等精度测量。</a:t>
            </a:r>
            <a:endParaRPr lang="en-US" altLang="zh-CN" sz="24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测量值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读数值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有效数字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)+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单位</a:t>
            </a:r>
            <a:endParaRPr lang="zh-CN" altLang="en-US" sz="24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65157"/>
            <a:ext cx="5844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课程的地位、作用和目的</a:t>
            </a:r>
          </a:p>
        </p:txBody>
      </p:sp>
      <p:sp>
        <p:nvSpPr>
          <p:cNvPr id="7" name="Content Placeholder 3"/>
          <p:cNvSpPr txBox="1">
            <a:spLocks noGrp="1"/>
          </p:cNvSpPr>
          <p:nvPr>
            <p:ph idx="1"/>
          </p:nvPr>
        </p:nvSpPr>
        <p:spPr>
          <a:xfrm>
            <a:off x="357158" y="1428736"/>
            <a:ext cx="8220075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CC6600"/>
                </a:solidFill>
              </a:rPr>
              <a:t>以诺贝尔物理学奖为例</a:t>
            </a:r>
            <a:r>
              <a:rPr lang="zh-CN" altLang="en-US" dirty="0">
                <a:solidFill>
                  <a:srgbClr val="CC6600"/>
                </a:solidFill>
              </a:rPr>
              <a:t>：</a:t>
            </a:r>
            <a:endParaRPr lang="en-US" altLang="zh-CN" dirty="0">
              <a:solidFill>
                <a:srgbClr val="CC66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Blip>
                <a:blip r:embed="rId3"/>
              </a:buBlip>
            </a:pPr>
            <a:r>
              <a:rPr lang="en-US" altLang="zh-CN" sz="2400" dirty="0">
                <a:ea typeface="黑体" panose="02010609060101010101" pitchFamily="2" charset="-122"/>
                <a:cs typeface="Times New Roman" panose="02020603050405020304" pitchFamily="18" charset="0"/>
              </a:rPr>
              <a:t>80%</a:t>
            </a:r>
            <a:r>
              <a:rPr lang="zh-CN" altLang="en-US" sz="2400" dirty="0">
                <a:ea typeface="黑体" panose="02010609060101010101" pitchFamily="2" charset="-122"/>
                <a:cs typeface="Times New Roman" panose="02020603050405020304" pitchFamily="18" charset="0"/>
              </a:rPr>
              <a:t>以上的诺贝尔物理学奖给了实验物理学家。 </a:t>
            </a:r>
            <a:r>
              <a:rPr lang="en-US" altLang="zh-CN" sz="2400" dirty="0">
                <a:ea typeface="黑体" panose="02010609060101010101" pitchFamily="2" charset="-122"/>
                <a:cs typeface="Times New Roman" panose="02020603050405020304" pitchFamily="18" charset="0"/>
              </a:rPr>
              <a:t>20%</a:t>
            </a:r>
            <a:r>
              <a:rPr lang="zh-CN" altLang="en-US" sz="2400" dirty="0">
                <a:ea typeface="黑体" panose="02010609060101010101" pitchFamily="2" charset="-122"/>
                <a:cs typeface="Times New Roman" panose="02020603050405020304" pitchFamily="18" charset="0"/>
              </a:rPr>
              <a:t>的奖中很多是实验和理论物理学家分享的。</a:t>
            </a: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Blip>
                <a:blip r:embed="rId3"/>
              </a:buBlip>
            </a:pPr>
            <a:r>
              <a:rPr lang="zh-CN" altLang="en-US" sz="2400" dirty="0">
                <a:ea typeface="黑体" panose="02010609060101010101" pitchFamily="2" charset="-122"/>
                <a:cs typeface="Times New Roman" panose="02020603050405020304" pitchFamily="18" charset="0"/>
              </a:rPr>
              <a:t>实验成果可以很快得奖，而理论成果要经过至少两个实验的检验。</a:t>
            </a: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Blip>
                <a:blip r:embed="rId3"/>
              </a:buBlip>
            </a:pPr>
            <a:r>
              <a:rPr lang="zh-CN" altLang="en-US" sz="2400" dirty="0">
                <a:ea typeface="黑体" panose="02010609060101010101" pitchFamily="2" charset="-122"/>
                <a:cs typeface="Times New Roman" panose="02020603050405020304" pitchFamily="18" charset="0"/>
              </a:rPr>
              <a:t>有的建立在共同实验基础上的成果可以连续几次获奖。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196752"/>
            <a:ext cx="8329642" cy="4900634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2. 误差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真值：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物理量的客观存在值。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测量值：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依据一定的理论、方法，使用确定的仪         器，通过测量得到的物理量的量值。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误差：                  相对误差：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约定真值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：理论值；平均值；……</a:t>
            </a:r>
            <a:endParaRPr lang="en-US" altLang="zh-CN" sz="24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宋体" panose="02010600030101010101" pitchFamily="2" charset="-122"/>
                <a:sym typeface="Arial" panose="020B0604020202020204" pitchFamily="34" charset="0"/>
              </a:rPr>
              <a:t>      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2" charset="-122"/>
              </a:rPr>
              <a:t>误差存在于一切测量过程中，</a:t>
            </a:r>
            <a:r>
              <a:rPr lang="zh-CN" altLang="en-US" sz="2400" dirty="0">
                <a:ea typeface="楷体_GB2312" pitchFamily="49" charset="-122"/>
              </a:rPr>
              <a:t>消除或减小误差、对误差作出估计是测量的不可缺少的组成部分。</a:t>
            </a:r>
            <a:endParaRPr lang="zh-CN" altLang="en-US" sz="2400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</a:p>
        </p:txBody>
      </p:sp>
      <p:graphicFrame>
        <p:nvGraphicFramePr>
          <p:cNvPr id="5" name="Object 10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714480" y="3789040"/>
          <a:ext cx="1393873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983200" imgH="4876800" progId="Equation.3">
                  <p:embed/>
                </p:oleObj>
              </mc:Choice>
              <mc:Fallback>
                <p:oleObj r:id="rId2" imgW="17983200" imgH="4876800" progId="Equation.3">
                  <p:embed/>
                  <p:pic>
                    <p:nvPicPr>
                      <p:cNvPr id="0" name="Object 10" descr="image1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14480" y="3789040"/>
                        <a:ext cx="1393873" cy="3797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6000760" y="3573016"/>
          <a:ext cx="99508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325600" imgH="12192000" progId="Equation.3">
                  <p:embed/>
                </p:oleObj>
              </mc:Choice>
              <mc:Fallback>
                <p:oleObj r:id="rId4" imgW="14325600" imgH="12192000" progId="Equation.3">
                  <p:embed/>
                  <p:pic>
                    <p:nvPicPr>
                      <p:cNvPr id="0" name="Object 11" descr="image1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00760" y="3573016"/>
                        <a:ext cx="995080" cy="847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5307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2. 误差</a:t>
            </a:r>
          </a:p>
          <a:p>
            <a:pPr lvl="0">
              <a:spcBef>
                <a:spcPct val="50000"/>
              </a:spcBef>
            </a:pPr>
            <a:r>
              <a:rPr lang="zh-CN" altLang="en-US" sz="2400" u="sng" dirty="0">
                <a:latin typeface="楷体_GB2312" pitchFamily="49" charset="-122"/>
                <a:ea typeface="楷体_GB2312" pitchFamily="49" charset="-122"/>
                <a:sym typeface="+mn-ea"/>
              </a:rPr>
              <a:t>绝对误差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+mn-ea"/>
              </a:rPr>
              <a:t>  反映了测量值偏离真值的程度，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0">
              <a:spcBef>
                <a:spcPct val="50000"/>
              </a:spcBef>
            </a:pPr>
            <a:r>
              <a:rPr lang="zh-CN" altLang="en-US" sz="2400" u="sng" dirty="0">
                <a:latin typeface="楷体_GB2312" pitchFamily="49" charset="-122"/>
                <a:ea typeface="楷体_GB2312" pitchFamily="49" charset="-122"/>
                <a:sym typeface="+mn-ea"/>
              </a:rPr>
              <a:t>相对误差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+mn-ea"/>
              </a:rPr>
              <a:t>  反映了测量值的优劣。 </a:t>
            </a:r>
          </a:p>
          <a:p>
            <a:pPr lvl="0">
              <a:spcBef>
                <a:spcPct val="50000"/>
              </a:spcBef>
            </a:pP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lvl="0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约定真值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：理论值；平均值；</a:t>
            </a:r>
            <a:r>
              <a:rPr lang="en-US" altLang="zh-CN" sz="2400" b="1" dirty="0">
                <a:latin typeface="宋体" panose="02010600030101010101" pitchFamily="2" charset="-122"/>
                <a:ea typeface="楷体_GB2312" pitchFamily="49" charset="-122"/>
                <a:sym typeface="+mn-ea"/>
              </a:rPr>
              <a:t>……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lvl="0">
              <a:lnSpc>
                <a:spcPct val="125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     一般来说，真值是不知道的也是不可求的，实际测量中，通常只能根据测量值确定测量的最佳值，我们取多次重复测量的平均值作为最佳值。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3</a:t>
            </a:r>
            <a:r>
              <a:rPr lang="zh-CN" altLang="en-US" dirty="0">
                <a:cs typeface="Times New Roman" panose="02020603050405020304" pitchFamily="18" charset="0"/>
              </a:rPr>
              <a:t>. 误差的分类</a:t>
            </a:r>
            <a:endParaRPr lang="en-US" altLang="zh-CN" dirty="0"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系统误差：</a:t>
            </a: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在重复测量中，误差的大小和符号保持恒定或以某种可预知的方式变化的误差分量。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随机误差：</a:t>
            </a: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在重复测量中，误差的大小和符号以不可预知的方式变化的误差分量。</a:t>
            </a:r>
          </a:p>
          <a:p>
            <a:pPr>
              <a:buNone/>
            </a:pPr>
            <a:endParaRPr lang="zh-CN" altLang="en-US" dirty="0"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</a:p>
        </p:txBody>
      </p:sp>
      <p:sp>
        <p:nvSpPr>
          <p:cNvPr id="5" name="圆角矩形 11"/>
          <p:cNvSpPr>
            <a:spLocks noChangeArrowheads="1"/>
          </p:cNvSpPr>
          <p:nvPr/>
        </p:nvSpPr>
        <p:spPr bwMode="auto">
          <a:xfrm flipH="1">
            <a:off x="1228809" y="2216150"/>
            <a:ext cx="7696100" cy="606425"/>
          </a:xfrm>
          <a:prstGeom prst="roundRect">
            <a:avLst>
              <a:gd name="adj" fmla="val 16667"/>
            </a:avLst>
          </a:prstGeom>
          <a:solidFill>
            <a:srgbClr val="84B3D1"/>
          </a:solidFill>
          <a:ln>
            <a:noFill/>
          </a:ln>
          <a:effectLst>
            <a:outerShdw dist="190500" sy="23000" kx="1199993" algn="br" rotWithShape="0">
              <a:srgbClr val="000000">
                <a:alpha val="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zh-CN" altLang="en-US" sz="28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仪器误差: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仪器本身的缺陷。</a:t>
            </a:r>
          </a:p>
        </p:txBody>
      </p:sp>
      <p:sp>
        <p:nvSpPr>
          <p:cNvPr id="6" name="圆角矩形 11"/>
          <p:cNvSpPr>
            <a:spLocks noChangeArrowheads="1"/>
          </p:cNvSpPr>
          <p:nvPr/>
        </p:nvSpPr>
        <p:spPr bwMode="auto">
          <a:xfrm flipH="1">
            <a:off x="1228809" y="3892550"/>
            <a:ext cx="7710706" cy="606425"/>
          </a:xfrm>
          <a:prstGeom prst="roundRect">
            <a:avLst>
              <a:gd name="adj" fmla="val 16667"/>
            </a:avLst>
          </a:prstGeom>
          <a:solidFill>
            <a:srgbClr val="84B3D1"/>
          </a:solidFill>
          <a:ln>
            <a:noFill/>
          </a:ln>
          <a:effectLst>
            <a:outerShdw dist="190500" sy="23000" kx="1199993" algn="br" rotWithShape="0">
              <a:srgbClr val="000000">
                <a:alpha val="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    环境误差:</a:t>
            </a: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实验环境因数的起伏变化。</a:t>
            </a:r>
          </a:p>
        </p:txBody>
      </p:sp>
      <p:sp>
        <p:nvSpPr>
          <p:cNvPr id="7" name="圆角矩形 11"/>
          <p:cNvSpPr>
            <a:spLocks noChangeArrowheads="1"/>
          </p:cNvSpPr>
          <p:nvPr/>
        </p:nvSpPr>
        <p:spPr bwMode="auto">
          <a:xfrm flipH="1">
            <a:off x="1228809" y="4714875"/>
            <a:ext cx="7696100" cy="603250"/>
          </a:xfrm>
          <a:prstGeom prst="roundRect">
            <a:avLst>
              <a:gd name="adj" fmla="val 16667"/>
            </a:avLst>
          </a:prstGeom>
          <a:solidFill>
            <a:srgbClr val="84B3D1"/>
          </a:solidFill>
          <a:ln>
            <a:noFill/>
          </a:ln>
          <a:effectLst>
            <a:outerShdw dist="190500" sy="23000" kx="1199993" algn="br" rotWithShape="0">
              <a:srgbClr val="000000">
                <a:alpha val="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zh-CN" altLang="en-US" sz="28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个人误差:</a:t>
            </a: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实验者主、客观因素。</a:t>
            </a: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8" name="圆角矩形 11"/>
          <p:cNvSpPr>
            <a:spLocks noChangeArrowheads="1"/>
          </p:cNvSpPr>
          <p:nvPr/>
        </p:nvSpPr>
        <p:spPr bwMode="auto">
          <a:xfrm flipH="1">
            <a:off x="1228809" y="3060700"/>
            <a:ext cx="7696100" cy="606425"/>
          </a:xfrm>
          <a:prstGeom prst="roundRect">
            <a:avLst>
              <a:gd name="adj" fmla="val 16667"/>
            </a:avLst>
          </a:prstGeom>
          <a:solidFill>
            <a:srgbClr val="84B3D1"/>
          </a:solidFill>
          <a:ln>
            <a:noFill/>
          </a:ln>
          <a:effectLst>
            <a:outerShdw dist="190500" sy="23000" kx="1199993" algn="br" rotWithShape="0">
              <a:srgbClr val="000000">
                <a:alpha val="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理论方法误差:</a:t>
            </a: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理论公式的近似或实验条件不符。</a:t>
            </a:r>
          </a:p>
        </p:txBody>
      </p:sp>
      <p:sp>
        <p:nvSpPr>
          <p:cNvPr id="9" name="左大括号 712"/>
          <p:cNvSpPr/>
          <p:nvPr/>
        </p:nvSpPr>
        <p:spPr bwMode="auto">
          <a:xfrm flipH="1">
            <a:off x="930339" y="2251710"/>
            <a:ext cx="237506" cy="3114040"/>
          </a:xfrm>
          <a:custGeom>
            <a:avLst/>
            <a:gdLst>
              <a:gd name="T0" fmla="*/ 104008 w 41"/>
              <a:gd name="T1" fmla="*/ 3805922 h 281"/>
              <a:gd name="T2" fmla="*/ 75886 w 41"/>
              <a:gd name="T3" fmla="*/ 1206716 h 281"/>
              <a:gd name="T4" fmla="*/ 0 w 41"/>
              <a:gd name="T5" fmla="*/ 0 h 281"/>
              <a:gd name="T6" fmla="*/ 145705 w 41"/>
              <a:gd name="T7" fmla="*/ 834518 h 281"/>
              <a:gd name="T8" fmla="*/ 186726 w 41"/>
              <a:gd name="T9" fmla="*/ 4172623 h 281"/>
              <a:gd name="T10" fmla="*/ 186726 w 41"/>
              <a:gd name="T11" fmla="*/ 9557128 h 281"/>
              <a:gd name="T12" fmla="*/ 207944 w 41"/>
              <a:gd name="T13" fmla="*/ 11874608 h 281"/>
              <a:gd name="T14" fmla="*/ 283912 w 41"/>
              <a:gd name="T15" fmla="*/ 13081009 h 281"/>
              <a:gd name="T16" fmla="*/ 207944 w 41"/>
              <a:gd name="T17" fmla="*/ 14192087 h 281"/>
              <a:gd name="T18" fmla="*/ 186726 w 41"/>
              <a:gd name="T19" fmla="*/ 16605203 h 281"/>
              <a:gd name="T20" fmla="*/ 186726 w 41"/>
              <a:gd name="T21" fmla="*/ 21521893 h 281"/>
              <a:gd name="T22" fmla="*/ 173080 w 41"/>
              <a:gd name="T23" fmla="*/ 24301709 h 281"/>
              <a:gd name="T24" fmla="*/ 110832 w 41"/>
              <a:gd name="T25" fmla="*/ 25694497 h 281"/>
              <a:gd name="T26" fmla="*/ 0 w 41"/>
              <a:gd name="T27" fmla="*/ 26066380 h 281"/>
              <a:gd name="T28" fmla="*/ 75886 w 41"/>
              <a:gd name="T29" fmla="*/ 24859980 h 281"/>
              <a:gd name="T30" fmla="*/ 104008 w 41"/>
              <a:gd name="T31" fmla="*/ 22260773 h 281"/>
              <a:gd name="T32" fmla="*/ 104008 w 41"/>
              <a:gd name="T33" fmla="*/ 17253630 h 281"/>
              <a:gd name="T34" fmla="*/ 117655 w 41"/>
              <a:gd name="T35" fmla="*/ 14378177 h 281"/>
              <a:gd name="T36" fmla="*/ 201121 w 41"/>
              <a:gd name="T37" fmla="*/ 13081009 h 281"/>
              <a:gd name="T38" fmla="*/ 117655 w 41"/>
              <a:gd name="T39" fmla="*/ 11778971 h 281"/>
              <a:gd name="T40" fmla="*/ 104008 w 41"/>
              <a:gd name="T41" fmla="*/ 9089309 h 281"/>
              <a:gd name="T42" fmla="*/ 104008 w 41"/>
              <a:gd name="T43" fmla="*/ 3805922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1"/>
              <a:gd name="T67" fmla="*/ 0 h 281"/>
              <a:gd name="T68" fmla="*/ 41 w 41"/>
              <a:gd name="T69" fmla="*/ 281 h 281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rgbClr val="99CC00"/>
          </a:solidFill>
          <a:ln w="9525">
            <a:solidFill>
              <a:schemeClr val="bg1"/>
            </a:solidFill>
            <a:round/>
          </a:ln>
        </p:spPr>
        <p:txBody>
          <a:bodyPr anchor="ctr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277513" y="2305050"/>
            <a:ext cx="607737" cy="3249930"/>
          </a:xfrm>
          <a:prstGeom prst="rect">
            <a:avLst/>
          </a:prstGeom>
          <a:noFill/>
          <a:ln>
            <a:noFill/>
          </a:ln>
        </p:spPr>
        <p:txBody>
          <a:bodyPr vert="eaVert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系统误差主要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Arial" panose="020B0604020202020204" pitchFamily="34" charset="0"/>
              </a:rPr>
              <a:t>来源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</a:p>
        </p:txBody>
      </p:sp>
      <p:sp>
        <p:nvSpPr>
          <p:cNvPr id="16" name="Line 1042"/>
          <p:cNvSpPr>
            <a:spLocks noChangeShapeType="1"/>
          </p:cNvSpPr>
          <p:nvPr/>
        </p:nvSpPr>
        <p:spPr bwMode="auto">
          <a:xfrm>
            <a:off x="5267325" y="4953000"/>
            <a:ext cx="152400" cy="0"/>
          </a:xfrm>
          <a:prstGeom prst="line">
            <a:avLst/>
          </a:prstGeom>
          <a:noFill/>
          <a:ln w="127000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7" name="Line 1044"/>
          <p:cNvSpPr>
            <a:spLocks noChangeShapeType="1"/>
          </p:cNvSpPr>
          <p:nvPr/>
        </p:nvSpPr>
        <p:spPr bwMode="auto">
          <a:xfrm>
            <a:off x="5443538" y="4938713"/>
            <a:ext cx="152400" cy="0"/>
          </a:xfrm>
          <a:prstGeom prst="line">
            <a:avLst/>
          </a:prstGeom>
          <a:noFill/>
          <a:ln w="127000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8" name="Text Box 1046" descr="花束"/>
          <p:cNvSpPr txBox="1">
            <a:spLocks noChangeArrowheads="1"/>
          </p:cNvSpPr>
          <p:nvPr/>
        </p:nvSpPr>
        <p:spPr bwMode="auto">
          <a:xfrm>
            <a:off x="3657600" y="1219200"/>
            <a:ext cx="1905000" cy="59213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</a:rPr>
              <a:t>仪器误差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133600" y="2743200"/>
            <a:ext cx="6553200" cy="3593589"/>
            <a:chOff x="2133600" y="2743200"/>
            <a:chExt cx="6553200" cy="3593589"/>
          </a:xfrm>
        </p:grpSpPr>
        <p:sp>
          <p:nvSpPr>
            <p:cNvPr id="7" name="Line 1032"/>
            <p:cNvSpPr>
              <a:spLocks noChangeShapeType="1"/>
            </p:cNvSpPr>
            <p:nvPr/>
          </p:nvSpPr>
          <p:spPr bwMode="auto">
            <a:xfrm>
              <a:off x="4419600" y="2743200"/>
              <a:ext cx="0" cy="205740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8" name="Line 1033"/>
            <p:cNvSpPr>
              <a:spLocks noChangeShapeType="1"/>
            </p:cNvSpPr>
            <p:nvPr/>
          </p:nvSpPr>
          <p:spPr bwMode="auto">
            <a:xfrm>
              <a:off x="3962400" y="4800600"/>
              <a:ext cx="914400" cy="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9" name="Line 1034"/>
            <p:cNvSpPr>
              <a:spLocks noChangeShapeType="1"/>
            </p:cNvSpPr>
            <p:nvPr/>
          </p:nvSpPr>
          <p:spPr bwMode="auto">
            <a:xfrm>
              <a:off x="3810000" y="4876800"/>
              <a:ext cx="1219200" cy="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0" name="Line 1035"/>
            <p:cNvSpPr>
              <a:spLocks noChangeShapeType="1"/>
            </p:cNvSpPr>
            <p:nvPr/>
          </p:nvSpPr>
          <p:spPr bwMode="auto">
            <a:xfrm>
              <a:off x="3581400" y="4953000"/>
              <a:ext cx="1676400" cy="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1" name="Line 1036"/>
            <p:cNvSpPr>
              <a:spLocks noChangeShapeType="1"/>
            </p:cNvSpPr>
            <p:nvPr/>
          </p:nvSpPr>
          <p:spPr bwMode="auto">
            <a:xfrm>
              <a:off x="2514600" y="2743200"/>
              <a:ext cx="0" cy="1371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2" name="Line 1037"/>
            <p:cNvSpPr>
              <a:spLocks noChangeShapeType="1"/>
            </p:cNvSpPr>
            <p:nvPr/>
          </p:nvSpPr>
          <p:spPr bwMode="auto">
            <a:xfrm>
              <a:off x="6248400" y="2743200"/>
              <a:ext cx="0" cy="1371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3" name="Line 1038"/>
            <p:cNvSpPr>
              <a:spLocks noChangeShapeType="1"/>
            </p:cNvSpPr>
            <p:nvPr/>
          </p:nvSpPr>
          <p:spPr bwMode="auto">
            <a:xfrm>
              <a:off x="2133600" y="4143375"/>
              <a:ext cx="762000" cy="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4" name="Line 1040"/>
            <p:cNvSpPr>
              <a:spLocks noChangeShapeType="1"/>
            </p:cNvSpPr>
            <p:nvPr/>
          </p:nvSpPr>
          <p:spPr bwMode="auto">
            <a:xfrm>
              <a:off x="4876800" y="2743200"/>
              <a:ext cx="0" cy="2057400"/>
            </a:xfrm>
            <a:prstGeom prst="line">
              <a:avLst/>
            </a:prstGeom>
            <a:noFill/>
            <a:ln w="101600">
              <a:solidFill>
                <a:srgbClr val="0000FF"/>
              </a:solidFill>
              <a:prstDash val="dash"/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5" name="Line 1041"/>
            <p:cNvSpPr>
              <a:spLocks noChangeShapeType="1"/>
            </p:cNvSpPr>
            <p:nvPr/>
          </p:nvSpPr>
          <p:spPr bwMode="auto">
            <a:xfrm>
              <a:off x="5181600" y="4776788"/>
              <a:ext cx="228600" cy="0"/>
            </a:xfrm>
            <a:prstGeom prst="line">
              <a:avLst/>
            </a:prstGeom>
            <a:noFill/>
            <a:ln w="127000">
              <a:solidFill>
                <a:srgbClr val="0000FF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9" name="Rectangle 1047"/>
            <p:cNvSpPr>
              <a:spLocks noChangeArrowheads="1"/>
            </p:cNvSpPr>
            <p:nvPr/>
          </p:nvSpPr>
          <p:spPr bwMode="auto">
            <a:xfrm>
              <a:off x="2667000" y="5181600"/>
              <a:ext cx="6019800" cy="11551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3200" dirty="0">
                  <a:latin typeface="微软雅黑" panose="020B0503020204020204" pitchFamily="34" charset="-122"/>
                </a:rPr>
                <a:t>天平不等臂所造成的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3200" dirty="0">
                  <a:latin typeface="微软雅黑" panose="020B0503020204020204" pitchFamily="34" charset="-122"/>
                </a:rPr>
                <a:t>     系统误差</a:t>
              </a:r>
            </a:p>
          </p:txBody>
        </p:sp>
        <p:sp>
          <p:nvSpPr>
            <p:cNvPr id="20" name="Line 1031"/>
            <p:cNvSpPr>
              <a:spLocks noChangeShapeType="1"/>
            </p:cNvSpPr>
            <p:nvPr/>
          </p:nvSpPr>
          <p:spPr bwMode="auto">
            <a:xfrm>
              <a:off x="2514600" y="2743200"/>
              <a:ext cx="37338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71475" y="1285860"/>
            <a:ext cx="8229597" cy="5145107"/>
            <a:chOff x="914403" y="685800"/>
            <a:chExt cx="8610597" cy="5745168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5029200" y="2971800"/>
              <a:ext cx="4495800" cy="14777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 dirty="0">
                  <a:latin typeface="微软雅黑" panose="020B0503020204020204" pitchFamily="34" charset="-122"/>
                </a:rPr>
                <a:t>公式    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</a:rPr>
                <a:t>       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zh-CN" altLang="en-US" sz="3200" dirty="0">
                  <a:latin typeface="微软雅黑" panose="020B0503020204020204" pitchFamily="34" charset="-122"/>
                </a:rPr>
                <a:t>（忽略了空气阻力）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</a:rPr>
                <a:t>            </a:t>
              </a:r>
            </a:p>
          </p:txBody>
        </p:sp>
        <p:graphicFrame>
          <p:nvGraphicFramePr>
            <p:cNvPr id="9" name="Object 12"/>
            <p:cNvGraphicFramePr>
              <a:graphicFrameLocks noChangeAspect="1"/>
            </p:cNvGraphicFramePr>
            <p:nvPr/>
          </p:nvGraphicFramePr>
          <p:xfrm>
            <a:off x="6019800" y="2971800"/>
            <a:ext cx="2028825" cy="738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0116800" imgH="13106400" progId="Equation.3">
                    <p:embed/>
                  </p:oleObj>
                </mc:Choice>
                <mc:Fallback>
                  <p:oleObj name="公式" r:id="rId2" imgW="20116800" imgH="13106400" progId="Equation.3">
                    <p:embed/>
                    <p:pic>
                      <p:nvPicPr>
                        <p:cNvPr id="0" name="Object 1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019800" y="2971800"/>
                          <a:ext cx="2028825" cy="73818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Group 216"/>
            <p:cNvGrpSpPr/>
            <p:nvPr/>
          </p:nvGrpSpPr>
          <p:grpSpPr bwMode="auto">
            <a:xfrm>
              <a:off x="914403" y="1143001"/>
              <a:ext cx="3895725" cy="5287967"/>
              <a:chOff x="2592" y="417"/>
              <a:chExt cx="2934" cy="3682"/>
            </a:xfrm>
          </p:grpSpPr>
          <p:sp>
            <p:nvSpPr>
              <p:cNvPr id="12" name="Oval 17"/>
              <p:cNvSpPr>
                <a:spLocks noChangeArrowheads="1"/>
              </p:cNvSpPr>
              <p:nvPr/>
            </p:nvSpPr>
            <p:spPr bwMode="auto">
              <a:xfrm rot="346655">
                <a:off x="3023" y="606"/>
                <a:ext cx="1422" cy="480"/>
              </a:xfrm>
              <a:prstGeom prst="ellipse">
                <a:avLst/>
              </a:prstGeom>
              <a:solidFill>
                <a:srgbClr val="A8FAF8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3" name="Oval 18"/>
              <p:cNvSpPr>
                <a:spLocks noChangeArrowheads="1"/>
              </p:cNvSpPr>
              <p:nvPr/>
            </p:nvSpPr>
            <p:spPr bwMode="auto">
              <a:xfrm rot="395438">
                <a:off x="2955" y="1170"/>
                <a:ext cx="1395" cy="480"/>
              </a:xfrm>
              <a:prstGeom prst="ellipse">
                <a:avLst/>
              </a:prstGeom>
              <a:solidFill>
                <a:srgbClr val="A8FAF8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4" name="Oval 19"/>
              <p:cNvSpPr>
                <a:spLocks noChangeArrowheads="1"/>
              </p:cNvSpPr>
              <p:nvPr/>
            </p:nvSpPr>
            <p:spPr bwMode="auto">
              <a:xfrm rot="395438">
                <a:off x="2829" y="1782"/>
                <a:ext cx="1440" cy="480"/>
              </a:xfrm>
              <a:prstGeom prst="ellipse">
                <a:avLst/>
              </a:prstGeom>
              <a:solidFill>
                <a:srgbClr val="A8FAF8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5" name="Oval 20"/>
              <p:cNvSpPr>
                <a:spLocks noChangeArrowheads="1"/>
              </p:cNvSpPr>
              <p:nvPr/>
            </p:nvSpPr>
            <p:spPr bwMode="auto">
              <a:xfrm rot="395438">
                <a:off x="2748" y="2403"/>
                <a:ext cx="1440" cy="480"/>
              </a:xfrm>
              <a:prstGeom prst="ellipse">
                <a:avLst/>
              </a:prstGeom>
              <a:solidFill>
                <a:srgbClr val="A8FAF8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6" name="Oval 21"/>
              <p:cNvSpPr>
                <a:spLocks noChangeArrowheads="1"/>
              </p:cNvSpPr>
              <p:nvPr/>
            </p:nvSpPr>
            <p:spPr bwMode="auto">
              <a:xfrm rot="395438">
                <a:off x="2639" y="2984"/>
                <a:ext cx="1488" cy="480"/>
              </a:xfrm>
              <a:prstGeom prst="ellipse">
                <a:avLst/>
              </a:prstGeom>
              <a:solidFill>
                <a:srgbClr val="A8FAF8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7" name="Rectangle 22"/>
              <p:cNvSpPr>
                <a:spLocks noChangeArrowheads="1"/>
              </p:cNvSpPr>
              <p:nvPr/>
            </p:nvSpPr>
            <p:spPr bwMode="auto">
              <a:xfrm rot="437086">
                <a:off x="2991" y="1104"/>
                <a:ext cx="1344" cy="336"/>
              </a:xfrm>
              <a:prstGeom prst="rect">
                <a:avLst/>
              </a:prstGeom>
              <a:solidFill>
                <a:srgbClr val="A8FAF8"/>
              </a:solidFill>
              <a:ln w="12700">
                <a:solidFill>
                  <a:srgbClr val="A8FAF8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8" name="Rectangle 23"/>
              <p:cNvSpPr>
                <a:spLocks noChangeArrowheads="1"/>
              </p:cNvSpPr>
              <p:nvPr/>
            </p:nvSpPr>
            <p:spPr bwMode="auto">
              <a:xfrm rot="437086">
                <a:off x="2894" y="1679"/>
                <a:ext cx="1344" cy="336"/>
              </a:xfrm>
              <a:prstGeom prst="rect">
                <a:avLst/>
              </a:prstGeom>
              <a:solidFill>
                <a:srgbClr val="A8FAF8"/>
              </a:solidFill>
              <a:ln w="12700">
                <a:solidFill>
                  <a:srgbClr val="A8FAF8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Rectangle 24"/>
              <p:cNvSpPr>
                <a:spLocks noChangeArrowheads="1"/>
              </p:cNvSpPr>
              <p:nvPr/>
            </p:nvSpPr>
            <p:spPr bwMode="auto">
              <a:xfrm rot="437086">
                <a:off x="2799" y="2297"/>
                <a:ext cx="1392" cy="336"/>
              </a:xfrm>
              <a:prstGeom prst="rect">
                <a:avLst/>
              </a:prstGeom>
              <a:solidFill>
                <a:srgbClr val="A8FAF8"/>
              </a:solidFill>
              <a:ln w="12700">
                <a:solidFill>
                  <a:srgbClr val="A8FAF8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Rectangle 25"/>
              <p:cNvSpPr>
                <a:spLocks noChangeArrowheads="1"/>
              </p:cNvSpPr>
              <p:nvPr/>
            </p:nvSpPr>
            <p:spPr bwMode="auto">
              <a:xfrm rot="437086">
                <a:off x="2706" y="2888"/>
                <a:ext cx="1389" cy="336"/>
              </a:xfrm>
              <a:prstGeom prst="rect">
                <a:avLst/>
              </a:prstGeom>
              <a:solidFill>
                <a:srgbClr val="A8FAF8"/>
              </a:solidFill>
              <a:ln w="12700">
                <a:solidFill>
                  <a:srgbClr val="A8FAF8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Oval 26"/>
              <p:cNvSpPr>
                <a:spLocks noChangeArrowheads="1"/>
              </p:cNvSpPr>
              <p:nvPr/>
            </p:nvSpPr>
            <p:spPr bwMode="auto">
              <a:xfrm rot="352570">
                <a:off x="3134" y="417"/>
                <a:ext cx="1249" cy="480"/>
              </a:xfrm>
              <a:prstGeom prst="ellipse">
                <a:avLst/>
              </a:prstGeom>
              <a:solidFill>
                <a:srgbClr val="A8FAF8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Line 27"/>
              <p:cNvSpPr>
                <a:spLocks noChangeShapeType="1"/>
              </p:cNvSpPr>
              <p:nvPr/>
            </p:nvSpPr>
            <p:spPr bwMode="auto">
              <a:xfrm rot="1636308">
                <a:off x="4108" y="888"/>
                <a:ext cx="46" cy="1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Line 28"/>
              <p:cNvSpPr>
                <a:spLocks noChangeShapeType="1"/>
              </p:cNvSpPr>
              <p:nvPr/>
            </p:nvSpPr>
            <p:spPr bwMode="auto">
              <a:xfrm rot="1636308">
                <a:off x="4230" y="819"/>
                <a:ext cx="58" cy="1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Line 29"/>
              <p:cNvSpPr>
                <a:spLocks noChangeShapeType="1"/>
              </p:cNvSpPr>
              <p:nvPr/>
            </p:nvSpPr>
            <p:spPr bwMode="auto">
              <a:xfrm rot="1636308">
                <a:off x="4318" y="717"/>
                <a:ext cx="89" cy="2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Line 30"/>
              <p:cNvSpPr>
                <a:spLocks noChangeShapeType="1"/>
              </p:cNvSpPr>
              <p:nvPr/>
            </p:nvSpPr>
            <p:spPr bwMode="auto">
              <a:xfrm rot="1636308">
                <a:off x="3831" y="890"/>
                <a:ext cx="34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Line 31"/>
              <p:cNvSpPr>
                <a:spLocks noChangeShapeType="1"/>
              </p:cNvSpPr>
              <p:nvPr/>
            </p:nvSpPr>
            <p:spPr bwMode="auto">
              <a:xfrm rot="1636308">
                <a:off x="3682" y="878"/>
                <a:ext cx="41" cy="1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Line 32"/>
              <p:cNvSpPr>
                <a:spLocks noChangeShapeType="1"/>
              </p:cNvSpPr>
              <p:nvPr/>
            </p:nvSpPr>
            <p:spPr bwMode="auto">
              <a:xfrm rot="1636308">
                <a:off x="3523" y="863"/>
                <a:ext cx="45" cy="1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Line 33"/>
              <p:cNvSpPr>
                <a:spLocks noChangeShapeType="1"/>
              </p:cNvSpPr>
              <p:nvPr/>
            </p:nvSpPr>
            <p:spPr bwMode="auto">
              <a:xfrm rot="1636308">
                <a:off x="3408" y="827"/>
                <a:ext cx="58" cy="1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Line 34"/>
              <p:cNvSpPr>
                <a:spLocks noChangeShapeType="1"/>
              </p:cNvSpPr>
              <p:nvPr/>
            </p:nvSpPr>
            <p:spPr bwMode="auto">
              <a:xfrm rot="1636308">
                <a:off x="3287" y="781"/>
                <a:ext cx="36" cy="1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Line 35"/>
              <p:cNvSpPr>
                <a:spLocks noChangeShapeType="1"/>
              </p:cNvSpPr>
              <p:nvPr/>
            </p:nvSpPr>
            <p:spPr bwMode="auto">
              <a:xfrm rot="1636308">
                <a:off x="3182" y="722"/>
                <a:ext cx="45" cy="1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Line 36"/>
              <p:cNvSpPr>
                <a:spLocks noChangeShapeType="1"/>
              </p:cNvSpPr>
              <p:nvPr/>
            </p:nvSpPr>
            <p:spPr bwMode="auto">
              <a:xfrm rot="1636308">
                <a:off x="3097" y="579"/>
                <a:ext cx="50" cy="1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auto">
              <a:xfrm rot="395438">
                <a:off x="2606" y="3581"/>
                <a:ext cx="1392" cy="480"/>
              </a:xfrm>
              <a:prstGeom prst="ellipse">
                <a:avLst/>
              </a:prstGeom>
              <a:solidFill>
                <a:srgbClr val="A8FAF8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3" name="Rectangle 38"/>
              <p:cNvSpPr>
                <a:spLocks noChangeArrowheads="1"/>
              </p:cNvSpPr>
              <p:nvPr/>
            </p:nvSpPr>
            <p:spPr bwMode="auto">
              <a:xfrm rot="437086">
                <a:off x="2655" y="3504"/>
                <a:ext cx="1441" cy="336"/>
              </a:xfrm>
              <a:prstGeom prst="rect">
                <a:avLst/>
              </a:prstGeom>
              <a:solidFill>
                <a:srgbClr val="A8FAF8"/>
              </a:solidFill>
              <a:ln w="12700">
                <a:solidFill>
                  <a:srgbClr val="A8FAF8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4" name="Line 39"/>
              <p:cNvSpPr>
                <a:spLocks noChangeShapeType="1"/>
              </p:cNvSpPr>
              <p:nvPr/>
            </p:nvSpPr>
            <p:spPr bwMode="auto">
              <a:xfrm flipH="1">
                <a:off x="3999" y="3360"/>
                <a:ext cx="96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5" name="Rectangle 40"/>
              <p:cNvSpPr>
                <a:spLocks noChangeArrowheads="1"/>
              </p:cNvSpPr>
              <p:nvPr/>
            </p:nvSpPr>
            <p:spPr bwMode="auto">
              <a:xfrm>
                <a:off x="3075" y="1248"/>
                <a:ext cx="96" cy="144"/>
              </a:xfrm>
              <a:prstGeom prst="rect">
                <a:avLst/>
              </a:prstGeom>
              <a:solidFill>
                <a:srgbClr val="A8FAF8"/>
              </a:solidFill>
              <a:ln w="12700">
                <a:solidFill>
                  <a:srgbClr val="A8FAF8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6" name="Rectangle 41"/>
              <p:cNvSpPr>
                <a:spLocks noChangeArrowheads="1"/>
              </p:cNvSpPr>
              <p:nvPr/>
            </p:nvSpPr>
            <p:spPr bwMode="auto">
              <a:xfrm>
                <a:off x="3693" y="1380"/>
                <a:ext cx="135" cy="144"/>
              </a:xfrm>
              <a:prstGeom prst="rect">
                <a:avLst/>
              </a:prstGeom>
              <a:solidFill>
                <a:srgbClr val="A8FAF8"/>
              </a:solidFill>
              <a:ln w="12700">
                <a:solidFill>
                  <a:srgbClr val="A8FAF8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grpSp>
            <p:nvGrpSpPr>
              <p:cNvPr id="37" name="Group 42"/>
              <p:cNvGrpSpPr/>
              <p:nvPr/>
            </p:nvGrpSpPr>
            <p:grpSpPr bwMode="auto">
              <a:xfrm>
                <a:off x="3243" y="1266"/>
                <a:ext cx="189" cy="369"/>
                <a:chOff x="1032" y="1458"/>
                <a:chExt cx="189" cy="369"/>
              </a:xfrm>
            </p:grpSpPr>
            <p:sp>
              <p:nvSpPr>
                <p:cNvPr id="206" name="Oval 43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07" name="Rectangle 44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08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09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8" name="Group 47"/>
              <p:cNvGrpSpPr/>
              <p:nvPr/>
            </p:nvGrpSpPr>
            <p:grpSpPr bwMode="auto">
              <a:xfrm>
                <a:off x="3015" y="1179"/>
                <a:ext cx="189" cy="369"/>
                <a:chOff x="1032" y="1458"/>
                <a:chExt cx="189" cy="369"/>
              </a:xfrm>
            </p:grpSpPr>
            <p:sp>
              <p:nvSpPr>
                <p:cNvPr id="202" name="Oval 48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03" name="Rectangle 4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04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05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9" name="Group 52"/>
              <p:cNvGrpSpPr/>
              <p:nvPr/>
            </p:nvGrpSpPr>
            <p:grpSpPr bwMode="auto">
              <a:xfrm>
                <a:off x="3504" y="1317"/>
                <a:ext cx="189" cy="369"/>
                <a:chOff x="1032" y="1458"/>
                <a:chExt cx="189" cy="369"/>
              </a:xfrm>
            </p:grpSpPr>
            <p:sp>
              <p:nvSpPr>
                <p:cNvPr id="198" name="Oval 53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99" name="Rectangle 54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00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01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0" name="Group 57"/>
              <p:cNvGrpSpPr/>
              <p:nvPr/>
            </p:nvGrpSpPr>
            <p:grpSpPr bwMode="auto">
              <a:xfrm>
                <a:off x="4065" y="1308"/>
                <a:ext cx="189" cy="369"/>
                <a:chOff x="1032" y="1458"/>
                <a:chExt cx="189" cy="369"/>
              </a:xfrm>
            </p:grpSpPr>
            <p:sp>
              <p:nvSpPr>
                <p:cNvPr id="194" name="Oval 58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95" name="Rectangle 5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96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97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1" name="Group 62"/>
              <p:cNvGrpSpPr/>
              <p:nvPr/>
            </p:nvGrpSpPr>
            <p:grpSpPr bwMode="auto">
              <a:xfrm>
                <a:off x="3156" y="1869"/>
                <a:ext cx="189" cy="369"/>
                <a:chOff x="1032" y="1458"/>
                <a:chExt cx="189" cy="369"/>
              </a:xfrm>
            </p:grpSpPr>
            <p:sp>
              <p:nvSpPr>
                <p:cNvPr id="190" name="Oval 63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91" name="Rectangle 64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92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93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2" name="Group 67"/>
              <p:cNvGrpSpPr/>
              <p:nvPr/>
            </p:nvGrpSpPr>
            <p:grpSpPr bwMode="auto">
              <a:xfrm>
                <a:off x="2913" y="1791"/>
                <a:ext cx="189" cy="369"/>
                <a:chOff x="1032" y="1458"/>
                <a:chExt cx="189" cy="369"/>
              </a:xfrm>
            </p:grpSpPr>
            <p:sp>
              <p:nvSpPr>
                <p:cNvPr id="186" name="Oval 68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87" name="Rectangle 6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88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89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3" name="Group 72"/>
              <p:cNvGrpSpPr/>
              <p:nvPr/>
            </p:nvGrpSpPr>
            <p:grpSpPr bwMode="auto">
              <a:xfrm>
                <a:off x="3432" y="1920"/>
                <a:ext cx="189" cy="369"/>
                <a:chOff x="1032" y="1458"/>
                <a:chExt cx="189" cy="369"/>
              </a:xfrm>
            </p:grpSpPr>
            <p:sp>
              <p:nvSpPr>
                <p:cNvPr id="182" name="Oval 73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83" name="Rectangle 74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84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85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4" name="Group 77"/>
              <p:cNvGrpSpPr/>
              <p:nvPr/>
            </p:nvGrpSpPr>
            <p:grpSpPr bwMode="auto">
              <a:xfrm>
                <a:off x="3978" y="1941"/>
                <a:ext cx="189" cy="369"/>
                <a:chOff x="1032" y="1458"/>
                <a:chExt cx="189" cy="369"/>
              </a:xfrm>
            </p:grpSpPr>
            <p:sp>
              <p:nvSpPr>
                <p:cNvPr id="178" name="Oval 78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79" name="Rectangle 7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80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8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5" name="Group 82"/>
              <p:cNvGrpSpPr/>
              <p:nvPr/>
            </p:nvGrpSpPr>
            <p:grpSpPr bwMode="auto">
              <a:xfrm>
                <a:off x="2832" y="2412"/>
                <a:ext cx="189" cy="369"/>
                <a:chOff x="1032" y="1458"/>
                <a:chExt cx="189" cy="369"/>
              </a:xfrm>
            </p:grpSpPr>
            <p:sp>
              <p:nvSpPr>
                <p:cNvPr id="174" name="Oval 83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75" name="Rectangle 84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76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77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6" name="Group 87"/>
              <p:cNvGrpSpPr/>
              <p:nvPr/>
            </p:nvGrpSpPr>
            <p:grpSpPr bwMode="auto">
              <a:xfrm>
                <a:off x="3078" y="2493"/>
                <a:ext cx="189" cy="369"/>
                <a:chOff x="1032" y="1458"/>
                <a:chExt cx="189" cy="369"/>
              </a:xfrm>
            </p:grpSpPr>
            <p:sp>
              <p:nvSpPr>
                <p:cNvPr id="170" name="Oval 88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71" name="Rectangle 8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72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73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7" name="Group 92"/>
              <p:cNvGrpSpPr/>
              <p:nvPr/>
            </p:nvGrpSpPr>
            <p:grpSpPr bwMode="auto">
              <a:xfrm>
                <a:off x="3327" y="2529"/>
                <a:ext cx="189" cy="369"/>
                <a:chOff x="1032" y="1458"/>
                <a:chExt cx="189" cy="369"/>
              </a:xfrm>
            </p:grpSpPr>
            <p:sp>
              <p:nvSpPr>
                <p:cNvPr id="166" name="Oval 93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67" name="Rectangle 94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68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69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8" name="Group 97"/>
              <p:cNvGrpSpPr/>
              <p:nvPr/>
            </p:nvGrpSpPr>
            <p:grpSpPr bwMode="auto">
              <a:xfrm>
                <a:off x="3885" y="2550"/>
                <a:ext cx="189" cy="369"/>
                <a:chOff x="1032" y="1458"/>
                <a:chExt cx="189" cy="369"/>
              </a:xfrm>
            </p:grpSpPr>
            <p:sp>
              <p:nvSpPr>
                <p:cNvPr id="162" name="Oval 98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63" name="Rectangle 9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6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65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9" name="Group 102"/>
              <p:cNvGrpSpPr/>
              <p:nvPr/>
            </p:nvGrpSpPr>
            <p:grpSpPr bwMode="auto">
              <a:xfrm>
                <a:off x="2745" y="2976"/>
                <a:ext cx="189" cy="369"/>
                <a:chOff x="1032" y="1458"/>
                <a:chExt cx="189" cy="369"/>
              </a:xfrm>
            </p:grpSpPr>
            <p:sp>
              <p:nvSpPr>
                <p:cNvPr id="158" name="Oval 103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59" name="Rectangle 104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60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61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0" name="Group 107"/>
              <p:cNvGrpSpPr/>
              <p:nvPr/>
            </p:nvGrpSpPr>
            <p:grpSpPr bwMode="auto">
              <a:xfrm>
                <a:off x="2991" y="3072"/>
                <a:ext cx="189" cy="369"/>
                <a:chOff x="1032" y="1458"/>
                <a:chExt cx="189" cy="369"/>
              </a:xfrm>
            </p:grpSpPr>
            <p:sp>
              <p:nvSpPr>
                <p:cNvPr id="154" name="Oval 108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55" name="Rectangle 10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56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57" name="Line 111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1" name="Group 112"/>
              <p:cNvGrpSpPr/>
              <p:nvPr/>
            </p:nvGrpSpPr>
            <p:grpSpPr bwMode="auto">
              <a:xfrm>
                <a:off x="3249" y="3108"/>
                <a:ext cx="189" cy="369"/>
                <a:chOff x="1032" y="1458"/>
                <a:chExt cx="189" cy="369"/>
              </a:xfrm>
            </p:grpSpPr>
            <p:sp>
              <p:nvSpPr>
                <p:cNvPr id="150" name="Oval 113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51" name="Rectangle 114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52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53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2" name="Group 117"/>
              <p:cNvGrpSpPr/>
              <p:nvPr/>
            </p:nvGrpSpPr>
            <p:grpSpPr bwMode="auto">
              <a:xfrm>
                <a:off x="3810" y="3129"/>
                <a:ext cx="189" cy="369"/>
                <a:chOff x="1032" y="1458"/>
                <a:chExt cx="189" cy="369"/>
              </a:xfrm>
            </p:grpSpPr>
            <p:sp>
              <p:nvSpPr>
                <p:cNvPr id="146" name="Oval 118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47" name="Rectangle 11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48" name="Line 120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49" name="Line 121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3" name="Group 122"/>
              <p:cNvGrpSpPr/>
              <p:nvPr/>
            </p:nvGrpSpPr>
            <p:grpSpPr bwMode="auto">
              <a:xfrm>
                <a:off x="3741" y="3717"/>
                <a:ext cx="189" cy="369"/>
                <a:chOff x="1032" y="1458"/>
                <a:chExt cx="189" cy="369"/>
              </a:xfrm>
            </p:grpSpPr>
            <p:sp>
              <p:nvSpPr>
                <p:cNvPr id="142" name="Oval 123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43" name="Rectangle 124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44" name="Line 125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45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4" name="Group 127"/>
              <p:cNvGrpSpPr/>
              <p:nvPr/>
            </p:nvGrpSpPr>
            <p:grpSpPr bwMode="auto">
              <a:xfrm>
                <a:off x="3462" y="3723"/>
                <a:ext cx="189" cy="369"/>
                <a:chOff x="1032" y="1458"/>
                <a:chExt cx="189" cy="369"/>
              </a:xfrm>
            </p:grpSpPr>
            <p:sp>
              <p:nvSpPr>
                <p:cNvPr id="138" name="Oval 128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39" name="Rectangle 12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40" name="Line 130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41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5" name="Group 132"/>
              <p:cNvGrpSpPr/>
              <p:nvPr/>
            </p:nvGrpSpPr>
            <p:grpSpPr bwMode="auto">
              <a:xfrm>
                <a:off x="2934" y="3633"/>
                <a:ext cx="189" cy="369"/>
                <a:chOff x="1032" y="1458"/>
                <a:chExt cx="189" cy="369"/>
              </a:xfrm>
            </p:grpSpPr>
            <p:sp>
              <p:nvSpPr>
                <p:cNvPr id="134" name="Oval 133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35" name="Rectangle 134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36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37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6" name="Group 137"/>
              <p:cNvGrpSpPr/>
              <p:nvPr/>
            </p:nvGrpSpPr>
            <p:grpSpPr bwMode="auto">
              <a:xfrm>
                <a:off x="2673" y="3552"/>
                <a:ext cx="189" cy="369"/>
                <a:chOff x="1032" y="1458"/>
                <a:chExt cx="189" cy="369"/>
              </a:xfrm>
            </p:grpSpPr>
            <p:sp>
              <p:nvSpPr>
                <p:cNvPr id="130" name="Oval 138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31" name="Rectangle 13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32" name="Line 140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33" name="Line 141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7" name="Line 142"/>
              <p:cNvSpPr>
                <a:spLocks noChangeShapeType="1"/>
              </p:cNvSpPr>
              <p:nvPr/>
            </p:nvSpPr>
            <p:spPr bwMode="auto">
              <a:xfrm>
                <a:off x="2640" y="3648"/>
                <a:ext cx="1" cy="96"/>
              </a:xfrm>
              <a:prstGeom prst="line">
                <a:avLst/>
              </a:prstGeom>
              <a:noFill/>
              <a:ln w="38100">
                <a:solidFill>
                  <a:srgbClr val="A8FAF8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8" name="Rectangle 143"/>
              <p:cNvSpPr>
                <a:spLocks noChangeArrowheads="1"/>
              </p:cNvSpPr>
              <p:nvPr/>
            </p:nvSpPr>
            <p:spPr bwMode="auto">
              <a:xfrm rot="-1106097">
                <a:off x="4125" y="1635"/>
                <a:ext cx="96" cy="48"/>
              </a:xfrm>
              <a:prstGeom prst="rect">
                <a:avLst/>
              </a:prstGeom>
              <a:solidFill>
                <a:srgbClr val="A8FAF8"/>
              </a:solidFill>
              <a:ln w="12700">
                <a:solidFill>
                  <a:srgbClr val="A8FAF8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9" name="Rectangle 144"/>
              <p:cNvSpPr>
                <a:spLocks noChangeArrowheads="1"/>
              </p:cNvSpPr>
              <p:nvPr/>
            </p:nvSpPr>
            <p:spPr bwMode="auto">
              <a:xfrm rot="-372466">
                <a:off x="4062" y="2241"/>
                <a:ext cx="96" cy="48"/>
              </a:xfrm>
              <a:prstGeom prst="rect">
                <a:avLst/>
              </a:prstGeom>
              <a:solidFill>
                <a:srgbClr val="A8FAF8"/>
              </a:solidFill>
              <a:ln w="12700">
                <a:solidFill>
                  <a:srgbClr val="A8FAF8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0" name="Rectangle 145"/>
              <p:cNvSpPr>
                <a:spLocks noChangeArrowheads="1"/>
              </p:cNvSpPr>
              <p:nvPr/>
            </p:nvSpPr>
            <p:spPr bwMode="auto">
              <a:xfrm rot="-1510576">
                <a:off x="3996" y="2865"/>
                <a:ext cx="96" cy="48"/>
              </a:xfrm>
              <a:prstGeom prst="rect">
                <a:avLst/>
              </a:prstGeom>
              <a:solidFill>
                <a:srgbClr val="A8FAF8"/>
              </a:solidFill>
              <a:ln w="12700">
                <a:solidFill>
                  <a:srgbClr val="A8FAF8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1" name="Rectangle 146"/>
              <p:cNvSpPr>
                <a:spLocks noChangeArrowheads="1"/>
              </p:cNvSpPr>
              <p:nvPr/>
            </p:nvSpPr>
            <p:spPr bwMode="auto">
              <a:xfrm rot="-1095016">
                <a:off x="3933" y="3441"/>
                <a:ext cx="96" cy="48"/>
              </a:xfrm>
              <a:prstGeom prst="rect">
                <a:avLst/>
              </a:prstGeom>
              <a:solidFill>
                <a:srgbClr val="A8FAF8"/>
              </a:solidFill>
              <a:ln w="12700">
                <a:solidFill>
                  <a:srgbClr val="A8FAF8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2" name="Rectangle 147"/>
              <p:cNvSpPr>
                <a:spLocks noChangeArrowheads="1"/>
              </p:cNvSpPr>
              <p:nvPr/>
            </p:nvSpPr>
            <p:spPr bwMode="auto">
              <a:xfrm rot="-1578242">
                <a:off x="3825" y="4036"/>
                <a:ext cx="96" cy="47"/>
              </a:xfrm>
              <a:prstGeom prst="rect">
                <a:avLst/>
              </a:prstGeom>
              <a:solidFill>
                <a:srgbClr val="A8FAF8"/>
              </a:solidFill>
              <a:ln w="12700">
                <a:solidFill>
                  <a:srgbClr val="A8FAF8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3" name="Line 148"/>
              <p:cNvSpPr>
                <a:spLocks noChangeShapeType="1"/>
              </p:cNvSpPr>
              <p:nvPr/>
            </p:nvSpPr>
            <p:spPr bwMode="auto">
              <a:xfrm rot="-35750">
                <a:off x="3423" y="4098"/>
                <a:ext cx="192" cy="1"/>
              </a:xfrm>
              <a:prstGeom prst="line">
                <a:avLst/>
              </a:prstGeom>
              <a:noFill/>
              <a:ln w="28575">
                <a:solidFill>
                  <a:srgbClr val="A8FAF8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4" name="Line 149"/>
              <p:cNvSpPr>
                <a:spLocks noChangeShapeType="1"/>
              </p:cNvSpPr>
              <p:nvPr/>
            </p:nvSpPr>
            <p:spPr bwMode="auto">
              <a:xfrm>
                <a:off x="3711" y="2289"/>
                <a:ext cx="144" cy="1"/>
              </a:xfrm>
              <a:prstGeom prst="line">
                <a:avLst/>
              </a:prstGeom>
              <a:noFill/>
              <a:ln w="12700">
                <a:solidFill>
                  <a:srgbClr val="A8FAF8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5" name="Line 150"/>
              <p:cNvSpPr>
                <a:spLocks noChangeShapeType="1"/>
              </p:cNvSpPr>
              <p:nvPr/>
            </p:nvSpPr>
            <p:spPr bwMode="auto">
              <a:xfrm>
                <a:off x="3567" y="3504"/>
                <a:ext cx="144" cy="1"/>
              </a:xfrm>
              <a:prstGeom prst="line">
                <a:avLst/>
              </a:prstGeom>
              <a:noFill/>
              <a:ln w="38100">
                <a:solidFill>
                  <a:srgbClr val="A8FAF8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6" name="Line 151"/>
              <p:cNvSpPr>
                <a:spLocks noChangeShapeType="1"/>
              </p:cNvSpPr>
              <p:nvPr/>
            </p:nvSpPr>
            <p:spPr bwMode="auto">
              <a:xfrm>
                <a:off x="2703" y="3918"/>
                <a:ext cx="96" cy="48"/>
              </a:xfrm>
              <a:prstGeom prst="line">
                <a:avLst/>
              </a:prstGeom>
              <a:noFill/>
              <a:ln w="38100">
                <a:solidFill>
                  <a:srgbClr val="A8FAF8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7" name="Line 152"/>
              <p:cNvSpPr>
                <a:spLocks noChangeShapeType="1"/>
              </p:cNvSpPr>
              <p:nvPr/>
            </p:nvSpPr>
            <p:spPr bwMode="auto">
              <a:xfrm rot="1323138">
                <a:off x="2976" y="1503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A8FAF8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" name="Line 153"/>
              <p:cNvSpPr>
                <a:spLocks noChangeShapeType="1"/>
              </p:cNvSpPr>
              <p:nvPr/>
            </p:nvSpPr>
            <p:spPr bwMode="auto">
              <a:xfrm>
                <a:off x="2898" y="2112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A8FAF8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" name="Line 154"/>
              <p:cNvSpPr>
                <a:spLocks noChangeShapeType="1"/>
              </p:cNvSpPr>
              <p:nvPr/>
            </p:nvSpPr>
            <p:spPr bwMode="auto">
              <a:xfrm rot="-508269">
                <a:off x="3759" y="1680"/>
                <a:ext cx="96" cy="1"/>
              </a:xfrm>
              <a:prstGeom prst="line">
                <a:avLst/>
              </a:prstGeom>
              <a:noFill/>
              <a:ln w="38100">
                <a:solidFill>
                  <a:srgbClr val="A8FAF8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grpSp>
            <p:nvGrpSpPr>
              <p:cNvPr id="70" name="Group 155"/>
              <p:cNvGrpSpPr/>
              <p:nvPr/>
            </p:nvGrpSpPr>
            <p:grpSpPr bwMode="auto">
              <a:xfrm>
                <a:off x="4695" y="672"/>
                <a:ext cx="800" cy="384"/>
                <a:chOff x="2424" y="864"/>
                <a:chExt cx="800" cy="384"/>
              </a:xfrm>
            </p:grpSpPr>
            <p:sp>
              <p:nvSpPr>
                <p:cNvPr id="128" name="Oval 156"/>
                <p:cNvSpPr>
                  <a:spLocks noChangeArrowheads="1"/>
                </p:cNvSpPr>
                <p:nvPr/>
              </p:nvSpPr>
              <p:spPr bwMode="auto">
                <a:xfrm>
                  <a:off x="2424" y="864"/>
                  <a:ext cx="384" cy="3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29" name="Oval 157"/>
                <p:cNvSpPr>
                  <a:spLocks noChangeArrowheads="1"/>
                </p:cNvSpPr>
                <p:nvPr/>
              </p:nvSpPr>
              <p:spPr bwMode="auto">
                <a:xfrm>
                  <a:off x="3084" y="978"/>
                  <a:ext cx="140" cy="14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1" name="Group 158"/>
              <p:cNvGrpSpPr/>
              <p:nvPr/>
            </p:nvGrpSpPr>
            <p:grpSpPr bwMode="auto">
              <a:xfrm>
                <a:off x="4700" y="1137"/>
                <a:ext cx="808" cy="390"/>
                <a:chOff x="2420" y="864"/>
                <a:chExt cx="808" cy="390"/>
              </a:xfrm>
            </p:grpSpPr>
            <p:sp>
              <p:nvSpPr>
                <p:cNvPr id="126" name="Oval 159"/>
                <p:cNvSpPr>
                  <a:spLocks noChangeArrowheads="1"/>
                </p:cNvSpPr>
                <p:nvPr/>
              </p:nvSpPr>
              <p:spPr bwMode="auto">
                <a:xfrm>
                  <a:off x="2420" y="864"/>
                  <a:ext cx="387" cy="39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27" name="Oval 160"/>
                <p:cNvSpPr>
                  <a:spLocks noChangeArrowheads="1"/>
                </p:cNvSpPr>
                <p:nvPr/>
              </p:nvSpPr>
              <p:spPr bwMode="auto">
                <a:xfrm>
                  <a:off x="3083" y="976"/>
                  <a:ext cx="145" cy="14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2" name="Group 161"/>
              <p:cNvGrpSpPr/>
              <p:nvPr/>
            </p:nvGrpSpPr>
            <p:grpSpPr bwMode="auto">
              <a:xfrm>
                <a:off x="4720" y="1674"/>
                <a:ext cx="800" cy="390"/>
                <a:chOff x="2428" y="864"/>
                <a:chExt cx="800" cy="390"/>
              </a:xfrm>
            </p:grpSpPr>
            <p:sp>
              <p:nvSpPr>
                <p:cNvPr id="124" name="Oval 162"/>
                <p:cNvSpPr>
                  <a:spLocks noChangeArrowheads="1"/>
                </p:cNvSpPr>
                <p:nvPr/>
              </p:nvSpPr>
              <p:spPr bwMode="auto">
                <a:xfrm>
                  <a:off x="2428" y="864"/>
                  <a:ext cx="383" cy="39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25" name="Oval 163"/>
                <p:cNvSpPr>
                  <a:spLocks noChangeArrowheads="1"/>
                </p:cNvSpPr>
                <p:nvPr/>
              </p:nvSpPr>
              <p:spPr bwMode="auto">
                <a:xfrm>
                  <a:off x="3085" y="978"/>
                  <a:ext cx="143" cy="14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3" name="Group 164"/>
              <p:cNvGrpSpPr/>
              <p:nvPr/>
            </p:nvGrpSpPr>
            <p:grpSpPr bwMode="auto">
              <a:xfrm>
                <a:off x="4707" y="2286"/>
                <a:ext cx="800" cy="384"/>
                <a:chOff x="2424" y="864"/>
                <a:chExt cx="800" cy="384"/>
              </a:xfrm>
            </p:grpSpPr>
            <p:sp>
              <p:nvSpPr>
                <p:cNvPr id="122" name="Oval 165"/>
                <p:cNvSpPr>
                  <a:spLocks noChangeArrowheads="1"/>
                </p:cNvSpPr>
                <p:nvPr/>
              </p:nvSpPr>
              <p:spPr bwMode="auto">
                <a:xfrm>
                  <a:off x="2424" y="864"/>
                  <a:ext cx="384" cy="3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23" name="Oval 166"/>
                <p:cNvSpPr>
                  <a:spLocks noChangeArrowheads="1"/>
                </p:cNvSpPr>
                <p:nvPr/>
              </p:nvSpPr>
              <p:spPr bwMode="auto">
                <a:xfrm>
                  <a:off x="3084" y="978"/>
                  <a:ext cx="140" cy="14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4" name="Group 167"/>
              <p:cNvGrpSpPr/>
              <p:nvPr/>
            </p:nvGrpSpPr>
            <p:grpSpPr bwMode="auto">
              <a:xfrm>
                <a:off x="4719" y="2991"/>
                <a:ext cx="800" cy="384"/>
                <a:chOff x="2424" y="864"/>
                <a:chExt cx="800" cy="384"/>
              </a:xfrm>
            </p:grpSpPr>
            <p:sp>
              <p:nvSpPr>
                <p:cNvPr id="120" name="Oval 168"/>
                <p:cNvSpPr>
                  <a:spLocks noChangeArrowheads="1"/>
                </p:cNvSpPr>
                <p:nvPr/>
              </p:nvSpPr>
              <p:spPr bwMode="auto">
                <a:xfrm>
                  <a:off x="2424" y="864"/>
                  <a:ext cx="384" cy="3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21" name="Oval 169"/>
                <p:cNvSpPr>
                  <a:spLocks noChangeArrowheads="1"/>
                </p:cNvSpPr>
                <p:nvPr/>
              </p:nvSpPr>
              <p:spPr bwMode="auto">
                <a:xfrm>
                  <a:off x="3084" y="978"/>
                  <a:ext cx="140" cy="14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5" name="Group 170"/>
              <p:cNvGrpSpPr/>
              <p:nvPr/>
            </p:nvGrpSpPr>
            <p:grpSpPr bwMode="auto">
              <a:xfrm>
                <a:off x="4726" y="3714"/>
                <a:ext cx="800" cy="384"/>
                <a:chOff x="2455" y="3906"/>
                <a:chExt cx="800" cy="384"/>
              </a:xfrm>
            </p:grpSpPr>
            <p:sp>
              <p:nvSpPr>
                <p:cNvPr id="118" name="Oval 171"/>
                <p:cNvSpPr>
                  <a:spLocks noChangeArrowheads="1"/>
                </p:cNvSpPr>
                <p:nvPr/>
              </p:nvSpPr>
              <p:spPr bwMode="auto">
                <a:xfrm>
                  <a:off x="2455" y="3906"/>
                  <a:ext cx="383" cy="3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19" name="Oval 172"/>
                <p:cNvSpPr>
                  <a:spLocks noChangeArrowheads="1"/>
                </p:cNvSpPr>
                <p:nvPr/>
              </p:nvSpPr>
              <p:spPr bwMode="auto">
                <a:xfrm>
                  <a:off x="3112" y="4125"/>
                  <a:ext cx="143" cy="14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6" name="Line 173"/>
              <p:cNvSpPr>
                <a:spLocks noChangeShapeType="1"/>
              </p:cNvSpPr>
              <p:nvPr/>
            </p:nvSpPr>
            <p:spPr bwMode="auto">
              <a:xfrm flipH="1">
                <a:off x="4065" y="2784"/>
                <a:ext cx="96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7" name="Line 174"/>
              <p:cNvSpPr>
                <a:spLocks noChangeShapeType="1"/>
              </p:cNvSpPr>
              <p:nvPr/>
            </p:nvSpPr>
            <p:spPr bwMode="auto">
              <a:xfrm flipH="1">
                <a:off x="2667" y="2649"/>
                <a:ext cx="96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8" name="Line 175"/>
              <p:cNvSpPr>
                <a:spLocks noChangeShapeType="1"/>
              </p:cNvSpPr>
              <p:nvPr/>
            </p:nvSpPr>
            <p:spPr bwMode="auto">
              <a:xfrm flipH="1">
                <a:off x="2592" y="3216"/>
                <a:ext cx="78" cy="54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9" name="Line 176"/>
              <p:cNvSpPr>
                <a:spLocks noChangeShapeType="1"/>
              </p:cNvSpPr>
              <p:nvPr/>
            </p:nvSpPr>
            <p:spPr bwMode="auto">
              <a:xfrm flipH="1">
                <a:off x="4143" y="2169"/>
                <a:ext cx="99" cy="6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80" name="Line 177"/>
              <p:cNvSpPr>
                <a:spLocks noChangeShapeType="1"/>
              </p:cNvSpPr>
              <p:nvPr/>
            </p:nvSpPr>
            <p:spPr bwMode="auto">
              <a:xfrm flipH="1">
                <a:off x="2766" y="2031"/>
                <a:ext cx="96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81" name="Line 178"/>
              <p:cNvSpPr>
                <a:spLocks noChangeShapeType="1"/>
              </p:cNvSpPr>
              <p:nvPr/>
            </p:nvSpPr>
            <p:spPr bwMode="auto">
              <a:xfrm flipH="1">
                <a:off x="4227" y="1578"/>
                <a:ext cx="96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82" name="Line 179"/>
              <p:cNvSpPr>
                <a:spLocks noChangeShapeType="1"/>
              </p:cNvSpPr>
              <p:nvPr/>
            </p:nvSpPr>
            <p:spPr bwMode="auto">
              <a:xfrm flipH="1">
                <a:off x="2862" y="1422"/>
                <a:ext cx="96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83" name="Line 180"/>
              <p:cNvSpPr>
                <a:spLocks noChangeShapeType="1"/>
              </p:cNvSpPr>
              <p:nvPr/>
            </p:nvSpPr>
            <p:spPr bwMode="auto">
              <a:xfrm flipH="1">
                <a:off x="4308" y="984"/>
                <a:ext cx="96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84" name="Line 181"/>
              <p:cNvSpPr>
                <a:spLocks noChangeShapeType="1"/>
              </p:cNvSpPr>
              <p:nvPr/>
            </p:nvSpPr>
            <p:spPr bwMode="auto">
              <a:xfrm flipH="1">
                <a:off x="2958" y="870"/>
                <a:ext cx="96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85" name="Line 182"/>
              <p:cNvSpPr>
                <a:spLocks noChangeShapeType="1"/>
              </p:cNvSpPr>
              <p:nvPr/>
            </p:nvSpPr>
            <p:spPr bwMode="auto">
              <a:xfrm rot="1636308">
                <a:off x="3966" y="894"/>
                <a:ext cx="46" cy="1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86" name="Oval 183"/>
              <p:cNvSpPr>
                <a:spLocks noChangeArrowheads="1"/>
              </p:cNvSpPr>
              <p:nvPr/>
            </p:nvSpPr>
            <p:spPr bwMode="auto">
              <a:xfrm rot="-5400000">
                <a:off x="2616" y="3648"/>
                <a:ext cx="48" cy="47"/>
              </a:xfrm>
              <a:prstGeom prst="ellipse">
                <a:avLst/>
              </a:prstGeom>
              <a:solidFill>
                <a:srgbClr val="A8FAF8"/>
              </a:solidFill>
              <a:ln w="12700">
                <a:solidFill>
                  <a:srgbClr val="A8FAF8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87" name="Rectangle 184"/>
              <p:cNvSpPr>
                <a:spLocks noChangeArrowheads="1"/>
              </p:cNvSpPr>
              <p:nvPr/>
            </p:nvSpPr>
            <p:spPr bwMode="auto">
              <a:xfrm rot="1892650">
                <a:off x="2976" y="1476"/>
                <a:ext cx="96" cy="48"/>
              </a:xfrm>
              <a:prstGeom prst="rect">
                <a:avLst/>
              </a:prstGeom>
              <a:solidFill>
                <a:srgbClr val="A8FAF8"/>
              </a:solidFill>
              <a:ln w="12700">
                <a:solidFill>
                  <a:srgbClr val="A8FAF8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88" name="Line 185"/>
              <p:cNvSpPr>
                <a:spLocks noChangeShapeType="1"/>
              </p:cNvSpPr>
              <p:nvPr/>
            </p:nvSpPr>
            <p:spPr bwMode="auto">
              <a:xfrm rot="391231">
                <a:off x="2895" y="2109"/>
                <a:ext cx="144" cy="48"/>
              </a:xfrm>
              <a:prstGeom prst="line">
                <a:avLst/>
              </a:prstGeom>
              <a:noFill/>
              <a:ln w="38100">
                <a:solidFill>
                  <a:srgbClr val="A8FAF8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grpSp>
            <p:nvGrpSpPr>
              <p:cNvPr id="89" name="Group 187"/>
              <p:cNvGrpSpPr/>
              <p:nvPr/>
            </p:nvGrpSpPr>
            <p:grpSpPr bwMode="auto">
              <a:xfrm>
                <a:off x="3795" y="1323"/>
                <a:ext cx="189" cy="369"/>
                <a:chOff x="1032" y="1458"/>
                <a:chExt cx="189" cy="369"/>
              </a:xfrm>
            </p:grpSpPr>
            <p:sp>
              <p:nvSpPr>
                <p:cNvPr id="114" name="Oval 188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15" name="Rectangle 18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16" name="Line 190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17" name="Line 191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0" name="Group 192"/>
              <p:cNvGrpSpPr/>
              <p:nvPr/>
            </p:nvGrpSpPr>
            <p:grpSpPr bwMode="auto">
              <a:xfrm>
                <a:off x="3711" y="1941"/>
                <a:ext cx="189" cy="369"/>
                <a:chOff x="1032" y="1458"/>
                <a:chExt cx="189" cy="369"/>
              </a:xfrm>
            </p:grpSpPr>
            <p:sp>
              <p:nvSpPr>
                <p:cNvPr id="110" name="Oval 193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11" name="Rectangle 194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12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13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1" name="Group 197"/>
              <p:cNvGrpSpPr/>
              <p:nvPr/>
            </p:nvGrpSpPr>
            <p:grpSpPr bwMode="auto">
              <a:xfrm>
                <a:off x="3603" y="2535"/>
                <a:ext cx="189" cy="369"/>
                <a:chOff x="1032" y="1458"/>
                <a:chExt cx="189" cy="369"/>
              </a:xfrm>
            </p:grpSpPr>
            <p:sp>
              <p:nvSpPr>
                <p:cNvPr id="106" name="Oval 198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7" name="Rectangle 19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8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9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2" name="Group 202"/>
              <p:cNvGrpSpPr/>
              <p:nvPr/>
            </p:nvGrpSpPr>
            <p:grpSpPr bwMode="auto">
              <a:xfrm>
                <a:off x="3522" y="3129"/>
                <a:ext cx="189" cy="369"/>
                <a:chOff x="1032" y="1458"/>
                <a:chExt cx="189" cy="369"/>
              </a:xfrm>
            </p:grpSpPr>
            <p:sp>
              <p:nvSpPr>
                <p:cNvPr id="102" name="Oval 203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3" name="Rectangle 204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4" name="Line 205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5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3" name="Group 207"/>
              <p:cNvGrpSpPr/>
              <p:nvPr/>
            </p:nvGrpSpPr>
            <p:grpSpPr bwMode="auto">
              <a:xfrm>
                <a:off x="3195" y="3684"/>
                <a:ext cx="189" cy="369"/>
                <a:chOff x="1032" y="1458"/>
                <a:chExt cx="189" cy="369"/>
              </a:xfrm>
            </p:grpSpPr>
            <p:sp>
              <p:nvSpPr>
                <p:cNvPr id="98" name="Oval 208"/>
                <p:cNvSpPr>
                  <a:spLocks noChangeArrowheads="1"/>
                </p:cNvSpPr>
                <p:nvPr/>
              </p:nvSpPr>
              <p:spPr bwMode="auto">
                <a:xfrm rot="679845">
                  <a:off x="1074" y="1458"/>
                  <a:ext cx="144" cy="144"/>
                </a:xfrm>
                <a:prstGeom prst="ellipse">
                  <a:avLst/>
                </a:prstGeom>
                <a:solidFill>
                  <a:srgbClr val="A8FAF8"/>
                </a:solidFill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99" name="Rectangle 209"/>
                <p:cNvSpPr>
                  <a:spLocks noChangeArrowheads="1"/>
                </p:cNvSpPr>
                <p:nvPr/>
              </p:nvSpPr>
              <p:spPr bwMode="auto">
                <a:xfrm>
                  <a:off x="1071" y="1536"/>
                  <a:ext cx="135" cy="144"/>
                </a:xfrm>
                <a:prstGeom prst="rect">
                  <a:avLst/>
                </a:prstGeom>
                <a:solidFill>
                  <a:srgbClr val="A8FAF8"/>
                </a:solidFill>
                <a:ln w="12700">
                  <a:solidFill>
                    <a:srgbClr val="A8FAF8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0" name="Line 210"/>
                <p:cNvSpPr>
                  <a:spLocks noChangeShapeType="1"/>
                </p:cNvSpPr>
                <p:nvPr/>
              </p:nvSpPr>
              <p:spPr bwMode="auto">
                <a:xfrm flipH="1">
                  <a:off x="1032" y="1503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101" name="Line 211"/>
                <p:cNvSpPr>
                  <a:spLocks noChangeShapeType="1"/>
                </p:cNvSpPr>
                <p:nvPr/>
              </p:nvSpPr>
              <p:spPr bwMode="auto">
                <a:xfrm flipH="1">
                  <a:off x="1173" y="1539"/>
                  <a:ext cx="48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94" name="Line 212"/>
              <p:cNvSpPr>
                <a:spLocks noChangeShapeType="1"/>
              </p:cNvSpPr>
              <p:nvPr/>
            </p:nvSpPr>
            <p:spPr bwMode="auto">
              <a:xfrm>
                <a:off x="2607" y="3600"/>
                <a:ext cx="1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95" name="Line 213"/>
              <p:cNvSpPr>
                <a:spLocks noChangeShapeType="1"/>
              </p:cNvSpPr>
              <p:nvPr/>
            </p:nvSpPr>
            <p:spPr bwMode="auto">
              <a:xfrm rot="-1043309">
                <a:off x="2799" y="2703"/>
                <a:ext cx="48" cy="48"/>
              </a:xfrm>
              <a:prstGeom prst="line">
                <a:avLst/>
              </a:prstGeom>
              <a:noFill/>
              <a:ln w="57150">
                <a:solidFill>
                  <a:srgbClr val="BDF7F7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96" name="Line 214"/>
              <p:cNvSpPr>
                <a:spLocks noChangeShapeType="1"/>
              </p:cNvSpPr>
              <p:nvPr/>
            </p:nvSpPr>
            <p:spPr bwMode="auto">
              <a:xfrm>
                <a:off x="3774" y="2304"/>
                <a:ext cx="144" cy="1"/>
              </a:xfrm>
              <a:prstGeom prst="line">
                <a:avLst/>
              </a:prstGeom>
              <a:noFill/>
              <a:ln w="38100">
                <a:solidFill>
                  <a:srgbClr val="BDF7F7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97" name="Line 215"/>
              <p:cNvSpPr>
                <a:spLocks noChangeShapeType="1"/>
              </p:cNvSpPr>
              <p:nvPr/>
            </p:nvSpPr>
            <p:spPr bwMode="auto">
              <a:xfrm>
                <a:off x="3873" y="1680"/>
                <a:ext cx="144" cy="1"/>
              </a:xfrm>
              <a:prstGeom prst="line">
                <a:avLst/>
              </a:prstGeom>
              <a:noFill/>
              <a:ln w="38100">
                <a:solidFill>
                  <a:srgbClr val="BDF7F7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1" name="Text Box 217" descr="花束"/>
            <p:cNvSpPr txBox="1">
              <a:spLocks noChangeArrowheads="1"/>
            </p:cNvSpPr>
            <p:nvPr/>
          </p:nvSpPr>
          <p:spPr bwMode="auto">
            <a:xfrm>
              <a:off x="3962400" y="685800"/>
              <a:ext cx="1905000" cy="652976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</a:rPr>
                <a:t>理论误差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0" y="928670"/>
            <a:ext cx="9144000" cy="5715000"/>
            <a:chOff x="0" y="685800"/>
            <a:chExt cx="9144000" cy="5715000"/>
          </a:xfrm>
        </p:grpSpPr>
        <p:sp>
          <p:nvSpPr>
            <p:cNvPr id="5" name="Text Box 2" descr="花束"/>
            <p:cNvSpPr txBox="1">
              <a:spLocks noChangeArrowheads="1"/>
            </p:cNvSpPr>
            <p:nvPr/>
          </p:nvSpPr>
          <p:spPr bwMode="auto">
            <a:xfrm>
              <a:off x="3505200" y="685800"/>
              <a:ext cx="1905000" cy="59213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</a:rPr>
                <a:t>方法误差</a:t>
              </a:r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381000" y="1371600"/>
              <a:ext cx="1676400" cy="57943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</a:rPr>
                <a:t>内接</a:t>
              </a:r>
            </a:p>
          </p:txBody>
        </p:sp>
        <p:sp>
          <p:nvSpPr>
            <p:cNvPr id="30" name="Line 39"/>
            <p:cNvSpPr>
              <a:spLocks noChangeShapeType="1"/>
            </p:cNvSpPr>
            <p:nvPr/>
          </p:nvSpPr>
          <p:spPr bwMode="auto">
            <a:xfrm>
              <a:off x="0" y="1371600"/>
              <a:ext cx="9144000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4876800" y="2233613"/>
              <a:ext cx="3505200" cy="2033587"/>
              <a:chOff x="4876800" y="2233613"/>
              <a:chExt cx="3505200" cy="2033587"/>
            </a:xfrm>
          </p:grpSpPr>
          <p:sp>
            <p:nvSpPr>
              <p:cNvPr id="32" name="Oval 30"/>
              <p:cNvSpPr>
                <a:spLocks noChangeArrowheads="1"/>
              </p:cNvSpPr>
              <p:nvPr/>
            </p:nvSpPr>
            <p:spPr bwMode="auto">
              <a:xfrm>
                <a:off x="5667375" y="3276600"/>
                <a:ext cx="533400" cy="533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grpSp>
            <p:nvGrpSpPr>
              <p:cNvPr id="33" name="组合 51"/>
              <p:cNvGrpSpPr/>
              <p:nvPr/>
            </p:nvGrpSpPr>
            <p:grpSpPr>
              <a:xfrm>
                <a:off x="4876800" y="2233613"/>
                <a:ext cx="3505200" cy="2033587"/>
                <a:chOff x="4876800" y="2233613"/>
                <a:chExt cx="3505200" cy="2033587"/>
              </a:xfrm>
            </p:grpSpPr>
            <p:sp>
              <p:nvSpPr>
                <p:cNvPr id="34" name="Rectangle 26"/>
                <p:cNvSpPr>
                  <a:spLocks noChangeArrowheads="1"/>
                </p:cNvSpPr>
                <p:nvPr/>
              </p:nvSpPr>
              <p:spPr bwMode="auto">
                <a:xfrm>
                  <a:off x="5638800" y="2667000"/>
                  <a:ext cx="609600" cy="152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grpSp>
              <p:nvGrpSpPr>
                <p:cNvPr id="35" name="Group 27"/>
                <p:cNvGrpSpPr/>
                <p:nvPr/>
              </p:nvGrpSpPr>
              <p:grpSpPr bwMode="auto">
                <a:xfrm>
                  <a:off x="7162800" y="2486025"/>
                  <a:ext cx="533400" cy="533400"/>
                  <a:chOff x="1521" y="1584"/>
                  <a:chExt cx="336" cy="336"/>
                </a:xfrm>
              </p:grpSpPr>
              <p:sp>
                <p:nvSpPr>
                  <p:cNvPr id="48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1521" y="1584"/>
                    <a:ext cx="336" cy="33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9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9" y="1584"/>
                    <a:ext cx="192" cy="28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dirty="0">
                        <a:latin typeface="微软雅黑" panose="020B0503020204020204" pitchFamily="34" charset="-122"/>
                      </a:rPr>
                      <a:t>A</a:t>
                    </a:r>
                  </a:p>
                </p:txBody>
              </p:sp>
            </p:grpSp>
            <p:sp>
              <p:nvSpPr>
                <p:cNvPr id="36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5767388" y="3300413"/>
                  <a:ext cx="381000" cy="457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dirty="0">
                      <a:latin typeface="微软雅黑" panose="020B0503020204020204" pitchFamily="34" charset="-122"/>
                    </a:rPr>
                    <a:t>V</a:t>
                  </a:r>
                </a:p>
              </p:txBody>
            </p:sp>
            <p:sp>
              <p:nvSpPr>
                <p:cNvPr id="37" name="Line 32"/>
                <p:cNvSpPr>
                  <a:spLocks noChangeShapeType="1"/>
                </p:cNvSpPr>
                <p:nvPr/>
              </p:nvSpPr>
              <p:spPr bwMode="auto">
                <a:xfrm>
                  <a:off x="4876800" y="2738438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38" name="Line 33"/>
                <p:cNvSpPr>
                  <a:spLocks noChangeShapeType="1"/>
                </p:cNvSpPr>
                <p:nvPr/>
              </p:nvSpPr>
              <p:spPr bwMode="auto">
                <a:xfrm>
                  <a:off x="6248400" y="2743200"/>
                  <a:ext cx="914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39" name="Line 34"/>
                <p:cNvSpPr>
                  <a:spLocks noChangeShapeType="1"/>
                </p:cNvSpPr>
                <p:nvPr/>
              </p:nvSpPr>
              <p:spPr bwMode="auto">
                <a:xfrm>
                  <a:off x="7696200" y="2743200"/>
                  <a:ext cx="6858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0" name="Line 35"/>
                <p:cNvSpPr>
                  <a:spLocks noChangeShapeType="1"/>
                </p:cNvSpPr>
                <p:nvPr/>
              </p:nvSpPr>
              <p:spPr bwMode="auto">
                <a:xfrm>
                  <a:off x="5205413" y="3509963"/>
                  <a:ext cx="457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1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5181600" y="2743200"/>
                  <a:ext cx="0" cy="762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2" name="Line 37"/>
                <p:cNvSpPr>
                  <a:spLocks noChangeShapeType="1"/>
                </p:cNvSpPr>
                <p:nvPr/>
              </p:nvSpPr>
              <p:spPr bwMode="auto">
                <a:xfrm>
                  <a:off x="6172200" y="3505200"/>
                  <a:ext cx="533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3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6705600" y="2743200"/>
                  <a:ext cx="0" cy="762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705475" y="2233613"/>
                  <a:ext cx="685800" cy="457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dirty="0">
                      <a:latin typeface="微软雅黑" panose="020B0503020204020204" pitchFamily="34" charset="-122"/>
                    </a:rPr>
                    <a:t>I</a:t>
                  </a:r>
                  <a:r>
                    <a:rPr lang="en-US" altLang="zh-CN" sz="1600" dirty="0">
                      <a:latin typeface="微软雅黑" panose="020B0503020204020204" pitchFamily="34" charset="-122"/>
                    </a:rPr>
                    <a:t>R</a:t>
                  </a:r>
                  <a:endParaRPr lang="en-US" altLang="zh-CN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5" name="Line 42"/>
                <p:cNvSpPr>
                  <a:spLocks noChangeShapeType="1"/>
                </p:cNvSpPr>
                <p:nvPr/>
              </p:nvSpPr>
              <p:spPr bwMode="auto">
                <a:xfrm>
                  <a:off x="5181600" y="2514600"/>
                  <a:ext cx="533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5715000" y="3810000"/>
                  <a:ext cx="609600" cy="4572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dirty="0">
                      <a:latin typeface="微软雅黑" panose="020B0503020204020204" pitchFamily="34" charset="-122"/>
                    </a:rPr>
                    <a:t>I</a:t>
                  </a:r>
                  <a:r>
                    <a:rPr lang="en-US" altLang="zh-CN" sz="1600" dirty="0">
                      <a:latin typeface="微软雅黑" panose="020B0503020204020204" pitchFamily="34" charset="-122"/>
                    </a:rPr>
                    <a:t>V</a:t>
                  </a:r>
                  <a:endParaRPr lang="en-US" altLang="zh-CN" sz="2400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47" name="Line 44"/>
                <p:cNvSpPr>
                  <a:spLocks noChangeShapeType="1"/>
                </p:cNvSpPr>
                <p:nvPr/>
              </p:nvSpPr>
              <p:spPr bwMode="auto">
                <a:xfrm>
                  <a:off x="5181600" y="4038600"/>
                  <a:ext cx="533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50" name="Text Box 45"/>
            <p:cNvSpPr txBox="1">
              <a:spLocks noChangeArrowheads="1"/>
            </p:cNvSpPr>
            <p:nvPr/>
          </p:nvSpPr>
          <p:spPr bwMode="auto">
            <a:xfrm>
              <a:off x="228600" y="3962400"/>
              <a:ext cx="4038600" cy="139480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微软雅黑" panose="020B0503020204020204" pitchFamily="34" charset="-122"/>
                </a:rPr>
                <a:t>    </a:t>
              </a:r>
              <a:r>
                <a:rPr lang="zh-CN" altLang="en-US" sz="2800" dirty="0">
                  <a:latin typeface="微软雅黑" panose="020B0503020204020204" pitchFamily="34" charset="-122"/>
                </a:rPr>
                <a:t>用</a:t>
              </a:r>
              <a:r>
                <a:rPr lang="en-US" altLang="zh-CN" sz="2800" dirty="0">
                  <a:latin typeface="微软雅黑" panose="020B0503020204020204" pitchFamily="34" charset="-122"/>
                </a:rPr>
                <a:t>V</a:t>
              </a:r>
              <a:r>
                <a:rPr lang="zh-CN" altLang="en-US" sz="2800" dirty="0">
                  <a:latin typeface="微软雅黑" panose="020B0503020204020204" pitchFamily="34" charset="-122"/>
                </a:rPr>
                <a:t>作为</a:t>
              </a:r>
              <a:r>
                <a:rPr lang="en-US" altLang="zh-CN" sz="2800" dirty="0">
                  <a:latin typeface="微软雅黑" panose="020B0503020204020204" pitchFamily="34" charset="-122"/>
                </a:rPr>
                <a:t>V</a:t>
              </a:r>
              <a:r>
                <a:rPr lang="en-US" altLang="zh-CN" sz="2000" dirty="0">
                  <a:latin typeface="微软雅黑" panose="020B0503020204020204" pitchFamily="34" charset="-122"/>
                </a:rPr>
                <a:t>R</a:t>
              </a:r>
              <a:r>
                <a:rPr lang="zh-CN" altLang="en-US" sz="2800" dirty="0">
                  <a:latin typeface="微软雅黑" panose="020B0503020204020204" pitchFamily="34" charset="-122"/>
                </a:rPr>
                <a:t>的近似值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zh-CN" altLang="en-US" sz="2800" dirty="0">
                  <a:latin typeface="微软雅黑" panose="020B0503020204020204" pitchFamily="34" charset="-122"/>
                </a:rPr>
                <a:t>时，求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endParaRPr lang="en-US" altLang="zh-CN" sz="2800" dirty="0">
                <a:latin typeface="微软雅黑" panose="020B0503020204020204" pitchFamily="34" charset="-122"/>
              </a:endParaRPr>
            </a:p>
          </p:txBody>
        </p:sp>
        <p:graphicFrame>
          <p:nvGraphicFramePr>
            <p:cNvPr id="51" name="Object 46"/>
            <p:cNvGraphicFramePr>
              <a:graphicFrameLocks noChangeAspect="1"/>
            </p:cNvGraphicFramePr>
            <p:nvPr/>
          </p:nvGraphicFramePr>
          <p:xfrm>
            <a:off x="381000" y="4800600"/>
            <a:ext cx="3581400" cy="160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46329600" imgH="27736800" progId="Equation.3">
                    <p:embed/>
                  </p:oleObj>
                </mc:Choice>
                <mc:Fallback>
                  <p:oleObj name="公式" r:id="rId3" imgW="46329600" imgH="27736800" progId="Equation.3">
                    <p:embed/>
                    <p:pic>
                      <p:nvPicPr>
                        <p:cNvPr id="0" name="Object 4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81000" y="4800600"/>
                          <a:ext cx="3581400" cy="16002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4495800" y="1395413"/>
              <a:ext cx="1524000" cy="57943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</a:rPr>
                <a:t>外接</a:t>
              </a:r>
            </a:p>
          </p:txBody>
        </p:sp>
        <p:graphicFrame>
          <p:nvGraphicFramePr>
            <p:cNvPr id="53" name="Object 48"/>
            <p:cNvGraphicFramePr>
              <a:graphicFrameLocks noChangeAspect="1"/>
            </p:cNvGraphicFramePr>
            <p:nvPr/>
          </p:nvGraphicFramePr>
          <p:xfrm>
            <a:off x="4953000" y="4572000"/>
            <a:ext cx="3124200" cy="175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40233600" imgH="28956000" progId="Equation.3">
                    <p:embed/>
                  </p:oleObj>
                </mc:Choice>
                <mc:Fallback>
                  <p:oleObj name="公式" r:id="rId5" imgW="40233600" imgH="28956000" progId="Equation.3">
                    <p:embed/>
                    <p:pic>
                      <p:nvPicPr>
                        <p:cNvPr id="0" name="Object 4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53000" y="4572000"/>
                          <a:ext cx="3124200" cy="17526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4" name="组合 53"/>
            <p:cNvGrpSpPr/>
            <p:nvPr/>
          </p:nvGrpSpPr>
          <p:grpSpPr>
            <a:xfrm>
              <a:off x="452438" y="2133600"/>
              <a:ext cx="3105150" cy="1624013"/>
              <a:chOff x="452438" y="2133600"/>
              <a:chExt cx="3105150" cy="1624013"/>
            </a:xfrm>
          </p:grpSpPr>
          <p:sp>
            <p:nvSpPr>
              <p:cNvPr id="55" name="Line 16"/>
              <p:cNvSpPr>
                <a:spLocks noChangeShapeType="1"/>
              </p:cNvSpPr>
              <p:nvPr/>
            </p:nvSpPr>
            <p:spPr bwMode="auto">
              <a:xfrm>
                <a:off x="3276600" y="2743200"/>
                <a:ext cx="0" cy="838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grpSp>
            <p:nvGrpSpPr>
              <p:cNvPr id="56" name="组合 50"/>
              <p:cNvGrpSpPr/>
              <p:nvPr/>
            </p:nvGrpSpPr>
            <p:grpSpPr>
              <a:xfrm>
                <a:off x="452438" y="2133600"/>
                <a:ext cx="3105150" cy="1624013"/>
                <a:chOff x="452438" y="2133600"/>
                <a:chExt cx="3105150" cy="1624013"/>
              </a:xfrm>
            </p:grpSpPr>
            <p:sp>
              <p:nvSpPr>
                <p:cNvPr id="57" name="Line 18"/>
                <p:cNvSpPr>
                  <a:spLocks noChangeShapeType="1"/>
                </p:cNvSpPr>
                <p:nvPr/>
              </p:nvSpPr>
              <p:spPr bwMode="auto">
                <a:xfrm>
                  <a:off x="2057400" y="2133600"/>
                  <a:ext cx="0" cy="6096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grpSp>
              <p:nvGrpSpPr>
                <p:cNvPr id="58" name="组合 49"/>
                <p:cNvGrpSpPr/>
                <p:nvPr/>
              </p:nvGrpSpPr>
              <p:grpSpPr>
                <a:xfrm>
                  <a:off x="452438" y="2133600"/>
                  <a:ext cx="3105150" cy="1624013"/>
                  <a:chOff x="452438" y="2133600"/>
                  <a:chExt cx="3105150" cy="1624013"/>
                </a:xfrm>
              </p:grpSpPr>
              <p:sp>
                <p:nvSpPr>
                  <p:cNvPr id="59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1143000" y="2667000"/>
                    <a:ext cx="609600" cy="1524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0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1752600" y="2743200"/>
                    <a:ext cx="68580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1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2947988" y="2743200"/>
                    <a:ext cx="60960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2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452438" y="2743200"/>
                    <a:ext cx="68580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63" name="Group 8"/>
                  <p:cNvGrpSpPr/>
                  <p:nvPr/>
                </p:nvGrpSpPr>
                <p:grpSpPr bwMode="auto">
                  <a:xfrm>
                    <a:off x="2414588" y="2514600"/>
                    <a:ext cx="533400" cy="533400"/>
                    <a:chOff x="1521" y="1584"/>
                    <a:chExt cx="336" cy="336"/>
                  </a:xfrm>
                </p:grpSpPr>
                <p:sp>
                  <p:nvSpPr>
                    <p:cNvPr id="76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1" y="1584"/>
                      <a:ext cx="336" cy="336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77" name="Text Box 1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69" y="1584"/>
                      <a:ext cx="192" cy="28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</a:rPr>
                        <a:t>A</a:t>
                      </a:r>
                    </a:p>
                  </p:txBody>
                </p:sp>
              </p:grpSp>
              <p:sp>
                <p:nvSpPr>
                  <p:cNvPr id="64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00213" y="3300413"/>
                    <a:ext cx="381000" cy="45720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dirty="0">
                        <a:latin typeface="微软雅黑" panose="020B0503020204020204" pitchFamily="34" charset="-122"/>
                      </a:rPr>
                      <a:t>V</a:t>
                    </a:r>
                  </a:p>
                </p:txBody>
              </p:sp>
              <p:sp>
                <p:nvSpPr>
                  <p:cNvPr id="6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685800" y="2743200"/>
                    <a:ext cx="0" cy="8382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6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685800" y="3581400"/>
                    <a:ext cx="91440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133600" y="3581400"/>
                    <a:ext cx="114300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838200" y="2133600"/>
                    <a:ext cx="0" cy="60960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276600" y="2133600"/>
                    <a:ext cx="0" cy="60960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0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7775" y="2133600"/>
                    <a:ext cx="685800" cy="45720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dirty="0">
                        <a:latin typeface="微软雅黑" panose="020B0503020204020204" pitchFamily="34" charset="-122"/>
                      </a:rPr>
                      <a:t>V</a:t>
                    </a:r>
                    <a:r>
                      <a:rPr lang="en-US" altLang="zh-CN" sz="1600" dirty="0">
                        <a:latin typeface="微软雅黑" panose="020B0503020204020204" pitchFamily="34" charset="-122"/>
                      </a:rPr>
                      <a:t>R</a:t>
                    </a:r>
                    <a:endParaRPr lang="en-US" altLang="zh-CN" sz="2400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838200" y="2362200"/>
                    <a:ext cx="45720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triangle" w="med" len="med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676400" y="2362200"/>
                    <a:ext cx="38100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3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0775" y="2133600"/>
                    <a:ext cx="685800" cy="45720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dirty="0">
                        <a:latin typeface="微软雅黑" panose="020B0503020204020204" pitchFamily="34" charset="-122"/>
                      </a:rPr>
                      <a:t>V</a:t>
                    </a:r>
                    <a:r>
                      <a:rPr lang="en-US" altLang="zh-CN" sz="1600" dirty="0">
                        <a:latin typeface="微软雅黑" panose="020B0503020204020204" pitchFamily="34" charset="-122"/>
                      </a:rPr>
                      <a:t>A</a:t>
                    </a:r>
                    <a:endParaRPr lang="en-US" altLang="zh-CN" sz="2400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4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057400" y="2362200"/>
                    <a:ext cx="38100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triangle" w="med" len="med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5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2819400" y="2362200"/>
                    <a:ext cx="45720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</p:grp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</a:p>
        </p:txBody>
      </p:sp>
      <p:sp>
        <p:nvSpPr>
          <p:cNvPr id="5" name="Text Box 2" descr="花束"/>
          <p:cNvSpPr txBox="1">
            <a:spLocks noChangeArrowheads="1"/>
          </p:cNvSpPr>
          <p:nvPr/>
        </p:nvSpPr>
        <p:spPr bwMode="auto">
          <a:xfrm>
            <a:off x="3200400" y="1000108"/>
            <a:ext cx="1981200" cy="59213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</a:rPr>
              <a:t>个人误差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2219308"/>
            <a:ext cx="8915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dirty="0">
                <a:latin typeface="微软雅黑" panose="020B0503020204020204" pitchFamily="34" charset="-122"/>
              </a:rPr>
              <a:t>   </a:t>
            </a:r>
            <a:r>
              <a:rPr lang="zh-CN" altLang="en-US" sz="3200" dirty="0">
                <a:latin typeface="微软雅黑" panose="020B0503020204020204" pitchFamily="34" charset="-122"/>
              </a:rPr>
              <a:t>心理作用，读数（估计）偏大或偏小。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</a:endParaRPr>
          </a:p>
        </p:txBody>
      </p:sp>
      <p:grpSp>
        <p:nvGrpSpPr>
          <p:cNvPr id="8" name="Group 4"/>
          <p:cNvGrpSpPr/>
          <p:nvPr/>
        </p:nvGrpSpPr>
        <p:grpSpPr bwMode="auto">
          <a:xfrm>
            <a:off x="533400" y="3133708"/>
            <a:ext cx="8824913" cy="3533775"/>
            <a:chOff x="480" y="1488"/>
            <a:chExt cx="5559" cy="2226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480" y="1507"/>
              <a:ext cx="120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dirty="0">
                  <a:latin typeface="微软雅黑" panose="020B0503020204020204" pitchFamily="34" charset="-122"/>
                </a:rPr>
                <a:t>生理因素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2031" y="1505"/>
              <a:ext cx="864" cy="22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dirty="0">
                  <a:latin typeface="微软雅黑" panose="020B0503020204020204" pitchFamily="34" charset="-122"/>
                </a:rPr>
                <a:t>听觉</a:t>
              </a:r>
            </a:p>
            <a:p>
              <a:pPr>
                <a:spcBef>
                  <a:spcPct val="50000"/>
                </a:spcBef>
              </a:pPr>
              <a:endParaRPr lang="zh-CN" altLang="en-US" sz="3200" dirty="0">
                <a:latin typeface="微软雅黑" panose="020B0503020204020204" pitchFamily="34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3200" dirty="0">
                  <a:latin typeface="微软雅黑" panose="020B0503020204020204" pitchFamily="34" charset="-122"/>
                </a:rPr>
                <a:t>嗅觉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3200" dirty="0">
                  <a:latin typeface="微软雅黑" panose="020B0503020204020204" pitchFamily="34" charset="-122"/>
                </a:rPr>
                <a:t>色觉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3200" dirty="0">
                  <a:latin typeface="微软雅黑" panose="020B0503020204020204" pitchFamily="34" charset="-122"/>
                </a:rPr>
                <a:t>视觉</a:t>
              </a: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2979" y="1488"/>
              <a:ext cx="3060" cy="9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dirty="0">
                  <a:latin typeface="微软雅黑" panose="020B0503020204020204" pitchFamily="34" charset="-122"/>
                </a:rPr>
                <a:t>对音域（</a:t>
              </a:r>
              <a:r>
                <a:rPr lang="en-US" altLang="zh-CN" sz="2800" dirty="0">
                  <a:latin typeface="微软雅黑" panose="020B0503020204020204" pitchFamily="34" charset="-122"/>
                  <a:cs typeface="Times New Roman" panose="02020603050405020304" pitchFamily="18" charset="0"/>
                </a:rPr>
                <a:t>20Hz--20KHz</a:t>
              </a:r>
              <a:r>
                <a:rPr lang="zh-CN" altLang="en-US" sz="2800" dirty="0">
                  <a:latin typeface="微软雅黑" panose="020B0503020204020204" pitchFamily="34" charset="-122"/>
                </a:rPr>
                <a:t>）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zh-CN" altLang="en-US" sz="3200" dirty="0">
                  <a:latin typeface="微软雅黑" panose="020B0503020204020204" pitchFamily="34" charset="-122"/>
                </a:rPr>
                <a:t>的辨别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zh-CN" altLang="en-US" sz="3200" dirty="0">
                  <a:latin typeface="微软雅黑" panose="020B0503020204020204" pitchFamily="34" charset="-122"/>
                </a:rPr>
                <a:t>对音色的辨别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1680" y="16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680" y="1680"/>
              <a:ext cx="0" cy="18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1680" y="262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680" y="30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680" y="354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688" y="168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2688" y="1680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2688" y="225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Text Box 2" descr="花束"/>
          <p:cNvSpPr txBox="1">
            <a:spLocks noChangeArrowheads="1"/>
          </p:cNvSpPr>
          <p:nvPr/>
        </p:nvSpPr>
        <p:spPr bwMode="auto">
          <a:xfrm>
            <a:off x="3500430" y="1000108"/>
            <a:ext cx="1905000" cy="5921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</a:rPr>
              <a:t>环境误差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838200" y="1752600"/>
            <a:ext cx="2743200" cy="2971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019175" y="1933575"/>
            <a:ext cx="2362200" cy="19050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1143000" y="4114800"/>
            <a:ext cx="152400" cy="152400"/>
          </a:xfrm>
          <a:prstGeom prst="ellipse">
            <a:avLst/>
          </a:prstGeom>
          <a:solidFill>
            <a:srgbClr val="CCECFF"/>
          </a:solidFill>
          <a:ln w="12700">
            <a:solidFill>
              <a:srgbClr val="CCEC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1600200" y="4124325"/>
            <a:ext cx="152400" cy="152400"/>
          </a:xfrm>
          <a:prstGeom prst="ellipse">
            <a:avLst/>
          </a:prstGeom>
          <a:solidFill>
            <a:srgbClr val="CCECFF"/>
          </a:solidFill>
          <a:ln w="12700">
            <a:solidFill>
              <a:srgbClr val="CCEC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1066800" y="28194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36904" name="Freeform 8"/>
          <p:cNvSpPr/>
          <p:nvPr/>
        </p:nvSpPr>
        <p:spPr bwMode="auto">
          <a:xfrm>
            <a:off x="1066800" y="2057400"/>
            <a:ext cx="2362200" cy="1447800"/>
          </a:xfrm>
          <a:custGeom>
            <a:avLst/>
            <a:gdLst>
              <a:gd name="T0" fmla="*/ 0 w 1488"/>
              <a:gd name="T1" fmla="*/ 2147483647 h 912"/>
              <a:gd name="T2" fmla="*/ 2147483647 w 1488"/>
              <a:gd name="T3" fmla="*/ 2147483647 h 912"/>
              <a:gd name="T4" fmla="*/ 2147483647 w 1488"/>
              <a:gd name="T5" fmla="*/ 2147483647 h 912"/>
              <a:gd name="T6" fmla="*/ 2147483647 w 1488"/>
              <a:gd name="T7" fmla="*/ 2147483647 h 912"/>
              <a:gd name="T8" fmla="*/ 2147483647 w 1488"/>
              <a:gd name="T9" fmla="*/ 2147483647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8"/>
              <a:gd name="T16" fmla="*/ 0 h 912"/>
              <a:gd name="T17" fmla="*/ 1488 w 1488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8" h="912">
                <a:moveTo>
                  <a:pt x="0" y="480"/>
                </a:moveTo>
                <a:cubicBezTo>
                  <a:pt x="76" y="252"/>
                  <a:pt x="152" y="24"/>
                  <a:pt x="288" y="96"/>
                </a:cubicBezTo>
                <a:cubicBezTo>
                  <a:pt x="424" y="168"/>
                  <a:pt x="664" y="912"/>
                  <a:pt x="816" y="912"/>
                </a:cubicBezTo>
                <a:cubicBezTo>
                  <a:pt x="968" y="912"/>
                  <a:pt x="1088" y="192"/>
                  <a:pt x="1200" y="96"/>
                </a:cubicBezTo>
                <a:cubicBezTo>
                  <a:pt x="1312" y="0"/>
                  <a:pt x="1400" y="168"/>
                  <a:pt x="1488" y="33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1219200" y="4267200"/>
            <a:ext cx="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1676400" y="4267200"/>
            <a:ext cx="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36907" name="Text Box 11"/>
          <p:cNvSpPr txBox="1">
            <a:spLocks noChangeArrowheads="1"/>
          </p:cNvSpPr>
          <p:nvPr/>
        </p:nvSpPr>
        <p:spPr bwMode="auto">
          <a:xfrm>
            <a:off x="609600" y="5334000"/>
            <a:ext cx="2362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</a:rPr>
              <a:t>市电的干扰</a:t>
            </a:r>
          </a:p>
        </p:txBody>
      </p:sp>
      <p:sp>
        <p:nvSpPr>
          <p:cNvPr id="336908" name="Text Box 12"/>
          <p:cNvSpPr txBox="1">
            <a:spLocks noChangeArrowheads="1"/>
          </p:cNvSpPr>
          <p:nvPr/>
        </p:nvSpPr>
        <p:spPr bwMode="auto">
          <a:xfrm>
            <a:off x="1957388" y="3900488"/>
            <a:ext cx="14478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</a:rPr>
              <a:t>输入</a:t>
            </a: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5105400" y="1752600"/>
            <a:ext cx="3048000" cy="2895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5257800" y="1981200"/>
            <a:ext cx="2743200" cy="11430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2783" name="Oval 15"/>
          <p:cNvSpPr>
            <a:spLocks noChangeArrowheads="1"/>
          </p:cNvSpPr>
          <p:nvPr/>
        </p:nvSpPr>
        <p:spPr bwMode="auto">
          <a:xfrm>
            <a:off x="7162800" y="4038600"/>
            <a:ext cx="152400" cy="152400"/>
          </a:xfrm>
          <a:prstGeom prst="ellipse">
            <a:avLst/>
          </a:prstGeom>
          <a:solidFill>
            <a:srgbClr val="BDF6F7"/>
          </a:solidFill>
          <a:ln w="12700">
            <a:solidFill>
              <a:srgbClr val="CCEC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2784" name="Oval 16"/>
          <p:cNvSpPr>
            <a:spLocks noChangeArrowheads="1"/>
          </p:cNvSpPr>
          <p:nvPr/>
        </p:nvSpPr>
        <p:spPr bwMode="auto">
          <a:xfrm>
            <a:off x="7567613" y="4038600"/>
            <a:ext cx="152400" cy="152400"/>
          </a:xfrm>
          <a:prstGeom prst="ellipse">
            <a:avLst/>
          </a:prstGeom>
          <a:solidFill>
            <a:srgbClr val="BDF6F7"/>
          </a:solidFill>
          <a:ln w="12700">
            <a:solidFill>
              <a:srgbClr val="CCEC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36913" name="Text Box 17"/>
          <p:cNvSpPr txBox="1">
            <a:spLocks noChangeArrowheads="1"/>
          </p:cNvSpPr>
          <p:nvPr/>
        </p:nvSpPr>
        <p:spPr bwMode="auto">
          <a:xfrm>
            <a:off x="5181600" y="3505200"/>
            <a:ext cx="2362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</a:rPr>
              <a:t>光点检流计</a:t>
            </a:r>
          </a:p>
        </p:txBody>
      </p:sp>
      <p:sp>
        <p:nvSpPr>
          <p:cNvPr id="336914" name="Line 18"/>
          <p:cNvSpPr>
            <a:spLocks noChangeShapeType="1"/>
          </p:cNvSpPr>
          <p:nvPr/>
        </p:nvSpPr>
        <p:spPr bwMode="auto">
          <a:xfrm>
            <a:off x="5410200" y="2138363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36915" name="Line 19"/>
          <p:cNvSpPr>
            <a:spLocks noChangeShapeType="1"/>
          </p:cNvSpPr>
          <p:nvPr/>
        </p:nvSpPr>
        <p:spPr bwMode="auto">
          <a:xfrm>
            <a:off x="6605588" y="21336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36916" name="Line 20"/>
          <p:cNvSpPr>
            <a:spLocks noChangeShapeType="1"/>
          </p:cNvSpPr>
          <p:nvPr/>
        </p:nvSpPr>
        <p:spPr bwMode="auto">
          <a:xfrm>
            <a:off x="7772400" y="21336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36917" name="Line 21"/>
          <p:cNvSpPr>
            <a:spLocks noChangeShapeType="1"/>
          </p:cNvSpPr>
          <p:nvPr/>
        </p:nvSpPr>
        <p:spPr bwMode="auto">
          <a:xfrm>
            <a:off x="6705600" y="2128838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36918" name="Line 22"/>
          <p:cNvSpPr>
            <a:spLocks noChangeShapeType="1"/>
          </p:cNvSpPr>
          <p:nvPr/>
        </p:nvSpPr>
        <p:spPr bwMode="auto">
          <a:xfrm>
            <a:off x="5486400" y="2138363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7215188" y="4191000"/>
            <a:ext cx="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7672388" y="4191000"/>
            <a:ext cx="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graphicFrame>
        <p:nvGraphicFramePr>
          <p:cNvPr id="336921" name="Object 25"/>
          <p:cNvGraphicFramePr>
            <a:graphicFrameLocks noChangeAspect="1"/>
          </p:cNvGraphicFramePr>
          <p:nvPr/>
        </p:nvGraphicFramePr>
        <p:xfrm>
          <a:off x="6934200" y="4953000"/>
          <a:ext cx="1524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926590" imgH="1322705" progId="">
                  <p:embed/>
                </p:oleObj>
              </mc:Choice>
              <mc:Fallback>
                <p:oleObj name="Clip" r:id="rId4" imgW="1926590" imgH="1322705" progId="">
                  <p:embed/>
                  <p:pic>
                    <p:nvPicPr>
                      <p:cNvPr id="0" name="Object 2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34200" y="4953000"/>
                        <a:ext cx="1524000" cy="1314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22" name="Text Box 26"/>
          <p:cNvSpPr txBox="1">
            <a:spLocks noChangeArrowheads="1"/>
          </p:cNvSpPr>
          <p:nvPr/>
        </p:nvSpPr>
        <p:spPr bwMode="auto">
          <a:xfrm>
            <a:off x="4643438" y="4786322"/>
            <a:ext cx="2357454" cy="13849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</a:rPr>
              <a:t>接近时，静电干扰，使光斑移动等。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32" name="标题 1"/>
          <p:cNvSpPr txBox="1"/>
          <p:nvPr/>
        </p:nvSpPr>
        <p:spPr>
          <a:xfrm>
            <a:off x="152400" y="76200"/>
            <a:ext cx="533030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测量、误差及处理方法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7EF7-0799-4B5B-99FE-7567693C9BAA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4" grpId="0" animBg="1"/>
      <p:bldP spid="336914" grpId="0" animBg="1"/>
      <p:bldP spid="336915" grpId="0" animBg="1"/>
      <p:bldP spid="336916" grpId="0" animBg="1"/>
      <p:bldP spid="336917" grpId="0" animBg="1"/>
      <p:bldP spid="3369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</a:p>
        </p:txBody>
      </p:sp>
      <p:sp>
        <p:nvSpPr>
          <p:cNvPr id="7" name="右箭头 18"/>
          <p:cNvSpPr>
            <a:spLocks noChangeArrowheads="1"/>
          </p:cNvSpPr>
          <p:nvPr/>
        </p:nvSpPr>
        <p:spPr bwMode="auto">
          <a:xfrm>
            <a:off x="1186139" y="2361883"/>
            <a:ext cx="520682" cy="18288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8" name="圆角矩形 11"/>
          <p:cNvSpPr>
            <a:spLocks noChangeArrowheads="1"/>
          </p:cNvSpPr>
          <p:nvPr/>
        </p:nvSpPr>
        <p:spPr bwMode="auto">
          <a:xfrm flipH="1">
            <a:off x="1714480" y="928670"/>
            <a:ext cx="7199380" cy="1652583"/>
          </a:xfrm>
          <a:prstGeom prst="roundRect">
            <a:avLst>
              <a:gd name="adj" fmla="val 16667"/>
            </a:avLst>
          </a:prstGeom>
          <a:solidFill>
            <a:srgbClr val="84B3D1"/>
          </a:solidFill>
          <a:ln>
            <a:noFill/>
          </a:ln>
          <a:effectLst>
            <a:outerShdw dist="558944" dir="78117" sy="23000" kx="1199993" algn="br" rotWithShape="0">
              <a:srgbClr val="000000">
                <a:alpha val="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理论分析法：</a:t>
            </a:r>
            <a:r>
              <a:rPr lang="zh-CN" altLang="en-US" sz="2400" b="1" dirty="0">
                <a:latin typeface="宋体" panose="02010600030101010101" pitchFamily="2" charset="-122"/>
              </a:rPr>
              <a:t>分析测量所依据的理论公式所要求的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latin typeface="宋体" panose="02010600030101010101" pitchFamily="2" charset="-122"/>
              </a:rPr>
              <a:t>条件是否与实际相符；分析仪器所要求的使用条件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latin typeface="宋体" panose="02010600030101010101" pitchFamily="2" charset="-122"/>
              </a:rPr>
              <a:t>是否满足。</a:t>
            </a:r>
            <a:endParaRPr lang="zh-CN" altLang="en-US" sz="24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9" name="圆角矩形 11"/>
          <p:cNvSpPr>
            <a:spLocks noChangeArrowheads="1"/>
          </p:cNvSpPr>
          <p:nvPr/>
        </p:nvSpPr>
        <p:spPr bwMode="auto">
          <a:xfrm flipH="1">
            <a:off x="1714480" y="2786058"/>
            <a:ext cx="7200650" cy="2143139"/>
          </a:xfrm>
          <a:prstGeom prst="roundRect">
            <a:avLst>
              <a:gd name="adj" fmla="val 16667"/>
            </a:avLst>
          </a:prstGeom>
          <a:solidFill>
            <a:srgbClr val="84B3D1"/>
          </a:solidFill>
          <a:ln>
            <a:noFill/>
          </a:ln>
          <a:effectLst>
            <a:outerShdw dist="889091" dir="49107" sy="23000" kx="1199993" algn="br" rotWithShape="0">
              <a:srgbClr val="000000">
                <a:alpha val="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实验对比法：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对同一物理量，采用不同的方法，或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使用不同仪器，或改变某些测量条件，或不同的实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验者等进行对比测量，看结果是否一致，如不一致，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就可能存在系统误差。</a:t>
            </a:r>
            <a:endParaRPr lang="zh-CN" altLang="en-US" sz="24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76560" y="1749108"/>
            <a:ext cx="609579" cy="3697605"/>
          </a:xfrm>
          <a:prstGeom prst="rect">
            <a:avLst/>
          </a:prstGeom>
          <a:noFill/>
          <a:ln>
            <a:noFill/>
          </a:ln>
        </p:spPr>
        <p:txBody>
          <a:bodyPr vert="eaVert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系统误差的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Arial" panose="020B0604020202020204" pitchFamily="34" charset="0"/>
              </a:rPr>
              <a:t>发现方法</a:t>
            </a:r>
          </a:p>
        </p:txBody>
      </p:sp>
      <p:sp>
        <p:nvSpPr>
          <p:cNvPr id="12" name="圆角矩形 11"/>
          <p:cNvSpPr>
            <a:spLocks noChangeArrowheads="1"/>
          </p:cNvSpPr>
          <p:nvPr/>
        </p:nvSpPr>
        <p:spPr bwMode="auto">
          <a:xfrm flipH="1">
            <a:off x="1714480" y="5143512"/>
            <a:ext cx="7286676" cy="1571611"/>
          </a:xfrm>
          <a:prstGeom prst="roundRect">
            <a:avLst>
              <a:gd name="adj" fmla="val 16667"/>
            </a:avLst>
          </a:prstGeom>
          <a:solidFill>
            <a:srgbClr val="84B3D1"/>
          </a:solidFill>
          <a:ln>
            <a:noFill/>
          </a:ln>
          <a:effectLst>
            <a:outerShdw dist="889091" dir="49107" sy="23000" kx="1199993" algn="br" rotWithShape="0">
              <a:srgbClr val="000000">
                <a:alpha val="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145000"/>
              <a:defRPr/>
            </a:pPr>
            <a:r>
              <a:rPr lang="zh-CN" alt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数据分析法：</a:t>
            </a:r>
            <a:r>
              <a:rPr lang="zh-CN" altLang="en-US" sz="2400" b="1" dirty="0">
                <a:latin typeface="微软雅黑" panose="020B0503020204020204" pitchFamily="34" charset="-122"/>
              </a:rPr>
              <a:t>同一条件下测量的一列数据应服从正态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145000"/>
              <a:defRPr/>
            </a:pPr>
            <a:r>
              <a:rPr lang="zh-CN" altLang="en-US" sz="2400" b="1" dirty="0">
                <a:latin typeface="微软雅黑" panose="020B0503020204020204" pitchFamily="34" charset="-122"/>
              </a:rPr>
              <a:t>分布，如果分析发现偏差的大小有规律地变化，则有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145000"/>
              <a:defRPr/>
            </a:pPr>
            <a:r>
              <a:rPr lang="zh-CN" altLang="en-US" sz="2400" b="1" dirty="0">
                <a:latin typeface="微软雅黑" panose="020B0503020204020204" pitchFamily="34" charset="-122"/>
              </a:rPr>
              <a:t>可能有系统误差。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8" grpId="1" animBg="1"/>
      <p:bldP spid="9" grpId="1" animBg="1"/>
      <p:bldP spid="10" grpId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u="sng" dirty="0">
                <a:latin typeface="楷体_GB2312" pitchFamily="49" charset="-122"/>
                <a:sym typeface="Arial" panose="020B0604020202020204" pitchFamily="34" charset="0"/>
              </a:rPr>
              <a:t>物理实验课</a:t>
            </a:r>
            <a:endParaRPr lang="en-US" altLang="zh-CN" b="1" u="sng" dirty="0">
              <a:latin typeface="楷体_GB2312" pitchFamily="49" charset="-122"/>
              <a:sym typeface="Arial" panose="020B0604020202020204" pitchFamily="34" charset="0"/>
            </a:endParaRPr>
          </a:p>
          <a:p>
            <a:pPr>
              <a:buNone/>
            </a:pPr>
            <a:endParaRPr lang="en-US" altLang="zh-CN" b="1" u="sng" dirty="0">
              <a:latin typeface="楷体_GB2312" pitchFamily="49" charset="-122"/>
              <a:sym typeface="Arial" panose="020B0604020202020204" pitchFamily="34" charset="0"/>
            </a:endParaRPr>
          </a:p>
          <a:p>
            <a:r>
              <a:rPr lang="zh-CN" altLang="en-US" dirty="0">
                <a:latin typeface="楷体_GB2312" pitchFamily="49" charset="-122"/>
                <a:sym typeface="Arial" panose="020B0604020202020204" pitchFamily="34" charset="0"/>
              </a:rPr>
              <a:t>是高等理工科院校对学生进行科学实验基本训练的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必修基础课程</a:t>
            </a:r>
            <a:r>
              <a:rPr lang="zh-CN" altLang="en-US" dirty="0">
                <a:latin typeface="楷体_GB2312" pitchFamily="49" charset="-122"/>
              </a:rPr>
              <a:t>；</a:t>
            </a:r>
            <a:endParaRPr lang="en-US" altLang="zh-CN" dirty="0">
              <a:latin typeface="楷体_GB2312" pitchFamily="49" charset="-122"/>
            </a:endParaRPr>
          </a:p>
          <a:p>
            <a:endParaRPr lang="en-US" altLang="zh-CN" dirty="0">
              <a:latin typeface="楷体_GB2312" pitchFamily="49" charset="-122"/>
              <a:sym typeface="Arial" panose="020B0604020202020204" pitchFamily="34" charset="0"/>
            </a:endParaRPr>
          </a:p>
          <a:p>
            <a:r>
              <a:rPr lang="zh-CN" altLang="en-US" dirty="0">
                <a:latin typeface="楷体_GB2312" pitchFamily="49" charset="-122"/>
                <a:sym typeface="Arial" panose="020B0604020202020204" pitchFamily="34" charset="0"/>
              </a:rPr>
              <a:t>是本科生接受系统实验方法和实验技能训练的</a:t>
            </a:r>
            <a:r>
              <a:rPr lang="zh-CN" altLang="en-US" dirty="0">
                <a:latin typeface="楷体_GB2312" pitchFamily="49" charset="-122"/>
              </a:rPr>
              <a:t>开端</a:t>
            </a:r>
            <a:r>
              <a:rPr lang="en-US" altLang="zh-CN" dirty="0">
                <a:latin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</a:rPr>
              <a:t>进一步理解与掌握科学知识的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最有效途径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5157"/>
            <a:ext cx="5844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课程的地位、作用和目的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</a:p>
        </p:txBody>
      </p:sp>
      <p:sp>
        <p:nvSpPr>
          <p:cNvPr id="5" name="右箭头 18"/>
          <p:cNvSpPr>
            <a:spLocks noChangeArrowheads="1"/>
          </p:cNvSpPr>
          <p:nvPr/>
        </p:nvSpPr>
        <p:spPr bwMode="auto">
          <a:xfrm>
            <a:off x="1184040" y="2412683"/>
            <a:ext cx="520736" cy="18288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6" name="圆角矩形 11"/>
          <p:cNvSpPr>
            <a:spLocks noChangeArrowheads="1"/>
          </p:cNvSpPr>
          <p:nvPr/>
        </p:nvSpPr>
        <p:spPr bwMode="auto">
          <a:xfrm flipH="1">
            <a:off x="1701601" y="1796733"/>
            <a:ext cx="6597473" cy="605155"/>
          </a:xfrm>
          <a:prstGeom prst="roundRect">
            <a:avLst>
              <a:gd name="adj" fmla="val 16667"/>
            </a:avLst>
          </a:prstGeom>
          <a:solidFill>
            <a:srgbClr val="84B3D1"/>
          </a:solidFill>
          <a:ln w="9525">
            <a:noFill/>
            <a:round/>
          </a:ln>
          <a:effectLst>
            <a:outerShdw dist="190500" sy="23000" kx="1199993" algn="br" rotWithShape="0">
              <a:srgbClr val="000000">
                <a:alpha val="0"/>
              </a:srgbClr>
            </a:outerShdw>
          </a:effectLst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>
                <a:latin typeface="宋体" panose="02010600030101010101" pitchFamily="2" charset="-122"/>
              </a:rPr>
              <a:t>①</a:t>
            </a:r>
            <a:r>
              <a:rPr lang="zh-CN" altLang="en-US" sz="2400">
                <a:latin typeface="宋体" panose="02010600030101010101" pitchFamily="2" charset="-122"/>
              </a:rPr>
              <a:t>从产生根源上消除</a:t>
            </a:r>
          </a:p>
        </p:txBody>
      </p:sp>
      <p:sp>
        <p:nvSpPr>
          <p:cNvPr id="7" name="圆角矩形 11"/>
          <p:cNvSpPr>
            <a:spLocks noChangeArrowheads="1"/>
          </p:cNvSpPr>
          <p:nvPr/>
        </p:nvSpPr>
        <p:spPr bwMode="auto">
          <a:xfrm flipH="1">
            <a:off x="1701600" y="3309938"/>
            <a:ext cx="6656613" cy="904880"/>
          </a:xfrm>
          <a:prstGeom prst="roundRect">
            <a:avLst>
              <a:gd name="adj" fmla="val 16667"/>
            </a:avLst>
          </a:prstGeom>
          <a:solidFill>
            <a:srgbClr val="84B3D1"/>
          </a:solidFill>
          <a:ln>
            <a:noFill/>
          </a:ln>
          <a:effectLst>
            <a:outerShdw dist="190500" sy="23000" kx="1199993" algn="br" rotWithShape="0">
              <a:srgbClr val="000000">
                <a:alpha val="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</a:rPr>
              <a:t>③选择测量技巧消除</a:t>
            </a:r>
            <a:r>
              <a:rPr lang="zh-CN" alt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（交换测量法：物理天平，</a:t>
            </a:r>
            <a:endParaRPr lang="en-US" altLang="zh-CN" sz="2400" dirty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反向补偿法或异号法： 霍尔效应法测磁场等）</a:t>
            </a:r>
          </a:p>
        </p:txBody>
      </p:sp>
      <p:sp>
        <p:nvSpPr>
          <p:cNvPr id="8" name="圆角矩形 11"/>
          <p:cNvSpPr>
            <a:spLocks noChangeArrowheads="1"/>
          </p:cNvSpPr>
          <p:nvPr/>
        </p:nvSpPr>
        <p:spPr bwMode="auto">
          <a:xfrm flipH="1">
            <a:off x="1714480" y="4357694"/>
            <a:ext cx="6597473" cy="1163320"/>
          </a:xfrm>
          <a:prstGeom prst="roundRect">
            <a:avLst>
              <a:gd name="adj" fmla="val 16667"/>
            </a:avLst>
          </a:prstGeom>
          <a:solidFill>
            <a:srgbClr val="84B3D1"/>
          </a:solidFill>
          <a:ln>
            <a:noFill/>
          </a:ln>
          <a:effectLst>
            <a:outerShdw dist="368300" sy="23000" kx="1199993" algn="br" rotWithShape="0">
              <a:srgbClr val="000000">
                <a:alpha val="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</a:rPr>
              <a:t>④对具有随机误差特性的系统误差</a:t>
            </a:r>
            <a:r>
              <a:rPr lang="zh-CN" alt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(仪器误差</a:t>
            </a:r>
            <a:r>
              <a:rPr lang="en-US" altLang="zh-CN" sz="24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-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未定系统误差)</a:t>
            </a:r>
            <a:r>
              <a:rPr lang="zh-CN" altLang="en-US" sz="2400" dirty="0">
                <a:solidFill>
                  <a:srgbClr val="FF0066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估计出分布范围。</a:t>
            </a:r>
          </a:p>
        </p:txBody>
      </p:sp>
      <p:sp>
        <p:nvSpPr>
          <p:cNvPr id="9" name="圆角矩形 11"/>
          <p:cNvSpPr>
            <a:spLocks noChangeArrowheads="1"/>
          </p:cNvSpPr>
          <p:nvPr/>
        </p:nvSpPr>
        <p:spPr bwMode="auto">
          <a:xfrm flipH="1">
            <a:off x="1701601" y="2547938"/>
            <a:ext cx="6597473" cy="604520"/>
          </a:xfrm>
          <a:prstGeom prst="roundRect">
            <a:avLst>
              <a:gd name="adj" fmla="val 16667"/>
            </a:avLst>
          </a:prstGeom>
          <a:solidFill>
            <a:srgbClr val="84B3D1"/>
          </a:solidFill>
          <a:ln w="9525">
            <a:noFill/>
            <a:round/>
          </a:ln>
          <a:effectLst>
            <a:outerShdw dist="190500" sy="23000" kx="1199993" algn="br" rotWithShape="0">
              <a:srgbClr val="000000">
                <a:alpha val="0"/>
              </a:srgbClr>
            </a:outerShdw>
          </a:effectLst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400" dirty="0">
                <a:latin typeface="宋体" panose="02010600030101010101" pitchFamily="2" charset="-122"/>
              </a:rPr>
              <a:t>②</a:t>
            </a:r>
            <a:r>
              <a:rPr lang="zh-CN" sz="2400" dirty="0">
                <a:latin typeface="宋体" panose="02010600030101010101" pitchFamily="2" charset="-122"/>
              </a:rPr>
              <a:t>对结果修正</a:t>
            </a:r>
            <a:r>
              <a:rPr lang="zh-CN" altLang="en-US" sz="2400" dirty="0">
                <a:latin typeface="宋体" panose="02010600030101010101" pitchFamily="2" charset="-122"/>
              </a:rPr>
              <a:t>（比如螺旋测微计的零位误差）</a:t>
            </a:r>
            <a:endParaRPr lang="zh-CN" sz="2400" dirty="0">
              <a:latin typeface="宋体" panose="02010600030101010101" pitchFamily="2" charset="-122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574398" y="1885633"/>
            <a:ext cx="609642" cy="3453130"/>
          </a:xfrm>
          <a:prstGeom prst="rect">
            <a:avLst/>
          </a:prstGeom>
          <a:noFill/>
          <a:ln>
            <a:noFill/>
          </a:ln>
        </p:spPr>
        <p:txBody>
          <a:bodyPr vert="eaVert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系统误差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Arial" panose="020B0604020202020204" pitchFamily="34" charset="0"/>
              </a:rPr>
              <a:t>处理方法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8586" y="1224280"/>
            <a:ext cx="7969526" cy="523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latin typeface="宋体" panose="02010600030101010101" pitchFamily="2" charset="-122"/>
                <a:sym typeface="Arial" panose="020B0604020202020204" pitchFamily="34" charset="0"/>
              </a:rPr>
              <a:t>随机误差（随机误差单独存在条件下）：</a:t>
            </a:r>
          </a:p>
        </p:txBody>
      </p:sp>
      <p:pic>
        <p:nvPicPr>
          <p:cNvPr id="5" name="圆角矩形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-691161" y="3516618"/>
            <a:ext cx="3404870" cy="583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57182" y="2368550"/>
            <a:ext cx="547471" cy="2771775"/>
          </a:xfrm>
          <a:prstGeom prst="rect">
            <a:avLst/>
          </a:prstGeom>
          <a:noFill/>
          <a:ln>
            <a:noFill/>
          </a:ln>
        </p:spPr>
        <p:txBody>
          <a:bodyPr vert="eaVert">
            <a:spAutoFit/>
          </a:bodyPr>
          <a:lstStyle/>
          <a:p>
            <a:pPr algn="dist" eaLnBrk="1" hangingPunct="1">
              <a:buFont typeface="Arial" panose="020B0604020202020204" pitchFamily="34" charset="0"/>
              <a:buNone/>
              <a:defRPr/>
            </a:pPr>
            <a:r>
              <a:rPr 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随机误差</a:t>
            </a:r>
            <a:r>
              <a:rPr lang="zh-CN" sz="2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产生原因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336404" y="1914525"/>
            <a:ext cx="7105896" cy="393255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原因：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各种因素微小的、无规则的起伏变化，综合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      引起测量值围绕真值发生涨落的变化。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特点：</a:t>
            </a: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随机误差对每一次测量结果的影响具有随机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      性。但在多次重复测量中表现出确定的规律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      --统计规律。因此，可用统计规律对其产生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      的影响程度作出客观的估计和评价。随机误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sym typeface="Arial" panose="020B0604020202020204" pitchFamily="34" charset="0"/>
              </a:rPr>
              <a:t>      差无法消除。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</a:p>
        </p:txBody>
      </p:sp>
      <p:grpSp>
        <p:nvGrpSpPr>
          <p:cNvPr id="6" name="Group 16"/>
          <p:cNvGrpSpPr/>
          <p:nvPr/>
        </p:nvGrpSpPr>
        <p:grpSpPr bwMode="auto">
          <a:xfrm>
            <a:off x="365769" y="1782763"/>
            <a:ext cx="8307994" cy="4375150"/>
            <a:chOff x="587" y="2535"/>
            <a:chExt cx="13083" cy="6890"/>
          </a:xfrm>
        </p:grpSpPr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3643" y="8697"/>
              <a:ext cx="9537" cy="7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400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sym typeface="Arial" panose="020B0604020202020204" pitchFamily="34" charset="0"/>
                </a:rPr>
                <a:t> 特点：</a:t>
              </a:r>
              <a:r>
                <a:rPr lang="zh-CN" altLang="en-US" sz="2400" dirty="0">
                  <a:latin typeface="楷体_GB2312" pitchFamily="49" charset="-122"/>
                  <a:sym typeface="Arial" panose="020B0604020202020204" pitchFamily="34" charset="0"/>
                </a:rPr>
                <a:t>单峰性、有界性、对称性、抵偿性</a:t>
              </a:r>
            </a:p>
          </p:txBody>
        </p:sp>
        <p:graphicFrame>
          <p:nvGraphicFramePr>
            <p:cNvPr id="10" name="Object 20"/>
            <p:cNvGraphicFramePr>
              <a:graphicFrameLocks noChangeAspect="1"/>
            </p:cNvGraphicFramePr>
            <p:nvPr/>
          </p:nvGraphicFramePr>
          <p:xfrm>
            <a:off x="9165" y="2782"/>
            <a:ext cx="4505" cy="2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61569600" imgH="32004000" progId="Equation.3">
                    <p:embed/>
                  </p:oleObj>
                </mc:Choice>
                <mc:Fallback>
                  <p:oleObj r:id="rId2" imgW="61569600" imgH="32004000" progId="Equation.3">
                    <p:embed/>
                    <p:pic>
                      <p:nvPicPr>
                        <p:cNvPr id="0" name="Object 20" descr="image2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9165" y="2782"/>
                          <a:ext cx="4505" cy="246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圆角矩形 4"/>
            <p:cNvGrpSpPr/>
            <p:nvPr/>
          </p:nvGrpSpPr>
          <p:grpSpPr bwMode="auto">
            <a:xfrm rot="-5400000">
              <a:off x="-1717" y="4839"/>
              <a:ext cx="5529" cy="922"/>
              <a:chOff x="0" y="0"/>
              <a:chExt cx="1664208" cy="743712"/>
            </a:xfrm>
          </p:grpSpPr>
          <p:pic>
            <p:nvPicPr>
              <p:cNvPr id="15" name="圆角矩形 4"/>
              <p:cNvPicPr>
                <a:picLocks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0" y="0"/>
                <a:ext cx="1664208" cy="743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" name="Text Box 23"/>
              <p:cNvSpPr txBox="1">
                <a:spLocks noChangeArrowheads="1"/>
              </p:cNvSpPr>
              <p:nvPr/>
            </p:nvSpPr>
            <p:spPr bwMode="auto">
              <a:xfrm>
                <a:off x="41927" y="39514"/>
                <a:ext cx="1582259" cy="66468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b="1">
                  <a:solidFill>
                    <a:srgbClr val="00206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598" y="3025"/>
              <a:ext cx="920" cy="467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eaVert">
              <a:spAutoFit/>
            </a:bodyPr>
            <a:lstStyle/>
            <a:p>
              <a:pPr algn="dist" eaLnBrk="1" hangingPunct="1">
                <a:lnSpc>
                  <a:spcPct val="11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Arial" panose="020B0604020202020204" pitchFamily="34" charset="0"/>
                </a:rPr>
                <a:t>随机误差的</a:t>
              </a:r>
              <a:r>
                <a:rPr lang="zh-CN" altLang="en-US" sz="2400" b="1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分布</a:t>
              </a:r>
            </a:p>
          </p:txBody>
        </p:sp>
        <p:graphicFrame>
          <p:nvGraphicFramePr>
            <p:cNvPr id="13" name="Object 25"/>
            <p:cNvGraphicFramePr/>
            <p:nvPr/>
          </p:nvGraphicFramePr>
          <p:xfrm>
            <a:off x="2005" y="2842"/>
            <a:ext cx="6580" cy="50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4972050" imgH="3886200" progId="PBrush">
                    <p:embed/>
                  </p:oleObj>
                </mc:Choice>
                <mc:Fallback>
                  <p:oleObj r:id="rId5" imgW="4972050" imgH="3886200" progId="PBrush">
                    <p:embed/>
                    <p:pic>
                      <p:nvPicPr>
                        <p:cNvPr id="0" name="Object 25" descr="image2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05" y="2842"/>
                          <a:ext cx="6580" cy="5078"/>
                        </a:xfrm>
                        <a:prstGeom prst="rect">
                          <a:avLst/>
                        </a:prstGeom>
                        <a:noFill/>
                        <a:ln w="28575" cap="rnd" cmpd="sng">
                          <a:solidFill>
                            <a:srgbClr val="000000"/>
                          </a:solidFill>
                          <a:prstDash val="sysDot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26"/>
            <p:cNvGraphicFramePr>
              <a:graphicFrameLocks noChangeAspect="1"/>
            </p:cNvGraphicFramePr>
            <p:nvPr/>
          </p:nvGraphicFramePr>
          <p:xfrm>
            <a:off x="9628" y="5907"/>
            <a:ext cx="3993" cy="19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39319200" imgH="21336000" progId="Equation.3">
                    <p:embed/>
                  </p:oleObj>
                </mc:Choice>
                <mc:Fallback>
                  <p:oleObj name="公式" r:id="rId7" imgW="39319200" imgH="21336000" progId="Equation.3">
                    <p:embed/>
                    <p:pic>
                      <p:nvPicPr>
                        <p:cNvPr id="0" name="Object 26" descr="image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628" y="5907"/>
                          <a:ext cx="3993" cy="197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Box 26"/>
          <p:cNvSpPr txBox="1">
            <a:spLocks noChangeArrowheads="1"/>
          </p:cNvSpPr>
          <p:nvPr/>
        </p:nvSpPr>
        <p:spPr bwMode="auto">
          <a:xfrm>
            <a:off x="1998663" y="1371600"/>
            <a:ext cx="37750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当测量次数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趋向无穷时：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</a:p>
        </p:txBody>
      </p:sp>
      <p:grpSp>
        <p:nvGrpSpPr>
          <p:cNvPr id="6" name="Group 21"/>
          <p:cNvGrpSpPr/>
          <p:nvPr/>
        </p:nvGrpSpPr>
        <p:grpSpPr bwMode="auto">
          <a:xfrm>
            <a:off x="125770" y="1698625"/>
            <a:ext cx="8466408" cy="4156075"/>
            <a:chOff x="913" y="2675"/>
            <a:chExt cx="13332" cy="6545"/>
          </a:xfrm>
        </p:grpSpPr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3960" y="8488"/>
              <a:ext cx="9737" cy="732"/>
            </a:xfrm>
            <a:prstGeom prst="rect">
              <a:avLst/>
            </a:prstGeom>
            <a:noFill/>
            <a:ln w="28575" cap="rnd" cmpd="sng">
              <a:solidFill>
                <a:schemeClr val="tx1"/>
              </a:solidFill>
              <a:prstDash val="sysDot"/>
              <a:miter lim="800000"/>
            </a:ln>
          </p:spPr>
          <p:txBody>
            <a:bodyPr lIns="90170" tIns="46990" rIns="90170" bIns="46990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sz="2400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sym typeface="Arial" panose="020B0604020202020204" pitchFamily="34" charset="0"/>
                </a:rPr>
                <a:t>标准误差表示测量值的离散程度</a:t>
              </a:r>
              <a:endParaRPr lang="zh-CN" dirty="0">
                <a:latin typeface="微软雅黑" panose="020B0503020204020204" pitchFamily="34" charset="-122"/>
              </a:endParaRPr>
            </a:p>
          </p:txBody>
        </p:sp>
        <p:sp>
          <p:nvSpPr>
            <p:cNvPr id="10" name="右箭头 18"/>
            <p:cNvSpPr>
              <a:spLocks noChangeArrowheads="1"/>
            </p:cNvSpPr>
            <p:nvPr/>
          </p:nvSpPr>
          <p:spPr bwMode="auto">
            <a:xfrm rot="5400000">
              <a:off x="7214" y="5111"/>
              <a:ext cx="710" cy="5608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7310" y="2675"/>
              <a:ext cx="6935" cy="44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</a:rPr>
                <a:t>标准误差小：</a:t>
              </a:r>
              <a:r>
                <a:rPr lang="zh-CN" altLang="en-US" sz="2000" dirty="0">
                  <a:latin typeface="楷体_GB2312" pitchFamily="49" charset="-122"/>
                  <a:sym typeface="Arial" panose="020B0604020202020204" pitchFamily="34" charset="0"/>
                </a:rPr>
                <a:t>表示测得值很密集，随</a:t>
              </a: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楷体_GB2312" pitchFamily="49" charset="-122"/>
                  <a:sym typeface="Arial" panose="020B0604020202020204" pitchFamily="34" charset="0"/>
                </a:rPr>
                <a:t>            机误差分布范围窄，测</a:t>
              </a: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楷体_GB2312" pitchFamily="49" charset="-122"/>
                  <a:sym typeface="Arial" panose="020B0604020202020204" pitchFamily="34" charset="0"/>
                </a:rPr>
                <a:t>            量的精密度高；</a:t>
              </a: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</a:rPr>
                <a:t>标准误差大：</a:t>
              </a:r>
              <a:r>
                <a:rPr lang="zh-CN" altLang="en-US" sz="2000" dirty="0">
                  <a:latin typeface="楷体_GB2312" pitchFamily="49" charset="-122"/>
                  <a:sym typeface="Arial" panose="020B0604020202020204" pitchFamily="34" charset="0"/>
                </a:rPr>
                <a:t>表示测得值很分散，随</a:t>
              </a: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楷体_GB2312" pitchFamily="49" charset="-122"/>
                  <a:sym typeface="Arial" panose="020B0604020202020204" pitchFamily="34" charset="0"/>
                </a:rPr>
                <a:t>            机误差分布范围宽，测</a:t>
              </a: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楷体_GB2312" pitchFamily="49" charset="-122"/>
                  <a:sym typeface="Arial" panose="020B0604020202020204" pitchFamily="34" charset="0"/>
                </a:rPr>
                <a:t>            量的精密度低。</a:t>
              </a:r>
              <a:endParaRPr lang="zh-CN" altLang="en-US" sz="2000" dirty="0">
                <a:latin typeface="微软雅黑" panose="020B0503020204020204" pitchFamily="34" charset="-122"/>
              </a:endParaRPr>
            </a:p>
          </p:txBody>
        </p:sp>
        <p:graphicFrame>
          <p:nvGraphicFramePr>
            <p:cNvPr id="12" name="Object 27"/>
            <p:cNvGraphicFramePr/>
            <p:nvPr/>
          </p:nvGraphicFramePr>
          <p:xfrm>
            <a:off x="913" y="2813"/>
            <a:ext cx="6125" cy="4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086100" imgH="1857375" progId="PBrush">
                    <p:embed/>
                  </p:oleObj>
                </mc:Choice>
                <mc:Fallback>
                  <p:oleObj r:id="rId2" imgW="3086100" imgH="1857375" progId="PBrush">
                    <p:embed/>
                    <p:pic>
                      <p:nvPicPr>
                        <p:cNvPr id="0" name="Object 27" descr="image2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913" y="2813"/>
                          <a:ext cx="6125" cy="4312"/>
                        </a:xfrm>
                        <a:prstGeom prst="rect">
                          <a:avLst/>
                        </a:prstGeom>
                        <a:solidFill>
                          <a:srgbClr val="99CC00">
                            <a:alpha val="0"/>
                          </a:srgbClr>
                        </a:solidFill>
                        <a:ln w="28575" cap="rnd" cmpd="sng">
                          <a:solidFill>
                            <a:srgbClr val="000000"/>
                          </a:solidFill>
                          <a:prstDash val="sysDot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57168" y="1101824"/>
            <a:ext cx="8229663" cy="286232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sz="24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测量标准</a:t>
            </a:r>
            <a:r>
              <a:rPr lang="zh-CN" altLang="en-US" sz="24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误</a:t>
            </a:r>
            <a:r>
              <a:rPr lang="zh-CN" sz="24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差及其统计意义：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sz="2400" dirty="0">
                <a:solidFill>
                  <a:srgbClr val="3333CC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任意一次测量值落入区间</a:t>
            </a:r>
            <a:r>
              <a:rPr lang="zh-CN" sz="2400" b="1" dirty="0">
                <a:latin typeface="宋体" panose="02010600030101010101" pitchFamily="2" charset="-122"/>
              </a:rPr>
              <a:t>            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sz="2400" dirty="0">
                <a:solidFill>
                  <a:srgbClr val="3333CC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的概率为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sz="2400" dirty="0">
                <a:solidFill>
                  <a:srgbClr val="3333CC"/>
                </a:solidFill>
                <a:latin typeface="宋体" panose="02010600030101010101" pitchFamily="2" charset="-122"/>
              </a:rPr>
              <a:t>这个概率叫</a:t>
            </a:r>
            <a:r>
              <a:rPr lang="zh-CN" sz="24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置信概率；</a:t>
            </a:r>
            <a:r>
              <a:rPr lang="zh-CN" sz="2400" dirty="0">
                <a:solidFill>
                  <a:srgbClr val="3333CC"/>
                </a:solidFill>
                <a:latin typeface="宋体" panose="02010600030101010101" pitchFamily="2" charset="-122"/>
              </a:rPr>
              <a:t>对应的区间叫</a:t>
            </a:r>
            <a:r>
              <a:rPr lang="zh-CN" sz="24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置信区间。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sz="2400" dirty="0">
                <a:solidFill>
                  <a:srgbClr val="3333CC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扩大置信区间，可增加置信概率</a:t>
            </a:r>
            <a:endParaRPr lang="zh-CN" altLang="zh-CN" dirty="0">
              <a:solidFill>
                <a:srgbClr val="0000FF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3995936" y="1721104"/>
          <a:ext cx="219377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2555200" imgH="6096000" progId="Equation.3">
                  <p:embed/>
                </p:oleObj>
              </mc:Choice>
              <mc:Fallback>
                <p:oleObj name="公式" r:id="rId2" imgW="22555200" imgH="6096000" progId="Equation.3">
                  <p:embed/>
                  <p:pic>
                    <p:nvPicPr>
                      <p:cNvPr id="0" name="Object 10" descr="image29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95936" y="1721104"/>
                        <a:ext cx="2193773" cy="590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1979712" y="2224440"/>
          <a:ext cx="284333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5661600" imgH="8839200" progId="Equation.3">
                  <p:embed/>
                </p:oleObj>
              </mc:Choice>
              <mc:Fallback>
                <p:oleObj name="公式" r:id="rId4" imgW="35661600" imgH="8839200" progId="Equation.3">
                  <p:embed/>
                  <p:pic>
                    <p:nvPicPr>
                      <p:cNvPr id="0" name="Object 11" descr="image30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9712" y="2224440"/>
                        <a:ext cx="2843332" cy="7016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556613" y="3861692"/>
          <a:ext cx="5082187" cy="60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0901600" imgH="6096000" progId="Equation.3">
                  <p:embed/>
                </p:oleObj>
              </mc:Choice>
              <mc:Fallback>
                <p:oleObj name="公式" r:id="rId6" imgW="50901600" imgH="6096000" progId="Equation.3">
                  <p:embed/>
                  <p:pic>
                    <p:nvPicPr>
                      <p:cNvPr id="0" name="Object 12" descr="image31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6613" y="3861692"/>
                        <a:ext cx="5082187" cy="6057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574391" y="4594894"/>
          <a:ext cx="5046629" cy="60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0901600" imgH="6096000" progId="Equation.3">
                  <p:embed/>
                </p:oleObj>
              </mc:Choice>
              <mc:Fallback>
                <p:oleObj name="公式" r:id="rId8" imgW="50901600" imgH="6096000" progId="Equation.3">
                  <p:embed/>
                  <p:pic>
                    <p:nvPicPr>
                      <p:cNvPr id="0" name="Object 13" descr="image32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4391" y="4594894"/>
                        <a:ext cx="5046629" cy="6007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6" descr="Graph2"/>
          <p:cNvPicPr>
            <a:picLocks noChangeAspect="1" noChangeArrowheads="1"/>
          </p:cNvPicPr>
          <p:nvPr/>
        </p:nvPicPr>
        <p:blipFill rotWithShape="1">
          <a:blip r:embed="rId10"/>
          <a:srcRect l="4898" t="4513" r="5239" b="6496"/>
          <a:stretch>
            <a:fillRect/>
          </a:stretch>
        </p:blipFill>
        <p:spPr bwMode="auto">
          <a:xfrm>
            <a:off x="5943293" y="1352189"/>
            <a:ext cx="3024337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54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556613" y="5492336"/>
            <a:ext cx="72635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rgbClr val="3333CC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当置信区间一定时，标准误差越小，置信概率越大，</a:t>
            </a:r>
            <a:endParaRPr lang="en-US" altLang="zh-CN" sz="2400" dirty="0">
              <a:solidFill>
                <a:srgbClr val="3333CC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rgbClr val="3333CC"/>
                </a:solidFill>
                <a:latin typeface="宋体" panose="02010600030101010101" pitchFamily="2" charset="-122"/>
                <a:sym typeface="Arial" panose="020B0604020202020204" pitchFamily="34" charset="0"/>
              </a:rPr>
              <a:t>结果越可靠。</a:t>
            </a:r>
            <a:endParaRPr lang="zh-CN" altLang="zh-CN" sz="2400" dirty="0">
              <a:solidFill>
                <a:srgbClr val="3333CC"/>
              </a:solidFill>
              <a:latin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9980" y="3789045"/>
            <a:ext cx="2880360" cy="191389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5330305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测量、误差及处理方法</a:t>
            </a:r>
          </a:p>
        </p:txBody>
      </p:sp>
      <p:grpSp>
        <p:nvGrpSpPr>
          <p:cNvPr id="6" name="Group 5"/>
          <p:cNvGrpSpPr/>
          <p:nvPr/>
        </p:nvGrpSpPr>
        <p:grpSpPr bwMode="auto">
          <a:xfrm>
            <a:off x="253689" y="1411223"/>
            <a:ext cx="8623611" cy="4640327"/>
            <a:chOff x="257" y="1865"/>
            <a:chExt cx="13580" cy="7308"/>
          </a:xfrm>
        </p:grpSpPr>
        <p:grpSp>
          <p:nvGrpSpPr>
            <p:cNvPr id="8" name="Group 7"/>
            <p:cNvGrpSpPr/>
            <p:nvPr/>
          </p:nvGrpSpPr>
          <p:grpSpPr bwMode="auto">
            <a:xfrm>
              <a:off x="257" y="1958"/>
              <a:ext cx="980" cy="7215"/>
              <a:chOff x="0" y="-13"/>
              <a:chExt cx="980" cy="7215"/>
            </a:xfrm>
          </p:grpSpPr>
          <p:grpSp>
            <p:nvGrpSpPr>
              <p:cNvPr id="17" name="Group 8"/>
              <p:cNvGrpSpPr/>
              <p:nvPr/>
            </p:nvGrpSpPr>
            <p:grpSpPr bwMode="auto">
              <a:xfrm>
                <a:off x="0" y="-13"/>
                <a:ext cx="980" cy="7215"/>
                <a:chOff x="0" y="-9"/>
                <a:chExt cx="929" cy="5026"/>
              </a:xfrm>
            </p:grpSpPr>
            <p:grpSp>
              <p:nvGrpSpPr>
                <p:cNvPr id="19" name="圆角矩形 4"/>
                <p:cNvGrpSpPr/>
                <p:nvPr/>
              </p:nvGrpSpPr>
              <p:grpSpPr bwMode="auto">
                <a:xfrm rot="-5400000">
                  <a:off x="-1880" y="1871"/>
                  <a:ext cx="4684" cy="923"/>
                  <a:chOff x="0" y="0"/>
                  <a:chExt cx="1664208" cy="743712"/>
                </a:xfrm>
              </p:grpSpPr>
              <p:pic>
                <p:nvPicPr>
                  <p:cNvPr id="21" name="圆角矩形 4"/>
                  <p:cNvPicPr>
                    <a:picLocks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1664208" cy="7437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2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927" y="39514"/>
                    <a:ext cx="1582259" cy="6646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en-US" b="1">
                      <a:solidFill>
                        <a:srgbClr val="002060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20" name="Text Box 12"/>
                <p:cNvSpPr txBox="1">
                  <a:spLocks noChangeArrowheads="1"/>
                </p:cNvSpPr>
                <p:nvPr/>
              </p:nvSpPr>
              <p:spPr bwMode="auto">
                <a:xfrm flipH="1">
                  <a:off x="64" y="449"/>
                  <a:ext cx="865" cy="45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eaVert">
                  <a:spAutoFit/>
                </a:bodyPr>
                <a:lstStyle/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zh-CN" sz="24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0" y="569"/>
                <a:ext cx="820" cy="53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r>
                  <a:rPr lang="zh-CN" altLang="en-US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有限次测量的   </a:t>
                </a:r>
                <a:r>
                  <a:rPr lang="zh-CN" alt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  <a:sym typeface="Arial" panose="020B0604020202020204" pitchFamily="34" charset="0"/>
                  </a:rPr>
                  <a:t>t</a:t>
                </a:r>
                <a:r>
                  <a:rPr lang="zh-CN" altLang="en-US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分</a:t>
                </a:r>
                <a:r>
                  <a:rPr lang="zh-CN" alt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布</a:t>
                </a:r>
                <a:endParaRPr lang="zh-CN" altLang="en-US" sz="2400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9" name="Group 14"/>
            <p:cNvGrpSpPr/>
            <p:nvPr/>
          </p:nvGrpSpPr>
          <p:grpSpPr bwMode="auto">
            <a:xfrm>
              <a:off x="1305" y="1865"/>
              <a:ext cx="12532" cy="4701"/>
              <a:chOff x="0" y="-1"/>
              <a:chExt cx="12532" cy="4701"/>
            </a:xfrm>
          </p:grpSpPr>
          <p:sp>
            <p:nvSpPr>
              <p:cNvPr id="10" name="Text Box 15"/>
              <p:cNvSpPr txBox="1">
                <a:spLocks noChangeArrowheads="1"/>
              </p:cNvSpPr>
              <p:nvPr/>
            </p:nvSpPr>
            <p:spPr bwMode="auto">
              <a:xfrm>
                <a:off x="0" y="-1"/>
                <a:ext cx="12532" cy="46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50000"/>
                  </a:lnSpc>
                  <a:buFont typeface="Arial" panose="020B0604020202020204" pitchFamily="34" charset="0"/>
                  <a:buNone/>
                  <a:defRPr/>
                </a:pPr>
                <a:r>
                  <a:rPr lang="zh-CN" altLang="en-US" sz="2400" dirty="0">
                    <a:latin typeface="宋体" panose="02010600030101010101" pitchFamily="2" charset="-122"/>
                  </a:rPr>
                  <a:t>    </a:t>
                </a:r>
                <a:r>
                  <a:rPr lang="zh-CN" altLang="en-US" sz="2400" dirty="0">
                    <a:latin typeface="楷体_GB2312" pitchFamily="49" charset="-122"/>
                    <a:sym typeface="Arial" panose="020B0604020202020204" pitchFamily="34" charset="0"/>
                  </a:rPr>
                  <a:t>若置信概率为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 ，</a:t>
                </a:r>
                <a:r>
                  <a:rPr lang="zh-CN" altLang="en-US" sz="2400" dirty="0">
                    <a:latin typeface="楷体_GB2312" pitchFamily="49" charset="-122"/>
                    <a:sym typeface="Arial" panose="020B0604020202020204" pitchFamily="34" charset="0"/>
                  </a:rPr>
                  <a:t>对应的置信区间为</a:t>
                </a:r>
                <a:r>
                  <a:rPr lang="zh-CN" altLang="en-US" sz="2400" dirty="0">
                    <a:latin typeface="宋体" panose="02010600030101010101" pitchFamily="2" charset="-122"/>
                  </a:rPr>
                  <a:t>                ，</a:t>
                </a:r>
                <a:r>
                  <a:rPr lang="zh-CN" altLang="en-US" sz="2400" dirty="0">
                    <a:latin typeface="楷体_GB2312" pitchFamily="49" charset="-122"/>
                    <a:sym typeface="Arial" panose="020B0604020202020204" pitchFamily="34" charset="0"/>
                  </a:rPr>
                  <a:t>其中</a:t>
                </a:r>
                <a:r>
                  <a:rPr lang="en-US" altLang="zh-CN" sz="2800" b="1" i="1" dirty="0">
                    <a:latin typeface="楷体_GB2312" pitchFamily="49" charset="-122"/>
                    <a:sym typeface="Arial" panose="020B0604020202020204" pitchFamily="34" charset="0"/>
                  </a:rPr>
                  <a:t>S </a:t>
                </a:r>
                <a:r>
                  <a:rPr lang="zh-CN" altLang="en-US" sz="2400" dirty="0">
                    <a:latin typeface="楷体_GB2312" pitchFamily="49" charset="-122"/>
                    <a:sym typeface="Arial" panose="020B0604020202020204" pitchFamily="34" charset="0"/>
                  </a:rPr>
                  <a:t>是与测量次数  和置信概率  有关的量。 </a:t>
                </a:r>
              </a:p>
              <a:p>
                <a:pPr eaLnBrk="1" hangingPunct="1">
                  <a:lnSpc>
                    <a:spcPct val="150000"/>
                  </a:lnSpc>
                  <a:buFont typeface="Arial" panose="020B0604020202020204" pitchFamily="34" charset="0"/>
                  <a:buNone/>
                  <a:defRPr/>
                </a:pPr>
                <a:r>
                  <a:rPr lang="zh-CN" altLang="en-US" sz="2400" dirty="0">
                    <a:latin typeface="楷体_GB2312" pitchFamily="49" charset="-122"/>
                    <a:sym typeface="Arial" panose="020B0604020202020204" pitchFamily="34" charset="0"/>
                  </a:rPr>
                  <a:t>    物理实验中，置信概率一般取作</a:t>
                </a:r>
                <a:r>
                  <a:rPr lang="zh-CN" altLang="en-US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  <a:sym typeface="Arial" panose="020B0604020202020204" pitchFamily="34" charset="0"/>
                  </a:rPr>
                  <a:t>0.95</a:t>
                </a:r>
                <a:r>
                  <a:rPr lang="zh-CN" altLang="en-US" sz="2400" dirty="0">
                    <a:latin typeface="楷体_GB2312" pitchFamily="49" charset="-122"/>
                    <a:sym typeface="Arial" panose="020B0604020202020204" pitchFamily="34" charset="0"/>
                  </a:rPr>
                  <a:t>,这时t 分布相应的置信区间可写为:</a:t>
                </a:r>
              </a:p>
              <a:p>
                <a:pPr eaLnBrk="1" hangingPunct="1">
                  <a:lnSpc>
                    <a:spcPct val="150000"/>
                  </a:lnSpc>
                  <a:buFont typeface="Arial" panose="020B0604020202020204" pitchFamily="34" charset="0"/>
                  <a:buNone/>
                  <a:defRPr/>
                </a:pPr>
                <a:r>
                  <a:rPr lang="zh-CN" altLang="en-US" sz="2400" dirty="0">
                    <a:latin typeface="宋体" panose="02010600030101010101" pitchFamily="2" charset="-122"/>
                  </a:rPr>
                  <a:t>                      或</a:t>
                </a:r>
              </a:p>
            </p:txBody>
          </p:sp>
          <p:graphicFrame>
            <p:nvGraphicFramePr>
              <p:cNvPr id="11" name="Object 28"/>
              <p:cNvGraphicFramePr>
                <a:graphicFrameLocks noChangeAspect="1"/>
              </p:cNvGraphicFramePr>
              <p:nvPr/>
            </p:nvGraphicFramePr>
            <p:xfrm>
              <a:off x="3877" y="335"/>
              <a:ext cx="555" cy="6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3657600" imgH="3962400" progId="">
                      <p:embed/>
                    </p:oleObj>
                  </mc:Choice>
                  <mc:Fallback>
                    <p:oleObj r:id="rId4" imgW="3657600" imgH="3962400" progId="">
                      <p:embed/>
                      <p:pic>
                        <p:nvPicPr>
                          <p:cNvPr id="0" name="Object 28" descr="image38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877" y="335"/>
                            <a:ext cx="555" cy="602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29"/>
              <p:cNvGraphicFramePr>
                <a:graphicFrameLocks noChangeAspect="1"/>
              </p:cNvGraphicFramePr>
              <p:nvPr/>
            </p:nvGraphicFramePr>
            <p:xfrm>
              <a:off x="8557" y="200"/>
              <a:ext cx="3880" cy="8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28956000" imgH="6400800" progId="">
                      <p:embed/>
                    </p:oleObj>
                  </mc:Choice>
                  <mc:Fallback>
                    <p:oleObj r:id="rId6" imgW="28956000" imgH="6400800" progId="">
                      <p:embed/>
                      <p:pic>
                        <p:nvPicPr>
                          <p:cNvPr id="0" name="Object 29" descr="image39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8557" y="200"/>
                            <a:ext cx="3880" cy="84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37"/>
              <p:cNvGraphicFramePr>
                <a:graphicFrameLocks noChangeAspect="1"/>
              </p:cNvGraphicFramePr>
              <p:nvPr/>
            </p:nvGraphicFramePr>
            <p:xfrm>
              <a:off x="4432" y="1175"/>
              <a:ext cx="535" cy="5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3048000" imgH="3352800" progId="">
                      <p:embed/>
                    </p:oleObj>
                  </mc:Choice>
                  <mc:Fallback>
                    <p:oleObj r:id="rId8" imgW="3048000" imgH="3352800" progId="">
                      <p:embed/>
                      <p:pic>
                        <p:nvPicPr>
                          <p:cNvPr id="0" name="Object 37" descr="image40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4432" y="1175"/>
                            <a:ext cx="535" cy="59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32"/>
              <p:cNvGraphicFramePr>
                <a:graphicFrameLocks noChangeAspect="1"/>
              </p:cNvGraphicFramePr>
              <p:nvPr/>
            </p:nvGraphicFramePr>
            <p:xfrm>
              <a:off x="7325" y="1202"/>
              <a:ext cx="517" cy="5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3657600" imgH="3962400" progId="">
                      <p:embed/>
                    </p:oleObj>
                  </mc:Choice>
                  <mc:Fallback>
                    <p:oleObj r:id="rId10" imgW="3657600" imgH="3962400" progId="">
                      <p:embed/>
                      <p:pic>
                        <p:nvPicPr>
                          <p:cNvPr id="0" name="Object 32" descr="image38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7325" y="1202"/>
                            <a:ext cx="517" cy="563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35"/>
              <p:cNvGraphicFramePr>
                <a:graphicFrameLocks noChangeAspect="1"/>
              </p:cNvGraphicFramePr>
              <p:nvPr/>
            </p:nvGraphicFramePr>
            <p:xfrm>
              <a:off x="465" y="3705"/>
              <a:ext cx="4492" cy="8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1" imgW="33528000" imgH="6400800" progId="">
                      <p:embed/>
                    </p:oleObj>
                  </mc:Choice>
                  <mc:Fallback>
                    <p:oleObj r:id="rId11" imgW="33528000" imgH="6400800" progId="">
                      <p:embed/>
                      <p:pic>
                        <p:nvPicPr>
                          <p:cNvPr id="0" name="Object 35" descr="image41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65" y="3705"/>
                            <a:ext cx="4492" cy="84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21"/>
              <p:cNvGraphicFramePr>
                <a:graphicFrameLocks noChangeAspect="1"/>
              </p:cNvGraphicFramePr>
              <p:nvPr/>
            </p:nvGraphicFramePr>
            <p:xfrm>
              <a:off x="6432" y="3515"/>
              <a:ext cx="5605" cy="1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3" imgW="34137600" imgH="10058400" progId="Equation.3">
                      <p:embed/>
                    </p:oleObj>
                  </mc:Choice>
                  <mc:Fallback>
                    <p:oleObj r:id="rId13" imgW="34137600" imgH="10058400" progId="Equation.3">
                      <p:embed/>
                      <p:pic>
                        <p:nvPicPr>
                          <p:cNvPr id="0" name="Object 21" descr="image42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6432" y="3515"/>
                            <a:ext cx="5605" cy="1185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3" name="矩形 24"/>
          <p:cNvSpPr>
            <a:spLocks noChangeArrowheads="1"/>
          </p:cNvSpPr>
          <p:nvPr/>
        </p:nvSpPr>
        <p:spPr bwMode="auto">
          <a:xfrm>
            <a:off x="1214438" y="1100138"/>
            <a:ext cx="7348537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黑体" panose="02010609060101010101" pitchFamily="2" charset="-122"/>
              </a:rPr>
              <a:t>实际测量中，测量次数不可能很大，测量值将呈</a:t>
            </a:r>
            <a:r>
              <a:rPr lang="en-US" altLang="zh-CN" sz="2400" i="1" dirty="0">
                <a:latin typeface="微软雅黑" panose="020B0503020204020204" pitchFamily="34" charset="-122"/>
                <a:ea typeface="黑体" panose="02010609060101010101" pitchFamily="2" charset="-122"/>
              </a:rPr>
              <a:t>t</a:t>
            </a:r>
            <a:r>
              <a:rPr lang="zh-CN" altLang="en-US" sz="2400" dirty="0">
                <a:latin typeface="微软雅黑" panose="020B0503020204020204" pitchFamily="34" charset="-122"/>
                <a:ea typeface="黑体" panose="02010609060101010101" pitchFamily="2" charset="-122"/>
              </a:rPr>
              <a:t>分布</a:t>
            </a:r>
            <a:endParaRPr lang="zh-CN" altLang="en-US" sz="2400" dirty="0">
              <a:latin typeface="微软雅黑" panose="020B0503020204020204" pitchFamily="34" charset="-122"/>
            </a:endParaRPr>
          </a:p>
        </p:txBody>
      </p:sp>
      <p:graphicFrame>
        <p:nvGraphicFramePr>
          <p:cNvPr id="24" name="Group 22"/>
          <p:cNvGraphicFramePr/>
          <p:nvPr/>
        </p:nvGraphicFramePr>
        <p:xfrm>
          <a:off x="1063625" y="4505325"/>
          <a:ext cx="7659688" cy="1346200"/>
        </p:xfrm>
        <a:graphic>
          <a:graphicData uri="http://schemas.openxmlformats.org/drawingml/2006/table">
            <a:tbl>
              <a:tblPr/>
              <a:tblGrid>
                <a:gridCol w="12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6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2.48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1.59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1.24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1.06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0.926</a:t>
                      </a:r>
                    </a:p>
                  </a:txBody>
                  <a:tcPr marL="90170" marR="90170" marT="46990" marB="469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608" name="Object 33" descr="image40"/>
          <p:cNvGraphicFramePr>
            <a:graphicFrameLocks noChangeAspect="1"/>
          </p:cNvGraphicFramePr>
          <p:nvPr/>
        </p:nvGraphicFramePr>
        <p:xfrm>
          <a:off x="1573213" y="4686300"/>
          <a:ext cx="34131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3048000" imgH="3352800" progId="">
                  <p:embed/>
                </p:oleObj>
              </mc:Choice>
              <mc:Fallback>
                <p:oleObj r:id="rId15" imgW="3048000" imgH="3352800" progId="">
                  <p:embed/>
                  <p:pic>
                    <p:nvPicPr>
                      <p:cNvPr id="0" name="Object 33" descr="image40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73213" y="4686300"/>
                        <a:ext cx="341312" cy="374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68" descr="image4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538288" y="5175250"/>
          <a:ext cx="41275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7315200" imgH="11887200" progId="Equation.3">
                  <p:embed/>
                </p:oleObj>
              </mc:Choice>
              <mc:Fallback>
                <p:oleObj r:id="rId16" imgW="7315200" imgH="11887200" progId="Equation.3">
                  <p:embed/>
                  <p:pic>
                    <p:nvPicPr>
                      <p:cNvPr id="0" name="Object 68" descr="image43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38288" y="5175250"/>
                        <a:ext cx="412750" cy="6715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4815742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不确定度及结果表示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28596" y="1500174"/>
            <a:ext cx="8102247" cy="51090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latin typeface="宋体" panose="02010600030101010101" pitchFamily="2" charset="-122"/>
                <a:sym typeface="Arial" panose="020B0604020202020204" pitchFamily="34" charset="0"/>
              </a:rPr>
              <a:t>不确定度的基本概念</a:t>
            </a:r>
          </a:p>
          <a:p>
            <a:pPr eaLnBrk="1" hangingPunct="1">
              <a:buNone/>
            </a:pPr>
            <a:endParaRPr lang="zh-CN" altLang="en-US" sz="2000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eaLnBrk="1" hangingPunct="1"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+mn-ea"/>
              </a:rPr>
              <a:t>由于测量误差的存在，使得被测量值具有一定的不确定性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+mn-ea"/>
              </a:rPr>
              <a:t>,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+mn-ea"/>
              </a:rPr>
              <a:t>表示测量结果时，除了要给出测量值的大小，还要对测量值的可靠性进行评定。</a:t>
            </a:r>
            <a:endParaRPr lang="en-US" altLang="zh-CN" sz="2000" dirty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eaLnBrk="1" hangingPunct="1">
              <a:buNone/>
            </a:pP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Arial" panose="020B0604020202020204" pitchFamily="34" charset="0"/>
              </a:rPr>
              <a:t>不确定度  :</a:t>
            </a:r>
            <a:r>
              <a:rPr lang="zh-CN" altLang="en-US" sz="2800" dirty="0">
                <a:latin typeface="宋体" panose="02010600030101010101" pitchFamily="2" charset="-122"/>
                <a:sym typeface="Arial" panose="020B0604020202020204" pitchFamily="34" charset="0"/>
              </a:rPr>
              <a:t>由于测量误差的存在对被测量值不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latin typeface="宋体" panose="02010600030101010101" pitchFamily="2" charset="-122"/>
                <a:sym typeface="Arial" panose="020B0604020202020204" pitchFamily="34" charset="0"/>
              </a:rPr>
              <a:t>           能确定的程度，它给出测量结果不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latin typeface="宋体" panose="02010600030101010101" pitchFamily="2" charset="-122"/>
                <a:sym typeface="Arial" panose="020B0604020202020204" pitchFamily="34" charset="0"/>
              </a:rPr>
              <a:t>           能确定的误差分布范围；是一定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Arial" panose="020B0604020202020204" pitchFamily="34" charset="0"/>
              </a:rPr>
              <a:t>置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          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Arial" panose="020B0604020202020204" pitchFamily="34" charset="0"/>
              </a:rPr>
              <a:t>信概率</a:t>
            </a:r>
            <a:r>
              <a:rPr lang="zh-CN" altLang="en-US" sz="2800" dirty="0">
                <a:latin typeface="宋体" panose="02010600030101010101" pitchFamily="2" charset="-122"/>
                <a:sym typeface="Arial" panose="020B0604020202020204" pitchFamily="34" charset="0"/>
              </a:rPr>
              <a:t>下被测量的真值所处的量值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latin typeface="宋体" panose="02010600030101010101" pitchFamily="2" charset="-122"/>
                <a:sym typeface="Arial" panose="020B0604020202020204" pitchFamily="34" charset="0"/>
              </a:rPr>
              <a:t>           范围的评定。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Arial" panose="020B0604020202020204" pitchFamily="34" charset="0"/>
              </a:rPr>
              <a:t> </a:t>
            </a:r>
          </a:p>
        </p:txBody>
      </p:sp>
      <p:graphicFrame>
        <p:nvGraphicFramePr>
          <p:cNvPr id="7" name="Object 8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000232" y="3500438"/>
          <a:ext cx="344817" cy="367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572000" imgH="4876800" progId="Equation.3">
                  <p:embed/>
                </p:oleObj>
              </mc:Choice>
              <mc:Fallback>
                <p:oleObj r:id="rId2" imgW="4572000" imgH="4876800" progId="Equation.3">
                  <p:embed/>
                  <p:pic>
                    <p:nvPicPr>
                      <p:cNvPr id="0" name="Object 8">
                        <a:hlinkClick r:id="" action="ppaction://ole?verb=1"/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00232" y="3500438"/>
                        <a:ext cx="344817" cy="3670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>
                <a:cs typeface="Times New Roman" panose="02020603050405020304" pitchFamily="18" charset="0"/>
                <a:sym typeface="Arial" panose="020B0604020202020204" pitchFamily="34" charset="0"/>
              </a:rPr>
              <a:t>根据《测量不确定度表示指南ISO1993</a:t>
            </a:r>
            <a:r>
              <a:rPr lang="en-US" altLang="zh-CN" dirty="0">
                <a:cs typeface="Times New Roman" panose="02020603050405020304" pitchFamily="18" charset="0"/>
                <a:sym typeface="Arial" panose="020B0604020202020204" pitchFamily="34" charset="0"/>
              </a:rPr>
              <a:t>(E)</a:t>
            </a:r>
            <a:r>
              <a:rPr lang="zh-CN" altLang="en-US" dirty="0">
                <a:cs typeface="Times New Roman" panose="02020603050405020304" pitchFamily="18" charset="0"/>
                <a:sym typeface="Arial" panose="020B0604020202020204" pitchFamily="34" charset="0"/>
              </a:rPr>
              <a:t>》的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>
                <a:cs typeface="Times New Roman" panose="02020603050405020304" pitchFamily="18" charset="0"/>
                <a:sym typeface="Arial" panose="020B0604020202020204" pitchFamily="34" charset="0"/>
              </a:rPr>
              <a:t>精神，总不确定度分为两类：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>
                <a:cs typeface="Times New Roman" panose="02020603050405020304" pitchFamily="18" charset="0"/>
                <a:sym typeface="Arial" panose="020B0604020202020204" pitchFamily="34" charset="0"/>
              </a:rPr>
              <a:t> 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Arial" panose="020B0604020202020204" pitchFamily="34" charset="0"/>
              </a:rPr>
              <a:t> A 类分量    : </a:t>
            </a:r>
            <a:r>
              <a:rPr lang="zh-CN" altLang="en-US" dirty="0">
                <a:cs typeface="Times New Roman" panose="02020603050405020304" pitchFamily="18" charset="0"/>
                <a:sym typeface="Arial" panose="020B0604020202020204" pitchFamily="34" charset="0"/>
              </a:rPr>
              <a:t>用统计学方法估算的分量。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dirty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>
                <a:cs typeface="Times New Roman" panose="02020603050405020304" pitchFamily="18" charset="0"/>
                <a:sym typeface="Arial" panose="020B0604020202020204" pitchFamily="34" charset="0"/>
              </a:rPr>
              <a:t>  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Arial" panose="020B0604020202020204" pitchFamily="34" charset="0"/>
              </a:rPr>
              <a:t>B 类分量    :</a:t>
            </a:r>
            <a:r>
              <a:rPr lang="zh-CN" altLang="en-US" dirty="0">
                <a:cs typeface="Times New Roman" panose="02020603050405020304" pitchFamily="18" charset="0"/>
                <a:sym typeface="Arial" panose="020B0604020202020204" pitchFamily="34" charset="0"/>
              </a:rPr>
              <a:t> 用非统计学方法估算的分量。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>
                <a:cs typeface="Times New Roman" panose="02020603050405020304" pitchFamily="18" charset="0"/>
                <a:sym typeface="Arial" panose="020B0604020202020204" pitchFamily="34" charset="0"/>
              </a:rPr>
              <a:t>                              为仪器误差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>
                <a:cs typeface="Times New Roman" panose="02020603050405020304" pitchFamily="18" charset="0"/>
                <a:sym typeface="Arial" panose="020B0604020202020204" pitchFamily="34" charset="0"/>
              </a:rPr>
              <a:t> 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Arial" panose="020B0604020202020204" pitchFamily="34" charset="0"/>
              </a:rPr>
              <a:t> 总不确定度：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4815742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不确定度及结果表示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2285984" y="3214686"/>
          <a:ext cx="35370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181600" imgH="5181600" progId="Equation.3">
                  <p:embed/>
                </p:oleObj>
              </mc:Choice>
              <mc:Fallback>
                <p:oleObj r:id="rId2" imgW="5181600" imgH="5181600" progId="Equation.3">
                  <p:embed/>
                  <p:pic>
                    <p:nvPicPr>
                      <p:cNvPr id="0" name="Object 9" descr="image4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5984" y="3214686"/>
                        <a:ext cx="353707" cy="4095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1476037" y="5445134"/>
          <a:ext cx="1558979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716000" imgH="5791200" progId="Equation.3">
                  <p:embed/>
                </p:oleObj>
              </mc:Choice>
              <mc:Fallback>
                <p:oleObj r:id="rId4" imgW="13716000" imgH="5791200" progId="Equation.3">
                  <p:embed/>
                  <p:pic>
                    <p:nvPicPr>
                      <p:cNvPr id="0" name="Object 11" descr="image48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6037" y="5445134"/>
                        <a:ext cx="1558979" cy="466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3132127" y="6248096"/>
          <a:ext cx="2381333" cy="544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2555200" imgH="6705600" progId="Equation.3">
                  <p:embed/>
                </p:oleObj>
              </mc:Choice>
              <mc:Fallback>
                <p:oleObj r:id="rId6" imgW="22555200" imgH="6705600" progId="Equation.3">
                  <p:embed/>
                  <p:pic>
                    <p:nvPicPr>
                      <p:cNvPr id="0" name="Object 12" descr="image49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32127" y="6248096"/>
                        <a:ext cx="2381333" cy="5441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57</a:t>
            </a:fld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35560" y="899160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cs typeface="Arial" panose="020B0604020202020204" pitchFamily="34" charset="0"/>
              </a:rPr>
              <a:t>直接测量量的不确定度</a:t>
            </a:r>
          </a:p>
        </p:txBody>
      </p:sp>
      <p:graphicFrame>
        <p:nvGraphicFramePr>
          <p:cNvPr id="45062" name="Object 13"/>
          <p:cNvGraphicFramePr>
            <a:graphicFrameLocks noChangeAspect="1"/>
          </p:cNvGraphicFramePr>
          <p:nvPr/>
        </p:nvGraphicFramePr>
        <p:xfrm>
          <a:off x="2240280" y="3769360"/>
          <a:ext cx="5250815" cy="86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400300" imgH="469900" progId="Equation.3">
                  <p:embed/>
                </p:oleObj>
              </mc:Choice>
              <mc:Fallback>
                <p:oleObj name="公式" r:id="rId8" imgW="2400300" imgH="469900" progId="Equation.3">
                  <p:embed/>
                  <p:pic>
                    <p:nvPicPr>
                      <p:cNvPr id="0" name="Object 13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40280" y="3769360"/>
                        <a:ext cx="5250815" cy="8693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33400"/>
            <a:ext cx="8540750" cy="685800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3300"/>
                </a:solidFill>
                <a:ea typeface="楷体_GB2312" pitchFamily="49" charset="-122"/>
              </a:rPr>
              <a:t>注：仪器误差举例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4800" y="1219200"/>
            <a:ext cx="8613775" cy="5029200"/>
          </a:xfrm>
        </p:spPr>
        <p:txBody>
          <a:bodyPr rtlCol="0">
            <a:noAutofit/>
          </a:bodyPr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200" dirty="0">
                <a:cs typeface="Times New Roman" panose="02020603050405020304" pitchFamily="18" charset="0"/>
              </a:rPr>
              <a:t>1</a:t>
            </a:r>
            <a:r>
              <a:rPr lang="zh-CN" sz="2200" dirty="0">
                <a:cs typeface="Times New Roman" panose="02020603050405020304" pitchFamily="18" charset="0"/>
              </a:rPr>
              <a:t>、游标卡尺，仪器示值误差一律取</a:t>
            </a:r>
            <a:r>
              <a:rPr lang="zh-CN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卡尺分度值</a:t>
            </a:r>
            <a:r>
              <a:rPr lang="zh-CN" sz="2200" dirty="0"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200" dirty="0">
                <a:cs typeface="Times New Roman" panose="02020603050405020304" pitchFamily="18" charset="0"/>
              </a:rPr>
              <a:t>2</a:t>
            </a:r>
            <a:r>
              <a:rPr lang="zh-CN" sz="2200" dirty="0">
                <a:cs typeface="Times New Roman" panose="02020603050405020304" pitchFamily="18" charset="0"/>
              </a:rPr>
              <a:t>、千分尺（螺旋测微计），一级千分尺的仪器示值误差均为 </a:t>
            </a:r>
            <a:r>
              <a:rPr lang="en-US" altLang="zh-CN" sz="2200" dirty="0">
                <a:cs typeface="Times New Roman" panose="02020603050405020304" pitchFamily="18" charset="0"/>
              </a:rPr>
              <a:t>  </a:t>
            </a:r>
            <a:r>
              <a:rPr lang="zh-CN" sz="2200" dirty="0">
                <a:cs typeface="Times New Roman" panose="02020603050405020304" pitchFamily="18" charset="0"/>
              </a:rPr>
              <a:t>       </a:t>
            </a:r>
            <a:r>
              <a:rPr lang="zh-CN" altLang="zh-CN" sz="2200" dirty="0">
                <a:cs typeface="Times New Roman" panose="02020603050405020304" pitchFamily="18" charset="0"/>
              </a:rPr>
              <a:t>mm</a:t>
            </a:r>
            <a:r>
              <a:rPr lang="zh-CN" sz="2200" dirty="0"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200" dirty="0">
                <a:cs typeface="Times New Roman" panose="02020603050405020304" pitchFamily="18" charset="0"/>
              </a:rPr>
              <a:t>3</a:t>
            </a:r>
            <a:r>
              <a:rPr lang="zh-CN" sz="2200" dirty="0">
                <a:cs typeface="Times New Roman" panose="02020603050405020304" pitchFamily="18" charset="0"/>
              </a:rPr>
              <a:t>、电表的示值误差，</a:t>
            </a:r>
            <a:r>
              <a:rPr lang="en-US" altLang="zh-CN" sz="2200" dirty="0">
                <a:cs typeface="Times New Roman" panose="02020603050405020304" pitchFamily="18" charset="0"/>
              </a:rPr>
              <a:t>    </a:t>
            </a:r>
            <a:r>
              <a:rPr lang="zh-CN" sz="2200" dirty="0">
                <a:cs typeface="Times New Roman" panose="02020603050405020304" pitchFamily="18" charset="0"/>
              </a:rPr>
              <a:t>    量程  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zh-CN" sz="2200" dirty="0">
                <a:cs typeface="Times New Roman" panose="02020603050405020304" pitchFamily="18" charset="0"/>
              </a:rPr>
              <a:t>准确度等级</a:t>
            </a:r>
            <a:r>
              <a:rPr lang="zh-CN" altLang="zh-CN" sz="2200" dirty="0">
                <a:cs typeface="Times New Roman" panose="02020603050405020304" pitchFamily="18" charset="0"/>
              </a:rPr>
              <a:t>%</a:t>
            </a:r>
            <a:r>
              <a:rPr lang="zh-CN" sz="2200" dirty="0"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200" dirty="0">
                <a:cs typeface="Times New Roman" panose="02020603050405020304" pitchFamily="18" charset="0"/>
              </a:rPr>
              <a:t>4</a:t>
            </a:r>
            <a:r>
              <a:rPr lang="zh-CN" sz="2200" dirty="0">
                <a:cs typeface="Times New Roman" panose="02020603050405020304" pitchFamily="18" charset="0"/>
              </a:rPr>
              <a:t>、数字式仪表，示值误差取其末位数最小分度的一个单位。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200" dirty="0">
                <a:cs typeface="Times New Roman" panose="02020603050405020304" pitchFamily="18" charset="0"/>
              </a:rPr>
              <a:t>5</a:t>
            </a:r>
            <a:r>
              <a:rPr lang="zh-CN" sz="2200" dirty="0">
                <a:cs typeface="Times New Roman" panose="02020603050405020304" pitchFamily="18" charset="0"/>
              </a:rPr>
              <a:t>、仪器示值误差或准确度等级未知，可取其最小分度值的一半为示值误差（限）。</a:t>
            </a:r>
            <a:endParaRPr lang="zh-CN" sz="2200" dirty="0"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200" dirty="0">
                <a:cs typeface="Times New Roman" panose="02020603050405020304" pitchFamily="18" charset="0"/>
              </a:rPr>
              <a:t>6</a:t>
            </a:r>
            <a:r>
              <a:rPr lang="zh-CN" sz="2200" dirty="0">
                <a:cs typeface="Times New Roman" panose="02020603050405020304" pitchFamily="18" charset="0"/>
              </a:rPr>
              <a:t>、电阻箱、电桥等，使用仪器给出的专用公式计算示值误差。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  <a:defRPr/>
            </a:pPr>
            <a:endParaRPr lang="zh-CN" altLang="zh-CN" sz="2200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772400" y="2057400"/>
          <a:ext cx="1066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983200" imgH="5791200" progId="Equation.3">
                  <p:embed/>
                </p:oleObj>
              </mc:Choice>
              <mc:Fallback>
                <p:oleObj r:id="rId2" imgW="17983200" imgH="57912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72400" y="2057400"/>
                        <a:ext cx="1066800" cy="342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863850" y="3124200"/>
            <a:ext cx="1555750" cy="457200"/>
            <a:chOff x="40" y="0"/>
            <a:chExt cx="813" cy="304"/>
          </a:xfrm>
        </p:grpSpPr>
        <p:graphicFrame>
          <p:nvGraphicFramePr>
            <p:cNvPr id="43015" name="Object 6"/>
            <p:cNvGraphicFramePr>
              <a:graphicFrameLocks noChangeAspect="1"/>
            </p:cNvGraphicFramePr>
            <p:nvPr/>
          </p:nvGraphicFramePr>
          <p:xfrm>
            <a:off x="40" y="0"/>
            <a:ext cx="24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5791200" imgH="5791200" progId="Equation.3">
                    <p:embed/>
                  </p:oleObj>
                </mc:Choice>
                <mc:Fallback>
                  <p:oleObj r:id="rId4" imgW="5791200" imgH="5791200" progId="Equation.3">
                    <p:embed/>
                    <p:pic>
                      <p:nvPicPr>
                        <p:cNvPr id="0" name="Object 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0" y="0"/>
                          <a:ext cx="240" cy="30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6" name="Object 7"/>
            <p:cNvGraphicFramePr>
              <a:graphicFrameLocks noChangeAspect="1"/>
            </p:cNvGraphicFramePr>
            <p:nvPr/>
          </p:nvGraphicFramePr>
          <p:xfrm>
            <a:off x="717" y="19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743200" imgH="3048000" progId="Equation.3">
                    <p:embed/>
                  </p:oleObj>
                </mc:Choice>
                <mc:Fallback>
                  <p:oleObj r:id="rId6" imgW="2743200" imgH="3048000" progId="Equation.3">
                    <p:embed/>
                    <p:pic>
                      <p:nvPicPr>
                        <p:cNvPr id="0" name="Object 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17" y="19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7" name="Object 8"/>
            <p:cNvGraphicFramePr>
              <a:graphicFrameLocks noChangeAspect="1"/>
            </p:cNvGraphicFramePr>
            <p:nvPr/>
          </p:nvGraphicFramePr>
          <p:xfrm>
            <a:off x="202" y="56"/>
            <a:ext cx="187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3352800" imgH="2438400" progId="Equation.3">
                    <p:embed/>
                  </p:oleObj>
                </mc:Choice>
                <mc:Fallback>
                  <p:oleObj r:id="rId8" imgW="3352800" imgH="2438400" progId="Equation.3">
                    <p:embed/>
                    <p:pic>
                      <p:nvPicPr>
                        <p:cNvPr id="0" name="Object 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02" y="56"/>
                          <a:ext cx="187" cy="17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14" name="灯片编号占位符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800933-E2A0-4EE0-B788-F80EDB57FDF7}" type="slidenum">
              <a:rPr lang="zh-CN" altLang="zh-CN" smtClean="0"/>
              <a:t>58</a:t>
            </a:fld>
            <a:endParaRPr lang="zh-CN" altLang="zh-CN"/>
          </a:p>
        </p:txBody>
      </p:sp>
      <p:sp>
        <p:nvSpPr>
          <p:cNvPr id="10" name="标题 1"/>
          <p:cNvSpPr txBox="1"/>
          <p:nvPr/>
        </p:nvSpPr>
        <p:spPr bwMode="auto"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不确定度及结果表示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Arial" panose="020B0604020202020204" pitchFamily="34" charset="0"/>
              </a:rPr>
              <a:t>测量结果的表示：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宋体" panose="02010600030101010101" pitchFamily="2" charset="-122"/>
                <a:sym typeface="Arial" panose="020B0604020202020204" pitchFamily="34" charset="0"/>
              </a:rPr>
              <a:t>  用不确定度表征测量结果的可靠程度，则测量结果应写成下列标准形式：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400" y="76200"/>
            <a:ext cx="4815742" cy="707886"/>
          </a:xfr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不确定度及结果表示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3143240" y="3786190"/>
          <a:ext cx="2441575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822400" imgH="17678400" progId="Equation.3">
                  <p:embed/>
                </p:oleObj>
              </mc:Choice>
              <mc:Fallback>
                <p:oleObj name="公式" r:id="rId2" imgW="26822400" imgH="17678400" progId="Equation.3">
                  <p:embed/>
                  <p:pic>
                    <p:nvPicPr>
                      <p:cNvPr id="0" name="Object 8" descr="image5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43240" y="3786190"/>
                        <a:ext cx="2441575" cy="1606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5" name="标题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课程的地位、作用和目的</a:t>
            </a:r>
          </a:p>
        </p:txBody>
      </p:sp>
      <p:sp>
        <p:nvSpPr>
          <p:cNvPr id="6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3043230" cy="4401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cs typeface="Times New Roman" panose="02020603050405020304" pitchFamily="18" charset="0"/>
                <a:sym typeface="Arial" panose="020B0604020202020204" pitchFamily="34" charset="0"/>
              </a:rPr>
              <a:t>本课程的目的</a:t>
            </a:r>
          </a:p>
          <a:p>
            <a:pPr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dirty="0">
                <a:solidFill>
                  <a:srgbClr val="FF0000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  学习实验知识</a:t>
            </a:r>
            <a:endParaRPr lang="en-US" altLang="zh-CN" sz="2800" dirty="0">
              <a:solidFill>
                <a:srgbClr val="FF0000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dirty="0">
                <a:cs typeface="Times New Roman" panose="02020603050405020304" pitchFamily="18" charset="0"/>
                <a:sym typeface="Arial" panose="020B0604020202020204" pitchFamily="34" charset="0"/>
              </a:rPr>
              <a:t>  培养实验能力</a:t>
            </a:r>
            <a:endParaRPr lang="en-US" altLang="zh-CN" sz="2800" dirty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dirty="0">
                <a:cs typeface="Times New Roman" panose="02020603050405020304" pitchFamily="18" charset="0"/>
              </a:rPr>
              <a:t>  提高实验素养</a:t>
            </a:r>
            <a:r>
              <a:rPr lang="zh-CN" altLang="en-US" sz="2800" dirty="0"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zh-CN" altLang="en-US" sz="2800" b="1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800" b="1" dirty="0">
              <a:solidFill>
                <a:schemeClr val="accent2"/>
              </a:solidFill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6314" y="1571612"/>
            <a:ext cx="37862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latin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通过对实验现象的观察、分析和对物理量的测量，学习物理实验知识和设计思想，掌握和理解物理理论。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685800"/>
            <a:ext cx="6248400" cy="685800"/>
          </a:xfrm>
        </p:spPr>
        <p:txBody>
          <a:bodyPr rtlCol="0">
            <a:normAutofit/>
          </a:bodyPr>
          <a:lstStyle/>
          <a:p>
            <a:pPr algn="l" eaLnBrk="1" hangingPunct="1">
              <a:defRPr/>
            </a:pPr>
            <a:r>
              <a:rPr 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）直接测量</a:t>
            </a:r>
            <a:r>
              <a:rPr 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不确定度的估算及结果表示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1000" y="1600200"/>
            <a:ext cx="7696200" cy="3786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1）多次测量估算步骤</a:t>
            </a:r>
          </a:p>
          <a:p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①求测量列的平均值：</a:t>
            </a:r>
          </a:p>
          <a:p>
            <a:endParaRPr lang="zh-CN" altLang="en-US" sz="2400" dirty="0">
              <a:latin typeface="微软雅黑" panose="020B0503020204020204" pitchFamily="34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②用已定系统误差修正平均值。</a:t>
            </a:r>
          </a:p>
          <a:p>
            <a:endParaRPr lang="zh-CN" altLang="en-US" sz="2400" dirty="0">
              <a:latin typeface="微软雅黑" panose="020B0503020204020204" pitchFamily="34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③计算标准偏差:</a:t>
            </a:r>
          </a:p>
          <a:p>
            <a:endParaRPr lang="zh-CN" altLang="en-US" sz="2400" dirty="0">
              <a:latin typeface="微软雅黑" panose="020B0503020204020204" pitchFamily="34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④计算A分量:</a:t>
            </a:r>
          </a:p>
          <a:p>
            <a:endParaRPr lang="zh-CN" altLang="en-US" sz="2400" dirty="0">
              <a:latin typeface="微软雅黑" panose="020B0503020204020204" pitchFamily="34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81000" y="2209800"/>
            <a:ext cx="7924800" cy="866775"/>
            <a:chOff x="0" y="-96"/>
            <a:chExt cx="4992" cy="546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0" y="-96"/>
              <a:ext cx="3264" cy="458"/>
              <a:chOff x="0" y="-96"/>
              <a:chExt cx="3264" cy="458"/>
            </a:xfrm>
          </p:grpSpPr>
          <p:graphicFrame>
            <p:nvGraphicFramePr>
              <p:cNvPr id="45069" name="Object 6"/>
              <p:cNvGraphicFramePr>
                <a:graphicFrameLocks noChangeAspect="1"/>
              </p:cNvGraphicFramePr>
              <p:nvPr/>
            </p:nvGraphicFramePr>
            <p:xfrm>
              <a:off x="2160" y="-96"/>
              <a:ext cx="1104" cy="4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19202400" imgH="10363200" progId="Equation.3">
                      <p:embed/>
                    </p:oleObj>
                  </mc:Choice>
                  <mc:Fallback>
                    <p:oleObj r:id="rId2" imgW="19202400" imgH="103632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2160" y="-96"/>
                            <a:ext cx="1104" cy="458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070" name="Text Box 7"/>
              <p:cNvSpPr txBox="1">
                <a:spLocks noChangeArrowheads="1"/>
              </p:cNvSpPr>
              <p:nvPr/>
            </p:nvSpPr>
            <p:spPr bwMode="auto">
              <a:xfrm>
                <a:off x="0" y="63"/>
                <a:ext cx="2688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endParaRPr lang="zh-CN" altLang="zh-CN" sz="2400" dirty="0">
                  <a:latin typeface="微软雅黑" panose="020B0503020204020204" pitchFamily="34" charset="-122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068" name="Text Box 8"/>
            <p:cNvSpPr txBox="1">
              <a:spLocks noChangeArrowheads="1"/>
            </p:cNvSpPr>
            <p:nvPr/>
          </p:nvSpPr>
          <p:spPr bwMode="auto">
            <a:xfrm>
              <a:off x="3888" y="159"/>
              <a:ext cx="1104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9"/>
          <p:cNvGrpSpPr/>
          <p:nvPr/>
        </p:nvGrpSpPr>
        <p:grpSpPr bwMode="auto">
          <a:xfrm>
            <a:off x="838200" y="3733800"/>
            <a:ext cx="5122863" cy="755650"/>
            <a:chOff x="0" y="0"/>
            <a:chExt cx="3227" cy="440"/>
          </a:xfrm>
        </p:grpSpPr>
        <p:sp>
          <p:nvSpPr>
            <p:cNvPr id="45065" name="Rectangle 10"/>
            <p:cNvSpPr>
              <a:spLocks noChangeArrowheads="1"/>
            </p:cNvSpPr>
            <p:nvPr/>
          </p:nvSpPr>
          <p:spPr bwMode="auto">
            <a:xfrm>
              <a:off x="0" y="104"/>
              <a:ext cx="2016" cy="33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marL="342900" indent="-342900" eaLnBrk="0" hangingPunct="0">
                <a:lnSpc>
                  <a:spcPct val="120000"/>
                </a:lnSpc>
                <a:spcBef>
                  <a:spcPct val="20000"/>
                </a:spcBef>
                <a:buClr>
                  <a:schemeClr val="tx1"/>
                </a:buClr>
              </a:pPr>
              <a:endParaRPr lang="zh-CN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5066" name="Object 11"/>
            <p:cNvGraphicFramePr>
              <a:graphicFrameLocks noChangeAspect="1"/>
            </p:cNvGraphicFramePr>
            <p:nvPr/>
          </p:nvGraphicFramePr>
          <p:xfrm>
            <a:off x="1440" y="0"/>
            <a:ext cx="1787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34137600" imgH="10972800" progId="Equation.3">
                    <p:embed/>
                  </p:oleObj>
                </mc:Choice>
                <mc:Fallback>
                  <p:oleObj r:id="rId4" imgW="34137600" imgH="10972800" progId="Equation.3">
                    <p:embed/>
                    <p:pic>
                      <p:nvPicPr>
                        <p:cNvPr id="0" name="Object 1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440" y="0"/>
                          <a:ext cx="1787" cy="4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62" name="Object 13"/>
          <p:cNvGraphicFramePr>
            <a:graphicFrameLocks noChangeAspect="1"/>
          </p:cNvGraphicFramePr>
          <p:nvPr/>
        </p:nvGraphicFramePr>
        <p:xfrm>
          <a:off x="2374900" y="5029200"/>
          <a:ext cx="454501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6997600" imgH="11277600" progId="Equation.3">
                  <p:embed/>
                </p:oleObj>
              </mc:Choice>
              <mc:Fallback>
                <p:oleObj name="公式" r:id="rId6" imgW="56997600" imgH="11277600" progId="Equation.3">
                  <p:embed/>
                  <p:pic>
                    <p:nvPicPr>
                      <p:cNvPr id="0" name="Object 13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74900" y="5029200"/>
                        <a:ext cx="4545013" cy="725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Text Box 18"/>
          <p:cNvSpPr txBox="1">
            <a:spLocks noChangeArrowheads="1"/>
          </p:cNvSpPr>
          <p:nvPr/>
        </p:nvSpPr>
        <p:spPr bwMode="auto">
          <a:xfrm>
            <a:off x="5715000" y="2362200"/>
            <a:ext cx="1752600" cy="3968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微软雅黑" panose="020B0503020204020204" pitchFamily="34" charset="-122"/>
              </a:rPr>
              <a:t>剔除异常数据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16" name="标题 1"/>
          <p:cNvSpPr txBox="1"/>
          <p:nvPr/>
        </p:nvSpPr>
        <p:spPr bwMode="auto"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不确定度及结果表示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1447800"/>
            <a:ext cx="8540750" cy="3810000"/>
          </a:xfrm>
        </p:spPr>
        <p:txBody>
          <a:bodyPr/>
          <a:lstStyle/>
          <a:p>
            <a:pPr algn="l" eaLnBrk="1" hangingPunct="1"/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⑤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估计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分量：</a:t>
            </a:r>
            <a:b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</a:br>
            <a:b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⑥合成：</a:t>
            </a:r>
            <a:b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</a:br>
            <a:b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⑦相对不确定度：</a:t>
            </a:r>
            <a:b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</a:br>
            <a:b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⑧给出测量结果：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  <a:b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</a:br>
            <a:b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</a:b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142976" y="1785926"/>
            <a:ext cx="3379788" cy="646113"/>
            <a:chOff x="0" y="22"/>
            <a:chExt cx="2129" cy="407"/>
          </a:xfrm>
        </p:grpSpPr>
        <p:graphicFrame>
          <p:nvGraphicFramePr>
            <p:cNvPr id="46096" name="Object 4"/>
            <p:cNvGraphicFramePr>
              <a:graphicFrameLocks noChangeAspect="1"/>
            </p:cNvGraphicFramePr>
            <p:nvPr/>
          </p:nvGraphicFramePr>
          <p:xfrm>
            <a:off x="1201" y="105"/>
            <a:ext cx="928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3716000" imgH="5486400" progId="Equation.3">
                    <p:embed/>
                  </p:oleObj>
                </mc:Choice>
                <mc:Fallback>
                  <p:oleObj name="公式" r:id="rId2" imgW="13716000" imgH="5486400" progId="Equation.3">
                    <p:embed/>
                    <p:pic>
                      <p:nvPicPr>
                        <p:cNvPr id="0" name="Object 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01" y="105"/>
                          <a:ext cx="928" cy="32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7" name="Text Box 5"/>
            <p:cNvSpPr txBox="1">
              <a:spLocks noChangeArrowheads="1"/>
            </p:cNvSpPr>
            <p:nvPr/>
          </p:nvSpPr>
          <p:spPr bwMode="auto">
            <a:xfrm>
              <a:off x="0" y="22"/>
              <a:ext cx="912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642910" y="2500306"/>
            <a:ext cx="3789363" cy="603250"/>
            <a:chOff x="0" y="0"/>
            <a:chExt cx="2387" cy="380"/>
          </a:xfrm>
        </p:grpSpPr>
        <p:graphicFrame>
          <p:nvGraphicFramePr>
            <p:cNvPr id="46094" name="Object 8"/>
            <p:cNvGraphicFramePr>
              <a:graphicFrameLocks noChangeAspect="1"/>
            </p:cNvGraphicFramePr>
            <p:nvPr/>
          </p:nvGraphicFramePr>
          <p:xfrm>
            <a:off x="958" y="0"/>
            <a:ext cx="1429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1945600" imgH="6705600" progId="Equation.3">
                    <p:embed/>
                  </p:oleObj>
                </mc:Choice>
                <mc:Fallback>
                  <p:oleObj name="公式" r:id="rId4" imgW="21945600" imgH="6705600" progId="Equation.3">
                    <p:embed/>
                    <p:pic>
                      <p:nvPicPr>
                        <p:cNvPr id="0" name="Object 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58" y="0"/>
                          <a:ext cx="1429" cy="38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5" name="Text Box 9"/>
            <p:cNvSpPr txBox="1">
              <a:spLocks noChangeArrowheads="1"/>
            </p:cNvSpPr>
            <p:nvPr/>
          </p:nvSpPr>
          <p:spPr bwMode="auto">
            <a:xfrm>
              <a:off x="0" y="49"/>
              <a:ext cx="912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2214546" y="3286124"/>
            <a:ext cx="3355975" cy="762000"/>
            <a:chOff x="0" y="-48"/>
            <a:chExt cx="2114" cy="480"/>
          </a:xfrm>
        </p:grpSpPr>
        <p:graphicFrame>
          <p:nvGraphicFramePr>
            <p:cNvPr id="46092" name="Object 11"/>
            <p:cNvGraphicFramePr>
              <a:graphicFrameLocks noChangeAspect="1"/>
            </p:cNvGraphicFramePr>
            <p:nvPr/>
          </p:nvGraphicFramePr>
          <p:xfrm>
            <a:off x="910" y="-48"/>
            <a:ext cx="1204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1336000" imgH="9753600" progId="Equation.3">
                    <p:embed/>
                  </p:oleObj>
                </mc:Choice>
                <mc:Fallback>
                  <p:oleObj name="公式" r:id="rId6" imgW="21336000" imgH="9753600" progId="Equation.3">
                    <p:embed/>
                    <p:pic>
                      <p:nvPicPr>
                        <p:cNvPr id="0" name="Object 1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10" y="-48"/>
                          <a:ext cx="1204" cy="48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3" name="Text Box 12"/>
            <p:cNvSpPr txBox="1">
              <a:spLocks noChangeArrowheads="1"/>
            </p:cNvSpPr>
            <p:nvPr/>
          </p:nvSpPr>
          <p:spPr bwMode="auto">
            <a:xfrm>
              <a:off x="0" y="139"/>
              <a:ext cx="912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CN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6086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6588224" y="6237312"/>
            <a:ext cx="2133600" cy="412750"/>
          </a:xfrm>
          <a:noFill/>
        </p:spPr>
        <p:txBody>
          <a:bodyPr/>
          <a:lstStyle/>
          <a:p>
            <a:pPr algn="r"/>
            <a:fld id="{996EAD4D-9FB6-4F7D-80FA-0B3DA1FD3090}" type="slidenum">
              <a:rPr lang="zh-CN" altLang="zh-CN" smtClean="0"/>
              <a:t>61</a:t>
            </a:fld>
            <a:endParaRPr lang="zh-CN" altLang="zh-CN" dirty="0"/>
          </a:p>
        </p:txBody>
      </p:sp>
      <p:graphicFrame>
        <p:nvGraphicFramePr>
          <p:cNvPr id="46087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2743200" y="4437063"/>
          <a:ext cx="16002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4020800" imgH="5181600" progId="Equation.3">
                  <p:embed/>
                </p:oleObj>
              </mc:Choice>
              <mc:Fallback>
                <p:oleObj name="公式" r:id="rId8" imgW="14020800" imgH="51816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43200" y="4437063"/>
                        <a:ext cx="1600200" cy="5921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AutoShape 4"/>
          <p:cNvSpPr/>
          <p:nvPr/>
        </p:nvSpPr>
        <p:spPr bwMode="auto">
          <a:xfrm>
            <a:off x="2438400" y="47244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hlink"/>
            </a:solidFill>
            <a:round/>
          </a:ln>
        </p:spPr>
        <p:txBody>
          <a:bodyPr wrap="none" anchor="ctr"/>
          <a:lstStyle/>
          <a:p>
            <a:pPr algn="ctr"/>
            <a:endParaRPr lang="zh-CN" altLang="zh-CN" dirty="0">
              <a:solidFill>
                <a:schemeClr val="hlink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46089" name="Object 36"/>
          <p:cNvGraphicFramePr>
            <a:graphicFrameLocks noChangeAspect="1"/>
          </p:cNvGraphicFramePr>
          <p:nvPr/>
        </p:nvGraphicFramePr>
        <p:xfrm>
          <a:off x="2667000" y="5037138"/>
          <a:ext cx="212248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7983200" imgH="5791200" progId="Equation.3">
                  <p:embed/>
                </p:oleObj>
              </mc:Choice>
              <mc:Fallback>
                <p:oleObj name="公式" r:id="rId10" imgW="17983200" imgH="5791200" progId="Equation.3">
                  <p:embed/>
                  <p:pic>
                    <p:nvPicPr>
                      <p:cNvPr id="0" name="Object 36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67000" y="5037138"/>
                        <a:ext cx="2122488" cy="682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0" name="Text Box 39"/>
          <p:cNvSpPr txBox="1">
            <a:spLocks noChangeArrowheads="1"/>
          </p:cNvSpPr>
          <p:nvPr/>
        </p:nvSpPr>
        <p:spPr bwMode="auto">
          <a:xfrm>
            <a:off x="5040313" y="4495800"/>
            <a:ext cx="1512887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</a:rPr>
              <a:t>单位</a:t>
            </a: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</a:rPr>
              <a:t>)</a:t>
            </a:r>
          </a:p>
        </p:txBody>
      </p:sp>
      <p:sp>
        <p:nvSpPr>
          <p:cNvPr id="46091" name="Text Box 39"/>
          <p:cNvSpPr txBox="1">
            <a:spLocks noChangeArrowheads="1"/>
          </p:cNvSpPr>
          <p:nvPr/>
        </p:nvSpPr>
        <p:spPr bwMode="auto">
          <a:xfrm>
            <a:off x="5105400" y="5257800"/>
            <a:ext cx="151288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</a:rPr>
              <a:t>单位</a:t>
            </a: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</a:rPr>
              <a:t>)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19" name="标题 1"/>
          <p:cNvSpPr txBox="1"/>
          <p:nvPr/>
        </p:nvSpPr>
        <p:spPr bwMode="auto"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不确定度及结果表示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2000" y="762000"/>
            <a:ext cx="4191000" cy="762000"/>
          </a:xfrm>
        </p:spPr>
        <p:txBody>
          <a:bodyPr/>
          <a:lstStyle/>
          <a:p>
            <a:pPr algn="l" eaLnBrk="1" hangingPunct="1"/>
            <a:r>
              <a:rPr lang="zh-CN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）单次测量估算步骤</a:t>
            </a:r>
            <a:endParaRPr lang="zh-CN" altLang="zh-CN" sz="2400" dirty="0">
              <a:solidFill>
                <a:schemeClr val="tx1"/>
              </a:solidFill>
              <a:latin typeface="微软雅黑" panose="020B0503020204020204" pitchFamily="34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710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670300" y="3382963"/>
          <a:ext cx="1898650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812000" imgH="17678400" progId="Equation.DSMT4">
                  <p:embed/>
                </p:oleObj>
              </mc:Choice>
              <mc:Fallback>
                <p:oleObj name="Equation" r:id="rId2" imgW="19812000" imgH="17678400" progId="Equation.DSMT4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70300" y="3382963"/>
                        <a:ext cx="1898650" cy="16938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AutoShape 3"/>
          <p:cNvSpPr/>
          <p:nvPr/>
        </p:nvSpPr>
        <p:spPr bwMode="auto">
          <a:xfrm>
            <a:off x="3429000" y="3581400"/>
            <a:ext cx="152400" cy="1295400"/>
          </a:xfrm>
          <a:prstGeom prst="leftBrace">
            <a:avLst>
              <a:gd name="adj1" fmla="val 50016"/>
              <a:gd name="adj2" fmla="val 50000"/>
            </a:avLst>
          </a:prstGeom>
          <a:noFill/>
          <a:ln w="38100">
            <a:solidFill>
              <a:schemeClr val="hlink"/>
            </a:solidFill>
            <a:round/>
          </a:ln>
        </p:spPr>
        <p:txBody>
          <a:bodyPr wrap="none" anchor="ctr"/>
          <a:lstStyle/>
          <a:p>
            <a:pPr algn="ctr"/>
            <a:endParaRPr lang="zh-CN" altLang="zh-CN" sz="24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109" name="矩形 4"/>
          <p:cNvSpPr>
            <a:spLocks noChangeArrowheads="1"/>
          </p:cNvSpPr>
          <p:nvPr/>
        </p:nvSpPr>
        <p:spPr bwMode="auto">
          <a:xfrm>
            <a:off x="914400" y="1905000"/>
            <a:ext cx="81534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当无需、无法多次测量、或仪器精密度低，只测量一次时</a:t>
            </a:r>
            <a:r>
              <a:rPr lang="zh-CN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:</a:t>
            </a:r>
            <a:endParaRPr lang="zh-CN" altLang="en-US" sz="2400" dirty="0">
              <a:latin typeface="微软雅黑" panose="020B0503020204020204" pitchFamily="34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111" name="Text Box 39"/>
          <p:cNvSpPr txBox="1">
            <a:spLocks noChangeArrowheads="1"/>
          </p:cNvSpPr>
          <p:nvPr/>
        </p:nvSpPr>
        <p:spPr bwMode="auto">
          <a:xfrm>
            <a:off x="5486400" y="4567238"/>
            <a:ext cx="1512888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</a:rPr>
              <a:t>单位</a:t>
            </a: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</a:rPr>
              <a:t>)</a:t>
            </a:r>
          </a:p>
        </p:txBody>
      </p:sp>
      <p:sp>
        <p:nvSpPr>
          <p:cNvPr id="47112" name="Text Box 39"/>
          <p:cNvSpPr txBox="1">
            <a:spLocks noChangeArrowheads="1"/>
          </p:cNvSpPr>
          <p:nvPr/>
        </p:nvSpPr>
        <p:spPr bwMode="auto">
          <a:xfrm>
            <a:off x="5486400" y="3962400"/>
            <a:ext cx="151288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</a:rPr>
              <a:t>单位</a:t>
            </a: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</a:rPr>
              <a:t>)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10" name="标题 1"/>
          <p:cNvSpPr txBox="1"/>
          <p:nvPr/>
        </p:nvSpPr>
        <p:spPr bwMode="auto"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不确定度及结果表示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62</a:t>
            </a:fld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Group 2"/>
          <p:cNvGraphicFramePr>
            <a:graphicFrameLocks noGrp="1"/>
          </p:cNvGraphicFramePr>
          <p:nvPr/>
        </p:nvGraphicFramePr>
        <p:xfrm>
          <a:off x="534988" y="3049588"/>
          <a:ext cx="8132762" cy="2436813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8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5090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零点误差</a:t>
                      </a:r>
                      <a:r>
                        <a:rPr kumimoji="0" lang="zh-CN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+0.004mm ,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螺旋测微计的仪器误差为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kumimoji="0" lang="zh-CN" altLang="en-US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仪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0.004mm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mm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0.249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0.250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0.247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0.251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0.253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0.250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158" name="Object 30"/>
          <p:cNvGraphicFramePr>
            <a:graphicFrameLocks noChangeAspect="1"/>
          </p:cNvGraphicFramePr>
          <p:nvPr/>
        </p:nvGraphicFramePr>
        <p:xfrm>
          <a:off x="762000" y="4800600"/>
          <a:ext cx="35718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962400" imgH="5486400" progId="Equation.3">
                  <p:embed/>
                </p:oleObj>
              </mc:Choice>
              <mc:Fallback>
                <p:oleObj r:id="rId2" imgW="3962400" imgH="5486400" progId="Equation.3">
                  <p:embed/>
                  <p:pic>
                    <p:nvPicPr>
                      <p:cNvPr id="0" name="Object 30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4800600"/>
                        <a:ext cx="357188" cy="4937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9" name="Rectangle 31"/>
          <p:cNvSpPr>
            <a:spLocks noChangeArrowheads="1"/>
          </p:cNvSpPr>
          <p:nvPr/>
        </p:nvSpPr>
        <p:spPr bwMode="auto">
          <a:xfrm>
            <a:off x="457200" y="914400"/>
            <a:ext cx="8329642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Tx/>
              <a:buChar char=" "/>
            </a:pP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</a:rPr>
              <a:t>例</a:t>
            </a:r>
            <a:r>
              <a:rPr lang="zh-CN" altLang="zh-CN" sz="2400" dirty="0">
                <a:latin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：用螺旋测微计测某一钢丝的直径，原始数据见下表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请给出完整的测量结果。</a:t>
            </a:r>
            <a:endParaRPr lang="zh-CN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160" name="矩形 4"/>
          <p:cNvSpPr>
            <a:spLocks noChangeArrowheads="1"/>
          </p:cNvSpPr>
          <p:nvPr/>
        </p:nvSpPr>
        <p:spPr bwMode="auto">
          <a:xfrm>
            <a:off x="457200" y="2286000"/>
            <a:ext cx="33528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原始数据表格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不确定度及结果表示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  <a:t>63</a:t>
            </a:fld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539750" y="3213100"/>
          <a:ext cx="2603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52800" imgH="5181600" progId="Equation.3">
                  <p:embed/>
                </p:oleObj>
              </mc:Choice>
              <mc:Fallback>
                <p:oleObj r:id="rId2" imgW="3352800" imgH="518160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750" y="3213100"/>
                        <a:ext cx="260350" cy="4048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539750" y="2636838"/>
          <a:ext cx="3238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962400" imgH="5486400" progId="Equation.3">
                  <p:embed/>
                </p:oleObj>
              </mc:Choice>
              <mc:Fallback>
                <p:oleObj r:id="rId4" imgW="3962400" imgH="54864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" y="2636838"/>
                        <a:ext cx="323850" cy="4476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395288" y="3716338"/>
          <a:ext cx="8588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753600" imgH="6096000" progId="Equation.3">
                  <p:embed/>
                </p:oleObj>
              </mc:Choice>
              <mc:Fallback>
                <p:oleObj r:id="rId6" imgW="9753600" imgH="60960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5288" y="3716338"/>
                        <a:ext cx="858837" cy="5365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285720" y="857232"/>
            <a:ext cx="116522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zh-CN" sz="3200" dirty="0">
                <a:solidFill>
                  <a:srgbClr val="6666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pitchFamily="34" charset="-122"/>
              </a:rPr>
              <a:t>解：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</a:p>
        </p:txBody>
      </p:sp>
      <p:graphicFrame>
        <p:nvGraphicFramePr>
          <p:cNvPr id="33801" name="Group 9"/>
          <p:cNvGraphicFramePr>
            <a:graphicFrameLocks noGrp="1"/>
          </p:cNvGraphicFramePr>
          <p:nvPr/>
        </p:nvGraphicFramePr>
        <p:xfrm>
          <a:off x="406400" y="1447800"/>
          <a:ext cx="8280400" cy="3083561"/>
        </p:xfrm>
        <a:graphic>
          <a:graphicData uri="http://schemas.openxmlformats.org/drawingml/2006/table">
            <a:tbl>
              <a:tblPr/>
              <a:tblGrid>
                <a:gridCol w="1512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9438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楷体_GB2312" pitchFamily="49" charset="-122"/>
                        </a:rPr>
                        <a:t>零点误差</a:t>
                      </a:r>
                      <a:r>
                        <a:rPr kumimoji="0" lang="zh-CN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+0.004 mm ,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螺旋测微计的仪器误差为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kumimoji="0" 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仪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0.004mm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(mm)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(mm)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</a:rPr>
                        <a:t>(mm)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9192" name="Object 43"/>
          <p:cNvGraphicFramePr>
            <a:graphicFrameLocks noChangeAspect="1"/>
          </p:cNvGraphicFramePr>
          <p:nvPr/>
        </p:nvGraphicFramePr>
        <p:xfrm>
          <a:off x="971550" y="2133600"/>
          <a:ext cx="3254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048000" imgH="3352800" progId="Equation.3">
                  <p:embed/>
                </p:oleObj>
              </mc:Choice>
              <mc:Fallback>
                <p:oleObj r:id="rId8" imgW="3048000" imgH="3352800" progId="Equation.3">
                  <p:embed/>
                  <p:pic>
                    <p:nvPicPr>
                      <p:cNvPr id="0" name="Object 43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1550" y="2133600"/>
                        <a:ext cx="325438" cy="358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3" name="Object 44"/>
          <p:cNvGraphicFramePr>
            <a:graphicFrameLocks noChangeAspect="1"/>
          </p:cNvGraphicFramePr>
          <p:nvPr/>
        </p:nvGraphicFramePr>
        <p:xfrm>
          <a:off x="3581400" y="4724400"/>
          <a:ext cx="41148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48463200" imgH="14935200" progId="Equation.3">
                  <p:embed/>
                </p:oleObj>
              </mc:Choice>
              <mc:Fallback>
                <p:oleObj r:id="rId10" imgW="48463200" imgH="14935200" progId="Equation.3">
                  <p:embed/>
                  <p:pic>
                    <p:nvPicPr>
                      <p:cNvPr id="0" name="Object 44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81400" y="4724400"/>
                        <a:ext cx="4114800" cy="1266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94" name="Rectangle 45"/>
          <p:cNvSpPr>
            <a:spLocks noChangeArrowheads="1"/>
          </p:cNvSpPr>
          <p:nvPr/>
        </p:nvSpPr>
        <p:spPr bwMode="auto">
          <a:xfrm>
            <a:off x="1331913" y="5229225"/>
            <a:ext cx="216058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标准偏差：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不确定度及结果表示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  <a:t>64</a:t>
            </a:fld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br>
              <a:rPr lang="zh-CN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</a:br>
            <a:endParaRPr lang="zh-CN" altLang="zh-CN" sz="24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3214678" y="785794"/>
          <a:ext cx="426402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9987200" imgH="10058400" progId="Equation.3">
                  <p:embed/>
                </p:oleObj>
              </mc:Choice>
              <mc:Fallback>
                <p:oleObj name="公式" r:id="rId2" imgW="49987200" imgH="100584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14678" y="785794"/>
                        <a:ext cx="4264025" cy="858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3286116" y="1714488"/>
          <a:ext cx="3657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7490400" imgH="5486400" progId="Equation.3">
                  <p:embed/>
                </p:oleObj>
              </mc:Choice>
              <mc:Fallback>
                <p:oleObj name="公式" r:id="rId4" imgW="37490400" imgH="54864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86116" y="1714488"/>
                        <a:ext cx="3657600" cy="517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3428992" y="2500306"/>
          <a:ext cx="4964112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3035200" imgH="12801600" progId="Equation.3">
                  <p:embed/>
                </p:oleObj>
              </mc:Choice>
              <mc:Fallback>
                <p:oleObj name="公式" r:id="rId6" imgW="53035200" imgH="128016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28992" y="2500306"/>
                        <a:ext cx="4964112" cy="11636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3428992" y="3500438"/>
          <a:ext cx="4343400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1757600" imgH="20116800" progId="Equation.3">
                  <p:embed/>
                </p:oleObj>
              </mc:Choice>
              <mc:Fallback>
                <p:oleObj name="公式" r:id="rId8" imgW="41757600" imgH="201168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28992" y="3500438"/>
                        <a:ext cx="4343400" cy="1793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428596" y="1000108"/>
            <a:ext cx="28956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不确定度</a:t>
            </a:r>
            <a:r>
              <a:rPr lang="zh-CN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分量：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571472" y="2714620"/>
            <a:ext cx="25908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总不确定度：                            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00034" y="1857364"/>
            <a:ext cx="28956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不确定度</a:t>
            </a:r>
            <a:r>
              <a:rPr lang="zh-CN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分量：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428596" y="5715016"/>
            <a:ext cx="31242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测量结果表示为：</a:t>
            </a:r>
          </a:p>
        </p:txBody>
      </p:sp>
      <p:sp>
        <p:nvSpPr>
          <p:cNvPr id="50188" name="AutoShape 12"/>
          <p:cNvSpPr/>
          <p:nvPr/>
        </p:nvSpPr>
        <p:spPr bwMode="auto">
          <a:xfrm>
            <a:off x="3571868" y="5643578"/>
            <a:ext cx="152400" cy="533400"/>
          </a:xfrm>
          <a:prstGeom prst="leftBrace">
            <a:avLst>
              <a:gd name="adj1" fmla="val 66532"/>
              <a:gd name="adj2" fmla="val 51565"/>
            </a:avLst>
          </a:prstGeom>
          <a:noFill/>
          <a:ln w="28575">
            <a:solidFill>
              <a:srgbClr val="FF3300"/>
            </a:solidFill>
            <a:round/>
          </a:ln>
        </p:spPr>
        <p:txBody>
          <a:bodyPr wrap="none" anchor="ctr"/>
          <a:lstStyle/>
          <a:p>
            <a:pPr algn="ctr" eaLnBrk="0" hangingPunct="0"/>
            <a:endParaRPr lang="zh-CN" altLang="zh-CN" sz="2400" dirty="0">
              <a:latin typeface="微软雅黑" panose="020B0503020204020204" pitchFamily="34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500034" y="3786190"/>
            <a:ext cx="29718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相对不确定度：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16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不确定度及结果表示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  <a:t>65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3648068" y="5517232"/>
                <a:ext cx="3588228" cy="8056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=(0.246±0.005)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𝑚𝑚</m:t>
                            </m:r>
                          </m:e>
                        </m:mr>
                        <m:m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=0.246(1±1.9%)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𝑚𝑚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068" y="5517232"/>
                <a:ext cx="3588228" cy="8056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214282" y="1214422"/>
            <a:ext cx="84582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sz="2800" b="1" dirty="0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</a:rPr>
              <a:t>间接测量</a:t>
            </a:r>
            <a:r>
              <a:rPr 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不确定度的合成及结果表示</a:t>
            </a:r>
          </a:p>
        </p:txBody>
      </p:sp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683568" y="2077280"/>
            <a:ext cx="8208912" cy="48936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设待测量  与各直接测量      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之间有函数关系：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）求出各直接测量量的平均值        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和不确定度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）待测量的平均值用公式             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计算。</a:t>
            </a:r>
          </a:p>
          <a:p>
            <a:pPr>
              <a:lnSpc>
                <a:spcPct val="120000"/>
              </a:lnSpc>
              <a:spcBef>
                <a:spcPct val="80000"/>
              </a:spcBef>
              <a:buClr>
                <a:schemeClr val="tx1"/>
              </a:buClr>
            </a:pPr>
            <a:endParaRPr lang="zh-CN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1206" name="Object 3"/>
          <p:cNvGraphicFramePr>
            <a:graphicFrameLocks noChangeAspect="1"/>
          </p:cNvGraphicFramePr>
          <p:nvPr/>
        </p:nvGraphicFramePr>
        <p:xfrm>
          <a:off x="2977911" y="2669310"/>
          <a:ext cx="2660889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517600" imgH="5181600" progId="Equation.3">
                  <p:embed/>
                </p:oleObj>
              </mc:Choice>
              <mc:Fallback>
                <p:oleObj name="公式" r:id="rId2" imgW="26517600" imgH="51816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77911" y="2669310"/>
                        <a:ext cx="2660889" cy="539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4"/>
          <p:cNvGraphicFramePr>
            <a:graphicFrameLocks noChangeAspect="1"/>
          </p:cNvGraphicFramePr>
          <p:nvPr/>
        </p:nvGraphicFramePr>
        <p:xfrm>
          <a:off x="4572000" y="2156920"/>
          <a:ext cx="1478271" cy="384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849600" imgH="3962400" progId="Equation.3">
                  <p:embed/>
                </p:oleObj>
              </mc:Choice>
              <mc:Fallback>
                <p:oleObj name="公式" r:id="rId4" imgW="15849600" imgH="39624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2156920"/>
                        <a:ext cx="1478271" cy="38417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5"/>
          <p:cNvGraphicFramePr>
            <a:graphicFrameLocks noChangeAspect="1"/>
          </p:cNvGraphicFramePr>
          <p:nvPr/>
        </p:nvGraphicFramePr>
        <p:xfrm>
          <a:off x="4443382" y="5607792"/>
          <a:ext cx="274824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7432000" imgH="5791200" progId="Equation.3">
                  <p:embed/>
                </p:oleObj>
              </mc:Choice>
              <mc:Fallback>
                <p:oleObj name="公式" r:id="rId6" imgW="27432000" imgH="57912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43382" y="5607792"/>
                        <a:ext cx="2748240" cy="603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6"/>
          <p:cNvGraphicFramePr>
            <a:graphicFrameLocks noChangeAspect="1"/>
          </p:cNvGraphicFramePr>
          <p:nvPr/>
        </p:nvGraphicFramePr>
        <p:xfrm>
          <a:off x="2285984" y="2285992"/>
          <a:ext cx="307414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352800" imgH="3962400" progId="Equation.3">
                  <p:embed/>
                </p:oleObj>
              </mc:Choice>
              <mc:Fallback>
                <p:oleObj name="公式" r:id="rId8" imgW="3352800" imgH="39624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85984" y="2285992"/>
                        <a:ext cx="307414" cy="377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8"/>
          <p:cNvGraphicFramePr>
            <a:graphicFrameLocks noChangeAspect="1"/>
          </p:cNvGraphicFramePr>
          <p:nvPr/>
        </p:nvGraphicFramePr>
        <p:xfrm>
          <a:off x="1277232" y="4427082"/>
          <a:ext cx="2017504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1945600" imgH="5791200" progId="Equation.3">
                  <p:embed/>
                </p:oleObj>
              </mc:Choice>
              <mc:Fallback>
                <p:oleObj name="公式" r:id="rId10" imgW="21945600" imgH="5791200" progId="Equation.3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77232" y="4427082"/>
                        <a:ext cx="2017504" cy="533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9"/>
          <p:cNvGraphicFramePr>
            <a:graphicFrameLocks noChangeAspect="1"/>
          </p:cNvGraphicFramePr>
          <p:nvPr/>
        </p:nvGraphicFramePr>
        <p:xfrm>
          <a:off x="5060470" y="3770882"/>
          <a:ext cx="1616019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6154400" imgH="5791200" progId="Equation.3">
                  <p:embed/>
                </p:oleObj>
              </mc:Choice>
              <mc:Fallback>
                <p:oleObj name="公式" r:id="rId12" imgW="16154400" imgH="5791200" progId="Equation.3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60470" y="3770882"/>
                        <a:ext cx="1616019" cy="603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不确定度及结果表示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  <a:t>66</a:t>
            </a:fld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矩形 14"/>
          <p:cNvSpPr>
            <a:spLocks noChangeArrowheads="1"/>
          </p:cNvSpPr>
          <p:nvPr/>
        </p:nvSpPr>
        <p:spPr bwMode="auto">
          <a:xfrm>
            <a:off x="642910" y="785794"/>
            <a:ext cx="7924800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）待测量的不确定度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与各直接测量量 </a:t>
            </a:r>
            <a:br>
              <a:rPr lang="zh-CN" altLang="en-US" sz="2400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             </a:t>
            </a:r>
            <a:br>
              <a:rPr lang="zh-CN" altLang="en-US" sz="2400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的不确定度   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的关系为 ： </a:t>
            </a:r>
            <a:endParaRPr lang="zh-CN" altLang="en-US" sz="2400" dirty="0">
              <a:latin typeface="微软雅黑" panose="020B0503020204020204" pitchFamily="34" charset="-122"/>
            </a:endParaRPr>
          </a:p>
        </p:txBody>
      </p:sp>
      <p:graphicFrame>
        <p:nvGraphicFramePr>
          <p:cNvPr id="52227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823494" y="827902"/>
          <a:ext cx="3857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876800" imgH="5791200" progId="Equation.3">
                  <p:embed/>
                </p:oleObj>
              </mc:Choice>
              <mc:Fallback>
                <p:oleObj name="公式" r:id="rId2" imgW="4876800" imgH="57912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23494" y="827902"/>
                        <a:ext cx="385762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444337" y="875820"/>
          <a:ext cx="149383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849600" imgH="3962400" progId="Equation.3">
                  <p:embed/>
                </p:oleObj>
              </mc:Choice>
              <mc:Fallback>
                <p:oleObj name="公式" r:id="rId4" imgW="15849600" imgH="39624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44337" y="875820"/>
                        <a:ext cx="1493838" cy="3730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03510" y="1499373"/>
          <a:ext cx="17018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1945600" imgH="5791200" progId="Equation.3">
                  <p:embed/>
                </p:oleObj>
              </mc:Choice>
              <mc:Fallback>
                <p:oleObj name="公式" r:id="rId6" imgW="21945600" imgH="57912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03510" y="1499373"/>
                        <a:ext cx="1701800" cy="449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7"/>
          <p:cNvGraphicFramePr>
            <a:graphicFrameLocks noChangeAspect="1"/>
          </p:cNvGraphicFramePr>
          <p:nvPr/>
        </p:nvGraphicFramePr>
        <p:xfrm>
          <a:off x="3111500" y="4911725"/>
          <a:ext cx="18097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8897600" imgH="12192000" progId="Equation.3">
                  <p:embed/>
                </p:oleObj>
              </mc:Choice>
              <mc:Fallback>
                <p:oleObj name="公式" r:id="rId8" imgW="18897600" imgH="121920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11500" y="4911725"/>
                        <a:ext cx="1809750" cy="1165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8"/>
          <p:cNvGraphicFramePr>
            <a:graphicFrameLocks noChangeAspect="1"/>
          </p:cNvGraphicFramePr>
          <p:nvPr/>
        </p:nvGraphicFramePr>
        <p:xfrm>
          <a:off x="969963" y="1981200"/>
          <a:ext cx="49926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64922400" imgH="12801600" progId="Equation.3">
                  <p:embed/>
                </p:oleObj>
              </mc:Choice>
              <mc:Fallback>
                <p:oleObj name="公式" r:id="rId10" imgW="64922400" imgH="12801600" progId="Equation.3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69963" y="1981200"/>
                        <a:ext cx="4992687" cy="984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9"/>
          <p:cNvGraphicFramePr>
            <a:graphicFrameLocks noChangeAspect="1"/>
          </p:cNvGraphicFramePr>
          <p:nvPr/>
        </p:nvGraphicFramePr>
        <p:xfrm>
          <a:off x="1017588" y="3429000"/>
          <a:ext cx="65722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85953600" imgH="12801600" progId="Equation.3">
                  <p:embed/>
                </p:oleObj>
              </mc:Choice>
              <mc:Fallback>
                <p:oleObj name="公式" r:id="rId12" imgW="85953600" imgH="12801600" progId="Equation.3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17588" y="3429000"/>
                        <a:ext cx="6572250" cy="977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AutoShape 10"/>
          <p:cNvSpPr/>
          <p:nvPr/>
        </p:nvSpPr>
        <p:spPr bwMode="auto">
          <a:xfrm>
            <a:off x="2743200" y="51054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hlink"/>
            </a:solidFill>
            <a:round/>
          </a:ln>
        </p:spPr>
        <p:txBody>
          <a:bodyPr wrap="none" anchor="ctr"/>
          <a:lstStyle/>
          <a:p>
            <a:pPr algn="ctr"/>
            <a:endParaRPr lang="zh-CN" altLang="zh-CN" sz="2400" dirty="0">
              <a:latin typeface="微软雅黑" panose="020B0503020204020204" pitchFamily="34" charset="-122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6553200" y="2286000"/>
            <a:ext cx="2438400" cy="401638"/>
          </a:xfrm>
          <a:prstGeom prst="rect">
            <a:avLst/>
          </a:prstGeom>
          <a:solidFill>
            <a:srgbClr val="339933"/>
          </a:solidFill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buClr>
                <a:schemeClr val="tx1"/>
              </a:buClr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楷体_GB2312"/>
              </a:rPr>
              <a:t>计算和差形式方便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楷体_GB2312"/>
              </a:rPr>
              <a:t> 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楷体_GB2312"/>
            </a:endParaRP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5943600" y="4419600"/>
            <a:ext cx="3048000" cy="401638"/>
          </a:xfrm>
          <a:prstGeom prst="rect">
            <a:avLst/>
          </a:prstGeom>
          <a:solidFill>
            <a:srgbClr val="339933"/>
          </a:solidFill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buClr>
                <a:schemeClr val="tx1"/>
              </a:buClr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楷体_GB2312"/>
              </a:rPr>
              <a:t>计算乘除、指数形式方便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楷体_GB2312"/>
              </a:rPr>
              <a:t> 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楷体_GB2312"/>
            </a:endParaRPr>
          </a:p>
        </p:txBody>
      </p:sp>
      <p:sp>
        <p:nvSpPr>
          <p:cNvPr id="52236" name="灯片编号占位符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r"/>
            <a:fld id="{AE63B768-5456-4E71-8D59-8BBCC96B163E}" type="slidenum">
              <a:rPr lang="zh-CN" altLang="zh-CN" smtClean="0"/>
              <a:t>67</a:t>
            </a:fld>
            <a:endParaRPr lang="zh-CN" altLang="zh-CN" dirty="0"/>
          </a:p>
        </p:txBody>
      </p:sp>
      <p:sp>
        <p:nvSpPr>
          <p:cNvPr id="52237" name="TextBox 16"/>
          <p:cNvSpPr txBox="1">
            <a:spLocks noChangeArrowheads="1"/>
          </p:cNvSpPr>
          <p:nvPr/>
        </p:nvSpPr>
        <p:spPr bwMode="auto">
          <a:xfrm>
            <a:off x="685800" y="3048000"/>
            <a:ext cx="4921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</a:rPr>
              <a:t>或</a:t>
            </a:r>
          </a:p>
        </p:txBody>
      </p:sp>
      <p:sp>
        <p:nvSpPr>
          <p:cNvPr id="52238" name="Text Box 39"/>
          <p:cNvSpPr txBox="1">
            <a:spLocks noChangeArrowheads="1"/>
          </p:cNvSpPr>
          <p:nvPr/>
        </p:nvSpPr>
        <p:spPr bwMode="auto">
          <a:xfrm>
            <a:off x="4953000" y="5634038"/>
            <a:ext cx="1512888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</a:rPr>
              <a:t>单位</a:t>
            </a: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</a:rPr>
              <a:t>)</a:t>
            </a:r>
          </a:p>
        </p:txBody>
      </p:sp>
      <p:sp>
        <p:nvSpPr>
          <p:cNvPr id="52239" name="Text Box 39"/>
          <p:cNvSpPr txBox="1">
            <a:spLocks noChangeArrowheads="1"/>
          </p:cNvSpPr>
          <p:nvPr/>
        </p:nvSpPr>
        <p:spPr bwMode="auto">
          <a:xfrm>
            <a:off x="4953000" y="5029200"/>
            <a:ext cx="151288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</a:rPr>
              <a:t>单位</a:t>
            </a: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</a:rPr>
              <a:t>)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19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不确定度及结果表示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04800" y="990600"/>
            <a:ext cx="8458200" cy="1570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：已知质量</a:t>
            </a: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213.04    0.05</a:t>
            </a: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的铜圆柱体，用</a:t>
            </a: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125mm</a:t>
            </a: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、分度值为</a:t>
            </a: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0.02mm</a:t>
            </a: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的游标卡尺测量其高度六次；用一级</a:t>
            </a: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25mm</a:t>
            </a: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的千分尺测量其直径六次，其测量结果如表，求铜的密度。                        </a:t>
            </a:r>
          </a:p>
        </p:txBody>
      </p:sp>
      <p:sp>
        <p:nvSpPr>
          <p:cNvPr id="53251" name="Rectangle 7"/>
          <p:cNvSpPr>
            <a:spLocks noChangeArrowheads="1"/>
          </p:cNvSpPr>
          <p:nvPr/>
        </p:nvSpPr>
        <p:spPr bwMode="auto">
          <a:xfrm>
            <a:off x="0" y="3130034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graphicFrame>
        <p:nvGraphicFramePr>
          <p:cNvPr id="53252" name="Object 8"/>
          <p:cNvGraphicFramePr>
            <a:graphicFrameLocks noChangeAspect="1"/>
          </p:cNvGraphicFramePr>
          <p:nvPr/>
        </p:nvGraphicFramePr>
        <p:xfrm>
          <a:off x="5334000" y="2286000"/>
          <a:ext cx="787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0058400" imgH="5486400" progId="Equation.3">
                  <p:embed/>
                </p:oleObj>
              </mc:Choice>
              <mc:Fallback>
                <p:oleObj name="公式" r:id="rId3" imgW="10058400" imgH="5486400" progId="Equation.3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0" y="2286000"/>
                        <a:ext cx="787400" cy="428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Rectangle 9"/>
          <p:cNvSpPr>
            <a:spLocks noChangeArrowheads="1"/>
          </p:cNvSpPr>
          <p:nvPr/>
        </p:nvSpPr>
        <p:spPr bwMode="auto">
          <a:xfrm>
            <a:off x="0" y="3077647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graphicFrame>
        <p:nvGraphicFramePr>
          <p:cNvPr id="53254" name="Object 10"/>
          <p:cNvGraphicFramePr>
            <a:graphicFrameLocks noChangeAspect="1"/>
          </p:cNvGraphicFramePr>
          <p:nvPr/>
        </p:nvGraphicFramePr>
        <p:xfrm>
          <a:off x="6324600" y="2362200"/>
          <a:ext cx="1566863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6576000" imgH="7924800" progId="Equation.3">
                  <p:embed/>
                </p:oleObj>
              </mc:Choice>
              <mc:Fallback>
                <p:oleObj name="公式" r:id="rId5" imgW="36576000" imgH="7924800" progId="Equation.3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24600" y="2362200"/>
                        <a:ext cx="1566863" cy="344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Text Box 11"/>
          <p:cNvSpPr txBox="1">
            <a:spLocks noChangeArrowheads="1"/>
          </p:cNvSpPr>
          <p:nvPr/>
        </p:nvSpPr>
        <p:spPr bwMode="auto">
          <a:xfrm>
            <a:off x="6084888" y="2133600"/>
            <a:ext cx="28733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微软雅黑" panose="020B0503020204020204" pitchFamily="34" charset="-122"/>
              </a:rPr>
              <a:t>,</a:t>
            </a:r>
          </a:p>
        </p:txBody>
      </p:sp>
      <p:graphicFrame>
        <p:nvGraphicFramePr>
          <p:cNvPr id="455747" name="Group 67"/>
          <p:cNvGraphicFramePr>
            <a:graphicFrameLocks noGrp="1"/>
          </p:cNvGraphicFramePr>
          <p:nvPr/>
        </p:nvGraphicFramePr>
        <p:xfrm>
          <a:off x="1331913" y="2854325"/>
          <a:ext cx="6553200" cy="2110426"/>
        </p:xfrm>
        <a:graphic>
          <a:graphicData uri="http://schemas.openxmlformats.org/drawingml/2006/table">
            <a:tbl>
              <a:tblPr/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0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仿宋_GB2312" pitchFamily="49" charset="-122"/>
                        </a:rPr>
                        <a:t>次 数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仿宋_GB2312" pitchFamily="49" charset="-122"/>
                        </a:rPr>
                        <a:t> 1  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仿宋_GB2312" pitchFamily="49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仿宋_GB2312" pitchFamily="49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仿宋_GB2312" pitchFamily="49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仿宋_GB2312" pitchFamily="49" charset="-122"/>
                        </a:rPr>
                        <a:t> 5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仿宋_GB2312" pitchFamily="49" charset="-122"/>
                        </a:rPr>
                        <a:t>6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仿宋_GB2312" pitchFamily="49" charset="-122"/>
                        </a:rPr>
                        <a:t>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仿宋_GB2312" pitchFamily="49" charset="-122"/>
                        </a:rPr>
                        <a:t>   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仿宋_GB2312" pitchFamily="49" charset="-122"/>
                        </a:rPr>
                        <a:t> h  </a:t>
                      </a: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仿宋_GB2312" pitchFamily="49" charset="-122"/>
                        </a:rPr>
                        <a:t>/mm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仿宋_GB2312" pitchFamily="49" charset="-122"/>
                        </a:rPr>
                        <a:t>80.38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仿宋_GB2312" pitchFamily="49" charset="-122"/>
                        </a:rPr>
                        <a:t>80.38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仿宋_GB2312" pitchFamily="49" charset="-122"/>
                        </a:rPr>
                        <a:t>80.36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仿宋_GB2312" pitchFamily="49" charset="-122"/>
                        </a:rPr>
                        <a:t>80.38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仿宋_GB2312" pitchFamily="49" charset="-122"/>
                        </a:rPr>
                        <a:t>80.36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仿宋_GB2312" pitchFamily="49" charset="-122"/>
                        </a:rPr>
                        <a:t>80.36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8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仿宋_GB2312" pitchFamily="49" charset="-122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仿宋_GB2312" pitchFamily="49" charset="-122"/>
                        </a:rPr>
                        <a:t>        </a:t>
                      </a: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仿宋_GB2312" pitchFamily="49" charset="-122"/>
                        </a:rPr>
                        <a:t>D</a:t>
                      </a: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仿宋_GB2312" pitchFamily="49" charset="-122"/>
                        </a:rPr>
                        <a:t> /mm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仿宋_GB2312" pitchFamily="49" charset="-122"/>
                        </a:rPr>
                        <a:t>19.465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仿宋_GB2312" pitchFamily="49" charset="-122"/>
                        </a:rPr>
                        <a:t>19.466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仿宋_GB2312" pitchFamily="49" charset="-122"/>
                        </a:rPr>
                        <a:t>19.465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仿宋_GB2312" pitchFamily="49" charset="-122"/>
                        </a:rPr>
                        <a:t>19.464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仿宋_GB2312" pitchFamily="49" charset="-122"/>
                        </a:rPr>
                        <a:t>19.467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仿宋_GB2312" pitchFamily="49" charset="-122"/>
                        </a:rPr>
                        <a:t>19.466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290" name="Rectangle 60"/>
          <p:cNvSpPr>
            <a:spLocks noChangeArrowheads="1"/>
          </p:cNvSpPr>
          <p:nvPr/>
        </p:nvSpPr>
        <p:spPr bwMode="auto">
          <a:xfrm>
            <a:off x="0" y="3153847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53291" name="Rectangle 62"/>
          <p:cNvSpPr>
            <a:spLocks noChangeArrowheads="1"/>
          </p:cNvSpPr>
          <p:nvPr/>
        </p:nvSpPr>
        <p:spPr bwMode="auto">
          <a:xfrm>
            <a:off x="0" y="3163372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graphicFrame>
        <p:nvGraphicFramePr>
          <p:cNvPr id="53292" name="Object 66"/>
          <p:cNvGraphicFramePr>
            <a:graphicFrameLocks noChangeAspect="1"/>
          </p:cNvGraphicFramePr>
          <p:nvPr/>
        </p:nvGraphicFramePr>
        <p:xfrm>
          <a:off x="4071934" y="1000108"/>
          <a:ext cx="3492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4572000" imgH="5181600" progId="Equation.3">
                  <p:embed/>
                </p:oleObj>
              </mc:Choice>
              <mc:Fallback>
                <p:oleObj name="公式" r:id="rId7" imgW="4572000" imgH="5181600" progId="Equation.3">
                  <p:embed/>
                  <p:pic>
                    <p:nvPicPr>
                      <p:cNvPr id="0" name="Object 6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71934" y="1000108"/>
                        <a:ext cx="349250" cy="395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93" name="Text Box 4"/>
          <p:cNvSpPr txBox="1">
            <a:spLocks noChangeArrowheads="1"/>
          </p:cNvSpPr>
          <p:nvPr/>
        </p:nvSpPr>
        <p:spPr bwMode="auto">
          <a:xfrm>
            <a:off x="685800" y="4997450"/>
            <a:ext cx="8305800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</a:rPr>
              <a:t>解</a:t>
            </a:r>
            <a:r>
              <a:rPr lang="en-US" altLang="zh-CN" sz="2400" dirty="0">
                <a:latin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</a:rPr>
              <a:t>铜的密度  ＝       </a:t>
            </a:r>
            <a:r>
              <a:rPr lang="en-US" altLang="zh-CN" sz="2400" dirty="0">
                <a:latin typeface="微软雅黑" panose="020B0503020204020204" pitchFamily="34" charset="-122"/>
              </a:rPr>
              <a:t>,   </a:t>
            </a:r>
            <a:r>
              <a:rPr lang="zh-CN" altLang="en-US" sz="2400" dirty="0">
                <a:latin typeface="微软雅黑" panose="020B0503020204020204" pitchFamily="34" charset="-122"/>
              </a:rPr>
              <a:t>是间接测量量。由题意，质量是已知量，直径、高度是直接测量量。</a:t>
            </a:r>
          </a:p>
        </p:txBody>
      </p:sp>
      <p:graphicFrame>
        <p:nvGraphicFramePr>
          <p:cNvPr id="53294" name="Object 6"/>
          <p:cNvGraphicFramePr>
            <a:graphicFrameLocks noChangeAspect="1"/>
          </p:cNvGraphicFramePr>
          <p:nvPr/>
        </p:nvGraphicFramePr>
        <p:xfrm>
          <a:off x="2500298" y="5000636"/>
          <a:ext cx="3317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657600" imgH="3962400" progId="Equation.3">
                  <p:embed/>
                </p:oleObj>
              </mc:Choice>
              <mc:Fallback>
                <p:oleObj name="公式" r:id="rId9" imgW="3657600" imgH="39624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00298" y="5000636"/>
                        <a:ext cx="331788" cy="358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5" name="Object 6"/>
          <p:cNvGraphicFramePr>
            <a:graphicFrameLocks noChangeAspect="1"/>
          </p:cNvGraphicFramePr>
          <p:nvPr/>
        </p:nvGraphicFramePr>
        <p:xfrm>
          <a:off x="3000364" y="4786322"/>
          <a:ext cx="7080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9753600" imgH="9448800" progId="Equation.3">
                  <p:embed/>
                </p:oleObj>
              </mc:Choice>
              <mc:Fallback>
                <p:oleObj name="公式" r:id="rId11" imgW="9753600" imgH="9448800" progId="Equation.3">
                  <p:embed/>
                  <p:pic>
                    <p:nvPicPr>
                      <p:cNvPr id="0" name="图片 27652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00364" y="4786322"/>
                        <a:ext cx="708025" cy="6873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6" name="Object 9"/>
          <p:cNvGraphicFramePr>
            <a:graphicFrameLocks noChangeAspect="1"/>
          </p:cNvGraphicFramePr>
          <p:nvPr/>
        </p:nvGraphicFramePr>
        <p:xfrm>
          <a:off x="4000496" y="5000636"/>
          <a:ext cx="3317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3657600" imgH="3962400" progId="Equation.3">
                  <p:embed/>
                </p:oleObj>
              </mc:Choice>
              <mc:Fallback>
                <p:oleObj name="公式" r:id="rId13" imgW="3657600" imgH="3962400" progId="Equation.3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00496" y="5000636"/>
                        <a:ext cx="331788" cy="358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18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不确定度及结果表示</a:t>
            </a:r>
            <a:endParaRPr kumimoji="0" lang="zh-CN" altLang="en-US" sz="4000" b="1" i="0" u="none" strike="noStrike" kern="10" cap="none" spc="0" normalizeH="0" baseline="0" noProof="0" dirty="0">
              <a:ln w="12700">
                <a:solidFill>
                  <a:schemeClr val="bg1"/>
                </a:solidFill>
                <a:round/>
              </a:ln>
              <a:solidFill>
                <a:srgbClr val="C00000"/>
              </a:solidFill>
              <a:effectLst>
                <a:outerShdw dist="38100" dir="5400000" algn="ctr" rotWithShape="0">
                  <a:srgbClr val="4D4D4D">
                    <a:alpha val="75000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  <a:t>68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1"/>
          <p:cNvSpPr txBox="1">
            <a:spLocks noChangeArrowheads="1"/>
          </p:cNvSpPr>
          <p:nvPr/>
        </p:nvSpPr>
        <p:spPr bwMode="auto">
          <a:xfrm>
            <a:off x="762000" y="762000"/>
            <a:ext cx="74168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</a:rPr>
              <a:t>）高度的平均值和不确定度</a:t>
            </a:r>
          </a:p>
        </p:txBody>
      </p:sp>
      <p:graphicFrame>
        <p:nvGraphicFramePr>
          <p:cNvPr id="54275" name="Object 13"/>
          <p:cNvGraphicFramePr>
            <a:graphicFrameLocks noChangeAspect="1"/>
          </p:cNvGraphicFramePr>
          <p:nvPr/>
        </p:nvGraphicFramePr>
        <p:xfrm>
          <a:off x="5029200" y="822325"/>
          <a:ext cx="12954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4935200" imgH="5181600" progId="Equation.3">
                  <p:embed/>
                </p:oleObj>
              </mc:Choice>
              <mc:Fallback>
                <p:oleObj name="公式" r:id="rId3" imgW="14935200" imgH="5181600" progId="Equation.3">
                  <p:embed/>
                  <p:pic>
                    <p:nvPicPr>
                      <p:cNvPr id="0" name="Object 1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29200" y="822325"/>
                        <a:ext cx="1295400" cy="4016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15"/>
          <p:cNvGraphicFramePr>
            <a:graphicFrameLocks noChangeAspect="1"/>
          </p:cNvGraphicFramePr>
          <p:nvPr/>
        </p:nvGraphicFramePr>
        <p:xfrm>
          <a:off x="2270125" y="1508125"/>
          <a:ext cx="391001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48768000" imgH="11582400" progId="Equation.3">
                  <p:embed/>
                </p:oleObj>
              </mc:Choice>
              <mc:Fallback>
                <p:oleObj name="公式" r:id="rId5" imgW="48768000" imgH="11582400" progId="Equation.3">
                  <p:embed/>
                  <p:pic>
                    <p:nvPicPr>
                      <p:cNvPr id="0" name="Object 1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70125" y="1508125"/>
                        <a:ext cx="3910013" cy="9350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 Box 16"/>
          <p:cNvSpPr txBox="1">
            <a:spLocks noChangeArrowheads="1"/>
          </p:cNvSpPr>
          <p:nvPr/>
        </p:nvSpPr>
        <p:spPr bwMode="auto">
          <a:xfrm>
            <a:off x="6248400" y="822325"/>
            <a:ext cx="9747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mm</a:t>
            </a:r>
          </a:p>
        </p:txBody>
      </p:sp>
      <p:sp>
        <p:nvSpPr>
          <p:cNvPr id="54278" name="Text Box 18"/>
          <p:cNvSpPr txBox="1">
            <a:spLocks noChangeArrowheads="1"/>
          </p:cNvSpPr>
          <p:nvPr/>
        </p:nvSpPr>
        <p:spPr bwMode="auto">
          <a:xfrm>
            <a:off x="6269038" y="3519488"/>
            <a:ext cx="119856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mm</a:t>
            </a:r>
          </a:p>
        </p:txBody>
      </p:sp>
      <p:sp>
        <p:nvSpPr>
          <p:cNvPr id="54279" name="Text Box 19"/>
          <p:cNvSpPr txBox="1">
            <a:spLocks noChangeArrowheads="1"/>
          </p:cNvSpPr>
          <p:nvPr/>
        </p:nvSpPr>
        <p:spPr bwMode="auto">
          <a:xfrm>
            <a:off x="6253163" y="4724400"/>
            <a:ext cx="1062037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mm</a:t>
            </a:r>
          </a:p>
        </p:txBody>
      </p:sp>
      <p:sp>
        <p:nvSpPr>
          <p:cNvPr id="54280" name="Text Box 20"/>
          <p:cNvSpPr txBox="1">
            <a:spLocks noChangeArrowheads="1"/>
          </p:cNvSpPr>
          <p:nvPr/>
        </p:nvSpPr>
        <p:spPr bwMode="auto">
          <a:xfrm>
            <a:off x="6269038" y="2667000"/>
            <a:ext cx="119856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mm</a:t>
            </a:r>
          </a:p>
        </p:txBody>
      </p:sp>
      <p:sp>
        <p:nvSpPr>
          <p:cNvPr id="54281" name="Text Box 21"/>
          <p:cNvSpPr txBox="1">
            <a:spLocks noChangeArrowheads="1"/>
          </p:cNvSpPr>
          <p:nvPr/>
        </p:nvSpPr>
        <p:spPr bwMode="auto">
          <a:xfrm>
            <a:off x="1403350" y="2727325"/>
            <a:ext cx="38893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</a:rPr>
              <a:t>游标卡尺的仪器误差</a:t>
            </a:r>
          </a:p>
        </p:txBody>
      </p:sp>
      <p:graphicFrame>
        <p:nvGraphicFramePr>
          <p:cNvPr id="54282" name="Object 23"/>
          <p:cNvGraphicFramePr>
            <a:graphicFrameLocks noChangeAspect="1"/>
          </p:cNvGraphicFramePr>
          <p:nvPr/>
        </p:nvGraphicFramePr>
        <p:xfrm>
          <a:off x="4799013" y="2743200"/>
          <a:ext cx="13890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6459200" imgH="5486400" progId="Equation.3">
                  <p:embed/>
                </p:oleObj>
              </mc:Choice>
              <mc:Fallback>
                <p:oleObj name="公式" r:id="rId7" imgW="16459200" imgH="5486400" progId="Equation.3">
                  <p:embed/>
                  <p:pic>
                    <p:nvPicPr>
                      <p:cNvPr id="0" name="Object 2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99013" y="2743200"/>
                        <a:ext cx="1389062" cy="4619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25"/>
          <p:cNvGraphicFramePr>
            <a:graphicFrameLocks noChangeAspect="1"/>
          </p:cNvGraphicFramePr>
          <p:nvPr/>
        </p:nvGraphicFramePr>
        <p:xfrm>
          <a:off x="2751138" y="3446463"/>
          <a:ext cx="33623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7490400" imgH="7010400" progId="Equation.3">
                  <p:embed/>
                </p:oleObj>
              </mc:Choice>
              <mc:Fallback>
                <p:oleObj name="公式" r:id="rId9" imgW="37490400" imgH="7010400" progId="Equation.3">
                  <p:embed/>
                  <p:pic>
                    <p:nvPicPr>
                      <p:cNvPr id="0" name="Object 25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51138" y="3446463"/>
                        <a:ext cx="3362325" cy="635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Text Box 26"/>
          <p:cNvSpPr txBox="1">
            <a:spLocks noChangeArrowheads="1"/>
          </p:cNvSpPr>
          <p:nvPr/>
        </p:nvSpPr>
        <p:spPr bwMode="auto">
          <a:xfrm>
            <a:off x="990600" y="4114800"/>
            <a:ext cx="475138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</a:rPr>
              <a:t>）</a:t>
            </a:r>
            <a:r>
              <a:rPr lang="en-US" altLang="zh-CN" sz="2400" i="1" dirty="0">
                <a:latin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微软雅黑" panose="020B0503020204020204" pitchFamily="34" charset="-122"/>
              </a:rPr>
              <a:t>的平均值和不确定度</a:t>
            </a:r>
          </a:p>
        </p:txBody>
      </p:sp>
      <p:sp>
        <p:nvSpPr>
          <p:cNvPr id="54285" name="Text Box 29"/>
          <p:cNvSpPr txBox="1">
            <a:spLocks noChangeArrowheads="1"/>
          </p:cNvSpPr>
          <p:nvPr/>
        </p:nvSpPr>
        <p:spPr bwMode="auto">
          <a:xfrm>
            <a:off x="1403350" y="4754563"/>
            <a:ext cx="24479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</a:rPr>
              <a:t>修正零点误差 </a:t>
            </a:r>
          </a:p>
        </p:txBody>
      </p:sp>
      <p:graphicFrame>
        <p:nvGraphicFramePr>
          <p:cNvPr id="54286" name="Object 31"/>
          <p:cNvGraphicFramePr>
            <a:graphicFrameLocks noChangeAspect="1"/>
          </p:cNvGraphicFramePr>
          <p:nvPr/>
        </p:nvGraphicFramePr>
        <p:xfrm>
          <a:off x="4500563" y="4648200"/>
          <a:ext cx="16573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7678400" imgH="5181600" progId="Equation.3">
                  <p:embed/>
                </p:oleObj>
              </mc:Choice>
              <mc:Fallback>
                <p:oleObj name="公式" r:id="rId11" imgW="17678400" imgH="5181600" progId="Equation.3">
                  <p:embed/>
                  <p:pic>
                    <p:nvPicPr>
                      <p:cNvPr id="0" name="Object 31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00563" y="4648200"/>
                        <a:ext cx="1657350" cy="495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7" name="Text Box 16"/>
          <p:cNvSpPr txBox="1">
            <a:spLocks noChangeArrowheads="1"/>
          </p:cNvSpPr>
          <p:nvPr/>
        </p:nvSpPr>
        <p:spPr bwMode="auto">
          <a:xfrm>
            <a:off x="6248400" y="1752600"/>
            <a:ext cx="9747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mm</a:t>
            </a:r>
          </a:p>
        </p:txBody>
      </p:sp>
      <p:graphicFrame>
        <p:nvGraphicFramePr>
          <p:cNvPr id="54288" name="Object 3"/>
          <p:cNvGraphicFramePr>
            <a:graphicFrameLocks noChangeAspect="1"/>
          </p:cNvGraphicFramePr>
          <p:nvPr/>
        </p:nvGraphicFramePr>
        <p:xfrm>
          <a:off x="1736725" y="5280025"/>
          <a:ext cx="4243388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53035200" imgH="11582400" progId="Equation.3">
                  <p:embed/>
                </p:oleObj>
              </mc:Choice>
              <mc:Fallback>
                <p:oleObj name="公式" r:id="rId13" imgW="53035200" imgH="115824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36725" y="5280025"/>
                        <a:ext cx="4243388" cy="931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9" name="Text Box 5"/>
          <p:cNvSpPr txBox="1">
            <a:spLocks noChangeArrowheads="1"/>
          </p:cNvSpPr>
          <p:nvPr/>
        </p:nvSpPr>
        <p:spPr bwMode="auto">
          <a:xfrm>
            <a:off x="6248400" y="5495925"/>
            <a:ext cx="9810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mm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20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不确定度及结果表示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  <a:t>69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5" name="标题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课程的地位、作用和目的</a:t>
            </a:r>
          </a:p>
        </p:txBody>
      </p:sp>
      <p:sp>
        <p:nvSpPr>
          <p:cNvPr id="6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3043230" cy="4401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cs typeface="Times New Roman" panose="02020603050405020304" pitchFamily="18" charset="0"/>
                <a:sym typeface="Arial" panose="020B0604020202020204" pitchFamily="34" charset="0"/>
              </a:rPr>
              <a:t>本课程的目的</a:t>
            </a:r>
          </a:p>
          <a:p>
            <a:pPr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dirty="0">
                <a:cs typeface="Times New Roman" panose="02020603050405020304" pitchFamily="18" charset="0"/>
                <a:sym typeface="Arial" panose="020B0604020202020204" pitchFamily="34" charset="0"/>
              </a:rPr>
              <a:t>  学习实验知识</a:t>
            </a:r>
            <a:endParaRPr lang="en-US" altLang="zh-CN" sz="2800" dirty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dirty="0">
                <a:cs typeface="Times New Roman" panose="02020603050405020304" pitchFamily="18" charset="0"/>
                <a:sym typeface="Arial" panose="020B0604020202020204" pitchFamily="34" charset="0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培养实验能力</a:t>
            </a:r>
            <a:endParaRPr lang="en-US" altLang="zh-CN" sz="2800" dirty="0">
              <a:solidFill>
                <a:srgbClr val="FF0000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dirty="0">
                <a:cs typeface="Times New Roman" panose="02020603050405020304" pitchFamily="18" charset="0"/>
              </a:rPr>
              <a:t>  提高实验素养</a:t>
            </a:r>
            <a:r>
              <a:rPr lang="zh-CN" altLang="en-US" sz="2800" dirty="0"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zh-CN" altLang="en-US" sz="2800" b="1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800" b="1" dirty="0">
              <a:solidFill>
                <a:schemeClr val="accent2"/>
              </a:solidFill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43372" y="1357298"/>
            <a:ext cx="45720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buBlip>
                <a:blip r:embed="rId3"/>
              </a:buBlip>
            </a:pP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 借助实验教材或仪器说明书正确使用仪器；</a:t>
            </a:r>
          </a:p>
          <a:p>
            <a:pPr eaLnBrk="1" hangingPunct="1">
              <a:lnSpc>
                <a:spcPct val="150000"/>
              </a:lnSpc>
              <a:buBlip>
                <a:blip r:embed="rId3"/>
              </a:buBlip>
            </a:pP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 运用物理学知识对实验现象进行分析、判断；</a:t>
            </a:r>
          </a:p>
          <a:p>
            <a:pPr eaLnBrk="1" hangingPunct="1">
              <a:lnSpc>
                <a:spcPct val="150000"/>
              </a:lnSpc>
              <a:buBlip>
                <a:blip r:embed="rId3"/>
              </a:buBlip>
            </a:pP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 正确记录和处理实验数据，绘制实验曲线，说明实验结果，撰写合格的实验报告；</a:t>
            </a:r>
          </a:p>
          <a:p>
            <a:pPr eaLnBrk="1" hangingPunct="1">
              <a:lnSpc>
                <a:spcPct val="150000"/>
              </a:lnSpc>
              <a:buBlip>
                <a:blip r:embed="rId3"/>
              </a:buBlip>
            </a:pP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  根据实验提出的要求，设计出具体、可行的实验方案。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914400" y="838200"/>
            <a:ext cx="3873500" cy="46196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</a:rPr>
              <a:t>一级千分尺的仪器误差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</a:endParaRP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5791200" y="863600"/>
            <a:ext cx="91281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mm</a:t>
            </a:r>
          </a:p>
        </p:txBody>
      </p:sp>
      <p:sp>
        <p:nvSpPr>
          <p:cNvPr id="55300" name="Rectangle 6"/>
          <p:cNvSpPr>
            <a:spLocks noChangeArrowheads="1"/>
          </p:cNvSpPr>
          <p:nvPr/>
        </p:nvSpPr>
        <p:spPr bwMode="auto">
          <a:xfrm>
            <a:off x="0" y="3414197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graphicFrame>
        <p:nvGraphicFramePr>
          <p:cNvPr id="55301" name="Object 7"/>
          <p:cNvGraphicFramePr>
            <a:graphicFrameLocks noChangeAspect="1"/>
          </p:cNvGraphicFramePr>
          <p:nvPr/>
        </p:nvGraphicFramePr>
        <p:xfrm>
          <a:off x="4138613" y="863600"/>
          <a:ext cx="15351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8897600" imgH="5181600" progId="Equation.3">
                  <p:embed/>
                </p:oleObj>
              </mc:Choice>
              <mc:Fallback>
                <p:oleObj name="公式" r:id="rId2" imgW="18897600" imgH="51816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38613" y="863600"/>
                        <a:ext cx="1535112" cy="428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Rectangle 8"/>
          <p:cNvSpPr>
            <a:spLocks noChangeArrowheads="1"/>
          </p:cNvSpPr>
          <p:nvPr/>
        </p:nvSpPr>
        <p:spPr bwMode="auto">
          <a:xfrm>
            <a:off x="0" y="3385622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graphicFrame>
        <p:nvGraphicFramePr>
          <p:cNvPr id="55303" name="Object 9"/>
          <p:cNvGraphicFramePr>
            <a:graphicFrameLocks noChangeAspect="1"/>
          </p:cNvGraphicFramePr>
          <p:nvPr/>
        </p:nvGraphicFramePr>
        <p:xfrm>
          <a:off x="2513013" y="1509713"/>
          <a:ext cx="323215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9014400" imgH="6705600" progId="Equation.3">
                  <p:embed/>
                </p:oleObj>
              </mc:Choice>
              <mc:Fallback>
                <p:oleObj name="公式" r:id="rId4" imgW="39014400" imgH="6705600" progId="Equation.3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3013" y="1509713"/>
                        <a:ext cx="3232150" cy="5476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Text Box 10"/>
          <p:cNvSpPr txBox="1">
            <a:spLocks noChangeArrowheads="1"/>
          </p:cNvSpPr>
          <p:nvPr/>
        </p:nvSpPr>
        <p:spPr bwMode="auto">
          <a:xfrm>
            <a:off x="5821363" y="1509713"/>
            <a:ext cx="1055687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mm</a:t>
            </a:r>
          </a:p>
        </p:txBody>
      </p:sp>
      <p:sp>
        <p:nvSpPr>
          <p:cNvPr id="55305" name="Text Box 11"/>
          <p:cNvSpPr txBox="1">
            <a:spLocks noChangeArrowheads="1"/>
          </p:cNvSpPr>
          <p:nvPr/>
        </p:nvSpPr>
        <p:spPr bwMode="auto">
          <a:xfrm>
            <a:off x="684213" y="2700338"/>
            <a:ext cx="33115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</a:rPr>
              <a:t>）密度的平均值 </a:t>
            </a:r>
          </a:p>
        </p:txBody>
      </p:sp>
      <p:sp>
        <p:nvSpPr>
          <p:cNvPr id="55306" name="Rectangle 12"/>
          <p:cNvSpPr>
            <a:spLocks noChangeArrowheads="1"/>
          </p:cNvSpPr>
          <p:nvPr/>
        </p:nvSpPr>
        <p:spPr bwMode="auto">
          <a:xfrm>
            <a:off x="0" y="3295134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graphicFrame>
        <p:nvGraphicFramePr>
          <p:cNvPr id="55307" name="Object 13"/>
          <p:cNvGraphicFramePr>
            <a:graphicFrameLocks noChangeAspect="1"/>
          </p:cNvGraphicFramePr>
          <p:nvPr/>
        </p:nvGraphicFramePr>
        <p:xfrm>
          <a:off x="3505200" y="2538413"/>
          <a:ext cx="2376488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9260800" imgH="10972800" progId="Equation.3">
                  <p:embed/>
                </p:oleObj>
              </mc:Choice>
              <mc:Fallback>
                <p:oleObj name="公式" r:id="rId6" imgW="29260800" imgH="10972800" progId="Equation.3">
                  <p:embed/>
                  <p:pic>
                    <p:nvPicPr>
                      <p:cNvPr id="0" name="Object 13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05200" y="2538413"/>
                        <a:ext cx="2376488" cy="890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8" name="Text Box 14"/>
          <p:cNvSpPr txBox="1">
            <a:spLocks noChangeArrowheads="1"/>
          </p:cNvSpPr>
          <p:nvPr/>
        </p:nvSpPr>
        <p:spPr bwMode="auto">
          <a:xfrm>
            <a:off x="5786446" y="2714620"/>
            <a:ext cx="13430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g/cm</a:t>
            </a:r>
            <a:r>
              <a:rPr lang="en-US" altLang="zh-CN" sz="2400" baseline="30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5309" name="Text Box 15"/>
          <p:cNvSpPr txBox="1">
            <a:spLocks noChangeArrowheads="1"/>
          </p:cNvSpPr>
          <p:nvPr/>
        </p:nvSpPr>
        <p:spPr bwMode="auto">
          <a:xfrm>
            <a:off x="684213" y="3708400"/>
            <a:ext cx="39592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</a:rPr>
              <a:t>）密度的不确定度</a:t>
            </a:r>
          </a:p>
        </p:txBody>
      </p:sp>
      <p:sp>
        <p:nvSpPr>
          <p:cNvPr id="55310" name="Rectangle 16"/>
          <p:cNvSpPr>
            <a:spLocks noChangeArrowheads="1"/>
          </p:cNvSpPr>
          <p:nvPr/>
        </p:nvSpPr>
        <p:spPr bwMode="auto">
          <a:xfrm>
            <a:off x="0" y="3423722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graphicFrame>
        <p:nvGraphicFramePr>
          <p:cNvPr id="55311" name="Object 17"/>
          <p:cNvGraphicFramePr>
            <a:graphicFrameLocks noChangeAspect="1"/>
          </p:cNvGraphicFramePr>
          <p:nvPr/>
        </p:nvGraphicFramePr>
        <p:xfrm>
          <a:off x="1403350" y="4500563"/>
          <a:ext cx="55308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5168800" imgH="4876800" progId="Equation.3">
                  <p:embed/>
                </p:oleObj>
              </mc:Choice>
              <mc:Fallback>
                <p:oleObj name="公式" r:id="rId8" imgW="55168800" imgH="4876800" progId="Equation.3">
                  <p:embed/>
                  <p:pic>
                    <p:nvPicPr>
                      <p:cNvPr id="0" name="Object 17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03350" y="4500563"/>
                        <a:ext cx="5530850" cy="4841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2" name="Rectangle 18"/>
          <p:cNvSpPr>
            <a:spLocks noChangeArrowheads="1"/>
          </p:cNvSpPr>
          <p:nvPr/>
        </p:nvSpPr>
        <p:spPr bwMode="auto">
          <a:xfrm>
            <a:off x="-323850" y="2956997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graphicFrame>
        <p:nvGraphicFramePr>
          <p:cNvPr id="55313" name="Object 19"/>
          <p:cNvGraphicFramePr>
            <a:graphicFrameLocks noChangeAspect="1"/>
          </p:cNvGraphicFramePr>
          <p:nvPr/>
        </p:nvGraphicFramePr>
        <p:xfrm>
          <a:off x="1535113" y="5105400"/>
          <a:ext cx="54165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74066400" imgH="12192000" progId="Equation.3">
                  <p:embed/>
                </p:oleObj>
              </mc:Choice>
              <mc:Fallback>
                <p:oleObj name="公式" r:id="rId10" imgW="74066400" imgH="12192000" progId="Equation.3">
                  <p:embed/>
                  <p:pic>
                    <p:nvPicPr>
                      <p:cNvPr id="0" name="Object 19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35113" y="5105400"/>
                        <a:ext cx="5416550" cy="892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4" name="Rectangle 20"/>
          <p:cNvSpPr>
            <a:spLocks noChangeArrowheads="1"/>
          </p:cNvSpPr>
          <p:nvPr/>
        </p:nvSpPr>
        <p:spPr bwMode="auto">
          <a:xfrm>
            <a:off x="0" y="3390384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21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不确定度及结果表示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  <a:t>70</a:t>
            </a:fld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33600"/>
            <a:ext cx="7772400" cy="114300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密度的测量结果为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0" y="3134797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2357422" y="3429000"/>
          <a:ext cx="2438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9260800" imgH="5181600" progId="Equation.3">
                  <p:embed/>
                </p:oleObj>
              </mc:Choice>
              <mc:Fallback>
                <p:oleObj name="公式" r:id="rId2" imgW="29260800" imgH="51816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57422" y="3429000"/>
                        <a:ext cx="24384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4857752" y="3429000"/>
            <a:ext cx="14128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g/cm</a:t>
            </a:r>
            <a:r>
              <a:rPr lang="en-US" altLang="zh-CN" sz="2400" baseline="30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en-US" altLang="zh-CN" sz="24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3125272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2857488" y="4500570"/>
          <a:ext cx="20669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0421600" imgH="5791200" progId="Equation.3">
                  <p:embed/>
                </p:oleObj>
              </mc:Choice>
              <mc:Fallback>
                <p:oleObj name="公式" r:id="rId4" imgW="20421600" imgH="57912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57488" y="4500570"/>
                        <a:ext cx="2066925" cy="5794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2500298" y="1928802"/>
          <a:ext cx="25034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8346400" imgH="6400800" progId="Equation.3">
                  <p:embed/>
                </p:oleObj>
              </mc:Choice>
              <mc:Fallback>
                <p:oleObj name="公式" r:id="rId6" imgW="28346400" imgH="6400800" progId="Equation.3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00298" y="1928802"/>
                        <a:ext cx="2503488" cy="565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Text Box 10"/>
          <p:cNvSpPr txBox="1">
            <a:spLocks noChangeArrowheads="1"/>
          </p:cNvSpPr>
          <p:nvPr/>
        </p:nvSpPr>
        <p:spPr bwMode="auto">
          <a:xfrm>
            <a:off x="5000628" y="1928802"/>
            <a:ext cx="134143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g/cm</a:t>
            </a:r>
            <a:r>
              <a:rPr lang="en-US" altLang="zh-CN" sz="2400" baseline="30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en-US" altLang="zh-CN" sz="24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330" name="Rectangle 11"/>
          <p:cNvSpPr>
            <a:spLocks noChangeArrowheads="1"/>
          </p:cNvSpPr>
          <p:nvPr/>
        </p:nvSpPr>
        <p:spPr bwMode="auto">
          <a:xfrm>
            <a:off x="1357290" y="1714488"/>
            <a:ext cx="1152525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</a:rPr>
              <a:t>因此</a:t>
            </a:r>
            <a:r>
              <a:rPr lang="zh-CN" altLang="en-US" sz="4400" dirty="0"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不确定度及结果表示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3"/>
          <p:cNvSpPr txBox="1">
            <a:spLocks noChangeArrowheads="1"/>
          </p:cNvSpPr>
          <p:nvPr/>
        </p:nvSpPr>
        <p:spPr bwMode="auto">
          <a:xfrm>
            <a:off x="2819400" y="3962400"/>
            <a:ext cx="2438400" cy="51911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zh-CN" sz="2800" dirty="0">
              <a:latin typeface="微软雅黑" panose="020B0503020204020204" pitchFamily="34" charset="-122"/>
              <a:ea typeface="黑体" panose="02010609060101010101" pitchFamily="2" charset="-122"/>
            </a:endParaRPr>
          </a:p>
        </p:txBody>
      </p:sp>
      <p:sp>
        <p:nvSpPr>
          <p:cNvPr id="77827" name="Text Box 5"/>
          <p:cNvSpPr txBox="1">
            <a:spLocks noChangeArrowheads="1"/>
          </p:cNvSpPr>
          <p:nvPr/>
        </p:nvSpPr>
        <p:spPr bwMode="auto">
          <a:xfrm>
            <a:off x="2071670" y="1500174"/>
            <a:ext cx="51816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SzPct val="135000"/>
              <a:buBlip>
                <a:blip r:embed="rId2"/>
              </a:buBlip>
              <a:defRPr/>
            </a:pPr>
            <a:r>
              <a:rPr lang="zh-CN" altLang="en-US" sz="3200" dirty="0">
                <a:latin typeface="微软雅黑" panose="020B0503020204020204" pitchFamily="34" charset="-122"/>
              </a:rPr>
              <a:t>  </a:t>
            </a:r>
            <a:r>
              <a:rPr lang="zh-CN" altLang="en-US" sz="32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列表法处理实验数据</a:t>
            </a:r>
            <a:endParaRPr lang="en-US" altLang="zh-CN" sz="320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SzPct val="135000"/>
              <a:buBlip>
                <a:blip r:embed="rId2"/>
              </a:buBlip>
              <a:defRPr/>
            </a:pPr>
            <a:r>
              <a:rPr lang="zh-CN" altLang="en-US" sz="32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  作图法处理实验数据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SzPct val="135000"/>
              <a:buBlip>
                <a:blip r:embed="rId2"/>
              </a:buBlip>
              <a:defRPr/>
            </a:pPr>
            <a:r>
              <a:rPr lang="zh-CN" altLang="en-US" sz="32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  逐差法处理实验数据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50000"/>
              </a:spcBef>
              <a:buSzPct val="135000"/>
              <a:buBlip>
                <a:blip r:embed="rId2"/>
              </a:buBlip>
              <a:defRPr/>
            </a:pPr>
            <a:r>
              <a:rPr lang="zh-CN" altLang="en-US" sz="32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  最小二乘法线性拟合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SzPct val="135000"/>
              <a:buBlip>
                <a:blip r:embed="rId2"/>
              </a:buBlip>
              <a:defRPr/>
            </a:pPr>
            <a:r>
              <a:rPr lang="en-US" altLang="zh-CN" sz="32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  origin</a:t>
            </a:r>
            <a:r>
              <a:rPr lang="zh-CN" altLang="en-US" sz="32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软件的应用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  <a:t>72</a:t>
            </a:fld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57224" y="1000108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楷体_GB2312" pitchFamily="49" charset="-122"/>
              </a:rPr>
              <a:t>列表法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71684" name="矩形 5"/>
          <p:cNvSpPr>
            <a:spLocks noChangeArrowheads="1"/>
          </p:cNvSpPr>
          <p:nvPr/>
        </p:nvSpPr>
        <p:spPr bwMode="auto">
          <a:xfrm>
            <a:off x="609600" y="1720850"/>
            <a:ext cx="8320118" cy="3970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1.  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要给出表格的名称。</a:t>
            </a:r>
            <a:endParaRPr lang="en-US" altLang="zh-CN" sz="2400" dirty="0">
              <a:latin typeface="微软雅黑" panose="020B0503020204020204" pitchFamily="34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2.  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要标明各物理量及单位。</a:t>
            </a:r>
            <a:endParaRPr lang="en-US" altLang="zh-CN" sz="2400" dirty="0">
              <a:latin typeface="微软雅黑" panose="020B0503020204020204" pitchFamily="34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3.  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如果是多次等精度测量，应标明测量序号，留有平均值、不确定度的空位。</a:t>
            </a:r>
            <a:endParaRPr lang="en-US" altLang="zh-CN" sz="2400" dirty="0">
              <a:latin typeface="微软雅黑" panose="020B0503020204020204" pitchFamily="34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4.  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如果记录两组相关的物理量，一般把作为自变量的数据列在上方，把作为因变量的数据列在下方，便于反映物理量之间的内在联系。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  <a:t>73</a:t>
            </a:fld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42910" y="1214422"/>
            <a:ext cx="7072362" cy="207170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作图法处理实验数据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作图法可形象、直观地显示出物理量之间的函数关系，也可用来求某些物理参数，因此它是一种重要的数据处理方法。作图时要先整理出</a:t>
            </a:r>
            <a:r>
              <a:rPr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数据表格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，并要用</a:t>
            </a:r>
            <a:r>
              <a:rPr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坐标纸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作图。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0" y="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14348" y="4214818"/>
            <a:ext cx="4800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 例：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：伏安法测电阻实验数据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714348" y="4929198"/>
          <a:ext cx="70135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660225" imgH="4048125" progId="Word.Document.8">
                  <p:embed/>
                </p:oleObj>
              </mc:Choice>
              <mc:Fallback>
                <p:oleObj r:id="rId2" imgW="24660225" imgH="4048125" progId="Word.Document.8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4348" y="4929198"/>
                        <a:ext cx="7013575" cy="1447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9"/>
          <p:cNvSpPr>
            <a:spLocks noChangeArrowheads="1"/>
          </p:cNvSpPr>
          <p:nvPr/>
        </p:nvSpPr>
        <p:spPr bwMode="auto">
          <a:xfrm>
            <a:off x="928662" y="1714488"/>
            <a:ext cx="7572428" cy="38687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180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2" charset="-122"/>
                <a:cs typeface="Times New Roman" panose="02020603050405020304" pitchFamily="18" charset="0"/>
              </a:rPr>
              <a:t>. 选择合适的坐标分度值，确定坐标纸的大小</a:t>
            </a:r>
          </a:p>
          <a:p>
            <a:pPr eaLnBrk="0" hangingPunct="0">
              <a:lnSpc>
                <a:spcPct val="120000"/>
              </a:lnSpc>
              <a:buBlip>
                <a:blip r:embed="rId2"/>
              </a:buBlip>
            </a:pP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  坐标分度值的选取应能基本反映测量值的准确度或精密度。</a:t>
            </a:r>
            <a:endParaRPr lang="en-US" altLang="zh-CN" sz="2400" dirty="0">
              <a:latin typeface="微软雅黑" panose="020B0503020204020204" pitchFamily="34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buBlip>
                <a:blip r:embed="rId2"/>
              </a:buBlip>
            </a:pP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  原则上做到数据中的准确数字在图上有准确的刻线与之对应。</a:t>
            </a:r>
            <a:endParaRPr lang="en-US" altLang="zh-CN" sz="2400" dirty="0">
              <a:latin typeface="微软雅黑" panose="020B0503020204020204" pitchFamily="34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buBlip>
                <a:blip r:embed="rId2"/>
              </a:buBlip>
            </a:pP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  根据表１数据</a:t>
            </a:r>
            <a:r>
              <a:rPr lang="zh-CN" altLang="en-US" sz="2400" i="1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轴可选1mm对应于0.10 V，</a:t>
            </a:r>
            <a:r>
              <a:rPr lang="zh-CN" altLang="en-US" sz="2400" i="1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轴可选1mm对应于0.20 mA，并可定坐标纸的大小（略大于坐标范围、数据范围） 约为130 mm×130 </a:t>
            </a: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m。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</a:rPr>
              <a:t>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152400" y="76200"/>
            <a:ext cx="507382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84963" y="6237312"/>
            <a:ext cx="2133600" cy="412750"/>
          </a:xfrm>
        </p:spPr>
        <p:txBody>
          <a:bodyPr/>
          <a:lstStyle/>
          <a:p>
            <a:pPr algn="r">
              <a:defRPr/>
            </a:pPr>
            <a:fld id="{3DE8CC93-66D0-48F7-AD75-FFD5AF313C20}" type="slidenum">
              <a:rPr lang="zh-CN" altLang="zh-CN" smtClean="0"/>
              <a:t>75</a:t>
            </a:fld>
            <a:endParaRPr lang="zh-CN" altLang="zh-CN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7"/>
          <p:cNvSpPr>
            <a:spLocks noChangeArrowheads="1"/>
          </p:cNvSpPr>
          <p:nvPr/>
        </p:nvSpPr>
        <p:spPr bwMode="auto">
          <a:xfrm>
            <a:off x="0" y="1142984"/>
            <a:ext cx="3352800" cy="53245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2).</a:t>
            </a:r>
            <a:r>
              <a:rPr lang="zh-CN" altLang="en-US" sz="20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标明坐标轴：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   用粗实线画坐标轴，用箭头标轴方向，标坐标轴的名称或符号、单位</a:t>
            </a:r>
            <a:r>
              <a:rPr lang="en-US" altLang="zh-CN" sz="20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再按顺序标出坐标轴整分格上的量值。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3).</a:t>
            </a:r>
            <a:r>
              <a:rPr lang="zh-CN" altLang="en-US" sz="20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标实验点：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   实验点可用“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zh-CN" altLang="en-US" sz="20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”、 “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●</a:t>
            </a:r>
            <a:r>
              <a:rPr lang="zh-CN" altLang="en-US" sz="20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”、“</a:t>
            </a:r>
            <a:r>
              <a:rPr lang="zh-CN" altLang="en-US" sz="20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▲</a:t>
            </a:r>
            <a:r>
              <a:rPr lang="zh-CN" altLang="en-US" sz="20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”等符号标出（同一坐标系下不同曲线用不同的符号）。 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4) </a:t>
            </a:r>
            <a:r>
              <a:rPr lang="zh-CN" altLang="en-US" sz="20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连图成线</a:t>
            </a:r>
            <a:endParaRPr lang="en-US" altLang="zh-CN" sz="2000" dirty="0">
              <a:latin typeface="微软雅黑" panose="020B0503020204020204" pitchFamily="34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用直尺、曲线板等把点连成直线、光滑曲线。应使图线两边的实验点与图线最为接近且分布大体均匀。图线正穿过实验点时可以在点处断开。</a:t>
            </a:r>
          </a:p>
        </p:txBody>
      </p:sp>
      <p:grpSp>
        <p:nvGrpSpPr>
          <p:cNvPr id="2" name="Group 150"/>
          <p:cNvGrpSpPr/>
          <p:nvPr/>
        </p:nvGrpSpPr>
        <p:grpSpPr bwMode="auto">
          <a:xfrm>
            <a:off x="3581400" y="838200"/>
            <a:ext cx="4968875" cy="4943475"/>
            <a:chOff x="0" y="0"/>
            <a:chExt cx="3130" cy="3131"/>
          </a:xfrm>
        </p:grpSpPr>
        <p:grpSp>
          <p:nvGrpSpPr>
            <p:cNvPr id="3" name="Group 151"/>
            <p:cNvGrpSpPr/>
            <p:nvPr/>
          </p:nvGrpSpPr>
          <p:grpSpPr bwMode="auto">
            <a:xfrm>
              <a:off x="6" y="0"/>
              <a:ext cx="3124" cy="3124"/>
              <a:chOff x="0" y="0"/>
              <a:chExt cx="3124" cy="3124"/>
            </a:xfrm>
          </p:grpSpPr>
          <p:sp>
            <p:nvSpPr>
              <p:cNvPr id="68762" name="Line 152"/>
              <p:cNvSpPr>
                <a:spLocks noChangeShapeType="1"/>
              </p:cNvSpPr>
              <p:nvPr/>
            </p:nvSpPr>
            <p:spPr bwMode="auto">
              <a:xfrm>
                <a:off x="0" y="0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63" name="Line 153"/>
              <p:cNvSpPr>
                <a:spLocks noChangeShapeType="1"/>
              </p:cNvSpPr>
              <p:nvPr/>
            </p:nvSpPr>
            <p:spPr bwMode="auto">
              <a:xfrm>
                <a:off x="0" y="96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64" name="Line 154"/>
              <p:cNvSpPr>
                <a:spLocks noChangeShapeType="1"/>
              </p:cNvSpPr>
              <p:nvPr/>
            </p:nvSpPr>
            <p:spPr bwMode="auto">
              <a:xfrm>
                <a:off x="0" y="48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65" name="Line 155"/>
              <p:cNvSpPr>
                <a:spLocks noChangeShapeType="1"/>
              </p:cNvSpPr>
              <p:nvPr/>
            </p:nvSpPr>
            <p:spPr bwMode="auto">
              <a:xfrm>
                <a:off x="0" y="145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66" name="Line 156"/>
              <p:cNvSpPr>
                <a:spLocks noChangeShapeType="1"/>
              </p:cNvSpPr>
              <p:nvPr/>
            </p:nvSpPr>
            <p:spPr bwMode="auto">
              <a:xfrm>
                <a:off x="0" y="183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67" name="Line 157"/>
              <p:cNvSpPr>
                <a:spLocks noChangeShapeType="1"/>
              </p:cNvSpPr>
              <p:nvPr/>
            </p:nvSpPr>
            <p:spPr bwMode="auto">
              <a:xfrm>
                <a:off x="0" y="244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68" name="Line 158"/>
              <p:cNvSpPr>
                <a:spLocks noChangeShapeType="1"/>
              </p:cNvSpPr>
              <p:nvPr/>
            </p:nvSpPr>
            <p:spPr bwMode="auto">
              <a:xfrm>
                <a:off x="0" y="341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69" name="Line 159"/>
              <p:cNvSpPr>
                <a:spLocks noChangeShapeType="1"/>
              </p:cNvSpPr>
              <p:nvPr/>
            </p:nvSpPr>
            <p:spPr bwMode="auto">
              <a:xfrm>
                <a:off x="0" y="284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70" name="Line 160"/>
              <p:cNvSpPr>
                <a:spLocks noChangeShapeType="1"/>
              </p:cNvSpPr>
              <p:nvPr/>
            </p:nvSpPr>
            <p:spPr bwMode="auto">
              <a:xfrm>
                <a:off x="0" y="390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71" name="Line 161"/>
              <p:cNvSpPr>
                <a:spLocks noChangeShapeType="1"/>
              </p:cNvSpPr>
              <p:nvPr/>
            </p:nvSpPr>
            <p:spPr bwMode="auto">
              <a:xfrm>
                <a:off x="0" y="428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72" name="Line 162"/>
              <p:cNvSpPr>
                <a:spLocks noChangeShapeType="1"/>
              </p:cNvSpPr>
              <p:nvPr/>
            </p:nvSpPr>
            <p:spPr bwMode="auto">
              <a:xfrm>
                <a:off x="0" y="489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73" name="Line 163"/>
              <p:cNvSpPr>
                <a:spLocks noChangeShapeType="1"/>
              </p:cNvSpPr>
              <p:nvPr/>
            </p:nvSpPr>
            <p:spPr bwMode="auto">
              <a:xfrm>
                <a:off x="0" y="576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74" name="Line 164"/>
              <p:cNvSpPr>
                <a:spLocks noChangeShapeType="1"/>
              </p:cNvSpPr>
              <p:nvPr/>
            </p:nvSpPr>
            <p:spPr bwMode="auto">
              <a:xfrm>
                <a:off x="0" y="528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75" name="Line 165"/>
              <p:cNvSpPr>
                <a:spLocks noChangeShapeType="1"/>
              </p:cNvSpPr>
              <p:nvPr/>
            </p:nvSpPr>
            <p:spPr bwMode="auto">
              <a:xfrm>
                <a:off x="0" y="625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76" name="Line 166"/>
              <p:cNvSpPr>
                <a:spLocks noChangeShapeType="1"/>
              </p:cNvSpPr>
              <p:nvPr/>
            </p:nvSpPr>
            <p:spPr bwMode="auto">
              <a:xfrm>
                <a:off x="0" y="67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77" name="Line 167"/>
              <p:cNvSpPr>
                <a:spLocks noChangeShapeType="1"/>
              </p:cNvSpPr>
              <p:nvPr/>
            </p:nvSpPr>
            <p:spPr bwMode="auto">
              <a:xfrm>
                <a:off x="0" y="724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78" name="Line 168"/>
              <p:cNvSpPr>
                <a:spLocks noChangeShapeType="1"/>
              </p:cNvSpPr>
              <p:nvPr/>
            </p:nvSpPr>
            <p:spPr bwMode="auto">
              <a:xfrm>
                <a:off x="0" y="821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79" name="Line 169"/>
              <p:cNvSpPr>
                <a:spLocks noChangeShapeType="1"/>
              </p:cNvSpPr>
              <p:nvPr/>
            </p:nvSpPr>
            <p:spPr bwMode="auto">
              <a:xfrm>
                <a:off x="0" y="773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80" name="Line 170"/>
              <p:cNvSpPr>
                <a:spLocks noChangeShapeType="1"/>
              </p:cNvSpPr>
              <p:nvPr/>
            </p:nvSpPr>
            <p:spPr bwMode="auto">
              <a:xfrm>
                <a:off x="0" y="870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81" name="Line 171"/>
              <p:cNvSpPr>
                <a:spLocks noChangeShapeType="1"/>
              </p:cNvSpPr>
              <p:nvPr/>
            </p:nvSpPr>
            <p:spPr bwMode="auto">
              <a:xfrm>
                <a:off x="0" y="917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82" name="Line 172"/>
              <p:cNvSpPr>
                <a:spLocks noChangeShapeType="1"/>
              </p:cNvSpPr>
              <p:nvPr/>
            </p:nvSpPr>
            <p:spPr bwMode="auto">
              <a:xfrm>
                <a:off x="0" y="960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83" name="Line 173"/>
              <p:cNvSpPr>
                <a:spLocks noChangeShapeType="1"/>
              </p:cNvSpPr>
              <p:nvPr/>
            </p:nvSpPr>
            <p:spPr bwMode="auto">
              <a:xfrm>
                <a:off x="0" y="1056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84" name="Line 174"/>
              <p:cNvSpPr>
                <a:spLocks noChangeShapeType="1"/>
              </p:cNvSpPr>
              <p:nvPr/>
            </p:nvSpPr>
            <p:spPr bwMode="auto">
              <a:xfrm>
                <a:off x="0" y="1008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85" name="Line 175"/>
              <p:cNvSpPr>
                <a:spLocks noChangeShapeType="1"/>
              </p:cNvSpPr>
              <p:nvPr/>
            </p:nvSpPr>
            <p:spPr bwMode="auto">
              <a:xfrm>
                <a:off x="0" y="1105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86" name="Line 176"/>
              <p:cNvSpPr>
                <a:spLocks noChangeShapeType="1"/>
              </p:cNvSpPr>
              <p:nvPr/>
            </p:nvSpPr>
            <p:spPr bwMode="auto">
              <a:xfrm>
                <a:off x="0" y="115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87" name="Line 177"/>
              <p:cNvSpPr>
                <a:spLocks noChangeShapeType="1"/>
              </p:cNvSpPr>
              <p:nvPr/>
            </p:nvSpPr>
            <p:spPr bwMode="auto">
              <a:xfrm>
                <a:off x="0" y="1204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88" name="Line 178"/>
              <p:cNvSpPr>
                <a:spLocks noChangeShapeType="1"/>
              </p:cNvSpPr>
              <p:nvPr/>
            </p:nvSpPr>
            <p:spPr bwMode="auto">
              <a:xfrm>
                <a:off x="0" y="129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89" name="Line 179"/>
              <p:cNvSpPr>
                <a:spLocks noChangeShapeType="1"/>
              </p:cNvSpPr>
              <p:nvPr/>
            </p:nvSpPr>
            <p:spPr bwMode="auto">
              <a:xfrm>
                <a:off x="0" y="125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90" name="Line 180"/>
              <p:cNvSpPr>
                <a:spLocks noChangeShapeType="1"/>
              </p:cNvSpPr>
              <p:nvPr/>
            </p:nvSpPr>
            <p:spPr bwMode="auto">
              <a:xfrm>
                <a:off x="0" y="1341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91" name="Line 181"/>
              <p:cNvSpPr>
                <a:spLocks noChangeShapeType="1"/>
              </p:cNvSpPr>
              <p:nvPr/>
            </p:nvSpPr>
            <p:spPr bwMode="auto">
              <a:xfrm>
                <a:off x="0" y="1388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92" name="Line 182"/>
              <p:cNvSpPr>
                <a:spLocks noChangeShapeType="1"/>
              </p:cNvSpPr>
              <p:nvPr/>
            </p:nvSpPr>
            <p:spPr bwMode="auto">
              <a:xfrm>
                <a:off x="0" y="1440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93" name="Line 183"/>
              <p:cNvSpPr>
                <a:spLocks noChangeShapeType="1"/>
              </p:cNvSpPr>
              <p:nvPr/>
            </p:nvSpPr>
            <p:spPr bwMode="auto">
              <a:xfrm>
                <a:off x="0" y="1536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94" name="Line 184"/>
              <p:cNvSpPr>
                <a:spLocks noChangeShapeType="1"/>
              </p:cNvSpPr>
              <p:nvPr/>
            </p:nvSpPr>
            <p:spPr bwMode="auto">
              <a:xfrm>
                <a:off x="0" y="1488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95" name="Line 185"/>
              <p:cNvSpPr>
                <a:spLocks noChangeShapeType="1"/>
              </p:cNvSpPr>
              <p:nvPr/>
            </p:nvSpPr>
            <p:spPr bwMode="auto">
              <a:xfrm>
                <a:off x="0" y="1585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96" name="Line 186"/>
              <p:cNvSpPr>
                <a:spLocks noChangeShapeType="1"/>
              </p:cNvSpPr>
              <p:nvPr/>
            </p:nvSpPr>
            <p:spPr bwMode="auto">
              <a:xfrm>
                <a:off x="0" y="163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97" name="Line 187"/>
              <p:cNvSpPr>
                <a:spLocks noChangeShapeType="1"/>
              </p:cNvSpPr>
              <p:nvPr/>
            </p:nvSpPr>
            <p:spPr bwMode="auto">
              <a:xfrm>
                <a:off x="0" y="1684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98" name="Line 188"/>
              <p:cNvSpPr>
                <a:spLocks noChangeShapeType="1"/>
              </p:cNvSpPr>
              <p:nvPr/>
            </p:nvSpPr>
            <p:spPr bwMode="auto">
              <a:xfrm>
                <a:off x="0" y="1780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99" name="Line 189"/>
              <p:cNvSpPr>
                <a:spLocks noChangeShapeType="1"/>
              </p:cNvSpPr>
              <p:nvPr/>
            </p:nvSpPr>
            <p:spPr bwMode="auto">
              <a:xfrm>
                <a:off x="0" y="173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800" name="Line 190"/>
              <p:cNvSpPr>
                <a:spLocks noChangeShapeType="1"/>
              </p:cNvSpPr>
              <p:nvPr/>
            </p:nvSpPr>
            <p:spPr bwMode="auto">
              <a:xfrm>
                <a:off x="0" y="1830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801" name="Line 191"/>
              <p:cNvSpPr>
                <a:spLocks noChangeShapeType="1"/>
              </p:cNvSpPr>
              <p:nvPr/>
            </p:nvSpPr>
            <p:spPr bwMode="auto">
              <a:xfrm>
                <a:off x="0" y="1877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802" name="Line 192"/>
              <p:cNvSpPr>
                <a:spLocks noChangeShapeType="1"/>
              </p:cNvSpPr>
              <p:nvPr/>
            </p:nvSpPr>
            <p:spPr bwMode="auto">
              <a:xfrm>
                <a:off x="0" y="1929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803" name="Line 193"/>
              <p:cNvSpPr>
                <a:spLocks noChangeShapeType="1"/>
              </p:cNvSpPr>
              <p:nvPr/>
            </p:nvSpPr>
            <p:spPr bwMode="auto">
              <a:xfrm>
                <a:off x="0" y="2024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804" name="Line 194"/>
              <p:cNvSpPr>
                <a:spLocks noChangeShapeType="1"/>
              </p:cNvSpPr>
              <p:nvPr/>
            </p:nvSpPr>
            <p:spPr bwMode="auto">
              <a:xfrm>
                <a:off x="0" y="1976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805" name="Line 195"/>
              <p:cNvSpPr>
                <a:spLocks noChangeShapeType="1"/>
              </p:cNvSpPr>
              <p:nvPr/>
            </p:nvSpPr>
            <p:spPr bwMode="auto">
              <a:xfrm>
                <a:off x="0" y="2073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806" name="Line 196"/>
              <p:cNvSpPr>
                <a:spLocks noChangeShapeType="1"/>
              </p:cNvSpPr>
              <p:nvPr/>
            </p:nvSpPr>
            <p:spPr bwMode="auto">
              <a:xfrm>
                <a:off x="0" y="2120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807" name="Line 197"/>
              <p:cNvSpPr>
                <a:spLocks noChangeShapeType="1"/>
              </p:cNvSpPr>
              <p:nvPr/>
            </p:nvSpPr>
            <p:spPr bwMode="auto">
              <a:xfrm>
                <a:off x="0" y="2173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808" name="Line 198"/>
              <p:cNvSpPr>
                <a:spLocks noChangeShapeType="1"/>
              </p:cNvSpPr>
              <p:nvPr/>
            </p:nvSpPr>
            <p:spPr bwMode="auto">
              <a:xfrm>
                <a:off x="0" y="2260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809" name="Line 199"/>
              <p:cNvSpPr>
                <a:spLocks noChangeShapeType="1"/>
              </p:cNvSpPr>
              <p:nvPr/>
            </p:nvSpPr>
            <p:spPr bwMode="auto">
              <a:xfrm>
                <a:off x="0" y="221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810" name="Line 200"/>
              <p:cNvSpPr>
                <a:spLocks noChangeShapeType="1"/>
              </p:cNvSpPr>
              <p:nvPr/>
            </p:nvSpPr>
            <p:spPr bwMode="auto">
              <a:xfrm>
                <a:off x="0" y="2300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811" name="Line 201"/>
              <p:cNvSpPr>
                <a:spLocks noChangeShapeType="1"/>
              </p:cNvSpPr>
              <p:nvPr/>
            </p:nvSpPr>
            <p:spPr bwMode="auto">
              <a:xfrm>
                <a:off x="0" y="2347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812" name="Line 202"/>
              <p:cNvSpPr>
                <a:spLocks noChangeShapeType="1"/>
              </p:cNvSpPr>
              <p:nvPr/>
            </p:nvSpPr>
            <p:spPr bwMode="auto">
              <a:xfrm>
                <a:off x="0" y="2400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813" name="Line 203"/>
              <p:cNvSpPr>
                <a:spLocks noChangeShapeType="1"/>
              </p:cNvSpPr>
              <p:nvPr/>
            </p:nvSpPr>
            <p:spPr bwMode="auto">
              <a:xfrm>
                <a:off x="0" y="2496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814" name="Line 204"/>
              <p:cNvSpPr>
                <a:spLocks noChangeShapeType="1"/>
              </p:cNvSpPr>
              <p:nvPr/>
            </p:nvSpPr>
            <p:spPr bwMode="auto">
              <a:xfrm>
                <a:off x="0" y="2448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815" name="Line 205"/>
              <p:cNvSpPr>
                <a:spLocks noChangeShapeType="1"/>
              </p:cNvSpPr>
              <p:nvPr/>
            </p:nvSpPr>
            <p:spPr bwMode="auto">
              <a:xfrm>
                <a:off x="0" y="2545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816" name="Line 206"/>
              <p:cNvSpPr>
                <a:spLocks noChangeShapeType="1"/>
              </p:cNvSpPr>
              <p:nvPr/>
            </p:nvSpPr>
            <p:spPr bwMode="auto">
              <a:xfrm>
                <a:off x="0" y="2583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817" name="Line 207"/>
              <p:cNvSpPr>
                <a:spLocks noChangeShapeType="1"/>
              </p:cNvSpPr>
              <p:nvPr/>
            </p:nvSpPr>
            <p:spPr bwMode="auto">
              <a:xfrm>
                <a:off x="0" y="2644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818" name="Line 208"/>
              <p:cNvSpPr>
                <a:spLocks noChangeShapeType="1"/>
              </p:cNvSpPr>
              <p:nvPr/>
            </p:nvSpPr>
            <p:spPr bwMode="auto">
              <a:xfrm>
                <a:off x="0" y="2740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819" name="Line 209"/>
              <p:cNvSpPr>
                <a:spLocks noChangeShapeType="1"/>
              </p:cNvSpPr>
              <p:nvPr/>
            </p:nvSpPr>
            <p:spPr bwMode="auto">
              <a:xfrm>
                <a:off x="0" y="269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820" name="Line 210"/>
              <p:cNvSpPr>
                <a:spLocks noChangeShapeType="1"/>
              </p:cNvSpPr>
              <p:nvPr/>
            </p:nvSpPr>
            <p:spPr bwMode="auto">
              <a:xfrm>
                <a:off x="0" y="2789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821" name="Line 211"/>
              <p:cNvSpPr>
                <a:spLocks noChangeShapeType="1"/>
              </p:cNvSpPr>
              <p:nvPr/>
            </p:nvSpPr>
            <p:spPr bwMode="auto">
              <a:xfrm>
                <a:off x="0" y="2836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822" name="Line 212"/>
              <p:cNvSpPr>
                <a:spLocks noChangeShapeType="1"/>
              </p:cNvSpPr>
              <p:nvPr/>
            </p:nvSpPr>
            <p:spPr bwMode="auto">
              <a:xfrm>
                <a:off x="0" y="2879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823" name="Line 213"/>
              <p:cNvSpPr>
                <a:spLocks noChangeShapeType="1"/>
              </p:cNvSpPr>
              <p:nvPr/>
            </p:nvSpPr>
            <p:spPr bwMode="auto">
              <a:xfrm>
                <a:off x="0" y="2976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824" name="Line 214"/>
              <p:cNvSpPr>
                <a:spLocks noChangeShapeType="1"/>
              </p:cNvSpPr>
              <p:nvPr/>
            </p:nvSpPr>
            <p:spPr bwMode="auto">
              <a:xfrm>
                <a:off x="0" y="2928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825" name="Line 215"/>
              <p:cNvSpPr>
                <a:spLocks noChangeShapeType="1"/>
              </p:cNvSpPr>
              <p:nvPr/>
            </p:nvSpPr>
            <p:spPr bwMode="auto">
              <a:xfrm>
                <a:off x="0" y="3024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826" name="Line 216"/>
              <p:cNvSpPr>
                <a:spLocks noChangeShapeType="1"/>
              </p:cNvSpPr>
              <p:nvPr/>
            </p:nvSpPr>
            <p:spPr bwMode="auto">
              <a:xfrm>
                <a:off x="0" y="3071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827" name="Line 217"/>
              <p:cNvSpPr>
                <a:spLocks noChangeShapeType="1"/>
              </p:cNvSpPr>
              <p:nvPr/>
            </p:nvSpPr>
            <p:spPr bwMode="auto">
              <a:xfrm>
                <a:off x="0" y="3124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4" name="Group 218"/>
            <p:cNvGrpSpPr/>
            <p:nvPr/>
          </p:nvGrpSpPr>
          <p:grpSpPr bwMode="auto">
            <a:xfrm>
              <a:off x="0" y="7"/>
              <a:ext cx="3124" cy="3124"/>
              <a:chOff x="0" y="0"/>
              <a:chExt cx="3124" cy="3124"/>
            </a:xfrm>
          </p:grpSpPr>
          <p:sp>
            <p:nvSpPr>
              <p:cNvPr id="68696" name="Line 219"/>
              <p:cNvSpPr>
                <a:spLocks noChangeShapeType="1"/>
              </p:cNvSpPr>
              <p:nvPr/>
            </p:nvSpPr>
            <p:spPr bwMode="auto">
              <a:xfrm rot="5400000">
                <a:off x="1562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97" name="Line 220"/>
              <p:cNvSpPr>
                <a:spLocks noChangeShapeType="1"/>
              </p:cNvSpPr>
              <p:nvPr/>
            </p:nvSpPr>
            <p:spPr bwMode="auto">
              <a:xfrm rot="5400000">
                <a:off x="1458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98" name="Line 221"/>
              <p:cNvSpPr>
                <a:spLocks noChangeShapeType="1"/>
              </p:cNvSpPr>
              <p:nvPr/>
            </p:nvSpPr>
            <p:spPr bwMode="auto">
              <a:xfrm rot="5400000">
                <a:off x="150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99" name="Line 222"/>
              <p:cNvSpPr>
                <a:spLocks noChangeShapeType="1"/>
              </p:cNvSpPr>
              <p:nvPr/>
            </p:nvSpPr>
            <p:spPr bwMode="auto">
              <a:xfrm rot="5400000">
                <a:off x="1408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00" name="Line 223"/>
              <p:cNvSpPr>
                <a:spLocks noChangeShapeType="1"/>
              </p:cNvSpPr>
              <p:nvPr/>
            </p:nvSpPr>
            <p:spPr bwMode="auto">
              <a:xfrm rot="5400000">
                <a:off x="1362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01" name="Line 224"/>
              <p:cNvSpPr>
                <a:spLocks noChangeShapeType="1"/>
              </p:cNvSpPr>
              <p:nvPr/>
            </p:nvSpPr>
            <p:spPr bwMode="auto">
              <a:xfrm rot="5400000">
                <a:off x="1309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02" name="Line 225"/>
              <p:cNvSpPr>
                <a:spLocks noChangeShapeType="1"/>
              </p:cNvSpPr>
              <p:nvPr/>
            </p:nvSpPr>
            <p:spPr bwMode="auto">
              <a:xfrm rot="5400000">
                <a:off x="120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03" name="Line 226"/>
              <p:cNvSpPr>
                <a:spLocks noChangeShapeType="1"/>
              </p:cNvSpPr>
              <p:nvPr/>
            </p:nvSpPr>
            <p:spPr bwMode="auto">
              <a:xfrm rot="5400000">
                <a:off x="1252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04" name="Line 227"/>
              <p:cNvSpPr>
                <a:spLocks noChangeShapeType="1"/>
              </p:cNvSpPr>
              <p:nvPr/>
            </p:nvSpPr>
            <p:spPr bwMode="auto">
              <a:xfrm rot="5400000">
                <a:off x="1164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05" name="Line 228"/>
              <p:cNvSpPr>
                <a:spLocks noChangeShapeType="1"/>
              </p:cNvSpPr>
              <p:nvPr/>
            </p:nvSpPr>
            <p:spPr bwMode="auto">
              <a:xfrm rot="5400000">
                <a:off x="1117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06" name="Line 229"/>
              <p:cNvSpPr>
                <a:spLocks noChangeShapeType="1"/>
              </p:cNvSpPr>
              <p:nvPr/>
            </p:nvSpPr>
            <p:spPr bwMode="auto">
              <a:xfrm rot="5400000">
                <a:off x="1074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07" name="Line 230"/>
              <p:cNvSpPr>
                <a:spLocks noChangeShapeType="1"/>
              </p:cNvSpPr>
              <p:nvPr/>
            </p:nvSpPr>
            <p:spPr bwMode="auto">
              <a:xfrm rot="5400000">
                <a:off x="970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08" name="Line 231"/>
              <p:cNvSpPr>
                <a:spLocks noChangeShapeType="1"/>
              </p:cNvSpPr>
              <p:nvPr/>
            </p:nvSpPr>
            <p:spPr bwMode="auto">
              <a:xfrm rot="5400000">
                <a:off x="1017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09" name="Line 232"/>
              <p:cNvSpPr>
                <a:spLocks noChangeShapeType="1"/>
              </p:cNvSpPr>
              <p:nvPr/>
            </p:nvSpPr>
            <p:spPr bwMode="auto">
              <a:xfrm rot="5400000">
                <a:off x="921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10" name="Line 233"/>
              <p:cNvSpPr>
                <a:spLocks noChangeShapeType="1"/>
              </p:cNvSpPr>
              <p:nvPr/>
            </p:nvSpPr>
            <p:spPr bwMode="auto">
              <a:xfrm rot="5400000">
                <a:off x="883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11" name="Line 234"/>
              <p:cNvSpPr>
                <a:spLocks noChangeShapeType="1"/>
              </p:cNvSpPr>
              <p:nvPr/>
            </p:nvSpPr>
            <p:spPr bwMode="auto">
              <a:xfrm rot="5400000">
                <a:off x="830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12" name="Line 235"/>
              <p:cNvSpPr>
                <a:spLocks noChangeShapeType="1"/>
              </p:cNvSpPr>
              <p:nvPr/>
            </p:nvSpPr>
            <p:spPr bwMode="auto">
              <a:xfrm rot="5400000">
                <a:off x="73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13" name="Line 236"/>
              <p:cNvSpPr>
                <a:spLocks noChangeShapeType="1"/>
              </p:cNvSpPr>
              <p:nvPr/>
            </p:nvSpPr>
            <p:spPr bwMode="auto">
              <a:xfrm rot="5400000">
                <a:off x="782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14" name="Line 237"/>
              <p:cNvSpPr>
                <a:spLocks noChangeShapeType="1"/>
              </p:cNvSpPr>
              <p:nvPr/>
            </p:nvSpPr>
            <p:spPr bwMode="auto">
              <a:xfrm rot="5400000">
                <a:off x="68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15" name="Line 238"/>
              <p:cNvSpPr>
                <a:spLocks noChangeShapeType="1"/>
              </p:cNvSpPr>
              <p:nvPr/>
            </p:nvSpPr>
            <p:spPr bwMode="auto">
              <a:xfrm rot="5400000">
                <a:off x="647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16" name="Line 239"/>
              <p:cNvSpPr>
                <a:spLocks noChangeShapeType="1"/>
              </p:cNvSpPr>
              <p:nvPr/>
            </p:nvSpPr>
            <p:spPr bwMode="auto">
              <a:xfrm rot="5400000">
                <a:off x="594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17" name="Line 240"/>
              <p:cNvSpPr>
                <a:spLocks noChangeShapeType="1"/>
              </p:cNvSpPr>
              <p:nvPr/>
            </p:nvSpPr>
            <p:spPr bwMode="auto">
              <a:xfrm rot="5400000">
                <a:off x="500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18" name="Line 241"/>
              <p:cNvSpPr>
                <a:spLocks noChangeShapeType="1"/>
              </p:cNvSpPr>
              <p:nvPr/>
            </p:nvSpPr>
            <p:spPr bwMode="auto">
              <a:xfrm rot="5400000">
                <a:off x="547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19" name="Line 242"/>
              <p:cNvSpPr>
                <a:spLocks noChangeShapeType="1"/>
              </p:cNvSpPr>
              <p:nvPr/>
            </p:nvSpPr>
            <p:spPr bwMode="auto">
              <a:xfrm rot="5400000">
                <a:off x="450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20" name="Line 243"/>
              <p:cNvSpPr>
                <a:spLocks noChangeShapeType="1"/>
              </p:cNvSpPr>
              <p:nvPr/>
            </p:nvSpPr>
            <p:spPr bwMode="auto">
              <a:xfrm rot="5400000">
                <a:off x="394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21" name="Line 244"/>
              <p:cNvSpPr>
                <a:spLocks noChangeShapeType="1"/>
              </p:cNvSpPr>
              <p:nvPr/>
            </p:nvSpPr>
            <p:spPr bwMode="auto">
              <a:xfrm rot="5400000">
                <a:off x="350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22" name="Line 245"/>
              <p:cNvSpPr>
                <a:spLocks noChangeShapeType="1"/>
              </p:cNvSpPr>
              <p:nvPr/>
            </p:nvSpPr>
            <p:spPr bwMode="auto">
              <a:xfrm rot="5400000">
                <a:off x="25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23" name="Line 246"/>
              <p:cNvSpPr>
                <a:spLocks noChangeShapeType="1"/>
              </p:cNvSpPr>
              <p:nvPr/>
            </p:nvSpPr>
            <p:spPr bwMode="auto">
              <a:xfrm rot="5400000">
                <a:off x="302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24" name="Line 247"/>
              <p:cNvSpPr>
                <a:spLocks noChangeShapeType="1"/>
              </p:cNvSpPr>
              <p:nvPr/>
            </p:nvSpPr>
            <p:spPr bwMode="auto">
              <a:xfrm rot="5400000">
                <a:off x="20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25" name="Line 248"/>
              <p:cNvSpPr>
                <a:spLocks noChangeShapeType="1"/>
              </p:cNvSpPr>
              <p:nvPr/>
            </p:nvSpPr>
            <p:spPr bwMode="auto">
              <a:xfrm rot="5400000">
                <a:off x="159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26" name="Line 249"/>
              <p:cNvSpPr>
                <a:spLocks noChangeShapeType="1"/>
              </p:cNvSpPr>
              <p:nvPr/>
            </p:nvSpPr>
            <p:spPr bwMode="auto">
              <a:xfrm rot="5400000">
                <a:off x="116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27" name="Line 250"/>
              <p:cNvSpPr>
                <a:spLocks noChangeShapeType="1"/>
              </p:cNvSpPr>
              <p:nvPr/>
            </p:nvSpPr>
            <p:spPr bwMode="auto">
              <a:xfrm rot="5400000">
                <a:off x="12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28" name="Line 251"/>
              <p:cNvSpPr>
                <a:spLocks noChangeShapeType="1"/>
              </p:cNvSpPr>
              <p:nvPr/>
            </p:nvSpPr>
            <p:spPr bwMode="auto">
              <a:xfrm rot="5400000">
                <a:off x="59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29" name="Line 252"/>
              <p:cNvSpPr>
                <a:spLocks noChangeShapeType="1"/>
              </p:cNvSpPr>
              <p:nvPr/>
            </p:nvSpPr>
            <p:spPr bwMode="auto">
              <a:xfrm rot="5400000">
                <a:off x="-29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30" name="Line 253"/>
              <p:cNvSpPr>
                <a:spLocks noChangeShapeType="1"/>
              </p:cNvSpPr>
              <p:nvPr/>
            </p:nvSpPr>
            <p:spPr bwMode="auto">
              <a:xfrm rot="5400000">
                <a:off x="-76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31" name="Line 254"/>
              <p:cNvSpPr>
                <a:spLocks noChangeShapeType="1"/>
              </p:cNvSpPr>
              <p:nvPr/>
            </p:nvSpPr>
            <p:spPr bwMode="auto">
              <a:xfrm rot="5400000">
                <a:off x="-120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32" name="Line 255"/>
              <p:cNvSpPr>
                <a:spLocks noChangeShapeType="1"/>
              </p:cNvSpPr>
              <p:nvPr/>
            </p:nvSpPr>
            <p:spPr bwMode="auto">
              <a:xfrm rot="5400000">
                <a:off x="-223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33" name="Line 256"/>
              <p:cNvSpPr>
                <a:spLocks noChangeShapeType="1"/>
              </p:cNvSpPr>
              <p:nvPr/>
            </p:nvSpPr>
            <p:spPr bwMode="auto">
              <a:xfrm rot="5400000">
                <a:off x="-177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34" name="Line 257"/>
              <p:cNvSpPr>
                <a:spLocks noChangeShapeType="1"/>
              </p:cNvSpPr>
              <p:nvPr/>
            </p:nvSpPr>
            <p:spPr bwMode="auto">
              <a:xfrm rot="5400000">
                <a:off x="-264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35" name="Line 258"/>
              <p:cNvSpPr>
                <a:spLocks noChangeShapeType="1"/>
              </p:cNvSpPr>
              <p:nvPr/>
            </p:nvSpPr>
            <p:spPr bwMode="auto">
              <a:xfrm rot="5400000">
                <a:off x="-320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36" name="Line 259"/>
              <p:cNvSpPr>
                <a:spLocks noChangeShapeType="1"/>
              </p:cNvSpPr>
              <p:nvPr/>
            </p:nvSpPr>
            <p:spPr bwMode="auto">
              <a:xfrm rot="5400000">
                <a:off x="-369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37" name="Line 260"/>
              <p:cNvSpPr>
                <a:spLocks noChangeShapeType="1"/>
              </p:cNvSpPr>
              <p:nvPr/>
            </p:nvSpPr>
            <p:spPr bwMode="auto">
              <a:xfrm rot="5400000">
                <a:off x="-46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38" name="Line 261"/>
              <p:cNvSpPr>
                <a:spLocks noChangeShapeType="1"/>
              </p:cNvSpPr>
              <p:nvPr/>
            </p:nvSpPr>
            <p:spPr bwMode="auto">
              <a:xfrm rot="5400000">
                <a:off x="-417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39" name="Line 262"/>
              <p:cNvSpPr>
                <a:spLocks noChangeShapeType="1"/>
              </p:cNvSpPr>
              <p:nvPr/>
            </p:nvSpPr>
            <p:spPr bwMode="auto">
              <a:xfrm rot="5400000">
                <a:off x="-514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40" name="Line 263"/>
              <p:cNvSpPr>
                <a:spLocks noChangeShapeType="1"/>
              </p:cNvSpPr>
              <p:nvPr/>
            </p:nvSpPr>
            <p:spPr bwMode="auto">
              <a:xfrm rot="5400000">
                <a:off x="-561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41" name="Line 264"/>
              <p:cNvSpPr>
                <a:spLocks noChangeShapeType="1"/>
              </p:cNvSpPr>
              <p:nvPr/>
            </p:nvSpPr>
            <p:spPr bwMode="auto">
              <a:xfrm rot="5400000">
                <a:off x="-604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42" name="Line 265"/>
              <p:cNvSpPr>
                <a:spLocks noChangeShapeType="1"/>
              </p:cNvSpPr>
              <p:nvPr/>
            </p:nvSpPr>
            <p:spPr bwMode="auto">
              <a:xfrm rot="5400000">
                <a:off x="-700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43" name="Line 266"/>
              <p:cNvSpPr>
                <a:spLocks noChangeShapeType="1"/>
              </p:cNvSpPr>
              <p:nvPr/>
            </p:nvSpPr>
            <p:spPr bwMode="auto">
              <a:xfrm rot="5400000">
                <a:off x="-661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44" name="Line 267"/>
              <p:cNvSpPr>
                <a:spLocks noChangeShapeType="1"/>
              </p:cNvSpPr>
              <p:nvPr/>
            </p:nvSpPr>
            <p:spPr bwMode="auto">
              <a:xfrm rot="5400000">
                <a:off x="-749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45" name="Line 268"/>
              <p:cNvSpPr>
                <a:spLocks noChangeShapeType="1"/>
              </p:cNvSpPr>
              <p:nvPr/>
            </p:nvSpPr>
            <p:spPr bwMode="auto">
              <a:xfrm rot="5400000">
                <a:off x="-796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46" name="Line 269"/>
              <p:cNvSpPr>
                <a:spLocks noChangeShapeType="1"/>
              </p:cNvSpPr>
              <p:nvPr/>
            </p:nvSpPr>
            <p:spPr bwMode="auto">
              <a:xfrm rot="5400000">
                <a:off x="-841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47" name="Line 270"/>
              <p:cNvSpPr>
                <a:spLocks noChangeShapeType="1"/>
              </p:cNvSpPr>
              <p:nvPr/>
            </p:nvSpPr>
            <p:spPr bwMode="auto">
              <a:xfrm rot="5400000">
                <a:off x="-936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48" name="Line 271"/>
              <p:cNvSpPr>
                <a:spLocks noChangeShapeType="1"/>
              </p:cNvSpPr>
              <p:nvPr/>
            </p:nvSpPr>
            <p:spPr bwMode="auto">
              <a:xfrm rot="5400000">
                <a:off x="-889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49" name="Line 272"/>
              <p:cNvSpPr>
                <a:spLocks noChangeShapeType="1"/>
              </p:cNvSpPr>
              <p:nvPr/>
            </p:nvSpPr>
            <p:spPr bwMode="auto">
              <a:xfrm rot="5400000">
                <a:off x="-98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50" name="Line 273"/>
              <p:cNvSpPr>
                <a:spLocks noChangeShapeType="1"/>
              </p:cNvSpPr>
              <p:nvPr/>
            </p:nvSpPr>
            <p:spPr bwMode="auto">
              <a:xfrm rot="5400000">
                <a:off x="-1033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51" name="Line 274"/>
              <p:cNvSpPr>
                <a:spLocks noChangeShapeType="1"/>
              </p:cNvSpPr>
              <p:nvPr/>
            </p:nvSpPr>
            <p:spPr bwMode="auto">
              <a:xfrm rot="5400000">
                <a:off x="-1076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52" name="Line 275"/>
              <p:cNvSpPr>
                <a:spLocks noChangeShapeType="1"/>
              </p:cNvSpPr>
              <p:nvPr/>
            </p:nvSpPr>
            <p:spPr bwMode="auto">
              <a:xfrm rot="5400000">
                <a:off x="-1171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53" name="Line 276"/>
              <p:cNvSpPr>
                <a:spLocks noChangeShapeType="1"/>
              </p:cNvSpPr>
              <p:nvPr/>
            </p:nvSpPr>
            <p:spPr bwMode="auto">
              <a:xfrm rot="5400000">
                <a:off x="-1133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54" name="Line 277"/>
              <p:cNvSpPr>
                <a:spLocks noChangeShapeType="1"/>
              </p:cNvSpPr>
              <p:nvPr/>
            </p:nvSpPr>
            <p:spPr bwMode="auto">
              <a:xfrm rot="5400000">
                <a:off x="-1221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55" name="Line 278"/>
              <p:cNvSpPr>
                <a:spLocks noChangeShapeType="1"/>
              </p:cNvSpPr>
              <p:nvPr/>
            </p:nvSpPr>
            <p:spPr bwMode="auto">
              <a:xfrm rot="5400000">
                <a:off x="-1268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56" name="Line 279"/>
              <p:cNvSpPr>
                <a:spLocks noChangeShapeType="1"/>
              </p:cNvSpPr>
              <p:nvPr/>
            </p:nvSpPr>
            <p:spPr bwMode="auto">
              <a:xfrm rot="5400000">
                <a:off x="-1309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57" name="Line 280"/>
              <p:cNvSpPr>
                <a:spLocks noChangeShapeType="1"/>
              </p:cNvSpPr>
              <p:nvPr/>
            </p:nvSpPr>
            <p:spPr bwMode="auto">
              <a:xfrm rot="5400000">
                <a:off x="-1413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58" name="Line 281"/>
              <p:cNvSpPr>
                <a:spLocks noChangeShapeType="1"/>
              </p:cNvSpPr>
              <p:nvPr/>
            </p:nvSpPr>
            <p:spPr bwMode="auto">
              <a:xfrm rot="5400000">
                <a:off x="-1367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59" name="Line 282"/>
              <p:cNvSpPr>
                <a:spLocks noChangeShapeType="1"/>
              </p:cNvSpPr>
              <p:nvPr/>
            </p:nvSpPr>
            <p:spPr bwMode="auto">
              <a:xfrm rot="5400000">
                <a:off x="-1463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60" name="Line 283"/>
              <p:cNvSpPr>
                <a:spLocks noChangeShapeType="1"/>
              </p:cNvSpPr>
              <p:nvPr/>
            </p:nvSpPr>
            <p:spPr bwMode="auto">
              <a:xfrm rot="5400000">
                <a:off x="-1510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761" name="Line 284"/>
              <p:cNvSpPr>
                <a:spLocks noChangeShapeType="1"/>
              </p:cNvSpPr>
              <p:nvPr/>
            </p:nvSpPr>
            <p:spPr bwMode="auto">
              <a:xfrm rot="5400000">
                <a:off x="-1562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" name="Group 285"/>
          <p:cNvGrpSpPr/>
          <p:nvPr/>
        </p:nvGrpSpPr>
        <p:grpSpPr bwMode="auto">
          <a:xfrm>
            <a:off x="3962400" y="1219200"/>
            <a:ext cx="4170363" cy="4200525"/>
            <a:chOff x="0" y="0"/>
            <a:chExt cx="2627" cy="2646"/>
          </a:xfrm>
        </p:grpSpPr>
        <p:sp>
          <p:nvSpPr>
            <p:cNvPr id="68692" name="Line 286"/>
            <p:cNvSpPr>
              <a:spLocks noChangeShapeType="1"/>
            </p:cNvSpPr>
            <p:nvPr/>
          </p:nvSpPr>
          <p:spPr bwMode="auto">
            <a:xfrm flipV="1">
              <a:off x="9" y="0"/>
              <a:ext cx="0" cy="264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tailEnd type="stealth" w="lg" len="lg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68693" name="Line 287"/>
            <p:cNvSpPr>
              <a:spLocks noChangeShapeType="1"/>
            </p:cNvSpPr>
            <p:nvPr/>
          </p:nvSpPr>
          <p:spPr bwMode="auto">
            <a:xfrm>
              <a:off x="0" y="2646"/>
              <a:ext cx="2627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tailEnd type="stealth" w="lg" len="lg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" name="Group 288"/>
          <p:cNvGrpSpPr/>
          <p:nvPr/>
        </p:nvGrpSpPr>
        <p:grpSpPr bwMode="auto">
          <a:xfrm>
            <a:off x="3581400" y="1430337"/>
            <a:ext cx="4384675" cy="4275139"/>
            <a:chOff x="0" y="-59"/>
            <a:chExt cx="2762" cy="2693"/>
          </a:xfrm>
        </p:grpSpPr>
        <p:grpSp>
          <p:nvGrpSpPr>
            <p:cNvPr id="7" name="Group 289"/>
            <p:cNvGrpSpPr/>
            <p:nvPr/>
          </p:nvGrpSpPr>
          <p:grpSpPr bwMode="auto">
            <a:xfrm>
              <a:off x="0" y="-59"/>
              <a:ext cx="299" cy="2328"/>
              <a:chOff x="0" y="-59"/>
              <a:chExt cx="299" cy="2328"/>
            </a:xfrm>
          </p:grpSpPr>
          <p:sp>
            <p:nvSpPr>
              <p:cNvPr id="68672" name="Line 290"/>
              <p:cNvSpPr>
                <a:spLocks noChangeShapeType="1"/>
              </p:cNvSpPr>
              <p:nvPr/>
            </p:nvSpPr>
            <p:spPr bwMode="auto">
              <a:xfrm rot="5400000">
                <a:off x="272" y="972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73" name="Line 291"/>
              <p:cNvSpPr>
                <a:spLocks noChangeShapeType="1"/>
              </p:cNvSpPr>
              <p:nvPr/>
            </p:nvSpPr>
            <p:spPr bwMode="auto">
              <a:xfrm rot="5400000">
                <a:off x="272" y="1464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74" name="Line 292"/>
              <p:cNvSpPr>
                <a:spLocks noChangeShapeType="1"/>
              </p:cNvSpPr>
              <p:nvPr/>
            </p:nvSpPr>
            <p:spPr bwMode="auto">
              <a:xfrm rot="5400000">
                <a:off x="272" y="1929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75" name="Line 293"/>
              <p:cNvSpPr>
                <a:spLocks noChangeShapeType="1"/>
              </p:cNvSpPr>
              <p:nvPr/>
            </p:nvSpPr>
            <p:spPr bwMode="auto">
              <a:xfrm rot="5400000">
                <a:off x="272" y="24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76" name="Line 294"/>
              <p:cNvSpPr>
                <a:spLocks noChangeShapeType="1"/>
              </p:cNvSpPr>
              <p:nvPr/>
            </p:nvSpPr>
            <p:spPr bwMode="auto">
              <a:xfrm rot="5400000">
                <a:off x="272" y="492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77" name="Text Box 295"/>
              <p:cNvSpPr txBox="1">
                <a:spLocks noChangeArrowheads="1"/>
              </p:cNvSpPr>
              <p:nvPr/>
            </p:nvSpPr>
            <p:spPr bwMode="auto">
              <a:xfrm>
                <a:off x="48" y="1439"/>
                <a:ext cx="206" cy="1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solidFill>
                      <a:srgbClr val="000000"/>
                    </a:solidFill>
                    <a:latin typeface="微软雅黑" panose="020B0503020204020204" pitchFamily="34" charset="-122"/>
                  </a:rPr>
                  <a:t>8.00</a:t>
                </a:r>
                <a:endPara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78" name="Text Box 296"/>
              <p:cNvSpPr txBox="1">
                <a:spLocks noChangeArrowheads="1"/>
              </p:cNvSpPr>
              <p:nvPr/>
            </p:nvSpPr>
            <p:spPr bwMode="auto">
              <a:xfrm>
                <a:off x="48" y="1901"/>
                <a:ext cx="206" cy="1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solidFill>
                      <a:srgbClr val="000000"/>
                    </a:solidFill>
                    <a:latin typeface="微软雅黑" panose="020B0503020204020204" pitchFamily="34" charset="-122"/>
                  </a:rPr>
                  <a:t>4.00</a:t>
                </a:r>
                <a:endPara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79" name="Text Box 297"/>
              <p:cNvSpPr txBox="1">
                <a:spLocks noChangeArrowheads="1"/>
              </p:cNvSpPr>
              <p:nvPr/>
            </p:nvSpPr>
            <p:spPr bwMode="auto">
              <a:xfrm>
                <a:off x="0" y="-59"/>
                <a:ext cx="254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solidFill>
                      <a:srgbClr val="000000"/>
                    </a:solidFill>
                    <a:latin typeface="微软雅黑" panose="020B0503020204020204" pitchFamily="34" charset="-122"/>
                  </a:rPr>
                  <a:t>20.00</a:t>
                </a:r>
                <a:endPara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80" name="Text Box 298"/>
              <p:cNvSpPr txBox="1">
                <a:spLocks noChangeArrowheads="1"/>
              </p:cNvSpPr>
              <p:nvPr/>
            </p:nvSpPr>
            <p:spPr bwMode="auto">
              <a:xfrm>
                <a:off x="0" y="409"/>
                <a:ext cx="254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solidFill>
                      <a:srgbClr val="000000"/>
                    </a:solidFill>
                    <a:latin typeface="微软雅黑" panose="020B0503020204020204" pitchFamily="34" charset="-122"/>
                  </a:rPr>
                  <a:t>16.00</a:t>
                </a:r>
                <a:endPara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81" name="Text Box 299"/>
              <p:cNvSpPr txBox="1">
                <a:spLocks noChangeArrowheads="1"/>
              </p:cNvSpPr>
              <p:nvPr/>
            </p:nvSpPr>
            <p:spPr bwMode="auto">
              <a:xfrm>
                <a:off x="12" y="889"/>
                <a:ext cx="242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solidFill>
                      <a:srgbClr val="000000"/>
                    </a:solidFill>
                    <a:latin typeface="微软雅黑" panose="020B0503020204020204" pitchFamily="34" charset="-122"/>
                  </a:rPr>
                  <a:t>12.00</a:t>
                </a:r>
                <a:endPara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82" name="Line 300"/>
              <p:cNvSpPr>
                <a:spLocks noChangeShapeType="1"/>
              </p:cNvSpPr>
              <p:nvPr/>
            </p:nvSpPr>
            <p:spPr bwMode="auto">
              <a:xfrm rot="5400000">
                <a:off x="272" y="258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83" name="Text Box 301"/>
              <p:cNvSpPr txBox="1">
                <a:spLocks noChangeArrowheads="1"/>
              </p:cNvSpPr>
              <p:nvPr/>
            </p:nvSpPr>
            <p:spPr bwMode="auto">
              <a:xfrm>
                <a:off x="0" y="175"/>
                <a:ext cx="254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solidFill>
                      <a:srgbClr val="000000"/>
                    </a:solidFill>
                    <a:latin typeface="微软雅黑" panose="020B0503020204020204" pitchFamily="34" charset="-122"/>
                  </a:rPr>
                  <a:t>18.00</a:t>
                </a:r>
                <a:endPara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84" name="Line 302"/>
              <p:cNvSpPr>
                <a:spLocks noChangeShapeType="1"/>
              </p:cNvSpPr>
              <p:nvPr/>
            </p:nvSpPr>
            <p:spPr bwMode="auto">
              <a:xfrm rot="5400000">
                <a:off x="272" y="738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85" name="Text Box 303"/>
              <p:cNvSpPr txBox="1">
                <a:spLocks noChangeArrowheads="1"/>
              </p:cNvSpPr>
              <p:nvPr/>
            </p:nvSpPr>
            <p:spPr bwMode="auto">
              <a:xfrm>
                <a:off x="0" y="649"/>
                <a:ext cx="254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solidFill>
                      <a:srgbClr val="000000"/>
                    </a:solidFill>
                    <a:latin typeface="微软雅黑" panose="020B0503020204020204" pitchFamily="34" charset="-122"/>
                  </a:rPr>
                  <a:t>14.00</a:t>
                </a:r>
                <a:endPara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86" name="Line 304"/>
              <p:cNvSpPr>
                <a:spLocks noChangeShapeType="1"/>
              </p:cNvSpPr>
              <p:nvPr/>
            </p:nvSpPr>
            <p:spPr bwMode="auto">
              <a:xfrm rot="5400000">
                <a:off x="272" y="1218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87" name="Text Box 305"/>
              <p:cNvSpPr txBox="1">
                <a:spLocks noChangeArrowheads="1"/>
              </p:cNvSpPr>
              <p:nvPr/>
            </p:nvSpPr>
            <p:spPr bwMode="auto">
              <a:xfrm>
                <a:off x="0" y="1135"/>
                <a:ext cx="254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solidFill>
                      <a:srgbClr val="000000"/>
                    </a:solidFill>
                    <a:latin typeface="微软雅黑" panose="020B0503020204020204" pitchFamily="34" charset="-122"/>
                  </a:rPr>
                  <a:t>10.00</a:t>
                </a:r>
                <a:endPara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88" name="Line 306"/>
              <p:cNvSpPr>
                <a:spLocks noChangeShapeType="1"/>
              </p:cNvSpPr>
              <p:nvPr/>
            </p:nvSpPr>
            <p:spPr bwMode="auto">
              <a:xfrm rot="5400000">
                <a:off x="272" y="1704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89" name="Text Box 307"/>
              <p:cNvSpPr txBox="1">
                <a:spLocks noChangeArrowheads="1"/>
              </p:cNvSpPr>
              <p:nvPr/>
            </p:nvSpPr>
            <p:spPr bwMode="auto">
              <a:xfrm>
                <a:off x="48" y="1685"/>
                <a:ext cx="206" cy="1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solidFill>
                      <a:srgbClr val="000000"/>
                    </a:solidFill>
                    <a:latin typeface="微软雅黑" panose="020B0503020204020204" pitchFamily="34" charset="-122"/>
                  </a:rPr>
                  <a:t>6.00</a:t>
                </a:r>
                <a:endPara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90" name="Line 308"/>
              <p:cNvSpPr>
                <a:spLocks noChangeShapeType="1"/>
              </p:cNvSpPr>
              <p:nvPr/>
            </p:nvSpPr>
            <p:spPr bwMode="auto">
              <a:xfrm rot="5400000">
                <a:off x="272" y="2178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91" name="Text Box 309"/>
              <p:cNvSpPr txBox="1">
                <a:spLocks noChangeArrowheads="1"/>
              </p:cNvSpPr>
              <p:nvPr/>
            </p:nvSpPr>
            <p:spPr bwMode="auto">
              <a:xfrm>
                <a:off x="48" y="2153"/>
                <a:ext cx="206" cy="1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solidFill>
                      <a:srgbClr val="000000"/>
                    </a:solidFill>
                    <a:latin typeface="微软雅黑" panose="020B0503020204020204" pitchFamily="34" charset="-122"/>
                  </a:rPr>
                  <a:t>2.00</a:t>
                </a:r>
                <a:endPara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8" name="Group 310"/>
            <p:cNvGrpSpPr/>
            <p:nvPr/>
          </p:nvGrpSpPr>
          <p:grpSpPr bwMode="auto">
            <a:xfrm>
              <a:off x="126" y="2390"/>
              <a:ext cx="2636" cy="244"/>
              <a:chOff x="0" y="0"/>
              <a:chExt cx="2636" cy="244"/>
            </a:xfrm>
          </p:grpSpPr>
          <p:sp>
            <p:nvSpPr>
              <p:cNvPr id="68651" name="Line 311"/>
              <p:cNvSpPr>
                <a:spLocks noChangeShapeType="1"/>
              </p:cNvSpPr>
              <p:nvPr/>
            </p:nvSpPr>
            <p:spPr bwMode="auto">
              <a:xfrm>
                <a:off x="2504" y="4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52" name="Line 312"/>
              <p:cNvSpPr>
                <a:spLocks noChangeShapeType="1"/>
              </p:cNvSpPr>
              <p:nvPr/>
            </p:nvSpPr>
            <p:spPr bwMode="auto">
              <a:xfrm>
                <a:off x="1547" y="7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53" name="Line 313"/>
              <p:cNvSpPr>
                <a:spLocks noChangeShapeType="1"/>
              </p:cNvSpPr>
              <p:nvPr/>
            </p:nvSpPr>
            <p:spPr bwMode="auto">
              <a:xfrm>
                <a:off x="1058" y="7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54" name="Line 314"/>
              <p:cNvSpPr>
                <a:spLocks noChangeShapeType="1"/>
              </p:cNvSpPr>
              <p:nvPr/>
            </p:nvSpPr>
            <p:spPr bwMode="auto">
              <a:xfrm>
                <a:off x="590" y="4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55" name="Line 315"/>
              <p:cNvSpPr>
                <a:spLocks noChangeShapeType="1"/>
              </p:cNvSpPr>
              <p:nvPr/>
            </p:nvSpPr>
            <p:spPr bwMode="auto">
              <a:xfrm>
                <a:off x="2027" y="7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56" name="Text Box 31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46" cy="1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0</a:t>
                </a:r>
                <a:endParaRPr lang="en-US" altLang="zh-CN" sz="1600" b="1" dirty="0">
                  <a:solidFill>
                    <a:srgbClr val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57" name="Text Box 317"/>
              <p:cNvSpPr txBox="1">
                <a:spLocks noChangeArrowheads="1"/>
              </p:cNvSpPr>
              <p:nvPr/>
            </p:nvSpPr>
            <p:spPr bwMode="auto">
              <a:xfrm>
                <a:off x="516" y="69"/>
                <a:ext cx="206" cy="1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solidFill>
                      <a:srgbClr val="000000"/>
                    </a:solidFill>
                    <a:latin typeface="微软雅黑" panose="020B0503020204020204" pitchFamily="34" charset="-122"/>
                  </a:rPr>
                  <a:t>2.00</a:t>
                </a:r>
                <a:endPara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58" name="Text Box 318"/>
              <p:cNvSpPr txBox="1">
                <a:spLocks noChangeArrowheads="1"/>
              </p:cNvSpPr>
              <p:nvPr/>
            </p:nvSpPr>
            <p:spPr bwMode="auto">
              <a:xfrm>
                <a:off x="990" y="69"/>
                <a:ext cx="206" cy="1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solidFill>
                      <a:srgbClr val="000000"/>
                    </a:solidFill>
                    <a:latin typeface="微软雅黑" panose="020B0503020204020204" pitchFamily="34" charset="-122"/>
                  </a:rPr>
                  <a:t>4.00</a:t>
                </a:r>
                <a:endPara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59" name="Text Box 319"/>
              <p:cNvSpPr txBox="1">
                <a:spLocks noChangeArrowheads="1"/>
              </p:cNvSpPr>
              <p:nvPr/>
            </p:nvSpPr>
            <p:spPr bwMode="auto">
              <a:xfrm>
                <a:off x="1428" y="69"/>
                <a:ext cx="254" cy="1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solidFill>
                      <a:srgbClr val="000000"/>
                    </a:solidFill>
                    <a:latin typeface="微软雅黑" panose="020B0503020204020204" pitchFamily="34" charset="-122"/>
                  </a:rPr>
                  <a:t>6.00</a:t>
                </a:r>
                <a:endPara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60" name="Text Box 320"/>
              <p:cNvSpPr txBox="1">
                <a:spLocks noChangeArrowheads="1"/>
              </p:cNvSpPr>
              <p:nvPr/>
            </p:nvSpPr>
            <p:spPr bwMode="auto">
              <a:xfrm>
                <a:off x="1896" y="69"/>
                <a:ext cx="248" cy="1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solidFill>
                      <a:srgbClr val="000000"/>
                    </a:solidFill>
                    <a:latin typeface="微软雅黑" panose="020B0503020204020204" pitchFamily="34" charset="-122"/>
                  </a:rPr>
                  <a:t>8.00</a:t>
                </a:r>
                <a:endPara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61" name="Text Box 321"/>
              <p:cNvSpPr txBox="1">
                <a:spLocks noChangeArrowheads="1"/>
              </p:cNvSpPr>
              <p:nvPr/>
            </p:nvSpPr>
            <p:spPr bwMode="auto">
              <a:xfrm>
                <a:off x="2382" y="11"/>
                <a:ext cx="254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solidFill>
                      <a:srgbClr val="000000"/>
                    </a:solidFill>
                    <a:latin typeface="微软雅黑" panose="020B0503020204020204" pitchFamily="34" charset="-122"/>
                  </a:rPr>
                  <a:t>10.00</a:t>
                </a:r>
                <a:endPara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62" name="Text Box 322"/>
              <p:cNvSpPr txBox="1">
                <a:spLocks noChangeArrowheads="1"/>
              </p:cNvSpPr>
              <p:nvPr/>
            </p:nvSpPr>
            <p:spPr bwMode="auto">
              <a:xfrm>
                <a:off x="264" y="69"/>
                <a:ext cx="206" cy="1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solidFill>
                      <a:srgbClr val="000000"/>
                    </a:solidFill>
                    <a:latin typeface="微软雅黑" panose="020B0503020204020204" pitchFamily="34" charset="-122"/>
                  </a:rPr>
                  <a:t>1.00</a:t>
                </a:r>
                <a:endPara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63" name="Text Box 323"/>
              <p:cNvSpPr txBox="1">
                <a:spLocks noChangeArrowheads="1"/>
              </p:cNvSpPr>
              <p:nvPr/>
            </p:nvSpPr>
            <p:spPr bwMode="auto">
              <a:xfrm>
                <a:off x="738" y="69"/>
                <a:ext cx="206" cy="1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solidFill>
                      <a:srgbClr val="000000"/>
                    </a:solidFill>
                    <a:latin typeface="微软雅黑" panose="020B0503020204020204" pitchFamily="34" charset="-122"/>
                  </a:rPr>
                  <a:t>3.00</a:t>
                </a:r>
                <a:endPara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64" name="Text Box 324"/>
              <p:cNvSpPr txBox="1">
                <a:spLocks noChangeArrowheads="1"/>
              </p:cNvSpPr>
              <p:nvPr/>
            </p:nvSpPr>
            <p:spPr bwMode="auto">
              <a:xfrm>
                <a:off x="1176" y="69"/>
                <a:ext cx="254" cy="1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solidFill>
                      <a:srgbClr val="000000"/>
                    </a:solidFill>
                    <a:latin typeface="微软雅黑" panose="020B0503020204020204" pitchFamily="34" charset="-122"/>
                  </a:rPr>
                  <a:t>5.00</a:t>
                </a:r>
                <a:endPara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65" name="Text Box 325"/>
              <p:cNvSpPr txBox="1">
                <a:spLocks noChangeArrowheads="1"/>
              </p:cNvSpPr>
              <p:nvPr/>
            </p:nvSpPr>
            <p:spPr bwMode="auto">
              <a:xfrm>
                <a:off x="1644" y="69"/>
                <a:ext cx="248" cy="1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solidFill>
                      <a:srgbClr val="000000"/>
                    </a:solidFill>
                    <a:latin typeface="微软雅黑" panose="020B0503020204020204" pitchFamily="34" charset="-122"/>
                  </a:rPr>
                  <a:t>7.00</a:t>
                </a:r>
                <a:endPara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66" name="Text Box 326"/>
              <p:cNvSpPr txBox="1">
                <a:spLocks noChangeArrowheads="1"/>
              </p:cNvSpPr>
              <p:nvPr/>
            </p:nvSpPr>
            <p:spPr bwMode="auto">
              <a:xfrm>
                <a:off x="2130" y="69"/>
                <a:ext cx="254" cy="1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solidFill>
                      <a:srgbClr val="000000"/>
                    </a:solidFill>
                    <a:latin typeface="微软雅黑" panose="020B0503020204020204" pitchFamily="34" charset="-122"/>
                  </a:rPr>
                  <a:t>9.00</a:t>
                </a:r>
                <a:endPara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67" name="Line 327"/>
              <p:cNvSpPr>
                <a:spLocks noChangeShapeType="1"/>
              </p:cNvSpPr>
              <p:nvPr/>
            </p:nvSpPr>
            <p:spPr bwMode="auto">
              <a:xfrm>
                <a:off x="2258" y="4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68" name="Line 328"/>
              <p:cNvSpPr>
                <a:spLocks noChangeShapeType="1"/>
              </p:cNvSpPr>
              <p:nvPr/>
            </p:nvSpPr>
            <p:spPr bwMode="auto">
              <a:xfrm>
                <a:off x="1313" y="7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69" name="Line 329"/>
              <p:cNvSpPr>
                <a:spLocks noChangeShapeType="1"/>
              </p:cNvSpPr>
              <p:nvPr/>
            </p:nvSpPr>
            <p:spPr bwMode="auto">
              <a:xfrm>
                <a:off x="824" y="7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70" name="Line 330"/>
              <p:cNvSpPr>
                <a:spLocks noChangeShapeType="1"/>
              </p:cNvSpPr>
              <p:nvPr/>
            </p:nvSpPr>
            <p:spPr bwMode="auto">
              <a:xfrm>
                <a:off x="350" y="4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71" name="Line 331"/>
              <p:cNvSpPr>
                <a:spLocks noChangeShapeType="1"/>
              </p:cNvSpPr>
              <p:nvPr/>
            </p:nvSpPr>
            <p:spPr bwMode="auto">
              <a:xfrm>
                <a:off x="1781" y="7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" name="Group 332"/>
          <p:cNvGrpSpPr/>
          <p:nvPr/>
        </p:nvGrpSpPr>
        <p:grpSpPr bwMode="auto">
          <a:xfrm>
            <a:off x="4210050" y="1471613"/>
            <a:ext cx="2635250" cy="3476625"/>
            <a:chOff x="0" y="0"/>
            <a:chExt cx="1660" cy="2190"/>
          </a:xfrm>
        </p:grpSpPr>
        <p:grpSp>
          <p:nvGrpSpPr>
            <p:cNvPr id="10" name="Group 333"/>
            <p:cNvGrpSpPr/>
            <p:nvPr/>
          </p:nvGrpSpPr>
          <p:grpSpPr bwMode="auto">
            <a:xfrm>
              <a:off x="1626" y="0"/>
              <a:ext cx="34" cy="34"/>
              <a:chOff x="0" y="0"/>
              <a:chExt cx="96" cy="96"/>
            </a:xfrm>
          </p:grpSpPr>
          <p:sp>
            <p:nvSpPr>
              <p:cNvPr id="68647" name="Line 334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48" name="Line 335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Group 336"/>
            <p:cNvGrpSpPr/>
            <p:nvPr/>
          </p:nvGrpSpPr>
          <p:grpSpPr bwMode="auto">
            <a:xfrm>
              <a:off x="1440" y="237"/>
              <a:ext cx="34" cy="34"/>
              <a:chOff x="0" y="0"/>
              <a:chExt cx="96" cy="96"/>
            </a:xfrm>
          </p:grpSpPr>
          <p:sp>
            <p:nvSpPr>
              <p:cNvPr id="68645" name="Line 337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46" name="Line 338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Group 339"/>
            <p:cNvGrpSpPr/>
            <p:nvPr/>
          </p:nvGrpSpPr>
          <p:grpSpPr bwMode="auto">
            <a:xfrm>
              <a:off x="1254" y="492"/>
              <a:ext cx="34" cy="34"/>
              <a:chOff x="0" y="0"/>
              <a:chExt cx="96" cy="96"/>
            </a:xfrm>
          </p:grpSpPr>
          <p:sp>
            <p:nvSpPr>
              <p:cNvPr id="68643" name="Line 340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44" name="Line 341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Group 342"/>
            <p:cNvGrpSpPr/>
            <p:nvPr/>
          </p:nvGrpSpPr>
          <p:grpSpPr bwMode="auto">
            <a:xfrm>
              <a:off x="1087" y="720"/>
              <a:ext cx="34" cy="34"/>
              <a:chOff x="0" y="0"/>
              <a:chExt cx="96" cy="96"/>
            </a:xfrm>
          </p:grpSpPr>
          <p:sp>
            <p:nvSpPr>
              <p:cNvPr id="68641" name="Line 343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42" name="Line 344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345"/>
            <p:cNvGrpSpPr/>
            <p:nvPr/>
          </p:nvGrpSpPr>
          <p:grpSpPr bwMode="auto">
            <a:xfrm>
              <a:off x="902" y="957"/>
              <a:ext cx="34" cy="34"/>
              <a:chOff x="0" y="0"/>
              <a:chExt cx="96" cy="96"/>
            </a:xfrm>
          </p:grpSpPr>
          <p:sp>
            <p:nvSpPr>
              <p:cNvPr id="68639" name="Line 346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40" name="Line 347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Group 348"/>
            <p:cNvGrpSpPr/>
            <p:nvPr/>
          </p:nvGrpSpPr>
          <p:grpSpPr bwMode="auto">
            <a:xfrm>
              <a:off x="703" y="1223"/>
              <a:ext cx="34" cy="34"/>
              <a:chOff x="0" y="0"/>
              <a:chExt cx="96" cy="96"/>
            </a:xfrm>
          </p:grpSpPr>
          <p:sp>
            <p:nvSpPr>
              <p:cNvPr id="68637" name="Line 349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38" name="Line 350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Group 351"/>
            <p:cNvGrpSpPr/>
            <p:nvPr/>
          </p:nvGrpSpPr>
          <p:grpSpPr bwMode="auto">
            <a:xfrm>
              <a:off x="564" y="1418"/>
              <a:ext cx="34" cy="34"/>
              <a:chOff x="0" y="0"/>
              <a:chExt cx="96" cy="96"/>
            </a:xfrm>
          </p:grpSpPr>
          <p:sp>
            <p:nvSpPr>
              <p:cNvPr id="68635" name="Line 352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36" name="Line 353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354"/>
            <p:cNvGrpSpPr/>
            <p:nvPr/>
          </p:nvGrpSpPr>
          <p:grpSpPr bwMode="auto">
            <a:xfrm>
              <a:off x="378" y="1662"/>
              <a:ext cx="34" cy="34"/>
              <a:chOff x="0" y="0"/>
              <a:chExt cx="96" cy="96"/>
            </a:xfrm>
          </p:grpSpPr>
          <p:sp>
            <p:nvSpPr>
              <p:cNvPr id="68633" name="Line 355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34" name="Line 356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357"/>
            <p:cNvGrpSpPr/>
            <p:nvPr/>
          </p:nvGrpSpPr>
          <p:grpSpPr bwMode="auto">
            <a:xfrm>
              <a:off x="187" y="1908"/>
              <a:ext cx="34" cy="34"/>
              <a:chOff x="0" y="0"/>
              <a:chExt cx="96" cy="96"/>
            </a:xfrm>
          </p:grpSpPr>
          <p:sp>
            <p:nvSpPr>
              <p:cNvPr id="68631" name="Line 358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32" name="Line 359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360"/>
            <p:cNvGrpSpPr/>
            <p:nvPr/>
          </p:nvGrpSpPr>
          <p:grpSpPr bwMode="auto">
            <a:xfrm>
              <a:off x="0" y="2156"/>
              <a:ext cx="34" cy="34"/>
              <a:chOff x="0" y="0"/>
              <a:chExt cx="96" cy="96"/>
            </a:xfrm>
          </p:grpSpPr>
          <p:sp>
            <p:nvSpPr>
              <p:cNvPr id="68629" name="Line 361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8630" name="Line 362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74091" name="Line 363"/>
          <p:cNvSpPr>
            <a:spLocks noChangeShapeType="1"/>
          </p:cNvSpPr>
          <p:nvPr/>
        </p:nvSpPr>
        <p:spPr bwMode="auto">
          <a:xfrm flipH="1">
            <a:off x="4003675" y="1277938"/>
            <a:ext cx="2944813" cy="39925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63497" name="Rectangle 364"/>
          <p:cNvSpPr>
            <a:spLocks noChangeArrowheads="1"/>
          </p:cNvSpPr>
          <p:nvPr/>
        </p:nvSpPr>
        <p:spPr bwMode="auto">
          <a:xfrm>
            <a:off x="3276600" y="914400"/>
            <a:ext cx="909223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微软雅黑" panose="020B0503020204020204" pitchFamily="34" charset="-122"/>
              </a:rPr>
              <a:t>I 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</a:rPr>
              <a:t>(mA)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9" name="矩形 218"/>
          <p:cNvSpPr>
            <a:spLocks noChangeArrowheads="1"/>
          </p:cNvSpPr>
          <p:nvPr/>
        </p:nvSpPr>
        <p:spPr bwMode="auto">
          <a:xfrm>
            <a:off x="8153400" y="5257800"/>
            <a:ext cx="70724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微软雅黑" panose="020B0503020204020204" pitchFamily="34" charset="-122"/>
              </a:rPr>
              <a:t>U/V 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220" name="矩形 219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</a:rPr>
              <a:t>      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221" name="标题 1"/>
          <p:cNvSpPr txBox="1"/>
          <p:nvPr/>
        </p:nvSpPr>
        <p:spPr>
          <a:xfrm>
            <a:off x="152400" y="76200"/>
            <a:ext cx="507382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 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91" grpId="0" animBg="1"/>
      <p:bldP spid="63497" grpId="0"/>
      <p:bldP spid="21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57158" y="1214422"/>
            <a:ext cx="2819400" cy="41941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楷体_GB2312" pitchFamily="49" charset="-122"/>
                <a:cs typeface="Times New Roman" panose="02020603050405020304" pitchFamily="18" charset="0"/>
              </a:rPr>
              <a:t>5).   </a:t>
            </a:r>
            <a:r>
              <a:rPr lang="zh-CN" altLang="en-US" sz="2400" dirty="0">
                <a:ea typeface="楷体_GB2312" pitchFamily="49" charset="-122"/>
                <a:cs typeface="Times New Roman" panose="02020603050405020304" pitchFamily="18" charset="0"/>
              </a:rPr>
              <a:t>标出图线特征：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楷体_GB2312" pitchFamily="49" charset="-122"/>
                <a:cs typeface="Times New Roman" panose="02020603050405020304" pitchFamily="18" charset="0"/>
              </a:rPr>
              <a:t>    在图上空白位置标明实验条件或从图上得出的某些参数。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6).  </a:t>
            </a:r>
            <a:r>
              <a:rPr lang="zh-CN" altLang="en-US" sz="2400" dirty="0">
                <a:cs typeface="Times New Roman" panose="02020603050405020304" pitchFamily="18" charset="0"/>
              </a:rPr>
              <a:t>标出图名：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       在图线下方或空白位置写出图线的名称及某些必要的说明。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730625" y="906809"/>
            <a:ext cx="5124450" cy="4970463"/>
            <a:chOff x="-2" y="0"/>
            <a:chExt cx="3228" cy="3131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0" y="0"/>
              <a:ext cx="3130" cy="3131"/>
              <a:chOff x="0" y="0"/>
              <a:chExt cx="3130" cy="3131"/>
            </a:xfrm>
          </p:grpSpPr>
          <p:grpSp>
            <p:nvGrpSpPr>
              <p:cNvPr id="4" name="Group 6"/>
              <p:cNvGrpSpPr/>
              <p:nvPr/>
            </p:nvGrpSpPr>
            <p:grpSpPr bwMode="auto">
              <a:xfrm>
                <a:off x="6" y="0"/>
                <a:ext cx="3124" cy="3124"/>
                <a:chOff x="0" y="0"/>
                <a:chExt cx="3124" cy="3124"/>
              </a:xfrm>
            </p:grpSpPr>
            <p:sp>
              <p:nvSpPr>
                <p:cNvPr id="28840" name="Line 7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41" name="Line 8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42" name="Line 9"/>
                <p:cNvSpPr>
                  <a:spLocks noChangeShapeType="1"/>
                </p:cNvSpPr>
                <p:nvPr/>
              </p:nvSpPr>
              <p:spPr bwMode="auto">
                <a:xfrm>
                  <a:off x="0" y="48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43" name="Line 10"/>
                <p:cNvSpPr>
                  <a:spLocks noChangeShapeType="1"/>
                </p:cNvSpPr>
                <p:nvPr/>
              </p:nvSpPr>
              <p:spPr bwMode="auto">
                <a:xfrm>
                  <a:off x="0" y="145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44" name="Line 11"/>
                <p:cNvSpPr>
                  <a:spLocks noChangeShapeType="1"/>
                </p:cNvSpPr>
                <p:nvPr/>
              </p:nvSpPr>
              <p:spPr bwMode="auto">
                <a:xfrm>
                  <a:off x="0" y="183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45" name="Line 12"/>
                <p:cNvSpPr>
                  <a:spLocks noChangeShapeType="1"/>
                </p:cNvSpPr>
                <p:nvPr/>
              </p:nvSpPr>
              <p:spPr bwMode="auto">
                <a:xfrm>
                  <a:off x="0" y="244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46" name="Line 13"/>
                <p:cNvSpPr>
                  <a:spLocks noChangeShapeType="1"/>
                </p:cNvSpPr>
                <p:nvPr/>
              </p:nvSpPr>
              <p:spPr bwMode="auto">
                <a:xfrm>
                  <a:off x="0" y="341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47" name="Line 14"/>
                <p:cNvSpPr>
                  <a:spLocks noChangeShapeType="1"/>
                </p:cNvSpPr>
                <p:nvPr/>
              </p:nvSpPr>
              <p:spPr bwMode="auto">
                <a:xfrm>
                  <a:off x="0" y="284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48" name="Line 15"/>
                <p:cNvSpPr>
                  <a:spLocks noChangeShapeType="1"/>
                </p:cNvSpPr>
                <p:nvPr/>
              </p:nvSpPr>
              <p:spPr bwMode="auto">
                <a:xfrm>
                  <a:off x="0" y="390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49" name="Line 16"/>
                <p:cNvSpPr>
                  <a:spLocks noChangeShapeType="1"/>
                </p:cNvSpPr>
                <p:nvPr/>
              </p:nvSpPr>
              <p:spPr bwMode="auto">
                <a:xfrm>
                  <a:off x="0" y="428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50" name="Line 17"/>
                <p:cNvSpPr>
                  <a:spLocks noChangeShapeType="1"/>
                </p:cNvSpPr>
                <p:nvPr/>
              </p:nvSpPr>
              <p:spPr bwMode="auto">
                <a:xfrm>
                  <a:off x="0" y="489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51" name="Line 18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52" name="Line 19"/>
                <p:cNvSpPr>
                  <a:spLocks noChangeShapeType="1"/>
                </p:cNvSpPr>
                <p:nvPr/>
              </p:nvSpPr>
              <p:spPr bwMode="auto">
                <a:xfrm>
                  <a:off x="0" y="528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53" name="Line 20"/>
                <p:cNvSpPr>
                  <a:spLocks noChangeShapeType="1"/>
                </p:cNvSpPr>
                <p:nvPr/>
              </p:nvSpPr>
              <p:spPr bwMode="auto">
                <a:xfrm>
                  <a:off x="0" y="625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54" name="Line 21"/>
                <p:cNvSpPr>
                  <a:spLocks noChangeShapeType="1"/>
                </p:cNvSpPr>
                <p:nvPr/>
              </p:nvSpPr>
              <p:spPr bwMode="auto">
                <a:xfrm>
                  <a:off x="0" y="67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55" name="Line 22"/>
                <p:cNvSpPr>
                  <a:spLocks noChangeShapeType="1"/>
                </p:cNvSpPr>
                <p:nvPr/>
              </p:nvSpPr>
              <p:spPr bwMode="auto">
                <a:xfrm>
                  <a:off x="0" y="724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56" name="Line 23"/>
                <p:cNvSpPr>
                  <a:spLocks noChangeShapeType="1"/>
                </p:cNvSpPr>
                <p:nvPr/>
              </p:nvSpPr>
              <p:spPr bwMode="auto">
                <a:xfrm>
                  <a:off x="0" y="821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57" name="Line 24"/>
                <p:cNvSpPr>
                  <a:spLocks noChangeShapeType="1"/>
                </p:cNvSpPr>
                <p:nvPr/>
              </p:nvSpPr>
              <p:spPr bwMode="auto">
                <a:xfrm>
                  <a:off x="0" y="773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58" name="Line 25"/>
                <p:cNvSpPr>
                  <a:spLocks noChangeShapeType="1"/>
                </p:cNvSpPr>
                <p:nvPr/>
              </p:nvSpPr>
              <p:spPr bwMode="auto">
                <a:xfrm>
                  <a:off x="0" y="870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59" name="Line 26"/>
                <p:cNvSpPr>
                  <a:spLocks noChangeShapeType="1"/>
                </p:cNvSpPr>
                <p:nvPr/>
              </p:nvSpPr>
              <p:spPr bwMode="auto">
                <a:xfrm>
                  <a:off x="0" y="917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60" name="Line 27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61" name="Line 28"/>
                <p:cNvSpPr>
                  <a:spLocks noChangeShapeType="1"/>
                </p:cNvSpPr>
                <p:nvPr/>
              </p:nvSpPr>
              <p:spPr bwMode="auto">
                <a:xfrm>
                  <a:off x="0" y="1056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62" name="Line 29"/>
                <p:cNvSpPr>
                  <a:spLocks noChangeShapeType="1"/>
                </p:cNvSpPr>
                <p:nvPr/>
              </p:nvSpPr>
              <p:spPr bwMode="auto">
                <a:xfrm>
                  <a:off x="0" y="1008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63" name="Line 30"/>
                <p:cNvSpPr>
                  <a:spLocks noChangeShapeType="1"/>
                </p:cNvSpPr>
                <p:nvPr/>
              </p:nvSpPr>
              <p:spPr bwMode="auto">
                <a:xfrm>
                  <a:off x="0" y="1105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64" name="Line 31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65" name="Line 32"/>
                <p:cNvSpPr>
                  <a:spLocks noChangeShapeType="1"/>
                </p:cNvSpPr>
                <p:nvPr/>
              </p:nvSpPr>
              <p:spPr bwMode="auto">
                <a:xfrm>
                  <a:off x="0" y="1204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66" name="Line 33"/>
                <p:cNvSpPr>
                  <a:spLocks noChangeShapeType="1"/>
                </p:cNvSpPr>
                <p:nvPr/>
              </p:nvSpPr>
              <p:spPr bwMode="auto">
                <a:xfrm>
                  <a:off x="0" y="129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67" name="Line 34"/>
                <p:cNvSpPr>
                  <a:spLocks noChangeShapeType="1"/>
                </p:cNvSpPr>
                <p:nvPr/>
              </p:nvSpPr>
              <p:spPr bwMode="auto">
                <a:xfrm>
                  <a:off x="0" y="125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68" name="Line 35"/>
                <p:cNvSpPr>
                  <a:spLocks noChangeShapeType="1"/>
                </p:cNvSpPr>
                <p:nvPr/>
              </p:nvSpPr>
              <p:spPr bwMode="auto">
                <a:xfrm>
                  <a:off x="0" y="1341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69" name="Line 36"/>
                <p:cNvSpPr>
                  <a:spLocks noChangeShapeType="1"/>
                </p:cNvSpPr>
                <p:nvPr/>
              </p:nvSpPr>
              <p:spPr bwMode="auto">
                <a:xfrm>
                  <a:off x="0" y="1388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70" name="Line 37"/>
                <p:cNvSpPr>
                  <a:spLocks noChangeShapeType="1"/>
                </p:cNvSpPr>
                <p:nvPr/>
              </p:nvSpPr>
              <p:spPr bwMode="auto">
                <a:xfrm>
                  <a:off x="0" y="1440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71" name="Line 38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72" name="Line 39"/>
                <p:cNvSpPr>
                  <a:spLocks noChangeShapeType="1"/>
                </p:cNvSpPr>
                <p:nvPr/>
              </p:nvSpPr>
              <p:spPr bwMode="auto">
                <a:xfrm>
                  <a:off x="0" y="1488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73" name="Line 40"/>
                <p:cNvSpPr>
                  <a:spLocks noChangeShapeType="1"/>
                </p:cNvSpPr>
                <p:nvPr/>
              </p:nvSpPr>
              <p:spPr bwMode="auto">
                <a:xfrm>
                  <a:off x="0" y="1585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74" name="Line 41"/>
                <p:cNvSpPr>
                  <a:spLocks noChangeShapeType="1"/>
                </p:cNvSpPr>
                <p:nvPr/>
              </p:nvSpPr>
              <p:spPr bwMode="auto">
                <a:xfrm>
                  <a:off x="0" y="163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75" name="Line 42"/>
                <p:cNvSpPr>
                  <a:spLocks noChangeShapeType="1"/>
                </p:cNvSpPr>
                <p:nvPr/>
              </p:nvSpPr>
              <p:spPr bwMode="auto">
                <a:xfrm>
                  <a:off x="0" y="1684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76" name="Line 43"/>
                <p:cNvSpPr>
                  <a:spLocks noChangeShapeType="1"/>
                </p:cNvSpPr>
                <p:nvPr/>
              </p:nvSpPr>
              <p:spPr bwMode="auto">
                <a:xfrm>
                  <a:off x="0" y="1780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77" name="Line 44"/>
                <p:cNvSpPr>
                  <a:spLocks noChangeShapeType="1"/>
                </p:cNvSpPr>
                <p:nvPr/>
              </p:nvSpPr>
              <p:spPr bwMode="auto">
                <a:xfrm>
                  <a:off x="0" y="173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78" name="Line 45"/>
                <p:cNvSpPr>
                  <a:spLocks noChangeShapeType="1"/>
                </p:cNvSpPr>
                <p:nvPr/>
              </p:nvSpPr>
              <p:spPr bwMode="auto">
                <a:xfrm>
                  <a:off x="0" y="1830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79" name="Line 46"/>
                <p:cNvSpPr>
                  <a:spLocks noChangeShapeType="1"/>
                </p:cNvSpPr>
                <p:nvPr/>
              </p:nvSpPr>
              <p:spPr bwMode="auto">
                <a:xfrm>
                  <a:off x="0" y="1877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80" name="Line 47"/>
                <p:cNvSpPr>
                  <a:spLocks noChangeShapeType="1"/>
                </p:cNvSpPr>
                <p:nvPr/>
              </p:nvSpPr>
              <p:spPr bwMode="auto">
                <a:xfrm>
                  <a:off x="0" y="1929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81" name="Line 48"/>
                <p:cNvSpPr>
                  <a:spLocks noChangeShapeType="1"/>
                </p:cNvSpPr>
                <p:nvPr/>
              </p:nvSpPr>
              <p:spPr bwMode="auto">
                <a:xfrm>
                  <a:off x="0" y="2024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82" name="Line 49"/>
                <p:cNvSpPr>
                  <a:spLocks noChangeShapeType="1"/>
                </p:cNvSpPr>
                <p:nvPr/>
              </p:nvSpPr>
              <p:spPr bwMode="auto">
                <a:xfrm>
                  <a:off x="0" y="1976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83" name="Line 50"/>
                <p:cNvSpPr>
                  <a:spLocks noChangeShapeType="1"/>
                </p:cNvSpPr>
                <p:nvPr/>
              </p:nvSpPr>
              <p:spPr bwMode="auto">
                <a:xfrm>
                  <a:off x="0" y="2073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84" name="Line 51"/>
                <p:cNvSpPr>
                  <a:spLocks noChangeShapeType="1"/>
                </p:cNvSpPr>
                <p:nvPr/>
              </p:nvSpPr>
              <p:spPr bwMode="auto">
                <a:xfrm>
                  <a:off x="0" y="2120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85" name="Line 52"/>
                <p:cNvSpPr>
                  <a:spLocks noChangeShapeType="1"/>
                </p:cNvSpPr>
                <p:nvPr/>
              </p:nvSpPr>
              <p:spPr bwMode="auto">
                <a:xfrm>
                  <a:off x="0" y="2173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86" name="Line 53"/>
                <p:cNvSpPr>
                  <a:spLocks noChangeShapeType="1"/>
                </p:cNvSpPr>
                <p:nvPr/>
              </p:nvSpPr>
              <p:spPr bwMode="auto">
                <a:xfrm>
                  <a:off x="0" y="2260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87" name="Line 54"/>
                <p:cNvSpPr>
                  <a:spLocks noChangeShapeType="1"/>
                </p:cNvSpPr>
                <p:nvPr/>
              </p:nvSpPr>
              <p:spPr bwMode="auto">
                <a:xfrm>
                  <a:off x="0" y="221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88" name="Line 55"/>
                <p:cNvSpPr>
                  <a:spLocks noChangeShapeType="1"/>
                </p:cNvSpPr>
                <p:nvPr/>
              </p:nvSpPr>
              <p:spPr bwMode="auto">
                <a:xfrm>
                  <a:off x="0" y="2300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89" name="Line 56"/>
                <p:cNvSpPr>
                  <a:spLocks noChangeShapeType="1"/>
                </p:cNvSpPr>
                <p:nvPr/>
              </p:nvSpPr>
              <p:spPr bwMode="auto">
                <a:xfrm>
                  <a:off x="0" y="2347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90" name="Line 57"/>
                <p:cNvSpPr>
                  <a:spLocks noChangeShapeType="1"/>
                </p:cNvSpPr>
                <p:nvPr/>
              </p:nvSpPr>
              <p:spPr bwMode="auto">
                <a:xfrm>
                  <a:off x="0" y="2400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91" name="Line 58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92" name="Line 59"/>
                <p:cNvSpPr>
                  <a:spLocks noChangeShapeType="1"/>
                </p:cNvSpPr>
                <p:nvPr/>
              </p:nvSpPr>
              <p:spPr bwMode="auto">
                <a:xfrm>
                  <a:off x="0" y="2448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93" name="Line 60"/>
                <p:cNvSpPr>
                  <a:spLocks noChangeShapeType="1"/>
                </p:cNvSpPr>
                <p:nvPr/>
              </p:nvSpPr>
              <p:spPr bwMode="auto">
                <a:xfrm>
                  <a:off x="0" y="2545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94" name="Line 61"/>
                <p:cNvSpPr>
                  <a:spLocks noChangeShapeType="1"/>
                </p:cNvSpPr>
                <p:nvPr/>
              </p:nvSpPr>
              <p:spPr bwMode="auto">
                <a:xfrm>
                  <a:off x="0" y="2583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95" name="Line 62"/>
                <p:cNvSpPr>
                  <a:spLocks noChangeShapeType="1"/>
                </p:cNvSpPr>
                <p:nvPr/>
              </p:nvSpPr>
              <p:spPr bwMode="auto">
                <a:xfrm>
                  <a:off x="0" y="2644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96" name="Line 63"/>
                <p:cNvSpPr>
                  <a:spLocks noChangeShapeType="1"/>
                </p:cNvSpPr>
                <p:nvPr/>
              </p:nvSpPr>
              <p:spPr bwMode="auto">
                <a:xfrm>
                  <a:off x="0" y="2740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97" name="Line 64"/>
                <p:cNvSpPr>
                  <a:spLocks noChangeShapeType="1"/>
                </p:cNvSpPr>
                <p:nvPr/>
              </p:nvSpPr>
              <p:spPr bwMode="auto">
                <a:xfrm>
                  <a:off x="0" y="269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98" name="Line 65"/>
                <p:cNvSpPr>
                  <a:spLocks noChangeShapeType="1"/>
                </p:cNvSpPr>
                <p:nvPr/>
              </p:nvSpPr>
              <p:spPr bwMode="auto">
                <a:xfrm>
                  <a:off x="0" y="2789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99" name="Line 66"/>
                <p:cNvSpPr>
                  <a:spLocks noChangeShapeType="1"/>
                </p:cNvSpPr>
                <p:nvPr/>
              </p:nvSpPr>
              <p:spPr bwMode="auto">
                <a:xfrm>
                  <a:off x="0" y="2836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900" name="Line 67"/>
                <p:cNvSpPr>
                  <a:spLocks noChangeShapeType="1"/>
                </p:cNvSpPr>
                <p:nvPr/>
              </p:nvSpPr>
              <p:spPr bwMode="auto">
                <a:xfrm>
                  <a:off x="0" y="2879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901" name="Line 68"/>
                <p:cNvSpPr>
                  <a:spLocks noChangeShapeType="1"/>
                </p:cNvSpPr>
                <p:nvPr/>
              </p:nvSpPr>
              <p:spPr bwMode="auto">
                <a:xfrm>
                  <a:off x="0" y="2976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902" name="Line 69"/>
                <p:cNvSpPr>
                  <a:spLocks noChangeShapeType="1"/>
                </p:cNvSpPr>
                <p:nvPr/>
              </p:nvSpPr>
              <p:spPr bwMode="auto">
                <a:xfrm>
                  <a:off x="0" y="2928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903" name="Line 70"/>
                <p:cNvSpPr>
                  <a:spLocks noChangeShapeType="1"/>
                </p:cNvSpPr>
                <p:nvPr/>
              </p:nvSpPr>
              <p:spPr bwMode="auto">
                <a:xfrm>
                  <a:off x="0" y="3024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904" name="Line 71"/>
                <p:cNvSpPr>
                  <a:spLocks noChangeShapeType="1"/>
                </p:cNvSpPr>
                <p:nvPr/>
              </p:nvSpPr>
              <p:spPr bwMode="auto">
                <a:xfrm>
                  <a:off x="0" y="3071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905" name="Line 72"/>
                <p:cNvSpPr>
                  <a:spLocks noChangeShapeType="1"/>
                </p:cNvSpPr>
                <p:nvPr/>
              </p:nvSpPr>
              <p:spPr bwMode="auto">
                <a:xfrm>
                  <a:off x="0" y="3124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" name="Group 73"/>
              <p:cNvGrpSpPr/>
              <p:nvPr/>
            </p:nvGrpSpPr>
            <p:grpSpPr bwMode="auto">
              <a:xfrm>
                <a:off x="0" y="7"/>
                <a:ext cx="3124" cy="3124"/>
                <a:chOff x="0" y="0"/>
                <a:chExt cx="3124" cy="3124"/>
              </a:xfrm>
            </p:grpSpPr>
            <p:sp>
              <p:nvSpPr>
                <p:cNvPr id="28774" name="Line 74"/>
                <p:cNvSpPr>
                  <a:spLocks noChangeShapeType="1"/>
                </p:cNvSpPr>
                <p:nvPr/>
              </p:nvSpPr>
              <p:spPr bwMode="auto">
                <a:xfrm rot="5400000">
                  <a:off x="1562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75" name="Line 75"/>
                <p:cNvSpPr>
                  <a:spLocks noChangeShapeType="1"/>
                </p:cNvSpPr>
                <p:nvPr/>
              </p:nvSpPr>
              <p:spPr bwMode="auto">
                <a:xfrm rot="5400000">
                  <a:off x="1458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76" name="Line 76"/>
                <p:cNvSpPr>
                  <a:spLocks noChangeShapeType="1"/>
                </p:cNvSpPr>
                <p:nvPr/>
              </p:nvSpPr>
              <p:spPr bwMode="auto">
                <a:xfrm rot="5400000">
                  <a:off x="150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77" name="Line 77"/>
                <p:cNvSpPr>
                  <a:spLocks noChangeShapeType="1"/>
                </p:cNvSpPr>
                <p:nvPr/>
              </p:nvSpPr>
              <p:spPr bwMode="auto">
                <a:xfrm rot="5400000">
                  <a:off x="1408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78" name="Line 78"/>
                <p:cNvSpPr>
                  <a:spLocks noChangeShapeType="1"/>
                </p:cNvSpPr>
                <p:nvPr/>
              </p:nvSpPr>
              <p:spPr bwMode="auto">
                <a:xfrm rot="5400000">
                  <a:off x="1362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79" name="Line 79"/>
                <p:cNvSpPr>
                  <a:spLocks noChangeShapeType="1"/>
                </p:cNvSpPr>
                <p:nvPr/>
              </p:nvSpPr>
              <p:spPr bwMode="auto">
                <a:xfrm rot="5400000">
                  <a:off x="1309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80" name="Line 80"/>
                <p:cNvSpPr>
                  <a:spLocks noChangeShapeType="1"/>
                </p:cNvSpPr>
                <p:nvPr/>
              </p:nvSpPr>
              <p:spPr bwMode="auto">
                <a:xfrm rot="5400000">
                  <a:off x="120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81" name="Line 81"/>
                <p:cNvSpPr>
                  <a:spLocks noChangeShapeType="1"/>
                </p:cNvSpPr>
                <p:nvPr/>
              </p:nvSpPr>
              <p:spPr bwMode="auto">
                <a:xfrm rot="5400000">
                  <a:off x="1252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82" name="Line 82"/>
                <p:cNvSpPr>
                  <a:spLocks noChangeShapeType="1"/>
                </p:cNvSpPr>
                <p:nvPr/>
              </p:nvSpPr>
              <p:spPr bwMode="auto">
                <a:xfrm rot="5400000">
                  <a:off x="1164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83" name="Line 83"/>
                <p:cNvSpPr>
                  <a:spLocks noChangeShapeType="1"/>
                </p:cNvSpPr>
                <p:nvPr/>
              </p:nvSpPr>
              <p:spPr bwMode="auto">
                <a:xfrm rot="5400000">
                  <a:off x="1117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84" name="Line 84"/>
                <p:cNvSpPr>
                  <a:spLocks noChangeShapeType="1"/>
                </p:cNvSpPr>
                <p:nvPr/>
              </p:nvSpPr>
              <p:spPr bwMode="auto">
                <a:xfrm rot="5400000">
                  <a:off x="1074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85" name="Line 85"/>
                <p:cNvSpPr>
                  <a:spLocks noChangeShapeType="1"/>
                </p:cNvSpPr>
                <p:nvPr/>
              </p:nvSpPr>
              <p:spPr bwMode="auto">
                <a:xfrm rot="5400000">
                  <a:off x="970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86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1017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87" name="Line 87"/>
                <p:cNvSpPr>
                  <a:spLocks noChangeShapeType="1"/>
                </p:cNvSpPr>
                <p:nvPr/>
              </p:nvSpPr>
              <p:spPr bwMode="auto">
                <a:xfrm rot="5400000">
                  <a:off x="921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88" name="Line 88"/>
                <p:cNvSpPr>
                  <a:spLocks noChangeShapeType="1"/>
                </p:cNvSpPr>
                <p:nvPr/>
              </p:nvSpPr>
              <p:spPr bwMode="auto">
                <a:xfrm rot="5400000">
                  <a:off x="883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89" name="Line 89"/>
                <p:cNvSpPr>
                  <a:spLocks noChangeShapeType="1"/>
                </p:cNvSpPr>
                <p:nvPr/>
              </p:nvSpPr>
              <p:spPr bwMode="auto">
                <a:xfrm rot="5400000">
                  <a:off x="830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90" name="Line 90"/>
                <p:cNvSpPr>
                  <a:spLocks noChangeShapeType="1"/>
                </p:cNvSpPr>
                <p:nvPr/>
              </p:nvSpPr>
              <p:spPr bwMode="auto">
                <a:xfrm rot="5400000">
                  <a:off x="73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91" name="Line 91"/>
                <p:cNvSpPr>
                  <a:spLocks noChangeShapeType="1"/>
                </p:cNvSpPr>
                <p:nvPr/>
              </p:nvSpPr>
              <p:spPr bwMode="auto">
                <a:xfrm rot="5400000">
                  <a:off x="782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92" name="Line 92"/>
                <p:cNvSpPr>
                  <a:spLocks noChangeShapeType="1"/>
                </p:cNvSpPr>
                <p:nvPr/>
              </p:nvSpPr>
              <p:spPr bwMode="auto">
                <a:xfrm rot="5400000">
                  <a:off x="68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93" name="Line 93"/>
                <p:cNvSpPr>
                  <a:spLocks noChangeShapeType="1"/>
                </p:cNvSpPr>
                <p:nvPr/>
              </p:nvSpPr>
              <p:spPr bwMode="auto">
                <a:xfrm rot="5400000">
                  <a:off x="647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94" name="Line 94"/>
                <p:cNvSpPr>
                  <a:spLocks noChangeShapeType="1"/>
                </p:cNvSpPr>
                <p:nvPr/>
              </p:nvSpPr>
              <p:spPr bwMode="auto">
                <a:xfrm rot="5400000">
                  <a:off x="594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95" name="Line 95"/>
                <p:cNvSpPr>
                  <a:spLocks noChangeShapeType="1"/>
                </p:cNvSpPr>
                <p:nvPr/>
              </p:nvSpPr>
              <p:spPr bwMode="auto">
                <a:xfrm rot="5400000">
                  <a:off x="500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96" name="Line 96"/>
                <p:cNvSpPr>
                  <a:spLocks noChangeShapeType="1"/>
                </p:cNvSpPr>
                <p:nvPr/>
              </p:nvSpPr>
              <p:spPr bwMode="auto">
                <a:xfrm rot="5400000">
                  <a:off x="547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97" name="Line 97"/>
                <p:cNvSpPr>
                  <a:spLocks noChangeShapeType="1"/>
                </p:cNvSpPr>
                <p:nvPr/>
              </p:nvSpPr>
              <p:spPr bwMode="auto">
                <a:xfrm rot="5400000">
                  <a:off x="450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98" name="Line 98"/>
                <p:cNvSpPr>
                  <a:spLocks noChangeShapeType="1"/>
                </p:cNvSpPr>
                <p:nvPr/>
              </p:nvSpPr>
              <p:spPr bwMode="auto">
                <a:xfrm rot="5400000">
                  <a:off x="394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99" name="Line 99"/>
                <p:cNvSpPr>
                  <a:spLocks noChangeShapeType="1"/>
                </p:cNvSpPr>
                <p:nvPr/>
              </p:nvSpPr>
              <p:spPr bwMode="auto">
                <a:xfrm rot="5400000">
                  <a:off x="350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00" name="Line 100"/>
                <p:cNvSpPr>
                  <a:spLocks noChangeShapeType="1"/>
                </p:cNvSpPr>
                <p:nvPr/>
              </p:nvSpPr>
              <p:spPr bwMode="auto">
                <a:xfrm rot="5400000">
                  <a:off x="25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01" name="Line 101"/>
                <p:cNvSpPr>
                  <a:spLocks noChangeShapeType="1"/>
                </p:cNvSpPr>
                <p:nvPr/>
              </p:nvSpPr>
              <p:spPr bwMode="auto">
                <a:xfrm rot="5400000">
                  <a:off x="302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02" name="Line 102"/>
                <p:cNvSpPr>
                  <a:spLocks noChangeShapeType="1"/>
                </p:cNvSpPr>
                <p:nvPr/>
              </p:nvSpPr>
              <p:spPr bwMode="auto">
                <a:xfrm rot="5400000">
                  <a:off x="20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03" name="Line 103"/>
                <p:cNvSpPr>
                  <a:spLocks noChangeShapeType="1"/>
                </p:cNvSpPr>
                <p:nvPr/>
              </p:nvSpPr>
              <p:spPr bwMode="auto">
                <a:xfrm rot="5400000">
                  <a:off x="159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04" name="Line 104"/>
                <p:cNvSpPr>
                  <a:spLocks noChangeShapeType="1"/>
                </p:cNvSpPr>
                <p:nvPr/>
              </p:nvSpPr>
              <p:spPr bwMode="auto">
                <a:xfrm rot="5400000">
                  <a:off x="116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05" name="Line 105"/>
                <p:cNvSpPr>
                  <a:spLocks noChangeShapeType="1"/>
                </p:cNvSpPr>
                <p:nvPr/>
              </p:nvSpPr>
              <p:spPr bwMode="auto">
                <a:xfrm rot="5400000">
                  <a:off x="12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06" name="Line 106"/>
                <p:cNvSpPr>
                  <a:spLocks noChangeShapeType="1"/>
                </p:cNvSpPr>
                <p:nvPr/>
              </p:nvSpPr>
              <p:spPr bwMode="auto">
                <a:xfrm rot="5400000">
                  <a:off x="59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07" name="Line 107"/>
                <p:cNvSpPr>
                  <a:spLocks noChangeShapeType="1"/>
                </p:cNvSpPr>
                <p:nvPr/>
              </p:nvSpPr>
              <p:spPr bwMode="auto">
                <a:xfrm rot="5400000">
                  <a:off x="-29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08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-76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09" name="Line 109"/>
                <p:cNvSpPr>
                  <a:spLocks noChangeShapeType="1"/>
                </p:cNvSpPr>
                <p:nvPr/>
              </p:nvSpPr>
              <p:spPr bwMode="auto">
                <a:xfrm rot="5400000">
                  <a:off x="-120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10" name="Line 110"/>
                <p:cNvSpPr>
                  <a:spLocks noChangeShapeType="1"/>
                </p:cNvSpPr>
                <p:nvPr/>
              </p:nvSpPr>
              <p:spPr bwMode="auto">
                <a:xfrm rot="5400000">
                  <a:off x="-223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11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-177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12" name="Line 112"/>
                <p:cNvSpPr>
                  <a:spLocks noChangeShapeType="1"/>
                </p:cNvSpPr>
                <p:nvPr/>
              </p:nvSpPr>
              <p:spPr bwMode="auto">
                <a:xfrm rot="5400000">
                  <a:off x="-264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13" name="Line 113"/>
                <p:cNvSpPr>
                  <a:spLocks noChangeShapeType="1"/>
                </p:cNvSpPr>
                <p:nvPr/>
              </p:nvSpPr>
              <p:spPr bwMode="auto">
                <a:xfrm rot="5400000">
                  <a:off x="-320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14" name="Line 114"/>
                <p:cNvSpPr>
                  <a:spLocks noChangeShapeType="1"/>
                </p:cNvSpPr>
                <p:nvPr/>
              </p:nvSpPr>
              <p:spPr bwMode="auto">
                <a:xfrm rot="5400000">
                  <a:off x="-369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15" name="Line 115"/>
                <p:cNvSpPr>
                  <a:spLocks noChangeShapeType="1"/>
                </p:cNvSpPr>
                <p:nvPr/>
              </p:nvSpPr>
              <p:spPr bwMode="auto">
                <a:xfrm rot="5400000">
                  <a:off x="-46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16" name="Line 116"/>
                <p:cNvSpPr>
                  <a:spLocks noChangeShapeType="1"/>
                </p:cNvSpPr>
                <p:nvPr/>
              </p:nvSpPr>
              <p:spPr bwMode="auto">
                <a:xfrm rot="5400000">
                  <a:off x="-417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17" name="Line 117"/>
                <p:cNvSpPr>
                  <a:spLocks noChangeShapeType="1"/>
                </p:cNvSpPr>
                <p:nvPr/>
              </p:nvSpPr>
              <p:spPr bwMode="auto">
                <a:xfrm rot="5400000">
                  <a:off x="-514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18" name="Line 118"/>
                <p:cNvSpPr>
                  <a:spLocks noChangeShapeType="1"/>
                </p:cNvSpPr>
                <p:nvPr/>
              </p:nvSpPr>
              <p:spPr bwMode="auto">
                <a:xfrm rot="5400000">
                  <a:off x="-561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19" name="Line 119"/>
                <p:cNvSpPr>
                  <a:spLocks noChangeShapeType="1"/>
                </p:cNvSpPr>
                <p:nvPr/>
              </p:nvSpPr>
              <p:spPr bwMode="auto">
                <a:xfrm rot="5400000">
                  <a:off x="-604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20" name="Line 120"/>
                <p:cNvSpPr>
                  <a:spLocks noChangeShapeType="1"/>
                </p:cNvSpPr>
                <p:nvPr/>
              </p:nvSpPr>
              <p:spPr bwMode="auto">
                <a:xfrm rot="5400000">
                  <a:off x="-700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21" name="Line 121"/>
                <p:cNvSpPr>
                  <a:spLocks noChangeShapeType="1"/>
                </p:cNvSpPr>
                <p:nvPr/>
              </p:nvSpPr>
              <p:spPr bwMode="auto">
                <a:xfrm rot="5400000">
                  <a:off x="-661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22" name="Line 122"/>
                <p:cNvSpPr>
                  <a:spLocks noChangeShapeType="1"/>
                </p:cNvSpPr>
                <p:nvPr/>
              </p:nvSpPr>
              <p:spPr bwMode="auto">
                <a:xfrm rot="5400000">
                  <a:off x="-749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23" name="Line 123"/>
                <p:cNvSpPr>
                  <a:spLocks noChangeShapeType="1"/>
                </p:cNvSpPr>
                <p:nvPr/>
              </p:nvSpPr>
              <p:spPr bwMode="auto">
                <a:xfrm rot="5400000">
                  <a:off x="-796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24" name="Line 124"/>
                <p:cNvSpPr>
                  <a:spLocks noChangeShapeType="1"/>
                </p:cNvSpPr>
                <p:nvPr/>
              </p:nvSpPr>
              <p:spPr bwMode="auto">
                <a:xfrm rot="5400000">
                  <a:off x="-841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25" name="Line 125"/>
                <p:cNvSpPr>
                  <a:spLocks noChangeShapeType="1"/>
                </p:cNvSpPr>
                <p:nvPr/>
              </p:nvSpPr>
              <p:spPr bwMode="auto">
                <a:xfrm rot="5400000">
                  <a:off x="-936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26" name="Line 126"/>
                <p:cNvSpPr>
                  <a:spLocks noChangeShapeType="1"/>
                </p:cNvSpPr>
                <p:nvPr/>
              </p:nvSpPr>
              <p:spPr bwMode="auto">
                <a:xfrm rot="5400000">
                  <a:off x="-889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27" name="Line 127"/>
                <p:cNvSpPr>
                  <a:spLocks noChangeShapeType="1"/>
                </p:cNvSpPr>
                <p:nvPr/>
              </p:nvSpPr>
              <p:spPr bwMode="auto">
                <a:xfrm rot="5400000">
                  <a:off x="-98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28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-1033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29" name="Line 129"/>
                <p:cNvSpPr>
                  <a:spLocks noChangeShapeType="1"/>
                </p:cNvSpPr>
                <p:nvPr/>
              </p:nvSpPr>
              <p:spPr bwMode="auto">
                <a:xfrm rot="5400000">
                  <a:off x="-1076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30" name="Line 130"/>
                <p:cNvSpPr>
                  <a:spLocks noChangeShapeType="1"/>
                </p:cNvSpPr>
                <p:nvPr/>
              </p:nvSpPr>
              <p:spPr bwMode="auto">
                <a:xfrm rot="5400000">
                  <a:off x="-1171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31" name="Line 131"/>
                <p:cNvSpPr>
                  <a:spLocks noChangeShapeType="1"/>
                </p:cNvSpPr>
                <p:nvPr/>
              </p:nvSpPr>
              <p:spPr bwMode="auto">
                <a:xfrm rot="5400000">
                  <a:off x="-1133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32" name="Line 132"/>
                <p:cNvSpPr>
                  <a:spLocks noChangeShapeType="1"/>
                </p:cNvSpPr>
                <p:nvPr/>
              </p:nvSpPr>
              <p:spPr bwMode="auto">
                <a:xfrm rot="5400000">
                  <a:off x="-1221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33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-1268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34" name="Line 134"/>
                <p:cNvSpPr>
                  <a:spLocks noChangeShapeType="1"/>
                </p:cNvSpPr>
                <p:nvPr/>
              </p:nvSpPr>
              <p:spPr bwMode="auto">
                <a:xfrm rot="5400000">
                  <a:off x="-1309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35" name="Line 135"/>
                <p:cNvSpPr>
                  <a:spLocks noChangeShapeType="1"/>
                </p:cNvSpPr>
                <p:nvPr/>
              </p:nvSpPr>
              <p:spPr bwMode="auto">
                <a:xfrm rot="5400000">
                  <a:off x="-1413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36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-1367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37" name="Line 137"/>
                <p:cNvSpPr>
                  <a:spLocks noChangeShapeType="1"/>
                </p:cNvSpPr>
                <p:nvPr/>
              </p:nvSpPr>
              <p:spPr bwMode="auto">
                <a:xfrm rot="5400000">
                  <a:off x="-1463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38" name="Line 138"/>
                <p:cNvSpPr>
                  <a:spLocks noChangeShapeType="1"/>
                </p:cNvSpPr>
                <p:nvPr/>
              </p:nvSpPr>
              <p:spPr bwMode="auto">
                <a:xfrm rot="5400000">
                  <a:off x="-1510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839" name="Line 139"/>
                <p:cNvSpPr>
                  <a:spLocks noChangeShapeType="1"/>
                </p:cNvSpPr>
                <p:nvPr/>
              </p:nvSpPr>
              <p:spPr bwMode="auto">
                <a:xfrm rot="5400000">
                  <a:off x="-1562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6" name="Group 140"/>
            <p:cNvGrpSpPr/>
            <p:nvPr/>
          </p:nvGrpSpPr>
          <p:grpSpPr bwMode="auto">
            <a:xfrm>
              <a:off x="240" y="240"/>
              <a:ext cx="2627" cy="2646"/>
              <a:chOff x="0" y="0"/>
              <a:chExt cx="2627" cy="2646"/>
            </a:xfrm>
          </p:grpSpPr>
          <p:sp>
            <p:nvSpPr>
              <p:cNvPr id="28770" name="Line 141"/>
              <p:cNvSpPr>
                <a:spLocks noChangeShapeType="1"/>
              </p:cNvSpPr>
              <p:nvPr/>
            </p:nvSpPr>
            <p:spPr bwMode="auto">
              <a:xfrm flipV="1">
                <a:off x="9" y="0"/>
                <a:ext cx="0" cy="2646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771" name="Line 142"/>
              <p:cNvSpPr>
                <a:spLocks noChangeShapeType="1"/>
              </p:cNvSpPr>
              <p:nvPr/>
            </p:nvSpPr>
            <p:spPr bwMode="auto">
              <a:xfrm>
                <a:off x="0" y="2646"/>
                <a:ext cx="2627" cy="0"/>
              </a:xfrm>
              <a:prstGeom prst="line">
                <a:avLst/>
              </a:prstGeom>
              <a:noFill/>
              <a:ln w="22225">
                <a:solidFill>
                  <a:schemeClr val="bg2"/>
                </a:solidFill>
                <a:rou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7" name="Group 143"/>
            <p:cNvGrpSpPr/>
            <p:nvPr/>
          </p:nvGrpSpPr>
          <p:grpSpPr bwMode="auto">
            <a:xfrm>
              <a:off x="-2" y="33"/>
              <a:ext cx="3228" cy="2952"/>
              <a:chOff x="-20" y="-1"/>
              <a:chExt cx="3228" cy="2952"/>
            </a:xfrm>
          </p:grpSpPr>
          <p:sp>
            <p:nvSpPr>
              <p:cNvPr id="28768" name="Text Box 144"/>
              <p:cNvSpPr txBox="1">
                <a:spLocks noChangeArrowheads="1"/>
              </p:cNvSpPr>
              <p:nvPr/>
            </p:nvSpPr>
            <p:spPr bwMode="auto">
              <a:xfrm>
                <a:off x="-20" y="-1"/>
                <a:ext cx="523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600" b="1" i="1" dirty="0">
                    <a:solidFill>
                      <a:srgbClr val="000000"/>
                    </a:solidFill>
                    <a:latin typeface="微软雅黑" panose="020B0503020204020204" pitchFamily="34" charset="-122"/>
                  </a:rPr>
                  <a:t>I </a:t>
                </a:r>
                <a:r>
                  <a:rPr lang="en-US" altLang="zh-CN" sz="1600" b="1" dirty="0">
                    <a:solidFill>
                      <a:srgbClr val="000000"/>
                    </a:solidFill>
                    <a:latin typeface="微软雅黑" panose="020B0503020204020204" pitchFamily="34" charset="-122"/>
                  </a:rPr>
                  <a:t>(mA)</a:t>
                </a:r>
                <a:endPara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769" name="Text Box 145"/>
              <p:cNvSpPr txBox="1">
                <a:spLocks noChangeArrowheads="1"/>
              </p:cNvSpPr>
              <p:nvPr/>
            </p:nvSpPr>
            <p:spPr bwMode="auto">
              <a:xfrm>
                <a:off x="2759" y="2738"/>
                <a:ext cx="449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600" b="1" i="1" dirty="0">
                    <a:solidFill>
                      <a:srgbClr val="000000"/>
                    </a:solidFill>
                    <a:latin typeface="微软雅黑" panose="020B0503020204020204" pitchFamily="34" charset="-122"/>
                  </a:rPr>
                  <a:t>U </a:t>
                </a:r>
                <a:r>
                  <a:rPr lang="en-US" altLang="zh-CN" sz="1600" b="1" dirty="0">
                    <a:solidFill>
                      <a:srgbClr val="000000"/>
                    </a:solidFill>
                    <a:latin typeface="微软雅黑" panose="020B0503020204020204" pitchFamily="34" charset="-122"/>
                  </a:rPr>
                  <a:t>(V)</a:t>
                </a:r>
                <a:endPara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8" name="Group 146"/>
            <p:cNvGrpSpPr/>
            <p:nvPr/>
          </p:nvGrpSpPr>
          <p:grpSpPr bwMode="auto">
            <a:xfrm>
              <a:off x="0" y="373"/>
              <a:ext cx="2762" cy="2693"/>
              <a:chOff x="0" y="-59"/>
              <a:chExt cx="2762" cy="2693"/>
            </a:xfrm>
          </p:grpSpPr>
          <p:grpSp>
            <p:nvGrpSpPr>
              <p:cNvPr id="9" name="Group 147"/>
              <p:cNvGrpSpPr/>
              <p:nvPr/>
            </p:nvGrpSpPr>
            <p:grpSpPr bwMode="auto">
              <a:xfrm>
                <a:off x="0" y="-59"/>
                <a:ext cx="299" cy="2328"/>
                <a:chOff x="0" y="-59"/>
                <a:chExt cx="299" cy="2328"/>
              </a:xfrm>
            </p:grpSpPr>
            <p:sp>
              <p:nvSpPr>
                <p:cNvPr id="28748" name="Line 148"/>
                <p:cNvSpPr>
                  <a:spLocks noChangeShapeType="1"/>
                </p:cNvSpPr>
                <p:nvPr/>
              </p:nvSpPr>
              <p:spPr bwMode="auto">
                <a:xfrm rot="5400000">
                  <a:off x="272" y="972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49" name="Line 149"/>
                <p:cNvSpPr>
                  <a:spLocks noChangeShapeType="1"/>
                </p:cNvSpPr>
                <p:nvPr/>
              </p:nvSpPr>
              <p:spPr bwMode="auto">
                <a:xfrm rot="5400000">
                  <a:off x="272" y="1464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50" name="Line 150"/>
                <p:cNvSpPr>
                  <a:spLocks noChangeShapeType="1"/>
                </p:cNvSpPr>
                <p:nvPr/>
              </p:nvSpPr>
              <p:spPr bwMode="auto">
                <a:xfrm rot="5400000">
                  <a:off x="272" y="1929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51" name="Line 151"/>
                <p:cNvSpPr>
                  <a:spLocks noChangeShapeType="1"/>
                </p:cNvSpPr>
                <p:nvPr/>
              </p:nvSpPr>
              <p:spPr bwMode="auto">
                <a:xfrm rot="5400000">
                  <a:off x="272" y="24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52" name="Line 152"/>
                <p:cNvSpPr>
                  <a:spLocks noChangeShapeType="1"/>
                </p:cNvSpPr>
                <p:nvPr/>
              </p:nvSpPr>
              <p:spPr bwMode="auto">
                <a:xfrm rot="5400000">
                  <a:off x="272" y="492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53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48" y="1439"/>
                  <a:ext cx="206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 dirty="0">
                      <a:solidFill>
                        <a:srgbClr val="000000"/>
                      </a:solidFill>
                      <a:latin typeface="微软雅黑" panose="020B0503020204020204" pitchFamily="34" charset="-122"/>
                    </a:rPr>
                    <a:t>8.00</a:t>
                  </a:r>
                  <a:endParaRPr lang="en-US" altLang="zh-CN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54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48" y="1901"/>
                  <a:ext cx="206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 dirty="0">
                      <a:solidFill>
                        <a:srgbClr val="000000"/>
                      </a:solidFill>
                      <a:latin typeface="微软雅黑" panose="020B0503020204020204" pitchFamily="34" charset="-122"/>
                    </a:rPr>
                    <a:t>4.00</a:t>
                  </a:r>
                  <a:endParaRPr lang="en-US" altLang="zh-CN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55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0" y="-59"/>
                  <a:ext cx="254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 dirty="0">
                      <a:solidFill>
                        <a:srgbClr val="000000"/>
                      </a:solidFill>
                      <a:latin typeface="微软雅黑" panose="020B0503020204020204" pitchFamily="34" charset="-122"/>
                    </a:rPr>
                    <a:t>20.00</a:t>
                  </a:r>
                  <a:endParaRPr lang="en-US" altLang="zh-CN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56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0" y="409"/>
                  <a:ext cx="254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 dirty="0">
                      <a:solidFill>
                        <a:srgbClr val="000000"/>
                      </a:solidFill>
                      <a:latin typeface="微软雅黑" panose="020B0503020204020204" pitchFamily="34" charset="-122"/>
                    </a:rPr>
                    <a:t>16.00</a:t>
                  </a:r>
                  <a:endParaRPr lang="en-US" altLang="zh-CN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57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12" y="889"/>
                  <a:ext cx="242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 dirty="0">
                      <a:solidFill>
                        <a:srgbClr val="000000"/>
                      </a:solidFill>
                      <a:latin typeface="微软雅黑" panose="020B0503020204020204" pitchFamily="34" charset="-122"/>
                    </a:rPr>
                    <a:t>12.00</a:t>
                  </a:r>
                  <a:endParaRPr lang="en-US" altLang="zh-CN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58" name="Line 158"/>
                <p:cNvSpPr>
                  <a:spLocks noChangeShapeType="1"/>
                </p:cNvSpPr>
                <p:nvPr/>
              </p:nvSpPr>
              <p:spPr bwMode="auto">
                <a:xfrm rot="5400000">
                  <a:off x="272" y="258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59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0" y="175"/>
                  <a:ext cx="254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 dirty="0">
                      <a:solidFill>
                        <a:srgbClr val="000000"/>
                      </a:solidFill>
                      <a:latin typeface="微软雅黑" panose="020B0503020204020204" pitchFamily="34" charset="-122"/>
                    </a:rPr>
                    <a:t>18.00</a:t>
                  </a:r>
                  <a:endParaRPr lang="en-US" altLang="zh-CN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60" name="Line 160"/>
                <p:cNvSpPr>
                  <a:spLocks noChangeShapeType="1"/>
                </p:cNvSpPr>
                <p:nvPr/>
              </p:nvSpPr>
              <p:spPr bwMode="auto">
                <a:xfrm rot="5400000">
                  <a:off x="272" y="738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61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0" y="649"/>
                  <a:ext cx="254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 dirty="0">
                      <a:solidFill>
                        <a:srgbClr val="000000"/>
                      </a:solidFill>
                      <a:latin typeface="微软雅黑" panose="020B0503020204020204" pitchFamily="34" charset="-122"/>
                    </a:rPr>
                    <a:t>14.00</a:t>
                  </a:r>
                  <a:endParaRPr lang="en-US" altLang="zh-CN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62" name="Line 162"/>
                <p:cNvSpPr>
                  <a:spLocks noChangeShapeType="1"/>
                </p:cNvSpPr>
                <p:nvPr/>
              </p:nvSpPr>
              <p:spPr bwMode="auto">
                <a:xfrm rot="5400000">
                  <a:off x="272" y="1218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63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0" y="1135"/>
                  <a:ext cx="254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 dirty="0">
                      <a:solidFill>
                        <a:srgbClr val="000000"/>
                      </a:solidFill>
                      <a:latin typeface="微软雅黑" panose="020B0503020204020204" pitchFamily="34" charset="-122"/>
                    </a:rPr>
                    <a:t>10.00</a:t>
                  </a:r>
                  <a:endParaRPr lang="en-US" altLang="zh-CN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64" name="Line 164"/>
                <p:cNvSpPr>
                  <a:spLocks noChangeShapeType="1"/>
                </p:cNvSpPr>
                <p:nvPr/>
              </p:nvSpPr>
              <p:spPr bwMode="auto">
                <a:xfrm rot="5400000">
                  <a:off x="272" y="1704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65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48" y="1685"/>
                  <a:ext cx="206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 dirty="0">
                      <a:solidFill>
                        <a:srgbClr val="000000"/>
                      </a:solidFill>
                      <a:latin typeface="微软雅黑" panose="020B0503020204020204" pitchFamily="34" charset="-122"/>
                    </a:rPr>
                    <a:t>6.00</a:t>
                  </a:r>
                  <a:endParaRPr lang="en-US" altLang="zh-CN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66" name="Line 166"/>
                <p:cNvSpPr>
                  <a:spLocks noChangeShapeType="1"/>
                </p:cNvSpPr>
                <p:nvPr/>
              </p:nvSpPr>
              <p:spPr bwMode="auto">
                <a:xfrm rot="5400000">
                  <a:off x="272" y="2178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67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48" y="2153"/>
                  <a:ext cx="206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 dirty="0">
                      <a:solidFill>
                        <a:srgbClr val="000000"/>
                      </a:solidFill>
                      <a:latin typeface="微软雅黑" panose="020B0503020204020204" pitchFamily="34" charset="-122"/>
                    </a:rPr>
                    <a:t>2.00</a:t>
                  </a:r>
                  <a:endParaRPr lang="en-US" altLang="zh-CN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" name="Group 168"/>
              <p:cNvGrpSpPr/>
              <p:nvPr/>
            </p:nvGrpSpPr>
            <p:grpSpPr bwMode="auto">
              <a:xfrm>
                <a:off x="126" y="2389"/>
                <a:ext cx="2636" cy="245"/>
                <a:chOff x="0" y="0"/>
                <a:chExt cx="2636" cy="245"/>
              </a:xfrm>
            </p:grpSpPr>
            <p:sp>
              <p:nvSpPr>
                <p:cNvPr id="28727" name="Line 169"/>
                <p:cNvSpPr>
                  <a:spLocks noChangeShapeType="1"/>
                </p:cNvSpPr>
                <p:nvPr/>
              </p:nvSpPr>
              <p:spPr bwMode="auto">
                <a:xfrm>
                  <a:off x="2504" y="5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28" name="Line 170"/>
                <p:cNvSpPr>
                  <a:spLocks noChangeShapeType="1"/>
                </p:cNvSpPr>
                <p:nvPr/>
              </p:nvSpPr>
              <p:spPr bwMode="auto">
                <a:xfrm>
                  <a:off x="1547" y="8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29" name="Line 171"/>
                <p:cNvSpPr>
                  <a:spLocks noChangeShapeType="1"/>
                </p:cNvSpPr>
                <p:nvPr/>
              </p:nvSpPr>
              <p:spPr bwMode="auto">
                <a:xfrm>
                  <a:off x="1058" y="8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30" name="Line 172"/>
                <p:cNvSpPr>
                  <a:spLocks noChangeShapeType="1"/>
                </p:cNvSpPr>
                <p:nvPr/>
              </p:nvSpPr>
              <p:spPr bwMode="auto">
                <a:xfrm>
                  <a:off x="590" y="5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31" name="Line 173"/>
                <p:cNvSpPr>
                  <a:spLocks noChangeShapeType="1"/>
                </p:cNvSpPr>
                <p:nvPr/>
              </p:nvSpPr>
              <p:spPr bwMode="auto">
                <a:xfrm>
                  <a:off x="2027" y="8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32" name="Text Box 174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146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0</a:t>
                  </a:r>
                  <a:endParaRPr lang="en-US" altLang="zh-CN" sz="1600" b="1" dirty="0">
                    <a:solidFill>
                      <a:srgbClr val="000000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33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516" y="70"/>
                  <a:ext cx="206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 dirty="0">
                      <a:solidFill>
                        <a:srgbClr val="000000"/>
                      </a:solidFill>
                      <a:latin typeface="微软雅黑" panose="020B0503020204020204" pitchFamily="34" charset="-122"/>
                    </a:rPr>
                    <a:t>2.00</a:t>
                  </a:r>
                  <a:endParaRPr lang="en-US" altLang="zh-CN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34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990" y="70"/>
                  <a:ext cx="206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 dirty="0">
                      <a:solidFill>
                        <a:srgbClr val="000000"/>
                      </a:solidFill>
                      <a:latin typeface="微软雅黑" panose="020B0503020204020204" pitchFamily="34" charset="-122"/>
                    </a:rPr>
                    <a:t>4.00</a:t>
                  </a:r>
                  <a:endParaRPr lang="en-US" altLang="zh-CN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35" name="Text Box 177"/>
                <p:cNvSpPr txBox="1">
                  <a:spLocks noChangeArrowheads="1"/>
                </p:cNvSpPr>
                <p:nvPr/>
              </p:nvSpPr>
              <p:spPr bwMode="auto">
                <a:xfrm>
                  <a:off x="1428" y="70"/>
                  <a:ext cx="254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 dirty="0">
                      <a:solidFill>
                        <a:srgbClr val="000000"/>
                      </a:solidFill>
                      <a:latin typeface="微软雅黑" panose="020B0503020204020204" pitchFamily="34" charset="-122"/>
                    </a:rPr>
                    <a:t>6.00</a:t>
                  </a:r>
                  <a:endParaRPr lang="en-US" altLang="zh-CN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36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1896" y="70"/>
                  <a:ext cx="248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 dirty="0">
                      <a:solidFill>
                        <a:srgbClr val="000000"/>
                      </a:solidFill>
                      <a:latin typeface="微软雅黑" panose="020B0503020204020204" pitchFamily="34" charset="-122"/>
                    </a:rPr>
                    <a:t>8.00</a:t>
                  </a:r>
                  <a:endParaRPr lang="en-US" altLang="zh-CN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37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2382" y="12"/>
                  <a:ext cx="254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 dirty="0">
                      <a:solidFill>
                        <a:srgbClr val="000000"/>
                      </a:solidFill>
                      <a:latin typeface="微软雅黑" panose="020B0503020204020204" pitchFamily="34" charset="-122"/>
                    </a:rPr>
                    <a:t>10.00</a:t>
                  </a:r>
                  <a:endParaRPr lang="en-US" altLang="zh-CN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38" name="Text Box 180"/>
                <p:cNvSpPr txBox="1">
                  <a:spLocks noChangeArrowheads="1"/>
                </p:cNvSpPr>
                <p:nvPr/>
              </p:nvSpPr>
              <p:spPr bwMode="auto">
                <a:xfrm>
                  <a:off x="264" y="70"/>
                  <a:ext cx="206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 dirty="0">
                      <a:solidFill>
                        <a:srgbClr val="000000"/>
                      </a:solidFill>
                      <a:latin typeface="微软雅黑" panose="020B0503020204020204" pitchFamily="34" charset="-122"/>
                    </a:rPr>
                    <a:t>1.00</a:t>
                  </a:r>
                  <a:endParaRPr lang="en-US" altLang="zh-CN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39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738" y="70"/>
                  <a:ext cx="206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 dirty="0">
                      <a:solidFill>
                        <a:srgbClr val="000000"/>
                      </a:solidFill>
                      <a:latin typeface="微软雅黑" panose="020B0503020204020204" pitchFamily="34" charset="-122"/>
                    </a:rPr>
                    <a:t>3.00</a:t>
                  </a:r>
                  <a:endParaRPr lang="en-US" altLang="zh-CN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40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1176" y="70"/>
                  <a:ext cx="254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 dirty="0">
                      <a:solidFill>
                        <a:srgbClr val="000000"/>
                      </a:solidFill>
                      <a:latin typeface="微软雅黑" panose="020B0503020204020204" pitchFamily="34" charset="-122"/>
                    </a:rPr>
                    <a:t>5.00</a:t>
                  </a:r>
                  <a:endParaRPr lang="en-US" altLang="zh-CN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41" name="Text Box 183"/>
                <p:cNvSpPr txBox="1">
                  <a:spLocks noChangeArrowheads="1"/>
                </p:cNvSpPr>
                <p:nvPr/>
              </p:nvSpPr>
              <p:spPr bwMode="auto">
                <a:xfrm>
                  <a:off x="1644" y="70"/>
                  <a:ext cx="248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 dirty="0">
                      <a:solidFill>
                        <a:srgbClr val="000000"/>
                      </a:solidFill>
                      <a:latin typeface="微软雅黑" panose="020B0503020204020204" pitchFamily="34" charset="-122"/>
                    </a:rPr>
                    <a:t>7.00</a:t>
                  </a:r>
                  <a:endParaRPr lang="en-US" altLang="zh-CN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42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2130" y="70"/>
                  <a:ext cx="254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200" b="1" dirty="0">
                      <a:solidFill>
                        <a:srgbClr val="000000"/>
                      </a:solidFill>
                      <a:latin typeface="微软雅黑" panose="020B0503020204020204" pitchFamily="34" charset="-122"/>
                    </a:rPr>
                    <a:t>9.00</a:t>
                  </a:r>
                  <a:endParaRPr lang="en-US" altLang="zh-CN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43" name="Line 185"/>
                <p:cNvSpPr>
                  <a:spLocks noChangeShapeType="1"/>
                </p:cNvSpPr>
                <p:nvPr/>
              </p:nvSpPr>
              <p:spPr bwMode="auto">
                <a:xfrm>
                  <a:off x="2258" y="5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44" name="Line 186"/>
                <p:cNvSpPr>
                  <a:spLocks noChangeShapeType="1"/>
                </p:cNvSpPr>
                <p:nvPr/>
              </p:nvSpPr>
              <p:spPr bwMode="auto">
                <a:xfrm>
                  <a:off x="1313" y="8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45" name="Line 187"/>
                <p:cNvSpPr>
                  <a:spLocks noChangeShapeType="1"/>
                </p:cNvSpPr>
                <p:nvPr/>
              </p:nvSpPr>
              <p:spPr bwMode="auto">
                <a:xfrm>
                  <a:off x="824" y="8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46" name="Line 188"/>
                <p:cNvSpPr>
                  <a:spLocks noChangeShapeType="1"/>
                </p:cNvSpPr>
                <p:nvPr/>
              </p:nvSpPr>
              <p:spPr bwMode="auto">
                <a:xfrm>
                  <a:off x="350" y="5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28747" name="Line 189"/>
                <p:cNvSpPr>
                  <a:spLocks noChangeShapeType="1"/>
                </p:cNvSpPr>
                <p:nvPr/>
              </p:nvSpPr>
              <p:spPr bwMode="auto">
                <a:xfrm>
                  <a:off x="1781" y="8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1" name="Group 190"/>
            <p:cNvGrpSpPr/>
            <p:nvPr/>
          </p:nvGrpSpPr>
          <p:grpSpPr bwMode="auto">
            <a:xfrm>
              <a:off x="2022" y="464"/>
              <a:ext cx="34" cy="34"/>
              <a:chOff x="0" y="0"/>
              <a:chExt cx="96" cy="96"/>
            </a:xfrm>
          </p:grpSpPr>
          <p:sp>
            <p:nvSpPr>
              <p:cNvPr id="28723" name="Line 191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724" name="Line 192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Group 193"/>
            <p:cNvGrpSpPr/>
            <p:nvPr/>
          </p:nvGrpSpPr>
          <p:grpSpPr bwMode="auto">
            <a:xfrm>
              <a:off x="1836" y="701"/>
              <a:ext cx="34" cy="34"/>
              <a:chOff x="0" y="0"/>
              <a:chExt cx="96" cy="96"/>
            </a:xfrm>
          </p:grpSpPr>
          <p:sp>
            <p:nvSpPr>
              <p:cNvPr id="28721" name="Line 194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722" name="Line 195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Group 196"/>
            <p:cNvGrpSpPr/>
            <p:nvPr/>
          </p:nvGrpSpPr>
          <p:grpSpPr bwMode="auto">
            <a:xfrm>
              <a:off x="1650" y="956"/>
              <a:ext cx="34" cy="34"/>
              <a:chOff x="0" y="0"/>
              <a:chExt cx="96" cy="96"/>
            </a:xfrm>
          </p:grpSpPr>
          <p:sp>
            <p:nvSpPr>
              <p:cNvPr id="28719" name="Line 197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720" name="Line 198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199"/>
            <p:cNvGrpSpPr/>
            <p:nvPr/>
          </p:nvGrpSpPr>
          <p:grpSpPr bwMode="auto">
            <a:xfrm>
              <a:off x="1483" y="1184"/>
              <a:ext cx="34" cy="34"/>
              <a:chOff x="0" y="0"/>
              <a:chExt cx="96" cy="96"/>
            </a:xfrm>
          </p:grpSpPr>
          <p:sp>
            <p:nvSpPr>
              <p:cNvPr id="28717" name="Line 200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718" name="Line 201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Group 202"/>
            <p:cNvGrpSpPr/>
            <p:nvPr/>
          </p:nvGrpSpPr>
          <p:grpSpPr bwMode="auto">
            <a:xfrm>
              <a:off x="1298" y="1421"/>
              <a:ext cx="34" cy="34"/>
              <a:chOff x="0" y="0"/>
              <a:chExt cx="96" cy="96"/>
            </a:xfrm>
          </p:grpSpPr>
          <p:sp>
            <p:nvSpPr>
              <p:cNvPr id="28715" name="Line 203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716" name="Line 204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Group 205"/>
            <p:cNvGrpSpPr/>
            <p:nvPr/>
          </p:nvGrpSpPr>
          <p:grpSpPr bwMode="auto">
            <a:xfrm>
              <a:off x="1099" y="1687"/>
              <a:ext cx="34" cy="34"/>
              <a:chOff x="0" y="0"/>
              <a:chExt cx="96" cy="96"/>
            </a:xfrm>
          </p:grpSpPr>
          <p:sp>
            <p:nvSpPr>
              <p:cNvPr id="28713" name="Line 206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714" name="Line 207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208"/>
            <p:cNvGrpSpPr/>
            <p:nvPr/>
          </p:nvGrpSpPr>
          <p:grpSpPr bwMode="auto">
            <a:xfrm>
              <a:off x="960" y="1882"/>
              <a:ext cx="34" cy="34"/>
              <a:chOff x="0" y="0"/>
              <a:chExt cx="96" cy="96"/>
            </a:xfrm>
          </p:grpSpPr>
          <p:sp>
            <p:nvSpPr>
              <p:cNvPr id="28711" name="Line 209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712" name="Line 210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211"/>
            <p:cNvGrpSpPr/>
            <p:nvPr/>
          </p:nvGrpSpPr>
          <p:grpSpPr bwMode="auto">
            <a:xfrm>
              <a:off x="774" y="2126"/>
              <a:ext cx="34" cy="34"/>
              <a:chOff x="0" y="0"/>
              <a:chExt cx="96" cy="96"/>
            </a:xfrm>
          </p:grpSpPr>
          <p:sp>
            <p:nvSpPr>
              <p:cNvPr id="28709" name="Line 212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710" name="Line 213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214"/>
            <p:cNvGrpSpPr/>
            <p:nvPr/>
          </p:nvGrpSpPr>
          <p:grpSpPr bwMode="auto">
            <a:xfrm>
              <a:off x="583" y="2372"/>
              <a:ext cx="34" cy="34"/>
              <a:chOff x="0" y="0"/>
              <a:chExt cx="96" cy="96"/>
            </a:xfrm>
          </p:grpSpPr>
          <p:sp>
            <p:nvSpPr>
              <p:cNvPr id="28707" name="Line 215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708" name="Line 216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217"/>
            <p:cNvGrpSpPr/>
            <p:nvPr/>
          </p:nvGrpSpPr>
          <p:grpSpPr bwMode="auto">
            <a:xfrm>
              <a:off x="396" y="2620"/>
              <a:ext cx="34" cy="34"/>
              <a:chOff x="0" y="0"/>
              <a:chExt cx="96" cy="96"/>
            </a:xfrm>
          </p:grpSpPr>
          <p:sp>
            <p:nvSpPr>
              <p:cNvPr id="28705" name="Line 218"/>
              <p:cNvSpPr>
                <a:spLocks noChangeShapeType="1"/>
              </p:cNvSpPr>
              <p:nvPr/>
            </p:nvSpPr>
            <p:spPr bwMode="auto">
              <a:xfrm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706" name="Line 219"/>
              <p:cNvSpPr>
                <a:spLocks noChangeShapeType="1"/>
              </p:cNvSpPr>
              <p:nvPr/>
            </p:nvSpPr>
            <p:spPr bwMode="auto">
              <a:xfrm rot="5400000">
                <a:off x="48" y="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28704" name="Line 220"/>
            <p:cNvSpPr>
              <a:spLocks noChangeShapeType="1"/>
            </p:cNvSpPr>
            <p:nvPr/>
          </p:nvSpPr>
          <p:spPr bwMode="auto">
            <a:xfrm flipH="1">
              <a:off x="240" y="384"/>
              <a:ext cx="1872" cy="25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1" name="Group 221"/>
          <p:cNvGrpSpPr/>
          <p:nvPr/>
        </p:nvGrpSpPr>
        <p:grpSpPr bwMode="auto">
          <a:xfrm>
            <a:off x="4648200" y="908050"/>
            <a:ext cx="3214688" cy="4056063"/>
            <a:chOff x="0" y="140"/>
            <a:chExt cx="2025" cy="2555"/>
          </a:xfrm>
        </p:grpSpPr>
        <p:sp>
          <p:nvSpPr>
            <p:cNvPr id="28688" name="Text Box 222"/>
            <p:cNvSpPr txBox="1">
              <a:spLocks noChangeArrowheads="1"/>
            </p:cNvSpPr>
            <p:nvPr/>
          </p:nvSpPr>
          <p:spPr bwMode="auto">
            <a:xfrm>
              <a:off x="0" y="140"/>
              <a:ext cx="166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楷体_GB2312" pitchFamily="49" charset="-122"/>
                </a:rPr>
                <a:t>电阻伏安特性曲线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楷体_GB2312" pitchFamily="49" charset="-122"/>
              </a:endParaRPr>
            </a:p>
          </p:txBody>
        </p:sp>
        <p:sp>
          <p:nvSpPr>
            <p:cNvPr id="28689" name="Rectangle 223"/>
            <p:cNvSpPr>
              <a:spLocks noChangeArrowheads="1"/>
            </p:cNvSpPr>
            <p:nvPr/>
          </p:nvSpPr>
          <p:spPr bwMode="auto">
            <a:xfrm>
              <a:off x="1296" y="2400"/>
              <a:ext cx="729" cy="2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30000"/>
                </a:lnSpc>
                <a:buClr>
                  <a:schemeClr val="tx1"/>
                </a:buClr>
              </a:pPr>
              <a:r>
                <a:rPr lang="zh-CN" altLang="en-US" sz="19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作者：</a:t>
              </a:r>
              <a:r>
                <a:rPr lang="en-US" altLang="zh-CN" sz="19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xx</a:t>
              </a:r>
            </a:p>
          </p:txBody>
        </p:sp>
      </p:grpSp>
      <p:grpSp>
        <p:nvGrpSpPr>
          <p:cNvPr id="22" name="Group 228"/>
          <p:cNvGrpSpPr/>
          <p:nvPr/>
        </p:nvGrpSpPr>
        <p:grpSpPr bwMode="auto">
          <a:xfrm>
            <a:off x="6705600" y="1674813"/>
            <a:ext cx="1437250" cy="307975"/>
            <a:chOff x="0" y="-1"/>
            <a:chExt cx="964" cy="194"/>
          </a:xfrm>
        </p:grpSpPr>
        <p:sp>
          <p:nvSpPr>
            <p:cNvPr id="28686" name="Text Box 229"/>
            <p:cNvSpPr txBox="1">
              <a:spLocks noChangeArrowheads="1"/>
            </p:cNvSpPr>
            <p:nvPr/>
          </p:nvSpPr>
          <p:spPr bwMode="auto">
            <a:xfrm>
              <a:off x="48" y="-1"/>
              <a:ext cx="916" cy="1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400" b="1" i="1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B</a:t>
              </a:r>
              <a:r>
                <a:rPr lang="en-US" altLang="zh-CN" sz="1400" b="1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(7.00,18.58</a:t>
              </a:r>
              <a:r>
                <a:rPr lang="en-US" altLang="zh-CN" sz="1400" b="1" dirty="0">
                  <a:solidFill>
                    <a:schemeClr val="bg2"/>
                  </a:solidFill>
                  <a:latin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28687" name="Oval 230"/>
            <p:cNvSpPr>
              <a:spLocks noChangeArrowheads="1"/>
            </p:cNvSpPr>
            <p:nvPr/>
          </p:nvSpPr>
          <p:spPr bwMode="auto">
            <a:xfrm>
              <a:off x="0" y="96"/>
              <a:ext cx="51" cy="48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3" name="Group 231"/>
          <p:cNvGrpSpPr/>
          <p:nvPr/>
        </p:nvGrpSpPr>
        <p:grpSpPr bwMode="auto">
          <a:xfrm>
            <a:off x="4495800" y="4683919"/>
            <a:ext cx="1338264" cy="307578"/>
            <a:chOff x="0" y="18"/>
            <a:chExt cx="843" cy="155"/>
          </a:xfrm>
        </p:grpSpPr>
        <p:sp>
          <p:nvSpPr>
            <p:cNvPr id="28684" name="Oval 232"/>
            <p:cNvSpPr>
              <a:spLocks noChangeArrowheads="1"/>
            </p:cNvSpPr>
            <p:nvPr/>
          </p:nvSpPr>
          <p:spPr bwMode="auto">
            <a:xfrm>
              <a:off x="0" y="64"/>
              <a:ext cx="54" cy="5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8685" name="Text Box 233"/>
            <p:cNvSpPr txBox="1">
              <a:spLocks noChangeArrowheads="1"/>
            </p:cNvSpPr>
            <p:nvPr/>
          </p:nvSpPr>
          <p:spPr bwMode="auto">
            <a:xfrm>
              <a:off x="38" y="18"/>
              <a:ext cx="805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400" b="1" i="1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A</a:t>
              </a:r>
              <a:r>
                <a:rPr lang="en-US" altLang="zh-CN" sz="1400" b="1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(1.00,2.76)</a:t>
              </a:r>
              <a:endPara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8681" name="Rectangle 235"/>
          <p:cNvSpPr>
            <a:spLocks noChangeArrowheads="1"/>
          </p:cNvSpPr>
          <p:nvPr/>
        </p:nvSpPr>
        <p:spPr bwMode="auto">
          <a:xfrm>
            <a:off x="2500298" y="5929330"/>
            <a:ext cx="29416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</a:rPr>
              <a:t>至此一张图才算完成</a:t>
            </a:r>
          </a:p>
        </p:txBody>
      </p:sp>
      <p:grpSp>
        <p:nvGrpSpPr>
          <p:cNvPr id="24" name="Group 242"/>
          <p:cNvGrpSpPr/>
          <p:nvPr/>
        </p:nvGrpSpPr>
        <p:grpSpPr bwMode="auto">
          <a:xfrm>
            <a:off x="4113213" y="3167050"/>
            <a:ext cx="4918075" cy="1300172"/>
            <a:chOff x="3197" y="2002"/>
            <a:chExt cx="1749" cy="353"/>
          </a:xfrm>
        </p:grpSpPr>
        <p:sp>
          <p:nvSpPr>
            <p:cNvPr id="28683" name="Text Box 243"/>
            <p:cNvSpPr txBox="1">
              <a:spLocks noChangeArrowheads="1"/>
            </p:cNvSpPr>
            <p:nvPr/>
          </p:nvSpPr>
          <p:spPr bwMode="auto">
            <a:xfrm>
              <a:off x="3197" y="2002"/>
              <a:ext cx="1749" cy="2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rIns="0" anchor="ctr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CC3300"/>
                  </a:solidFill>
                  <a:latin typeface="微软雅黑" panose="020B0503020204020204" pitchFamily="34" charset="-122"/>
                </a:rPr>
                <a:t>由图上</a:t>
              </a:r>
              <a:r>
                <a:rPr kumimoji="1" lang="en-US" altLang="zh-CN" sz="2400" b="1" i="1" dirty="0">
                  <a:solidFill>
                    <a:srgbClr val="CC3300"/>
                  </a:solidFill>
                  <a:latin typeface="微软雅黑" panose="020B0503020204020204" pitchFamily="34" charset="-122"/>
                </a:rPr>
                <a:t>A</a:t>
              </a:r>
              <a:r>
                <a:rPr kumimoji="1" lang="zh-CN" altLang="en-US" sz="2400" b="1" dirty="0">
                  <a:solidFill>
                    <a:srgbClr val="CC3300"/>
                  </a:solidFill>
                  <a:latin typeface="微软雅黑" panose="020B0503020204020204" pitchFamily="34" charset="-122"/>
                </a:rPr>
                <a:t>、</a:t>
              </a:r>
              <a:r>
                <a:rPr kumimoji="1" lang="en-US" altLang="zh-CN" sz="2400" b="1" i="1" dirty="0">
                  <a:solidFill>
                    <a:srgbClr val="CC3300"/>
                  </a:solidFill>
                  <a:latin typeface="微软雅黑" panose="020B0503020204020204" pitchFamily="34" charset="-122"/>
                </a:rPr>
                <a:t>B</a:t>
              </a:r>
              <a:r>
                <a:rPr kumimoji="1" lang="zh-CN" altLang="en-US" sz="2400" b="1" dirty="0">
                  <a:solidFill>
                    <a:srgbClr val="CC3300"/>
                  </a:solidFill>
                  <a:latin typeface="微软雅黑" panose="020B0503020204020204" pitchFamily="34" charset="-122"/>
                </a:rPr>
                <a:t>两点可得被测电阻</a:t>
              </a:r>
              <a:r>
                <a:rPr kumimoji="1" lang="en-US" altLang="zh-CN" sz="2400" b="1" i="1" dirty="0">
                  <a:solidFill>
                    <a:srgbClr val="CC3300"/>
                  </a:solidFill>
                  <a:latin typeface="微软雅黑" panose="020B0503020204020204" pitchFamily="34" charset="-122"/>
                </a:rPr>
                <a:t>R</a:t>
              </a:r>
              <a:r>
                <a:rPr kumimoji="1" lang="zh-CN" altLang="en-US" sz="2400" b="1" dirty="0">
                  <a:solidFill>
                    <a:srgbClr val="CC3300"/>
                  </a:solidFill>
                  <a:latin typeface="微软雅黑" panose="020B0503020204020204" pitchFamily="34" charset="-122"/>
                </a:rPr>
                <a:t>为：</a:t>
              </a:r>
            </a:p>
          </p:txBody>
        </p:sp>
        <p:graphicFrame>
          <p:nvGraphicFramePr>
            <p:cNvPr id="28674" name="Object 244"/>
            <p:cNvGraphicFramePr>
              <a:graphicFrameLocks noChangeAspect="1"/>
            </p:cNvGraphicFramePr>
            <p:nvPr/>
          </p:nvGraphicFramePr>
          <p:xfrm>
            <a:off x="3577" y="2217"/>
            <a:ext cx="1155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60655200" imgH="10363200" progId="Equation.3">
                    <p:embed/>
                  </p:oleObj>
                </mc:Choice>
                <mc:Fallback>
                  <p:oleObj name="公式" r:id="rId2" imgW="60655200" imgH="10363200" progId="Equation.3">
                    <p:embed/>
                    <p:pic>
                      <p:nvPicPr>
                        <p:cNvPr id="0" name="Object 24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577" y="2217"/>
                          <a:ext cx="1155" cy="1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4" name="矩形 233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</a:rPr>
              <a:t>      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235" name="标题 1"/>
          <p:cNvSpPr txBox="1"/>
          <p:nvPr/>
        </p:nvSpPr>
        <p:spPr>
          <a:xfrm>
            <a:off x="152400" y="76200"/>
            <a:ext cx="507382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 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214282" y="1000108"/>
            <a:ext cx="8540750" cy="457200"/>
          </a:xfrm>
          <a:noFill/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SzTx/>
              <a:buFontTx/>
              <a:buChar char="●"/>
            </a:pPr>
            <a:r>
              <a:rPr lang="zh-CN" altLang="en-US" sz="2800" b="1" dirty="0"/>
              <a:t>不当图例展示：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533400" y="1447800"/>
            <a:ext cx="5502276" cy="4189413"/>
            <a:chOff x="0" y="0"/>
            <a:chExt cx="3466" cy="2639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18" y="378"/>
              <a:ext cx="3350" cy="2244"/>
              <a:chOff x="0" y="0"/>
              <a:chExt cx="5027" cy="3366"/>
            </a:xfrm>
          </p:grpSpPr>
          <p:grpSp>
            <p:nvGrpSpPr>
              <p:cNvPr id="4" name="Group 7"/>
              <p:cNvGrpSpPr/>
              <p:nvPr/>
            </p:nvGrpSpPr>
            <p:grpSpPr bwMode="auto">
              <a:xfrm>
                <a:off x="7" y="0"/>
                <a:ext cx="5020" cy="3364"/>
                <a:chOff x="0" y="0"/>
                <a:chExt cx="5020" cy="3124"/>
              </a:xfrm>
            </p:grpSpPr>
            <p:sp>
              <p:nvSpPr>
                <p:cNvPr id="69757" name="Line 8"/>
                <p:cNvSpPr>
                  <a:spLocks noChangeShapeType="1"/>
                </p:cNvSpPr>
                <p:nvPr/>
              </p:nvSpPr>
              <p:spPr bwMode="auto">
                <a:xfrm rot="5400000">
                  <a:off x="1562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58" name="Line 9"/>
                <p:cNvSpPr>
                  <a:spLocks noChangeShapeType="1"/>
                </p:cNvSpPr>
                <p:nvPr/>
              </p:nvSpPr>
              <p:spPr bwMode="auto">
                <a:xfrm rot="5400000">
                  <a:off x="1458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59" name="Line 10"/>
                <p:cNvSpPr>
                  <a:spLocks noChangeShapeType="1"/>
                </p:cNvSpPr>
                <p:nvPr/>
              </p:nvSpPr>
              <p:spPr bwMode="auto">
                <a:xfrm rot="5400000">
                  <a:off x="150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60" name="Line 11"/>
                <p:cNvSpPr>
                  <a:spLocks noChangeShapeType="1"/>
                </p:cNvSpPr>
                <p:nvPr/>
              </p:nvSpPr>
              <p:spPr bwMode="auto">
                <a:xfrm rot="5400000">
                  <a:off x="1408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61" name="Line 12"/>
                <p:cNvSpPr>
                  <a:spLocks noChangeShapeType="1"/>
                </p:cNvSpPr>
                <p:nvPr/>
              </p:nvSpPr>
              <p:spPr bwMode="auto">
                <a:xfrm rot="5400000">
                  <a:off x="1362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62" name="Line 13"/>
                <p:cNvSpPr>
                  <a:spLocks noChangeShapeType="1"/>
                </p:cNvSpPr>
                <p:nvPr/>
              </p:nvSpPr>
              <p:spPr bwMode="auto">
                <a:xfrm rot="5400000">
                  <a:off x="1309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63" name="Line 14"/>
                <p:cNvSpPr>
                  <a:spLocks noChangeShapeType="1"/>
                </p:cNvSpPr>
                <p:nvPr/>
              </p:nvSpPr>
              <p:spPr bwMode="auto">
                <a:xfrm rot="5400000">
                  <a:off x="120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64" name="Line 15"/>
                <p:cNvSpPr>
                  <a:spLocks noChangeShapeType="1"/>
                </p:cNvSpPr>
                <p:nvPr/>
              </p:nvSpPr>
              <p:spPr bwMode="auto">
                <a:xfrm rot="5400000">
                  <a:off x="1252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65" name="Line 16"/>
                <p:cNvSpPr>
                  <a:spLocks noChangeShapeType="1"/>
                </p:cNvSpPr>
                <p:nvPr/>
              </p:nvSpPr>
              <p:spPr bwMode="auto">
                <a:xfrm rot="5400000">
                  <a:off x="1164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66" name="Line 17"/>
                <p:cNvSpPr>
                  <a:spLocks noChangeShapeType="1"/>
                </p:cNvSpPr>
                <p:nvPr/>
              </p:nvSpPr>
              <p:spPr bwMode="auto">
                <a:xfrm rot="5400000">
                  <a:off x="1117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67" name="Line 18"/>
                <p:cNvSpPr>
                  <a:spLocks noChangeShapeType="1"/>
                </p:cNvSpPr>
                <p:nvPr/>
              </p:nvSpPr>
              <p:spPr bwMode="auto">
                <a:xfrm rot="5400000">
                  <a:off x="1074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68" name="Line 19"/>
                <p:cNvSpPr>
                  <a:spLocks noChangeShapeType="1"/>
                </p:cNvSpPr>
                <p:nvPr/>
              </p:nvSpPr>
              <p:spPr bwMode="auto">
                <a:xfrm rot="5400000">
                  <a:off x="970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69" name="Line 20"/>
                <p:cNvSpPr>
                  <a:spLocks noChangeShapeType="1"/>
                </p:cNvSpPr>
                <p:nvPr/>
              </p:nvSpPr>
              <p:spPr bwMode="auto">
                <a:xfrm rot="5400000">
                  <a:off x="1017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70" name="Line 21"/>
                <p:cNvSpPr>
                  <a:spLocks noChangeShapeType="1"/>
                </p:cNvSpPr>
                <p:nvPr/>
              </p:nvSpPr>
              <p:spPr bwMode="auto">
                <a:xfrm rot="5400000">
                  <a:off x="921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71" name="Line 22"/>
                <p:cNvSpPr>
                  <a:spLocks noChangeShapeType="1"/>
                </p:cNvSpPr>
                <p:nvPr/>
              </p:nvSpPr>
              <p:spPr bwMode="auto">
                <a:xfrm rot="5400000">
                  <a:off x="883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72" name="Line 23"/>
                <p:cNvSpPr>
                  <a:spLocks noChangeShapeType="1"/>
                </p:cNvSpPr>
                <p:nvPr/>
              </p:nvSpPr>
              <p:spPr bwMode="auto">
                <a:xfrm rot="5400000">
                  <a:off x="830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73" name="Line 24"/>
                <p:cNvSpPr>
                  <a:spLocks noChangeShapeType="1"/>
                </p:cNvSpPr>
                <p:nvPr/>
              </p:nvSpPr>
              <p:spPr bwMode="auto">
                <a:xfrm rot="5400000">
                  <a:off x="73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74" name="Line 25"/>
                <p:cNvSpPr>
                  <a:spLocks noChangeShapeType="1"/>
                </p:cNvSpPr>
                <p:nvPr/>
              </p:nvSpPr>
              <p:spPr bwMode="auto">
                <a:xfrm rot="5400000">
                  <a:off x="782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75" name="Line 26"/>
                <p:cNvSpPr>
                  <a:spLocks noChangeShapeType="1"/>
                </p:cNvSpPr>
                <p:nvPr/>
              </p:nvSpPr>
              <p:spPr bwMode="auto">
                <a:xfrm rot="5400000">
                  <a:off x="68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76" name="Line 27"/>
                <p:cNvSpPr>
                  <a:spLocks noChangeShapeType="1"/>
                </p:cNvSpPr>
                <p:nvPr/>
              </p:nvSpPr>
              <p:spPr bwMode="auto">
                <a:xfrm rot="5400000">
                  <a:off x="647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77" name="Line 28"/>
                <p:cNvSpPr>
                  <a:spLocks noChangeShapeType="1"/>
                </p:cNvSpPr>
                <p:nvPr/>
              </p:nvSpPr>
              <p:spPr bwMode="auto">
                <a:xfrm rot="5400000">
                  <a:off x="594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78" name="Line 29"/>
                <p:cNvSpPr>
                  <a:spLocks noChangeShapeType="1"/>
                </p:cNvSpPr>
                <p:nvPr/>
              </p:nvSpPr>
              <p:spPr bwMode="auto">
                <a:xfrm rot="5400000">
                  <a:off x="500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79" name="Line 30"/>
                <p:cNvSpPr>
                  <a:spLocks noChangeShapeType="1"/>
                </p:cNvSpPr>
                <p:nvPr/>
              </p:nvSpPr>
              <p:spPr bwMode="auto">
                <a:xfrm rot="5400000">
                  <a:off x="547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80" name="Line 31"/>
                <p:cNvSpPr>
                  <a:spLocks noChangeShapeType="1"/>
                </p:cNvSpPr>
                <p:nvPr/>
              </p:nvSpPr>
              <p:spPr bwMode="auto">
                <a:xfrm rot="5400000">
                  <a:off x="450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81" name="Line 32"/>
                <p:cNvSpPr>
                  <a:spLocks noChangeShapeType="1"/>
                </p:cNvSpPr>
                <p:nvPr/>
              </p:nvSpPr>
              <p:spPr bwMode="auto">
                <a:xfrm rot="5400000">
                  <a:off x="394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82" name="Line 33"/>
                <p:cNvSpPr>
                  <a:spLocks noChangeShapeType="1"/>
                </p:cNvSpPr>
                <p:nvPr/>
              </p:nvSpPr>
              <p:spPr bwMode="auto">
                <a:xfrm rot="5400000">
                  <a:off x="350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83" name="Line 34"/>
                <p:cNvSpPr>
                  <a:spLocks noChangeShapeType="1"/>
                </p:cNvSpPr>
                <p:nvPr/>
              </p:nvSpPr>
              <p:spPr bwMode="auto">
                <a:xfrm rot="5400000">
                  <a:off x="25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84" name="Line 35"/>
                <p:cNvSpPr>
                  <a:spLocks noChangeShapeType="1"/>
                </p:cNvSpPr>
                <p:nvPr/>
              </p:nvSpPr>
              <p:spPr bwMode="auto">
                <a:xfrm rot="5400000">
                  <a:off x="302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85" name="Line 36"/>
                <p:cNvSpPr>
                  <a:spLocks noChangeShapeType="1"/>
                </p:cNvSpPr>
                <p:nvPr/>
              </p:nvSpPr>
              <p:spPr bwMode="auto">
                <a:xfrm rot="5400000">
                  <a:off x="20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86" name="Line 37"/>
                <p:cNvSpPr>
                  <a:spLocks noChangeShapeType="1"/>
                </p:cNvSpPr>
                <p:nvPr/>
              </p:nvSpPr>
              <p:spPr bwMode="auto">
                <a:xfrm rot="5400000">
                  <a:off x="159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87" name="Line 38"/>
                <p:cNvSpPr>
                  <a:spLocks noChangeShapeType="1"/>
                </p:cNvSpPr>
                <p:nvPr/>
              </p:nvSpPr>
              <p:spPr bwMode="auto">
                <a:xfrm rot="5400000">
                  <a:off x="116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88" name="Line 39"/>
                <p:cNvSpPr>
                  <a:spLocks noChangeShapeType="1"/>
                </p:cNvSpPr>
                <p:nvPr/>
              </p:nvSpPr>
              <p:spPr bwMode="auto">
                <a:xfrm rot="5400000">
                  <a:off x="12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89" name="Line 40"/>
                <p:cNvSpPr>
                  <a:spLocks noChangeShapeType="1"/>
                </p:cNvSpPr>
                <p:nvPr/>
              </p:nvSpPr>
              <p:spPr bwMode="auto">
                <a:xfrm rot="5400000">
                  <a:off x="59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90" name="Line 41"/>
                <p:cNvSpPr>
                  <a:spLocks noChangeShapeType="1"/>
                </p:cNvSpPr>
                <p:nvPr/>
              </p:nvSpPr>
              <p:spPr bwMode="auto">
                <a:xfrm rot="5400000">
                  <a:off x="-29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91" name="Line 42"/>
                <p:cNvSpPr>
                  <a:spLocks noChangeShapeType="1"/>
                </p:cNvSpPr>
                <p:nvPr/>
              </p:nvSpPr>
              <p:spPr bwMode="auto">
                <a:xfrm rot="5400000">
                  <a:off x="-76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92" name="Line 43"/>
                <p:cNvSpPr>
                  <a:spLocks noChangeShapeType="1"/>
                </p:cNvSpPr>
                <p:nvPr/>
              </p:nvSpPr>
              <p:spPr bwMode="auto">
                <a:xfrm rot="5400000">
                  <a:off x="-120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93" name="Line 44"/>
                <p:cNvSpPr>
                  <a:spLocks noChangeShapeType="1"/>
                </p:cNvSpPr>
                <p:nvPr/>
              </p:nvSpPr>
              <p:spPr bwMode="auto">
                <a:xfrm rot="5400000">
                  <a:off x="-223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94" name="Line 45"/>
                <p:cNvSpPr>
                  <a:spLocks noChangeShapeType="1"/>
                </p:cNvSpPr>
                <p:nvPr/>
              </p:nvSpPr>
              <p:spPr bwMode="auto">
                <a:xfrm rot="5400000">
                  <a:off x="-177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95" name="Line 46"/>
                <p:cNvSpPr>
                  <a:spLocks noChangeShapeType="1"/>
                </p:cNvSpPr>
                <p:nvPr/>
              </p:nvSpPr>
              <p:spPr bwMode="auto">
                <a:xfrm rot="5400000">
                  <a:off x="-264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96" name="Line 47"/>
                <p:cNvSpPr>
                  <a:spLocks noChangeShapeType="1"/>
                </p:cNvSpPr>
                <p:nvPr/>
              </p:nvSpPr>
              <p:spPr bwMode="auto">
                <a:xfrm rot="5400000">
                  <a:off x="-320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97" name="Line 48"/>
                <p:cNvSpPr>
                  <a:spLocks noChangeShapeType="1"/>
                </p:cNvSpPr>
                <p:nvPr/>
              </p:nvSpPr>
              <p:spPr bwMode="auto">
                <a:xfrm rot="5400000">
                  <a:off x="-369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98" name="Line 49"/>
                <p:cNvSpPr>
                  <a:spLocks noChangeShapeType="1"/>
                </p:cNvSpPr>
                <p:nvPr/>
              </p:nvSpPr>
              <p:spPr bwMode="auto">
                <a:xfrm rot="5400000">
                  <a:off x="-46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799" name="Line 50"/>
                <p:cNvSpPr>
                  <a:spLocks noChangeShapeType="1"/>
                </p:cNvSpPr>
                <p:nvPr/>
              </p:nvSpPr>
              <p:spPr bwMode="auto">
                <a:xfrm rot="5400000">
                  <a:off x="-417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00" name="Line 51"/>
                <p:cNvSpPr>
                  <a:spLocks noChangeShapeType="1"/>
                </p:cNvSpPr>
                <p:nvPr/>
              </p:nvSpPr>
              <p:spPr bwMode="auto">
                <a:xfrm rot="5400000">
                  <a:off x="-514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01" name="Line 52"/>
                <p:cNvSpPr>
                  <a:spLocks noChangeShapeType="1"/>
                </p:cNvSpPr>
                <p:nvPr/>
              </p:nvSpPr>
              <p:spPr bwMode="auto">
                <a:xfrm rot="5400000">
                  <a:off x="-561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02" name="Line 53"/>
                <p:cNvSpPr>
                  <a:spLocks noChangeShapeType="1"/>
                </p:cNvSpPr>
                <p:nvPr/>
              </p:nvSpPr>
              <p:spPr bwMode="auto">
                <a:xfrm rot="5400000">
                  <a:off x="-604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03" name="Line 54"/>
                <p:cNvSpPr>
                  <a:spLocks noChangeShapeType="1"/>
                </p:cNvSpPr>
                <p:nvPr/>
              </p:nvSpPr>
              <p:spPr bwMode="auto">
                <a:xfrm rot="5400000">
                  <a:off x="-700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04" name="Line 55"/>
                <p:cNvSpPr>
                  <a:spLocks noChangeShapeType="1"/>
                </p:cNvSpPr>
                <p:nvPr/>
              </p:nvSpPr>
              <p:spPr bwMode="auto">
                <a:xfrm rot="5400000">
                  <a:off x="-661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05" name="Line 56"/>
                <p:cNvSpPr>
                  <a:spLocks noChangeShapeType="1"/>
                </p:cNvSpPr>
                <p:nvPr/>
              </p:nvSpPr>
              <p:spPr bwMode="auto">
                <a:xfrm rot="5400000">
                  <a:off x="-749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06" name="Line 57"/>
                <p:cNvSpPr>
                  <a:spLocks noChangeShapeType="1"/>
                </p:cNvSpPr>
                <p:nvPr/>
              </p:nvSpPr>
              <p:spPr bwMode="auto">
                <a:xfrm rot="5400000">
                  <a:off x="-796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07" name="Line 58"/>
                <p:cNvSpPr>
                  <a:spLocks noChangeShapeType="1"/>
                </p:cNvSpPr>
                <p:nvPr/>
              </p:nvSpPr>
              <p:spPr bwMode="auto">
                <a:xfrm rot="5400000">
                  <a:off x="-841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08" name="Line 59"/>
                <p:cNvSpPr>
                  <a:spLocks noChangeShapeType="1"/>
                </p:cNvSpPr>
                <p:nvPr/>
              </p:nvSpPr>
              <p:spPr bwMode="auto">
                <a:xfrm rot="5400000">
                  <a:off x="-936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09" name="Line 60"/>
                <p:cNvSpPr>
                  <a:spLocks noChangeShapeType="1"/>
                </p:cNvSpPr>
                <p:nvPr/>
              </p:nvSpPr>
              <p:spPr bwMode="auto">
                <a:xfrm rot="5400000">
                  <a:off x="-889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10" name="Line 61"/>
                <p:cNvSpPr>
                  <a:spLocks noChangeShapeType="1"/>
                </p:cNvSpPr>
                <p:nvPr/>
              </p:nvSpPr>
              <p:spPr bwMode="auto">
                <a:xfrm rot="5400000">
                  <a:off x="-98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11" name="Line 62"/>
                <p:cNvSpPr>
                  <a:spLocks noChangeShapeType="1"/>
                </p:cNvSpPr>
                <p:nvPr/>
              </p:nvSpPr>
              <p:spPr bwMode="auto">
                <a:xfrm rot="5400000">
                  <a:off x="-1033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12" name="Line 63"/>
                <p:cNvSpPr>
                  <a:spLocks noChangeShapeType="1"/>
                </p:cNvSpPr>
                <p:nvPr/>
              </p:nvSpPr>
              <p:spPr bwMode="auto">
                <a:xfrm rot="5400000">
                  <a:off x="-1076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13" name="Line 64"/>
                <p:cNvSpPr>
                  <a:spLocks noChangeShapeType="1"/>
                </p:cNvSpPr>
                <p:nvPr/>
              </p:nvSpPr>
              <p:spPr bwMode="auto">
                <a:xfrm rot="5400000">
                  <a:off x="-1171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14" name="Line 65"/>
                <p:cNvSpPr>
                  <a:spLocks noChangeShapeType="1"/>
                </p:cNvSpPr>
                <p:nvPr/>
              </p:nvSpPr>
              <p:spPr bwMode="auto">
                <a:xfrm rot="5400000">
                  <a:off x="-1133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15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-1221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16" name="Line 67"/>
                <p:cNvSpPr>
                  <a:spLocks noChangeShapeType="1"/>
                </p:cNvSpPr>
                <p:nvPr/>
              </p:nvSpPr>
              <p:spPr bwMode="auto">
                <a:xfrm rot="5400000">
                  <a:off x="-1268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17" name="Line 68"/>
                <p:cNvSpPr>
                  <a:spLocks noChangeShapeType="1"/>
                </p:cNvSpPr>
                <p:nvPr/>
              </p:nvSpPr>
              <p:spPr bwMode="auto">
                <a:xfrm rot="5400000">
                  <a:off x="-1309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18" name="Line 69"/>
                <p:cNvSpPr>
                  <a:spLocks noChangeShapeType="1"/>
                </p:cNvSpPr>
                <p:nvPr/>
              </p:nvSpPr>
              <p:spPr bwMode="auto">
                <a:xfrm rot="5400000">
                  <a:off x="-1413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19" name="Line 70"/>
                <p:cNvSpPr>
                  <a:spLocks noChangeShapeType="1"/>
                </p:cNvSpPr>
                <p:nvPr/>
              </p:nvSpPr>
              <p:spPr bwMode="auto">
                <a:xfrm rot="5400000">
                  <a:off x="-1367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20" name="Line 71"/>
                <p:cNvSpPr>
                  <a:spLocks noChangeShapeType="1"/>
                </p:cNvSpPr>
                <p:nvPr/>
              </p:nvSpPr>
              <p:spPr bwMode="auto">
                <a:xfrm rot="5400000">
                  <a:off x="-1463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21" name="Line 72"/>
                <p:cNvSpPr>
                  <a:spLocks noChangeShapeType="1"/>
                </p:cNvSpPr>
                <p:nvPr/>
              </p:nvSpPr>
              <p:spPr bwMode="auto">
                <a:xfrm rot="5400000">
                  <a:off x="-1510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22" name="Line 73"/>
                <p:cNvSpPr>
                  <a:spLocks noChangeShapeType="1"/>
                </p:cNvSpPr>
                <p:nvPr/>
              </p:nvSpPr>
              <p:spPr bwMode="auto">
                <a:xfrm rot="5400000">
                  <a:off x="-1562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23" name="Line 74"/>
                <p:cNvSpPr>
                  <a:spLocks noChangeShapeType="1"/>
                </p:cNvSpPr>
                <p:nvPr/>
              </p:nvSpPr>
              <p:spPr bwMode="auto">
                <a:xfrm rot="5400000">
                  <a:off x="2507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24" name="Line 75"/>
                <p:cNvSpPr>
                  <a:spLocks noChangeShapeType="1"/>
                </p:cNvSpPr>
                <p:nvPr/>
              </p:nvSpPr>
              <p:spPr bwMode="auto">
                <a:xfrm rot="5400000">
                  <a:off x="2411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25" name="Line 76"/>
                <p:cNvSpPr>
                  <a:spLocks noChangeShapeType="1"/>
                </p:cNvSpPr>
                <p:nvPr/>
              </p:nvSpPr>
              <p:spPr bwMode="auto">
                <a:xfrm rot="5400000">
                  <a:off x="2450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26" name="Line 77"/>
                <p:cNvSpPr>
                  <a:spLocks noChangeShapeType="1"/>
                </p:cNvSpPr>
                <p:nvPr/>
              </p:nvSpPr>
              <p:spPr bwMode="auto">
                <a:xfrm rot="5400000">
                  <a:off x="2362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27" name="Line 78"/>
                <p:cNvSpPr>
                  <a:spLocks noChangeShapeType="1"/>
                </p:cNvSpPr>
                <p:nvPr/>
              </p:nvSpPr>
              <p:spPr bwMode="auto">
                <a:xfrm rot="5400000">
                  <a:off x="231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28" name="Line 79"/>
                <p:cNvSpPr>
                  <a:spLocks noChangeShapeType="1"/>
                </p:cNvSpPr>
                <p:nvPr/>
              </p:nvSpPr>
              <p:spPr bwMode="auto">
                <a:xfrm rot="5400000">
                  <a:off x="2270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29" name="Line 80"/>
                <p:cNvSpPr>
                  <a:spLocks noChangeShapeType="1"/>
                </p:cNvSpPr>
                <p:nvPr/>
              </p:nvSpPr>
              <p:spPr bwMode="auto">
                <a:xfrm rot="5400000">
                  <a:off x="217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30" name="Line 81"/>
                <p:cNvSpPr>
                  <a:spLocks noChangeShapeType="1"/>
                </p:cNvSpPr>
                <p:nvPr/>
              </p:nvSpPr>
              <p:spPr bwMode="auto">
                <a:xfrm rot="5400000">
                  <a:off x="2222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31" name="Line 82"/>
                <p:cNvSpPr>
                  <a:spLocks noChangeShapeType="1"/>
                </p:cNvSpPr>
                <p:nvPr/>
              </p:nvSpPr>
              <p:spPr bwMode="auto">
                <a:xfrm rot="5400000">
                  <a:off x="2126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32" name="Line 83"/>
                <p:cNvSpPr>
                  <a:spLocks noChangeShapeType="1"/>
                </p:cNvSpPr>
                <p:nvPr/>
              </p:nvSpPr>
              <p:spPr bwMode="auto">
                <a:xfrm rot="5400000">
                  <a:off x="2078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33" name="Line 84"/>
                <p:cNvSpPr>
                  <a:spLocks noChangeShapeType="1"/>
                </p:cNvSpPr>
                <p:nvPr/>
              </p:nvSpPr>
              <p:spPr bwMode="auto">
                <a:xfrm rot="5400000">
                  <a:off x="2035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34" name="Line 85"/>
                <p:cNvSpPr>
                  <a:spLocks noChangeShapeType="1"/>
                </p:cNvSpPr>
                <p:nvPr/>
              </p:nvSpPr>
              <p:spPr bwMode="auto">
                <a:xfrm rot="5400000">
                  <a:off x="1940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35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1978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36" name="Line 87"/>
                <p:cNvSpPr>
                  <a:spLocks noChangeShapeType="1"/>
                </p:cNvSpPr>
                <p:nvPr/>
              </p:nvSpPr>
              <p:spPr bwMode="auto">
                <a:xfrm rot="5400000">
                  <a:off x="1890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37" name="Line 88"/>
                <p:cNvSpPr>
                  <a:spLocks noChangeShapeType="1"/>
                </p:cNvSpPr>
                <p:nvPr/>
              </p:nvSpPr>
              <p:spPr bwMode="auto">
                <a:xfrm rot="5400000">
                  <a:off x="1843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38" name="Line 89"/>
                <p:cNvSpPr>
                  <a:spLocks noChangeShapeType="1"/>
                </p:cNvSpPr>
                <p:nvPr/>
              </p:nvSpPr>
              <p:spPr bwMode="auto">
                <a:xfrm rot="5400000">
                  <a:off x="1802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39" name="Line 90"/>
                <p:cNvSpPr>
                  <a:spLocks noChangeShapeType="1"/>
                </p:cNvSpPr>
                <p:nvPr/>
              </p:nvSpPr>
              <p:spPr bwMode="auto">
                <a:xfrm rot="5400000">
                  <a:off x="1698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40" name="Line 91"/>
                <p:cNvSpPr>
                  <a:spLocks noChangeShapeType="1"/>
                </p:cNvSpPr>
                <p:nvPr/>
              </p:nvSpPr>
              <p:spPr bwMode="auto">
                <a:xfrm rot="5400000">
                  <a:off x="1744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41" name="Line 92"/>
                <p:cNvSpPr>
                  <a:spLocks noChangeShapeType="1"/>
                </p:cNvSpPr>
                <p:nvPr/>
              </p:nvSpPr>
              <p:spPr bwMode="auto">
                <a:xfrm rot="5400000">
                  <a:off x="1648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42" name="Line 93"/>
                <p:cNvSpPr>
                  <a:spLocks noChangeShapeType="1"/>
                </p:cNvSpPr>
                <p:nvPr/>
              </p:nvSpPr>
              <p:spPr bwMode="auto">
                <a:xfrm rot="5400000">
                  <a:off x="1601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43" name="Line 94"/>
                <p:cNvSpPr>
                  <a:spLocks noChangeShapeType="1"/>
                </p:cNvSpPr>
                <p:nvPr/>
              </p:nvSpPr>
              <p:spPr bwMode="auto">
                <a:xfrm rot="5400000">
                  <a:off x="3458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44" name="Line 95"/>
                <p:cNvSpPr>
                  <a:spLocks noChangeShapeType="1"/>
                </p:cNvSpPr>
                <p:nvPr/>
              </p:nvSpPr>
              <p:spPr bwMode="auto">
                <a:xfrm rot="5400000">
                  <a:off x="3362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45" name="Line 96"/>
                <p:cNvSpPr>
                  <a:spLocks noChangeShapeType="1"/>
                </p:cNvSpPr>
                <p:nvPr/>
              </p:nvSpPr>
              <p:spPr bwMode="auto">
                <a:xfrm rot="5400000">
                  <a:off x="3401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46" name="Line 97"/>
                <p:cNvSpPr>
                  <a:spLocks noChangeShapeType="1"/>
                </p:cNvSpPr>
                <p:nvPr/>
              </p:nvSpPr>
              <p:spPr bwMode="auto">
                <a:xfrm rot="5400000">
                  <a:off x="3313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47" name="Line 98"/>
                <p:cNvSpPr>
                  <a:spLocks noChangeShapeType="1"/>
                </p:cNvSpPr>
                <p:nvPr/>
              </p:nvSpPr>
              <p:spPr bwMode="auto">
                <a:xfrm rot="5400000">
                  <a:off x="3266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48" name="Line 99"/>
                <p:cNvSpPr>
                  <a:spLocks noChangeShapeType="1"/>
                </p:cNvSpPr>
                <p:nvPr/>
              </p:nvSpPr>
              <p:spPr bwMode="auto">
                <a:xfrm rot="5400000">
                  <a:off x="3221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49" name="Line 100"/>
                <p:cNvSpPr>
                  <a:spLocks noChangeShapeType="1"/>
                </p:cNvSpPr>
                <p:nvPr/>
              </p:nvSpPr>
              <p:spPr bwMode="auto">
                <a:xfrm rot="5400000">
                  <a:off x="3126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50" name="Line 101"/>
                <p:cNvSpPr>
                  <a:spLocks noChangeShapeType="1"/>
                </p:cNvSpPr>
                <p:nvPr/>
              </p:nvSpPr>
              <p:spPr bwMode="auto">
                <a:xfrm rot="5400000">
                  <a:off x="3173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51" name="Line 102"/>
                <p:cNvSpPr>
                  <a:spLocks noChangeShapeType="1"/>
                </p:cNvSpPr>
                <p:nvPr/>
              </p:nvSpPr>
              <p:spPr bwMode="auto">
                <a:xfrm rot="5400000">
                  <a:off x="3077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52" name="Line 103"/>
                <p:cNvSpPr>
                  <a:spLocks noChangeShapeType="1"/>
                </p:cNvSpPr>
                <p:nvPr/>
              </p:nvSpPr>
              <p:spPr bwMode="auto">
                <a:xfrm rot="5400000">
                  <a:off x="3029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53" name="Line 104"/>
                <p:cNvSpPr>
                  <a:spLocks noChangeShapeType="1"/>
                </p:cNvSpPr>
                <p:nvPr/>
              </p:nvSpPr>
              <p:spPr bwMode="auto">
                <a:xfrm rot="5400000">
                  <a:off x="2986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54" name="Line 105"/>
                <p:cNvSpPr>
                  <a:spLocks noChangeShapeType="1"/>
                </p:cNvSpPr>
                <p:nvPr/>
              </p:nvSpPr>
              <p:spPr bwMode="auto">
                <a:xfrm rot="5400000">
                  <a:off x="2891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55" name="Line 106"/>
                <p:cNvSpPr>
                  <a:spLocks noChangeShapeType="1"/>
                </p:cNvSpPr>
                <p:nvPr/>
              </p:nvSpPr>
              <p:spPr bwMode="auto">
                <a:xfrm rot="5400000">
                  <a:off x="2929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56" name="Line 107"/>
                <p:cNvSpPr>
                  <a:spLocks noChangeShapeType="1"/>
                </p:cNvSpPr>
                <p:nvPr/>
              </p:nvSpPr>
              <p:spPr bwMode="auto">
                <a:xfrm rot="5400000">
                  <a:off x="2841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57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2794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58" name="Line 109"/>
                <p:cNvSpPr>
                  <a:spLocks noChangeShapeType="1"/>
                </p:cNvSpPr>
                <p:nvPr/>
              </p:nvSpPr>
              <p:spPr bwMode="auto">
                <a:xfrm rot="5400000">
                  <a:off x="2753" y="15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59" name="Line 110"/>
                <p:cNvSpPr>
                  <a:spLocks noChangeShapeType="1"/>
                </p:cNvSpPr>
                <p:nvPr/>
              </p:nvSpPr>
              <p:spPr bwMode="auto">
                <a:xfrm rot="5400000">
                  <a:off x="2649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60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2695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61" name="Line 112"/>
                <p:cNvSpPr>
                  <a:spLocks noChangeShapeType="1"/>
                </p:cNvSpPr>
                <p:nvPr/>
              </p:nvSpPr>
              <p:spPr bwMode="auto">
                <a:xfrm rot="5400000">
                  <a:off x="2599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69862" name="Line 113"/>
                <p:cNvSpPr>
                  <a:spLocks noChangeShapeType="1"/>
                </p:cNvSpPr>
                <p:nvPr/>
              </p:nvSpPr>
              <p:spPr bwMode="auto">
                <a:xfrm rot="5400000">
                  <a:off x="2552" y="1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9686" name="Line 114"/>
              <p:cNvSpPr>
                <a:spLocks noChangeShapeType="1"/>
              </p:cNvSpPr>
              <p:nvPr/>
            </p:nvSpPr>
            <p:spPr bwMode="auto">
              <a:xfrm>
                <a:off x="0" y="2"/>
                <a:ext cx="5021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687" name="Line 115"/>
              <p:cNvSpPr>
                <a:spLocks noChangeShapeType="1"/>
              </p:cNvSpPr>
              <p:nvPr/>
            </p:nvSpPr>
            <p:spPr bwMode="auto">
              <a:xfrm>
                <a:off x="0" y="98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688" name="Line 116"/>
              <p:cNvSpPr>
                <a:spLocks noChangeShapeType="1"/>
              </p:cNvSpPr>
              <p:nvPr/>
            </p:nvSpPr>
            <p:spPr bwMode="auto">
              <a:xfrm>
                <a:off x="0" y="50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689" name="Line 117"/>
              <p:cNvSpPr>
                <a:spLocks noChangeShapeType="1"/>
              </p:cNvSpPr>
              <p:nvPr/>
            </p:nvSpPr>
            <p:spPr bwMode="auto">
              <a:xfrm>
                <a:off x="0" y="147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690" name="Line 118"/>
              <p:cNvSpPr>
                <a:spLocks noChangeShapeType="1"/>
              </p:cNvSpPr>
              <p:nvPr/>
            </p:nvSpPr>
            <p:spPr bwMode="auto">
              <a:xfrm>
                <a:off x="0" y="185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691" name="Line 119"/>
              <p:cNvSpPr>
                <a:spLocks noChangeShapeType="1"/>
              </p:cNvSpPr>
              <p:nvPr/>
            </p:nvSpPr>
            <p:spPr bwMode="auto">
              <a:xfrm>
                <a:off x="0" y="246"/>
                <a:ext cx="5021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692" name="Line 120"/>
              <p:cNvSpPr>
                <a:spLocks noChangeShapeType="1"/>
              </p:cNvSpPr>
              <p:nvPr/>
            </p:nvSpPr>
            <p:spPr bwMode="auto">
              <a:xfrm>
                <a:off x="0" y="343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693" name="Line 121"/>
              <p:cNvSpPr>
                <a:spLocks noChangeShapeType="1"/>
              </p:cNvSpPr>
              <p:nvPr/>
            </p:nvSpPr>
            <p:spPr bwMode="auto">
              <a:xfrm>
                <a:off x="0" y="286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694" name="Line 122"/>
              <p:cNvSpPr>
                <a:spLocks noChangeShapeType="1"/>
              </p:cNvSpPr>
              <p:nvPr/>
            </p:nvSpPr>
            <p:spPr bwMode="auto">
              <a:xfrm>
                <a:off x="0" y="392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695" name="Line 123"/>
              <p:cNvSpPr>
                <a:spLocks noChangeShapeType="1"/>
              </p:cNvSpPr>
              <p:nvPr/>
            </p:nvSpPr>
            <p:spPr bwMode="auto">
              <a:xfrm>
                <a:off x="0" y="430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696" name="Line 124"/>
              <p:cNvSpPr>
                <a:spLocks noChangeShapeType="1"/>
              </p:cNvSpPr>
              <p:nvPr/>
            </p:nvSpPr>
            <p:spPr bwMode="auto">
              <a:xfrm>
                <a:off x="0" y="491"/>
                <a:ext cx="5021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697" name="Line 125"/>
              <p:cNvSpPr>
                <a:spLocks noChangeShapeType="1"/>
              </p:cNvSpPr>
              <p:nvPr/>
            </p:nvSpPr>
            <p:spPr bwMode="auto">
              <a:xfrm>
                <a:off x="0" y="578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698" name="Line 126"/>
              <p:cNvSpPr>
                <a:spLocks noChangeShapeType="1"/>
              </p:cNvSpPr>
              <p:nvPr/>
            </p:nvSpPr>
            <p:spPr bwMode="auto">
              <a:xfrm>
                <a:off x="0" y="530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699" name="Line 127"/>
              <p:cNvSpPr>
                <a:spLocks noChangeShapeType="1"/>
              </p:cNvSpPr>
              <p:nvPr/>
            </p:nvSpPr>
            <p:spPr bwMode="auto">
              <a:xfrm>
                <a:off x="0" y="627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00" name="Line 128"/>
              <p:cNvSpPr>
                <a:spLocks noChangeShapeType="1"/>
              </p:cNvSpPr>
              <p:nvPr/>
            </p:nvSpPr>
            <p:spPr bwMode="auto">
              <a:xfrm>
                <a:off x="0" y="674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01" name="Line 129"/>
              <p:cNvSpPr>
                <a:spLocks noChangeShapeType="1"/>
              </p:cNvSpPr>
              <p:nvPr/>
            </p:nvSpPr>
            <p:spPr bwMode="auto">
              <a:xfrm>
                <a:off x="0" y="726"/>
                <a:ext cx="5021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02" name="Line 130"/>
              <p:cNvSpPr>
                <a:spLocks noChangeShapeType="1"/>
              </p:cNvSpPr>
              <p:nvPr/>
            </p:nvSpPr>
            <p:spPr bwMode="auto">
              <a:xfrm>
                <a:off x="0" y="823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03" name="Line 131"/>
              <p:cNvSpPr>
                <a:spLocks noChangeShapeType="1"/>
              </p:cNvSpPr>
              <p:nvPr/>
            </p:nvSpPr>
            <p:spPr bwMode="auto">
              <a:xfrm>
                <a:off x="0" y="775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04" name="Line 132"/>
              <p:cNvSpPr>
                <a:spLocks noChangeShapeType="1"/>
              </p:cNvSpPr>
              <p:nvPr/>
            </p:nvSpPr>
            <p:spPr bwMode="auto">
              <a:xfrm>
                <a:off x="0" y="872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05" name="Line 133"/>
              <p:cNvSpPr>
                <a:spLocks noChangeShapeType="1"/>
              </p:cNvSpPr>
              <p:nvPr/>
            </p:nvSpPr>
            <p:spPr bwMode="auto">
              <a:xfrm>
                <a:off x="0" y="919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06" name="Line 134"/>
              <p:cNvSpPr>
                <a:spLocks noChangeShapeType="1"/>
              </p:cNvSpPr>
              <p:nvPr/>
            </p:nvSpPr>
            <p:spPr bwMode="auto">
              <a:xfrm>
                <a:off x="0" y="962"/>
                <a:ext cx="5021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07" name="Line 135"/>
              <p:cNvSpPr>
                <a:spLocks noChangeShapeType="1"/>
              </p:cNvSpPr>
              <p:nvPr/>
            </p:nvSpPr>
            <p:spPr bwMode="auto">
              <a:xfrm>
                <a:off x="0" y="1058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08" name="Line 136"/>
              <p:cNvSpPr>
                <a:spLocks noChangeShapeType="1"/>
              </p:cNvSpPr>
              <p:nvPr/>
            </p:nvSpPr>
            <p:spPr bwMode="auto">
              <a:xfrm>
                <a:off x="0" y="1010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09" name="Line 137"/>
              <p:cNvSpPr>
                <a:spLocks noChangeShapeType="1"/>
              </p:cNvSpPr>
              <p:nvPr/>
            </p:nvSpPr>
            <p:spPr bwMode="auto">
              <a:xfrm>
                <a:off x="0" y="1107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10" name="Line 138"/>
              <p:cNvSpPr>
                <a:spLocks noChangeShapeType="1"/>
              </p:cNvSpPr>
              <p:nvPr/>
            </p:nvSpPr>
            <p:spPr bwMode="auto">
              <a:xfrm>
                <a:off x="0" y="1154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11" name="Line 139"/>
              <p:cNvSpPr>
                <a:spLocks noChangeShapeType="1"/>
              </p:cNvSpPr>
              <p:nvPr/>
            </p:nvSpPr>
            <p:spPr bwMode="auto">
              <a:xfrm>
                <a:off x="0" y="1206"/>
                <a:ext cx="5021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12" name="Line 140"/>
              <p:cNvSpPr>
                <a:spLocks noChangeShapeType="1"/>
              </p:cNvSpPr>
              <p:nvPr/>
            </p:nvSpPr>
            <p:spPr bwMode="auto">
              <a:xfrm>
                <a:off x="0" y="1294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13" name="Line 141"/>
              <p:cNvSpPr>
                <a:spLocks noChangeShapeType="1"/>
              </p:cNvSpPr>
              <p:nvPr/>
            </p:nvSpPr>
            <p:spPr bwMode="auto">
              <a:xfrm>
                <a:off x="0" y="1254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14" name="Line 142"/>
              <p:cNvSpPr>
                <a:spLocks noChangeShapeType="1"/>
              </p:cNvSpPr>
              <p:nvPr/>
            </p:nvSpPr>
            <p:spPr bwMode="auto">
              <a:xfrm>
                <a:off x="0" y="1343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15" name="Line 143"/>
              <p:cNvSpPr>
                <a:spLocks noChangeShapeType="1"/>
              </p:cNvSpPr>
              <p:nvPr/>
            </p:nvSpPr>
            <p:spPr bwMode="auto">
              <a:xfrm>
                <a:off x="0" y="1390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16" name="Line 144"/>
              <p:cNvSpPr>
                <a:spLocks noChangeShapeType="1"/>
              </p:cNvSpPr>
              <p:nvPr/>
            </p:nvSpPr>
            <p:spPr bwMode="auto">
              <a:xfrm>
                <a:off x="0" y="1442"/>
                <a:ext cx="5021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17" name="Line 145"/>
              <p:cNvSpPr>
                <a:spLocks noChangeShapeType="1"/>
              </p:cNvSpPr>
              <p:nvPr/>
            </p:nvSpPr>
            <p:spPr bwMode="auto">
              <a:xfrm>
                <a:off x="0" y="1538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18" name="Line 146"/>
              <p:cNvSpPr>
                <a:spLocks noChangeShapeType="1"/>
              </p:cNvSpPr>
              <p:nvPr/>
            </p:nvSpPr>
            <p:spPr bwMode="auto">
              <a:xfrm>
                <a:off x="0" y="1490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19" name="Line 147"/>
              <p:cNvSpPr>
                <a:spLocks noChangeShapeType="1"/>
              </p:cNvSpPr>
              <p:nvPr/>
            </p:nvSpPr>
            <p:spPr bwMode="auto">
              <a:xfrm>
                <a:off x="0" y="1587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20" name="Line 148"/>
              <p:cNvSpPr>
                <a:spLocks noChangeShapeType="1"/>
              </p:cNvSpPr>
              <p:nvPr/>
            </p:nvSpPr>
            <p:spPr bwMode="auto">
              <a:xfrm>
                <a:off x="0" y="1634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21" name="Line 149"/>
              <p:cNvSpPr>
                <a:spLocks noChangeShapeType="1"/>
              </p:cNvSpPr>
              <p:nvPr/>
            </p:nvSpPr>
            <p:spPr bwMode="auto">
              <a:xfrm>
                <a:off x="0" y="1686"/>
                <a:ext cx="5021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22" name="Line 150"/>
              <p:cNvSpPr>
                <a:spLocks noChangeShapeType="1"/>
              </p:cNvSpPr>
              <p:nvPr/>
            </p:nvSpPr>
            <p:spPr bwMode="auto">
              <a:xfrm>
                <a:off x="0" y="1782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23" name="Line 151"/>
              <p:cNvSpPr>
                <a:spLocks noChangeShapeType="1"/>
              </p:cNvSpPr>
              <p:nvPr/>
            </p:nvSpPr>
            <p:spPr bwMode="auto">
              <a:xfrm>
                <a:off x="0" y="1734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24" name="Line 152"/>
              <p:cNvSpPr>
                <a:spLocks noChangeShapeType="1"/>
              </p:cNvSpPr>
              <p:nvPr/>
            </p:nvSpPr>
            <p:spPr bwMode="auto">
              <a:xfrm>
                <a:off x="0" y="1832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25" name="Line 153"/>
              <p:cNvSpPr>
                <a:spLocks noChangeShapeType="1"/>
              </p:cNvSpPr>
              <p:nvPr/>
            </p:nvSpPr>
            <p:spPr bwMode="auto">
              <a:xfrm>
                <a:off x="0" y="1879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26" name="Line 154"/>
              <p:cNvSpPr>
                <a:spLocks noChangeShapeType="1"/>
              </p:cNvSpPr>
              <p:nvPr/>
            </p:nvSpPr>
            <p:spPr bwMode="auto">
              <a:xfrm>
                <a:off x="0" y="1931"/>
                <a:ext cx="5021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27" name="Line 155"/>
              <p:cNvSpPr>
                <a:spLocks noChangeShapeType="1"/>
              </p:cNvSpPr>
              <p:nvPr/>
            </p:nvSpPr>
            <p:spPr bwMode="auto">
              <a:xfrm>
                <a:off x="0" y="2026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28" name="Line 156"/>
              <p:cNvSpPr>
                <a:spLocks noChangeShapeType="1"/>
              </p:cNvSpPr>
              <p:nvPr/>
            </p:nvSpPr>
            <p:spPr bwMode="auto">
              <a:xfrm>
                <a:off x="0" y="1978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29" name="Line 157"/>
              <p:cNvSpPr>
                <a:spLocks noChangeShapeType="1"/>
              </p:cNvSpPr>
              <p:nvPr/>
            </p:nvSpPr>
            <p:spPr bwMode="auto">
              <a:xfrm>
                <a:off x="0" y="2075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30" name="Line 158"/>
              <p:cNvSpPr>
                <a:spLocks noChangeShapeType="1"/>
              </p:cNvSpPr>
              <p:nvPr/>
            </p:nvSpPr>
            <p:spPr bwMode="auto">
              <a:xfrm>
                <a:off x="0" y="2122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31" name="Line 159"/>
              <p:cNvSpPr>
                <a:spLocks noChangeShapeType="1"/>
              </p:cNvSpPr>
              <p:nvPr/>
            </p:nvSpPr>
            <p:spPr bwMode="auto">
              <a:xfrm>
                <a:off x="0" y="2175"/>
                <a:ext cx="5021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32" name="Line 160"/>
              <p:cNvSpPr>
                <a:spLocks noChangeShapeType="1"/>
              </p:cNvSpPr>
              <p:nvPr/>
            </p:nvSpPr>
            <p:spPr bwMode="auto">
              <a:xfrm>
                <a:off x="0" y="2262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33" name="Line 161"/>
              <p:cNvSpPr>
                <a:spLocks noChangeShapeType="1"/>
              </p:cNvSpPr>
              <p:nvPr/>
            </p:nvSpPr>
            <p:spPr bwMode="auto">
              <a:xfrm>
                <a:off x="0" y="2214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34" name="Line 162"/>
              <p:cNvSpPr>
                <a:spLocks noChangeShapeType="1"/>
              </p:cNvSpPr>
              <p:nvPr/>
            </p:nvSpPr>
            <p:spPr bwMode="auto">
              <a:xfrm>
                <a:off x="0" y="2302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35" name="Line 163"/>
              <p:cNvSpPr>
                <a:spLocks noChangeShapeType="1"/>
              </p:cNvSpPr>
              <p:nvPr/>
            </p:nvSpPr>
            <p:spPr bwMode="auto">
              <a:xfrm>
                <a:off x="0" y="2349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36" name="Line 164"/>
              <p:cNvSpPr>
                <a:spLocks noChangeShapeType="1"/>
              </p:cNvSpPr>
              <p:nvPr/>
            </p:nvSpPr>
            <p:spPr bwMode="auto">
              <a:xfrm>
                <a:off x="0" y="2402"/>
                <a:ext cx="5021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37" name="Line 165"/>
              <p:cNvSpPr>
                <a:spLocks noChangeShapeType="1"/>
              </p:cNvSpPr>
              <p:nvPr/>
            </p:nvSpPr>
            <p:spPr bwMode="auto">
              <a:xfrm>
                <a:off x="0" y="2498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38" name="Line 166"/>
              <p:cNvSpPr>
                <a:spLocks noChangeShapeType="1"/>
              </p:cNvSpPr>
              <p:nvPr/>
            </p:nvSpPr>
            <p:spPr bwMode="auto">
              <a:xfrm>
                <a:off x="0" y="2450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39" name="Line 167"/>
              <p:cNvSpPr>
                <a:spLocks noChangeShapeType="1"/>
              </p:cNvSpPr>
              <p:nvPr/>
            </p:nvSpPr>
            <p:spPr bwMode="auto">
              <a:xfrm>
                <a:off x="0" y="2547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40" name="Line 168"/>
              <p:cNvSpPr>
                <a:spLocks noChangeShapeType="1"/>
              </p:cNvSpPr>
              <p:nvPr/>
            </p:nvSpPr>
            <p:spPr bwMode="auto">
              <a:xfrm>
                <a:off x="0" y="2594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41" name="Line 169"/>
              <p:cNvSpPr>
                <a:spLocks noChangeShapeType="1"/>
              </p:cNvSpPr>
              <p:nvPr/>
            </p:nvSpPr>
            <p:spPr bwMode="auto">
              <a:xfrm>
                <a:off x="0" y="2646"/>
                <a:ext cx="5021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42" name="Line 170"/>
              <p:cNvSpPr>
                <a:spLocks noChangeShapeType="1"/>
              </p:cNvSpPr>
              <p:nvPr/>
            </p:nvSpPr>
            <p:spPr bwMode="auto">
              <a:xfrm>
                <a:off x="0" y="2742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43" name="Line 171"/>
              <p:cNvSpPr>
                <a:spLocks noChangeShapeType="1"/>
              </p:cNvSpPr>
              <p:nvPr/>
            </p:nvSpPr>
            <p:spPr bwMode="auto">
              <a:xfrm>
                <a:off x="0" y="2694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44" name="Line 172"/>
              <p:cNvSpPr>
                <a:spLocks noChangeShapeType="1"/>
              </p:cNvSpPr>
              <p:nvPr/>
            </p:nvSpPr>
            <p:spPr bwMode="auto">
              <a:xfrm>
                <a:off x="0" y="2791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45" name="Line 173"/>
              <p:cNvSpPr>
                <a:spLocks noChangeShapeType="1"/>
              </p:cNvSpPr>
              <p:nvPr/>
            </p:nvSpPr>
            <p:spPr bwMode="auto">
              <a:xfrm>
                <a:off x="0" y="2829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46" name="Line 174"/>
              <p:cNvSpPr>
                <a:spLocks noChangeShapeType="1"/>
              </p:cNvSpPr>
              <p:nvPr/>
            </p:nvSpPr>
            <p:spPr bwMode="auto">
              <a:xfrm>
                <a:off x="0" y="2881"/>
                <a:ext cx="5021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47" name="Line 175"/>
              <p:cNvSpPr>
                <a:spLocks noChangeShapeType="1"/>
              </p:cNvSpPr>
              <p:nvPr/>
            </p:nvSpPr>
            <p:spPr bwMode="auto">
              <a:xfrm>
                <a:off x="0" y="2978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48" name="Line 176"/>
              <p:cNvSpPr>
                <a:spLocks noChangeShapeType="1"/>
              </p:cNvSpPr>
              <p:nvPr/>
            </p:nvSpPr>
            <p:spPr bwMode="auto">
              <a:xfrm>
                <a:off x="0" y="2930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49" name="Line 177"/>
              <p:cNvSpPr>
                <a:spLocks noChangeShapeType="1"/>
              </p:cNvSpPr>
              <p:nvPr/>
            </p:nvSpPr>
            <p:spPr bwMode="auto">
              <a:xfrm>
                <a:off x="0" y="3026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50" name="Line 178"/>
              <p:cNvSpPr>
                <a:spLocks noChangeShapeType="1"/>
              </p:cNvSpPr>
              <p:nvPr/>
            </p:nvSpPr>
            <p:spPr bwMode="auto">
              <a:xfrm>
                <a:off x="0" y="3073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51" name="Line 179"/>
              <p:cNvSpPr>
                <a:spLocks noChangeShapeType="1"/>
              </p:cNvSpPr>
              <p:nvPr/>
            </p:nvSpPr>
            <p:spPr bwMode="auto">
              <a:xfrm>
                <a:off x="0" y="3126"/>
                <a:ext cx="5021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52" name="Line 180"/>
              <p:cNvSpPr>
                <a:spLocks noChangeShapeType="1"/>
              </p:cNvSpPr>
              <p:nvPr/>
            </p:nvSpPr>
            <p:spPr bwMode="auto">
              <a:xfrm>
                <a:off x="0" y="3218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53" name="Line 181"/>
              <p:cNvSpPr>
                <a:spLocks noChangeShapeType="1"/>
              </p:cNvSpPr>
              <p:nvPr/>
            </p:nvSpPr>
            <p:spPr bwMode="auto">
              <a:xfrm>
                <a:off x="0" y="3170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54" name="Line 182"/>
              <p:cNvSpPr>
                <a:spLocks noChangeShapeType="1"/>
              </p:cNvSpPr>
              <p:nvPr/>
            </p:nvSpPr>
            <p:spPr bwMode="auto">
              <a:xfrm>
                <a:off x="0" y="3267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55" name="Line 183"/>
              <p:cNvSpPr>
                <a:spLocks noChangeShapeType="1"/>
              </p:cNvSpPr>
              <p:nvPr/>
            </p:nvSpPr>
            <p:spPr bwMode="auto">
              <a:xfrm>
                <a:off x="0" y="3305"/>
                <a:ext cx="5021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756" name="Line 184"/>
              <p:cNvSpPr>
                <a:spLocks noChangeShapeType="1"/>
              </p:cNvSpPr>
              <p:nvPr/>
            </p:nvSpPr>
            <p:spPr bwMode="auto">
              <a:xfrm>
                <a:off x="0" y="3366"/>
                <a:ext cx="5021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69639" name="Line 185"/>
            <p:cNvSpPr>
              <a:spLocks noChangeShapeType="1"/>
            </p:cNvSpPr>
            <p:nvPr/>
          </p:nvSpPr>
          <p:spPr bwMode="auto">
            <a:xfrm flipV="1">
              <a:off x="344" y="540"/>
              <a:ext cx="0" cy="175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stealth" w="lg" len="lg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69640" name="Text Box 186"/>
            <p:cNvSpPr txBox="1">
              <a:spLocks noChangeArrowheads="1"/>
            </p:cNvSpPr>
            <p:nvPr/>
          </p:nvSpPr>
          <p:spPr bwMode="auto">
            <a:xfrm>
              <a:off x="243" y="345"/>
              <a:ext cx="221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i="1" dirty="0">
                  <a:latin typeface="微软雅黑" panose="020B0503020204020204" pitchFamily="34" charset="-122"/>
                </a:rPr>
                <a:t>n</a:t>
              </a:r>
              <a:endParaRPr lang="en-US" altLang="zh-CN" sz="24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69641" name="Text Box 187"/>
            <p:cNvSpPr txBox="1">
              <a:spLocks noChangeArrowheads="1"/>
            </p:cNvSpPr>
            <p:nvPr/>
          </p:nvSpPr>
          <p:spPr bwMode="auto">
            <a:xfrm>
              <a:off x="2866" y="2284"/>
              <a:ext cx="600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i="1" dirty="0">
                  <a:latin typeface="微软雅黑" panose="020B0503020204020204" pitchFamily="34" charset="-122"/>
                </a:rPr>
                <a:t>λ</a:t>
              </a:r>
              <a:r>
                <a:rPr lang="en-US" altLang="zh-CN" sz="2000" b="1" dirty="0">
                  <a:latin typeface="微软雅黑" panose="020B0503020204020204" pitchFamily="34" charset="-122"/>
                </a:rPr>
                <a:t>(nm)</a:t>
              </a:r>
              <a:endParaRPr lang="en-US" altLang="zh-CN" sz="24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69642" name="Line 188"/>
            <p:cNvSpPr>
              <a:spLocks noChangeShapeType="1"/>
            </p:cNvSpPr>
            <p:nvPr/>
          </p:nvSpPr>
          <p:spPr bwMode="auto">
            <a:xfrm>
              <a:off x="338" y="2298"/>
              <a:ext cx="293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stealth" w="lg" len="lg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69643" name="Line 189"/>
            <p:cNvSpPr>
              <a:spLocks noChangeShapeType="1"/>
            </p:cNvSpPr>
            <p:nvPr/>
          </p:nvSpPr>
          <p:spPr bwMode="auto">
            <a:xfrm>
              <a:off x="1137" y="2266"/>
              <a:ext cx="0" cy="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69644" name="Line 190"/>
            <p:cNvSpPr>
              <a:spLocks noChangeShapeType="1"/>
            </p:cNvSpPr>
            <p:nvPr/>
          </p:nvSpPr>
          <p:spPr bwMode="auto">
            <a:xfrm>
              <a:off x="2730" y="2266"/>
              <a:ext cx="0" cy="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69645" name="Line 191"/>
            <p:cNvSpPr>
              <a:spLocks noChangeShapeType="1"/>
            </p:cNvSpPr>
            <p:nvPr/>
          </p:nvSpPr>
          <p:spPr bwMode="auto">
            <a:xfrm rot="5400000">
              <a:off x="356" y="1321"/>
              <a:ext cx="0" cy="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69646" name="Line 192"/>
            <p:cNvSpPr>
              <a:spLocks noChangeShapeType="1"/>
            </p:cNvSpPr>
            <p:nvPr/>
          </p:nvSpPr>
          <p:spPr bwMode="auto">
            <a:xfrm rot="5400000">
              <a:off x="356" y="1643"/>
              <a:ext cx="0" cy="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69647" name="Line 193"/>
            <p:cNvSpPr>
              <a:spLocks noChangeShapeType="1"/>
            </p:cNvSpPr>
            <p:nvPr/>
          </p:nvSpPr>
          <p:spPr bwMode="auto">
            <a:xfrm rot="5400000">
              <a:off x="356" y="1953"/>
              <a:ext cx="0" cy="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69648" name="Line 194"/>
            <p:cNvSpPr>
              <a:spLocks noChangeShapeType="1"/>
            </p:cNvSpPr>
            <p:nvPr/>
          </p:nvSpPr>
          <p:spPr bwMode="auto">
            <a:xfrm rot="5400000">
              <a:off x="356" y="671"/>
              <a:ext cx="0" cy="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69649" name="Line 195"/>
            <p:cNvSpPr>
              <a:spLocks noChangeShapeType="1"/>
            </p:cNvSpPr>
            <p:nvPr/>
          </p:nvSpPr>
          <p:spPr bwMode="auto">
            <a:xfrm rot="5400000">
              <a:off x="356" y="995"/>
              <a:ext cx="0" cy="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69650" name="Text Box 196"/>
            <p:cNvSpPr txBox="1">
              <a:spLocks noChangeArrowheads="1"/>
            </p:cNvSpPr>
            <p:nvPr/>
          </p:nvSpPr>
          <p:spPr bwMode="auto">
            <a:xfrm>
              <a:off x="7" y="2214"/>
              <a:ext cx="365" cy="1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 dirty="0">
                  <a:latin typeface="微软雅黑" panose="020B0503020204020204" pitchFamily="34" charset="-122"/>
                </a:rPr>
                <a:t>1.6500</a:t>
              </a:r>
            </a:p>
          </p:txBody>
        </p:sp>
        <p:sp>
          <p:nvSpPr>
            <p:cNvPr id="69651" name="Text Box 197"/>
            <p:cNvSpPr txBox="1">
              <a:spLocks noChangeArrowheads="1"/>
            </p:cNvSpPr>
            <p:nvPr/>
          </p:nvSpPr>
          <p:spPr bwMode="auto">
            <a:xfrm>
              <a:off x="967" y="2297"/>
              <a:ext cx="298" cy="1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 dirty="0">
                  <a:latin typeface="微软雅黑" panose="020B0503020204020204" pitchFamily="34" charset="-122"/>
                </a:rPr>
                <a:t>500.0</a:t>
              </a:r>
              <a:endParaRPr lang="en-US" altLang="zh-CN" sz="24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69652" name="Text Box 198"/>
            <p:cNvSpPr txBox="1">
              <a:spLocks noChangeArrowheads="1"/>
            </p:cNvSpPr>
            <p:nvPr/>
          </p:nvSpPr>
          <p:spPr bwMode="auto">
            <a:xfrm>
              <a:off x="2612" y="2262"/>
              <a:ext cx="247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 dirty="0">
                  <a:latin typeface="微软雅黑" panose="020B0503020204020204" pitchFamily="34" charset="-122"/>
                </a:rPr>
                <a:t>700.0</a:t>
              </a:r>
              <a:endParaRPr lang="en-US" altLang="zh-CN" sz="24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69653" name="Text Box 199"/>
            <p:cNvSpPr txBox="1">
              <a:spLocks noChangeArrowheads="1"/>
            </p:cNvSpPr>
            <p:nvPr/>
          </p:nvSpPr>
          <p:spPr bwMode="auto">
            <a:xfrm>
              <a:off x="6" y="1608"/>
              <a:ext cx="358" cy="1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 dirty="0">
                  <a:latin typeface="微软雅黑" panose="020B0503020204020204" pitchFamily="34" charset="-122"/>
                </a:rPr>
                <a:t>1.6700</a:t>
              </a:r>
              <a:endParaRPr lang="en-US" altLang="zh-CN" sz="24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69654" name="Text Box 200"/>
            <p:cNvSpPr txBox="1">
              <a:spLocks noChangeArrowheads="1"/>
            </p:cNvSpPr>
            <p:nvPr/>
          </p:nvSpPr>
          <p:spPr bwMode="auto">
            <a:xfrm>
              <a:off x="0" y="1916"/>
              <a:ext cx="374" cy="1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 dirty="0">
                  <a:latin typeface="微软雅黑" panose="020B0503020204020204" pitchFamily="34" charset="-122"/>
                </a:rPr>
                <a:t>1.6600</a:t>
              </a:r>
              <a:endParaRPr lang="en-US" altLang="zh-CN" sz="24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69655" name="Text Box 201"/>
            <p:cNvSpPr txBox="1">
              <a:spLocks noChangeArrowheads="1"/>
            </p:cNvSpPr>
            <p:nvPr/>
          </p:nvSpPr>
          <p:spPr bwMode="auto">
            <a:xfrm>
              <a:off x="19" y="648"/>
              <a:ext cx="345" cy="1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 dirty="0">
                  <a:latin typeface="微软雅黑" panose="020B0503020204020204" pitchFamily="34" charset="-122"/>
                </a:rPr>
                <a:t>1.7000</a:t>
              </a:r>
              <a:endParaRPr lang="en-US" altLang="zh-CN" sz="24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69656" name="Text Box 202"/>
            <p:cNvSpPr txBox="1">
              <a:spLocks noChangeArrowheads="1"/>
            </p:cNvSpPr>
            <p:nvPr/>
          </p:nvSpPr>
          <p:spPr bwMode="auto">
            <a:xfrm>
              <a:off x="22" y="960"/>
              <a:ext cx="325" cy="1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 dirty="0">
                  <a:latin typeface="微软雅黑" panose="020B0503020204020204" pitchFamily="34" charset="-122"/>
                </a:rPr>
                <a:t>1.6900</a:t>
              </a:r>
              <a:endParaRPr lang="en-US" altLang="zh-CN" sz="24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69657" name="Text Box 203"/>
            <p:cNvSpPr txBox="1">
              <a:spLocks noChangeArrowheads="1"/>
            </p:cNvSpPr>
            <p:nvPr/>
          </p:nvSpPr>
          <p:spPr bwMode="auto">
            <a:xfrm>
              <a:off x="21" y="1280"/>
              <a:ext cx="325" cy="1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 dirty="0">
                  <a:latin typeface="微软雅黑" panose="020B0503020204020204" pitchFamily="34" charset="-122"/>
                </a:rPr>
                <a:t>1.6800</a:t>
              </a:r>
              <a:endParaRPr lang="en-US" altLang="zh-CN" sz="24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69658" name="Text Box 204"/>
            <p:cNvSpPr txBox="1">
              <a:spLocks noChangeArrowheads="1"/>
            </p:cNvSpPr>
            <p:nvPr/>
          </p:nvSpPr>
          <p:spPr bwMode="auto">
            <a:xfrm>
              <a:off x="1764" y="2297"/>
              <a:ext cx="283" cy="1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 dirty="0">
                  <a:latin typeface="微软雅黑" panose="020B0503020204020204" pitchFamily="34" charset="-122"/>
                </a:rPr>
                <a:t>600.0</a:t>
              </a:r>
              <a:endParaRPr lang="en-US" altLang="zh-CN" sz="24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69659" name="Line 205"/>
            <p:cNvSpPr>
              <a:spLocks noChangeShapeType="1"/>
            </p:cNvSpPr>
            <p:nvPr/>
          </p:nvSpPr>
          <p:spPr bwMode="auto">
            <a:xfrm>
              <a:off x="1932" y="2264"/>
              <a:ext cx="0" cy="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69660" name="Text Box 206"/>
            <p:cNvSpPr txBox="1">
              <a:spLocks noChangeArrowheads="1"/>
            </p:cNvSpPr>
            <p:nvPr/>
          </p:nvSpPr>
          <p:spPr bwMode="auto">
            <a:xfrm>
              <a:off x="273" y="2316"/>
              <a:ext cx="308" cy="1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 dirty="0">
                  <a:latin typeface="微软雅黑" panose="020B0503020204020204" pitchFamily="34" charset="-122"/>
                </a:rPr>
                <a:t>400.0</a:t>
              </a:r>
              <a:endParaRPr lang="en-US" altLang="zh-CN" sz="24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69661" name="Text Box 207"/>
            <p:cNvSpPr txBox="1">
              <a:spLocks noChangeArrowheads="1"/>
            </p:cNvSpPr>
            <p:nvPr/>
          </p:nvSpPr>
          <p:spPr bwMode="auto">
            <a:xfrm>
              <a:off x="959" y="2389"/>
              <a:ext cx="155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dirty="0">
                  <a:latin typeface="微软雅黑" panose="020B0503020204020204" pitchFamily="34" charset="-122"/>
                  <a:ea typeface="黑体" panose="02010609060101010101" pitchFamily="2" charset="-122"/>
                </a:rPr>
                <a:t>玻璃材料色散曲线图</a:t>
              </a:r>
            </a:p>
          </p:txBody>
        </p:sp>
        <p:grpSp>
          <p:nvGrpSpPr>
            <p:cNvPr id="5" name="Group 208"/>
            <p:cNvGrpSpPr/>
            <p:nvPr/>
          </p:nvGrpSpPr>
          <p:grpSpPr bwMode="auto">
            <a:xfrm>
              <a:off x="692" y="810"/>
              <a:ext cx="31" cy="32"/>
              <a:chOff x="0" y="0"/>
              <a:chExt cx="73" cy="72"/>
            </a:xfrm>
          </p:grpSpPr>
          <p:sp>
            <p:nvSpPr>
              <p:cNvPr id="69683" name="Line 209"/>
              <p:cNvSpPr>
                <a:spLocks noChangeShapeType="1"/>
              </p:cNvSpPr>
              <p:nvPr/>
            </p:nvSpPr>
            <p:spPr bwMode="auto">
              <a:xfrm>
                <a:off x="0" y="42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684" name="Line 210"/>
              <p:cNvSpPr>
                <a:spLocks noChangeShapeType="1"/>
              </p:cNvSpPr>
              <p:nvPr/>
            </p:nvSpPr>
            <p:spPr bwMode="auto">
              <a:xfrm rot="5400000">
                <a:off x="4" y="36"/>
                <a:ext cx="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6" name="Group 211"/>
            <p:cNvGrpSpPr/>
            <p:nvPr/>
          </p:nvGrpSpPr>
          <p:grpSpPr bwMode="auto">
            <a:xfrm>
              <a:off x="877" y="995"/>
              <a:ext cx="32" cy="32"/>
              <a:chOff x="0" y="0"/>
              <a:chExt cx="73" cy="72"/>
            </a:xfrm>
          </p:grpSpPr>
          <p:sp>
            <p:nvSpPr>
              <p:cNvPr id="69681" name="Line 212"/>
              <p:cNvSpPr>
                <a:spLocks noChangeShapeType="1"/>
              </p:cNvSpPr>
              <p:nvPr/>
            </p:nvSpPr>
            <p:spPr bwMode="auto">
              <a:xfrm>
                <a:off x="0" y="42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682" name="Line 213"/>
              <p:cNvSpPr>
                <a:spLocks noChangeShapeType="1"/>
              </p:cNvSpPr>
              <p:nvPr/>
            </p:nvSpPr>
            <p:spPr bwMode="auto">
              <a:xfrm rot="5400000">
                <a:off x="4" y="36"/>
                <a:ext cx="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7" name="Group 214"/>
            <p:cNvGrpSpPr/>
            <p:nvPr/>
          </p:nvGrpSpPr>
          <p:grpSpPr bwMode="auto">
            <a:xfrm>
              <a:off x="1049" y="1139"/>
              <a:ext cx="32" cy="32"/>
              <a:chOff x="0" y="0"/>
              <a:chExt cx="73" cy="72"/>
            </a:xfrm>
          </p:grpSpPr>
          <p:sp>
            <p:nvSpPr>
              <p:cNvPr id="69679" name="Line 215"/>
              <p:cNvSpPr>
                <a:spLocks noChangeShapeType="1"/>
              </p:cNvSpPr>
              <p:nvPr/>
            </p:nvSpPr>
            <p:spPr bwMode="auto">
              <a:xfrm>
                <a:off x="0" y="42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680" name="Line 216"/>
              <p:cNvSpPr>
                <a:spLocks noChangeShapeType="1"/>
              </p:cNvSpPr>
              <p:nvPr/>
            </p:nvSpPr>
            <p:spPr bwMode="auto">
              <a:xfrm rot="5400000">
                <a:off x="4" y="36"/>
                <a:ext cx="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8" name="Group 217"/>
            <p:cNvGrpSpPr/>
            <p:nvPr/>
          </p:nvGrpSpPr>
          <p:grpSpPr bwMode="auto">
            <a:xfrm>
              <a:off x="1132" y="1191"/>
              <a:ext cx="32" cy="32"/>
              <a:chOff x="0" y="0"/>
              <a:chExt cx="73" cy="72"/>
            </a:xfrm>
          </p:grpSpPr>
          <p:sp>
            <p:nvSpPr>
              <p:cNvPr id="69677" name="Line 218"/>
              <p:cNvSpPr>
                <a:spLocks noChangeShapeType="1"/>
              </p:cNvSpPr>
              <p:nvPr/>
            </p:nvSpPr>
            <p:spPr bwMode="auto">
              <a:xfrm>
                <a:off x="0" y="42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678" name="Line 219"/>
              <p:cNvSpPr>
                <a:spLocks noChangeShapeType="1"/>
              </p:cNvSpPr>
              <p:nvPr/>
            </p:nvSpPr>
            <p:spPr bwMode="auto">
              <a:xfrm rot="5400000">
                <a:off x="4" y="36"/>
                <a:ext cx="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9" name="Group 220"/>
            <p:cNvGrpSpPr/>
            <p:nvPr/>
          </p:nvGrpSpPr>
          <p:grpSpPr bwMode="auto">
            <a:xfrm>
              <a:off x="1808" y="1578"/>
              <a:ext cx="32" cy="32"/>
              <a:chOff x="0" y="0"/>
              <a:chExt cx="73" cy="72"/>
            </a:xfrm>
          </p:grpSpPr>
          <p:sp>
            <p:nvSpPr>
              <p:cNvPr id="69675" name="Line 221"/>
              <p:cNvSpPr>
                <a:spLocks noChangeShapeType="1"/>
              </p:cNvSpPr>
              <p:nvPr/>
            </p:nvSpPr>
            <p:spPr bwMode="auto">
              <a:xfrm>
                <a:off x="0" y="42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676" name="Line 222"/>
              <p:cNvSpPr>
                <a:spLocks noChangeShapeType="1"/>
              </p:cNvSpPr>
              <p:nvPr/>
            </p:nvSpPr>
            <p:spPr bwMode="auto">
              <a:xfrm rot="5400000">
                <a:off x="4" y="36"/>
                <a:ext cx="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Group 223"/>
            <p:cNvGrpSpPr/>
            <p:nvPr/>
          </p:nvGrpSpPr>
          <p:grpSpPr bwMode="auto">
            <a:xfrm>
              <a:off x="2453" y="1802"/>
              <a:ext cx="32" cy="32"/>
              <a:chOff x="0" y="0"/>
              <a:chExt cx="73" cy="72"/>
            </a:xfrm>
          </p:grpSpPr>
          <p:sp>
            <p:nvSpPr>
              <p:cNvPr id="69673" name="Line 224"/>
              <p:cNvSpPr>
                <a:spLocks noChangeShapeType="1"/>
              </p:cNvSpPr>
              <p:nvPr/>
            </p:nvSpPr>
            <p:spPr bwMode="auto">
              <a:xfrm>
                <a:off x="0" y="42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674" name="Line 225"/>
              <p:cNvSpPr>
                <a:spLocks noChangeShapeType="1"/>
              </p:cNvSpPr>
              <p:nvPr/>
            </p:nvSpPr>
            <p:spPr bwMode="auto">
              <a:xfrm rot="5400000">
                <a:off x="4" y="36"/>
                <a:ext cx="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Group 226"/>
            <p:cNvGrpSpPr/>
            <p:nvPr/>
          </p:nvGrpSpPr>
          <p:grpSpPr bwMode="auto">
            <a:xfrm>
              <a:off x="2754" y="1880"/>
              <a:ext cx="32" cy="32"/>
              <a:chOff x="0" y="0"/>
              <a:chExt cx="73" cy="72"/>
            </a:xfrm>
          </p:grpSpPr>
          <p:sp>
            <p:nvSpPr>
              <p:cNvPr id="69671" name="Line 227"/>
              <p:cNvSpPr>
                <a:spLocks noChangeShapeType="1"/>
              </p:cNvSpPr>
              <p:nvPr/>
            </p:nvSpPr>
            <p:spPr bwMode="auto">
              <a:xfrm>
                <a:off x="0" y="42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69672" name="Line 228"/>
              <p:cNvSpPr>
                <a:spLocks noChangeShapeType="1"/>
              </p:cNvSpPr>
              <p:nvPr/>
            </p:nvSpPr>
            <p:spPr bwMode="auto">
              <a:xfrm rot="5400000">
                <a:off x="4" y="36"/>
                <a:ext cx="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69669" name="Rectangle 229"/>
            <p:cNvSpPr>
              <a:spLocks noChangeArrowheads="1"/>
            </p:cNvSpPr>
            <p:nvPr/>
          </p:nvSpPr>
          <p:spPr bwMode="auto">
            <a:xfrm>
              <a:off x="1420" y="0"/>
              <a:ext cx="59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>
                  <a:latin typeface="黑体" panose="02010609060101010101" pitchFamily="2" charset="-122"/>
                  <a:ea typeface="黑体" panose="02010609060101010101" pitchFamily="2" charset="-122"/>
                </a:rPr>
                <a:t>图  1</a:t>
              </a:r>
            </a:p>
          </p:txBody>
        </p:sp>
        <p:sp>
          <p:nvSpPr>
            <p:cNvPr id="69670" name="未知"/>
            <p:cNvSpPr/>
            <p:nvPr/>
          </p:nvSpPr>
          <p:spPr bwMode="auto">
            <a:xfrm>
              <a:off x="610" y="691"/>
              <a:ext cx="2483" cy="1272"/>
            </a:xfrm>
            <a:custGeom>
              <a:avLst/>
              <a:gdLst>
                <a:gd name="T0" fmla="*/ 0 w 2483"/>
                <a:gd name="T1" fmla="*/ 0 h 1272"/>
                <a:gd name="T2" fmla="*/ 104 w 2483"/>
                <a:gd name="T3" fmla="*/ 114 h 1272"/>
                <a:gd name="T4" fmla="*/ 218 w 2483"/>
                <a:gd name="T5" fmla="*/ 217 h 1272"/>
                <a:gd name="T6" fmla="*/ 300 w 2483"/>
                <a:gd name="T7" fmla="*/ 279 h 1272"/>
                <a:gd name="T8" fmla="*/ 352 w 2483"/>
                <a:gd name="T9" fmla="*/ 331 h 1272"/>
                <a:gd name="T10" fmla="*/ 404 w 2483"/>
                <a:gd name="T11" fmla="*/ 383 h 1272"/>
                <a:gd name="T12" fmla="*/ 487 w 2483"/>
                <a:gd name="T13" fmla="*/ 466 h 1272"/>
                <a:gd name="T14" fmla="*/ 549 w 2483"/>
                <a:gd name="T15" fmla="*/ 507 h 1272"/>
                <a:gd name="T16" fmla="*/ 600 w 2483"/>
                <a:gd name="T17" fmla="*/ 548 h 1272"/>
                <a:gd name="T18" fmla="*/ 693 w 2483"/>
                <a:gd name="T19" fmla="*/ 631 h 1272"/>
                <a:gd name="T20" fmla="*/ 973 w 2483"/>
                <a:gd name="T21" fmla="*/ 797 h 1272"/>
                <a:gd name="T22" fmla="*/ 1035 w 2483"/>
                <a:gd name="T23" fmla="*/ 838 h 1272"/>
                <a:gd name="T24" fmla="*/ 1159 w 2483"/>
                <a:gd name="T25" fmla="*/ 910 h 1272"/>
                <a:gd name="T26" fmla="*/ 1459 w 2483"/>
                <a:gd name="T27" fmla="*/ 1004 h 1272"/>
                <a:gd name="T28" fmla="*/ 1687 w 2483"/>
                <a:gd name="T29" fmla="*/ 1086 h 1272"/>
                <a:gd name="T30" fmla="*/ 1842 w 2483"/>
                <a:gd name="T31" fmla="*/ 1148 h 1272"/>
                <a:gd name="T32" fmla="*/ 2400 w 2483"/>
                <a:gd name="T33" fmla="*/ 1252 h 1272"/>
                <a:gd name="T34" fmla="*/ 2431 w 2483"/>
                <a:gd name="T35" fmla="*/ 1262 h 1272"/>
                <a:gd name="T36" fmla="*/ 2483 w 2483"/>
                <a:gd name="T37" fmla="*/ 1272 h 12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3"/>
                <a:gd name="T58" fmla="*/ 0 h 1272"/>
                <a:gd name="T59" fmla="*/ 2483 w 2483"/>
                <a:gd name="T60" fmla="*/ 1272 h 12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3" h="1272">
                  <a:moveTo>
                    <a:pt x="0" y="0"/>
                  </a:moveTo>
                  <a:cubicBezTo>
                    <a:pt x="39" y="39"/>
                    <a:pt x="59" y="83"/>
                    <a:pt x="104" y="114"/>
                  </a:cubicBezTo>
                  <a:cubicBezTo>
                    <a:pt x="132" y="156"/>
                    <a:pt x="176" y="190"/>
                    <a:pt x="218" y="217"/>
                  </a:cubicBezTo>
                  <a:cubicBezTo>
                    <a:pt x="245" y="259"/>
                    <a:pt x="259" y="253"/>
                    <a:pt x="300" y="279"/>
                  </a:cubicBezTo>
                  <a:cubicBezTo>
                    <a:pt x="354" y="362"/>
                    <a:pt x="284" y="265"/>
                    <a:pt x="352" y="331"/>
                  </a:cubicBezTo>
                  <a:cubicBezTo>
                    <a:pt x="426" y="403"/>
                    <a:pt x="317" y="324"/>
                    <a:pt x="404" y="383"/>
                  </a:cubicBezTo>
                  <a:cubicBezTo>
                    <a:pt x="426" y="415"/>
                    <a:pt x="456" y="442"/>
                    <a:pt x="487" y="466"/>
                  </a:cubicBezTo>
                  <a:cubicBezTo>
                    <a:pt x="507" y="481"/>
                    <a:pt x="549" y="507"/>
                    <a:pt x="549" y="507"/>
                  </a:cubicBezTo>
                  <a:cubicBezTo>
                    <a:pt x="603" y="591"/>
                    <a:pt x="532" y="496"/>
                    <a:pt x="600" y="548"/>
                  </a:cubicBezTo>
                  <a:cubicBezTo>
                    <a:pt x="633" y="573"/>
                    <a:pt x="661" y="605"/>
                    <a:pt x="693" y="631"/>
                  </a:cubicBezTo>
                  <a:cubicBezTo>
                    <a:pt x="778" y="701"/>
                    <a:pt x="868" y="761"/>
                    <a:pt x="973" y="797"/>
                  </a:cubicBezTo>
                  <a:cubicBezTo>
                    <a:pt x="996" y="805"/>
                    <a:pt x="1014" y="824"/>
                    <a:pt x="1035" y="838"/>
                  </a:cubicBezTo>
                  <a:cubicBezTo>
                    <a:pt x="1075" y="865"/>
                    <a:pt x="1115" y="891"/>
                    <a:pt x="1159" y="910"/>
                  </a:cubicBezTo>
                  <a:cubicBezTo>
                    <a:pt x="1253" y="952"/>
                    <a:pt x="1360" y="974"/>
                    <a:pt x="1459" y="1004"/>
                  </a:cubicBezTo>
                  <a:cubicBezTo>
                    <a:pt x="1538" y="1028"/>
                    <a:pt x="1607" y="1067"/>
                    <a:pt x="1687" y="1086"/>
                  </a:cubicBezTo>
                  <a:cubicBezTo>
                    <a:pt x="1734" y="1118"/>
                    <a:pt x="1788" y="1130"/>
                    <a:pt x="1842" y="1148"/>
                  </a:cubicBezTo>
                  <a:cubicBezTo>
                    <a:pt x="2022" y="1209"/>
                    <a:pt x="2212" y="1227"/>
                    <a:pt x="2400" y="1252"/>
                  </a:cubicBezTo>
                  <a:cubicBezTo>
                    <a:pt x="2410" y="1255"/>
                    <a:pt x="2420" y="1259"/>
                    <a:pt x="2431" y="1262"/>
                  </a:cubicBezTo>
                  <a:cubicBezTo>
                    <a:pt x="2448" y="1266"/>
                    <a:pt x="2483" y="1272"/>
                    <a:pt x="2483" y="1272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77031" name="AutoShape 231"/>
          <p:cNvSpPr>
            <a:spLocks noChangeArrowheads="1"/>
          </p:cNvSpPr>
          <p:nvPr/>
        </p:nvSpPr>
        <p:spPr bwMode="auto">
          <a:xfrm>
            <a:off x="6172200" y="877888"/>
            <a:ext cx="2614642" cy="4154805"/>
          </a:xfrm>
          <a:prstGeom prst="wedgeEllipseCallout">
            <a:avLst>
              <a:gd name="adj1" fmla="val -108662"/>
              <a:gd name="adj2" fmla="val 3697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黑体" panose="02010609060101010101" pitchFamily="2" charset="-122"/>
              </a:rPr>
              <a:t>不当：曲线太粗，不均匀，不光滑。</a:t>
            </a:r>
          </a:p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楷体_GB2312" pitchFamily="49" charset="-122"/>
              </a:rPr>
              <a:t>应该用直尺、曲线板等工具把实验点连成光滑、均匀的细实线。</a:t>
            </a:r>
          </a:p>
        </p:txBody>
      </p:sp>
      <p:sp>
        <p:nvSpPr>
          <p:cNvPr id="231" name="矩形 230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</a:rPr>
              <a:t>      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232" name="标题 1"/>
          <p:cNvSpPr txBox="1"/>
          <p:nvPr/>
        </p:nvSpPr>
        <p:spPr>
          <a:xfrm>
            <a:off x="152400" y="76200"/>
            <a:ext cx="507382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 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7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31" grpId="0" animBg="1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 Box 4"/>
          <p:cNvSpPr txBox="1">
            <a:spLocks noChangeArrowheads="1"/>
          </p:cNvSpPr>
          <p:nvPr/>
        </p:nvSpPr>
        <p:spPr bwMode="auto">
          <a:xfrm>
            <a:off x="785786" y="1214422"/>
            <a:ext cx="17478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黑体" panose="02010609060101010101" pitchFamily="2" charset="-122"/>
              </a:rPr>
              <a:t>改正为：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447800" y="1371600"/>
            <a:ext cx="5502276" cy="4159250"/>
            <a:chOff x="0" y="0"/>
            <a:chExt cx="3466" cy="2620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23" y="359"/>
              <a:ext cx="3345" cy="2243"/>
              <a:chOff x="0" y="0"/>
              <a:chExt cx="5020" cy="3124"/>
            </a:xfrm>
          </p:grpSpPr>
          <p:sp>
            <p:nvSpPr>
              <p:cNvPr id="70772" name="Line 7"/>
              <p:cNvSpPr>
                <a:spLocks noChangeShapeType="1"/>
              </p:cNvSpPr>
              <p:nvPr/>
            </p:nvSpPr>
            <p:spPr bwMode="auto">
              <a:xfrm rot="5400000">
                <a:off x="1562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773" name="Line 8"/>
              <p:cNvSpPr>
                <a:spLocks noChangeShapeType="1"/>
              </p:cNvSpPr>
              <p:nvPr/>
            </p:nvSpPr>
            <p:spPr bwMode="auto">
              <a:xfrm rot="5400000">
                <a:off x="1458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774" name="Line 9"/>
              <p:cNvSpPr>
                <a:spLocks noChangeShapeType="1"/>
              </p:cNvSpPr>
              <p:nvPr/>
            </p:nvSpPr>
            <p:spPr bwMode="auto">
              <a:xfrm rot="5400000">
                <a:off x="150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775" name="Line 10"/>
              <p:cNvSpPr>
                <a:spLocks noChangeShapeType="1"/>
              </p:cNvSpPr>
              <p:nvPr/>
            </p:nvSpPr>
            <p:spPr bwMode="auto">
              <a:xfrm rot="5400000">
                <a:off x="1408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776" name="Line 11"/>
              <p:cNvSpPr>
                <a:spLocks noChangeShapeType="1"/>
              </p:cNvSpPr>
              <p:nvPr/>
            </p:nvSpPr>
            <p:spPr bwMode="auto">
              <a:xfrm rot="5400000">
                <a:off x="1362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777" name="Line 12"/>
              <p:cNvSpPr>
                <a:spLocks noChangeShapeType="1"/>
              </p:cNvSpPr>
              <p:nvPr/>
            </p:nvSpPr>
            <p:spPr bwMode="auto">
              <a:xfrm rot="5400000">
                <a:off x="1309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778" name="Line 13"/>
              <p:cNvSpPr>
                <a:spLocks noChangeShapeType="1"/>
              </p:cNvSpPr>
              <p:nvPr/>
            </p:nvSpPr>
            <p:spPr bwMode="auto">
              <a:xfrm rot="5400000">
                <a:off x="120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779" name="Line 14"/>
              <p:cNvSpPr>
                <a:spLocks noChangeShapeType="1"/>
              </p:cNvSpPr>
              <p:nvPr/>
            </p:nvSpPr>
            <p:spPr bwMode="auto">
              <a:xfrm rot="5400000">
                <a:off x="1252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780" name="Line 15"/>
              <p:cNvSpPr>
                <a:spLocks noChangeShapeType="1"/>
              </p:cNvSpPr>
              <p:nvPr/>
            </p:nvSpPr>
            <p:spPr bwMode="auto">
              <a:xfrm rot="5400000">
                <a:off x="1164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781" name="Line 16"/>
              <p:cNvSpPr>
                <a:spLocks noChangeShapeType="1"/>
              </p:cNvSpPr>
              <p:nvPr/>
            </p:nvSpPr>
            <p:spPr bwMode="auto">
              <a:xfrm rot="5400000">
                <a:off x="1117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782" name="Line 17"/>
              <p:cNvSpPr>
                <a:spLocks noChangeShapeType="1"/>
              </p:cNvSpPr>
              <p:nvPr/>
            </p:nvSpPr>
            <p:spPr bwMode="auto">
              <a:xfrm rot="5400000">
                <a:off x="1074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783" name="Line 18"/>
              <p:cNvSpPr>
                <a:spLocks noChangeShapeType="1"/>
              </p:cNvSpPr>
              <p:nvPr/>
            </p:nvSpPr>
            <p:spPr bwMode="auto">
              <a:xfrm rot="5400000">
                <a:off x="970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784" name="Line 19"/>
              <p:cNvSpPr>
                <a:spLocks noChangeShapeType="1"/>
              </p:cNvSpPr>
              <p:nvPr/>
            </p:nvSpPr>
            <p:spPr bwMode="auto">
              <a:xfrm rot="5400000">
                <a:off x="1017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785" name="Line 20"/>
              <p:cNvSpPr>
                <a:spLocks noChangeShapeType="1"/>
              </p:cNvSpPr>
              <p:nvPr/>
            </p:nvSpPr>
            <p:spPr bwMode="auto">
              <a:xfrm rot="5400000">
                <a:off x="921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786" name="Line 21"/>
              <p:cNvSpPr>
                <a:spLocks noChangeShapeType="1"/>
              </p:cNvSpPr>
              <p:nvPr/>
            </p:nvSpPr>
            <p:spPr bwMode="auto">
              <a:xfrm rot="5400000">
                <a:off x="883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787" name="Line 22"/>
              <p:cNvSpPr>
                <a:spLocks noChangeShapeType="1"/>
              </p:cNvSpPr>
              <p:nvPr/>
            </p:nvSpPr>
            <p:spPr bwMode="auto">
              <a:xfrm rot="5400000">
                <a:off x="830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788" name="Line 23"/>
              <p:cNvSpPr>
                <a:spLocks noChangeShapeType="1"/>
              </p:cNvSpPr>
              <p:nvPr/>
            </p:nvSpPr>
            <p:spPr bwMode="auto">
              <a:xfrm rot="5400000">
                <a:off x="73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789" name="Line 24"/>
              <p:cNvSpPr>
                <a:spLocks noChangeShapeType="1"/>
              </p:cNvSpPr>
              <p:nvPr/>
            </p:nvSpPr>
            <p:spPr bwMode="auto">
              <a:xfrm rot="5400000">
                <a:off x="782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790" name="Line 25"/>
              <p:cNvSpPr>
                <a:spLocks noChangeShapeType="1"/>
              </p:cNvSpPr>
              <p:nvPr/>
            </p:nvSpPr>
            <p:spPr bwMode="auto">
              <a:xfrm rot="5400000">
                <a:off x="68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791" name="Line 26"/>
              <p:cNvSpPr>
                <a:spLocks noChangeShapeType="1"/>
              </p:cNvSpPr>
              <p:nvPr/>
            </p:nvSpPr>
            <p:spPr bwMode="auto">
              <a:xfrm rot="5400000">
                <a:off x="647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792" name="Line 27"/>
              <p:cNvSpPr>
                <a:spLocks noChangeShapeType="1"/>
              </p:cNvSpPr>
              <p:nvPr/>
            </p:nvSpPr>
            <p:spPr bwMode="auto">
              <a:xfrm rot="5400000">
                <a:off x="594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793" name="Line 28"/>
              <p:cNvSpPr>
                <a:spLocks noChangeShapeType="1"/>
              </p:cNvSpPr>
              <p:nvPr/>
            </p:nvSpPr>
            <p:spPr bwMode="auto">
              <a:xfrm rot="5400000">
                <a:off x="500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794" name="Line 29"/>
              <p:cNvSpPr>
                <a:spLocks noChangeShapeType="1"/>
              </p:cNvSpPr>
              <p:nvPr/>
            </p:nvSpPr>
            <p:spPr bwMode="auto">
              <a:xfrm rot="5400000">
                <a:off x="547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795" name="Line 30"/>
              <p:cNvSpPr>
                <a:spLocks noChangeShapeType="1"/>
              </p:cNvSpPr>
              <p:nvPr/>
            </p:nvSpPr>
            <p:spPr bwMode="auto">
              <a:xfrm rot="5400000">
                <a:off x="450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796" name="Line 31"/>
              <p:cNvSpPr>
                <a:spLocks noChangeShapeType="1"/>
              </p:cNvSpPr>
              <p:nvPr/>
            </p:nvSpPr>
            <p:spPr bwMode="auto">
              <a:xfrm rot="5400000">
                <a:off x="394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797" name="Line 32"/>
              <p:cNvSpPr>
                <a:spLocks noChangeShapeType="1"/>
              </p:cNvSpPr>
              <p:nvPr/>
            </p:nvSpPr>
            <p:spPr bwMode="auto">
              <a:xfrm rot="5400000">
                <a:off x="350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798" name="Line 33"/>
              <p:cNvSpPr>
                <a:spLocks noChangeShapeType="1"/>
              </p:cNvSpPr>
              <p:nvPr/>
            </p:nvSpPr>
            <p:spPr bwMode="auto">
              <a:xfrm rot="5400000">
                <a:off x="25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799" name="Line 34"/>
              <p:cNvSpPr>
                <a:spLocks noChangeShapeType="1"/>
              </p:cNvSpPr>
              <p:nvPr/>
            </p:nvSpPr>
            <p:spPr bwMode="auto">
              <a:xfrm rot="5400000">
                <a:off x="302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00" name="Line 35"/>
              <p:cNvSpPr>
                <a:spLocks noChangeShapeType="1"/>
              </p:cNvSpPr>
              <p:nvPr/>
            </p:nvSpPr>
            <p:spPr bwMode="auto">
              <a:xfrm rot="5400000">
                <a:off x="20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01" name="Line 36"/>
              <p:cNvSpPr>
                <a:spLocks noChangeShapeType="1"/>
              </p:cNvSpPr>
              <p:nvPr/>
            </p:nvSpPr>
            <p:spPr bwMode="auto">
              <a:xfrm rot="5400000">
                <a:off x="159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02" name="Line 37"/>
              <p:cNvSpPr>
                <a:spLocks noChangeShapeType="1"/>
              </p:cNvSpPr>
              <p:nvPr/>
            </p:nvSpPr>
            <p:spPr bwMode="auto">
              <a:xfrm rot="5400000">
                <a:off x="116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03" name="Line 38"/>
              <p:cNvSpPr>
                <a:spLocks noChangeShapeType="1"/>
              </p:cNvSpPr>
              <p:nvPr/>
            </p:nvSpPr>
            <p:spPr bwMode="auto">
              <a:xfrm rot="5400000">
                <a:off x="12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04" name="Line 39"/>
              <p:cNvSpPr>
                <a:spLocks noChangeShapeType="1"/>
              </p:cNvSpPr>
              <p:nvPr/>
            </p:nvSpPr>
            <p:spPr bwMode="auto">
              <a:xfrm rot="5400000">
                <a:off x="59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05" name="Line 40"/>
              <p:cNvSpPr>
                <a:spLocks noChangeShapeType="1"/>
              </p:cNvSpPr>
              <p:nvPr/>
            </p:nvSpPr>
            <p:spPr bwMode="auto">
              <a:xfrm rot="5400000">
                <a:off x="-29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06" name="Line 41"/>
              <p:cNvSpPr>
                <a:spLocks noChangeShapeType="1"/>
              </p:cNvSpPr>
              <p:nvPr/>
            </p:nvSpPr>
            <p:spPr bwMode="auto">
              <a:xfrm rot="5400000">
                <a:off x="-76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07" name="Line 42"/>
              <p:cNvSpPr>
                <a:spLocks noChangeShapeType="1"/>
              </p:cNvSpPr>
              <p:nvPr/>
            </p:nvSpPr>
            <p:spPr bwMode="auto">
              <a:xfrm rot="5400000">
                <a:off x="-120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08" name="Line 43"/>
              <p:cNvSpPr>
                <a:spLocks noChangeShapeType="1"/>
              </p:cNvSpPr>
              <p:nvPr/>
            </p:nvSpPr>
            <p:spPr bwMode="auto">
              <a:xfrm rot="5400000">
                <a:off x="-223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09" name="Line 44"/>
              <p:cNvSpPr>
                <a:spLocks noChangeShapeType="1"/>
              </p:cNvSpPr>
              <p:nvPr/>
            </p:nvSpPr>
            <p:spPr bwMode="auto">
              <a:xfrm rot="5400000">
                <a:off x="-177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10" name="Line 45"/>
              <p:cNvSpPr>
                <a:spLocks noChangeShapeType="1"/>
              </p:cNvSpPr>
              <p:nvPr/>
            </p:nvSpPr>
            <p:spPr bwMode="auto">
              <a:xfrm rot="5400000">
                <a:off x="-264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11" name="Line 46"/>
              <p:cNvSpPr>
                <a:spLocks noChangeShapeType="1"/>
              </p:cNvSpPr>
              <p:nvPr/>
            </p:nvSpPr>
            <p:spPr bwMode="auto">
              <a:xfrm rot="5400000">
                <a:off x="-320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12" name="Line 47"/>
              <p:cNvSpPr>
                <a:spLocks noChangeShapeType="1"/>
              </p:cNvSpPr>
              <p:nvPr/>
            </p:nvSpPr>
            <p:spPr bwMode="auto">
              <a:xfrm rot="5400000">
                <a:off x="-369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13" name="Line 48"/>
              <p:cNvSpPr>
                <a:spLocks noChangeShapeType="1"/>
              </p:cNvSpPr>
              <p:nvPr/>
            </p:nvSpPr>
            <p:spPr bwMode="auto">
              <a:xfrm rot="5400000">
                <a:off x="-46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14" name="Line 49"/>
              <p:cNvSpPr>
                <a:spLocks noChangeShapeType="1"/>
              </p:cNvSpPr>
              <p:nvPr/>
            </p:nvSpPr>
            <p:spPr bwMode="auto">
              <a:xfrm rot="5400000">
                <a:off x="-417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15" name="Line 50"/>
              <p:cNvSpPr>
                <a:spLocks noChangeShapeType="1"/>
              </p:cNvSpPr>
              <p:nvPr/>
            </p:nvSpPr>
            <p:spPr bwMode="auto">
              <a:xfrm rot="5400000">
                <a:off x="-514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16" name="Line 51"/>
              <p:cNvSpPr>
                <a:spLocks noChangeShapeType="1"/>
              </p:cNvSpPr>
              <p:nvPr/>
            </p:nvSpPr>
            <p:spPr bwMode="auto">
              <a:xfrm rot="5400000">
                <a:off x="-561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17" name="Line 52"/>
              <p:cNvSpPr>
                <a:spLocks noChangeShapeType="1"/>
              </p:cNvSpPr>
              <p:nvPr/>
            </p:nvSpPr>
            <p:spPr bwMode="auto">
              <a:xfrm rot="5400000">
                <a:off x="-604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18" name="Line 53"/>
              <p:cNvSpPr>
                <a:spLocks noChangeShapeType="1"/>
              </p:cNvSpPr>
              <p:nvPr/>
            </p:nvSpPr>
            <p:spPr bwMode="auto">
              <a:xfrm rot="5400000">
                <a:off x="-700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19" name="Line 54"/>
              <p:cNvSpPr>
                <a:spLocks noChangeShapeType="1"/>
              </p:cNvSpPr>
              <p:nvPr/>
            </p:nvSpPr>
            <p:spPr bwMode="auto">
              <a:xfrm rot="5400000">
                <a:off x="-661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20" name="Line 55"/>
              <p:cNvSpPr>
                <a:spLocks noChangeShapeType="1"/>
              </p:cNvSpPr>
              <p:nvPr/>
            </p:nvSpPr>
            <p:spPr bwMode="auto">
              <a:xfrm rot="5400000">
                <a:off x="-749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21" name="Line 56"/>
              <p:cNvSpPr>
                <a:spLocks noChangeShapeType="1"/>
              </p:cNvSpPr>
              <p:nvPr/>
            </p:nvSpPr>
            <p:spPr bwMode="auto">
              <a:xfrm rot="5400000">
                <a:off x="-796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22" name="Line 57"/>
              <p:cNvSpPr>
                <a:spLocks noChangeShapeType="1"/>
              </p:cNvSpPr>
              <p:nvPr/>
            </p:nvSpPr>
            <p:spPr bwMode="auto">
              <a:xfrm rot="5400000">
                <a:off x="-841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23" name="Line 58"/>
              <p:cNvSpPr>
                <a:spLocks noChangeShapeType="1"/>
              </p:cNvSpPr>
              <p:nvPr/>
            </p:nvSpPr>
            <p:spPr bwMode="auto">
              <a:xfrm rot="5400000">
                <a:off x="-936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24" name="Line 59"/>
              <p:cNvSpPr>
                <a:spLocks noChangeShapeType="1"/>
              </p:cNvSpPr>
              <p:nvPr/>
            </p:nvSpPr>
            <p:spPr bwMode="auto">
              <a:xfrm rot="5400000">
                <a:off x="-889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25" name="Line 60"/>
              <p:cNvSpPr>
                <a:spLocks noChangeShapeType="1"/>
              </p:cNvSpPr>
              <p:nvPr/>
            </p:nvSpPr>
            <p:spPr bwMode="auto">
              <a:xfrm rot="5400000">
                <a:off x="-98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26" name="Line 61"/>
              <p:cNvSpPr>
                <a:spLocks noChangeShapeType="1"/>
              </p:cNvSpPr>
              <p:nvPr/>
            </p:nvSpPr>
            <p:spPr bwMode="auto">
              <a:xfrm rot="5400000">
                <a:off x="-1033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27" name="Line 62"/>
              <p:cNvSpPr>
                <a:spLocks noChangeShapeType="1"/>
              </p:cNvSpPr>
              <p:nvPr/>
            </p:nvSpPr>
            <p:spPr bwMode="auto">
              <a:xfrm rot="5400000">
                <a:off x="-1076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28" name="Line 63"/>
              <p:cNvSpPr>
                <a:spLocks noChangeShapeType="1"/>
              </p:cNvSpPr>
              <p:nvPr/>
            </p:nvSpPr>
            <p:spPr bwMode="auto">
              <a:xfrm rot="5400000">
                <a:off x="-1171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29" name="Line 64"/>
              <p:cNvSpPr>
                <a:spLocks noChangeShapeType="1"/>
              </p:cNvSpPr>
              <p:nvPr/>
            </p:nvSpPr>
            <p:spPr bwMode="auto">
              <a:xfrm rot="5400000">
                <a:off x="-1133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30" name="Line 65"/>
              <p:cNvSpPr>
                <a:spLocks noChangeShapeType="1"/>
              </p:cNvSpPr>
              <p:nvPr/>
            </p:nvSpPr>
            <p:spPr bwMode="auto">
              <a:xfrm rot="5400000">
                <a:off x="-1221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31" name="Line 66"/>
              <p:cNvSpPr>
                <a:spLocks noChangeShapeType="1"/>
              </p:cNvSpPr>
              <p:nvPr/>
            </p:nvSpPr>
            <p:spPr bwMode="auto">
              <a:xfrm rot="5400000">
                <a:off x="-1268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32" name="Line 67"/>
              <p:cNvSpPr>
                <a:spLocks noChangeShapeType="1"/>
              </p:cNvSpPr>
              <p:nvPr/>
            </p:nvSpPr>
            <p:spPr bwMode="auto">
              <a:xfrm rot="5400000">
                <a:off x="-1309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33" name="Line 68"/>
              <p:cNvSpPr>
                <a:spLocks noChangeShapeType="1"/>
              </p:cNvSpPr>
              <p:nvPr/>
            </p:nvSpPr>
            <p:spPr bwMode="auto">
              <a:xfrm rot="5400000">
                <a:off x="-1413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34" name="Line 69"/>
              <p:cNvSpPr>
                <a:spLocks noChangeShapeType="1"/>
              </p:cNvSpPr>
              <p:nvPr/>
            </p:nvSpPr>
            <p:spPr bwMode="auto">
              <a:xfrm rot="5400000">
                <a:off x="-1367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35" name="Line 70"/>
              <p:cNvSpPr>
                <a:spLocks noChangeShapeType="1"/>
              </p:cNvSpPr>
              <p:nvPr/>
            </p:nvSpPr>
            <p:spPr bwMode="auto">
              <a:xfrm rot="5400000">
                <a:off x="-1463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36" name="Line 71"/>
              <p:cNvSpPr>
                <a:spLocks noChangeShapeType="1"/>
              </p:cNvSpPr>
              <p:nvPr/>
            </p:nvSpPr>
            <p:spPr bwMode="auto">
              <a:xfrm rot="5400000">
                <a:off x="-1510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37" name="Line 72"/>
              <p:cNvSpPr>
                <a:spLocks noChangeShapeType="1"/>
              </p:cNvSpPr>
              <p:nvPr/>
            </p:nvSpPr>
            <p:spPr bwMode="auto">
              <a:xfrm rot="5400000">
                <a:off x="-1562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38" name="Line 73"/>
              <p:cNvSpPr>
                <a:spLocks noChangeShapeType="1"/>
              </p:cNvSpPr>
              <p:nvPr/>
            </p:nvSpPr>
            <p:spPr bwMode="auto">
              <a:xfrm rot="5400000">
                <a:off x="2507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39" name="Line 74"/>
              <p:cNvSpPr>
                <a:spLocks noChangeShapeType="1"/>
              </p:cNvSpPr>
              <p:nvPr/>
            </p:nvSpPr>
            <p:spPr bwMode="auto">
              <a:xfrm rot="5400000">
                <a:off x="2411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40" name="Line 75"/>
              <p:cNvSpPr>
                <a:spLocks noChangeShapeType="1"/>
              </p:cNvSpPr>
              <p:nvPr/>
            </p:nvSpPr>
            <p:spPr bwMode="auto">
              <a:xfrm rot="5400000">
                <a:off x="2450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41" name="Line 76"/>
              <p:cNvSpPr>
                <a:spLocks noChangeShapeType="1"/>
              </p:cNvSpPr>
              <p:nvPr/>
            </p:nvSpPr>
            <p:spPr bwMode="auto">
              <a:xfrm rot="5400000">
                <a:off x="2362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42" name="Line 77"/>
              <p:cNvSpPr>
                <a:spLocks noChangeShapeType="1"/>
              </p:cNvSpPr>
              <p:nvPr/>
            </p:nvSpPr>
            <p:spPr bwMode="auto">
              <a:xfrm rot="5400000">
                <a:off x="231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43" name="Line 78"/>
              <p:cNvSpPr>
                <a:spLocks noChangeShapeType="1"/>
              </p:cNvSpPr>
              <p:nvPr/>
            </p:nvSpPr>
            <p:spPr bwMode="auto">
              <a:xfrm rot="5400000">
                <a:off x="2270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44" name="Line 79"/>
              <p:cNvSpPr>
                <a:spLocks noChangeShapeType="1"/>
              </p:cNvSpPr>
              <p:nvPr/>
            </p:nvSpPr>
            <p:spPr bwMode="auto">
              <a:xfrm rot="5400000">
                <a:off x="217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45" name="Line 80"/>
              <p:cNvSpPr>
                <a:spLocks noChangeShapeType="1"/>
              </p:cNvSpPr>
              <p:nvPr/>
            </p:nvSpPr>
            <p:spPr bwMode="auto">
              <a:xfrm rot="5400000">
                <a:off x="2222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46" name="Line 81"/>
              <p:cNvSpPr>
                <a:spLocks noChangeShapeType="1"/>
              </p:cNvSpPr>
              <p:nvPr/>
            </p:nvSpPr>
            <p:spPr bwMode="auto">
              <a:xfrm rot="5400000">
                <a:off x="2126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47" name="Line 82"/>
              <p:cNvSpPr>
                <a:spLocks noChangeShapeType="1"/>
              </p:cNvSpPr>
              <p:nvPr/>
            </p:nvSpPr>
            <p:spPr bwMode="auto">
              <a:xfrm rot="5400000">
                <a:off x="2078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48" name="Line 83"/>
              <p:cNvSpPr>
                <a:spLocks noChangeShapeType="1"/>
              </p:cNvSpPr>
              <p:nvPr/>
            </p:nvSpPr>
            <p:spPr bwMode="auto">
              <a:xfrm rot="5400000">
                <a:off x="2035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49" name="Line 84"/>
              <p:cNvSpPr>
                <a:spLocks noChangeShapeType="1"/>
              </p:cNvSpPr>
              <p:nvPr/>
            </p:nvSpPr>
            <p:spPr bwMode="auto">
              <a:xfrm rot="5400000">
                <a:off x="1940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50" name="Line 85"/>
              <p:cNvSpPr>
                <a:spLocks noChangeShapeType="1"/>
              </p:cNvSpPr>
              <p:nvPr/>
            </p:nvSpPr>
            <p:spPr bwMode="auto">
              <a:xfrm rot="5400000">
                <a:off x="1978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51" name="Line 86"/>
              <p:cNvSpPr>
                <a:spLocks noChangeShapeType="1"/>
              </p:cNvSpPr>
              <p:nvPr/>
            </p:nvSpPr>
            <p:spPr bwMode="auto">
              <a:xfrm rot="5400000">
                <a:off x="1890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52" name="Line 87"/>
              <p:cNvSpPr>
                <a:spLocks noChangeShapeType="1"/>
              </p:cNvSpPr>
              <p:nvPr/>
            </p:nvSpPr>
            <p:spPr bwMode="auto">
              <a:xfrm rot="5400000">
                <a:off x="1843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53" name="Line 88"/>
              <p:cNvSpPr>
                <a:spLocks noChangeShapeType="1"/>
              </p:cNvSpPr>
              <p:nvPr/>
            </p:nvSpPr>
            <p:spPr bwMode="auto">
              <a:xfrm rot="5400000">
                <a:off x="1802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54" name="Line 89"/>
              <p:cNvSpPr>
                <a:spLocks noChangeShapeType="1"/>
              </p:cNvSpPr>
              <p:nvPr/>
            </p:nvSpPr>
            <p:spPr bwMode="auto">
              <a:xfrm rot="5400000">
                <a:off x="1698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55" name="Line 90"/>
              <p:cNvSpPr>
                <a:spLocks noChangeShapeType="1"/>
              </p:cNvSpPr>
              <p:nvPr/>
            </p:nvSpPr>
            <p:spPr bwMode="auto">
              <a:xfrm rot="5400000">
                <a:off x="1744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56" name="Line 91"/>
              <p:cNvSpPr>
                <a:spLocks noChangeShapeType="1"/>
              </p:cNvSpPr>
              <p:nvPr/>
            </p:nvSpPr>
            <p:spPr bwMode="auto">
              <a:xfrm rot="5400000">
                <a:off x="1648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57" name="Line 92"/>
              <p:cNvSpPr>
                <a:spLocks noChangeShapeType="1"/>
              </p:cNvSpPr>
              <p:nvPr/>
            </p:nvSpPr>
            <p:spPr bwMode="auto">
              <a:xfrm rot="5400000">
                <a:off x="1601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58" name="Line 93"/>
              <p:cNvSpPr>
                <a:spLocks noChangeShapeType="1"/>
              </p:cNvSpPr>
              <p:nvPr/>
            </p:nvSpPr>
            <p:spPr bwMode="auto">
              <a:xfrm rot="5400000">
                <a:off x="3458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59" name="Line 94"/>
              <p:cNvSpPr>
                <a:spLocks noChangeShapeType="1"/>
              </p:cNvSpPr>
              <p:nvPr/>
            </p:nvSpPr>
            <p:spPr bwMode="auto">
              <a:xfrm rot="5400000">
                <a:off x="3362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60" name="Line 95"/>
              <p:cNvSpPr>
                <a:spLocks noChangeShapeType="1"/>
              </p:cNvSpPr>
              <p:nvPr/>
            </p:nvSpPr>
            <p:spPr bwMode="auto">
              <a:xfrm rot="5400000">
                <a:off x="3401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61" name="Line 96"/>
              <p:cNvSpPr>
                <a:spLocks noChangeShapeType="1"/>
              </p:cNvSpPr>
              <p:nvPr/>
            </p:nvSpPr>
            <p:spPr bwMode="auto">
              <a:xfrm rot="5400000">
                <a:off x="3313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62" name="Line 97"/>
              <p:cNvSpPr>
                <a:spLocks noChangeShapeType="1"/>
              </p:cNvSpPr>
              <p:nvPr/>
            </p:nvSpPr>
            <p:spPr bwMode="auto">
              <a:xfrm rot="5400000">
                <a:off x="3266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63" name="Line 98"/>
              <p:cNvSpPr>
                <a:spLocks noChangeShapeType="1"/>
              </p:cNvSpPr>
              <p:nvPr/>
            </p:nvSpPr>
            <p:spPr bwMode="auto">
              <a:xfrm rot="5400000">
                <a:off x="3221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64" name="Line 99"/>
              <p:cNvSpPr>
                <a:spLocks noChangeShapeType="1"/>
              </p:cNvSpPr>
              <p:nvPr/>
            </p:nvSpPr>
            <p:spPr bwMode="auto">
              <a:xfrm rot="5400000">
                <a:off x="3126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65" name="Line 100"/>
              <p:cNvSpPr>
                <a:spLocks noChangeShapeType="1"/>
              </p:cNvSpPr>
              <p:nvPr/>
            </p:nvSpPr>
            <p:spPr bwMode="auto">
              <a:xfrm rot="5400000">
                <a:off x="3173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66" name="Line 101"/>
              <p:cNvSpPr>
                <a:spLocks noChangeShapeType="1"/>
              </p:cNvSpPr>
              <p:nvPr/>
            </p:nvSpPr>
            <p:spPr bwMode="auto">
              <a:xfrm rot="5400000">
                <a:off x="3077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67" name="Line 102"/>
              <p:cNvSpPr>
                <a:spLocks noChangeShapeType="1"/>
              </p:cNvSpPr>
              <p:nvPr/>
            </p:nvSpPr>
            <p:spPr bwMode="auto">
              <a:xfrm rot="5400000">
                <a:off x="3029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68" name="Line 103"/>
              <p:cNvSpPr>
                <a:spLocks noChangeShapeType="1"/>
              </p:cNvSpPr>
              <p:nvPr/>
            </p:nvSpPr>
            <p:spPr bwMode="auto">
              <a:xfrm rot="5400000">
                <a:off x="2986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69" name="Line 104"/>
              <p:cNvSpPr>
                <a:spLocks noChangeShapeType="1"/>
              </p:cNvSpPr>
              <p:nvPr/>
            </p:nvSpPr>
            <p:spPr bwMode="auto">
              <a:xfrm rot="5400000">
                <a:off x="2891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70" name="Line 105"/>
              <p:cNvSpPr>
                <a:spLocks noChangeShapeType="1"/>
              </p:cNvSpPr>
              <p:nvPr/>
            </p:nvSpPr>
            <p:spPr bwMode="auto">
              <a:xfrm rot="5400000">
                <a:off x="2929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71" name="Line 106"/>
              <p:cNvSpPr>
                <a:spLocks noChangeShapeType="1"/>
              </p:cNvSpPr>
              <p:nvPr/>
            </p:nvSpPr>
            <p:spPr bwMode="auto">
              <a:xfrm rot="5400000">
                <a:off x="2841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72" name="Line 107"/>
              <p:cNvSpPr>
                <a:spLocks noChangeShapeType="1"/>
              </p:cNvSpPr>
              <p:nvPr/>
            </p:nvSpPr>
            <p:spPr bwMode="auto">
              <a:xfrm rot="5400000">
                <a:off x="2794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73" name="Line 108"/>
              <p:cNvSpPr>
                <a:spLocks noChangeShapeType="1"/>
              </p:cNvSpPr>
              <p:nvPr/>
            </p:nvSpPr>
            <p:spPr bwMode="auto">
              <a:xfrm rot="5400000">
                <a:off x="2753" y="15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74" name="Line 109"/>
              <p:cNvSpPr>
                <a:spLocks noChangeShapeType="1"/>
              </p:cNvSpPr>
              <p:nvPr/>
            </p:nvSpPr>
            <p:spPr bwMode="auto">
              <a:xfrm rot="5400000">
                <a:off x="2649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75" name="Line 110"/>
              <p:cNvSpPr>
                <a:spLocks noChangeShapeType="1"/>
              </p:cNvSpPr>
              <p:nvPr/>
            </p:nvSpPr>
            <p:spPr bwMode="auto">
              <a:xfrm rot="5400000">
                <a:off x="2695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76" name="Line 111"/>
              <p:cNvSpPr>
                <a:spLocks noChangeShapeType="1"/>
              </p:cNvSpPr>
              <p:nvPr/>
            </p:nvSpPr>
            <p:spPr bwMode="auto">
              <a:xfrm rot="5400000">
                <a:off x="2599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0877" name="Line 112"/>
              <p:cNvSpPr>
                <a:spLocks noChangeShapeType="1"/>
              </p:cNvSpPr>
              <p:nvPr/>
            </p:nvSpPr>
            <p:spPr bwMode="auto">
              <a:xfrm rot="5400000">
                <a:off x="2552" y="1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70662" name="Line 113"/>
            <p:cNvSpPr>
              <a:spLocks noChangeShapeType="1"/>
            </p:cNvSpPr>
            <p:nvPr/>
          </p:nvSpPr>
          <p:spPr bwMode="auto">
            <a:xfrm>
              <a:off x="18" y="360"/>
              <a:ext cx="3346" cy="0"/>
            </a:xfrm>
            <a:prstGeom prst="line">
              <a:avLst/>
            </a:prstGeom>
            <a:noFill/>
            <a:ln w="222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63" name="Line 114"/>
            <p:cNvSpPr>
              <a:spLocks noChangeShapeType="1"/>
            </p:cNvSpPr>
            <p:nvPr/>
          </p:nvSpPr>
          <p:spPr bwMode="auto">
            <a:xfrm>
              <a:off x="18" y="424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64" name="Line 115"/>
            <p:cNvSpPr>
              <a:spLocks noChangeShapeType="1"/>
            </p:cNvSpPr>
            <p:nvPr/>
          </p:nvSpPr>
          <p:spPr bwMode="auto">
            <a:xfrm>
              <a:off x="18" y="392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65" name="Line 116"/>
            <p:cNvSpPr>
              <a:spLocks noChangeShapeType="1"/>
            </p:cNvSpPr>
            <p:nvPr/>
          </p:nvSpPr>
          <p:spPr bwMode="auto">
            <a:xfrm>
              <a:off x="18" y="457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66" name="Line 117"/>
            <p:cNvSpPr>
              <a:spLocks noChangeShapeType="1"/>
            </p:cNvSpPr>
            <p:nvPr/>
          </p:nvSpPr>
          <p:spPr bwMode="auto">
            <a:xfrm>
              <a:off x="18" y="482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67" name="Line 118"/>
            <p:cNvSpPr>
              <a:spLocks noChangeShapeType="1"/>
            </p:cNvSpPr>
            <p:nvPr/>
          </p:nvSpPr>
          <p:spPr bwMode="auto">
            <a:xfrm>
              <a:off x="18" y="523"/>
              <a:ext cx="3346" cy="0"/>
            </a:xfrm>
            <a:prstGeom prst="line">
              <a:avLst/>
            </a:prstGeom>
            <a:noFill/>
            <a:ln w="222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68" name="Line 119"/>
            <p:cNvSpPr>
              <a:spLocks noChangeShapeType="1"/>
            </p:cNvSpPr>
            <p:nvPr/>
          </p:nvSpPr>
          <p:spPr bwMode="auto">
            <a:xfrm>
              <a:off x="18" y="588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69" name="Line 120"/>
            <p:cNvSpPr>
              <a:spLocks noChangeShapeType="1"/>
            </p:cNvSpPr>
            <p:nvPr/>
          </p:nvSpPr>
          <p:spPr bwMode="auto">
            <a:xfrm>
              <a:off x="18" y="550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70" name="Line 121"/>
            <p:cNvSpPr>
              <a:spLocks noChangeShapeType="1"/>
            </p:cNvSpPr>
            <p:nvPr/>
          </p:nvSpPr>
          <p:spPr bwMode="auto">
            <a:xfrm>
              <a:off x="18" y="620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71" name="Line 122"/>
            <p:cNvSpPr>
              <a:spLocks noChangeShapeType="1"/>
            </p:cNvSpPr>
            <p:nvPr/>
          </p:nvSpPr>
          <p:spPr bwMode="auto">
            <a:xfrm>
              <a:off x="18" y="646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72" name="Line 123"/>
            <p:cNvSpPr>
              <a:spLocks noChangeShapeType="1"/>
            </p:cNvSpPr>
            <p:nvPr/>
          </p:nvSpPr>
          <p:spPr bwMode="auto">
            <a:xfrm>
              <a:off x="18" y="686"/>
              <a:ext cx="3346" cy="0"/>
            </a:xfrm>
            <a:prstGeom prst="line">
              <a:avLst/>
            </a:prstGeom>
            <a:noFill/>
            <a:ln w="222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73" name="Line 124"/>
            <p:cNvSpPr>
              <a:spLocks noChangeShapeType="1"/>
            </p:cNvSpPr>
            <p:nvPr/>
          </p:nvSpPr>
          <p:spPr bwMode="auto">
            <a:xfrm>
              <a:off x="18" y="744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74" name="Line 125"/>
            <p:cNvSpPr>
              <a:spLocks noChangeShapeType="1"/>
            </p:cNvSpPr>
            <p:nvPr/>
          </p:nvSpPr>
          <p:spPr bwMode="auto">
            <a:xfrm>
              <a:off x="18" y="712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75" name="Line 126"/>
            <p:cNvSpPr>
              <a:spLocks noChangeShapeType="1"/>
            </p:cNvSpPr>
            <p:nvPr/>
          </p:nvSpPr>
          <p:spPr bwMode="auto">
            <a:xfrm>
              <a:off x="18" y="777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76" name="Line 127"/>
            <p:cNvSpPr>
              <a:spLocks noChangeShapeType="1"/>
            </p:cNvSpPr>
            <p:nvPr/>
          </p:nvSpPr>
          <p:spPr bwMode="auto">
            <a:xfrm>
              <a:off x="18" y="808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77" name="Line 128"/>
            <p:cNvSpPr>
              <a:spLocks noChangeShapeType="1"/>
            </p:cNvSpPr>
            <p:nvPr/>
          </p:nvSpPr>
          <p:spPr bwMode="auto">
            <a:xfrm>
              <a:off x="18" y="843"/>
              <a:ext cx="3346" cy="0"/>
            </a:xfrm>
            <a:prstGeom prst="line">
              <a:avLst/>
            </a:prstGeom>
            <a:noFill/>
            <a:ln w="222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78" name="Line 129"/>
            <p:cNvSpPr>
              <a:spLocks noChangeShapeType="1"/>
            </p:cNvSpPr>
            <p:nvPr/>
          </p:nvSpPr>
          <p:spPr bwMode="auto">
            <a:xfrm>
              <a:off x="18" y="908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79" name="Line 130"/>
            <p:cNvSpPr>
              <a:spLocks noChangeShapeType="1"/>
            </p:cNvSpPr>
            <p:nvPr/>
          </p:nvSpPr>
          <p:spPr bwMode="auto">
            <a:xfrm>
              <a:off x="18" y="876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80" name="Line 131"/>
            <p:cNvSpPr>
              <a:spLocks noChangeShapeType="1"/>
            </p:cNvSpPr>
            <p:nvPr/>
          </p:nvSpPr>
          <p:spPr bwMode="auto">
            <a:xfrm>
              <a:off x="18" y="940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81" name="Line 132"/>
            <p:cNvSpPr>
              <a:spLocks noChangeShapeType="1"/>
            </p:cNvSpPr>
            <p:nvPr/>
          </p:nvSpPr>
          <p:spPr bwMode="auto">
            <a:xfrm>
              <a:off x="18" y="972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82" name="Line 133"/>
            <p:cNvSpPr>
              <a:spLocks noChangeShapeType="1"/>
            </p:cNvSpPr>
            <p:nvPr/>
          </p:nvSpPr>
          <p:spPr bwMode="auto">
            <a:xfrm>
              <a:off x="18" y="1000"/>
              <a:ext cx="3346" cy="0"/>
            </a:xfrm>
            <a:prstGeom prst="line">
              <a:avLst/>
            </a:prstGeom>
            <a:noFill/>
            <a:ln w="222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83" name="Line 134"/>
            <p:cNvSpPr>
              <a:spLocks noChangeShapeType="1"/>
            </p:cNvSpPr>
            <p:nvPr/>
          </p:nvSpPr>
          <p:spPr bwMode="auto">
            <a:xfrm>
              <a:off x="18" y="1064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84" name="Line 135"/>
            <p:cNvSpPr>
              <a:spLocks noChangeShapeType="1"/>
            </p:cNvSpPr>
            <p:nvPr/>
          </p:nvSpPr>
          <p:spPr bwMode="auto">
            <a:xfrm>
              <a:off x="18" y="1032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85" name="Line 136"/>
            <p:cNvSpPr>
              <a:spLocks noChangeShapeType="1"/>
            </p:cNvSpPr>
            <p:nvPr/>
          </p:nvSpPr>
          <p:spPr bwMode="auto">
            <a:xfrm>
              <a:off x="18" y="1097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86" name="Line 137"/>
            <p:cNvSpPr>
              <a:spLocks noChangeShapeType="1"/>
            </p:cNvSpPr>
            <p:nvPr/>
          </p:nvSpPr>
          <p:spPr bwMode="auto">
            <a:xfrm>
              <a:off x="18" y="1128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87" name="Line 138"/>
            <p:cNvSpPr>
              <a:spLocks noChangeShapeType="1"/>
            </p:cNvSpPr>
            <p:nvPr/>
          </p:nvSpPr>
          <p:spPr bwMode="auto">
            <a:xfrm>
              <a:off x="18" y="1163"/>
              <a:ext cx="3346" cy="0"/>
            </a:xfrm>
            <a:prstGeom prst="line">
              <a:avLst/>
            </a:prstGeom>
            <a:noFill/>
            <a:ln w="222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88" name="Line 139"/>
            <p:cNvSpPr>
              <a:spLocks noChangeShapeType="1"/>
            </p:cNvSpPr>
            <p:nvPr/>
          </p:nvSpPr>
          <p:spPr bwMode="auto">
            <a:xfrm>
              <a:off x="18" y="1222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89" name="Line 140"/>
            <p:cNvSpPr>
              <a:spLocks noChangeShapeType="1"/>
            </p:cNvSpPr>
            <p:nvPr/>
          </p:nvSpPr>
          <p:spPr bwMode="auto">
            <a:xfrm>
              <a:off x="18" y="1195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90" name="Line 141"/>
            <p:cNvSpPr>
              <a:spLocks noChangeShapeType="1"/>
            </p:cNvSpPr>
            <p:nvPr/>
          </p:nvSpPr>
          <p:spPr bwMode="auto">
            <a:xfrm>
              <a:off x="18" y="1254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91" name="Line 142"/>
            <p:cNvSpPr>
              <a:spLocks noChangeShapeType="1"/>
            </p:cNvSpPr>
            <p:nvPr/>
          </p:nvSpPr>
          <p:spPr bwMode="auto">
            <a:xfrm>
              <a:off x="18" y="1286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92" name="Line 143"/>
            <p:cNvSpPr>
              <a:spLocks noChangeShapeType="1"/>
            </p:cNvSpPr>
            <p:nvPr/>
          </p:nvSpPr>
          <p:spPr bwMode="auto">
            <a:xfrm>
              <a:off x="18" y="1320"/>
              <a:ext cx="3346" cy="0"/>
            </a:xfrm>
            <a:prstGeom prst="line">
              <a:avLst/>
            </a:prstGeom>
            <a:noFill/>
            <a:ln w="222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93" name="Line 144"/>
            <p:cNvSpPr>
              <a:spLocks noChangeShapeType="1"/>
            </p:cNvSpPr>
            <p:nvPr/>
          </p:nvSpPr>
          <p:spPr bwMode="auto">
            <a:xfrm>
              <a:off x="18" y="1384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94" name="Line 145"/>
            <p:cNvSpPr>
              <a:spLocks noChangeShapeType="1"/>
            </p:cNvSpPr>
            <p:nvPr/>
          </p:nvSpPr>
          <p:spPr bwMode="auto">
            <a:xfrm>
              <a:off x="18" y="1352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95" name="Line 146"/>
            <p:cNvSpPr>
              <a:spLocks noChangeShapeType="1"/>
            </p:cNvSpPr>
            <p:nvPr/>
          </p:nvSpPr>
          <p:spPr bwMode="auto">
            <a:xfrm>
              <a:off x="18" y="1417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96" name="Line 147"/>
            <p:cNvSpPr>
              <a:spLocks noChangeShapeType="1"/>
            </p:cNvSpPr>
            <p:nvPr/>
          </p:nvSpPr>
          <p:spPr bwMode="auto">
            <a:xfrm>
              <a:off x="18" y="1448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97" name="Line 148"/>
            <p:cNvSpPr>
              <a:spLocks noChangeShapeType="1"/>
            </p:cNvSpPr>
            <p:nvPr/>
          </p:nvSpPr>
          <p:spPr bwMode="auto">
            <a:xfrm>
              <a:off x="18" y="1483"/>
              <a:ext cx="3346" cy="0"/>
            </a:xfrm>
            <a:prstGeom prst="line">
              <a:avLst/>
            </a:prstGeom>
            <a:noFill/>
            <a:ln w="222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98" name="Line 149"/>
            <p:cNvSpPr>
              <a:spLocks noChangeShapeType="1"/>
            </p:cNvSpPr>
            <p:nvPr/>
          </p:nvSpPr>
          <p:spPr bwMode="auto">
            <a:xfrm>
              <a:off x="18" y="1547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699" name="Line 150"/>
            <p:cNvSpPr>
              <a:spLocks noChangeShapeType="1"/>
            </p:cNvSpPr>
            <p:nvPr/>
          </p:nvSpPr>
          <p:spPr bwMode="auto">
            <a:xfrm>
              <a:off x="18" y="1515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00" name="Line 151"/>
            <p:cNvSpPr>
              <a:spLocks noChangeShapeType="1"/>
            </p:cNvSpPr>
            <p:nvPr/>
          </p:nvSpPr>
          <p:spPr bwMode="auto">
            <a:xfrm>
              <a:off x="18" y="1580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01" name="Line 152"/>
            <p:cNvSpPr>
              <a:spLocks noChangeShapeType="1"/>
            </p:cNvSpPr>
            <p:nvPr/>
          </p:nvSpPr>
          <p:spPr bwMode="auto">
            <a:xfrm>
              <a:off x="18" y="1612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02" name="Line 153"/>
            <p:cNvSpPr>
              <a:spLocks noChangeShapeType="1"/>
            </p:cNvSpPr>
            <p:nvPr/>
          </p:nvSpPr>
          <p:spPr bwMode="auto">
            <a:xfrm>
              <a:off x="18" y="1646"/>
              <a:ext cx="3346" cy="0"/>
            </a:xfrm>
            <a:prstGeom prst="line">
              <a:avLst/>
            </a:prstGeom>
            <a:noFill/>
            <a:ln w="222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03" name="Line 154"/>
            <p:cNvSpPr>
              <a:spLocks noChangeShapeType="1"/>
            </p:cNvSpPr>
            <p:nvPr/>
          </p:nvSpPr>
          <p:spPr bwMode="auto">
            <a:xfrm>
              <a:off x="18" y="1710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04" name="Line 155"/>
            <p:cNvSpPr>
              <a:spLocks noChangeShapeType="1"/>
            </p:cNvSpPr>
            <p:nvPr/>
          </p:nvSpPr>
          <p:spPr bwMode="auto">
            <a:xfrm>
              <a:off x="18" y="1678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05" name="Line 156"/>
            <p:cNvSpPr>
              <a:spLocks noChangeShapeType="1"/>
            </p:cNvSpPr>
            <p:nvPr/>
          </p:nvSpPr>
          <p:spPr bwMode="auto">
            <a:xfrm>
              <a:off x="18" y="1742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06" name="Line 157"/>
            <p:cNvSpPr>
              <a:spLocks noChangeShapeType="1"/>
            </p:cNvSpPr>
            <p:nvPr/>
          </p:nvSpPr>
          <p:spPr bwMode="auto">
            <a:xfrm>
              <a:off x="18" y="1774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07" name="Line 158"/>
            <p:cNvSpPr>
              <a:spLocks noChangeShapeType="1"/>
            </p:cNvSpPr>
            <p:nvPr/>
          </p:nvSpPr>
          <p:spPr bwMode="auto">
            <a:xfrm>
              <a:off x="18" y="1809"/>
              <a:ext cx="3346" cy="0"/>
            </a:xfrm>
            <a:prstGeom prst="line">
              <a:avLst/>
            </a:prstGeom>
            <a:noFill/>
            <a:ln w="222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08" name="Line 159"/>
            <p:cNvSpPr>
              <a:spLocks noChangeShapeType="1"/>
            </p:cNvSpPr>
            <p:nvPr/>
          </p:nvSpPr>
          <p:spPr bwMode="auto">
            <a:xfrm>
              <a:off x="18" y="1867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09" name="Line 160"/>
            <p:cNvSpPr>
              <a:spLocks noChangeShapeType="1"/>
            </p:cNvSpPr>
            <p:nvPr/>
          </p:nvSpPr>
          <p:spPr bwMode="auto">
            <a:xfrm>
              <a:off x="18" y="1835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10" name="Line 161"/>
            <p:cNvSpPr>
              <a:spLocks noChangeShapeType="1"/>
            </p:cNvSpPr>
            <p:nvPr/>
          </p:nvSpPr>
          <p:spPr bwMode="auto">
            <a:xfrm>
              <a:off x="18" y="1894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11" name="Line 162"/>
            <p:cNvSpPr>
              <a:spLocks noChangeShapeType="1"/>
            </p:cNvSpPr>
            <p:nvPr/>
          </p:nvSpPr>
          <p:spPr bwMode="auto">
            <a:xfrm>
              <a:off x="18" y="1925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12" name="Line 163"/>
            <p:cNvSpPr>
              <a:spLocks noChangeShapeType="1"/>
            </p:cNvSpPr>
            <p:nvPr/>
          </p:nvSpPr>
          <p:spPr bwMode="auto">
            <a:xfrm>
              <a:off x="18" y="1960"/>
              <a:ext cx="3346" cy="0"/>
            </a:xfrm>
            <a:prstGeom prst="line">
              <a:avLst/>
            </a:prstGeom>
            <a:noFill/>
            <a:ln w="222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13" name="Line 164"/>
            <p:cNvSpPr>
              <a:spLocks noChangeShapeType="1"/>
            </p:cNvSpPr>
            <p:nvPr/>
          </p:nvSpPr>
          <p:spPr bwMode="auto">
            <a:xfrm>
              <a:off x="18" y="2024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14" name="Line 165"/>
            <p:cNvSpPr>
              <a:spLocks noChangeShapeType="1"/>
            </p:cNvSpPr>
            <p:nvPr/>
          </p:nvSpPr>
          <p:spPr bwMode="auto">
            <a:xfrm>
              <a:off x="18" y="1992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15" name="Line 166"/>
            <p:cNvSpPr>
              <a:spLocks noChangeShapeType="1"/>
            </p:cNvSpPr>
            <p:nvPr/>
          </p:nvSpPr>
          <p:spPr bwMode="auto">
            <a:xfrm>
              <a:off x="18" y="2057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16" name="Line 167"/>
            <p:cNvSpPr>
              <a:spLocks noChangeShapeType="1"/>
            </p:cNvSpPr>
            <p:nvPr/>
          </p:nvSpPr>
          <p:spPr bwMode="auto">
            <a:xfrm>
              <a:off x="18" y="2088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17" name="Line 168"/>
            <p:cNvSpPr>
              <a:spLocks noChangeShapeType="1"/>
            </p:cNvSpPr>
            <p:nvPr/>
          </p:nvSpPr>
          <p:spPr bwMode="auto">
            <a:xfrm>
              <a:off x="18" y="2123"/>
              <a:ext cx="3346" cy="0"/>
            </a:xfrm>
            <a:prstGeom prst="line">
              <a:avLst/>
            </a:prstGeom>
            <a:noFill/>
            <a:ln w="222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18" name="Line 169"/>
            <p:cNvSpPr>
              <a:spLocks noChangeShapeType="1"/>
            </p:cNvSpPr>
            <p:nvPr/>
          </p:nvSpPr>
          <p:spPr bwMode="auto">
            <a:xfrm>
              <a:off x="18" y="2187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19" name="Line 170"/>
            <p:cNvSpPr>
              <a:spLocks noChangeShapeType="1"/>
            </p:cNvSpPr>
            <p:nvPr/>
          </p:nvSpPr>
          <p:spPr bwMode="auto">
            <a:xfrm>
              <a:off x="18" y="2155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20" name="Line 171"/>
            <p:cNvSpPr>
              <a:spLocks noChangeShapeType="1"/>
            </p:cNvSpPr>
            <p:nvPr/>
          </p:nvSpPr>
          <p:spPr bwMode="auto">
            <a:xfrm>
              <a:off x="18" y="2220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21" name="Line 172"/>
            <p:cNvSpPr>
              <a:spLocks noChangeShapeType="1"/>
            </p:cNvSpPr>
            <p:nvPr/>
          </p:nvSpPr>
          <p:spPr bwMode="auto">
            <a:xfrm>
              <a:off x="18" y="2245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22" name="Line 173"/>
            <p:cNvSpPr>
              <a:spLocks noChangeShapeType="1"/>
            </p:cNvSpPr>
            <p:nvPr/>
          </p:nvSpPr>
          <p:spPr bwMode="auto">
            <a:xfrm>
              <a:off x="18" y="2280"/>
              <a:ext cx="3346" cy="0"/>
            </a:xfrm>
            <a:prstGeom prst="line">
              <a:avLst/>
            </a:prstGeom>
            <a:noFill/>
            <a:ln w="222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23" name="Line 174"/>
            <p:cNvSpPr>
              <a:spLocks noChangeShapeType="1"/>
            </p:cNvSpPr>
            <p:nvPr/>
          </p:nvSpPr>
          <p:spPr bwMode="auto">
            <a:xfrm>
              <a:off x="18" y="2344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24" name="Line 175"/>
            <p:cNvSpPr>
              <a:spLocks noChangeShapeType="1"/>
            </p:cNvSpPr>
            <p:nvPr/>
          </p:nvSpPr>
          <p:spPr bwMode="auto">
            <a:xfrm>
              <a:off x="18" y="2312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25" name="Line 176"/>
            <p:cNvSpPr>
              <a:spLocks noChangeShapeType="1"/>
            </p:cNvSpPr>
            <p:nvPr/>
          </p:nvSpPr>
          <p:spPr bwMode="auto">
            <a:xfrm>
              <a:off x="18" y="2376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26" name="Line 177"/>
            <p:cNvSpPr>
              <a:spLocks noChangeShapeType="1"/>
            </p:cNvSpPr>
            <p:nvPr/>
          </p:nvSpPr>
          <p:spPr bwMode="auto">
            <a:xfrm>
              <a:off x="18" y="2408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27" name="Line 178"/>
            <p:cNvSpPr>
              <a:spLocks noChangeShapeType="1"/>
            </p:cNvSpPr>
            <p:nvPr/>
          </p:nvSpPr>
          <p:spPr bwMode="auto">
            <a:xfrm>
              <a:off x="18" y="2443"/>
              <a:ext cx="3346" cy="0"/>
            </a:xfrm>
            <a:prstGeom prst="line">
              <a:avLst/>
            </a:prstGeom>
            <a:noFill/>
            <a:ln w="222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28" name="Line 179"/>
            <p:cNvSpPr>
              <a:spLocks noChangeShapeType="1"/>
            </p:cNvSpPr>
            <p:nvPr/>
          </p:nvSpPr>
          <p:spPr bwMode="auto">
            <a:xfrm>
              <a:off x="18" y="2504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29" name="Line 180"/>
            <p:cNvSpPr>
              <a:spLocks noChangeShapeType="1"/>
            </p:cNvSpPr>
            <p:nvPr/>
          </p:nvSpPr>
          <p:spPr bwMode="auto">
            <a:xfrm>
              <a:off x="18" y="2472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30" name="Line 181"/>
            <p:cNvSpPr>
              <a:spLocks noChangeShapeType="1"/>
            </p:cNvSpPr>
            <p:nvPr/>
          </p:nvSpPr>
          <p:spPr bwMode="auto">
            <a:xfrm>
              <a:off x="18" y="2537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31" name="Line 182"/>
            <p:cNvSpPr>
              <a:spLocks noChangeShapeType="1"/>
            </p:cNvSpPr>
            <p:nvPr/>
          </p:nvSpPr>
          <p:spPr bwMode="auto">
            <a:xfrm>
              <a:off x="18" y="2562"/>
              <a:ext cx="3346" cy="0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32" name="Line 183"/>
            <p:cNvSpPr>
              <a:spLocks noChangeShapeType="1"/>
            </p:cNvSpPr>
            <p:nvPr/>
          </p:nvSpPr>
          <p:spPr bwMode="auto">
            <a:xfrm>
              <a:off x="18" y="2603"/>
              <a:ext cx="3346" cy="0"/>
            </a:xfrm>
            <a:prstGeom prst="line">
              <a:avLst/>
            </a:prstGeom>
            <a:noFill/>
            <a:ln w="22225">
              <a:solidFill>
                <a:srgbClr val="FFCC99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33" name="Line 184"/>
            <p:cNvSpPr>
              <a:spLocks noChangeShapeType="1"/>
            </p:cNvSpPr>
            <p:nvPr/>
          </p:nvSpPr>
          <p:spPr bwMode="auto">
            <a:xfrm flipV="1">
              <a:off x="344" y="521"/>
              <a:ext cx="0" cy="175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stealth" w="lg" len="lg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34" name="Text Box 185"/>
            <p:cNvSpPr txBox="1">
              <a:spLocks noChangeArrowheads="1"/>
            </p:cNvSpPr>
            <p:nvPr/>
          </p:nvSpPr>
          <p:spPr bwMode="auto">
            <a:xfrm>
              <a:off x="243" y="326"/>
              <a:ext cx="221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i="1" dirty="0">
                  <a:latin typeface="微软雅黑" panose="020B0503020204020204" pitchFamily="34" charset="-122"/>
                </a:rPr>
                <a:t>n</a:t>
              </a:r>
              <a:endParaRPr lang="en-US" altLang="zh-CN" sz="24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70735" name="Text Box 186"/>
            <p:cNvSpPr txBox="1">
              <a:spLocks noChangeArrowheads="1"/>
            </p:cNvSpPr>
            <p:nvPr/>
          </p:nvSpPr>
          <p:spPr bwMode="auto">
            <a:xfrm>
              <a:off x="2866" y="2265"/>
              <a:ext cx="600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i="1" dirty="0">
                  <a:latin typeface="微软雅黑" panose="020B0503020204020204" pitchFamily="34" charset="-122"/>
                </a:rPr>
                <a:t>λ</a:t>
              </a:r>
              <a:r>
                <a:rPr lang="en-US" altLang="zh-CN" sz="2000" b="1" dirty="0">
                  <a:latin typeface="微软雅黑" panose="020B0503020204020204" pitchFamily="34" charset="-122"/>
                </a:rPr>
                <a:t>(nm)</a:t>
              </a:r>
              <a:endParaRPr lang="en-US" altLang="zh-CN" sz="24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70736" name="Line 187"/>
            <p:cNvSpPr>
              <a:spLocks noChangeShapeType="1"/>
            </p:cNvSpPr>
            <p:nvPr/>
          </p:nvSpPr>
          <p:spPr bwMode="auto">
            <a:xfrm>
              <a:off x="338" y="2279"/>
              <a:ext cx="293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stealth" w="lg" len="lg"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37" name="Line 188"/>
            <p:cNvSpPr>
              <a:spLocks noChangeShapeType="1"/>
            </p:cNvSpPr>
            <p:nvPr/>
          </p:nvSpPr>
          <p:spPr bwMode="auto">
            <a:xfrm>
              <a:off x="1137" y="2247"/>
              <a:ext cx="0" cy="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38" name="Line 189"/>
            <p:cNvSpPr>
              <a:spLocks noChangeShapeType="1"/>
            </p:cNvSpPr>
            <p:nvPr/>
          </p:nvSpPr>
          <p:spPr bwMode="auto">
            <a:xfrm>
              <a:off x="2730" y="2247"/>
              <a:ext cx="0" cy="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39" name="Line 190"/>
            <p:cNvSpPr>
              <a:spLocks noChangeShapeType="1"/>
            </p:cNvSpPr>
            <p:nvPr/>
          </p:nvSpPr>
          <p:spPr bwMode="auto">
            <a:xfrm rot="5400000">
              <a:off x="356" y="1302"/>
              <a:ext cx="0" cy="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40" name="Line 191"/>
            <p:cNvSpPr>
              <a:spLocks noChangeShapeType="1"/>
            </p:cNvSpPr>
            <p:nvPr/>
          </p:nvSpPr>
          <p:spPr bwMode="auto">
            <a:xfrm rot="5400000">
              <a:off x="356" y="1624"/>
              <a:ext cx="0" cy="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41" name="Line 192"/>
            <p:cNvSpPr>
              <a:spLocks noChangeShapeType="1"/>
            </p:cNvSpPr>
            <p:nvPr/>
          </p:nvSpPr>
          <p:spPr bwMode="auto">
            <a:xfrm rot="5400000">
              <a:off x="356" y="1934"/>
              <a:ext cx="0" cy="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42" name="Line 193"/>
            <p:cNvSpPr>
              <a:spLocks noChangeShapeType="1"/>
            </p:cNvSpPr>
            <p:nvPr/>
          </p:nvSpPr>
          <p:spPr bwMode="auto">
            <a:xfrm rot="5400000">
              <a:off x="356" y="652"/>
              <a:ext cx="0" cy="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43" name="Line 194"/>
            <p:cNvSpPr>
              <a:spLocks noChangeShapeType="1"/>
            </p:cNvSpPr>
            <p:nvPr/>
          </p:nvSpPr>
          <p:spPr bwMode="auto">
            <a:xfrm rot="5400000">
              <a:off x="356" y="976"/>
              <a:ext cx="0" cy="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44" name="Text Box 195"/>
            <p:cNvSpPr txBox="1">
              <a:spLocks noChangeArrowheads="1"/>
            </p:cNvSpPr>
            <p:nvPr/>
          </p:nvSpPr>
          <p:spPr bwMode="auto">
            <a:xfrm>
              <a:off x="7" y="2195"/>
              <a:ext cx="365" cy="1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 dirty="0">
                  <a:latin typeface="微软雅黑" panose="020B0503020204020204" pitchFamily="34" charset="-122"/>
                </a:rPr>
                <a:t>1.6500</a:t>
              </a:r>
            </a:p>
          </p:txBody>
        </p:sp>
        <p:sp>
          <p:nvSpPr>
            <p:cNvPr id="70745" name="Text Box 196"/>
            <p:cNvSpPr txBox="1">
              <a:spLocks noChangeArrowheads="1"/>
            </p:cNvSpPr>
            <p:nvPr/>
          </p:nvSpPr>
          <p:spPr bwMode="auto">
            <a:xfrm>
              <a:off x="967" y="2278"/>
              <a:ext cx="298" cy="1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 dirty="0">
                  <a:latin typeface="微软雅黑" panose="020B0503020204020204" pitchFamily="34" charset="-122"/>
                </a:rPr>
                <a:t>500.0</a:t>
              </a:r>
              <a:endParaRPr lang="en-US" altLang="zh-CN" sz="24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70746" name="Text Box 197"/>
            <p:cNvSpPr txBox="1">
              <a:spLocks noChangeArrowheads="1"/>
            </p:cNvSpPr>
            <p:nvPr/>
          </p:nvSpPr>
          <p:spPr bwMode="auto">
            <a:xfrm>
              <a:off x="2612" y="2243"/>
              <a:ext cx="247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 dirty="0">
                  <a:latin typeface="微软雅黑" panose="020B0503020204020204" pitchFamily="34" charset="-122"/>
                </a:rPr>
                <a:t>700.0</a:t>
              </a:r>
              <a:endParaRPr lang="en-US" altLang="zh-CN" sz="24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70747" name="Text Box 198"/>
            <p:cNvSpPr txBox="1">
              <a:spLocks noChangeArrowheads="1"/>
            </p:cNvSpPr>
            <p:nvPr/>
          </p:nvSpPr>
          <p:spPr bwMode="auto">
            <a:xfrm>
              <a:off x="6" y="1589"/>
              <a:ext cx="358" cy="1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 dirty="0">
                  <a:latin typeface="微软雅黑" panose="020B0503020204020204" pitchFamily="34" charset="-122"/>
                </a:rPr>
                <a:t>1.6700</a:t>
              </a:r>
              <a:endParaRPr lang="en-US" altLang="zh-CN" sz="24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70748" name="Text Box 199"/>
            <p:cNvSpPr txBox="1">
              <a:spLocks noChangeArrowheads="1"/>
            </p:cNvSpPr>
            <p:nvPr/>
          </p:nvSpPr>
          <p:spPr bwMode="auto">
            <a:xfrm>
              <a:off x="0" y="1897"/>
              <a:ext cx="374" cy="1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 dirty="0">
                  <a:latin typeface="微软雅黑" panose="020B0503020204020204" pitchFamily="34" charset="-122"/>
                </a:rPr>
                <a:t>1.6600</a:t>
              </a:r>
              <a:endParaRPr lang="en-US" altLang="zh-CN" sz="24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70749" name="Text Box 200"/>
            <p:cNvSpPr txBox="1">
              <a:spLocks noChangeArrowheads="1"/>
            </p:cNvSpPr>
            <p:nvPr/>
          </p:nvSpPr>
          <p:spPr bwMode="auto">
            <a:xfrm>
              <a:off x="19" y="629"/>
              <a:ext cx="345" cy="1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 dirty="0">
                  <a:latin typeface="微软雅黑" panose="020B0503020204020204" pitchFamily="34" charset="-122"/>
                </a:rPr>
                <a:t>1.7000</a:t>
              </a:r>
              <a:endParaRPr lang="en-US" altLang="zh-CN" sz="24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70750" name="Text Box 201"/>
            <p:cNvSpPr txBox="1">
              <a:spLocks noChangeArrowheads="1"/>
            </p:cNvSpPr>
            <p:nvPr/>
          </p:nvSpPr>
          <p:spPr bwMode="auto">
            <a:xfrm>
              <a:off x="22" y="941"/>
              <a:ext cx="325" cy="1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 dirty="0">
                  <a:latin typeface="微软雅黑" panose="020B0503020204020204" pitchFamily="34" charset="-122"/>
                </a:rPr>
                <a:t>1.6900</a:t>
              </a:r>
              <a:endParaRPr lang="en-US" altLang="zh-CN" sz="24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70751" name="Text Box 202"/>
            <p:cNvSpPr txBox="1">
              <a:spLocks noChangeArrowheads="1"/>
            </p:cNvSpPr>
            <p:nvPr/>
          </p:nvSpPr>
          <p:spPr bwMode="auto">
            <a:xfrm>
              <a:off x="21" y="1261"/>
              <a:ext cx="325" cy="1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 dirty="0">
                  <a:latin typeface="微软雅黑" panose="020B0503020204020204" pitchFamily="34" charset="-122"/>
                </a:rPr>
                <a:t>1.6800</a:t>
              </a:r>
              <a:endParaRPr lang="en-US" altLang="zh-CN" sz="24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70752" name="Text Box 203"/>
            <p:cNvSpPr txBox="1">
              <a:spLocks noChangeArrowheads="1"/>
            </p:cNvSpPr>
            <p:nvPr/>
          </p:nvSpPr>
          <p:spPr bwMode="auto">
            <a:xfrm>
              <a:off x="1764" y="2278"/>
              <a:ext cx="283" cy="1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 dirty="0">
                  <a:latin typeface="微软雅黑" panose="020B0503020204020204" pitchFamily="34" charset="-122"/>
                </a:rPr>
                <a:t>600.0</a:t>
              </a:r>
              <a:endParaRPr lang="en-US" altLang="zh-CN" sz="24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70753" name="Line 204"/>
            <p:cNvSpPr>
              <a:spLocks noChangeShapeType="1"/>
            </p:cNvSpPr>
            <p:nvPr/>
          </p:nvSpPr>
          <p:spPr bwMode="auto">
            <a:xfrm>
              <a:off x="1932" y="2245"/>
              <a:ext cx="0" cy="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54" name="Text Box 205"/>
            <p:cNvSpPr txBox="1">
              <a:spLocks noChangeArrowheads="1"/>
            </p:cNvSpPr>
            <p:nvPr/>
          </p:nvSpPr>
          <p:spPr bwMode="auto">
            <a:xfrm>
              <a:off x="273" y="2297"/>
              <a:ext cx="308" cy="1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200" b="1" dirty="0">
                  <a:latin typeface="微软雅黑" panose="020B0503020204020204" pitchFamily="34" charset="-122"/>
                </a:rPr>
                <a:t>400.0</a:t>
              </a:r>
              <a:endParaRPr lang="en-US" altLang="zh-CN" sz="24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70755" name="Text Box 206"/>
            <p:cNvSpPr txBox="1">
              <a:spLocks noChangeArrowheads="1"/>
            </p:cNvSpPr>
            <p:nvPr/>
          </p:nvSpPr>
          <p:spPr bwMode="auto">
            <a:xfrm>
              <a:off x="959" y="2370"/>
              <a:ext cx="155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dirty="0">
                  <a:latin typeface="微软雅黑" panose="020B0503020204020204" pitchFamily="34" charset="-122"/>
                  <a:ea typeface="黑体" panose="02010609060101010101" pitchFamily="2" charset="-122"/>
                </a:rPr>
                <a:t>玻璃材料色散曲线图</a:t>
              </a:r>
            </a:p>
          </p:txBody>
        </p:sp>
        <p:sp>
          <p:nvSpPr>
            <p:cNvPr id="70756" name="Line 207"/>
            <p:cNvSpPr>
              <a:spLocks noChangeShapeType="1"/>
            </p:cNvSpPr>
            <p:nvPr/>
          </p:nvSpPr>
          <p:spPr bwMode="auto">
            <a:xfrm>
              <a:off x="692" y="810"/>
              <a:ext cx="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57" name="Line 208"/>
            <p:cNvSpPr>
              <a:spLocks noChangeShapeType="1"/>
            </p:cNvSpPr>
            <p:nvPr/>
          </p:nvSpPr>
          <p:spPr bwMode="auto">
            <a:xfrm rot="5400000">
              <a:off x="693" y="807"/>
              <a:ext cx="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58" name="Line 209"/>
            <p:cNvSpPr>
              <a:spLocks noChangeShapeType="1"/>
            </p:cNvSpPr>
            <p:nvPr/>
          </p:nvSpPr>
          <p:spPr bwMode="auto">
            <a:xfrm>
              <a:off x="877" y="995"/>
              <a:ext cx="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59" name="Line 210"/>
            <p:cNvSpPr>
              <a:spLocks noChangeShapeType="1"/>
            </p:cNvSpPr>
            <p:nvPr/>
          </p:nvSpPr>
          <p:spPr bwMode="auto">
            <a:xfrm rot="5400000">
              <a:off x="879" y="992"/>
              <a:ext cx="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60" name="Line 211"/>
            <p:cNvSpPr>
              <a:spLocks noChangeShapeType="1"/>
            </p:cNvSpPr>
            <p:nvPr/>
          </p:nvSpPr>
          <p:spPr bwMode="auto">
            <a:xfrm>
              <a:off x="1049" y="1139"/>
              <a:ext cx="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61" name="Line 212"/>
            <p:cNvSpPr>
              <a:spLocks noChangeShapeType="1"/>
            </p:cNvSpPr>
            <p:nvPr/>
          </p:nvSpPr>
          <p:spPr bwMode="auto">
            <a:xfrm rot="5400000">
              <a:off x="1051" y="1136"/>
              <a:ext cx="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62" name="Line 213"/>
            <p:cNvSpPr>
              <a:spLocks noChangeShapeType="1"/>
            </p:cNvSpPr>
            <p:nvPr/>
          </p:nvSpPr>
          <p:spPr bwMode="auto">
            <a:xfrm>
              <a:off x="1132" y="1191"/>
              <a:ext cx="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63" name="Line 214"/>
            <p:cNvSpPr>
              <a:spLocks noChangeShapeType="1"/>
            </p:cNvSpPr>
            <p:nvPr/>
          </p:nvSpPr>
          <p:spPr bwMode="auto">
            <a:xfrm rot="5400000">
              <a:off x="1134" y="1188"/>
              <a:ext cx="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64" name="Line 215"/>
            <p:cNvSpPr>
              <a:spLocks noChangeShapeType="1"/>
            </p:cNvSpPr>
            <p:nvPr/>
          </p:nvSpPr>
          <p:spPr bwMode="auto">
            <a:xfrm>
              <a:off x="1808" y="1578"/>
              <a:ext cx="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65" name="Line 216"/>
            <p:cNvSpPr>
              <a:spLocks noChangeShapeType="1"/>
            </p:cNvSpPr>
            <p:nvPr/>
          </p:nvSpPr>
          <p:spPr bwMode="auto">
            <a:xfrm rot="5400000">
              <a:off x="1810" y="1575"/>
              <a:ext cx="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66" name="Line 217"/>
            <p:cNvSpPr>
              <a:spLocks noChangeShapeType="1"/>
            </p:cNvSpPr>
            <p:nvPr/>
          </p:nvSpPr>
          <p:spPr bwMode="auto">
            <a:xfrm>
              <a:off x="2453" y="1802"/>
              <a:ext cx="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67" name="Line 218"/>
            <p:cNvSpPr>
              <a:spLocks noChangeShapeType="1"/>
            </p:cNvSpPr>
            <p:nvPr/>
          </p:nvSpPr>
          <p:spPr bwMode="auto">
            <a:xfrm rot="5400000">
              <a:off x="2455" y="1799"/>
              <a:ext cx="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68" name="Line 219"/>
            <p:cNvSpPr>
              <a:spLocks noChangeShapeType="1"/>
            </p:cNvSpPr>
            <p:nvPr/>
          </p:nvSpPr>
          <p:spPr bwMode="auto">
            <a:xfrm>
              <a:off x="2754" y="1880"/>
              <a:ext cx="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69" name="Line 220"/>
            <p:cNvSpPr>
              <a:spLocks noChangeShapeType="1"/>
            </p:cNvSpPr>
            <p:nvPr/>
          </p:nvSpPr>
          <p:spPr bwMode="auto">
            <a:xfrm rot="5400000">
              <a:off x="2756" y="1877"/>
              <a:ext cx="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70770" name="Rectangle 221"/>
            <p:cNvSpPr>
              <a:spLocks noChangeArrowheads="1"/>
            </p:cNvSpPr>
            <p:nvPr/>
          </p:nvSpPr>
          <p:spPr bwMode="auto">
            <a:xfrm>
              <a:off x="1660" y="0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zh-CN" altLang="en-US" sz="20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70771" name="未知"/>
            <p:cNvSpPr/>
            <p:nvPr/>
          </p:nvSpPr>
          <p:spPr bwMode="auto">
            <a:xfrm>
              <a:off x="584" y="656"/>
              <a:ext cx="2666" cy="1308"/>
            </a:xfrm>
            <a:custGeom>
              <a:avLst/>
              <a:gdLst>
                <a:gd name="T0" fmla="*/ 0 w 2666"/>
                <a:gd name="T1" fmla="*/ 0 h 1308"/>
                <a:gd name="T2" fmla="*/ 268 w 2666"/>
                <a:gd name="T3" fmla="*/ 297 h 1308"/>
                <a:gd name="T4" fmla="*/ 767 w 2666"/>
                <a:gd name="T5" fmla="*/ 677 h 1308"/>
                <a:gd name="T6" fmla="*/ 1411 w 2666"/>
                <a:gd name="T7" fmla="*/ 1010 h 1308"/>
                <a:gd name="T8" fmla="*/ 2215 w 2666"/>
                <a:gd name="T9" fmla="*/ 1226 h 1308"/>
                <a:gd name="T10" fmla="*/ 2666 w 2666"/>
                <a:gd name="T11" fmla="*/ 1308 h 13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66"/>
                <a:gd name="T19" fmla="*/ 0 h 1308"/>
                <a:gd name="T20" fmla="*/ 2666 w 2666"/>
                <a:gd name="T21" fmla="*/ 1308 h 13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66" h="1308">
                  <a:moveTo>
                    <a:pt x="0" y="0"/>
                  </a:moveTo>
                  <a:cubicBezTo>
                    <a:pt x="45" y="49"/>
                    <a:pt x="140" y="184"/>
                    <a:pt x="268" y="297"/>
                  </a:cubicBezTo>
                  <a:cubicBezTo>
                    <a:pt x="398" y="414"/>
                    <a:pt x="577" y="558"/>
                    <a:pt x="767" y="677"/>
                  </a:cubicBezTo>
                  <a:cubicBezTo>
                    <a:pt x="957" y="796"/>
                    <a:pt x="1170" y="919"/>
                    <a:pt x="1411" y="1010"/>
                  </a:cubicBezTo>
                  <a:cubicBezTo>
                    <a:pt x="1652" y="1101"/>
                    <a:pt x="2006" y="1176"/>
                    <a:pt x="2215" y="1226"/>
                  </a:cubicBezTo>
                  <a:cubicBezTo>
                    <a:pt x="2424" y="1276"/>
                    <a:pt x="2572" y="1291"/>
                    <a:pt x="2666" y="1308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222" name="矩形 221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</a:rPr>
              <a:t>      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223" name="标题 1"/>
          <p:cNvSpPr txBox="1"/>
          <p:nvPr/>
        </p:nvSpPr>
        <p:spPr>
          <a:xfrm>
            <a:off x="152400" y="76200"/>
            <a:ext cx="507382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79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5" name="标题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课程的地位、作用和目的</a:t>
            </a:r>
          </a:p>
        </p:txBody>
      </p:sp>
      <p:sp>
        <p:nvSpPr>
          <p:cNvPr id="6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3043230" cy="4401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cs typeface="Times New Roman" panose="02020603050405020304" pitchFamily="18" charset="0"/>
                <a:sym typeface="Arial" panose="020B0604020202020204" pitchFamily="34" charset="0"/>
              </a:rPr>
              <a:t>本课程的目的</a:t>
            </a:r>
          </a:p>
          <a:p>
            <a:pPr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dirty="0">
                <a:cs typeface="Times New Roman" panose="02020603050405020304" pitchFamily="18" charset="0"/>
                <a:sym typeface="Arial" panose="020B0604020202020204" pitchFamily="34" charset="0"/>
              </a:rPr>
              <a:t>  学习实验知识</a:t>
            </a:r>
            <a:endParaRPr lang="en-US" altLang="zh-CN" sz="2800" dirty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dirty="0">
                <a:cs typeface="Times New Roman" panose="02020603050405020304" pitchFamily="18" charset="0"/>
                <a:sym typeface="Arial" panose="020B0604020202020204" pitchFamily="34" charset="0"/>
              </a:rPr>
              <a:t>  培养实验能力</a:t>
            </a:r>
            <a:endParaRPr lang="en-US" altLang="zh-CN" sz="2800" dirty="0"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dirty="0"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提高实验素养</a:t>
            </a:r>
            <a:r>
              <a:rPr lang="zh-CN" altLang="en-US" sz="2800" dirty="0">
                <a:solidFill>
                  <a:srgbClr val="FF0000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zh-CN" altLang="en-US" sz="2800" b="1" dirty="0">
              <a:solidFill>
                <a:srgbClr val="FF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800" b="1" dirty="0">
              <a:solidFill>
                <a:schemeClr val="accent2"/>
              </a:solidFill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1934" y="1643050"/>
            <a:ext cx="4572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buBlip>
                <a:blip r:embed="rId3"/>
              </a:buBlip>
            </a:pP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理论联系实际和实事求是的科学作风；</a:t>
            </a:r>
          </a:p>
          <a:p>
            <a:pPr eaLnBrk="1" hangingPunct="1">
              <a:lnSpc>
                <a:spcPct val="150000"/>
              </a:lnSpc>
              <a:buBlip>
                <a:blip r:embed="rId3"/>
              </a:buBlip>
            </a:pP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 严肃认真的工作态度；</a:t>
            </a:r>
          </a:p>
          <a:p>
            <a:pPr eaLnBrk="1" hangingPunct="1">
              <a:lnSpc>
                <a:spcPct val="150000"/>
              </a:lnSpc>
              <a:buBlip>
                <a:blip r:embed="rId3"/>
              </a:buBlip>
            </a:pP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积极</a:t>
            </a: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主动的探索精神；</a:t>
            </a:r>
          </a:p>
          <a:p>
            <a:pPr eaLnBrk="1" hangingPunct="1">
              <a:lnSpc>
                <a:spcPct val="150000"/>
              </a:lnSpc>
              <a:buBlip>
                <a:blip r:embed="rId3"/>
              </a:buBlip>
            </a:pP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 遵守纪律、团结协作和爱护公共财产的优良品德。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3"/>
          <p:cNvGrpSpPr/>
          <p:nvPr/>
        </p:nvGrpSpPr>
        <p:grpSpPr bwMode="auto">
          <a:xfrm>
            <a:off x="815976" y="928688"/>
            <a:ext cx="5124449" cy="5667375"/>
            <a:chOff x="-7" y="103"/>
            <a:chExt cx="3228" cy="3570"/>
          </a:xfrm>
        </p:grpSpPr>
        <p:grpSp>
          <p:nvGrpSpPr>
            <p:cNvPr id="3" name="Group 224"/>
            <p:cNvGrpSpPr/>
            <p:nvPr/>
          </p:nvGrpSpPr>
          <p:grpSpPr bwMode="auto">
            <a:xfrm>
              <a:off x="-7" y="103"/>
              <a:ext cx="3228" cy="3358"/>
              <a:chOff x="-7" y="103"/>
              <a:chExt cx="3228" cy="3358"/>
            </a:xfrm>
          </p:grpSpPr>
          <p:sp>
            <p:nvSpPr>
              <p:cNvPr id="71687" name="Text Box 225"/>
              <p:cNvSpPr txBox="1">
                <a:spLocks noChangeArrowheads="1"/>
              </p:cNvSpPr>
              <p:nvPr/>
            </p:nvSpPr>
            <p:spPr bwMode="auto">
              <a:xfrm>
                <a:off x="1144" y="103"/>
                <a:ext cx="520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zh-CN" altLang="en-US" sz="2000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图  </a:t>
                </a:r>
                <a:r>
                  <a:rPr lang="en-US" altLang="zh-CN" sz="2000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2</a:t>
                </a:r>
              </a:p>
            </p:txBody>
          </p:sp>
          <p:grpSp>
            <p:nvGrpSpPr>
              <p:cNvPr id="4" name="Group 226"/>
              <p:cNvGrpSpPr/>
              <p:nvPr/>
            </p:nvGrpSpPr>
            <p:grpSpPr bwMode="auto">
              <a:xfrm>
                <a:off x="4" y="330"/>
                <a:ext cx="3130" cy="3131"/>
                <a:chOff x="0" y="0"/>
                <a:chExt cx="3130" cy="3131"/>
              </a:xfrm>
            </p:grpSpPr>
            <p:grpSp>
              <p:nvGrpSpPr>
                <p:cNvPr id="5" name="Group 227"/>
                <p:cNvGrpSpPr/>
                <p:nvPr/>
              </p:nvGrpSpPr>
              <p:grpSpPr bwMode="auto">
                <a:xfrm>
                  <a:off x="6" y="0"/>
                  <a:ext cx="3124" cy="3124"/>
                  <a:chOff x="0" y="0"/>
                  <a:chExt cx="3124" cy="3124"/>
                </a:xfrm>
              </p:grpSpPr>
              <p:sp>
                <p:nvSpPr>
                  <p:cNvPr id="71810" name="Line 228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11" name="Line 229"/>
                  <p:cNvSpPr>
                    <a:spLocks noChangeShapeType="1"/>
                  </p:cNvSpPr>
                  <p:nvPr/>
                </p:nvSpPr>
                <p:spPr bwMode="auto">
                  <a:xfrm>
                    <a:off x="0" y="96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12" name="Line 230"/>
                  <p:cNvSpPr>
                    <a:spLocks noChangeShapeType="1"/>
                  </p:cNvSpPr>
                  <p:nvPr/>
                </p:nvSpPr>
                <p:spPr bwMode="auto">
                  <a:xfrm>
                    <a:off x="0" y="48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13" name="Line 2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145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14" name="Line 232"/>
                  <p:cNvSpPr>
                    <a:spLocks noChangeShapeType="1"/>
                  </p:cNvSpPr>
                  <p:nvPr/>
                </p:nvSpPr>
                <p:spPr bwMode="auto">
                  <a:xfrm>
                    <a:off x="0" y="183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15" name="Line 233"/>
                  <p:cNvSpPr>
                    <a:spLocks noChangeShapeType="1"/>
                  </p:cNvSpPr>
                  <p:nvPr/>
                </p:nvSpPr>
                <p:spPr bwMode="auto">
                  <a:xfrm>
                    <a:off x="0" y="244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16" name="Line 234"/>
                  <p:cNvSpPr>
                    <a:spLocks noChangeShapeType="1"/>
                  </p:cNvSpPr>
                  <p:nvPr/>
                </p:nvSpPr>
                <p:spPr bwMode="auto">
                  <a:xfrm>
                    <a:off x="0" y="341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17" name="Line 235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4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18" name="Line 236"/>
                  <p:cNvSpPr>
                    <a:spLocks noChangeShapeType="1"/>
                  </p:cNvSpPr>
                  <p:nvPr/>
                </p:nvSpPr>
                <p:spPr bwMode="auto">
                  <a:xfrm>
                    <a:off x="0" y="390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19" name="Line 237"/>
                  <p:cNvSpPr>
                    <a:spLocks noChangeShapeType="1"/>
                  </p:cNvSpPr>
                  <p:nvPr/>
                </p:nvSpPr>
                <p:spPr bwMode="auto">
                  <a:xfrm>
                    <a:off x="0" y="428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20" name="Line 238"/>
                  <p:cNvSpPr>
                    <a:spLocks noChangeShapeType="1"/>
                  </p:cNvSpPr>
                  <p:nvPr/>
                </p:nvSpPr>
                <p:spPr bwMode="auto">
                  <a:xfrm>
                    <a:off x="0" y="489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21" name="Line 239"/>
                  <p:cNvSpPr>
                    <a:spLocks noChangeShapeType="1"/>
                  </p:cNvSpPr>
                  <p:nvPr/>
                </p:nvSpPr>
                <p:spPr bwMode="auto">
                  <a:xfrm>
                    <a:off x="0" y="576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22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0" y="528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23" name="Line 241"/>
                  <p:cNvSpPr>
                    <a:spLocks noChangeShapeType="1"/>
                  </p:cNvSpPr>
                  <p:nvPr/>
                </p:nvSpPr>
                <p:spPr bwMode="auto">
                  <a:xfrm>
                    <a:off x="0" y="625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24" name="Line 242"/>
                  <p:cNvSpPr>
                    <a:spLocks noChangeShapeType="1"/>
                  </p:cNvSpPr>
                  <p:nvPr/>
                </p:nvSpPr>
                <p:spPr bwMode="auto">
                  <a:xfrm>
                    <a:off x="0" y="67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25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0" y="724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26" name="Line 244"/>
                  <p:cNvSpPr>
                    <a:spLocks noChangeShapeType="1"/>
                  </p:cNvSpPr>
                  <p:nvPr/>
                </p:nvSpPr>
                <p:spPr bwMode="auto">
                  <a:xfrm>
                    <a:off x="0" y="821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27" name="Line 245"/>
                  <p:cNvSpPr>
                    <a:spLocks noChangeShapeType="1"/>
                  </p:cNvSpPr>
                  <p:nvPr/>
                </p:nvSpPr>
                <p:spPr bwMode="auto">
                  <a:xfrm>
                    <a:off x="0" y="773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28" name="Line 246"/>
                  <p:cNvSpPr>
                    <a:spLocks noChangeShapeType="1"/>
                  </p:cNvSpPr>
                  <p:nvPr/>
                </p:nvSpPr>
                <p:spPr bwMode="auto">
                  <a:xfrm>
                    <a:off x="0" y="870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29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0" y="917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30" name="Line 248"/>
                  <p:cNvSpPr>
                    <a:spLocks noChangeShapeType="1"/>
                  </p:cNvSpPr>
                  <p:nvPr/>
                </p:nvSpPr>
                <p:spPr bwMode="auto">
                  <a:xfrm>
                    <a:off x="0" y="960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31" name="Line 249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56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32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08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33" name="Line 251"/>
                  <p:cNvSpPr>
                    <a:spLocks noChangeShapeType="1"/>
                  </p:cNvSpPr>
                  <p:nvPr/>
                </p:nvSpPr>
                <p:spPr bwMode="auto">
                  <a:xfrm>
                    <a:off x="0" y="1105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34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0" y="115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35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0" y="1204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36" name="Line 254"/>
                  <p:cNvSpPr>
                    <a:spLocks noChangeShapeType="1"/>
                  </p:cNvSpPr>
                  <p:nvPr/>
                </p:nvSpPr>
                <p:spPr bwMode="auto">
                  <a:xfrm>
                    <a:off x="0" y="129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37" name="Line 255"/>
                  <p:cNvSpPr>
                    <a:spLocks noChangeShapeType="1"/>
                  </p:cNvSpPr>
                  <p:nvPr/>
                </p:nvSpPr>
                <p:spPr bwMode="auto">
                  <a:xfrm>
                    <a:off x="0" y="125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38" name="Line 256"/>
                  <p:cNvSpPr>
                    <a:spLocks noChangeShapeType="1"/>
                  </p:cNvSpPr>
                  <p:nvPr/>
                </p:nvSpPr>
                <p:spPr bwMode="auto">
                  <a:xfrm>
                    <a:off x="0" y="1341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39" name="Line 25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388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40" name="Line 258"/>
                  <p:cNvSpPr>
                    <a:spLocks noChangeShapeType="1"/>
                  </p:cNvSpPr>
                  <p:nvPr/>
                </p:nvSpPr>
                <p:spPr bwMode="auto">
                  <a:xfrm>
                    <a:off x="0" y="1440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41" name="Line 259"/>
                  <p:cNvSpPr>
                    <a:spLocks noChangeShapeType="1"/>
                  </p:cNvSpPr>
                  <p:nvPr/>
                </p:nvSpPr>
                <p:spPr bwMode="auto">
                  <a:xfrm>
                    <a:off x="0" y="1536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42" name="Line 260"/>
                  <p:cNvSpPr>
                    <a:spLocks noChangeShapeType="1"/>
                  </p:cNvSpPr>
                  <p:nvPr/>
                </p:nvSpPr>
                <p:spPr bwMode="auto">
                  <a:xfrm>
                    <a:off x="0" y="1488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43" name="Line 261"/>
                  <p:cNvSpPr>
                    <a:spLocks noChangeShapeType="1"/>
                  </p:cNvSpPr>
                  <p:nvPr/>
                </p:nvSpPr>
                <p:spPr bwMode="auto">
                  <a:xfrm>
                    <a:off x="0" y="1585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44" name="Line 262"/>
                  <p:cNvSpPr>
                    <a:spLocks noChangeShapeType="1"/>
                  </p:cNvSpPr>
                  <p:nvPr/>
                </p:nvSpPr>
                <p:spPr bwMode="auto">
                  <a:xfrm>
                    <a:off x="0" y="163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45" name="Line 263"/>
                  <p:cNvSpPr>
                    <a:spLocks noChangeShapeType="1"/>
                  </p:cNvSpPr>
                  <p:nvPr/>
                </p:nvSpPr>
                <p:spPr bwMode="auto">
                  <a:xfrm>
                    <a:off x="0" y="1684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46" name="Line 264"/>
                  <p:cNvSpPr>
                    <a:spLocks noChangeShapeType="1"/>
                  </p:cNvSpPr>
                  <p:nvPr/>
                </p:nvSpPr>
                <p:spPr bwMode="auto">
                  <a:xfrm>
                    <a:off x="0" y="1780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47" name="Line 265"/>
                  <p:cNvSpPr>
                    <a:spLocks noChangeShapeType="1"/>
                  </p:cNvSpPr>
                  <p:nvPr/>
                </p:nvSpPr>
                <p:spPr bwMode="auto">
                  <a:xfrm>
                    <a:off x="0" y="173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48" name="Line 266"/>
                  <p:cNvSpPr>
                    <a:spLocks noChangeShapeType="1"/>
                  </p:cNvSpPr>
                  <p:nvPr/>
                </p:nvSpPr>
                <p:spPr bwMode="auto">
                  <a:xfrm>
                    <a:off x="0" y="1830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49" name="Line 26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877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50" name="Line 268"/>
                  <p:cNvSpPr>
                    <a:spLocks noChangeShapeType="1"/>
                  </p:cNvSpPr>
                  <p:nvPr/>
                </p:nvSpPr>
                <p:spPr bwMode="auto">
                  <a:xfrm>
                    <a:off x="0" y="1929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51" name="Line 269"/>
                  <p:cNvSpPr>
                    <a:spLocks noChangeShapeType="1"/>
                  </p:cNvSpPr>
                  <p:nvPr/>
                </p:nvSpPr>
                <p:spPr bwMode="auto">
                  <a:xfrm>
                    <a:off x="0" y="2024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52" name="Line 270"/>
                  <p:cNvSpPr>
                    <a:spLocks noChangeShapeType="1"/>
                  </p:cNvSpPr>
                  <p:nvPr/>
                </p:nvSpPr>
                <p:spPr bwMode="auto">
                  <a:xfrm>
                    <a:off x="0" y="1976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53" name="Line 271"/>
                  <p:cNvSpPr>
                    <a:spLocks noChangeShapeType="1"/>
                  </p:cNvSpPr>
                  <p:nvPr/>
                </p:nvSpPr>
                <p:spPr bwMode="auto">
                  <a:xfrm>
                    <a:off x="0" y="2073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54" name="Line 272"/>
                  <p:cNvSpPr>
                    <a:spLocks noChangeShapeType="1"/>
                  </p:cNvSpPr>
                  <p:nvPr/>
                </p:nvSpPr>
                <p:spPr bwMode="auto">
                  <a:xfrm>
                    <a:off x="0" y="2120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55" name="Line 273"/>
                  <p:cNvSpPr>
                    <a:spLocks noChangeShapeType="1"/>
                  </p:cNvSpPr>
                  <p:nvPr/>
                </p:nvSpPr>
                <p:spPr bwMode="auto">
                  <a:xfrm>
                    <a:off x="0" y="2173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56" name="Line 274"/>
                  <p:cNvSpPr>
                    <a:spLocks noChangeShapeType="1"/>
                  </p:cNvSpPr>
                  <p:nvPr/>
                </p:nvSpPr>
                <p:spPr bwMode="auto">
                  <a:xfrm>
                    <a:off x="0" y="2260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57" name="Line 275"/>
                  <p:cNvSpPr>
                    <a:spLocks noChangeShapeType="1"/>
                  </p:cNvSpPr>
                  <p:nvPr/>
                </p:nvSpPr>
                <p:spPr bwMode="auto">
                  <a:xfrm>
                    <a:off x="0" y="221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58" name="Line 276"/>
                  <p:cNvSpPr>
                    <a:spLocks noChangeShapeType="1"/>
                  </p:cNvSpPr>
                  <p:nvPr/>
                </p:nvSpPr>
                <p:spPr bwMode="auto">
                  <a:xfrm>
                    <a:off x="0" y="2300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59" name="Line 277"/>
                  <p:cNvSpPr>
                    <a:spLocks noChangeShapeType="1"/>
                  </p:cNvSpPr>
                  <p:nvPr/>
                </p:nvSpPr>
                <p:spPr bwMode="auto">
                  <a:xfrm>
                    <a:off x="0" y="2347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60" name="Line 278"/>
                  <p:cNvSpPr>
                    <a:spLocks noChangeShapeType="1"/>
                  </p:cNvSpPr>
                  <p:nvPr/>
                </p:nvSpPr>
                <p:spPr bwMode="auto">
                  <a:xfrm>
                    <a:off x="0" y="2400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61" name="Line 279"/>
                  <p:cNvSpPr>
                    <a:spLocks noChangeShapeType="1"/>
                  </p:cNvSpPr>
                  <p:nvPr/>
                </p:nvSpPr>
                <p:spPr bwMode="auto">
                  <a:xfrm>
                    <a:off x="0" y="2496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62" name="Line 280"/>
                  <p:cNvSpPr>
                    <a:spLocks noChangeShapeType="1"/>
                  </p:cNvSpPr>
                  <p:nvPr/>
                </p:nvSpPr>
                <p:spPr bwMode="auto">
                  <a:xfrm>
                    <a:off x="0" y="2448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63" name="Line 281"/>
                  <p:cNvSpPr>
                    <a:spLocks noChangeShapeType="1"/>
                  </p:cNvSpPr>
                  <p:nvPr/>
                </p:nvSpPr>
                <p:spPr bwMode="auto">
                  <a:xfrm>
                    <a:off x="0" y="2545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64" name="Line 282"/>
                  <p:cNvSpPr>
                    <a:spLocks noChangeShapeType="1"/>
                  </p:cNvSpPr>
                  <p:nvPr/>
                </p:nvSpPr>
                <p:spPr bwMode="auto">
                  <a:xfrm>
                    <a:off x="0" y="2583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65" name="Line 283"/>
                  <p:cNvSpPr>
                    <a:spLocks noChangeShapeType="1"/>
                  </p:cNvSpPr>
                  <p:nvPr/>
                </p:nvSpPr>
                <p:spPr bwMode="auto">
                  <a:xfrm>
                    <a:off x="0" y="2644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66" name="Line 284"/>
                  <p:cNvSpPr>
                    <a:spLocks noChangeShapeType="1"/>
                  </p:cNvSpPr>
                  <p:nvPr/>
                </p:nvSpPr>
                <p:spPr bwMode="auto">
                  <a:xfrm>
                    <a:off x="0" y="2740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67" name="Line 285"/>
                  <p:cNvSpPr>
                    <a:spLocks noChangeShapeType="1"/>
                  </p:cNvSpPr>
                  <p:nvPr/>
                </p:nvSpPr>
                <p:spPr bwMode="auto">
                  <a:xfrm>
                    <a:off x="0" y="269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68" name="Line 286"/>
                  <p:cNvSpPr>
                    <a:spLocks noChangeShapeType="1"/>
                  </p:cNvSpPr>
                  <p:nvPr/>
                </p:nvSpPr>
                <p:spPr bwMode="auto">
                  <a:xfrm>
                    <a:off x="0" y="2789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69" name="Line 287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36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70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79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71" name="Line 289"/>
                  <p:cNvSpPr>
                    <a:spLocks noChangeShapeType="1"/>
                  </p:cNvSpPr>
                  <p:nvPr/>
                </p:nvSpPr>
                <p:spPr bwMode="auto">
                  <a:xfrm>
                    <a:off x="0" y="2976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72" name="Line 290"/>
                  <p:cNvSpPr>
                    <a:spLocks noChangeShapeType="1"/>
                  </p:cNvSpPr>
                  <p:nvPr/>
                </p:nvSpPr>
                <p:spPr bwMode="auto">
                  <a:xfrm>
                    <a:off x="0" y="2928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73" name="Line 291"/>
                  <p:cNvSpPr>
                    <a:spLocks noChangeShapeType="1"/>
                  </p:cNvSpPr>
                  <p:nvPr/>
                </p:nvSpPr>
                <p:spPr bwMode="auto">
                  <a:xfrm>
                    <a:off x="0" y="3024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74" name="Line 292"/>
                  <p:cNvSpPr>
                    <a:spLocks noChangeShapeType="1"/>
                  </p:cNvSpPr>
                  <p:nvPr/>
                </p:nvSpPr>
                <p:spPr bwMode="auto">
                  <a:xfrm>
                    <a:off x="0" y="3071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75" name="Line 293"/>
                  <p:cNvSpPr>
                    <a:spLocks noChangeShapeType="1"/>
                  </p:cNvSpPr>
                  <p:nvPr/>
                </p:nvSpPr>
                <p:spPr bwMode="auto">
                  <a:xfrm>
                    <a:off x="0" y="3124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6" name="Group 294"/>
                <p:cNvGrpSpPr/>
                <p:nvPr/>
              </p:nvGrpSpPr>
              <p:grpSpPr bwMode="auto">
                <a:xfrm>
                  <a:off x="0" y="7"/>
                  <a:ext cx="3124" cy="3124"/>
                  <a:chOff x="0" y="0"/>
                  <a:chExt cx="3124" cy="3124"/>
                </a:xfrm>
              </p:grpSpPr>
              <p:sp>
                <p:nvSpPr>
                  <p:cNvPr id="71744" name="Line 29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562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45" name="Line 29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458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46" name="Line 2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505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47" name="Line 2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408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48" name="Line 29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362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49" name="Line 30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309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50" name="Line 3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205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51" name="Line 30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252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52" name="Line 30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164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53" name="Line 30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117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54" name="Line 30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074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55" name="Line 30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970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56" name="Line 30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017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57" name="Line 30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921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58" name="Line 30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883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59" name="Line 31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830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60" name="Line 31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35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61" name="Line 31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82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62" name="Line 31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685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63" name="Line 31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647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64" name="Line 3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94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65" name="Line 31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00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66" name="Line 31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47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67" name="Line 3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50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68" name="Line 31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94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69" name="Line 32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50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70" name="Line 32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55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71" name="Line 3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02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72" name="Line 32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05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73" name="Line 32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59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74" name="Line 3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16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75" name="Line 32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2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76" name="Line 32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9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77" name="Line 32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29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78" name="Line 32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76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79" name="Line 33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20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80" name="Line 33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223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81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77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82" name="Line 33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264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83" name="Line 33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320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84" name="Line 33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369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85" name="Line 33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465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86" name="Line 33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417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87" name="Line 33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514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88" name="Line 33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561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89" name="Line 3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604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90" name="Line 3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700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91" name="Line 34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661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92" name="Line 3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749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93" name="Line 3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796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94" name="Line 34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841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95" name="Line 34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936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96" name="Line 34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889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97" name="Line 3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985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98" name="Line 34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033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799" name="Line 35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076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00" name="Line 3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171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01" name="Line 35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133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02" name="Line 35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221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03" name="Line 35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268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04" name="Line 35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309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05" name="Line 35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413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06" name="Line 35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367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07" name="Line 35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463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08" name="Line 35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510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809" name="Line 36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562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71689" name="Line 361"/>
              <p:cNvSpPr>
                <a:spLocks noChangeShapeType="1"/>
              </p:cNvSpPr>
              <p:nvPr/>
            </p:nvSpPr>
            <p:spPr bwMode="auto">
              <a:xfrm flipV="1">
                <a:off x="258" y="565"/>
                <a:ext cx="0" cy="265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1690" name="Line 362"/>
              <p:cNvSpPr>
                <a:spLocks noChangeShapeType="1"/>
              </p:cNvSpPr>
              <p:nvPr/>
            </p:nvSpPr>
            <p:spPr bwMode="auto">
              <a:xfrm>
                <a:off x="253" y="3211"/>
                <a:ext cx="261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1691" name="Line 363"/>
              <p:cNvSpPr>
                <a:spLocks noChangeShapeType="1"/>
              </p:cNvSpPr>
              <p:nvPr/>
            </p:nvSpPr>
            <p:spPr bwMode="auto">
              <a:xfrm>
                <a:off x="1685" y="3164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1692" name="Line 364"/>
              <p:cNvSpPr>
                <a:spLocks noChangeShapeType="1"/>
              </p:cNvSpPr>
              <p:nvPr/>
            </p:nvSpPr>
            <p:spPr bwMode="auto">
              <a:xfrm rot="5400000">
                <a:off x="278" y="1739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1693" name="Line 365"/>
              <p:cNvSpPr>
                <a:spLocks noChangeShapeType="1"/>
              </p:cNvSpPr>
              <p:nvPr/>
            </p:nvSpPr>
            <p:spPr bwMode="auto">
              <a:xfrm rot="5400000">
                <a:off x="278" y="2231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1694" name="Line 366"/>
              <p:cNvSpPr>
                <a:spLocks noChangeShapeType="1"/>
              </p:cNvSpPr>
              <p:nvPr/>
            </p:nvSpPr>
            <p:spPr bwMode="auto">
              <a:xfrm rot="5400000">
                <a:off x="278" y="2696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1695" name="Line 367"/>
              <p:cNvSpPr>
                <a:spLocks noChangeShapeType="1"/>
              </p:cNvSpPr>
              <p:nvPr/>
            </p:nvSpPr>
            <p:spPr bwMode="auto">
              <a:xfrm rot="5400000">
                <a:off x="278" y="791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1696" name="Line 368"/>
              <p:cNvSpPr>
                <a:spLocks noChangeShapeType="1"/>
              </p:cNvSpPr>
              <p:nvPr/>
            </p:nvSpPr>
            <p:spPr bwMode="auto">
              <a:xfrm rot="5400000">
                <a:off x="278" y="1259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1697" name="Text Box 369"/>
              <p:cNvSpPr txBox="1">
                <a:spLocks noChangeArrowheads="1"/>
              </p:cNvSpPr>
              <p:nvPr/>
            </p:nvSpPr>
            <p:spPr bwMode="auto">
              <a:xfrm>
                <a:off x="-7" y="363"/>
                <a:ext cx="523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600" b="1" i="1" dirty="0">
                    <a:latin typeface="微软雅黑" panose="020B0503020204020204" pitchFamily="34" charset="-122"/>
                  </a:rPr>
                  <a:t>I </a:t>
                </a:r>
                <a:r>
                  <a:rPr lang="en-US" altLang="zh-CN" sz="1600" b="1" dirty="0">
                    <a:latin typeface="微软雅黑" panose="020B0503020204020204" pitchFamily="34" charset="-122"/>
                  </a:rPr>
                  <a:t>(mA)</a:t>
                </a:r>
                <a:endParaRPr lang="en-US" altLang="zh-CN" sz="24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1698" name="Text Box 370"/>
              <p:cNvSpPr txBox="1">
                <a:spLocks noChangeArrowheads="1"/>
              </p:cNvSpPr>
              <p:nvPr/>
            </p:nvSpPr>
            <p:spPr bwMode="auto">
              <a:xfrm>
                <a:off x="2772" y="3102"/>
                <a:ext cx="449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600" b="1" i="1" dirty="0">
                    <a:latin typeface="微软雅黑" panose="020B0503020204020204" pitchFamily="34" charset="-122"/>
                  </a:rPr>
                  <a:t>U </a:t>
                </a:r>
                <a:r>
                  <a:rPr lang="en-US" altLang="zh-CN" sz="1600" b="1" dirty="0">
                    <a:latin typeface="微软雅黑" panose="020B0503020204020204" pitchFamily="34" charset="-122"/>
                  </a:rPr>
                  <a:t>(V)</a:t>
                </a:r>
                <a:endParaRPr lang="en-US" altLang="zh-CN" sz="24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1699" name="Text Box 371"/>
              <p:cNvSpPr txBox="1">
                <a:spLocks noChangeArrowheads="1"/>
              </p:cNvSpPr>
              <p:nvPr/>
            </p:nvSpPr>
            <p:spPr bwMode="auto">
              <a:xfrm>
                <a:off x="126" y="3156"/>
                <a:ext cx="146" cy="1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600" b="1" dirty="0">
                    <a:latin typeface="宋体" panose="02010600030101010101" pitchFamily="2" charset="-122"/>
                  </a:rPr>
                  <a:t>0</a:t>
                </a:r>
                <a:endParaRPr lang="en-US" altLang="zh-CN" sz="16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1700" name="Text Box 372"/>
              <p:cNvSpPr txBox="1">
                <a:spLocks noChangeArrowheads="1"/>
              </p:cNvSpPr>
              <p:nvPr/>
            </p:nvSpPr>
            <p:spPr bwMode="auto">
              <a:xfrm>
                <a:off x="1554" y="3226"/>
                <a:ext cx="254" cy="1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latin typeface="微软雅黑" panose="020B0503020204020204" pitchFamily="34" charset="-122"/>
                  </a:rPr>
                  <a:t>2.00</a:t>
                </a:r>
                <a:endParaRPr lang="en-US" altLang="zh-CN" sz="24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1701" name="Text Box 373"/>
              <p:cNvSpPr txBox="1">
                <a:spLocks noChangeArrowheads="1"/>
              </p:cNvSpPr>
              <p:nvPr/>
            </p:nvSpPr>
            <p:spPr bwMode="auto">
              <a:xfrm>
                <a:off x="48" y="2206"/>
                <a:ext cx="206" cy="1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latin typeface="微软雅黑" panose="020B0503020204020204" pitchFamily="34" charset="-122"/>
                  </a:rPr>
                  <a:t>8.00</a:t>
                </a:r>
                <a:endParaRPr lang="en-US" altLang="zh-CN" sz="24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1702" name="Text Box 374"/>
              <p:cNvSpPr txBox="1">
                <a:spLocks noChangeArrowheads="1"/>
              </p:cNvSpPr>
              <p:nvPr/>
            </p:nvSpPr>
            <p:spPr bwMode="auto">
              <a:xfrm>
                <a:off x="48" y="2668"/>
                <a:ext cx="206" cy="1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latin typeface="微软雅黑" panose="020B0503020204020204" pitchFamily="34" charset="-122"/>
                  </a:rPr>
                  <a:t>4.00</a:t>
                </a:r>
                <a:endParaRPr lang="en-US" altLang="zh-CN" sz="24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1703" name="Text Box 375"/>
              <p:cNvSpPr txBox="1">
                <a:spLocks noChangeArrowheads="1"/>
              </p:cNvSpPr>
              <p:nvPr/>
            </p:nvSpPr>
            <p:spPr bwMode="auto">
              <a:xfrm>
                <a:off x="0" y="708"/>
                <a:ext cx="254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latin typeface="微软雅黑" panose="020B0503020204020204" pitchFamily="34" charset="-122"/>
                  </a:rPr>
                  <a:t>20.00</a:t>
                </a:r>
                <a:endParaRPr lang="en-US" altLang="zh-CN" sz="24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1704" name="Text Box 376"/>
              <p:cNvSpPr txBox="1">
                <a:spLocks noChangeArrowheads="1"/>
              </p:cNvSpPr>
              <p:nvPr/>
            </p:nvSpPr>
            <p:spPr bwMode="auto">
              <a:xfrm>
                <a:off x="0" y="1176"/>
                <a:ext cx="254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latin typeface="微软雅黑" panose="020B0503020204020204" pitchFamily="34" charset="-122"/>
                  </a:rPr>
                  <a:t>16.00</a:t>
                </a:r>
                <a:endParaRPr lang="en-US" altLang="zh-CN" sz="24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1705" name="Text Box 377"/>
              <p:cNvSpPr txBox="1">
                <a:spLocks noChangeArrowheads="1"/>
              </p:cNvSpPr>
              <p:nvPr/>
            </p:nvSpPr>
            <p:spPr bwMode="auto">
              <a:xfrm>
                <a:off x="12" y="1656"/>
                <a:ext cx="242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latin typeface="微软雅黑" panose="020B0503020204020204" pitchFamily="34" charset="-122"/>
                  </a:rPr>
                  <a:t>12.00</a:t>
                </a:r>
                <a:endParaRPr lang="en-US" altLang="zh-CN" sz="24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1706" name="Line 378"/>
              <p:cNvSpPr>
                <a:spLocks noChangeShapeType="1"/>
              </p:cNvSpPr>
              <p:nvPr/>
            </p:nvSpPr>
            <p:spPr bwMode="auto">
              <a:xfrm rot="5400000">
                <a:off x="278" y="1016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1707" name="Text Box 379"/>
              <p:cNvSpPr txBox="1">
                <a:spLocks noChangeArrowheads="1"/>
              </p:cNvSpPr>
              <p:nvPr/>
            </p:nvSpPr>
            <p:spPr bwMode="auto">
              <a:xfrm>
                <a:off x="0" y="942"/>
                <a:ext cx="254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latin typeface="微软雅黑" panose="020B0503020204020204" pitchFamily="34" charset="-122"/>
                  </a:rPr>
                  <a:t>18.00</a:t>
                </a:r>
                <a:endParaRPr lang="en-US" altLang="zh-CN" sz="24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1708" name="Line 380"/>
              <p:cNvSpPr>
                <a:spLocks noChangeShapeType="1"/>
              </p:cNvSpPr>
              <p:nvPr/>
            </p:nvSpPr>
            <p:spPr bwMode="auto">
              <a:xfrm rot="5400000">
                <a:off x="278" y="1505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1709" name="Text Box 381"/>
              <p:cNvSpPr txBox="1">
                <a:spLocks noChangeArrowheads="1"/>
              </p:cNvSpPr>
              <p:nvPr/>
            </p:nvSpPr>
            <p:spPr bwMode="auto">
              <a:xfrm>
                <a:off x="0" y="1416"/>
                <a:ext cx="254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latin typeface="微软雅黑" panose="020B0503020204020204" pitchFamily="34" charset="-122"/>
                  </a:rPr>
                  <a:t>14.00</a:t>
                </a:r>
                <a:endParaRPr lang="en-US" altLang="zh-CN" sz="24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1710" name="Line 382"/>
              <p:cNvSpPr>
                <a:spLocks noChangeShapeType="1"/>
              </p:cNvSpPr>
              <p:nvPr/>
            </p:nvSpPr>
            <p:spPr bwMode="auto">
              <a:xfrm rot="5400000">
                <a:off x="278" y="1985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1711" name="Text Box 383"/>
              <p:cNvSpPr txBox="1">
                <a:spLocks noChangeArrowheads="1"/>
              </p:cNvSpPr>
              <p:nvPr/>
            </p:nvSpPr>
            <p:spPr bwMode="auto">
              <a:xfrm>
                <a:off x="0" y="1902"/>
                <a:ext cx="254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latin typeface="微软雅黑" panose="020B0503020204020204" pitchFamily="34" charset="-122"/>
                  </a:rPr>
                  <a:t>10.00</a:t>
                </a:r>
                <a:endParaRPr lang="en-US" altLang="zh-CN" sz="24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1712" name="Line 384"/>
              <p:cNvSpPr>
                <a:spLocks noChangeShapeType="1"/>
              </p:cNvSpPr>
              <p:nvPr/>
            </p:nvSpPr>
            <p:spPr bwMode="auto">
              <a:xfrm rot="5400000">
                <a:off x="278" y="2471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1713" name="Text Box 385"/>
              <p:cNvSpPr txBox="1">
                <a:spLocks noChangeArrowheads="1"/>
              </p:cNvSpPr>
              <p:nvPr/>
            </p:nvSpPr>
            <p:spPr bwMode="auto">
              <a:xfrm>
                <a:off x="48" y="2452"/>
                <a:ext cx="206" cy="1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latin typeface="微软雅黑" panose="020B0503020204020204" pitchFamily="34" charset="-122"/>
                  </a:rPr>
                  <a:t>6.00</a:t>
                </a:r>
                <a:endParaRPr lang="en-US" altLang="zh-CN" sz="24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1714" name="Line 386"/>
              <p:cNvSpPr>
                <a:spLocks noChangeShapeType="1"/>
              </p:cNvSpPr>
              <p:nvPr/>
            </p:nvSpPr>
            <p:spPr bwMode="auto">
              <a:xfrm rot="5400000">
                <a:off x="278" y="2945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1715" name="Text Box 387"/>
              <p:cNvSpPr txBox="1">
                <a:spLocks noChangeArrowheads="1"/>
              </p:cNvSpPr>
              <p:nvPr/>
            </p:nvSpPr>
            <p:spPr bwMode="auto">
              <a:xfrm>
                <a:off x="48" y="2920"/>
                <a:ext cx="206" cy="1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latin typeface="微软雅黑" panose="020B0503020204020204" pitchFamily="34" charset="-122"/>
                  </a:rPr>
                  <a:t>2.00</a:t>
                </a:r>
                <a:endParaRPr lang="en-US" altLang="zh-CN" sz="24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1716" name="Text Box 388"/>
              <p:cNvSpPr txBox="1">
                <a:spLocks noChangeArrowheads="1"/>
              </p:cNvSpPr>
              <p:nvPr/>
            </p:nvSpPr>
            <p:spPr bwMode="auto">
              <a:xfrm>
                <a:off x="864" y="3226"/>
                <a:ext cx="206" cy="1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latin typeface="微软雅黑" panose="020B0503020204020204" pitchFamily="34" charset="-122"/>
                  </a:rPr>
                  <a:t>1.00</a:t>
                </a:r>
                <a:endParaRPr lang="en-US" altLang="zh-CN" sz="24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1717" name="Text Box 389"/>
              <p:cNvSpPr txBox="1">
                <a:spLocks noChangeArrowheads="1"/>
              </p:cNvSpPr>
              <p:nvPr/>
            </p:nvSpPr>
            <p:spPr bwMode="auto">
              <a:xfrm>
                <a:off x="2256" y="3226"/>
                <a:ext cx="254" cy="1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latin typeface="微软雅黑" panose="020B0503020204020204" pitchFamily="34" charset="-122"/>
                  </a:rPr>
                  <a:t>3.00</a:t>
                </a:r>
                <a:endParaRPr lang="en-US" altLang="zh-CN" sz="24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1718" name="Line 390"/>
              <p:cNvSpPr>
                <a:spLocks noChangeShapeType="1"/>
              </p:cNvSpPr>
              <p:nvPr/>
            </p:nvSpPr>
            <p:spPr bwMode="auto">
              <a:xfrm>
                <a:off x="2396" y="3161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1719" name="Line 391"/>
              <p:cNvSpPr>
                <a:spLocks noChangeShapeType="1"/>
              </p:cNvSpPr>
              <p:nvPr/>
            </p:nvSpPr>
            <p:spPr bwMode="auto">
              <a:xfrm>
                <a:off x="962" y="3164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1720" name="Line 392"/>
              <p:cNvSpPr>
                <a:spLocks noChangeShapeType="1"/>
              </p:cNvSpPr>
              <p:nvPr/>
            </p:nvSpPr>
            <p:spPr bwMode="auto">
              <a:xfrm flipV="1">
                <a:off x="259" y="562"/>
                <a:ext cx="2636" cy="26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grpSp>
            <p:nvGrpSpPr>
              <p:cNvPr id="7" name="Group 393"/>
              <p:cNvGrpSpPr/>
              <p:nvPr/>
            </p:nvGrpSpPr>
            <p:grpSpPr bwMode="auto">
              <a:xfrm>
                <a:off x="588" y="2835"/>
                <a:ext cx="48" cy="48"/>
                <a:chOff x="0" y="0"/>
                <a:chExt cx="118" cy="118"/>
              </a:xfrm>
            </p:grpSpPr>
            <p:sp>
              <p:nvSpPr>
                <p:cNvPr id="71740" name="Line 394"/>
                <p:cNvSpPr>
                  <a:spLocks noChangeShapeType="1"/>
                </p:cNvSpPr>
                <p:nvPr/>
              </p:nvSpPr>
              <p:spPr bwMode="auto">
                <a:xfrm>
                  <a:off x="0" y="53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1741" name="Line 395"/>
                <p:cNvSpPr>
                  <a:spLocks noChangeShapeType="1"/>
                </p:cNvSpPr>
                <p:nvPr/>
              </p:nvSpPr>
              <p:spPr bwMode="auto">
                <a:xfrm rot="5400000">
                  <a:off x="6" y="59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" name="Group 396"/>
              <p:cNvGrpSpPr/>
              <p:nvPr/>
            </p:nvGrpSpPr>
            <p:grpSpPr bwMode="auto">
              <a:xfrm>
                <a:off x="930" y="2477"/>
                <a:ext cx="48" cy="48"/>
                <a:chOff x="0" y="0"/>
                <a:chExt cx="118" cy="118"/>
              </a:xfrm>
            </p:grpSpPr>
            <p:sp>
              <p:nvSpPr>
                <p:cNvPr id="71738" name="Line 397"/>
                <p:cNvSpPr>
                  <a:spLocks noChangeShapeType="1"/>
                </p:cNvSpPr>
                <p:nvPr/>
              </p:nvSpPr>
              <p:spPr bwMode="auto">
                <a:xfrm>
                  <a:off x="0" y="53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1739" name="Line 398"/>
                <p:cNvSpPr>
                  <a:spLocks noChangeShapeType="1"/>
                </p:cNvSpPr>
                <p:nvPr/>
              </p:nvSpPr>
              <p:spPr bwMode="auto">
                <a:xfrm rot="5400000">
                  <a:off x="6" y="59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" name="Group 399"/>
              <p:cNvGrpSpPr/>
              <p:nvPr/>
            </p:nvGrpSpPr>
            <p:grpSpPr bwMode="auto">
              <a:xfrm>
                <a:off x="1307" y="2118"/>
                <a:ext cx="48" cy="48"/>
                <a:chOff x="0" y="0"/>
                <a:chExt cx="118" cy="118"/>
              </a:xfrm>
            </p:grpSpPr>
            <p:sp>
              <p:nvSpPr>
                <p:cNvPr id="71736" name="Line 400"/>
                <p:cNvSpPr>
                  <a:spLocks noChangeShapeType="1"/>
                </p:cNvSpPr>
                <p:nvPr/>
              </p:nvSpPr>
              <p:spPr bwMode="auto">
                <a:xfrm>
                  <a:off x="0" y="53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1737" name="Line 401"/>
                <p:cNvSpPr>
                  <a:spLocks noChangeShapeType="1"/>
                </p:cNvSpPr>
                <p:nvPr/>
              </p:nvSpPr>
              <p:spPr bwMode="auto">
                <a:xfrm rot="5400000">
                  <a:off x="6" y="59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" name="Group 402"/>
              <p:cNvGrpSpPr/>
              <p:nvPr/>
            </p:nvGrpSpPr>
            <p:grpSpPr bwMode="auto">
              <a:xfrm>
                <a:off x="1641" y="1744"/>
                <a:ext cx="48" cy="48"/>
                <a:chOff x="0" y="0"/>
                <a:chExt cx="118" cy="118"/>
              </a:xfrm>
            </p:grpSpPr>
            <p:sp>
              <p:nvSpPr>
                <p:cNvPr id="71734" name="Line 403"/>
                <p:cNvSpPr>
                  <a:spLocks noChangeShapeType="1"/>
                </p:cNvSpPr>
                <p:nvPr/>
              </p:nvSpPr>
              <p:spPr bwMode="auto">
                <a:xfrm>
                  <a:off x="0" y="53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1735" name="Line 404"/>
                <p:cNvSpPr>
                  <a:spLocks noChangeShapeType="1"/>
                </p:cNvSpPr>
                <p:nvPr/>
              </p:nvSpPr>
              <p:spPr bwMode="auto">
                <a:xfrm rot="5400000">
                  <a:off x="6" y="59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" name="Group 405"/>
              <p:cNvGrpSpPr/>
              <p:nvPr/>
            </p:nvGrpSpPr>
            <p:grpSpPr bwMode="auto">
              <a:xfrm>
                <a:off x="2026" y="1392"/>
                <a:ext cx="48" cy="48"/>
                <a:chOff x="0" y="0"/>
                <a:chExt cx="118" cy="118"/>
              </a:xfrm>
            </p:grpSpPr>
            <p:sp>
              <p:nvSpPr>
                <p:cNvPr id="71732" name="Line 406"/>
                <p:cNvSpPr>
                  <a:spLocks noChangeShapeType="1"/>
                </p:cNvSpPr>
                <p:nvPr/>
              </p:nvSpPr>
              <p:spPr bwMode="auto">
                <a:xfrm>
                  <a:off x="0" y="53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1733" name="Line 407"/>
                <p:cNvSpPr>
                  <a:spLocks noChangeShapeType="1"/>
                </p:cNvSpPr>
                <p:nvPr/>
              </p:nvSpPr>
              <p:spPr bwMode="auto">
                <a:xfrm rot="5400000">
                  <a:off x="6" y="59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" name="Group 408"/>
              <p:cNvGrpSpPr/>
              <p:nvPr/>
            </p:nvGrpSpPr>
            <p:grpSpPr bwMode="auto">
              <a:xfrm>
                <a:off x="2374" y="1029"/>
                <a:ext cx="48" cy="48"/>
                <a:chOff x="0" y="0"/>
                <a:chExt cx="118" cy="118"/>
              </a:xfrm>
            </p:grpSpPr>
            <p:sp>
              <p:nvSpPr>
                <p:cNvPr id="71730" name="Line 409"/>
                <p:cNvSpPr>
                  <a:spLocks noChangeShapeType="1"/>
                </p:cNvSpPr>
                <p:nvPr/>
              </p:nvSpPr>
              <p:spPr bwMode="auto">
                <a:xfrm>
                  <a:off x="0" y="53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1731" name="Line 410"/>
                <p:cNvSpPr>
                  <a:spLocks noChangeShapeType="1"/>
                </p:cNvSpPr>
                <p:nvPr/>
              </p:nvSpPr>
              <p:spPr bwMode="auto">
                <a:xfrm rot="5400000">
                  <a:off x="6" y="59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" name="Group 411"/>
              <p:cNvGrpSpPr/>
              <p:nvPr/>
            </p:nvGrpSpPr>
            <p:grpSpPr bwMode="auto">
              <a:xfrm>
                <a:off x="2732" y="681"/>
                <a:ext cx="48" cy="48"/>
                <a:chOff x="0" y="0"/>
                <a:chExt cx="118" cy="118"/>
              </a:xfrm>
            </p:grpSpPr>
            <p:sp>
              <p:nvSpPr>
                <p:cNvPr id="71728" name="Line 412"/>
                <p:cNvSpPr>
                  <a:spLocks noChangeShapeType="1"/>
                </p:cNvSpPr>
                <p:nvPr/>
              </p:nvSpPr>
              <p:spPr bwMode="auto">
                <a:xfrm>
                  <a:off x="0" y="53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1729" name="Line 413"/>
                <p:cNvSpPr>
                  <a:spLocks noChangeShapeType="1"/>
                </p:cNvSpPr>
                <p:nvPr/>
              </p:nvSpPr>
              <p:spPr bwMode="auto">
                <a:xfrm rot="5400000">
                  <a:off x="6" y="59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71686" name="Text Box 414"/>
            <p:cNvSpPr txBox="1">
              <a:spLocks noChangeArrowheads="1"/>
            </p:cNvSpPr>
            <p:nvPr/>
          </p:nvSpPr>
          <p:spPr bwMode="auto">
            <a:xfrm>
              <a:off x="779" y="3423"/>
              <a:ext cx="1845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dirty="0">
                  <a:latin typeface="微软雅黑" panose="020B0503020204020204" pitchFamily="34" charset="-122"/>
                  <a:ea typeface="黑体" panose="02010609060101010101" pitchFamily="2" charset="-122"/>
                </a:rPr>
                <a:t>电学元件伏安特性曲线</a:t>
              </a:r>
            </a:p>
          </p:txBody>
        </p:sp>
      </p:grpSp>
      <p:sp>
        <p:nvSpPr>
          <p:cNvPr id="79263" name="AutoShape 415"/>
          <p:cNvSpPr>
            <a:spLocks noChangeArrowheads="1"/>
          </p:cNvSpPr>
          <p:nvPr/>
        </p:nvSpPr>
        <p:spPr bwMode="auto">
          <a:xfrm>
            <a:off x="5786446" y="924419"/>
            <a:ext cx="3124200" cy="5933581"/>
          </a:xfrm>
          <a:prstGeom prst="wedgeEllipseCallout">
            <a:avLst>
              <a:gd name="adj1" fmla="val -138269"/>
              <a:gd name="adj2" fmla="val 332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34" charset="-122"/>
                <a:ea typeface="黑体" panose="02010609060101010101" pitchFamily="2" charset="-122"/>
                <a:cs typeface="Times New Roman" panose="02020603050405020304" pitchFamily="18" charset="0"/>
              </a:rPr>
              <a:t>不当：横轴坐标分度选取不当。</a:t>
            </a:r>
          </a:p>
          <a:p>
            <a:pPr algn="ctr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横轴以3 cm</a:t>
            </a:r>
            <a:r>
              <a:rPr lang="zh-CN" altLang="en-US" b="1" i="1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代表1 V，使作图和读图都很困难。实际在选择坐标分度值时，应既满足有效数字的要求又便于作图和读图，一般以1 mm 代表的量值是10的整数次幂或是其2倍或5倍。</a:t>
            </a:r>
          </a:p>
        </p:txBody>
      </p:sp>
      <p:sp>
        <p:nvSpPr>
          <p:cNvPr id="196" name="矩形 195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</a:rPr>
              <a:t>      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197" name="标题 1"/>
          <p:cNvSpPr txBox="1"/>
          <p:nvPr/>
        </p:nvSpPr>
        <p:spPr>
          <a:xfrm>
            <a:off x="152400" y="76200"/>
            <a:ext cx="507382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 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63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 bwMode="auto">
          <a:xfrm>
            <a:off x="2057400" y="1219200"/>
            <a:ext cx="5102225" cy="5392738"/>
            <a:chOff x="0" y="0"/>
            <a:chExt cx="3214" cy="3397"/>
          </a:xfrm>
        </p:grpSpPr>
        <p:grpSp>
          <p:nvGrpSpPr>
            <p:cNvPr id="3" name="Group 7"/>
            <p:cNvGrpSpPr/>
            <p:nvPr/>
          </p:nvGrpSpPr>
          <p:grpSpPr bwMode="auto">
            <a:xfrm>
              <a:off x="0" y="0"/>
              <a:ext cx="3214" cy="3131"/>
              <a:chOff x="0" y="0"/>
              <a:chExt cx="3214" cy="3131"/>
            </a:xfrm>
          </p:grpSpPr>
          <p:grpSp>
            <p:nvGrpSpPr>
              <p:cNvPr id="4" name="Group 8"/>
              <p:cNvGrpSpPr/>
              <p:nvPr/>
            </p:nvGrpSpPr>
            <p:grpSpPr bwMode="auto">
              <a:xfrm>
                <a:off x="0" y="0"/>
                <a:ext cx="3130" cy="3131"/>
                <a:chOff x="0" y="0"/>
                <a:chExt cx="3130" cy="3131"/>
              </a:xfrm>
            </p:grpSpPr>
            <p:grpSp>
              <p:nvGrpSpPr>
                <p:cNvPr id="5" name="Group 9"/>
                <p:cNvGrpSpPr/>
                <p:nvPr/>
              </p:nvGrpSpPr>
              <p:grpSpPr bwMode="auto">
                <a:xfrm>
                  <a:off x="6" y="0"/>
                  <a:ext cx="3124" cy="3124"/>
                  <a:chOff x="0" y="0"/>
                  <a:chExt cx="3124" cy="3124"/>
                </a:xfrm>
              </p:grpSpPr>
              <p:sp>
                <p:nvSpPr>
                  <p:cNvPr id="72835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36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0" y="96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37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0" y="48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38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0" y="145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39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0" y="183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40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0" y="244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41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0" y="341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42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4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43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0" y="390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44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0" y="428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45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0" y="489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46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0" y="576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47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0" y="528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48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0" y="625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49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0" y="67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50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0" y="724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51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0" y="821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52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0" y="773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53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0" y="870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54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0" y="917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55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0" y="960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56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56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57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08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58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0" y="1105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59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0" y="115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60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0" y="1204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61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0" y="129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62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25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63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0" y="1341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64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0" y="1388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65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0" y="1440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66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0" y="1536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67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0" y="1488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68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0" y="1585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69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0" y="163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70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0" y="1684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71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0" y="1780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72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73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73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0" y="1830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74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0" y="1877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7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0" y="1929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76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0" y="2024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77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0" y="1976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78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0" y="2073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79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0" y="2120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80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0" y="2173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81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0" y="2260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82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0" y="221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83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0" y="2300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84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0" y="2347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85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0" y="2400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86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0" y="2496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87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0" y="2448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88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0" y="2545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89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0" y="2583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90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0" y="2644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91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0" y="2740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92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0" y="269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93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0" y="2789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94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36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95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79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96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0" y="2976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97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0" y="2928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98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0" y="3024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99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0" y="3071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900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0" y="3124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6" name="Group 76"/>
                <p:cNvGrpSpPr/>
                <p:nvPr/>
              </p:nvGrpSpPr>
              <p:grpSpPr bwMode="auto">
                <a:xfrm>
                  <a:off x="0" y="7"/>
                  <a:ext cx="3124" cy="3124"/>
                  <a:chOff x="0" y="0"/>
                  <a:chExt cx="3124" cy="3124"/>
                </a:xfrm>
              </p:grpSpPr>
              <p:sp>
                <p:nvSpPr>
                  <p:cNvPr id="72769" name="Line 7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562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770" name="Line 7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458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771" name="Line 7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505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772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408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773" name="Line 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362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774" name="Line 8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309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775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205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776" name="Line 8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252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777" name="Line 8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164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778" name="Line 8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117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779" name="Line 8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074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780" name="Line 8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970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781" name="Line 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017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782" name="Line 9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921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783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883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784" name="Line 9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830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785" name="Line 9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35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786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82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787" name="Line 9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685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788" name="Line 9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647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789" name="Line 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94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790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00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791" name="Line 9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47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792" name="Line 10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50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793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94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794" name="Line 10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50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795" name="Line 10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55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796" name="Line 10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02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797" name="Line 10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05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798" name="Line 10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59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799" name="Line 10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16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00" name="Line 10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2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01" name="Line 10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9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02" name="Line 11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29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03" name="Line 11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76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04" name="Line 11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20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05" name="Line 11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223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06" name="Line 11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77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07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264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08" name="Line 11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320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09" name="Line 11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369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10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465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11" name="Line 11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417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12" name="Line 12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514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13" name="Line 12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561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14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604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15" name="Line 12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700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16" name="Line 12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661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17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749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18" name="Line 12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796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19" name="Line 12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841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20" name="Line 12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936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21" name="Line 12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889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22" name="Line 13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985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23" name="Line 13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033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24" name="Line 1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076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25" name="Line 13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171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26" name="Line 13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133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27" name="Line 13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221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28" name="Line 13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268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29" name="Line 13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309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30" name="Line 13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413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31" name="Line 13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367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32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463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33" name="Line 1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510" y="1562"/>
                    <a:ext cx="312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834" name="Line 14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-1562" y="1562"/>
                    <a:ext cx="312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FFCC99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72712" name="Line 143"/>
              <p:cNvSpPr>
                <a:spLocks noChangeShapeType="1"/>
              </p:cNvSpPr>
              <p:nvPr/>
            </p:nvSpPr>
            <p:spPr bwMode="auto">
              <a:xfrm flipV="1">
                <a:off x="487" y="235"/>
                <a:ext cx="0" cy="265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2713" name="Line 144"/>
              <p:cNvSpPr>
                <a:spLocks noChangeShapeType="1"/>
              </p:cNvSpPr>
              <p:nvPr/>
            </p:nvSpPr>
            <p:spPr bwMode="auto">
              <a:xfrm>
                <a:off x="483" y="2881"/>
                <a:ext cx="229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2714" name="Line 145"/>
              <p:cNvSpPr>
                <a:spLocks noChangeShapeType="1"/>
              </p:cNvSpPr>
              <p:nvPr/>
            </p:nvSpPr>
            <p:spPr bwMode="auto">
              <a:xfrm>
                <a:off x="1912" y="2834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2715" name="Line 146"/>
              <p:cNvSpPr>
                <a:spLocks noChangeShapeType="1"/>
              </p:cNvSpPr>
              <p:nvPr/>
            </p:nvSpPr>
            <p:spPr bwMode="auto">
              <a:xfrm>
                <a:off x="1441" y="2834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2716" name="Line 147"/>
              <p:cNvSpPr>
                <a:spLocks noChangeShapeType="1"/>
              </p:cNvSpPr>
              <p:nvPr/>
            </p:nvSpPr>
            <p:spPr bwMode="auto">
              <a:xfrm>
                <a:off x="955" y="2831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2717" name="Line 148"/>
              <p:cNvSpPr>
                <a:spLocks noChangeShapeType="1"/>
              </p:cNvSpPr>
              <p:nvPr/>
            </p:nvSpPr>
            <p:spPr bwMode="auto">
              <a:xfrm>
                <a:off x="2392" y="2834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2718" name="Line 149"/>
              <p:cNvSpPr>
                <a:spLocks noChangeShapeType="1"/>
              </p:cNvSpPr>
              <p:nvPr/>
            </p:nvSpPr>
            <p:spPr bwMode="auto">
              <a:xfrm rot="5400000">
                <a:off x="511" y="1409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2719" name="Line 150"/>
              <p:cNvSpPr>
                <a:spLocks noChangeShapeType="1"/>
              </p:cNvSpPr>
              <p:nvPr/>
            </p:nvSpPr>
            <p:spPr bwMode="auto">
              <a:xfrm rot="5400000">
                <a:off x="511" y="1901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2720" name="Line 151"/>
              <p:cNvSpPr>
                <a:spLocks noChangeShapeType="1"/>
              </p:cNvSpPr>
              <p:nvPr/>
            </p:nvSpPr>
            <p:spPr bwMode="auto">
              <a:xfrm rot="5400000">
                <a:off x="511" y="2366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2721" name="Line 152"/>
              <p:cNvSpPr>
                <a:spLocks noChangeShapeType="1"/>
              </p:cNvSpPr>
              <p:nvPr/>
            </p:nvSpPr>
            <p:spPr bwMode="auto">
              <a:xfrm rot="5400000">
                <a:off x="511" y="461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2722" name="Line 153"/>
              <p:cNvSpPr>
                <a:spLocks noChangeShapeType="1"/>
              </p:cNvSpPr>
              <p:nvPr/>
            </p:nvSpPr>
            <p:spPr bwMode="auto">
              <a:xfrm rot="5400000">
                <a:off x="511" y="929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2723" name="Text Box 154"/>
              <p:cNvSpPr txBox="1">
                <a:spLocks noChangeArrowheads="1"/>
              </p:cNvSpPr>
              <p:nvPr/>
            </p:nvSpPr>
            <p:spPr bwMode="auto">
              <a:xfrm>
                <a:off x="223" y="33"/>
                <a:ext cx="523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600" b="1" i="1" dirty="0">
                    <a:latin typeface="微软雅黑" panose="020B0503020204020204" pitchFamily="34" charset="-122"/>
                  </a:rPr>
                  <a:t>I </a:t>
                </a:r>
                <a:r>
                  <a:rPr lang="en-US" altLang="zh-CN" sz="1600" b="1" dirty="0">
                    <a:latin typeface="微软雅黑" panose="020B0503020204020204" pitchFamily="34" charset="-122"/>
                  </a:rPr>
                  <a:t>(mA)</a:t>
                </a:r>
                <a:endParaRPr lang="en-US" altLang="zh-CN" sz="24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2724" name="Text Box 155"/>
              <p:cNvSpPr txBox="1">
                <a:spLocks noChangeArrowheads="1"/>
              </p:cNvSpPr>
              <p:nvPr/>
            </p:nvSpPr>
            <p:spPr bwMode="auto">
              <a:xfrm>
                <a:off x="2765" y="2791"/>
                <a:ext cx="449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600" b="1" i="1" dirty="0">
                    <a:latin typeface="微软雅黑" panose="020B0503020204020204" pitchFamily="34" charset="-122"/>
                  </a:rPr>
                  <a:t>U </a:t>
                </a:r>
                <a:r>
                  <a:rPr lang="en-US" altLang="zh-CN" sz="1600" b="1" dirty="0">
                    <a:latin typeface="微软雅黑" panose="020B0503020204020204" pitchFamily="34" charset="-122"/>
                  </a:rPr>
                  <a:t>(V)</a:t>
                </a:r>
                <a:endParaRPr lang="en-US" altLang="zh-CN" sz="24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2725" name="Text Box 156"/>
              <p:cNvSpPr txBox="1">
                <a:spLocks noChangeArrowheads="1"/>
              </p:cNvSpPr>
              <p:nvPr/>
            </p:nvSpPr>
            <p:spPr bwMode="auto">
              <a:xfrm>
                <a:off x="347" y="2808"/>
                <a:ext cx="146" cy="1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latin typeface="宋体" panose="02010600030101010101" pitchFamily="2" charset="-122"/>
                  </a:rPr>
                  <a:t>o</a:t>
                </a:r>
                <a:endParaRPr lang="en-US" altLang="zh-CN" sz="24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2726" name="Text Box 157"/>
              <p:cNvSpPr txBox="1">
                <a:spLocks noChangeArrowheads="1"/>
              </p:cNvSpPr>
              <p:nvPr/>
            </p:nvSpPr>
            <p:spPr bwMode="auto">
              <a:xfrm>
                <a:off x="863" y="2896"/>
                <a:ext cx="206" cy="1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latin typeface="微软雅黑" panose="020B0503020204020204" pitchFamily="34" charset="-122"/>
                  </a:rPr>
                  <a:t>1.00</a:t>
                </a:r>
                <a:endParaRPr lang="en-US" altLang="zh-CN" sz="24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2727" name="Text Box 158"/>
              <p:cNvSpPr txBox="1">
                <a:spLocks noChangeArrowheads="1"/>
              </p:cNvSpPr>
              <p:nvPr/>
            </p:nvSpPr>
            <p:spPr bwMode="auto">
              <a:xfrm>
                <a:off x="1337" y="2896"/>
                <a:ext cx="206" cy="1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latin typeface="微软雅黑" panose="020B0503020204020204" pitchFamily="34" charset="-122"/>
                  </a:rPr>
                  <a:t>2.00</a:t>
                </a:r>
                <a:endParaRPr lang="en-US" altLang="zh-CN" sz="24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2728" name="Text Box 159"/>
              <p:cNvSpPr txBox="1">
                <a:spLocks noChangeArrowheads="1"/>
              </p:cNvSpPr>
              <p:nvPr/>
            </p:nvSpPr>
            <p:spPr bwMode="auto">
              <a:xfrm>
                <a:off x="1775" y="2896"/>
                <a:ext cx="254" cy="1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latin typeface="微软雅黑" panose="020B0503020204020204" pitchFamily="34" charset="-122"/>
                  </a:rPr>
                  <a:t>3.00</a:t>
                </a:r>
                <a:endParaRPr lang="en-US" altLang="zh-CN" sz="24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2729" name="Text Box 160"/>
              <p:cNvSpPr txBox="1">
                <a:spLocks noChangeArrowheads="1"/>
              </p:cNvSpPr>
              <p:nvPr/>
            </p:nvSpPr>
            <p:spPr bwMode="auto">
              <a:xfrm>
                <a:off x="2243" y="2896"/>
                <a:ext cx="248" cy="1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latin typeface="微软雅黑" panose="020B0503020204020204" pitchFamily="34" charset="-122"/>
                  </a:rPr>
                  <a:t>4.00</a:t>
                </a:r>
                <a:endParaRPr lang="en-US" altLang="zh-CN" sz="24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2730" name="Text Box 161"/>
              <p:cNvSpPr txBox="1">
                <a:spLocks noChangeArrowheads="1"/>
              </p:cNvSpPr>
              <p:nvPr/>
            </p:nvSpPr>
            <p:spPr bwMode="auto">
              <a:xfrm>
                <a:off x="269" y="1876"/>
                <a:ext cx="206" cy="1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latin typeface="微软雅黑" panose="020B0503020204020204" pitchFamily="34" charset="-122"/>
                  </a:rPr>
                  <a:t>8.00</a:t>
                </a:r>
                <a:endParaRPr lang="en-US" altLang="zh-CN" sz="24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2731" name="Text Box 162"/>
              <p:cNvSpPr txBox="1">
                <a:spLocks noChangeArrowheads="1"/>
              </p:cNvSpPr>
              <p:nvPr/>
            </p:nvSpPr>
            <p:spPr bwMode="auto">
              <a:xfrm>
                <a:off x="269" y="2338"/>
                <a:ext cx="206" cy="1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latin typeface="微软雅黑" panose="020B0503020204020204" pitchFamily="34" charset="-122"/>
                  </a:rPr>
                  <a:t>4.00</a:t>
                </a:r>
                <a:endParaRPr lang="en-US" altLang="zh-CN" sz="24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2732" name="Text Box 163"/>
              <p:cNvSpPr txBox="1">
                <a:spLocks noChangeArrowheads="1"/>
              </p:cNvSpPr>
              <p:nvPr/>
            </p:nvSpPr>
            <p:spPr bwMode="auto">
              <a:xfrm>
                <a:off x="221" y="378"/>
                <a:ext cx="254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latin typeface="微软雅黑" panose="020B0503020204020204" pitchFamily="34" charset="-122"/>
                  </a:rPr>
                  <a:t>20.00</a:t>
                </a:r>
                <a:endParaRPr lang="en-US" altLang="zh-CN" sz="24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2733" name="Text Box 164"/>
              <p:cNvSpPr txBox="1">
                <a:spLocks noChangeArrowheads="1"/>
              </p:cNvSpPr>
              <p:nvPr/>
            </p:nvSpPr>
            <p:spPr bwMode="auto">
              <a:xfrm>
                <a:off x="221" y="846"/>
                <a:ext cx="254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latin typeface="微软雅黑" panose="020B0503020204020204" pitchFamily="34" charset="-122"/>
                  </a:rPr>
                  <a:t>16.00</a:t>
                </a:r>
                <a:endParaRPr lang="en-US" altLang="zh-CN" sz="24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2734" name="Text Box 165"/>
              <p:cNvSpPr txBox="1">
                <a:spLocks noChangeArrowheads="1"/>
              </p:cNvSpPr>
              <p:nvPr/>
            </p:nvSpPr>
            <p:spPr bwMode="auto">
              <a:xfrm>
                <a:off x="233" y="1326"/>
                <a:ext cx="242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latin typeface="微软雅黑" panose="020B0503020204020204" pitchFamily="34" charset="-122"/>
                  </a:rPr>
                  <a:t>12.00</a:t>
                </a:r>
                <a:endParaRPr lang="en-US" altLang="zh-CN" sz="24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2735" name="Line 166"/>
              <p:cNvSpPr>
                <a:spLocks noChangeShapeType="1"/>
              </p:cNvSpPr>
              <p:nvPr/>
            </p:nvSpPr>
            <p:spPr bwMode="auto">
              <a:xfrm rot="5400000">
                <a:off x="511" y="686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2736" name="Text Box 167"/>
              <p:cNvSpPr txBox="1">
                <a:spLocks noChangeArrowheads="1"/>
              </p:cNvSpPr>
              <p:nvPr/>
            </p:nvSpPr>
            <p:spPr bwMode="auto">
              <a:xfrm>
                <a:off x="221" y="612"/>
                <a:ext cx="254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latin typeface="微软雅黑" panose="020B0503020204020204" pitchFamily="34" charset="-122"/>
                  </a:rPr>
                  <a:t>18.00</a:t>
                </a:r>
                <a:endParaRPr lang="en-US" altLang="zh-CN" sz="24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2737" name="Line 168"/>
              <p:cNvSpPr>
                <a:spLocks noChangeShapeType="1"/>
              </p:cNvSpPr>
              <p:nvPr/>
            </p:nvSpPr>
            <p:spPr bwMode="auto">
              <a:xfrm rot="5400000">
                <a:off x="511" y="1175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2738" name="Text Box 169"/>
              <p:cNvSpPr txBox="1">
                <a:spLocks noChangeArrowheads="1"/>
              </p:cNvSpPr>
              <p:nvPr/>
            </p:nvSpPr>
            <p:spPr bwMode="auto">
              <a:xfrm>
                <a:off x="221" y="1086"/>
                <a:ext cx="254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latin typeface="微软雅黑" panose="020B0503020204020204" pitchFamily="34" charset="-122"/>
                  </a:rPr>
                  <a:t>14.00</a:t>
                </a:r>
                <a:endParaRPr lang="en-US" altLang="zh-CN" sz="24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2739" name="Line 170"/>
              <p:cNvSpPr>
                <a:spLocks noChangeShapeType="1"/>
              </p:cNvSpPr>
              <p:nvPr/>
            </p:nvSpPr>
            <p:spPr bwMode="auto">
              <a:xfrm rot="5400000">
                <a:off x="511" y="1655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2740" name="Text Box 171"/>
              <p:cNvSpPr txBox="1">
                <a:spLocks noChangeArrowheads="1"/>
              </p:cNvSpPr>
              <p:nvPr/>
            </p:nvSpPr>
            <p:spPr bwMode="auto">
              <a:xfrm>
                <a:off x="221" y="1572"/>
                <a:ext cx="254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latin typeface="微软雅黑" panose="020B0503020204020204" pitchFamily="34" charset="-122"/>
                  </a:rPr>
                  <a:t>10.00</a:t>
                </a:r>
                <a:endParaRPr lang="en-US" altLang="zh-CN" sz="24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2741" name="Line 172"/>
              <p:cNvSpPr>
                <a:spLocks noChangeShapeType="1"/>
              </p:cNvSpPr>
              <p:nvPr/>
            </p:nvSpPr>
            <p:spPr bwMode="auto">
              <a:xfrm rot="5400000">
                <a:off x="511" y="2141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2742" name="Text Box 173"/>
              <p:cNvSpPr txBox="1">
                <a:spLocks noChangeArrowheads="1"/>
              </p:cNvSpPr>
              <p:nvPr/>
            </p:nvSpPr>
            <p:spPr bwMode="auto">
              <a:xfrm>
                <a:off x="269" y="2122"/>
                <a:ext cx="206" cy="1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latin typeface="微软雅黑" panose="020B0503020204020204" pitchFamily="34" charset="-122"/>
                  </a:rPr>
                  <a:t>6.00</a:t>
                </a:r>
                <a:endParaRPr lang="en-US" altLang="zh-CN" sz="24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2743" name="Line 174"/>
              <p:cNvSpPr>
                <a:spLocks noChangeShapeType="1"/>
              </p:cNvSpPr>
              <p:nvPr/>
            </p:nvSpPr>
            <p:spPr bwMode="auto">
              <a:xfrm rot="5400000">
                <a:off x="511" y="2615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2744" name="Text Box 175"/>
              <p:cNvSpPr txBox="1">
                <a:spLocks noChangeArrowheads="1"/>
              </p:cNvSpPr>
              <p:nvPr/>
            </p:nvSpPr>
            <p:spPr bwMode="auto">
              <a:xfrm>
                <a:off x="269" y="2590"/>
                <a:ext cx="206" cy="1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200" b="1" dirty="0">
                    <a:latin typeface="微软雅黑" panose="020B0503020204020204" pitchFamily="34" charset="-122"/>
                  </a:rPr>
                  <a:t>2.00</a:t>
                </a:r>
                <a:endParaRPr lang="en-US" altLang="zh-CN" sz="24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72745" name="Line 176"/>
              <p:cNvSpPr>
                <a:spLocks noChangeShapeType="1"/>
              </p:cNvSpPr>
              <p:nvPr/>
            </p:nvSpPr>
            <p:spPr bwMode="auto">
              <a:xfrm flipV="1">
                <a:off x="484" y="886"/>
                <a:ext cx="1996" cy="19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grpSp>
            <p:nvGrpSpPr>
              <p:cNvPr id="7" name="Group 177"/>
              <p:cNvGrpSpPr/>
              <p:nvPr/>
            </p:nvGrpSpPr>
            <p:grpSpPr bwMode="auto">
              <a:xfrm>
                <a:off x="701" y="2612"/>
                <a:ext cx="48" cy="48"/>
                <a:chOff x="0" y="0"/>
                <a:chExt cx="118" cy="118"/>
              </a:xfrm>
            </p:grpSpPr>
            <p:sp>
              <p:nvSpPr>
                <p:cNvPr id="72765" name="Line 178"/>
                <p:cNvSpPr>
                  <a:spLocks noChangeShapeType="1"/>
                </p:cNvSpPr>
                <p:nvPr/>
              </p:nvSpPr>
              <p:spPr bwMode="auto">
                <a:xfrm>
                  <a:off x="0" y="53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2766" name="Line 179"/>
                <p:cNvSpPr>
                  <a:spLocks noChangeShapeType="1"/>
                </p:cNvSpPr>
                <p:nvPr/>
              </p:nvSpPr>
              <p:spPr bwMode="auto">
                <a:xfrm rot="5400000">
                  <a:off x="6" y="59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" name="Group 180"/>
              <p:cNvGrpSpPr/>
              <p:nvPr/>
            </p:nvGrpSpPr>
            <p:grpSpPr bwMode="auto">
              <a:xfrm>
                <a:off x="944" y="2371"/>
                <a:ext cx="48" cy="48"/>
                <a:chOff x="0" y="0"/>
                <a:chExt cx="118" cy="118"/>
              </a:xfrm>
            </p:grpSpPr>
            <p:sp>
              <p:nvSpPr>
                <p:cNvPr id="72763" name="Line 181"/>
                <p:cNvSpPr>
                  <a:spLocks noChangeShapeType="1"/>
                </p:cNvSpPr>
                <p:nvPr/>
              </p:nvSpPr>
              <p:spPr bwMode="auto">
                <a:xfrm>
                  <a:off x="0" y="53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2764" name="Line 182"/>
                <p:cNvSpPr>
                  <a:spLocks noChangeShapeType="1"/>
                </p:cNvSpPr>
                <p:nvPr/>
              </p:nvSpPr>
              <p:spPr bwMode="auto">
                <a:xfrm rot="5400000">
                  <a:off x="6" y="59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" name="Group 183"/>
              <p:cNvGrpSpPr/>
              <p:nvPr/>
            </p:nvGrpSpPr>
            <p:grpSpPr bwMode="auto">
              <a:xfrm>
                <a:off x="1168" y="2138"/>
                <a:ext cx="48" cy="48"/>
                <a:chOff x="0" y="0"/>
                <a:chExt cx="118" cy="118"/>
              </a:xfrm>
            </p:grpSpPr>
            <p:sp>
              <p:nvSpPr>
                <p:cNvPr id="72761" name="Line 184"/>
                <p:cNvSpPr>
                  <a:spLocks noChangeShapeType="1"/>
                </p:cNvSpPr>
                <p:nvPr/>
              </p:nvSpPr>
              <p:spPr bwMode="auto">
                <a:xfrm>
                  <a:off x="0" y="53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2762" name="Line 185"/>
                <p:cNvSpPr>
                  <a:spLocks noChangeShapeType="1"/>
                </p:cNvSpPr>
                <p:nvPr/>
              </p:nvSpPr>
              <p:spPr bwMode="auto">
                <a:xfrm rot="5400000">
                  <a:off x="6" y="59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" name="Group 186"/>
              <p:cNvGrpSpPr/>
              <p:nvPr/>
            </p:nvGrpSpPr>
            <p:grpSpPr bwMode="auto">
              <a:xfrm>
                <a:off x="1411" y="1896"/>
                <a:ext cx="48" cy="48"/>
                <a:chOff x="0" y="0"/>
                <a:chExt cx="118" cy="118"/>
              </a:xfrm>
            </p:grpSpPr>
            <p:sp>
              <p:nvSpPr>
                <p:cNvPr id="72759" name="Line 187"/>
                <p:cNvSpPr>
                  <a:spLocks noChangeShapeType="1"/>
                </p:cNvSpPr>
                <p:nvPr/>
              </p:nvSpPr>
              <p:spPr bwMode="auto">
                <a:xfrm>
                  <a:off x="0" y="53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2760" name="Line 188"/>
                <p:cNvSpPr>
                  <a:spLocks noChangeShapeType="1"/>
                </p:cNvSpPr>
                <p:nvPr/>
              </p:nvSpPr>
              <p:spPr bwMode="auto">
                <a:xfrm rot="5400000">
                  <a:off x="6" y="59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" name="Group 189"/>
              <p:cNvGrpSpPr/>
              <p:nvPr/>
            </p:nvGrpSpPr>
            <p:grpSpPr bwMode="auto">
              <a:xfrm>
                <a:off x="1653" y="1646"/>
                <a:ext cx="48" cy="48"/>
                <a:chOff x="0" y="0"/>
                <a:chExt cx="118" cy="118"/>
              </a:xfrm>
            </p:grpSpPr>
            <p:sp>
              <p:nvSpPr>
                <p:cNvPr id="72757" name="Line 190"/>
                <p:cNvSpPr>
                  <a:spLocks noChangeShapeType="1"/>
                </p:cNvSpPr>
                <p:nvPr/>
              </p:nvSpPr>
              <p:spPr bwMode="auto">
                <a:xfrm>
                  <a:off x="0" y="53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2758" name="Line 191"/>
                <p:cNvSpPr>
                  <a:spLocks noChangeShapeType="1"/>
                </p:cNvSpPr>
                <p:nvPr/>
              </p:nvSpPr>
              <p:spPr bwMode="auto">
                <a:xfrm rot="5400000">
                  <a:off x="6" y="59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" name="Group 192"/>
              <p:cNvGrpSpPr/>
              <p:nvPr/>
            </p:nvGrpSpPr>
            <p:grpSpPr bwMode="auto">
              <a:xfrm>
                <a:off x="1904" y="1408"/>
                <a:ext cx="48" cy="48"/>
                <a:chOff x="0" y="0"/>
                <a:chExt cx="118" cy="118"/>
              </a:xfrm>
            </p:grpSpPr>
            <p:sp>
              <p:nvSpPr>
                <p:cNvPr id="72755" name="Line 193"/>
                <p:cNvSpPr>
                  <a:spLocks noChangeShapeType="1"/>
                </p:cNvSpPr>
                <p:nvPr/>
              </p:nvSpPr>
              <p:spPr bwMode="auto">
                <a:xfrm>
                  <a:off x="0" y="53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2756" name="Line 194"/>
                <p:cNvSpPr>
                  <a:spLocks noChangeShapeType="1"/>
                </p:cNvSpPr>
                <p:nvPr/>
              </p:nvSpPr>
              <p:spPr bwMode="auto">
                <a:xfrm rot="5400000">
                  <a:off x="6" y="59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" name="Group 195"/>
              <p:cNvGrpSpPr/>
              <p:nvPr/>
            </p:nvGrpSpPr>
            <p:grpSpPr bwMode="auto">
              <a:xfrm>
                <a:off x="2131" y="1180"/>
                <a:ext cx="48" cy="48"/>
                <a:chOff x="0" y="0"/>
                <a:chExt cx="118" cy="118"/>
              </a:xfrm>
            </p:grpSpPr>
            <p:sp>
              <p:nvSpPr>
                <p:cNvPr id="72753" name="Line 196"/>
                <p:cNvSpPr>
                  <a:spLocks noChangeShapeType="1"/>
                </p:cNvSpPr>
                <p:nvPr/>
              </p:nvSpPr>
              <p:spPr bwMode="auto">
                <a:xfrm>
                  <a:off x="0" y="53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2754" name="Line 197"/>
                <p:cNvSpPr>
                  <a:spLocks noChangeShapeType="1"/>
                </p:cNvSpPr>
                <p:nvPr/>
              </p:nvSpPr>
              <p:spPr bwMode="auto">
                <a:xfrm rot="5400000">
                  <a:off x="6" y="59"/>
                  <a:ext cx="11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72710" name="Rectangle 198"/>
            <p:cNvSpPr>
              <a:spLocks noChangeArrowheads="1"/>
            </p:cNvSpPr>
            <p:nvPr/>
          </p:nvSpPr>
          <p:spPr bwMode="auto">
            <a:xfrm>
              <a:off x="819" y="3147"/>
              <a:ext cx="171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dirty="0">
                  <a:latin typeface="微软雅黑" panose="020B0503020204020204" pitchFamily="34" charset="-122"/>
                  <a:ea typeface="黑体" panose="02010609060101010101" pitchFamily="2" charset="-122"/>
                </a:rPr>
                <a:t>电学元件伏安特性曲线</a:t>
              </a:r>
            </a:p>
          </p:txBody>
        </p:sp>
      </p:grpSp>
      <p:sp>
        <p:nvSpPr>
          <p:cNvPr id="72708" name="Rectangle 199"/>
          <p:cNvSpPr>
            <a:spLocks noChangeArrowheads="1"/>
          </p:cNvSpPr>
          <p:nvPr/>
        </p:nvSpPr>
        <p:spPr bwMode="auto">
          <a:xfrm>
            <a:off x="500034" y="1428736"/>
            <a:ext cx="14097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楷体_GB2312" pitchFamily="49" charset="-122"/>
              </a:rPr>
              <a:t>改正为：</a:t>
            </a:r>
          </a:p>
        </p:txBody>
      </p:sp>
      <p:sp>
        <p:nvSpPr>
          <p:cNvPr id="197" name="矩形 196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</a:rPr>
              <a:t>      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198" name="标题 1"/>
          <p:cNvSpPr txBox="1"/>
          <p:nvPr/>
        </p:nvSpPr>
        <p:spPr>
          <a:xfrm>
            <a:off x="152400" y="76200"/>
            <a:ext cx="507382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 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81</a:t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ext Box 9"/>
          <p:cNvSpPr txBox="1">
            <a:spLocks noChangeArrowheads="1"/>
          </p:cNvSpPr>
          <p:nvPr/>
        </p:nvSpPr>
        <p:spPr bwMode="auto">
          <a:xfrm>
            <a:off x="4716463" y="3916363"/>
            <a:ext cx="2016125" cy="5810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endParaRPr lang="zh-CN" altLang="zh-CN" sz="2400" dirty="0">
              <a:latin typeface="微软雅黑" panose="020B0503020204020204" pitchFamily="34" charset="-122"/>
            </a:endParaRPr>
          </a:p>
        </p:txBody>
      </p:sp>
      <p:sp>
        <p:nvSpPr>
          <p:cNvPr id="75787" name="Rectangle 23"/>
          <p:cNvSpPr>
            <a:spLocks noChangeArrowheads="1"/>
          </p:cNvSpPr>
          <p:nvPr/>
        </p:nvSpPr>
        <p:spPr bwMode="auto">
          <a:xfrm>
            <a:off x="1116013" y="3244334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0741" name="矩形 34"/>
          <p:cNvSpPr>
            <a:spLocks noChangeArrowheads="1"/>
          </p:cNvSpPr>
          <p:nvPr/>
        </p:nvSpPr>
        <p:spPr bwMode="auto">
          <a:xfrm>
            <a:off x="285720" y="928670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楷体_GB2312" pitchFamily="49" charset="-122"/>
              </a:rPr>
              <a:t>逐差法处理实验数据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24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2910" y="2000240"/>
            <a:ext cx="828680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Bef>
                <a:spcPct val="50000"/>
              </a:spcBef>
              <a:buClr>
                <a:srgbClr val="6600FF"/>
              </a:buClr>
              <a:buSzPct val="70000"/>
              <a:buFont typeface="Wingdings 3" panose="05040102010807070707" pitchFamily="18" charset="2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当自变量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等间距</a:t>
            </a:r>
            <a:r>
              <a:rPr lang="zh-CN" altLang="en-US" sz="2400" b="1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变化，两物理量间呈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线性关系</a:t>
            </a:r>
            <a:r>
              <a:rPr lang="zh-CN" altLang="en-US" sz="2400" b="1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（            ），测量次数为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偶数</a:t>
            </a:r>
            <a:r>
              <a:rPr lang="zh-CN" altLang="en-US" sz="2400" b="1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时，可用逐差法处理数据。</a:t>
            </a:r>
          </a:p>
          <a:p>
            <a:pPr>
              <a:lnSpc>
                <a:spcPct val="200000"/>
              </a:lnSpc>
              <a:spcBef>
                <a:spcPct val="50000"/>
              </a:spcBef>
              <a:buClr>
                <a:srgbClr val="6600FF"/>
              </a:buClr>
              <a:buSzPct val="70000"/>
              <a:buFont typeface="Wingdings 3" panose="05040102010807070707" pitchFamily="18" charset="2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  例如：在砝码         重力作用下，弹簧的伸长量          ，数据如下表。用逐差法求弹簧的倔强系数 。</a:t>
            </a:r>
          </a:p>
        </p:txBody>
      </p:sp>
      <p:graphicFrame>
        <p:nvGraphicFramePr>
          <p:cNvPr id="138254" name="Object 4"/>
          <p:cNvGraphicFramePr>
            <a:graphicFrameLocks noChangeAspect="1"/>
          </p:cNvGraphicFramePr>
          <p:nvPr/>
        </p:nvGraphicFramePr>
        <p:xfrm>
          <a:off x="2857488" y="3929066"/>
          <a:ext cx="685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534400" imgH="4876800" progId="Equation.3">
                  <p:embed/>
                </p:oleObj>
              </mc:Choice>
              <mc:Fallback>
                <p:oleObj name="公式" r:id="rId2" imgW="8534400" imgH="48768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57488" y="3929066"/>
                        <a:ext cx="685800" cy="3921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5" name="Object 7"/>
          <p:cNvGraphicFramePr>
            <a:graphicFrameLocks noChangeAspect="1"/>
          </p:cNvGraphicFramePr>
          <p:nvPr/>
        </p:nvGraphicFramePr>
        <p:xfrm>
          <a:off x="7143768" y="3929066"/>
          <a:ext cx="762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753600" imgH="4876800" progId="Equation.3">
                  <p:embed/>
                </p:oleObj>
              </mc:Choice>
              <mc:Fallback>
                <p:oleObj name="公式" r:id="rId4" imgW="9753600" imgH="48768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43768" y="3929066"/>
                        <a:ext cx="76200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6" name="Object 10"/>
          <p:cNvGraphicFramePr>
            <a:graphicFrameLocks noChangeAspect="1"/>
          </p:cNvGraphicFramePr>
          <p:nvPr/>
        </p:nvGraphicFramePr>
        <p:xfrm>
          <a:off x="7072330" y="2214554"/>
          <a:ext cx="12192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277600" imgH="4876800" progId="Equation.3">
                  <p:embed/>
                </p:oleObj>
              </mc:Choice>
              <mc:Fallback>
                <p:oleObj name="公式" r:id="rId6" imgW="11277600" imgH="4876800" progId="Equation.3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72330" y="2214554"/>
                        <a:ext cx="1219200" cy="5254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  <a:t>82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89" name="Group 73"/>
          <p:cNvGraphicFramePr>
            <a:graphicFrameLocks noGrp="1"/>
          </p:cNvGraphicFramePr>
          <p:nvPr>
            <p:ph sz="quarter" idx="1"/>
          </p:nvPr>
        </p:nvGraphicFramePr>
        <p:xfrm>
          <a:off x="428596" y="1071546"/>
          <a:ext cx="8458200" cy="1402080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5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9.70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17.86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19.94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722" name="Object 5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42910" y="1643050"/>
          <a:ext cx="3556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534400" imgH="4876800" progId="Equation.3">
                  <p:embed/>
                </p:oleObj>
              </mc:Choice>
              <mc:Fallback>
                <p:oleObj name="公式" r:id="rId2" imgW="8534400" imgH="4876800" progId="Equation.3">
                  <p:embed/>
                  <p:pic>
                    <p:nvPicPr>
                      <p:cNvPr id="0" name="Object 5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2910" y="1643050"/>
                        <a:ext cx="355600" cy="196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6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42910" y="2143116"/>
          <a:ext cx="406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753600" imgH="4876800" progId="Equation.3">
                  <p:embed/>
                </p:oleObj>
              </mc:Choice>
              <mc:Fallback>
                <p:oleObj name="公式" r:id="rId4" imgW="9753600" imgH="4876800" progId="Equation.3">
                  <p:embed/>
                  <p:pic>
                    <p:nvPicPr>
                      <p:cNvPr id="0" name="Object 61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10" y="2143116"/>
                        <a:ext cx="406400" cy="203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6" name="Rectangle 67"/>
          <p:cNvSpPr>
            <a:spLocks noChangeArrowheads="1"/>
          </p:cNvSpPr>
          <p:nvPr/>
        </p:nvSpPr>
        <p:spPr bwMode="auto">
          <a:xfrm>
            <a:off x="928662" y="2714620"/>
            <a:ext cx="7138493" cy="9417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6600FF"/>
              </a:buClr>
              <a:buSzPct val="70000"/>
              <a:buFont typeface="Wingdings 3" panose="05040102010807070707" pitchFamily="18" charset="2"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</a:rPr>
              <a:t>解：先将数据对分成前后两组，再将两组数据中的  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rgbClr val="6600FF"/>
              </a:buClr>
              <a:buSzPct val="70000"/>
              <a:buFont typeface="Wingdings 3" panose="05040102010807070707" pitchFamily="18" charset="2"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微软雅黑" panose="020B0503020204020204" pitchFamily="34" charset="-122"/>
              </a:rPr>
              <a:t>       按对应顺序逐项相减：</a:t>
            </a:r>
          </a:p>
        </p:txBody>
      </p:sp>
      <p:graphicFrame>
        <p:nvGraphicFramePr>
          <p:cNvPr id="30724" name="Object 68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285984" y="3857628"/>
          <a:ext cx="41910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5415200" imgH="27432000" progId="Equation.3">
                  <p:embed/>
                </p:oleObj>
              </mc:Choice>
              <mc:Fallback>
                <p:oleObj name="公式" r:id="rId6" imgW="45415200" imgH="27432000" progId="Equation.3">
                  <p:embed/>
                  <p:pic>
                    <p:nvPicPr>
                      <p:cNvPr id="0" name="Object 68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5984" y="3857628"/>
                        <a:ext cx="4191000" cy="25320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343896C5-E460-4C58-80E8-8B79CE0E4E17}" type="slidenum">
              <a:rPr lang="zh-CN" altLang="zh-CN" smtClean="0"/>
              <a:t>83</a:t>
            </a:fld>
            <a:endParaRPr lang="zh-CN" altLang="zh-CN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857224" y="1071546"/>
            <a:ext cx="7165975" cy="40386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50000"/>
              </a:spcBef>
              <a:buClr>
                <a:srgbClr val="6600FF"/>
              </a:buClr>
              <a:buSzPct val="70000"/>
              <a:buFont typeface="Wingdings 3" panose="05040102010807070707" pitchFamily="18" charset="2"/>
              <a:buNone/>
            </a:pPr>
            <a:r>
              <a:rPr lang="zh-CN" altLang="en-US" sz="2800" b="1" dirty="0"/>
              <a:t>     </a:t>
            </a:r>
            <a:r>
              <a:rPr lang="zh-CN" altLang="en-US" sz="2400" b="1" dirty="0"/>
              <a:t>则每隔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项的平均值</a:t>
            </a:r>
            <a:r>
              <a:rPr lang="zh-CN" altLang="en-US" sz="2400" b="1" dirty="0">
                <a:solidFill>
                  <a:srgbClr val="FF0000"/>
                </a:solidFill>
              </a:rPr>
              <a:t>（对应砝码            ），</a:t>
            </a:r>
            <a:r>
              <a:rPr lang="zh-CN" altLang="en-US" sz="2400" b="1" dirty="0"/>
              <a:t>弹簧伸长量的平均值</a:t>
            </a:r>
            <a:r>
              <a:rPr lang="zh-CN" altLang="en-US" sz="2400" b="1" dirty="0">
                <a:solidFill>
                  <a:srgbClr val="FF3300"/>
                </a:solidFill>
              </a:rPr>
              <a:t>      </a:t>
            </a:r>
            <a:r>
              <a:rPr lang="zh-CN" altLang="en-US" sz="2400" b="1" dirty="0"/>
              <a:t>为：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6600FF"/>
              </a:buClr>
              <a:buSzPct val="70000"/>
              <a:buFont typeface="Wingdings 3" panose="05040102010807070707" pitchFamily="18" charset="2"/>
              <a:buNone/>
            </a:pPr>
            <a:endParaRPr lang="zh-CN" altLang="en-US" sz="2400" b="1" dirty="0">
              <a:solidFill>
                <a:srgbClr val="FF3300"/>
              </a:solidFill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6600FF"/>
              </a:buClr>
              <a:buSzPct val="70000"/>
              <a:buFont typeface="Wingdings 3" panose="05040102010807070707" pitchFamily="18" charset="2"/>
              <a:buNone/>
            </a:pPr>
            <a:endParaRPr lang="zh-CN" altLang="en-US" sz="2400" b="1" dirty="0">
              <a:solidFill>
                <a:srgbClr val="FF3300"/>
              </a:solidFill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6600FF"/>
              </a:buClr>
              <a:buSzPct val="70000"/>
              <a:buFont typeface="Wingdings 3" panose="05040102010807070707" pitchFamily="18" charset="2"/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所以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6600FF"/>
              </a:buClr>
              <a:buSzPct val="70000"/>
              <a:buFont typeface="Wingdings 3" panose="05040102010807070707" pitchFamily="18" charset="2"/>
              <a:buNone/>
            </a:pPr>
            <a:endParaRPr lang="zh-CN" altLang="en-US" sz="2400" b="1" dirty="0">
              <a:solidFill>
                <a:srgbClr val="FF33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dirty="0"/>
          </a:p>
        </p:txBody>
      </p:sp>
      <p:graphicFrame>
        <p:nvGraphicFramePr>
          <p:cNvPr id="3174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929322" y="1285860"/>
          <a:ext cx="1229976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020800" imgH="4876800" progId="Equation.3">
                  <p:embed/>
                </p:oleObj>
              </mc:Choice>
              <mc:Fallback>
                <p:oleObj name="公式" r:id="rId2" imgW="14020800" imgH="48768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29322" y="1285860"/>
                        <a:ext cx="1229976" cy="42862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46192" y="1825931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181600" imgH="5181600" progId="Equation.3">
                  <p:embed/>
                </p:oleObj>
              </mc:Choice>
              <mc:Fallback>
                <p:oleObj name="公式" r:id="rId4" imgW="5181600" imgH="51816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46192" y="1825931"/>
                        <a:ext cx="4572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10"/>
          <p:cNvGraphicFramePr>
            <a:graphicFrameLocks noChangeAspect="1"/>
          </p:cNvGraphicFramePr>
          <p:nvPr/>
        </p:nvGraphicFramePr>
        <p:xfrm>
          <a:off x="937659" y="2516477"/>
          <a:ext cx="7880904" cy="722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01498400" imgH="9448800" progId="Equation.3">
                  <p:embed/>
                </p:oleObj>
              </mc:Choice>
              <mc:Fallback>
                <p:oleObj name="公式" r:id="rId6" imgW="101498400" imgH="9448800" progId="Equation.3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37659" y="2516477"/>
                        <a:ext cx="7880904" cy="72242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11"/>
          <p:cNvGraphicFramePr>
            <a:graphicFrameLocks noChangeAspect="1"/>
          </p:cNvGraphicFramePr>
          <p:nvPr/>
        </p:nvGraphicFramePr>
        <p:xfrm>
          <a:off x="3275856" y="4039788"/>
          <a:ext cx="3695823" cy="764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9072800" imgH="10058400" progId="Equation.3">
                  <p:embed/>
                </p:oleObj>
              </mc:Choice>
              <mc:Fallback>
                <p:oleObj name="公式" r:id="rId8" imgW="49072800" imgH="10058400" progId="Equation.3">
                  <p:embed/>
                  <p:pic>
                    <p:nvPicPr>
                      <p:cNvPr id="0" name="Object 11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75856" y="4039788"/>
                        <a:ext cx="3695823" cy="76465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0A050F77-2A21-427A-A7B2-882477DD79F0}" type="slidenum">
              <a:rPr lang="zh-CN" altLang="zh-CN" smtClean="0"/>
              <a:t>84</a:t>
            </a:fld>
            <a:endParaRPr lang="zh-CN" altLang="zh-CN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4"/>
          <p:cNvSpPr txBox="1">
            <a:spLocks noChangeArrowheads="1"/>
          </p:cNvSpPr>
          <p:nvPr/>
        </p:nvSpPr>
        <p:spPr bwMode="auto">
          <a:xfrm>
            <a:off x="500034" y="1714488"/>
            <a:ext cx="8064500" cy="4991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黑体" panose="02010609060101010101" pitchFamily="2" charset="-122"/>
              </a:rPr>
              <a:t>    </a:t>
            </a:r>
            <a:r>
              <a:rPr lang="zh-CN" altLang="en-US" sz="2800" dirty="0">
                <a:latin typeface="微软雅黑" panose="020B0503020204020204" pitchFamily="34" charset="-122"/>
                <a:ea typeface="黑体" panose="02010609060101010101" pitchFamily="2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</a:rPr>
              <a:t>设两物理量 </a:t>
            </a:r>
            <a:r>
              <a:rPr lang="en-US" altLang="zh-CN" sz="2400" i="1" dirty="0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i="1" dirty="0">
                <a:latin typeface="微软雅黑" panose="020B0503020204020204" pitchFamily="34" charset="-122"/>
                <a:ea typeface="楷体_GB2312" pitchFamily="49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</a:rPr>
              <a:t>满足</a:t>
            </a:r>
            <a:r>
              <a:rPr lang="zh-CN" altLang="en-US" sz="2400" dirty="0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</a:rPr>
              <a:t>线性关系 </a:t>
            </a:r>
            <a:r>
              <a:rPr lang="en-US" altLang="zh-CN" sz="2400" i="1" dirty="0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</a:rPr>
              <a:t>y = </a:t>
            </a:r>
            <a:r>
              <a:rPr lang="en-US" altLang="zh-CN" sz="2400" i="1" dirty="0" err="1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</a:rPr>
              <a:t>a+bx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</a:rPr>
              <a:t>，等精度地测得一组互相独立的实验数据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</a:rPr>
              <a:t>            </a:t>
            </a:r>
            <a:r>
              <a:rPr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</a:rPr>
              <a:t>{</a:t>
            </a:r>
            <a:r>
              <a:rPr lang="en-US" altLang="zh-CN" sz="2400" i="1" dirty="0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</a:rPr>
              <a:t>x</a:t>
            </a:r>
            <a:r>
              <a:rPr lang="en-US" altLang="zh-CN" sz="2400" i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</a:rPr>
              <a:t>，</a:t>
            </a:r>
            <a:r>
              <a:rPr lang="en-US" altLang="zh-CN" sz="2400" i="1" dirty="0" err="1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</a:rPr>
              <a:t>y</a:t>
            </a:r>
            <a:r>
              <a:rPr lang="en-US" altLang="zh-CN" sz="2400" i="1" baseline="-25000" dirty="0" err="1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</a:rPr>
              <a:t>}        </a:t>
            </a:r>
            <a:r>
              <a:rPr lang="en-US" altLang="zh-CN" sz="2400" i="1" dirty="0" err="1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</a:rPr>
              <a:t>i</a:t>
            </a:r>
            <a:r>
              <a:rPr lang="en-US" altLang="zh-CN" sz="2400" i="1" dirty="0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</a:rPr>
              <a:t> = 1,…..,n</a:t>
            </a:r>
            <a:endParaRPr lang="en-US" altLang="zh-CN" sz="2400" dirty="0">
              <a:solidFill>
                <a:srgbClr val="FF3300"/>
              </a:solidFill>
              <a:latin typeface="微软雅黑" panose="020B0503020204020204" pitchFamily="34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</a:rPr>
              <a:t>     当所测各 </a:t>
            </a:r>
            <a:r>
              <a:rPr lang="en-US" altLang="zh-CN" sz="2400" i="1" dirty="0" err="1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</a:rPr>
              <a:t>y</a:t>
            </a:r>
            <a:r>
              <a:rPr lang="en-US" altLang="zh-CN" sz="2400" i="1" baseline="-25000" dirty="0" err="1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</a:rPr>
              <a:t>值与拟合直线上的 </a:t>
            </a:r>
            <a:r>
              <a:rPr lang="en-US" altLang="zh-CN" sz="2400" i="1" dirty="0" err="1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</a:rPr>
              <a:t>a+bx</a:t>
            </a:r>
            <a:r>
              <a:rPr lang="en-US" altLang="zh-CN" sz="2400" i="1" baseline="-25000" dirty="0" err="1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</a:rPr>
              <a:t>i</a:t>
            </a:r>
            <a:r>
              <a:rPr lang="en-US" altLang="zh-CN" sz="2400" i="1" baseline="-25000" dirty="0">
                <a:latin typeface="微软雅黑" panose="020B0503020204020204" pitchFamily="34" charset="-122"/>
                <a:ea typeface="楷体_GB2312" pitchFamily="49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</a:rPr>
              <a:t>之间偏差的平方和最小时，即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楷体_GB2312" pitchFamily="49" charset="-122"/>
              </a:rPr>
              <a:t>              </a:t>
            </a:r>
          </a:p>
          <a:p>
            <a:pPr algn="just"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楷体_GB2312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</a:rPr>
              <a:t>所得系数 </a:t>
            </a:r>
            <a:r>
              <a:rPr lang="en-US" altLang="zh-CN" sz="2400" i="1" dirty="0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</a:rPr>
              <a:t>a</a:t>
            </a:r>
            <a:r>
              <a:rPr lang="zh-CN" altLang="en-US" sz="2400" i="1" dirty="0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</a:rPr>
              <a:t>，</a:t>
            </a:r>
            <a:r>
              <a:rPr lang="en-US" altLang="zh-CN" sz="2400" i="1" dirty="0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</a:rPr>
              <a:t>b 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</a:rPr>
              <a:t>最好，拟合公式即为</a:t>
            </a:r>
            <a:r>
              <a:rPr lang="zh-CN" altLang="en-US" sz="2400" dirty="0">
                <a:solidFill>
                  <a:srgbClr val="FF3300"/>
                </a:solidFill>
                <a:latin typeface="微软雅黑" panose="020B0503020204020204" pitchFamily="34" charset="-122"/>
                <a:ea typeface="楷体_GB2312" pitchFamily="49" charset="-122"/>
              </a:rPr>
              <a:t>最佳经验公式，即最佳截距和斜率。</a:t>
            </a:r>
          </a:p>
        </p:txBody>
      </p:sp>
      <p:graphicFrame>
        <p:nvGraphicFramePr>
          <p:cNvPr id="76803" name="Object 9"/>
          <p:cNvGraphicFramePr>
            <a:graphicFrameLocks noChangeAspect="1"/>
          </p:cNvGraphicFramePr>
          <p:nvPr/>
        </p:nvGraphicFramePr>
        <p:xfrm>
          <a:off x="2714612" y="4357694"/>
          <a:ext cx="3352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5052000" imgH="6705600" progId="Equation.3">
                  <p:embed/>
                </p:oleObj>
              </mc:Choice>
              <mc:Fallback>
                <p:oleObj name="公式" r:id="rId2" imgW="35052000" imgH="6705600" progId="Equation.3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14612" y="4357694"/>
                        <a:ext cx="3352800" cy="635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矩形 6"/>
          <p:cNvSpPr>
            <a:spLocks noChangeArrowheads="1"/>
          </p:cNvSpPr>
          <p:nvPr/>
        </p:nvSpPr>
        <p:spPr bwMode="auto">
          <a:xfrm>
            <a:off x="357158" y="1142984"/>
            <a:ext cx="34163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楷体_GB2312" pitchFamily="49" charset="-122"/>
              </a:rPr>
              <a:t>最小二乘法直线拟合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  <a:t>85</a:t>
            </a:fld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3"/>
          <p:cNvGraphicFramePr>
            <a:graphicFrameLocks noChangeAspect="1"/>
          </p:cNvGraphicFramePr>
          <p:nvPr/>
        </p:nvGraphicFramePr>
        <p:xfrm>
          <a:off x="2500298" y="928670"/>
          <a:ext cx="4159250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8333600" imgH="31089600" progId="Equation.3">
                  <p:embed/>
                </p:oleObj>
              </mc:Choice>
              <mc:Fallback>
                <p:oleObj name="公式" r:id="rId2" imgW="78333600" imgH="310896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00298" y="928670"/>
                        <a:ext cx="4159250" cy="16494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571472" y="2714620"/>
            <a:ext cx="302895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</a:rPr>
              <a:t>解方程得</a:t>
            </a: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77828" name="Object 7"/>
          <p:cNvGraphicFramePr>
            <a:graphicFrameLocks noChangeAspect="1"/>
          </p:cNvGraphicFramePr>
          <p:nvPr/>
        </p:nvGraphicFramePr>
        <p:xfrm>
          <a:off x="3505200" y="2857496"/>
          <a:ext cx="19050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897600" imgH="11582400" progId="">
                  <p:embed/>
                </p:oleObj>
              </mc:Choice>
              <mc:Fallback>
                <p:oleObj r:id="rId4" imgW="18897600" imgH="11582400" progId="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5200" y="2857496"/>
                        <a:ext cx="1905000" cy="11715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9"/>
          <p:cNvGraphicFramePr>
            <a:graphicFrameLocks noChangeAspect="1"/>
          </p:cNvGraphicFramePr>
          <p:nvPr/>
        </p:nvGraphicFramePr>
        <p:xfrm>
          <a:off x="3276600" y="3162296"/>
          <a:ext cx="247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962400" imgH="6096000" progId="Equation.3">
                  <p:embed/>
                </p:oleObj>
              </mc:Choice>
              <mc:Fallback>
                <p:oleObj name="公式" r:id="rId6" imgW="3962400" imgH="6096000" progId="Equation.3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6600" y="3162296"/>
                        <a:ext cx="24765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10"/>
          <p:cNvGraphicFramePr>
            <a:graphicFrameLocks noChangeAspect="1"/>
          </p:cNvGraphicFramePr>
          <p:nvPr/>
        </p:nvGraphicFramePr>
        <p:xfrm>
          <a:off x="4038600" y="4038600"/>
          <a:ext cx="1295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1582400" imgH="5791200" progId="">
                  <p:embed/>
                </p:oleObj>
              </mc:Choice>
              <mc:Fallback>
                <p:oleObj r:id="rId8" imgW="11582400" imgH="5791200" progId="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38600" y="4038600"/>
                        <a:ext cx="1295400" cy="635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13"/>
          <p:cNvGraphicFramePr>
            <a:graphicFrameLocks noChangeAspect="1"/>
          </p:cNvGraphicFramePr>
          <p:nvPr/>
        </p:nvGraphicFramePr>
        <p:xfrm>
          <a:off x="3276600" y="4267200"/>
          <a:ext cx="2841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4267200" imgH="4572000" progId="Equation.3">
                  <p:embed/>
                </p:oleObj>
              </mc:Choice>
              <mc:Fallback>
                <p:oleObj name="公式" r:id="rId10" imgW="4267200" imgH="4572000" progId="Equation.3">
                  <p:embed/>
                  <p:pic>
                    <p:nvPicPr>
                      <p:cNvPr id="0" name="Object 13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76600" y="4267200"/>
                        <a:ext cx="284163" cy="304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2" name="Text Box 18"/>
          <p:cNvSpPr txBox="1">
            <a:spLocks noChangeArrowheads="1"/>
          </p:cNvSpPr>
          <p:nvPr/>
        </p:nvSpPr>
        <p:spPr bwMode="auto">
          <a:xfrm>
            <a:off x="3505200" y="4114800"/>
            <a:ext cx="45720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Cambria Math" panose="02040503050406030204" pitchFamily="18" charset="0"/>
              </a:rPr>
              <a:t>=</a:t>
            </a:r>
          </a:p>
        </p:txBody>
      </p:sp>
      <p:sp>
        <p:nvSpPr>
          <p:cNvPr id="77833" name="Text Box 20"/>
          <p:cNvSpPr txBox="1">
            <a:spLocks noChangeArrowheads="1"/>
          </p:cNvSpPr>
          <p:nvPr/>
        </p:nvSpPr>
        <p:spPr bwMode="auto">
          <a:xfrm>
            <a:off x="500034" y="4929198"/>
            <a:ext cx="8461375" cy="1570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</a:rPr>
              <a:t>    上面介绍的用最小二乘法求经验公式中的常数的方法，是一种直线拟合法，它在科学实验中的运用很广泛，特别是有了计算器后，计算工作量大大减小，计算精度也能保证，现在用计算机运算速度更快，因此它是很有用又很方便的方法。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  <a:t>86</a:t>
            </a:fld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ChangeArrowheads="1"/>
          </p:cNvSpPr>
          <p:nvPr/>
        </p:nvSpPr>
        <p:spPr bwMode="auto">
          <a:xfrm>
            <a:off x="714375" y="479425"/>
            <a:ext cx="7729538" cy="78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br>
              <a:rPr lang="en-US" altLang="zh-CN" sz="3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</a:rPr>
            </a:br>
            <a:endParaRPr lang="en-US" altLang="zh-CN" sz="30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78851" name="Text Box 4"/>
          <p:cNvSpPr txBox="1">
            <a:spLocks noChangeArrowheads="1"/>
          </p:cNvSpPr>
          <p:nvPr/>
        </p:nvSpPr>
        <p:spPr bwMode="auto">
          <a:xfrm>
            <a:off x="762000" y="1371600"/>
            <a:ext cx="8001000" cy="464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50000"/>
              </a:lnSpc>
              <a:spcAft>
                <a:spcPct val="50000"/>
              </a:spcAft>
              <a:buFontTx/>
              <a:buChar char=" "/>
            </a:pP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最小二乘法处理数据除给出 </a:t>
            </a:r>
            <a:r>
              <a:rPr lang="en-US" altLang="zh-CN" sz="2400" i="1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i="1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外，还应给出相关系数 </a:t>
            </a:r>
            <a:r>
              <a:rPr lang="en-US" altLang="zh-CN" sz="2400" i="1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i="1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定义为</a:t>
            </a:r>
          </a:p>
          <a:p>
            <a:pPr algn="just"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                                               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i="1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 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i="1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表示两变量之间的函数关系与线性的符合程度，</a:t>
            </a:r>
            <a:r>
              <a:rPr lang="en-US" altLang="zh-CN" sz="2400" i="1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[-1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1]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1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间线性关系好， </a:t>
            </a: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0</a:t>
            </a: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间无线性关系，拟合无意义。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78852" name="Text Box 10"/>
          <p:cNvSpPr txBox="1">
            <a:spLocks noChangeArrowheads="1"/>
          </p:cNvSpPr>
          <p:nvPr/>
        </p:nvSpPr>
        <p:spPr bwMode="auto">
          <a:xfrm>
            <a:off x="2928926" y="928670"/>
            <a:ext cx="3276600" cy="519113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  <a:latin typeface="微软雅黑" panose="020B0503020204020204" pitchFamily="34" charset="-122"/>
              </a:rPr>
              <a:t>相关系数 </a:t>
            </a:r>
            <a:r>
              <a:rPr lang="en-US" altLang="zh-CN" sz="2800" i="1" dirty="0">
                <a:solidFill>
                  <a:srgbClr val="FFFF00"/>
                </a:solidFill>
                <a:latin typeface="微软雅黑" panose="020B0503020204020204" pitchFamily="34" charset="-122"/>
              </a:rPr>
              <a:t>r</a:t>
            </a:r>
          </a:p>
        </p:txBody>
      </p:sp>
      <p:sp>
        <p:nvSpPr>
          <p:cNvPr id="78853" name="Rectangle 1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graphicFrame>
        <p:nvGraphicFramePr>
          <p:cNvPr id="78854" name="Object 13"/>
          <p:cNvGraphicFramePr>
            <a:graphicFrameLocks noChangeAspect="1"/>
          </p:cNvGraphicFramePr>
          <p:nvPr/>
        </p:nvGraphicFramePr>
        <p:xfrm>
          <a:off x="2667000" y="2743200"/>
          <a:ext cx="31242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661600" imgH="12801600" progId="">
                  <p:embed/>
                </p:oleObj>
              </mc:Choice>
              <mc:Fallback>
                <p:oleObj r:id="rId2" imgW="35661600" imgH="12801600" progId="">
                  <p:embed/>
                  <p:pic>
                    <p:nvPicPr>
                      <p:cNvPr id="0" name="Object 13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67000" y="2743200"/>
                        <a:ext cx="3124200" cy="11223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  <a:t>87</a:t>
            </a:fld>
            <a:endParaRPr 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714375" y="479425"/>
            <a:ext cx="7729538" cy="78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br>
              <a:rPr lang="en-US" altLang="zh-CN" sz="3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</a:rPr>
            </a:br>
            <a:endParaRPr lang="en-US" altLang="zh-CN" sz="30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79875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79876" name="Rectangle 8"/>
          <p:cNvSpPr>
            <a:spLocks noChangeArrowheads="1"/>
          </p:cNvSpPr>
          <p:nvPr/>
        </p:nvSpPr>
        <p:spPr bwMode="auto">
          <a:xfrm>
            <a:off x="285720" y="1329655"/>
            <a:ext cx="8715436" cy="50082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 Origin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 err="1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OriginLab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公司出品的较流行的专业函数绘图软件，是公认的简单易学、操作灵活、功能强大的软件，既可以满足一般用户的制图需要，也可以满足高级用户数据分析、函数拟合的需要。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Origin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具有两大主要功能：数据分析和绘图。</a:t>
            </a:r>
            <a:r>
              <a:rPr lang="en-US" altLang="zh-CN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Origin</a:t>
            </a:r>
            <a:r>
              <a:rPr lang="zh-CN" altLang="en-US" sz="2400" dirty="0">
                <a:latin typeface="微软雅黑" panose="020B0503020204020204" pitchFamily="34" charset="-122"/>
                <a:ea typeface="楷体_GB2312" pitchFamily="49" charset="-122"/>
                <a:cs typeface="Times New Roman" panose="02020603050405020304" pitchFamily="18" charset="0"/>
              </a:rPr>
              <a:t>的数据分析主要包括统计、信号处理、图像处理、峰值分析和曲线拟合等各种完善的数学分析功能。准备好数据后，进行数据分析时，只需选择所要分析的数据，然后再选择相应的菜单命令即可。</a:t>
            </a:r>
          </a:p>
        </p:txBody>
      </p:sp>
      <p:sp>
        <p:nvSpPr>
          <p:cNvPr id="10" name="矩形 9"/>
          <p:cNvSpPr/>
          <p:nvPr/>
        </p:nvSpPr>
        <p:spPr>
          <a:xfrm>
            <a:off x="500034" y="1000108"/>
            <a:ext cx="53383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楷体_GB2312"/>
                <a:cs typeface="Times New Roman" panose="02020603050405020304" pitchFamily="18" charset="0"/>
              </a:rPr>
              <a:t>origin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楷体_GB2312"/>
                <a:cs typeface="Times New Roman" panose="02020603050405020304" pitchFamily="18" charset="0"/>
              </a:rPr>
              <a:t>软件在数据处理中的应用</a:t>
            </a:r>
            <a:r>
              <a:rPr lang="zh-CN" altLang="en-US" sz="2800" dirty="0">
                <a:latin typeface="微软雅黑" panose="020B0503020204020204" pitchFamily="34" charset="-122"/>
                <a:ea typeface="楷体_GB231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152400" y="76200"/>
            <a:ext cx="481574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numCol="1" rtlCol="0" anchor="b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" cap="none" spc="0" normalizeH="0" baseline="0" noProof="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数据处理的基本方法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88467EF7-0799-4B5B-99FE-7567693C9BAA}" type="slidenum">
              <a:rPr lang="en-US" smtClean="0"/>
              <a:t>88</a:t>
            </a:fld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ttp://images.ccoo.cn/ablum/20120301/20120301115251016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zh-CN" altLang="en-US" sz="1400" dirty="0"/>
              <a:t>89</a:t>
            </a:fld>
            <a:endParaRPr lang="zh-CN" altLang="en-US" sz="1400" dirty="0"/>
          </a:p>
        </p:txBody>
      </p:sp>
      <p:sp>
        <p:nvSpPr>
          <p:cNvPr id="86020" name="Rectangle 3"/>
          <p:cNvSpPr/>
          <p:nvPr/>
        </p:nvSpPr>
        <p:spPr>
          <a:xfrm>
            <a:off x="714348" y="1000108"/>
            <a:ext cx="8027987" cy="3046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0" hangingPunct="0"/>
            <a:r>
              <a:rPr lang="zh-CN" altLang="en-US" sz="9600" dirty="0">
                <a:solidFill>
                  <a:srgbClr val="FF3300"/>
                </a:solidFill>
                <a:latin typeface="微软雅黑" panose="020B0503020204020204" pitchFamily="34" charset="-122"/>
                <a:ea typeface="隶书" panose="02010509060101010101" pitchFamily="49" charset="-122"/>
                <a:sym typeface="+mn-ea"/>
              </a:rPr>
              <a:t>祝同学们</a:t>
            </a:r>
            <a:endParaRPr lang="en-US" altLang="zh-CN" sz="9600" dirty="0">
              <a:solidFill>
                <a:srgbClr val="FF3300"/>
              </a:solidFill>
              <a:latin typeface="微软雅黑" panose="020B0503020204020204" pitchFamily="34" charset="-122"/>
              <a:ea typeface="隶书" panose="02010509060101010101" pitchFamily="49" charset="-122"/>
              <a:sym typeface="+mn-ea"/>
            </a:endParaRPr>
          </a:p>
          <a:p>
            <a:pPr lvl="0" algn="ctr" eaLnBrk="0" hangingPunct="0"/>
            <a:r>
              <a:rPr lang="en-US" altLang="zh-CN" sz="9600" dirty="0">
                <a:solidFill>
                  <a:srgbClr val="FF3300"/>
                </a:solidFill>
                <a:latin typeface="微软雅黑" panose="020B0503020204020204" pitchFamily="34" charset="-122"/>
                <a:ea typeface="隶书" panose="02010509060101010101" pitchFamily="49" charset="-122"/>
                <a:sym typeface="+mn-ea"/>
              </a:rPr>
              <a:t>  </a:t>
            </a:r>
            <a:r>
              <a:rPr lang="zh-CN" altLang="en-US" sz="9600" dirty="0">
                <a:latin typeface="微软雅黑" panose="020B0503020204020204" pitchFamily="34" charset="-122"/>
                <a:ea typeface="隶书" panose="02010509060101010101" pitchFamily="49" charset="-122"/>
              </a:rPr>
              <a:t>学习愉快！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860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133600" y="0"/>
            <a:ext cx="7010400" cy="838200"/>
          </a:xfrm>
          <a:prstGeom prst="rect">
            <a:avLst/>
          </a:prstGeom>
          <a:gradFill flip="none" rotWithShape="1">
            <a:gsLst>
              <a:gs pos="73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</a:endParaRPr>
          </a:p>
        </p:txBody>
      </p:sp>
      <p:sp>
        <p:nvSpPr>
          <p:cNvPr id="5" name="标题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kern="10" dirty="0">
                <a:ln w="12700">
                  <a:solidFill>
                    <a:schemeClr val="bg1"/>
                  </a:solidFill>
                  <a:round/>
                </a:ln>
                <a:solidFill>
                  <a:srgbClr val="C00000"/>
                </a:soli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课程的地位、作用和目的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2976" y="1357298"/>
            <a:ext cx="68580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eaLnBrk="1" latinLnBrk="0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物理实验课程不同于一般的探索性的实验研究，每个实验题目都经过精心设计、安排，可使同学获得基本的实验知识，在实验方法和实验技能诸方面得到较为系统、严格的训练，是大学里从事科学实验的起步，同时在培养科学工作者的良好素质及科学世界观方面，物理实验课程也起着潜移默化的作用。</a:t>
            </a:r>
          </a:p>
          <a:p>
            <a:pPr indent="457200" eaLnBrk="1" latinLnBrk="0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希望同学们能重视这门课程的学习，经过一年的时间，真正能学有所得。</a:t>
            </a:r>
            <a:endParaRPr lang="zh-CN" altLang="en-US" sz="2400" dirty="0"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0A3C-8ECA-49DD-AF7F-04F410AF0A4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14</TotalTime>
  <Words>6303</Words>
  <Application>Microsoft Office PowerPoint</Application>
  <PresentationFormat>全屏显示(4:3)</PresentationFormat>
  <Paragraphs>888</Paragraphs>
  <Slides>89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89</vt:i4>
      </vt:variant>
    </vt:vector>
  </HeadingPairs>
  <TitlesOfParts>
    <vt:vector size="109" baseType="lpstr">
      <vt:lpstr>Monotype Sorts</vt:lpstr>
      <vt:lpstr>黑体</vt:lpstr>
      <vt:lpstr>华文楷体</vt:lpstr>
      <vt:lpstr>楷体_GB2312</vt:lpstr>
      <vt:lpstr>宋体</vt:lpstr>
      <vt:lpstr>微软雅黑</vt:lpstr>
      <vt:lpstr>Arial</vt:lpstr>
      <vt:lpstr>Cambria Math</vt:lpstr>
      <vt:lpstr>Garamond</vt:lpstr>
      <vt:lpstr>Times New Roman</vt:lpstr>
      <vt:lpstr>Verdana</vt:lpstr>
      <vt:lpstr>Wingdings</vt:lpstr>
      <vt:lpstr>Wingdings 3</vt:lpstr>
      <vt:lpstr>Level</vt:lpstr>
      <vt:lpstr>Equation.3</vt:lpstr>
      <vt:lpstr>Microsoft Word 97 - 2003 Document</vt:lpstr>
      <vt:lpstr>公式</vt:lpstr>
      <vt:lpstr>Clip</vt:lpstr>
      <vt:lpstr>PBrush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课程的地位、作用和目的</vt:lpstr>
      <vt:lpstr>课程的地位、作用和目的</vt:lpstr>
      <vt:lpstr>课程的地位、作用和目的</vt:lpstr>
      <vt:lpstr>课程的地位、作用和目的</vt:lpstr>
      <vt:lpstr>实验守则及课程安排</vt:lpstr>
      <vt:lpstr>实验守则及课程安排</vt:lpstr>
      <vt:lpstr>明确：</vt:lpstr>
      <vt:lpstr>如何上好实验课</vt:lpstr>
      <vt:lpstr>如何上好实验课</vt:lpstr>
      <vt:lpstr>如何上好实验课</vt:lpstr>
      <vt:lpstr>实验成绩评定</vt:lpstr>
      <vt:lpstr>实验成绩评定</vt:lpstr>
      <vt:lpstr>实验成绩评定</vt:lpstr>
      <vt:lpstr>实验成绩评定注意事项</vt:lpstr>
      <vt:lpstr>课程次序</vt:lpstr>
      <vt:lpstr>物理实验基础知识-有效数字及运算</vt:lpstr>
      <vt:lpstr>有效数字的运算</vt:lpstr>
      <vt:lpstr>PowerPoint 演示文稿</vt:lpstr>
      <vt:lpstr>PowerPoint 演示文稿</vt:lpstr>
      <vt:lpstr>PowerPoint 演示文稿</vt:lpstr>
      <vt:lpstr>PowerPoint 演示文稿</vt:lpstr>
      <vt:lpstr>有效数字及运算</vt:lpstr>
      <vt:lpstr>有效数字及运算</vt:lpstr>
      <vt:lpstr>(1) 一般读数应在仪器最小分度下再估读一位。 (2) 有时读数的估计位，就取在最小分度位。   例如，仪器的最小分度值为0.5，则0.1-0.4,0.6-0.9都是估计的，不必估到下一位。 (3) 游标类量具，读到卡尺分度值--不再估读。 (4) 数字式仪表及步进读数仪器不需估读。</vt:lpstr>
      <vt:lpstr>PowerPoint 演示文稿</vt:lpstr>
      <vt:lpstr>不确定度及结果表示</vt:lpstr>
      <vt:lpstr>有效数字及运算</vt:lpstr>
      <vt:lpstr>PowerPoint 演示文稿</vt:lpstr>
      <vt:lpstr>有效数字及运算</vt:lpstr>
      <vt:lpstr>有效数字及运算</vt:lpstr>
      <vt:lpstr>有效数字及运算</vt:lpstr>
      <vt:lpstr>测量、误差及处理方法</vt:lpstr>
      <vt:lpstr>测量、误差及处理方法</vt:lpstr>
      <vt:lpstr>测量、误差及处理方法</vt:lpstr>
      <vt:lpstr>测量、误差及处理方法</vt:lpstr>
      <vt:lpstr>测量、误差及处理方法</vt:lpstr>
      <vt:lpstr>测量、误差及处理方法</vt:lpstr>
      <vt:lpstr>测量、误差及处理方法</vt:lpstr>
      <vt:lpstr>测量、误差及处理方法</vt:lpstr>
      <vt:lpstr>测量、误差及处理方法</vt:lpstr>
      <vt:lpstr>测量、误差及处理方法</vt:lpstr>
      <vt:lpstr>测量、误差及处理方法</vt:lpstr>
      <vt:lpstr>PowerPoint 演示文稿</vt:lpstr>
      <vt:lpstr>测量、误差及处理方法</vt:lpstr>
      <vt:lpstr>测量、误差及处理方法</vt:lpstr>
      <vt:lpstr>测量、误差及处理方法</vt:lpstr>
      <vt:lpstr>测量、误差及处理方法</vt:lpstr>
      <vt:lpstr>测量、误差及处理方法</vt:lpstr>
      <vt:lpstr>测量、误差及处理方法</vt:lpstr>
      <vt:lpstr>测量、误差及处理方法</vt:lpstr>
      <vt:lpstr>不确定度及结果表示</vt:lpstr>
      <vt:lpstr>不确定度及结果表示</vt:lpstr>
      <vt:lpstr>注：仪器误差举例</vt:lpstr>
      <vt:lpstr>不确定度及结果表示</vt:lpstr>
      <vt:lpstr>（1）直接测量不确定度的估算及结果表示</vt:lpstr>
      <vt:lpstr>⑤估计B分量：  ⑥合成：  ⑦相对不确定度：  ⑧给出测量结果：   </vt:lpstr>
      <vt:lpstr>2）单次测量估算步骤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（5）密度的测量结果为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GATECH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xudong wang</dc:creator>
  <cp:lastModifiedBy>余音 .</cp:lastModifiedBy>
  <cp:revision>900</cp:revision>
  <dcterms:created xsi:type="dcterms:W3CDTF">2008-10-16T02:26:00Z</dcterms:created>
  <dcterms:modified xsi:type="dcterms:W3CDTF">2024-09-29T12:44:12Z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9B363569C2724CEB9D35266DB31DC5CC</vt:lpwstr>
  </property>
</Properties>
</file>