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61" r:id="rId3"/>
    <p:sldId id="262" r:id="rId4"/>
    <p:sldId id="264" r:id="rId5"/>
    <p:sldId id="287" r:id="rId6"/>
    <p:sldId id="269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304" r:id="rId16"/>
    <p:sldId id="303" r:id="rId17"/>
    <p:sldId id="320" r:id="rId19"/>
    <p:sldId id="289" r:id="rId20"/>
    <p:sldId id="291" r:id="rId21"/>
    <p:sldId id="283" r:id="rId22"/>
    <p:sldId id="312" r:id="rId23"/>
    <p:sldId id="313" r:id="rId24"/>
    <p:sldId id="314" r:id="rId25"/>
    <p:sldId id="315" r:id="rId26"/>
    <p:sldId id="316" r:id="rId27"/>
    <p:sldId id="317" r:id="rId28"/>
    <p:sldId id="318" r:id="rId2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-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5" Type="http://schemas.openxmlformats.org/officeDocument/2006/relationships/image" Target="../media/image12.wmf"/><Relationship Id="rId4" Type="http://schemas.openxmlformats.org/officeDocument/2006/relationships/image" Target="../media/image11.wmf"/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43.wmf"/><Relationship Id="rId1" Type="http://schemas.openxmlformats.org/officeDocument/2006/relationships/image" Target="../media/image42.wmf"/></Relationships>
</file>

<file path=ppt/drawings/_rels/vmlDrawing11.vml.rels><?xml version="1.0" encoding="UTF-8" standalone="yes"?>
<Relationships xmlns="http://schemas.openxmlformats.org/package/2006/relationships"><Relationship Id="rId9" Type="http://schemas.openxmlformats.org/officeDocument/2006/relationships/image" Target="../media/image52.wmf"/><Relationship Id="rId8" Type="http://schemas.openxmlformats.org/officeDocument/2006/relationships/image" Target="../media/image51.wmf"/><Relationship Id="rId7" Type="http://schemas.openxmlformats.org/officeDocument/2006/relationships/image" Target="../media/image50.wmf"/><Relationship Id="rId6" Type="http://schemas.openxmlformats.org/officeDocument/2006/relationships/image" Target="../media/image49.wmf"/><Relationship Id="rId5" Type="http://schemas.openxmlformats.org/officeDocument/2006/relationships/image" Target="../media/image48.wmf"/><Relationship Id="rId4" Type="http://schemas.openxmlformats.org/officeDocument/2006/relationships/image" Target="../media/image47.wmf"/><Relationship Id="rId3" Type="http://schemas.openxmlformats.org/officeDocument/2006/relationships/image" Target="../media/image46.wmf"/><Relationship Id="rId2" Type="http://schemas.openxmlformats.org/officeDocument/2006/relationships/image" Target="../media/image45.wmf"/><Relationship Id="rId12" Type="http://schemas.openxmlformats.org/officeDocument/2006/relationships/image" Target="../media/image55.wmf"/><Relationship Id="rId11" Type="http://schemas.openxmlformats.org/officeDocument/2006/relationships/image" Target="../media/image54.wmf"/><Relationship Id="rId10" Type="http://schemas.openxmlformats.org/officeDocument/2006/relationships/image" Target="../media/image53.wmf"/><Relationship Id="rId1" Type="http://schemas.openxmlformats.org/officeDocument/2006/relationships/image" Target="../media/image44.wmf"/></Relationships>
</file>

<file path=ppt/drawings/_rels/vmlDrawing12.vml.rels><?xml version="1.0" encoding="UTF-8" standalone="yes"?>
<Relationships xmlns="http://schemas.openxmlformats.org/package/2006/relationships"><Relationship Id="rId4" Type="http://schemas.openxmlformats.org/officeDocument/2006/relationships/image" Target="../media/image49.wmf"/><Relationship Id="rId3" Type="http://schemas.openxmlformats.org/officeDocument/2006/relationships/image" Target="../media/image58.wmf"/><Relationship Id="rId2" Type="http://schemas.openxmlformats.org/officeDocument/2006/relationships/image" Target="../media/image57.wmf"/><Relationship Id="rId1" Type="http://schemas.openxmlformats.org/officeDocument/2006/relationships/image" Target="../media/image56.wmf"/></Relationships>
</file>

<file path=ppt/drawings/_rels/vmlDrawing2.vml.rels><?xml version="1.0" encoding="UTF-8" standalone="yes"?>
<Relationships xmlns="http://schemas.openxmlformats.org/package/2006/relationships"><Relationship Id="rId6" Type="http://schemas.openxmlformats.org/officeDocument/2006/relationships/image" Target="../media/image19.wmf"/><Relationship Id="rId5" Type="http://schemas.openxmlformats.org/officeDocument/2006/relationships/image" Target="../media/image18.wmf"/><Relationship Id="rId4" Type="http://schemas.openxmlformats.org/officeDocument/2006/relationships/image" Target="../media/image17.wmf"/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4" Type="http://schemas.openxmlformats.org/officeDocument/2006/relationships/image" Target="../media/image26.wmf"/><Relationship Id="rId3" Type="http://schemas.openxmlformats.org/officeDocument/2006/relationships/image" Target="../media/image25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7.wmf"/><Relationship Id="rId1" Type="http://schemas.openxmlformats.org/officeDocument/2006/relationships/image" Target="../media/image36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40.wmf"/><Relationship Id="rId1" Type="http://schemas.openxmlformats.org/officeDocument/2006/relationships/image" Target="../media/image3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·</a:t>
            </a:r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B6D32-DCA7-4497-BA7A-547C622F53B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42B4A-8484-4F35-B3C7-49EA58765EE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B6D32-DCA7-4497-BA7A-547C622F53B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42B4A-8484-4F35-B3C7-49EA58765EE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B6D32-DCA7-4497-BA7A-547C622F53B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42B4A-8484-4F35-B3C7-49EA58765EE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09600" y="277813"/>
            <a:ext cx="10972800" cy="5853112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09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C7AEFA-2614-4793-9F1D-6963AB0CAC1F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B6D32-DCA7-4497-BA7A-547C622F53B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42B4A-8484-4F35-B3C7-49EA58765EE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B6D32-DCA7-4497-BA7A-547C622F53B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42B4A-8484-4F35-B3C7-49EA58765EE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B6D32-DCA7-4497-BA7A-547C622F53B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42B4A-8484-4F35-B3C7-49EA58765EE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B6D32-DCA7-4497-BA7A-547C622F53BB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42B4A-8484-4F35-B3C7-49EA58765EE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B6D32-DCA7-4497-BA7A-547C622F53B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42B4A-8484-4F35-B3C7-49EA58765EE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B6D32-DCA7-4497-BA7A-547C622F53BB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42B4A-8484-4F35-B3C7-49EA58765EE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B6D32-DCA7-4497-BA7A-547C622F53B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42B4A-8484-4F35-B3C7-49EA58765EE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B6D32-DCA7-4497-BA7A-547C622F53B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42B4A-8484-4F35-B3C7-49EA58765EE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BB6D32-DCA7-4497-BA7A-547C622F53B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942B4A-8484-4F35-B3C7-49EA58765EE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3.vml"/><Relationship Id="rId7" Type="http://schemas.openxmlformats.org/officeDocument/2006/relationships/slideLayout" Target="../slideLayouts/slideLayout2.xml"/><Relationship Id="rId6" Type="http://schemas.openxmlformats.org/officeDocument/2006/relationships/oleObject" Target="../embeddings/oleObject17.bin"/><Relationship Id="rId5" Type="http://schemas.openxmlformats.org/officeDocument/2006/relationships/oleObject" Target="../embeddings/oleObject16.bin"/><Relationship Id="rId4" Type="http://schemas.openxmlformats.org/officeDocument/2006/relationships/image" Target="../media/image10.wmf"/><Relationship Id="rId3" Type="http://schemas.openxmlformats.org/officeDocument/2006/relationships/oleObject" Target="../embeddings/oleObject15.bin"/><Relationship Id="rId2" Type="http://schemas.openxmlformats.org/officeDocument/2006/relationships/image" Target="../media/image9.wmf"/><Relationship Id="rId1" Type="http://schemas.openxmlformats.org/officeDocument/2006/relationships/oleObject" Target="../embeddings/oleObject14.bin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25.wmf"/><Relationship Id="rId8" Type="http://schemas.openxmlformats.org/officeDocument/2006/relationships/oleObject" Target="../embeddings/oleObject20.bin"/><Relationship Id="rId7" Type="http://schemas.openxmlformats.org/officeDocument/2006/relationships/image" Target="../media/image7.jpeg"/><Relationship Id="rId6" Type="http://schemas.openxmlformats.org/officeDocument/2006/relationships/image" Target="../media/image6.png"/><Relationship Id="rId5" Type="http://schemas.openxmlformats.org/officeDocument/2006/relationships/image" Target="../media/image24.jpeg"/><Relationship Id="rId4" Type="http://schemas.openxmlformats.org/officeDocument/2006/relationships/image" Target="../media/image23.wmf"/><Relationship Id="rId3" Type="http://schemas.openxmlformats.org/officeDocument/2006/relationships/oleObject" Target="../embeddings/oleObject19.bin"/><Relationship Id="rId2" Type="http://schemas.openxmlformats.org/officeDocument/2006/relationships/image" Target="../media/image22.wmf"/><Relationship Id="rId13" Type="http://schemas.openxmlformats.org/officeDocument/2006/relationships/vmlDrawing" Target="../drawings/vmlDrawing4.vml"/><Relationship Id="rId12" Type="http://schemas.openxmlformats.org/officeDocument/2006/relationships/slideLayout" Target="../slideLayouts/slideLayout2.xml"/><Relationship Id="rId11" Type="http://schemas.openxmlformats.org/officeDocument/2006/relationships/image" Target="../media/image26.wmf"/><Relationship Id="rId10" Type="http://schemas.openxmlformats.org/officeDocument/2006/relationships/oleObject" Target="../embeddings/oleObject21.bin"/><Relationship Id="rId1" Type="http://schemas.openxmlformats.org/officeDocument/2006/relationships/oleObject" Target="../embeddings/oleObject18.bin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5.v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24.jpeg"/><Relationship Id="rId4" Type="http://schemas.openxmlformats.org/officeDocument/2006/relationships/image" Target="../media/image28.wmf"/><Relationship Id="rId3" Type="http://schemas.openxmlformats.org/officeDocument/2006/relationships/oleObject" Target="../embeddings/oleObject23.bin"/><Relationship Id="rId2" Type="http://schemas.openxmlformats.org/officeDocument/2006/relationships/image" Target="../media/image27.wmf"/><Relationship Id="rId1" Type="http://schemas.openxmlformats.org/officeDocument/2006/relationships/oleObject" Target="../embeddings/oleObject22.bin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6.v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30.wmf"/><Relationship Id="rId4" Type="http://schemas.openxmlformats.org/officeDocument/2006/relationships/oleObject" Target="../embeddings/oleObject25.bin"/><Relationship Id="rId3" Type="http://schemas.openxmlformats.org/officeDocument/2006/relationships/image" Target="../media/image29.wmf"/><Relationship Id="rId2" Type="http://schemas.openxmlformats.org/officeDocument/2006/relationships/oleObject" Target="../embeddings/oleObject24.bin"/><Relationship Id="rId1" Type="http://schemas.openxmlformats.org/officeDocument/2006/relationships/slide" Target="slide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image" Target="../media/image35.jpeg"/><Relationship Id="rId8" Type="http://schemas.openxmlformats.org/officeDocument/2006/relationships/image" Target="../media/image34.jpeg"/><Relationship Id="rId7" Type="http://schemas.openxmlformats.org/officeDocument/2006/relationships/oleObject" Target="../embeddings/oleObject29.bin"/><Relationship Id="rId6" Type="http://schemas.openxmlformats.org/officeDocument/2006/relationships/image" Target="../media/image33.wmf"/><Relationship Id="rId5" Type="http://schemas.openxmlformats.org/officeDocument/2006/relationships/oleObject" Target="../embeddings/oleObject28.bin"/><Relationship Id="rId4" Type="http://schemas.openxmlformats.org/officeDocument/2006/relationships/image" Target="../media/image32.wmf"/><Relationship Id="rId3" Type="http://schemas.openxmlformats.org/officeDocument/2006/relationships/oleObject" Target="../embeddings/oleObject27.bin"/><Relationship Id="rId2" Type="http://schemas.openxmlformats.org/officeDocument/2006/relationships/image" Target="../media/image31.wmf"/><Relationship Id="rId12" Type="http://schemas.openxmlformats.org/officeDocument/2006/relationships/vmlDrawing" Target="../drawings/vmlDrawing7.vml"/><Relationship Id="rId11" Type="http://schemas.openxmlformats.org/officeDocument/2006/relationships/slideLayout" Target="../slideLayouts/slideLayout2.xml"/><Relationship Id="rId10" Type="http://schemas.openxmlformats.org/officeDocument/2006/relationships/oleObject" Target="../embeddings/oleObject30.bin"/><Relationship Id="rId1" Type="http://schemas.openxmlformats.org/officeDocument/2006/relationships/oleObject" Target="../embeddings/oleObject26.bin"/></Relationships>
</file>

<file path=ppt/slides/_rels/slide18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8.v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38.jpeg"/><Relationship Id="rId4" Type="http://schemas.openxmlformats.org/officeDocument/2006/relationships/image" Target="../media/image37.wmf"/><Relationship Id="rId3" Type="http://schemas.openxmlformats.org/officeDocument/2006/relationships/oleObject" Target="../embeddings/oleObject32.bin"/><Relationship Id="rId2" Type="http://schemas.openxmlformats.org/officeDocument/2006/relationships/image" Target="../media/image36.wmf"/><Relationship Id="rId1" Type="http://schemas.openxmlformats.org/officeDocument/2006/relationships/oleObject" Target="../embeddings/oleObject31.bin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9.v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40.wmf"/><Relationship Id="rId4" Type="http://schemas.openxmlformats.org/officeDocument/2006/relationships/oleObject" Target="../embeddings/oleObject34.bin"/><Relationship Id="rId3" Type="http://schemas.openxmlformats.org/officeDocument/2006/relationships/image" Target="../media/image39.wmf"/><Relationship Id="rId2" Type="http://schemas.openxmlformats.org/officeDocument/2006/relationships/oleObject" Target="../embeddings/oleObject33.bin"/><Relationship Id="rId1" Type="http://schemas.openxmlformats.org/officeDocument/2006/relationships/tags" Target="../tags/tag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1.jpe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.xml"/><Relationship Id="rId7" Type="http://schemas.openxmlformats.org/officeDocument/2006/relationships/vmlDrawing" Target="../drawings/vmlDrawing10.v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43.wmf"/><Relationship Id="rId4" Type="http://schemas.openxmlformats.org/officeDocument/2006/relationships/oleObject" Target="../embeddings/oleObject36.bin"/><Relationship Id="rId3" Type="http://schemas.openxmlformats.org/officeDocument/2006/relationships/image" Target="../media/image42.wmf"/><Relationship Id="rId2" Type="http://schemas.openxmlformats.org/officeDocument/2006/relationships/oleObject" Target="../embeddings/oleObject35.bin"/><Relationship Id="rId1" Type="http://schemas.openxmlformats.org/officeDocument/2006/relationships/tags" Target="../tags/tag2.xml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1.bin"/><Relationship Id="rId8" Type="http://schemas.openxmlformats.org/officeDocument/2006/relationships/image" Target="../media/image47.wmf"/><Relationship Id="rId7" Type="http://schemas.openxmlformats.org/officeDocument/2006/relationships/oleObject" Target="../embeddings/oleObject40.bin"/><Relationship Id="rId6" Type="http://schemas.openxmlformats.org/officeDocument/2006/relationships/image" Target="../media/image46.wmf"/><Relationship Id="rId5" Type="http://schemas.openxmlformats.org/officeDocument/2006/relationships/oleObject" Target="../embeddings/oleObject39.bin"/><Relationship Id="rId4" Type="http://schemas.openxmlformats.org/officeDocument/2006/relationships/image" Target="../media/image45.wmf"/><Relationship Id="rId3" Type="http://schemas.openxmlformats.org/officeDocument/2006/relationships/oleObject" Target="../embeddings/oleObject38.bin"/><Relationship Id="rId26" Type="http://schemas.openxmlformats.org/officeDocument/2006/relationships/vmlDrawing" Target="../drawings/vmlDrawing11.vml"/><Relationship Id="rId25" Type="http://schemas.openxmlformats.org/officeDocument/2006/relationships/slideLayout" Target="../slideLayouts/slideLayout12.xml"/><Relationship Id="rId24" Type="http://schemas.openxmlformats.org/officeDocument/2006/relationships/image" Target="../media/image55.wmf"/><Relationship Id="rId23" Type="http://schemas.openxmlformats.org/officeDocument/2006/relationships/oleObject" Target="../embeddings/oleObject48.bin"/><Relationship Id="rId22" Type="http://schemas.openxmlformats.org/officeDocument/2006/relationships/image" Target="../media/image54.wmf"/><Relationship Id="rId21" Type="http://schemas.openxmlformats.org/officeDocument/2006/relationships/oleObject" Target="../embeddings/oleObject47.bin"/><Relationship Id="rId20" Type="http://schemas.openxmlformats.org/officeDocument/2006/relationships/image" Target="../media/image53.wmf"/><Relationship Id="rId2" Type="http://schemas.openxmlformats.org/officeDocument/2006/relationships/image" Target="../media/image44.wmf"/><Relationship Id="rId19" Type="http://schemas.openxmlformats.org/officeDocument/2006/relationships/oleObject" Target="../embeddings/oleObject46.bin"/><Relationship Id="rId18" Type="http://schemas.openxmlformats.org/officeDocument/2006/relationships/image" Target="../media/image52.wmf"/><Relationship Id="rId17" Type="http://schemas.openxmlformats.org/officeDocument/2006/relationships/oleObject" Target="../embeddings/oleObject45.bin"/><Relationship Id="rId16" Type="http://schemas.openxmlformats.org/officeDocument/2006/relationships/image" Target="../media/image51.wmf"/><Relationship Id="rId15" Type="http://schemas.openxmlformats.org/officeDocument/2006/relationships/oleObject" Target="../embeddings/oleObject44.bin"/><Relationship Id="rId14" Type="http://schemas.openxmlformats.org/officeDocument/2006/relationships/image" Target="../media/image50.wmf"/><Relationship Id="rId13" Type="http://schemas.openxmlformats.org/officeDocument/2006/relationships/oleObject" Target="../embeddings/oleObject43.bin"/><Relationship Id="rId12" Type="http://schemas.openxmlformats.org/officeDocument/2006/relationships/image" Target="../media/image49.wmf"/><Relationship Id="rId11" Type="http://schemas.openxmlformats.org/officeDocument/2006/relationships/oleObject" Target="../embeddings/oleObject42.bin"/><Relationship Id="rId10" Type="http://schemas.openxmlformats.org/officeDocument/2006/relationships/image" Target="../media/image48.wmf"/><Relationship Id="rId1" Type="http://schemas.openxmlformats.org/officeDocument/2006/relationships/oleObject" Target="../embeddings/oleObject37.bin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2.xml"/><Relationship Id="rId8" Type="http://schemas.openxmlformats.org/officeDocument/2006/relationships/image" Target="../media/image49.wmf"/><Relationship Id="rId7" Type="http://schemas.openxmlformats.org/officeDocument/2006/relationships/oleObject" Target="../embeddings/oleObject52.bin"/><Relationship Id="rId6" Type="http://schemas.openxmlformats.org/officeDocument/2006/relationships/image" Target="../media/image58.wmf"/><Relationship Id="rId5" Type="http://schemas.openxmlformats.org/officeDocument/2006/relationships/oleObject" Target="../embeddings/oleObject51.bin"/><Relationship Id="rId4" Type="http://schemas.openxmlformats.org/officeDocument/2006/relationships/image" Target="../media/image57.wmf"/><Relationship Id="rId3" Type="http://schemas.openxmlformats.org/officeDocument/2006/relationships/oleObject" Target="../embeddings/oleObject50.bin"/><Relationship Id="rId2" Type="http://schemas.openxmlformats.org/officeDocument/2006/relationships/image" Target="../media/image56.wmf"/><Relationship Id="rId10" Type="http://schemas.openxmlformats.org/officeDocument/2006/relationships/vmlDrawing" Target="../drawings/vmlDrawing12.vml"/><Relationship Id="rId1" Type="http://schemas.openxmlformats.org/officeDocument/2006/relationships/oleObject" Target="../embeddings/oleObject49.bin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9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jpe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11.wmf"/><Relationship Id="rId8" Type="http://schemas.openxmlformats.org/officeDocument/2006/relationships/oleObject" Target="../embeddings/oleObject5.bin"/><Relationship Id="rId7" Type="http://schemas.openxmlformats.org/officeDocument/2006/relationships/oleObject" Target="../embeddings/oleObject4.bin"/><Relationship Id="rId6" Type="http://schemas.openxmlformats.org/officeDocument/2006/relationships/image" Target="../media/image10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9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8.wmf"/><Relationship Id="rId14" Type="http://schemas.openxmlformats.org/officeDocument/2006/relationships/vmlDrawing" Target="../drawings/vmlDrawing1.vml"/><Relationship Id="rId13" Type="http://schemas.openxmlformats.org/officeDocument/2006/relationships/slideLayout" Target="../slideLayouts/slideLayout2.xml"/><Relationship Id="rId12" Type="http://schemas.openxmlformats.org/officeDocument/2006/relationships/image" Target="../media/image13.png"/><Relationship Id="rId11" Type="http://schemas.openxmlformats.org/officeDocument/2006/relationships/image" Target="../media/image12.wmf"/><Relationship Id="rId10" Type="http://schemas.openxmlformats.org/officeDocument/2006/relationships/oleObject" Target="../embeddings/oleObject6.bin"/><Relationship Id="rId1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4.jpe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image" Target="../media/image17.wmf"/><Relationship Id="rId8" Type="http://schemas.openxmlformats.org/officeDocument/2006/relationships/oleObject" Target="../embeddings/oleObject11.bin"/><Relationship Id="rId7" Type="http://schemas.openxmlformats.org/officeDocument/2006/relationships/image" Target="../media/image16.wmf"/><Relationship Id="rId6" Type="http://schemas.openxmlformats.org/officeDocument/2006/relationships/oleObject" Target="../embeddings/oleObject10.bin"/><Relationship Id="rId5" Type="http://schemas.openxmlformats.org/officeDocument/2006/relationships/oleObject" Target="../embeddings/oleObject9.bin"/><Relationship Id="rId4" Type="http://schemas.openxmlformats.org/officeDocument/2006/relationships/image" Target="../media/image15.wmf"/><Relationship Id="rId3" Type="http://schemas.openxmlformats.org/officeDocument/2006/relationships/oleObject" Target="../embeddings/oleObject8.bin"/><Relationship Id="rId2" Type="http://schemas.openxmlformats.org/officeDocument/2006/relationships/image" Target="../media/image9.wmf"/><Relationship Id="rId16" Type="http://schemas.openxmlformats.org/officeDocument/2006/relationships/vmlDrawing" Target="../drawings/vmlDrawing2.vml"/><Relationship Id="rId15" Type="http://schemas.openxmlformats.org/officeDocument/2006/relationships/slideLayout" Target="../slideLayouts/slideLayout2.xml"/><Relationship Id="rId14" Type="http://schemas.openxmlformats.org/officeDocument/2006/relationships/image" Target="../media/image20.png"/><Relationship Id="rId13" Type="http://schemas.openxmlformats.org/officeDocument/2006/relationships/image" Target="../media/image19.wmf"/><Relationship Id="rId12" Type="http://schemas.openxmlformats.org/officeDocument/2006/relationships/oleObject" Target="../embeddings/oleObject13.bin"/><Relationship Id="rId11" Type="http://schemas.openxmlformats.org/officeDocument/2006/relationships/image" Target="../media/image18.wmf"/><Relationship Id="rId10" Type="http://schemas.openxmlformats.org/officeDocument/2006/relationships/oleObject" Target="../embeddings/oleObject12.bin"/><Relationship Id="rId1" Type="http://schemas.openxmlformats.org/officeDocument/2006/relationships/oleObject" Target="../embeddings/oleObject7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8" name="Picture 4" descr="实验课件模板-3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-10795" y="635"/>
            <a:ext cx="12430125" cy="68573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353945" y="1498919"/>
            <a:ext cx="6832600" cy="1470025"/>
          </a:xfrm>
        </p:spPr>
        <p:txBody>
          <a:bodyPr>
            <a:scene3d>
              <a:camera prst="orthographicFront"/>
              <a:lightRig rig="threePt" dir="t"/>
            </a:scene3d>
          </a:bodyPr>
          <a:lstStyle/>
          <a:p>
            <a:pPr algn="ctr">
              <a:defRPr/>
            </a:pPr>
            <a:r>
              <a:rPr lang="zh-CN" altLang="en-US" sz="4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迈克耳孙干涉仪的</a:t>
            </a:r>
            <a:br>
              <a:rPr lang="en-US" altLang="zh-CN" sz="4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sz="4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调整和使用</a:t>
            </a:r>
            <a:endParaRPr lang="zh-CN" altLang="en-US" sz="4400" dirty="0">
              <a:ln w="22225">
                <a:solidFill>
                  <a:schemeClr val="accent2"/>
                </a:solidFill>
                <a:prstDash val="solid"/>
              </a:ln>
              <a:solidFill>
                <a:srgbClr val="FF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9459" name="Text Box 8"/>
          <p:cNvSpPr txBox="1">
            <a:spLocks noChangeArrowheads="1"/>
          </p:cNvSpPr>
          <p:nvPr/>
        </p:nvSpPr>
        <p:spPr bwMode="auto">
          <a:xfrm>
            <a:off x="4015740" y="4669790"/>
            <a:ext cx="437673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 dirty="0">
                <a:latin typeface="Verdana" panose="020B0604030504040204" pitchFamily="34" charset="0"/>
                <a:ea typeface="宋体-18030" pitchFamily="49" charset="-122"/>
              </a:rPr>
              <a:t>郑州大学物理实验中心</a:t>
            </a:r>
            <a:endParaRPr lang="zh-CN" altLang="en-US" sz="3200" b="1" dirty="0">
              <a:latin typeface="Verdana" panose="020B0604030504040204" pitchFamily="34" charset="0"/>
              <a:ea typeface="宋体-18030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圆角矩形 22"/>
          <p:cNvSpPr/>
          <p:nvPr/>
        </p:nvSpPr>
        <p:spPr>
          <a:xfrm>
            <a:off x="1919288" y="514351"/>
            <a:ext cx="2089150" cy="576263"/>
          </a:xfrm>
          <a:prstGeom prst="roundRect">
            <a:avLst/>
          </a:prstGeom>
          <a:gradFill>
            <a:gsLst>
              <a:gs pos="0">
                <a:srgbClr val="9EE256"/>
              </a:gs>
              <a:gs pos="100000">
                <a:srgbClr val="52762D"/>
              </a:gs>
            </a:gsLst>
            <a:lin ang="5400000" scaled="0"/>
          </a:gra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078" name="Text Box 4"/>
          <p:cNvSpPr txBox="1">
            <a:spLocks noChangeArrowheads="1"/>
          </p:cNvSpPr>
          <p:nvPr/>
        </p:nvSpPr>
        <p:spPr bwMode="auto">
          <a:xfrm>
            <a:off x="1919288" y="1341438"/>
            <a:ext cx="7632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1">
                <a:solidFill>
                  <a:srgbClr val="009999"/>
                </a:solidFill>
                <a:latin typeface="Verdana" panose="020B0604030504040204" pitchFamily="34" charset="0"/>
              </a:rPr>
              <a:t>非定域干涉、等倾干涉、等厚干涉条纹观察方法比较</a:t>
            </a:r>
            <a:endParaRPr lang="zh-CN" altLang="en-US" sz="2400" b="1">
              <a:solidFill>
                <a:srgbClr val="009999"/>
              </a:solidFill>
              <a:latin typeface="Verdana" panose="020B0604030504040204" pitchFamily="34" charset="0"/>
            </a:endParaRPr>
          </a:p>
        </p:txBody>
      </p:sp>
      <p:sp>
        <p:nvSpPr>
          <p:cNvPr id="372744" name="Text Box 8"/>
          <p:cNvSpPr txBox="1">
            <a:spLocks noChangeArrowheads="1"/>
          </p:cNvSpPr>
          <p:nvPr/>
        </p:nvSpPr>
        <p:spPr bwMode="auto">
          <a:xfrm>
            <a:off x="3711576" y="2259013"/>
            <a:ext cx="56038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latin typeface="Verdana" panose="020B0604030504040204" pitchFamily="34" charset="0"/>
                <a:ea typeface="宋体-18030" pitchFamily="49" charset="-122"/>
              </a:rPr>
              <a:t>条件                干涉条纹位置             观察</a:t>
            </a:r>
            <a:endParaRPr lang="zh-CN" altLang="en-US">
              <a:latin typeface="Verdana" panose="020B0604030504040204" pitchFamily="34" charset="0"/>
              <a:ea typeface="宋体-18030" pitchFamily="49" charset="-122"/>
            </a:endParaRPr>
          </a:p>
        </p:txBody>
      </p:sp>
      <p:sp>
        <p:nvSpPr>
          <p:cNvPr id="372746" name="Text Box 10"/>
          <p:cNvSpPr txBox="1">
            <a:spLocks noChangeArrowheads="1"/>
          </p:cNvSpPr>
          <p:nvPr/>
        </p:nvSpPr>
        <p:spPr bwMode="auto">
          <a:xfrm>
            <a:off x="1931988" y="2903538"/>
            <a:ext cx="14779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latin typeface="Verdana" panose="020B0604030504040204" pitchFamily="34" charset="0"/>
                <a:ea typeface="宋体-18030" pitchFamily="49" charset="-122"/>
              </a:rPr>
              <a:t>非定域干涉</a:t>
            </a:r>
            <a:endParaRPr lang="zh-CN" altLang="en-US">
              <a:latin typeface="Verdana" panose="020B0604030504040204" pitchFamily="34" charset="0"/>
              <a:ea typeface="宋体-18030" pitchFamily="49" charset="-122"/>
            </a:endParaRPr>
          </a:p>
        </p:txBody>
      </p:sp>
      <p:sp>
        <p:nvSpPr>
          <p:cNvPr id="372747" name="Text Box 11"/>
          <p:cNvSpPr txBox="1">
            <a:spLocks noChangeArrowheads="1"/>
          </p:cNvSpPr>
          <p:nvPr/>
        </p:nvSpPr>
        <p:spPr bwMode="auto">
          <a:xfrm>
            <a:off x="1931988" y="3986213"/>
            <a:ext cx="1244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latin typeface="Verdana" panose="020B0604030504040204" pitchFamily="34" charset="0"/>
                <a:ea typeface="宋体-18030" pitchFamily="49" charset="-122"/>
              </a:rPr>
              <a:t>等倾干涉</a:t>
            </a:r>
            <a:endParaRPr lang="zh-CN" altLang="en-US">
              <a:latin typeface="Verdana" panose="020B0604030504040204" pitchFamily="34" charset="0"/>
              <a:ea typeface="宋体-18030" pitchFamily="49" charset="-122"/>
            </a:endParaRPr>
          </a:p>
        </p:txBody>
      </p:sp>
      <p:sp>
        <p:nvSpPr>
          <p:cNvPr id="372748" name="Text Box 12"/>
          <p:cNvSpPr txBox="1">
            <a:spLocks noChangeArrowheads="1"/>
          </p:cNvSpPr>
          <p:nvPr/>
        </p:nvSpPr>
        <p:spPr bwMode="auto">
          <a:xfrm>
            <a:off x="1931989" y="5272088"/>
            <a:ext cx="131603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latin typeface="Verdana" panose="020B0604030504040204" pitchFamily="34" charset="0"/>
                <a:ea typeface="宋体-18030" pitchFamily="49" charset="-122"/>
              </a:rPr>
              <a:t>等厚干涉</a:t>
            </a:r>
            <a:endParaRPr lang="zh-CN" altLang="en-US">
              <a:latin typeface="Verdana" panose="020B0604030504040204" pitchFamily="34" charset="0"/>
              <a:ea typeface="宋体-18030" pitchFamily="49" charset="-122"/>
            </a:endParaRPr>
          </a:p>
        </p:txBody>
      </p:sp>
      <p:sp>
        <p:nvSpPr>
          <p:cNvPr id="372749" name="Text Box 13"/>
          <p:cNvSpPr txBox="1">
            <a:spLocks noChangeArrowheads="1"/>
          </p:cNvSpPr>
          <p:nvPr/>
        </p:nvSpPr>
        <p:spPr bwMode="auto">
          <a:xfrm>
            <a:off x="3521076" y="2917826"/>
            <a:ext cx="15589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latin typeface="Verdana" panose="020B0604030504040204" pitchFamily="34" charset="0"/>
                <a:ea typeface="宋体-18030" pitchFamily="49" charset="-122"/>
              </a:rPr>
              <a:t>点光源照射</a:t>
            </a:r>
            <a:endParaRPr lang="zh-CN" altLang="en-US">
              <a:latin typeface="Verdana" panose="020B0604030504040204" pitchFamily="34" charset="0"/>
              <a:ea typeface="宋体-18030" pitchFamily="49" charset="-122"/>
            </a:endParaRPr>
          </a:p>
        </p:txBody>
      </p:sp>
      <p:sp>
        <p:nvSpPr>
          <p:cNvPr id="372753" name="Text Box 17"/>
          <p:cNvSpPr txBox="1">
            <a:spLocks noChangeArrowheads="1"/>
          </p:cNvSpPr>
          <p:nvPr/>
        </p:nvSpPr>
        <p:spPr bwMode="auto">
          <a:xfrm>
            <a:off x="7886701" y="2903538"/>
            <a:ext cx="123031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latin typeface="Verdana" panose="020B0604030504040204" pitchFamily="34" charset="0"/>
                <a:ea typeface="宋体-18030" pitchFamily="49" charset="-122"/>
              </a:rPr>
              <a:t>观察屏</a:t>
            </a:r>
            <a:endParaRPr lang="zh-CN" altLang="en-US">
              <a:latin typeface="Verdana" panose="020B0604030504040204" pitchFamily="34" charset="0"/>
              <a:ea typeface="宋体-18030" pitchFamily="49" charset="-122"/>
            </a:endParaRPr>
          </a:p>
        </p:txBody>
      </p:sp>
      <p:sp>
        <p:nvSpPr>
          <p:cNvPr id="372754" name="Text Box 18"/>
          <p:cNvSpPr txBox="1">
            <a:spLocks noChangeArrowheads="1"/>
          </p:cNvSpPr>
          <p:nvPr/>
        </p:nvSpPr>
        <p:spPr bwMode="auto">
          <a:xfrm>
            <a:off x="7858126" y="3825875"/>
            <a:ext cx="21177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latin typeface="Verdana" panose="020B0604030504040204" pitchFamily="34" charset="0"/>
                <a:ea typeface="宋体-18030" pitchFamily="49" charset="-122"/>
              </a:rPr>
              <a:t>用透镜或聚焦无穷远的眼睛观察</a:t>
            </a:r>
            <a:endParaRPr lang="zh-CN" altLang="en-US">
              <a:latin typeface="Verdana" panose="020B0604030504040204" pitchFamily="34" charset="0"/>
              <a:ea typeface="宋体-18030" pitchFamily="49" charset="-122"/>
            </a:endParaRPr>
          </a:p>
        </p:txBody>
      </p:sp>
      <p:sp>
        <p:nvSpPr>
          <p:cNvPr id="372755" name="Text Box 19"/>
          <p:cNvSpPr txBox="1">
            <a:spLocks noChangeArrowheads="1"/>
          </p:cNvSpPr>
          <p:nvPr/>
        </p:nvSpPr>
        <p:spPr bwMode="auto">
          <a:xfrm>
            <a:off x="5719763" y="5183188"/>
            <a:ext cx="12874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latin typeface="Verdana" panose="020B0604030504040204" pitchFamily="34" charset="0"/>
                <a:ea typeface="宋体-18030" pitchFamily="49" charset="-122"/>
              </a:rPr>
              <a:t>镜面附近</a:t>
            </a:r>
            <a:endParaRPr lang="zh-CN" altLang="en-US">
              <a:latin typeface="Verdana" panose="020B0604030504040204" pitchFamily="34" charset="0"/>
              <a:ea typeface="宋体-18030" pitchFamily="49" charset="-122"/>
            </a:endParaRPr>
          </a:p>
        </p:txBody>
      </p:sp>
      <p:sp>
        <p:nvSpPr>
          <p:cNvPr id="372756" name="Text Box 20"/>
          <p:cNvSpPr txBox="1">
            <a:spLocks noChangeArrowheads="1"/>
          </p:cNvSpPr>
          <p:nvPr/>
        </p:nvSpPr>
        <p:spPr bwMode="auto">
          <a:xfrm>
            <a:off x="7858126" y="5127626"/>
            <a:ext cx="211772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latin typeface="Verdana" panose="020B0604030504040204" pitchFamily="34" charset="0"/>
                <a:ea typeface="宋体-18030" pitchFamily="49" charset="-122"/>
              </a:rPr>
              <a:t>用眼睛向镜面附近观察</a:t>
            </a:r>
            <a:endParaRPr lang="zh-CN" altLang="en-US">
              <a:latin typeface="Verdana" panose="020B0604030504040204" pitchFamily="34" charset="0"/>
              <a:ea typeface="宋体-18030" pitchFamily="49" charset="-122"/>
            </a:endParaRPr>
          </a:p>
        </p:txBody>
      </p:sp>
      <p:sp>
        <p:nvSpPr>
          <p:cNvPr id="372757" name="Text Box 21"/>
          <p:cNvSpPr txBox="1">
            <a:spLocks noChangeArrowheads="1"/>
          </p:cNvSpPr>
          <p:nvPr/>
        </p:nvSpPr>
        <p:spPr bwMode="auto">
          <a:xfrm>
            <a:off x="5703888" y="3906838"/>
            <a:ext cx="10795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latin typeface="Verdana" panose="020B0604030504040204" pitchFamily="34" charset="0"/>
                <a:ea typeface="宋体-18030" pitchFamily="49" charset="-122"/>
              </a:rPr>
              <a:t>无穷远</a:t>
            </a:r>
            <a:endParaRPr lang="zh-CN" altLang="en-US">
              <a:latin typeface="Verdana" panose="020B0604030504040204" pitchFamily="34" charset="0"/>
              <a:ea typeface="宋体-18030" pitchFamily="49" charset="-122"/>
            </a:endParaRPr>
          </a:p>
        </p:txBody>
      </p:sp>
      <p:sp>
        <p:nvSpPr>
          <p:cNvPr id="372759" name="Text Box 23"/>
          <p:cNvSpPr txBox="1">
            <a:spLocks noChangeArrowheads="1"/>
          </p:cNvSpPr>
          <p:nvPr/>
        </p:nvSpPr>
        <p:spPr bwMode="auto">
          <a:xfrm>
            <a:off x="5438775" y="2908301"/>
            <a:ext cx="25796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latin typeface="Verdana" panose="020B0604030504040204" pitchFamily="34" charset="0"/>
                <a:ea typeface="宋体-18030" pitchFamily="49" charset="-122"/>
              </a:rPr>
              <a:t>相遇空间的任何地方</a:t>
            </a:r>
            <a:endParaRPr lang="zh-CN" altLang="en-US">
              <a:latin typeface="Verdana" panose="020B0604030504040204" pitchFamily="34" charset="0"/>
              <a:ea typeface="宋体-18030" pitchFamily="49" charset="-122"/>
            </a:endParaRPr>
          </a:p>
        </p:txBody>
      </p:sp>
      <p:grpSp>
        <p:nvGrpSpPr>
          <p:cNvPr id="2" name="Group 29"/>
          <p:cNvGrpSpPr/>
          <p:nvPr/>
        </p:nvGrpSpPr>
        <p:grpSpPr bwMode="auto">
          <a:xfrm>
            <a:off x="3519489" y="5051425"/>
            <a:ext cx="1989137" cy="1054100"/>
            <a:chOff x="1263" y="2896"/>
            <a:chExt cx="1253" cy="664"/>
          </a:xfrm>
        </p:grpSpPr>
        <p:sp>
          <p:nvSpPr>
            <p:cNvPr id="3095" name="Text Box 15"/>
            <p:cNvSpPr txBox="1">
              <a:spLocks noChangeArrowheads="1"/>
            </p:cNvSpPr>
            <p:nvPr/>
          </p:nvSpPr>
          <p:spPr bwMode="auto">
            <a:xfrm>
              <a:off x="1263" y="2896"/>
              <a:ext cx="1253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latin typeface="Verdana" panose="020B0604030504040204" pitchFamily="34" charset="0"/>
                  <a:ea typeface="宋体-18030" pitchFamily="49" charset="-122"/>
                </a:rPr>
                <a:t>1</a:t>
              </a:r>
              <a:r>
                <a:rPr lang="zh-CN" altLang="en-US">
                  <a:latin typeface="Verdana" panose="020B0604030504040204" pitchFamily="34" charset="0"/>
                  <a:ea typeface="宋体-18030" pitchFamily="49" charset="-122"/>
                </a:rPr>
                <a:t>、面光源照射</a:t>
              </a:r>
              <a:endParaRPr lang="zh-CN" altLang="en-US">
                <a:latin typeface="Verdana" panose="020B0604030504040204" pitchFamily="34" charset="0"/>
                <a:ea typeface="宋体-18030" pitchFamily="49" charset="-122"/>
              </a:endParaRPr>
            </a:p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latin typeface="Verdana" panose="020B0604030504040204" pitchFamily="34" charset="0"/>
                  <a:ea typeface="宋体-18030" pitchFamily="49" charset="-122"/>
                </a:rPr>
                <a:t>2</a:t>
              </a:r>
              <a:r>
                <a:rPr lang="zh-CN" altLang="en-US">
                  <a:latin typeface="Verdana" panose="020B0604030504040204" pitchFamily="34" charset="0"/>
                  <a:ea typeface="宋体-18030" pitchFamily="49" charset="-122"/>
                </a:rPr>
                <a:t>、    与    有很小夹角</a:t>
              </a:r>
              <a:endParaRPr lang="zh-CN" altLang="en-US">
                <a:latin typeface="Verdana" panose="020B0604030504040204" pitchFamily="34" charset="0"/>
                <a:ea typeface="宋体-18030" pitchFamily="49" charset="-122"/>
              </a:endParaRPr>
            </a:p>
          </p:txBody>
        </p:sp>
        <p:graphicFrame>
          <p:nvGraphicFramePr>
            <p:cNvPr id="3076" name="Object 24"/>
            <p:cNvGraphicFramePr>
              <a:graphicFrameLocks noChangeAspect="1"/>
            </p:cNvGraphicFramePr>
            <p:nvPr/>
          </p:nvGraphicFramePr>
          <p:xfrm>
            <a:off x="1549" y="3174"/>
            <a:ext cx="217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6" name="公式" r:id="rId1" imgW="228600" imgH="215900" progId="Equation.3">
                    <p:embed/>
                  </p:oleObj>
                </mc:Choice>
                <mc:Fallback>
                  <p:oleObj name="公式" r:id="rId1" imgW="228600" imgH="215900" progId="Equation.3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49" y="3174"/>
                          <a:ext cx="217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7" name="Object 26"/>
            <p:cNvGraphicFramePr>
              <a:graphicFrameLocks noChangeAspect="1"/>
            </p:cNvGraphicFramePr>
            <p:nvPr/>
          </p:nvGraphicFramePr>
          <p:xfrm>
            <a:off x="1887" y="3173"/>
            <a:ext cx="261" cy="2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7" name="公式" r:id="rId3" imgW="279400" imgH="215900" progId="Equation.3">
                    <p:embed/>
                  </p:oleObj>
                </mc:Choice>
                <mc:Fallback>
                  <p:oleObj name="公式" r:id="rId3" imgW="279400" imgH="215900" progId="Equation.3">
                    <p:embed/>
                    <p:pic>
                      <p:nvPicPr>
                        <p:cNvPr id="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87" y="3173"/>
                          <a:ext cx="261" cy="20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28"/>
          <p:cNvGrpSpPr/>
          <p:nvPr/>
        </p:nvGrpSpPr>
        <p:grpSpPr bwMode="auto">
          <a:xfrm>
            <a:off x="3473450" y="3773488"/>
            <a:ext cx="2063750" cy="779462"/>
            <a:chOff x="1234" y="2246"/>
            <a:chExt cx="1300" cy="491"/>
          </a:xfrm>
        </p:grpSpPr>
        <p:sp>
          <p:nvSpPr>
            <p:cNvPr id="3094" name="Text Box 14"/>
            <p:cNvSpPr txBox="1">
              <a:spLocks noChangeArrowheads="1"/>
            </p:cNvSpPr>
            <p:nvPr/>
          </p:nvSpPr>
          <p:spPr bwMode="auto">
            <a:xfrm>
              <a:off x="1234" y="2246"/>
              <a:ext cx="1300" cy="4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latin typeface="Verdana" panose="020B0604030504040204" pitchFamily="34" charset="0"/>
                  <a:ea typeface="宋体-18030" pitchFamily="49" charset="-122"/>
                </a:rPr>
                <a:t>1</a:t>
              </a:r>
              <a:r>
                <a:rPr lang="zh-CN" altLang="en-US">
                  <a:latin typeface="Verdana" panose="020B0604030504040204" pitchFamily="34" charset="0"/>
                  <a:ea typeface="宋体-18030" pitchFamily="49" charset="-122"/>
                </a:rPr>
                <a:t>、面光源照射</a:t>
              </a:r>
              <a:endParaRPr lang="zh-CN" altLang="en-US">
                <a:latin typeface="Verdana" panose="020B0604030504040204" pitchFamily="34" charset="0"/>
                <a:ea typeface="宋体-18030" pitchFamily="49" charset="-122"/>
              </a:endParaRPr>
            </a:p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latin typeface="Verdana" panose="020B0604030504040204" pitchFamily="34" charset="0"/>
                  <a:ea typeface="宋体-18030" pitchFamily="49" charset="-122"/>
                </a:rPr>
                <a:t>2</a:t>
              </a:r>
              <a:r>
                <a:rPr lang="zh-CN" altLang="en-US">
                  <a:latin typeface="Verdana" panose="020B0604030504040204" pitchFamily="34" charset="0"/>
                  <a:ea typeface="宋体-18030" pitchFamily="49" charset="-122"/>
                </a:rPr>
                <a:t>、    </a:t>
              </a:r>
              <a:r>
                <a:rPr lang="en-US" altLang="zh-CN">
                  <a:latin typeface="Verdana" panose="020B0604030504040204" pitchFamily="34" charset="0"/>
                  <a:ea typeface="宋体-18030" pitchFamily="49" charset="-122"/>
                </a:rPr>
                <a:t>//</a:t>
              </a:r>
              <a:endParaRPr lang="en-US" altLang="zh-CN">
                <a:latin typeface="Verdana" panose="020B0604030504040204" pitchFamily="34" charset="0"/>
                <a:ea typeface="宋体-18030" pitchFamily="49" charset="-122"/>
              </a:endParaRPr>
            </a:p>
          </p:txBody>
        </p:sp>
        <p:graphicFrame>
          <p:nvGraphicFramePr>
            <p:cNvPr id="3074" name="Object 25"/>
            <p:cNvGraphicFramePr>
              <a:graphicFrameLocks noChangeAspect="1"/>
            </p:cNvGraphicFramePr>
            <p:nvPr/>
          </p:nvGraphicFramePr>
          <p:xfrm>
            <a:off x="1512" y="2518"/>
            <a:ext cx="217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8" name="公式" r:id="rId5" imgW="228600" imgH="215900" progId="Equation.3">
                    <p:embed/>
                  </p:oleObj>
                </mc:Choice>
                <mc:Fallback>
                  <p:oleObj name="公式" r:id="rId5" imgW="228600" imgH="215900" progId="Equation.3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12" y="2518"/>
                          <a:ext cx="217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5" name="Object 27"/>
            <p:cNvGraphicFramePr>
              <a:graphicFrameLocks noChangeAspect="1"/>
            </p:cNvGraphicFramePr>
            <p:nvPr/>
          </p:nvGraphicFramePr>
          <p:xfrm>
            <a:off x="1921" y="2517"/>
            <a:ext cx="261" cy="2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9" name="公式" r:id="rId6" imgW="279400" imgH="215900" progId="Equation.3">
                    <p:embed/>
                  </p:oleObj>
                </mc:Choice>
                <mc:Fallback>
                  <p:oleObj name="公式" r:id="rId6" imgW="279400" imgH="215900" progId="Equation.3">
                    <p:embed/>
                    <p:pic>
                      <p:nvPicPr>
                        <p:cNvPr id="0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1" y="2517"/>
                          <a:ext cx="261" cy="20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092" name="Rectangle 32"/>
          <p:cNvSpPr>
            <a:spLocks noChangeArrowheads="1"/>
          </p:cNvSpPr>
          <p:nvPr/>
        </p:nvSpPr>
        <p:spPr bwMode="auto">
          <a:xfrm>
            <a:off x="2016126" y="544513"/>
            <a:ext cx="2003425" cy="5461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b"/>
          <a:lstStyle/>
          <a:p>
            <a:pPr eaLnBrk="1" hangingPunct="1">
              <a:defRPr/>
            </a:pPr>
            <a:r>
              <a:rPr lang="zh-CN" altLang="en-US" sz="3200" b="1" dirty="0">
                <a:solidFill>
                  <a:schemeClr val="accent4"/>
                </a:solidFill>
                <a:latin typeface="Garamond" panose="02020404030301010803" pitchFamily="18" charset="0"/>
              </a:rPr>
              <a:t>实验原理</a:t>
            </a:r>
            <a:endParaRPr lang="zh-CN" altLang="en-US" sz="3200" b="1" dirty="0">
              <a:solidFill>
                <a:schemeClr val="accent4"/>
              </a:solidFill>
              <a:latin typeface="Garamond" panose="02020404030301010803" pitchFamily="18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圆角矩形 14"/>
          <p:cNvSpPr/>
          <p:nvPr/>
        </p:nvSpPr>
        <p:spPr>
          <a:xfrm>
            <a:off x="1603693" y="289243"/>
            <a:ext cx="2089150" cy="576262"/>
          </a:xfrm>
          <a:prstGeom prst="roundRect">
            <a:avLst/>
          </a:prstGeom>
          <a:gradFill>
            <a:gsLst>
              <a:gs pos="0">
                <a:srgbClr val="9EE256"/>
              </a:gs>
              <a:gs pos="100000">
                <a:srgbClr val="52762D"/>
              </a:gs>
            </a:gsLst>
            <a:lin ang="5400000" scaled="0"/>
          </a:gra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101" name="Text Box 4"/>
          <p:cNvSpPr txBox="1">
            <a:spLocks noChangeArrowheads="1"/>
          </p:cNvSpPr>
          <p:nvPr/>
        </p:nvSpPr>
        <p:spPr bwMode="auto">
          <a:xfrm>
            <a:off x="1953896" y="865188"/>
            <a:ext cx="37306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>
                <a:solidFill>
                  <a:srgbClr val="009999"/>
                </a:solidFill>
                <a:latin typeface="Verdana" panose="020B0604030504040204" pitchFamily="34" charset="0"/>
              </a:rPr>
              <a:t>5.He-Ne</a:t>
            </a:r>
            <a:r>
              <a:rPr lang="zh-CN" altLang="en-US" sz="2400" b="1">
                <a:solidFill>
                  <a:srgbClr val="009999"/>
                </a:solidFill>
                <a:latin typeface="Verdana" panose="020B0604030504040204" pitchFamily="34" charset="0"/>
              </a:rPr>
              <a:t>激光波长的测量</a:t>
            </a:r>
            <a:endParaRPr lang="zh-CN" altLang="en-US" sz="2400" b="1">
              <a:solidFill>
                <a:srgbClr val="009999"/>
              </a:solidFill>
              <a:latin typeface="Verdana" panose="020B0604030504040204" pitchFamily="34" charset="0"/>
            </a:endParaRPr>
          </a:p>
        </p:txBody>
      </p:sp>
      <p:sp>
        <p:nvSpPr>
          <p:cNvPr id="4102" name="Rectangle 134"/>
          <p:cNvSpPr>
            <a:spLocks noChangeArrowheads="1"/>
          </p:cNvSpPr>
          <p:nvPr/>
        </p:nvSpPr>
        <p:spPr bwMode="auto">
          <a:xfrm>
            <a:off x="1495426" y="-27632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400">
              <a:latin typeface="Verdana" panose="020B0604030504040204" pitchFamily="34" charset="0"/>
              <a:ea typeface="宋体-18030" pitchFamily="49" charset="-122"/>
            </a:endParaRPr>
          </a:p>
        </p:txBody>
      </p:sp>
      <p:sp>
        <p:nvSpPr>
          <p:cNvPr id="4103" name="Rectangle 136"/>
          <p:cNvSpPr>
            <a:spLocks noChangeArrowheads="1"/>
          </p:cNvSpPr>
          <p:nvPr/>
        </p:nvSpPr>
        <p:spPr bwMode="auto">
          <a:xfrm>
            <a:off x="1495426" y="-27632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400">
              <a:latin typeface="Verdana" panose="020B0604030504040204" pitchFamily="34" charset="0"/>
              <a:ea typeface="宋体-18030" pitchFamily="49" charset="-122"/>
            </a:endParaRPr>
          </a:p>
        </p:txBody>
      </p:sp>
      <p:sp>
        <p:nvSpPr>
          <p:cNvPr id="4104" name="Rectangle 138"/>
          <p:cNvSpPr>
            <a:spLocks noChangeArrowheads="1"/>
          </p:cNvSpPr>
          <p:nvPr/>
        </p:nvSpPr>
        <p:spPr bwMode="auto">
          <a:xfrm>
            <a:off x="1495426" y="-27632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400">
              <a:latin typeface="Verdana" panose="020B0604030504040204" pitchFamily="34" charset="0"/>
              <a:ea typeface="宋体-18030" pitchFamily="49" charset="-122"/>
            </a:endParaRPr>
          </a:p>
        </p:txBody>
      </p:sp>
      <p:sp>
        <p:nvSpPr>
          <p:cNvPr id="4105" name="Rectangle 140"/>
          <p:cNvSpPr>
            <a:spLocks noChangeArrowheads="1"/>
          </p:cNvSpPr>
          <p:nvPr/>
        </p:nvSpPr>
        <p:spPr bwMode="auto">
          <a:xfrm>
            <a:off x="1495426" y="-27632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400">
              <a:latin typeface="Verdana" panose="020B0604030504040204" pitchFamily="34" charset="0"/>
              <a:ea typeface="宋体-18030" pitchFamily="49" charset="-122"/>
            </a:endParaRPr>
          </a:p>
        </p:txBody>
      </p:sp>
      <p:sp>
        <p:nvSpPr>
          <p:cNvPr id="4106" name="Rectangle 142"/>
          <p:cNvSpPr>
            <a:spLocks noChangeArrowheads="1"/>
          </p:cNvSpPr>
          <p:nvPr/>
        </p:nvSpPr>
        <p:spPr bwMode="auto">
          <a:xfrm>
            <a:off x="1495426" y="-27632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400">
              <a:latin typeface="Verdana" panose="020B0604030504040204" pitchFamily="34" charset="0"/>
              <a:ea typeface="宋体-18030" pitchFamily="49" charset="-122"/>
            </a:endParaRPr>
          </a:p>
        </p:txBody>
      </p:sp>
      <p:grpSp>
        <p:nvGrpSpPr>
          <p:cNvPr id="2" name="Group 159"/>
          <p:cNvGrpSpPr/>
          <p:nvPr/>
        </p:nvGrpSpPr>
        <p:grpSpPr bwMode="auto">
          <a:xfrm>
            <a:off x="565180" y="1405890"/>
            <a:ext cx="6117328" cy="4743450"/>
            <a:chOff x="208" y="1020"/>
            <a:chExt cx="3088" cy="2988"/>
          </a:xfrm>
        </p:grpSpPr>
        <p:sp>
          <p:nvSpPr>
            <p:cNvPr id="4111" name="Text Box 132"/>
            <p:cNvSpPr txBox="1">
              <a:spLocks noChangeArrowheads="1"/>
            </p:cNvSpPr>
            <p:nvPr/>
          </p:nvSpPr>
          <p:spPr bwMode="auto">
            <a:xfrm>
              <a:off x="208" y="1020"/>
              <a:ext cx="3088" cy="2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40000"/>
                </a:lnSpc>
              </a:pPr>
              <a:r>
                <a:rPr lang="zh-CN" altLang="en-US" sz="2400" dirty="0">
                  <a:latin typeface="Verdana" panose="020B0604030504040204" pitchFamily="34" charset="0"/>
                  <a:ea typeface="宋体-18030" pitchFamily="49" charset="-122"/>
                </a:rPr>
                <a:t>用激光做光源，在迈干仪上调出圆条纹，</a:t>
              </a:r>
              <a:r>
                <a:rPr lang="en-US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</a:t>
              </a:r>
              <a:r>
                <a:rPr lang="en-US" altLang="zh-CN" sz="24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zh-CN" altLang="en-US" sz="2400" dirty="0">
                  <a:latin typeface="Verdana" panose="020B0604030504040204" pitchFamily="34" charset="0"/>
                </a:rPr>
                <a:t>镜的位置改变</a:t>
              </a:r>
              <a:r>
                <a:rPr lang="en-US" altLang="zh-CN" sz="2400" dirty="0">
                  <a:latin typeface="Verdana" panose="020B0604030504040204" pitchFamily="34" charset="0"/>
                </a:rPr>
                <a:t>     </a:t>
              </a:r>
              <a:r>
                <a:rPr lang="zh-CN" altLang="en-US" sz="2400" dirty="0">
                  <a:latin typeface="Verdana" panose="020B0604030504040204" pitchFamily="34" charset="0"/>
                </a:rPr>
                <a:t>，在</a:t>
              </a:r>
              <a:r>
                <a:rPr lang="en-US" altLang="zh-CN" sz="2400" dirty="0">
                  <a:latin typeface="Verdana" panose="020B0604030504040204" pitchFamily="34" charset="0"/>
                </a:rPr>
                <a:t>O</a:t>
              </a:r>
              <a:r>
                <a:rPr lang="zh-CN" altLang="en-US" sz="2400" dirty="0">
                  <a:latin typeface="Verdana" panose="020B0604030504040204" pitchFamily="34" charset="0"/>
                </a:rPr>
                <a:t>点两束光的光程差发生变化</a:t>
              </a:r>
              <a:r>
                <a:rPr lang="en-US" altLang="zh-CN" sz="2400" dirty="0">
                  <a:latin typeface="Verdana" panose="020B0604030504040204" pitchFamily="34" charset="0"/>
                </a:rPr>
                <a:t>      </a:t>
              </a:r>
              <a:r>
                <a:rPr lang="zh-CN" altLang="en-US" sz="2400" dirty="0">
                  <a:latin typeface="Verdana" panose="020B0604030504040204" pitchFamily="34" charset="0"/>
                </a:rPr>
                <a:t>，当有</a:t>
              </a:r>
              <a:r>
                <a:rPr lang="en-US" altLang="zh-CN" sz="2400" dirty="0">
                  <a:latin typeface="Verdana" panose="020B0604030504040204" pitchFamily="34" charset="0"/>
                </a:rPr>
                <a:t>N</a:t>
              </a:r>
              <a:r>
                <a:rPr lang="zh-CN" altLang="en-US" sz="2400" dirty="0">
                  <a:latin typeface="Verdana" panose="020B0604030504040204" pitchFamily="34" charset="0"/>
                </a:rPr>
                <a:t>个圆条纹的涌入或涌出</a:t>
              </a:r>
              <a:r>
                <a:rPr lang="zh-CN" altLang="en-US" sz="2400" dirty="0">
                  <a:latin typeface="Verdana" panose="020B0604030504040204" pitchFamily="34" charset="0"/>
                </a:rPr>
                <a:t>时</a:t>
              </a:r>
              <a:endParaRPr lang="zh-CN" altLang="en-US" sz="2400" dirty="0">
                <a:latin typeface="Verdana" panose="020B0604030504040204" pitchFamily="34" charset="0"/>
              </a:endParaRPr>
            </a:p>
            <a:p>
              <a:pPr eaLnBrk="1" hangingPunct="1">
                <a:lnSpc>
                  <a:spcPct val="140000"/>
                </a:lnSpc>
              </a:pPr>
              <a:endParaRPr lang="zh-CN" altLang="en-US" sz="2400" dirty="0">
                <a:latin typeface="Verdana" panose="020B0604030504040204" pitchFamily="34" charset="0"/>
              </a:endParaRPr>
            </a:p>
            <a:p>
              <a:pPr eaLnBrk="1" hangingPunct="1">
                <a:lnSpc>
                  <a:spcPct val="140000"/>
                </a:lnSpc>
              </a:pPr>
              <a:endParaRPr lang="zh-CN" altLang="en-US" sz="2400" dirty="0">
                <a:latin typeface="Verdana" panose="020B0604030504040204" pitchFamily="34" charset="0"/>
              </a:endParaRPr>
            </a:p>
            <a:p>
              <a:pPr eaLnBrk="1" hangingPunct="1">
                <a:lnSpc>
                  <a:spcPct val="140000"/>
                </a:lnSpc>
              </a:pPr>
              <a:endParaRPr lang="zh-CN" altLang="en-US" sz="2400" dirty="0">
                <a:latin typeface="Verdana" panose="020B0604030504040204" pitchFamily="34" charset="0"/>
              </a:endParaRPr>
            </a:p>
            <a:p>
              <a:pPr eaLnBrk="1" hangingPunct="1">
                <a:lnSpc>
                  <a:spcPct val="140000"/>
                </a:lnSpc>
              </a:pPr>
              <a:r>
                <a:rPr lang="zh-CN" altLang="en-US" sz="2400" dirty="0">
                  <a:latin typeface="Verdana" panose="020B0604030504040204" pitchFamily="34" charset="0"/>
                </a:rPr>
                <a:t>实验仪器采用杠杆，在读出动镜位置值，计算完后，实际动镜位移需乘以系数0.05即</a:t>
              </a:r>
              <a:endParaRPr lang="zh-CN" altLang="en-US" sz="2400" dirty="0">
                <a:latin typeface="Verdana" panose="020B0604030504040204" pitchFamily="34" charset="0"/>
              </a:endParaRPr>
            </a:p>
          </p:txBody>
        </p:sp>
        <p:graphicFrame>
          <p:nvGraphicFramePr>
            <p:cNvPr id="4099" name="Object 139"/>
            <p:cNvGraphicFramePr>
              <a:graphicFrameLocks noChangeAspect="1"/>
            </p:cNvGraphicFramePr>
            <p:nvPr/>
          </p:nvGraphicFramePr>
          <p:xfrm>
            <a:off x="1186" y="1464"/>
            <a:ext cx="291" cy="2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38" name="Equation" r:id="rId1" imgW="228600" imgH="177800" progId="Equation.DSMT4">
                    <p:embed/>
                  </p:oleObj>
                </mc:Choice>
                <mc:Fallback>
                  <p:oleObj name="Equation" r:id="rId1" imgW="228600" imgH="177800" progId="Equation.DSMT4">
                    <p:embed/>
                    <p:pic>
                      <p:nvPicPr>
                        <p:cNvPr id="0" name="Object 1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86" y="1464"/>
                          <a:ext cx="291" cy="2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00" name="Object 141"/>
            <p:cNvGraphicFramePr>
              <a:graphicFrameLocks noChangeAspect="1"/>
            </p:cNvGraphicFramePr>
            <p:nvPr/>
          </p:nvGraphicFramePr>
          <p:xfrm>
            <a:off x="1177" y="2165"/>
            <a:ext cx="895" cy="2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39" name="Equation" r:id="rId3" imgW="673100" imgH="177165" progId="Equation.DSMT4">
                    <p:embed/>
                  </p:oleObj>
                </mc:Choice>
                <mc:Fallback>
                  <p:oleObj name="Equation" r:id="rId3" imgW="673100" imgH="177165" progId="Equation.DSMT4">
                    <p:embed/>
                    <p:pic>
                      <p:nvPicPr>
                        <p:cNvPr id="0" name="Object 1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77" y="2165"/>
                          <a:ext cx="895" cy="23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108" name="Rectangle 144"/>
          <p:cNvSpPr>
            <a:spLocks noChangeArrowheads="1"/>
          </p:cNvSpPr>
          <p:nvPr/>
        </p:nvSpPr>
        <p:spPr bwMode="auto">
          <a:xfrm>
            <a:off x="1495426" y="-27632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400">
              <a:latin typeface="Verdana" panose="020B0604030504040204" pitchFamily="34" charset="0"/>
              <a:ea typeface="宋体-18030" pitchFamily="49" charset="-122"/>
            </a:endParaRPr>
          </a:p>
        </p:txBody>
      </p:sp>
      <p:sp>
        <p:nvSpPr>
          <p:cNvPr id="4109" name="Rectangle 148"/>
          <p:cNvSpPr>
            <a:spLocks noChangeArrowheads="1"/>
          </p:cNvSpPr>
          <p:nvPr/>
        </p:nvSpPr>
        <p:spPr bwMode="auto">
          <a:xfrm>
            <a:off x="1604011" y="304800"/>
            <a:ext cx="2003425" cy="5461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b"/>
          <a:lstStyle/>
          <a:p>
            <a:pPr eaLnBrk="1" hangingPunct="1">
              <a:defRPr/>
            </a:pPr>
            <a:r>
              <a:rPr lang="zh-CN" altLang="en-US" sz="3200" b="1" dirty="0">
                <a:solidFill>
                  <a:schemeClr val="accent4">
                    <a:lumMod val="75000"/>
                  </a:schemeClr>
                </a:solidFill>
                <a:latin typeface="Garamond" panose="02020404030301010803" pitchFamily="18" charset="0"/>
              </a:rPr>
              <a:t>实验原理</a:t>
            </a:r>
            <a:endParaRPr lang="zh-CN" altLang="en-US" sz="3200" b="1" dirty="0">
              <a:solidFill>
                <a:schemeClr val="accent4">
                  <a:lumMod val="75000"/>
                </a:schemeClr>
              </a:solidFill>
              <a:latin typeface="Garamond" panose="02020404030301010803" pitchFamily="18" charset="0"/>
            </a:endParaRPr>
          </a:p>
        </p:txBody>
      </p:sp>
      <p:pic>
        <p:nvPicPr>
          <p:cNvPr id="100" name="图片 99"/>
          <p:cNvPicPr/>
          <p:nvPr/>
        </p:nvPicPr>
        <p:blipFill>
          <a:blip r:embed="rId5"/>
          <a:stretch>
            <a:fillRect/>
          </a:stretch>
        </p:blipFill>
        <p:spPr>
          <a:xfrm>
            <a:off x="2143760" y="6082030"/>
            <a:ext cx="2082800" cy="48831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7653" name="图片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266" y="1630680"/>
            <a:ext cx="3197225" cy="4713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5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7455" y="4811395"/>
            <a:ext cx="1977390" cy="1983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" name="Object 139"/>
          <p:cNvGraphicFramePr>
            <a:graphicFrameLocks noChangeAspect="1"/>
          </p:cNvGraphicFramePr>
          <p:nvPr/>
        </p:nvGraphicFramePr>
        <p:xfrm>
          <a:off x="1803726" y="2604612"/>
          <a:ext cx="799465" cy="3657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Equation" r:id="rId8" imgW="316865" imgH="177165" progId="Equation.DSMT4">
                  <p:embed/>
                </p:oleObj>
              </mc:Choice>
              <mc:Fallback>
                <p:oleObj name="Equation" r:id="rId8" imgW="316865" imgH="177165" progId="Equation.DSMT4">
                  <p:embed/>
                  <p:pic>
                    <p:nvPicPr>
                      <p:cNvPr id="0" name="Object 1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3726" y="2604612"/>
                        <a:ext cx="799465" cy="3657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141"/>
          <p:cNvGraphicFramePr>
            <a:graphicFrameLocks noChangeAspect="1"/>
          </p:cNvGraphicFramePr>
          <p:nvPr/>
        </p:nvGraphicFramePr>
        <p:xfrm>
          <a:off x="2686419" y="3914140"/>
          <a:ext cx="1539875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Equation" r:id="rId10" imgW="584200" imgH="393700" progId="Equation.DSMT4">
                  <p:embed/>
                </p:oleObj>
              </mc:Choice>
              <mc:Fallback>
                <p:oleObj name="Equation" r:id="rId10" imgW="584200" imgH="393700" progId="Equation.DSMT4">
                  <p:embed/>
                  <p:pic>
                    <p:nvPicPr>
                      <p:cNvPr id="0" name="Object 1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6419" y="3914140"/>
                        <a:ext cx="1539875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圆角矩形 9"/>
          <p:cNvSpPr/>
          <p:nvPr/>
        </p:nvSpPr>
        <p:spPr>
          <a:xfrm>
            <a:off x="1667193" y="298451"/>
            <a:ext cx="2089150" cy="576263"/>
          </a:xfrm>
          <a:prstGeom prst="roundRect">
            <a:avLst/>
          </a:prstGeom>
          <a:gradFill>
            <a:gsLst>
              <a:gs pos="0">
                <a:srgbClr val="9EE256"/>
              </a:gs>
              <a:gs pos="100000">
                <a:srgbClr val="52762D"/>
              </a:gs>
            </a:gsLst>
            <a:lin ang="5400000" scaled="0"/>
          </a:gra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1482408" y="1012508"/>
            <a:ext cx="46085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>
                <a:solidFill>
                  <a:srgbClr val="009999"/>
                </a:solidFill>
                <a:latin typeface="Verdana" panose="020B0604030504040204" pitchFamily="34" charset="0"/>
              </a:rPr>
              <a:t>6.</a:t>
            </a:r>
            <a:r>
              <a:rPr lang="zh-CN" altLang="en-US" sz="2400" b="1">
                <a:solidFill>
                  <a:srgbClr val="009999"/>
                </a:solidFill>
                <a:latin typeface="Verdana" panose="020B0604030504040204" pitchFamily="34" charset="0"/>
              </a:rPr>
              <a:t>钠光谱双线波长差的测量</a:t>
            </a:r>
            <a:endParaRPr lang="zh-CN" altLang="en-US" sz="2400" b="1">
              <a:solidFill>
                <a:srgbClr val="009999"/>
              </a:solidFill>
              <a:latin typeface="Verdana" panose="020B0604030504040204" pitchFamily="34" charset="0"/>
            </a:endParaRPr>
          </a:p>
        </p:txBody>
      </p:sp>
      <p:sp>
        <p:nvSpPr>
          <p:cNvPr id="5125" name="Rectangle 10"/>
          <p:cNvSpPr>
            <a:spLocks noChangeArrowheads="1"/>
          </p:cNvSpPr>
          <p:nvPr/>
        </p:nvSpPr>
        <p:spPr bwMode="auto">
          <a:xfrm>
            <a:off x="1482726" y="148582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400">
              <a:latin typeface="Verdana" panose="020B0604030504040204" pitchFamily="34" charset="0"/>
              <a:ea typeface="宋体-18030" pitchFamily="49" charset="-122"/>
            </a:endParaRPr>
          </a:p>
        </p:txBody>
      </p:sp>
      <p:sp>
        <p:nvSpPr>
          <p:cNvPr id="5126" name="Rectangle 12"/>
          <p:cNvSpPr>
            <a:spLocks noChangeArrowheads="1"/>
          </p:cNvSpPr>
          <p:nvPr/>
        </p:nvSpPr>
        <p:spPr bwMode="auto">
          <a:xfrm>
            <a:off x="1482726" y="148582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400">
              <a:latin typeface="Verdana" panose="020B0604030504040204" pitchFamily="34" charset="0"/>
              <a:ea typeface="宋体-18030" pitchFamily="49" charset="-122"/>
            </a:endParaRPr>
          </a:p>
        </p:txBody>
      </p:sp>
      <p:grpSp>
        <p:nvGrpSpPr>
          <p:cNvPr id="2" name="Group 20"/>
          <p:cNvGrpSpPr/>
          <p:nvPr/>
        </p:nvGrpSpPr>
        <p:grpSpPr bwMode="auto">
          <a:xfrm>
            <a:off x="304530" y="1632290"/>
            <a:ext cx="11740609" cy="3745204"/>
            <a:chOff x="136" y="1269"/>
            <a:chExt cx="6343" cy="2359"/>
          </a:xfrm>
        </p:grpSpPr>
        <p:sp>
          <p:nvSpPr>
            <p:cNvPr id="5130" name="Rectangle 8"/>
            <p:cNvSpPr>
              <a:spLocks noChangeArrowheads="1"/>
            </p:cNvSpPr>
            <p:nvPr/>
          </p:nvSpPr>
          <p:spPr bwMode="auto">
            <a:xfrm>
              <a:off x="136" y="1269"/>
              <a:ext cx="6343" cy="23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40000"/>
                </a:lnSpc>
                <a:spcBef>
                  <a:spcPct val="50000"/>
                </a:spcBef>
              </a:pPr>
              <a:r>
                <a:rPr lang="zh-CN" altLang="en-US" sz="2400" dirty="0">
                  <a:latin typeface="Verdana" panose="020B0604030504040204" pitchFamily="34" charset="0"/>
                </a:rPr>
                <a:t>用钠光灯作光源，由于钠光含有波长非常相近的两条谱线，每组谱线都各自产生一组干涉条纹，改变动镜的位置，条纹的视见度随之发生周期性变化，设相邻两次视见度为零时动镜移动的距离为     ，则钠光两条谱线的波长差为：</a:t>
              </a:r>
              <a:endParaRPr lang="zh-CN" altLang="en-US" sz="2400" dirty="0">
                <a:latin typeface="Verdana" panose="020B0604030504040204" pitchFamily="34" charset="0"/>
              </a:endParaRPr>
            </a:p>
            <a:p>
              <a:pPr eaLnBrk="1" hangingPunct="1">
                <a:lnSpc>
                  <a:spcPct val="140000"/>
                </a:lnSpc>
                <a:spcBef>
                  <a:spcPct val="50000"/>
                </a:spcBef>
              </a:pPr>
              <a:r>
                <a:rPr lang="zh-CN" altLang="en-US" sz="2400" dirty="0">
                  <a:latin typeface="Verdana" panose="020B0604030504040204" pitchFamily="34" charset="0"/>
                </a:rPr>
                <a:t> </a:t>
              </a:r>
              <a:endParaRPr lang="zh-CN" altLang="en-US" sz="2400" dirty="0">
                <a:latin typeface="Verdana" panose="020B0604030504040204" pitchFamily="34" charset="0"/>
              </a:endParaRPr>
            </a:p>
            <a:p>
              <a:pPr eaLnBrk="1" hangingPunct="1">
                <a:lnSpc>
                  <a:spcPct val="140000"/>
                </a:lnSpc>
                <a:spcBef>
                  <a:spcPct val="50000"/>
                </a:spcBef>
              </a:pPr>
              <a:r>
                <a:rPr lang="zh-CN" altLang="en-US" sz="2400" dirty="0">
                  <a:latin typeface="Verdana" panose="020B0604030504040204" pitchFamily="34" charset="0"/>
                </a:rPr>
                <a:t>由上式可知：测出相邻两次视见度为零时动镜移动的距离 ，可求出钠光双线的波长差。</a:t>
              </a:r>
              <a:endParaRPr lang="zh-CN" altLang="en-US" sz="2400" dirty="0">
                <a:latin typeface="Verdana" panose="020B0604030504040204" pitchFamily="34" charset="0"/>
              </a:endParaRPr>
            </a:p>
            <a:p>
              <a:pPr eaLnBrk="1" hangingPunct="1">
                <a:lnSpc>
                  <a:spcPct val="140000"/>
                </a:lnSpc>
                <a:spcBef>
                  <a:spcPct val="50000"/>
                </a:spcBef>
              </a:pPr>
              <a:r>
                <a:rPr lang="zh-CN" altLang="en-US" sz="2400" dirty="0">
                  <a:latin typeface="Verdana" panose="020B0604030504040204" pitchFamily="34" charset="0"/>
                </a:rPr>
                <a:t>实验仪器采用杠杆，在读出动镜位置值，计算完后，实际动镜位移需乘以系数0.05即</a:t>
              </a:r>
              <a:endParaRPr lang="zh-CN" altLang="en-US" sz="2400" dirty="0">
                <a:latin typeface="Verdana" panose="020B0604030504040204" pitchFamily="34" charset="0"/>
              </a:endParaRPr>
            </a:p>
          </p:txBody>
        </p:sp>
        <p:graphicFrame>
          <p:nvGraphicFramePr>
            <p:cNvPr id="5122" name="Object 11"/>
            <p:cNvGraphicFramePr>
              <a:graphicFrameLocks noChangeAspect="1"/>
            </p:cNvGraphicFramePr>
            <p:nvPr/>
          </p:nvGraphicFramePr>
          <p:xfrm>
            <a:off x="1952" y="2275"/>
            <a:ext cx="1508" cy="5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50" name="Equation" r:id="rId1" imgW="1155700" imgH="457200" progId="Equation.DSMT4">
                    <p:embed/>
                  </p:oleObj>
                </mc:Choice>
                <mc:Fallback>
                  <p:oleObj name="Equation" r:id="rId1" imgW="1155700" imgH="457200" progId="Equation.DSMT4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52" y="2275"/>
                          <a:ext cx="1508" cy="5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23" name="Object 13"/>
            <p:cNvGraphicFramePr>
              <a:graphicFrameLocks noChangeAspect="1"/>
            </p:cNvGraphicFramePr>
            <p:nvPr/>
          </p:nvGraphicFramePr>
          <p:xfrm>
            <a:off x="2001" y="2048"/>
            <a:ext cx="291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51" name="Equation" r:id="rId3" imgW="228600" imgH="177800" progId="Equation.DSMT4">
                    <p:embed/>
                  </p:oleObj>
                </mc:Choice>
                <mc:Fallback>
                  <p:oleObj name="Equation" r:id="rId3" imgW="228600" imgH="177800" progId="Equation.DSMT4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01" y="2048"/>
                          <a:ext cx="291" cy="2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128" name="Rectangle 18"/>
          <p:cNvSpPr>
            <a:spLocks noChangeArrowheads="1"/>
          </p:cNvSpPr>
          <p:nvPr/>
        </p:nvSpPr>
        <p:spPr bwMode="auto">
          <a:xfrm>
            <a:off x="1805941" y="328613"/>
            <a:ext cx="2003425" cy="5461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b"/>
          <a:lstStyle/>
          <a:p>
            <a:pPr eaLnBrk="1" hangingPunct="1">
              <a:defRPr/>
            </a:pPr>
            <a:r>
              <a:rPr lang="zh-CN" altLang="en-US" sz="3200" b="1" dirty="0">
                <a:solidFill>
                  <a:schemeClr val="accent4"/>
                </a:solidFill>
                <a:latin typeface="Garamond" panose="02020404030301010803" pitchFamily="18" charset="0"/>
              </a:rPr>
              <a:t>实验原理</a:t>
            </a:r>
            <a:endParaRPr lang="zh-CN" altLang="en-US" sz="3200" b="1" dirty="0">
              <a:solidFill>
                <a:schemeClr val="accent4"/>
              </a:solidFill>
              <a:latin typeface="Garamond" panose="02020404030301010803" pitchFamily="18" charset="0"/>
            </a:endParaRPr>
          </a:p>
        </p:txBody>
      </p:sp>
      <p:pic>
        <p:nvPicPr>
          <p:cNvPr id="100" name="图片 99"/>
          <p:cNvPicPr/>
          <p:nvPr/>
        </p:nvPicPr>
        <p:blipFill>
          <a:blip r:embed="rId5"/>
          <a:stretch>
            <a:fillRect/>
          </a:stretch>
        </p:blipFill>
        <p:spPr>
          <a:xfrm>
            <a:off x="3756660" y="5377815"/>
            <a:ext cx="2082800" cy="48831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10"/>
          <p:cNvSpPr/>
          <p:nvPr/>
        </p:nvSpPr>
        <p:spPr>
          <a:xfrm>
            <a:off x="1992313" y="692151"/>
            <a:ext cx="3167062" cy="576263"/>
          </a:xfrm>
          <a:prstGeom prst="roundRect">
            <a:avLst/>
          </a:prstGeom>
          <a:gradFill>
            <a:gsLst>
              <a:gs pos="0">
                <a:srgbClr val="9EE256"/>
              </a:gs>
              <a:gs pos="100000">
                <a:srgbClr val="52762D"/>
              </a:gs>
            </a:gsLst>
            <a:lin ang="5400000" scaled="0"/>
          </a:gra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accent4"/>
              </a:solidFill>
            </a:endParaRPr>
          </a:p>
        </p:txBody>
      </p:sp>
      <p:sp>
        <p:nvSpPr>
          <p:cNvPr id="223250" name="Rectangle 18">
            <a:hlinkClick r:id="rId1" action="ppaction://hlinksldjump"/>
          </p:cNvPr>
          <p:cNvSpPr>
            <a:spLocks noChangeArrowheads="1"/>
          </p:cNvSpPr>
          <p:nvPr/>
        </p:nvSpPr>
        <p:spPr bwMode="auto">
          <a:xfrm>
            <a:off x="1919289" y="1694195"/>
            <a:ext cx="8150225" cy="1126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40000"/>
              </a:lnSpc>
            </a:pPr>
            <a:r>
              <a:rPr lang="en-US" altLang="zh-CN" sz="2400" b="1" dirty="0">
                <a:latin typeface="Verdana" panose="020B0604030504040204" pitchFamily="34" charset="0"/>
              </a:rPr>
              <a:t>1.</a:t>
            </a:r>
            <a:r>
              <a:rPr lang="zh-CN" altLang="en-US" sz="2400" b="1" dirty="0">
                <a:latin typeface="Verdana" panose="020B0604030504040204" pitchFamily="34" charset="0"/>
              </a:rPr>
              <a:t>用激光作光源，观察非定域干涉条纹，并用非定域干涉条纹变化测量激光的波长</a:t>
            </a:r>
            <a:r>
              <a:rPr lang="zh-CN" altLang="en-US" sz="2400" dirty="0">
                <a:latin typeface="Verdana" panose="020B0604030504040204" pitchFamily="34" charset="0"/>
              </a:rPr>
              <a:t> </a:t>
            </a:r>
            <a:endParaRPr lang="zh-CN" altLang="en-US" sz="2400" dirty="0">
              <a:latin typeface="Verdana" panose="020B0604030504040204" pitchFamily="34" charset="0"/>
            </a:endParaRPr>
          </a:p>
        </p:txBody>
      </p:sp>
      <p:sp>
        <p:nvSpPr>
          <p:cNvPr id="223255" name="Rectangle 23">
            <a:hlinkClick r:id="rId1" action="ppaction://hlinksldjump"/>
          </p:cNvPr>
          <p:cNvSpPr>
            <a:spLocks noChangeArrowheads="1"/>
          </p:cNvSpPr>
          <p:nvPr/>
        </p:nvSpPr>
        <p:spPr bwMode="auto">
          <a:xfrm>
            <a:off x="1919289" y="4586288"/>
            <a:ext cx="66389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>
                <a:latin typeface="Verdana" panose="020B0604030504040204" pitchFamily="34" charset="0"/>
              </a:rPr>
              <a:t>2.</a:t>
            </a:r>
            <a:r>
              <a:rPr lang="zh-CN" altLang="en-US" sz="2400" b="1">
                <a:latin typeface="Verdana" panose="020B0604030504040204" pitchFamily="34" charset="0"/>
              </a:rPr>
              <a:t>观察钠光产生的干涉条纹，测钠光双线波长差</a:t>
            </a:r>
            <a:endParaRPr lang="zh-CN" altLang="en-US" sz="2400" b="1">
              <a:latin typeface="Verdana" panose="020B0604030504040204" pitchFamily="34" charset="0"/>
            </a:endParaRPr>
          </a:p>
        </p:txBody>
      </p:sp>
      <p:grpSp>
        <p:nvGrpSpPr>
          <p:cNvPr id="2" name="Group 54"/>
          <p:cNvGrpSpPr/>
          <p:nvPr/>
        </p:nvGrpSpPr>
        <p:grpSpPr bwMode="auto">
          <a:xfrm>
            <a:off x="1854200" y="2834005"/>
            <a:ext cx="9004935" cy="1752600"/>
            <a:chOff x="256" y="1439"/>
            <a:chExt cx="5241" cy="1104"/>
          </a:xfrm>
        </p:grpSpPr>
        <p:sp>
          <p:nvSpPr>
            <p:cNvPr id="6155" name="Rectangle 22"/>
            <p:cNvSpPr>
              <a:spLocks noChangeArrowheads="1"/>
            </p:cNvSpPr>
            <p:nvPr/>
          </p:nvSpPr>
          <p:spPr bwMode="auto">
            <a:xfrm>
              <a:off x="256" y="1439"/>
              <a:ext cx="5241" cy="11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</a:pPr>
              <a:r>
                <a:rPr lang="en-US" altLang="zh-CN" sz="2400" dirty="0">
                  <a:latin typeface="Verdana" panose="020B0604030504040204" pitchFamily="34" charset="0"/>
                </a:rPr>
                <a:t>     </a:t>
              </a:r>
              <a:r>
                <a:rPr lang="zh-CN" altLang="en-US" sz="2400" dirty="0">
                  <a:latin typeface="Verdana" panose="020B0604030504040204" pitchFamily="34" charset="0"/>
                </a:rPr>
                <a:t>要求：改变动镜位置，观察干涉条纹的变化，并连续记录</a:t>
              </a:r>
              <a:r>
                <a:rPr lang="en-US" altLang="zh-CN" sz="2400" dirty="0">
                  <a:latin typeface="Verdana" panose="020B0604030504040204" pitchFamily="34" charset="0"/>
                </a:rPr>
                <a:t>6</a:t>
              </a:r>
              <a:r>
                <a:rPr lang="zh-CN" altLang="en-US" sz="2400" dirty="0">
                  <a:latin typeface="Verdana" panose="020B0604030504040204" pitchFamily="34" charset="0"/>
                </a:rPr>
                <a:t>次干涉条纹变化</a:t>
              </a:r>
              <a:r>
                <a:rPr lang="en-US" altLang="zh-CN" sz="2400" dirty="0">
                  <a:latin typeface="Verdana" panose="020B0604030504040204" pitchFamily="34" charset="0"/>
                </a:rPr>
                <a:t>10</a:t>
              </a:r>
              <a:r>
                <a:rPr lang="en-US" altLang="zh-CN" sz="2400" dirty="0">
                  <a:latin typeface="Verdana" panose="020B0604030504040204" pitchFamily="34" charset="0"/>
                </a:rPr>
                <a:t>0</a:t>
              </a:r>
              <a:r>
                <a:rPr lang="zh-CN" altLang="en-US" sz="2400" dirty="0">
                  <a:latin typeface="Verdana" panose="020B0604030504040204" pitchFamily="34" charset="0"/>
                </a:rPr>
                <a:t>条对应的</a:t>
              </a:r>
              <a:r>
                <a:rPr lang="en-US" altLang="zh-CN" sz="2400" dirty="0">
                  <a:latin typeface="Verdana" panose="020B0604030504040204" pitchFamily="34" charset="0"/>
                </a:rPr>
                <a:t>d</a:t>
              </a:r>
              <a:r>
                <a:rPr lang="zh-CN" altLang="en-US" sz="2400" dirty="0">
                  <a:latin typeface="Verdana" panose="020B0604030504040204" pitchFamily="34" charset="0"/>
                </a:rPr>
                <a:t>值，用逐差法求    ，计算激光的波长，与理论值比较，求出相对误差。</a:t>
              </a:r>
              <a:endParaRPr lang="en-US" altLang="zh-CN" sz="2400" dirty="0">
                <a:latin typeface="Verdana" panose="020B0604030504040204" pitchFamily="34" charset="0"/>
              </a:endParaRPr>
            </a:p>
          </p:txBody>
        </p:sp>
        <p:graphicFrame>
          <p:nvGraphicFramePr>
            <p:cNvPr id="6147" name="Object 38"/>
            <p:cNvGraphicFramePr>
              <a:graphicFrameLocks noChangeAspect="1"/>
            </p:cNvGraphicFramePr>
            <p:nvPr/>
          </p:nvGraphicFramePr>
          <p:xfrm>
            <a:off x="3732" y="1905"/>
            <a:ext cx="293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74" name="公式" r:id="rId2" imgW="228600" imgH="177800" progId="Equation.3">
                    <p:embed/>
                  </p:oleObj>
                </mc:Choice>
                <mc:Fallback>
                  <p:oleObj name="公式" r:id="rId2" imgW="228600" imgH="177800" progId="Equation.3">
                    <p:embed/>
                    <p:pic>
                      <p:nvPicPr>
                        <p:cNvPr id="0" name="Object 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32" y="1905"/>
                          <a:ext cx="293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55"/>
          <p:cNvGrpSpPr/>
          <p:nvPr/>
        </p:nvGrpSpPr>
        <p:grpSpPr bwMode="auto">
          <a:xfrm>
            <a:off x="1853883" y="5276216"/>
            <a:ext cx="9232900" cy="1198563"/>
            <a:chOff x="256" y="2891"/>
            <a:chExt cx="5816" cy="755"/>
          </a:xfrm>
        </p:grpSpPr>
        <p:sp>
          <p:nvSpPr>
            <p:cNvPr id="6154" name="Text Box 27"/>
            <p:cNvSpPr txBox="1">
              <a:spLocks noChangeArrowheads="1"/>
            </p:cNvSpPr>
            <p:nvPr/>
          </p:nvSpPr>
          <p:spPr bwMode="auto">
            <a:xfrm>
              <a:off x="256" y="2891"/>
              <a:ext cx="5816" cy="7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  <a:spcBef>
                  <a:spcPct val="50000"/>
                </a:spcBef>
              </a:pPr>
              <a:r>
                <a:rPr lang="en-US" altLang="zh-CN" sz="2400" dirty="0">
                  <a:latin typeface="Verdana" panose="020B0604030504040204" pitchFamily="34" charset="0"/>
                </a:rPr>
                <a:t>     </a:t>
              </a:r>
              <a:r>
                <a:rPr lang="zh-CN" altLang="en-US" sz="2400" dirty="0">
                  <a:latin typeface="Verdana" panose="020B0604030504040204" pitchFamily="34" charset="0"/>
                </a:rPr>
                <a:t>要求：改变动镜位置，观察干涉条纹可见度变化，并连续记录</a:t>
              </a:r>
              <a:r>
                <a:rPr lang="en-US" altLang="zh-CN" sz="2400" dirty="0">
                  <a:latin typeface="Verdana" panose="020B0604030504040204" pitchFamily="34" charset="0"/>
                </a:rPr>
                <a:t>2</a:t>
              </a:r>
              <a:r>
                <a:rPr lang="zh-CN" altLang="en-US" sz="2400" dirty="0">
                  <a:latin typeface="Verdana" panose="020B0604030504040204" pitchFamily="34" charset="0"/>
                </a:rPr>
                <a:t>次视见度为零时的 </a:t>
              </a:r>
              <a:r>
                <a:rPr lang="en-US" altLang="zh-CN" sz="2400" dirty="0">
                  <a:latin typeface="Verdana" panose="020B0604030504040204" pitchFamily="34" charset="0"/>
                </a:rPr>
                <a:t>d</a:t>
              </a:r>
              <a:r>
                <a:rPr lang="zh-CN" altLang="en-US" sz="2400" dirty="0">
                  <a:latin typeface="Verdana" panose="020B0604030504040204" pitchFamily="34" charset="0"/>
                </a:rPr>
                <a:t> 值，求    ，计算钠光双线波长差。</a:t>
              </a:r>
              <a:endParaRPr lang="en-US" altLang="zh-CN" sz="2400" dirty="0">
                <a:latin typeface="Verdana" panose="020B0604030504040204" pitchFamily="34" charset="0"/>
              </a:endParaRPr>
            </a:p>
          </p:txBody>
        </p:sp>
        <p:graphicFrame>
          <p:nvGraphicFramePr>
            <p:cNvPr id="6146" name="Object 39"/>
            <p:cNvGraphicFramePr>
              <a:graphicFrameLocks noChangeAspect="1"/>
            </p:cNvGraphicFramePr>
            <p:nvPr/>
          </p:nvGraphicFramePr>
          <p:xfrm>
            <a:off x="2697" y="3364"/>
            <a:ext cx="306" cy="2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75" name="公式" r:id="rId4" imgW="228600" imgH="177800" progId="Equation.3">
                    <p:embed/>
                  </p:oleObj>
                </mc:Choice>
                <mc:Fallback>
                  <p:oleObj name="公式" r:id="rId4" imgW="228600" imgH="177800" progId="Equation.3">
                    <p:embed/>
                    <p:pic>
                      <p:nvPicPr>
                        <p:cNvPr id="0" name="Object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97" y="3364"/>
                          <a:ext cx="306" cy="2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152" name="Rectangle 48"/>
          <p:cNvSpPr>
            <a:spLocks noChangeArrowheads="1"/>
          </p:cNvSpPr>
          <p:nvPr/>
        </p:nvSpPr>
        <p:spPr bwMode="auto">
          <a:xfrm>
            <a:off x="2014538" y="798513"/>
            <a:ext cx="3427412" cy="5461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b"/>
          <a:lstStyle/>
          <a:p>
            <a:pPr eaLnBrk="1" hangingPunct="1">
              <a:defRPr/>
            </a:pPr>
            <a:r>
              <a:rPr lang="zh-CN" altLang="en-US" sz="3200" b="1" dirty="0">
                <a:solidFill>
                  <a:schemeClr val="accent4"/>
                </a:solidFill>
                <a:latin typeface="Garamond" panose="02020404030301010803" pitchFamily="18" charset="0"/>
              </a:rPr>
              <a:t>实验内容与要求</a:t>
            </a:r>
            <a:endParaRPr lang="zh-CN" altLang="en-US" sz="3200" b="1" dirty="0">
              <a:solidFill>
                <a:schemeClr val="accent4"/>
              </a:solidFill>
              <a:latin typeface="Garamond" panose="02020404030301010803" pitchFamily="18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85640" y="1641475"/>
            <a:ext cx="3482340" cy="1120140"/>
          </a:xfrm>
        </p:spPr>
        <p:txBody>
          <a:bodyPr/>
          <a:p>
            <a:r>
              <a:rPr lang="zh-CN" altLang="zh-CN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实  验  步  骤</a:t>
            </a:r>
            <a:endParaRPr lang="zh-CN" altLang="zh-CN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sym typeface="+mn-e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3270" y="-156210"/>
            <a:ext cx="10515600" cy="1325563"/>
          </a:xfrm>
        </p:spPr>
        <p:txBody>
          <a:bodyPr/>
          <a:p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1.观察非定域干涉条纹</a:t>
            </a:r>
            <a:endParaRPr lang="zh-CN" altLang="en-US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1470" y="848995"/>
            <a:ext cx="11776075" cy="4830445"/>
          </a:xfrm>
        </p:spPr>
        <p:txBody>
          <a:bodyPr>
            <a:noAutofit/>
          </a:bodyPr>
          <a:p>
            <a:pPr fontAlgn="auto">
              <a:lnSpc>
                <a:spcPct val="140000"/>
              </a:lnSpc>
            </a:pPr>
            <a:r>
              <a:rPr lang="zh-CN" altLang="en-US" sz="2200" b="1" dirty="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1）将激光器装入二维调整夹持架中，调节架上的手扭，使激光束平行于底座台面。</a:t>
            </a:r>
            <a:endParaRPr lang="zh-CN" altLang="en-US" sz="2200" b="1" dirty="0">
              <a:solidFill>
                <a:schemeClr val="tx1"/>
              </a:solidFill>
              <a:uFillTx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fontAlgn="auto">
              <a:lnSpc>
                <a:spcPct val="140000"/>
              </a:lnSpc>
            </a:pPr>
            <a:r>
              <a:rPr lang="zh-CN" altLang="en-US" sz="2200" b="1" dirty="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2）先将扩束器放在其孔位中，调节激光器的高度，使激光打在扩束器的中心。移走扩束器并调节氦氖激光器支架的偏转手扭，使激光束打在动镜的中心（此时可以用光靶进行调节）。</a:t>
            </a:r>
            <a:endParaRPr lang="zh-CN" altLang="en-US" sz="2200" b="1" dirty="0">
              <a:solidFill>
                <a:schemeClr val="tx1"/>
              </a:solidFill>
              <a:uFillTx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fontAlgn="auto">
              <a:lnSpc>
                <a:spcPct val="140000"/>
              </a:lnSpc>
            </a:pPr>
            <a:r>
              <a:rPr lang="zh-CN" altLang="en-US" sz="2200" b="1" dirty="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3）调节动镜后面的手钮，使反射光束返回激光器的出口。</a:t>
            </a:r>
            <a:endParaRPr lang="zh-CN" altLang="en-US" sz="2200" b="1" dirty="0">
              <a:solidFill>
                <a:schemeClr val="tx1"/>
              </a:solidFill>
              <a:uFillTx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fontAlgn="auto">
              <a:lnSpc>
                <a:spcPct val="140000"/>
              </a:lnSpc>
            </a:pPr>
            <a:r>
              <a:rPr lang="zh-CN" altLang="en-US" sz="2200" b="1" dirty="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4）仔细调节动镜后面的偏转手钮，使两组亮点中最亮的两个重合。使光斑打在白屏的中心。</a:t>
            </a:r>
            <a:endParaRPr lang="zh-CN" altLang="en-US" sz="2200" b="1" dirty="0">
              <a:solidFill>
                <a:schemeClr val="tx1"/>
              </a:solidFill>
              <a:uFillTx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fontAlgn="auto">
              <a:lnSpc>
                <a:spcPct val="140000"/>
              </a:lnSpc>
            </a:pPr>
            <a:r>
              <a:rPr lang="en-US" altLang="zh-CN" sz="2200" b="1" dirty="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5</a:t>
            </a:r>
            <a:r>
              <a:rPr lang="zh-CN" altLang="en-US" sz="2200" b="1" dirty="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）将扩束器放在其孔位中固定，调节架上的手钮使扩束后的激光照亮整个定镜和动镜，这时可以在屏上可以看到干涉图。观察条纹的走向，仔细体会条纹在水平、竖直走向时各调节相应的手钮。调节动镜使条纹向变粗、变弯曲的方向移动。通过上述调节，可以使白屏中心出现激光束的干涉圆环。</a:t>
            </a:r>
            <a:endParaRPr lang="zh-CN" altLang="en-US" sz="2200" b="1" dirty="0">
              <a:solidFill>
                <a:schemeClr val="tx1"/>
              </a:solidFill>
              <a:uFillTx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fontAlgn="auto">
              <a:lnSpc>
                <a:spcPct val="140000"/>
              </a:lnSpc>
            </a:pPr>
            <a:r>
              <a:rPr lang="zh-CN" altLang="en-US" sz="22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               光线水平</a:t>
            </a:r>
            <a:r>
              <a:rPr lang="en-US" altLang="zh-CN" sz="22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---</a:t>
            </a:r>
            <a:r>
              <a:rPr lang="zh-CN" altLang="en-US" sz="22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分光  </a:t>
            </a:r>
            <a:r>
              <a:rPr lang="en-US" altLang="zh-CN" sz="22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---</a:t>
            </a:r>
            <a:r>
              <a:rPr lang="zh-CN" altLang="en-US" sz="22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相遇（重合）</a:t>
            </a:r>
            <a:r>
              <a:rPr lang="en-US" altLang="zh-CN" sz="22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---</a:t>
            </a:r>
            <a:r>
              <a:rPr lang="zh-CN" altLang="en-US" sz="22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扩束</a:t>
            </a:r>
            <a:r>
              <a:rPr lang="en-US" altLang="zh-CN" sz="22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---</a:t>
            </a:r>
            <a:r>
              <a:rPr lang="zh-CN" altLang="en-US" sz="22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干涉图样</a:t>
            </a:r>
            <a:endParaRPr lang="zh-CN" altLang="en-US" sz="2200" b="1" dirty="0">
              <a:solidFill>
                <a:schemeClr val="tx1"/>
              </a:solidFill>
              <a:uFillTx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4" name="笑脸 3"/>
          <p:cNvSpPr/>
          <p:nvPr/>
        </p:nvSpPr>
        <p:spPr>
          <a:xfrm>
            <a:off x="2258060" y="5820410"/>
            <a:ext cx="558800" cy="476250"/>
          </a:xfrm>
          <a:prstGeom prst="smileyFac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3"/>
          <p:cNvSpPr txBox="1">
            <a:spLocks noChangeArrowheads="1"/>
          </p:cNvSpPr>
          <p:nvPr/>
        </p:nvSpPr>
        <p:spPr bwMode="auto">
          <a:xfrm>
            <a:off x="2495550" y="6958013"/>
            <a:ext cx="7513638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zh-CN" altLang="zh-CN" sz="1000">
              <a:latin typeface="Times New Roman" panose="02020603050405020304" pitchFamily="18" charset="0"/>
            </a:endParaRPr>
          </a:p>
        </p:txBody>
      </p:sp>
      <p:pic>
        <p:nvPicPr>
          <p:cNvPr id="9226" name="Picture 10" descr="part_mkexgsy_clip_image003"/>
          <p:cNvPicPr>
            <a:picLocks noChangeAspect="1" noChangeArrowheads="1"/>
          </p:cNvPicPr>
          <p:nvPr/>
        </p:nvPicPr>
        <p:blipFill>
          <a:blip r:embed="rId1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74" b="13478"/>
          <a:stretch>
            <a:fillRect/>
          </a:stretch>
        </p:blipFill>
        <p:spPr bwMode="auto">
          <a:xfrm>
            <a:off x="7350439" y="1299440"/>
            <a:ext cx="4176713" cy="331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545" y="783590"/>
            <a:ext cx="7419975" cy="556831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0" y="375285"/>
            <a:ext cx="10515600" cy="5640070"/>
          </a:xfrm>
        </p:spPr>
        <p:txBody>
          <a:bodyPr>
            <a:noAutofit/>
          </a:bodyPr>
          <a:lstStyle/>
          <a:p>
            <a:pPr marL="215900">
              <a:lnSpc>
                <a:spcPct val="160000"/>
              </a:lnSpc>
            </a:pPr>
            <a:r>
              <a:rPr lang="en-US" altLang="zh-CN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、用非定域干涉圆条纹变化测量激光的波长 </a:t>
            </a:r>
            <a:endParaRPr lang="zh-CN" altLang="en-US" sz="32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15900">
              <a:lnSpc>
                <a:spcPct val="160000"/>
              </a:lnSpc>
            </a:pPr>
            <a:r>
              <a:rPr lang="en-US" altLang="zh-CN" sz="1800" b="1" dirty="0"/>
              <a:t>1</a:t>
            </a:r>
            <a:r>
              <a:rPr lang="zh-CN" altLang="en-US" sz="1800" b="1" dirty="0"/>
              <a:t>）在激光器和分光镜之间放置一扩束镜，使光均匀照射到分光镜上，这时在观察屏上即可以观察到非定域干涉条纹。</a:t>
            </a:r>
            <a:endParaRPr lang="zh-CN" altLang="en-US" sz="1800" b="1" dirty="0"/>
          </a:p>
          <a:p>
            <a:pPr marL="215900">
              <a:lnSpc>
                <a:spcPct val="160000"/>
              </a:lnSpc>
            </a:pPr>
            <a:r>
              <a:rPr lang="en-US" altLang="zh-CN" sz="1800" b="1" dirty="0">
                <a:sym typeface="+mn-ea"/>
              </a:rPr>
              <a:t>2</a:t>
            </a:r>
            <a:r>
              <a:rPr lang="zh-CN" altLang="en-US" sz="1800" b="1" dirty="0">
                <a:sym typeface="+mn-ea"/>
              </a:rPr>
              <a:t>）把精密测微头调到中间读数附近（10mm-15mm），调节粗调测微头和动镜后面的手钮，使屏上的干涉环不太密（5-6个环左右），记下此时的微调测微头的读数            。</a:t>
            </a:r>
            <a:endParaRPr lang="zh-CN" altLang="en-US" sz="1800" b="1" dirty="0">
              <a:sym typeface="+mn-ea"/>
            </a:endParaRPr>
          </a:p>
          <a:p>
            <a:pPr marL="215900">
              <a:lnSpc>
                <a:spcPct val="160000"/>
              </a:lnSpc>
            </a:pPr>
            <a:r>
              <a:rPr lang="en-US" altLang="zh-CN" sz="1800" b="1" dirty="0">
                <a:sym typeface="+mn-ea"/>
              </a:rPr>
              <a:t>3</a:t>
            </a:r>
            <a:r>
              <a:rPr lang="zh-CN" altLang="en-US" sz="1800" b="1" dirty="0">
                <a:sym typeface="+mn-ea"/>
              </a:rPr>
              <a:t>）缓慢旋转测微螺旋，并数干涉环消失或涌出的数目。数</a:t>
            </a:r>
            <a:r>
              <a:rPr lang="en-US" sz="1800" b="1" dirty="0">
                <a:sym typeface="+mn-ea"/>
              </a:rPr>
              <a:t>100</a:t>
            </a:r>
            <a:r>
              <a:rPr lang="zh-CN" altLang="en-US" sz="1800" b="1" dirty="0">
                <a:sym typeface="+mn-ea"/>
              </a:rPr>
              <a:t>个环时，记下测微螺旋的读数           。</a:t>
            </a:r>
            <a:endParaRPr lang="zh-CN" altLang="en-US" sz="1800" b="1" dirty="0"/>
          </a:p>
          <a:p>
            <a:pPr marL="215900">
              <a:lnSpc>
                <a:spcPct val="160000"/>
              </a:lnSpc>
            </a:pPr>
            <a:r>
              <a:rPr lang="en-US" altLang="zh-CN" sz="1800" b="1" dirty="0"/>
              <a:t>4</a:t>
            </a:r>
            <a:r>
              <a:rPr lang="zh-CN" altLang="en-US" sz="1800" b="1" dirty="0"/>
              <a:t>）用逐差法计算               ，求激光的波长，与理论值比较，计算相对误差。</a:t>
            </a:r>
            <a:endParaRPr lang="zh-CN" altLang="en-US" sz="1800" b="1" dirty="0"/>
          </a:p>
          <a:p>
            <a:pPr marL="215900">
              <a:lnSpc>
                <a:spcPct val="160000"/>
              </a:lnSpc>
            </a:pPr>
            <a:endParaRPr lang="zh-CN" altLang="en-US" sz="1800" b="1" dirty="0"/>
          </a:p>
          <a:p>
            <a:pPr marL="215900">
              <a:lnSpc>
                <a:spcPct val="160000"/>
              </a:lnSpc>
            </a:pPr>
            <a:r>
              <a:rPr lang="zh-CN" altLang="en-US" sz="1800" b="1" dirty="0"/>
              <a:t>5）计算动镜的实际改变量           ，考虑到杠杆的放大倍数为K（20倍），动镜的实际移动量为：</a:t>
            </a:r>
            <a:endParaRPr lang="zh-CN" altLang="en-US" sz="1800" b="1" dirty="0"/>
          </a:p>
          <a:p>
            <a:pPr marL="215900">
              <a:lnSpc>
                <a:spcPct val="160000"/>
              </a:lnSpc>
            </a:pPr>
            <a:endParaRPr lang="zh-CN" altLang="en-US" sz="1800" b="1" dirty="0"/>
          </a:p>
          <a:p>
            <a:pPr marL="215900">
              <a:lnSpc>
                <a:spcPct val="160000"/>
              </a:lnSpc>
            </a:pPr>
            <a:r>
              <a:rPr lang="zh-CN" altLang="en-US" sz="1800" b="1" dirty="0"/>
              <a:t>根据                                 ，就可以计算出激光的波长。</a:t>
            </a:r>
            <a:endParaRPr lang="zh-CN" altLang="en-US" sz="1800" b="1" dirty="0"/>
          </a:p>
        </p:txBody>
      </p:sp>
      <p:sp>
        <p:nvSpPr>
          <p:cNvPr id="7" name="Rectangle 48"/>
          <p:cNvSpPr>
            <a:spLocks noChangeArrowheads="1"/>
          </p:cNvSpPr>
          <p:nvPr/>
        </p:nvSpPr>
        <p:spPr bwMode="auto">
          <a:xfrm>
            <a:off x="685800" y="202406"/>
            <a:ext cx="3427412" cy="5461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b"/>
          <a:lstStyle/>
          <a:p>
            <a:pPr>
              <a:defRPr/>
            </a:pPr>
            <a:endParaRPr lang="zh-CN" altLang="en-US" sz="3200" b="1" dirty="0">
              <a:solidFill>
                <a:schemeClr val="bg2">
                  <a:lumMod val="50000"/>
                </a:schemeClr>
              </a:solidFill>
              <a:latin typeface="Garamond" panose="02020404030301010803" pitchFamily="18" charset="0"/>
            </a:endParaRPr>
          </a:p>
        </p:txBody>
      </p:sp>
      <p:graphicFrame>
        <p:nvGraphicFramePr>
          <p:cNvPr id="2" name="对象 -2147482599" descr="4814405081405309100852"/>
          <p:cNvGraphicFramePr>
            <a:graphicFrameLocks noChangeAspect="1"/>
          </p:cNvGraphicFramePr>
          <p:nvPr/>
        </p:nvGraphicFramePr>
        <p:xfrm>
          <a:off x="7299325" y="2844165"/>
          <a:ext cx="376555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4886325" imgH="2676525" progId="Equation.3">
                  <p:embed/>
                </p:oleObj>
              </mc:Choice>
              <mc:Fallback>
                <p:oleObj name="" r:id="rId1" imgW="4886325" imgH="2676525" progId="Equation.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299325" y="2844165"/>
                        <a:ext cx="376555" cy="5111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-2147482598" descr="3220420911405309100857"/>
          <p:cNvGraphicFramePr>
            <a:graphicFrameLocks noChangeAspect="1"/>
          </p:cNvGraphicFramePr>
          <p:nvPr/>
        </p:nvGraphicFramePr>
        <p:xfrm>
          <a:off x="10207625" y="3355340"/>
          <a:ext cx="389890" cy="5022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3" imgW="4886325" imgH="2676525" progId="Equation.3">
                  <p:embed/>
                </p:oleObj>
              </mc:Choice>
              <mc:Fallback>
                <p:oleObj name="" r:id="rId3" imgW="4886325" imgH="2676525" progId="Equation.3">
                  <p:embed/>
                  <p:pic>
                    <p:nvPicPr>
                      <p:cNvPr id="0" name="图片 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207625" y="3355340"/>
                        <a:ext cx="389890" cy="50228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-2147482593" descr="2064155341405309100862"/>
          <p:cNvGraphicFramePr>
            <a:graphicFrameLocks noChangeAspect="1"/>
          </p:cNvGraphicFramePr>
          <p:nvPr/>
        </p:nvGraphicFramePr>
        <p:xfrm>
          <a:off x="3658235" y="5231130"/>
          <a:ext cx="454660" cy="4305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5" imgW="4886325" imgH="2676525" progId="Equation.3">
                  <p:embed/>
                </p:oleObj>
              </mc:Choice>
              <mc:Fallback>
                <p:oleObj name="" r:id="rId5" imgW="4886325" imgH="2676525" progId="Equation.3">
                  <p:embed/>
                  <p:pic>
                    <p:nvPicPr>
                      <p:cNvPr id="0" name="图片 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658235" y="5231130"/>
                        <a:ext cx="454660" cy="43053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 descr="2064155341405309100862"/>
          <p:cNvGraphicFramePr>
            <a:graphicFrameLocks noChangeAspect="1"/>
          </p:cNvGraphicFramePr>
          <p:nvPr/>
        </p:nvGraphicFramePr>
        <p:xfrm>
          <a:off x="10351135" y="5200015"/>
          <a:ext cx="669290" cy="4933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7" imgW="4886325" imgH="2676525" progId="Equation.3">
                  <p:embed/>
                </p:oleObj>
              </mc:Choice>
              <mc:Fallback>
                <p:oleObj name="" r:id="rId7" imgW="4886325" imgH="2676525" progId="Equation.3">
                  <p:embed/>
                  <p:pic>
                    <p:nvPicPr>
                      <p:cNvPr id="0" name="图片 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351135" y="5200015"/>
                        <a:ext cx="669290" cy="49339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0" name="图片 99"/>
          <p:cNvPicPr/>
          <p:nvPr/>
        </p:nvPicPr>
        <p:blipFill>
          <a:blip r:embed="rId8"/>
          <a:stretch>
            <a:fillRect/>
          </a:stretch>
        </p:blipFill>
        <p:spPr>
          <a:xfrm>
            <a:off x="4464050" y="5434330"/>
            <a:ext cx="1369695" cy="5810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1" name="图片 100"/>
          <p:cNvPicPr/>
          <p:nvPr/>
        </p:nvPicPr>
        <p:blipFill>
          <a:blip r:embed="rId9"/>
          <a:stretch>
            <a:fillRect/>
          </a:stretch>
        </p:blipFill>
        <p:spPr>
          <a:xfrm>
            <a:off x="1894840" y="5812790"/>
            <a:ext cx="1174750" cy="993775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11" name="对象 -2147482593" descr="2064155341405309100862"/>
          <p:cNvGraphicFramePr>
            <a:graphicFrameLocks noChangeAspect="1"/>
          </p:cNvGraphicFramePr>
          <p:nvPr/>
        </p:nvGraphicFramePr>
        <p:xfrm>
          <a:off x="2892425" y="4054475"/>
          <a:ext cx="454660" cy="4305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" name="" r:id="rId10" imgW="4886325" imgH="2676525" progId="Equation.3">
                  <p:embed/>
                </p:oleObj>
              </mc:Choice>
              <mc:Fallback>
                <p:oleObj name="" r:id="rId10" imgW="4886325" imgH="2676525" progId="Equation.3">
                  <p:embed/>
                  <p:pic>
                    <p:nvPicPr>
                      <p:cNvPr id="0" name="图片 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892425" y="4054475"/>
                        <a:ext cx="454660" cy="43053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b="1" dirty="0">
                <a:sym typeface="+mn-ea"/>
              </a:rPr>
              <a:t>3</a:t>
            </a:r>
            <a:r>
              <a:rPr lang="zh-CN" altLang="zh-CN" sz="3600" b="1" dirty="0">
                <a:sym typeface="+mn-ea"/>
              </a:rPr>
              <a:t>、观察钠光产生的干涉条纹，测钠光双线波长差</a:t>
            </a:r>
            <a:endParaRPr lang="zh-CN" altLang="zh-CN" sz="3600" b="1"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82725"/>
            <a:ext cx="10515600" cy="4351338"/>
          </a:xfrm>
        </p:spPr>
        <p:txBody>
          <a:bodyPr>
            <a:normAutofit fontScale="90000" lnSpcReduction="20000"/>
          </a:bodyPr>
          <a:lstStyle/>
          <a:p>
            <a:pPr fontAlgn="auto">
              <a:lnSpc>
                <a:spcPct val="170000"/>
              </a:lnSpc>
            </a:pPr>
            <a:r>
              <a:rPr lang="en-US" altLang="zh-CN" b="1" dirty="0" smtClean="0"/>
              <a:t>1</a:t>
            </a:r>
            <a:r>
              <a:rPr lang="zh-CN" altLang="en-US" b="1" dirty="0" smtClean="0"/>
              <a:t>）</a:t>
            </a:r>
            <a:r>
              <a:rPr lang="zh-CN" altLang="zh-CN" b="1" dirty="0" smtClean="0"/>
              <a:t>先</a:t>
            </a:r>
            <a:r>
              <a:rPr lang="zh-CN" altLang="zh-CN" b="1" dirty="0"/>
              <a:t>用激光作光源，调试出非定域干涉条纹，改变动镜位置，使干涉条纹变疏变粗，然后用钠光灯直接照射分束镜，移去观察屏，用眼直接向动镜处观察，这时可以看到钠光产生的干涉条纹。改变动镜位置，可以看到条纹的视见度发生周期性变化，记录视见度为零时动镜的位置，连续记录</a:t>
            </a:r>
            <a:r>
              <a:rPr lang="en-US" altLang="zh-CN" b="1" dirty="0"/>
              <a:t>2</a:t>
            </a:r>
            <a:r>
              <a:rPr lang="zh-CN" altLang="zh-CN" b="1" dirty="0"/>
              <a:t>次，</a:t>
            </a:r>
            <a:r>
              <a:rPr lang="zh-CN" altLang="zh-CN" b="1" dirty="0" smtClean="0"/>
              <a:t>求</a:t>
            </a:r>
            <a:r>
              <a:rPr lang="en-US" altLang="zh-CN" b="1" dirty="0" smtClean="0"/>
              <a:t>             </a:t>
            </a:r>
            <a:r>
              <a:rPr lang="zh-CN" altLang="zh-CN" b="1" dirty="0"/>
              <a:t>，计算钠光双线波长差。</a:t>
            </a:r>
            <a:endParaRPr lang="zh-CN" altLang="zh-CN" b="1" dirty="0"/>
          </a:p>
          <a:p>
            <a:pPr fontAlgn="auto">
              <a:lnSpc>
                <a:spcPct val="170000"/>
              </a:lnSpc>
            </a:pPr>
            <a:r>
              <a:rPr lang="en-US" altLang="zh-CN" b="1" dirty="0"/>
              <a:t>2</a:t>
            </a:r>
            <a:r>
              <a:rPr lang="zh-CN" altLang="en-US" b="1" dirty="0"/>
              <a:t>）计算：</a:t>
            </a:r>
            <a:r>
              <a:rPr lang="en-US" altLang="zh-CN" b="1" dirty="0"/>
              <a:t>在零光程位置附近不同位置测量几次，获取其平均值，根据公式计算钠黄双线的波长差。</a:t>
            </a:r>
            <a:endParaRPr lang="en-US" altLang="zh-CN" b="1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0" y="0"/>
          <a:ext cx="238125" cy="161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2" name="公式" r:id="rId1" imgW="241300" imgH="165100" progId="Equation.3">
                  <p:embed/>
                </p:oleObj>
              </mc:Choice>
              <mc:Fallback>
                <p:oleObj name="公式" r:id="rId1" imgW="241300" imgH="1651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238125" cy="161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 descr="2064155341405309100862"/>
          <p:cNvGraphicFramePr>
            <a:graphicFrameLocks noChangeAspect="1"/>
          </p:cNvGraphicFramePr>
          <p:nvPr/>
        </p:nvGraphicFramePr>
        <p:xfrm>
          <a:off x="3398520" y="3909695"/>
          <a:ext cx="574675" cy="645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3" imgW="254000" imgH="215900" progId="Equation.3">
                  <p:embed/>
                </p:oleObj>
              </mc:Choice>
              <mc:Fallback>
                <p:oleObj name="" r:id="rId3" imgW="254000" imgH="215900" progId="Equation.3">
                  <p:embed/>
                  <p:pic>
                    <p:nvPicPr>
                      <p:cNvPr id="0" name="图片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398520" y="3909695"/>
                        <a:ext cx="574675" cy="64516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2" name="图片 101"/>
          <p:cNvPicPr/>
          <p:nvPr/>
        </p:nvPicPr>
        <p:blipFill>
          <a:blip r:embed="rId5"/>
          <a:stretch>
            <a:fillRect/>
          </a:stretch>
        </p:blipFill>
        <p:spPr>
          <a:xfrm>
            <a:off x="5273675" y="5732780"/>
            <a:ext cx="2301875" cy="10350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0"/>
          <p:cNvSpPr>
            <a:spLocks noChangeArrowheads="1"/>
          </p:cNvSpPr>
          <p:nvPr/>
        </p:nvSpPr>
        <p:spPr bwMode="auto">
          <a:xfrm>
            <a:off x="1919288" y="1916113"/>
            <a:ext cx="8024812" cy="32302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</a:pPr>
            <a:r>
              <a:rPr lang="en-US" altLang="zh-CN" sz="2400">
                <a:latin typeface="Verdana" panose="020B0604030504040204" pitchFamily="34" charset="0"/>
              </a:rPr>
              <a:t>1.</a:t>
            </a:r>
            <a:r>
              <a:rPr lang="zh-CN" altLang="en-US" sz="2400">
                <a:latin typeface="Verdana" panose="020B0604030504040204" pitchFamily="34" charset="0"/>
              </a:rPr>
              <a:t>干涉仪中的全反射镜、半反射镜、补偿板均为精密光学元件，使用中严禁手摸所有光学表面，同时调反射镜时，螺钉及螺旋测微器松紧要适度。</a:t>
            </a:r>
            <a:endParaRPr lang="zh-CN" altLang="en-US" sz="2400">
              <a:latin typeface="Verdana" panose="020B0604030504040204" pitchFamily="34" charset="0"/>
            </a:endParaRPr>
          </a:p>
          <a:p>
            <a:pPr eaLnBrk="1" hangingPunct="1">
              <a:lnSpc>
                <a:spcPct val="150000"/>
              </a:lnSpc>
              <a:spcBef>
                <a:spcPct val="50000"/>
              </a:spcBef>
            </a:pPr>
            <a:r>
              <a:rPr lang="en-US" altLang="zh-CN" sz="2400">
                <a:latin typeface="Verdana" panose="020B0604030504040204" pitchFamily="34" charset="0"/>
              </a:rPr>
              <a:t>2.</a:t>
            </a:r>
            <a:r>
              <a:rPr lang="zh-CN" altLang="en-US" sz="2400">
                <a:latin typeface="Verdana" panose="020B0604030504040204" pitchFamily="34" charset="0"/>
              </a:rPr>
              <a:t>测量时注意仪器</a:t>
            </a:r>
            <a:r>
              <a:rPr lang="zh-CN" altLang="en-US" sz="2400">
                <a:latin typeface="Verdana" panose="020B0604030504040204" pitchFamily="34" charset="0"/>
                <a:sym typeface="+mn-ea"/>
              </a:rPr>
              <a:t>螺旋测微器的初始位置，即零点误差。</a:t>
            </a:r>
            <a:endParaRPr lang="zh-CN" altLang="en-US" sz="2400">
              <a:latin typeface="Verdana" panose="020B0604030504040204" pitchFamily="34" charset="0"/>
            </a:endParaRPr>
          </a:p>
          <a:p>
            <a:pPr eaLnBrk="1" hangingPunct="1">
              <a:lnSpc>
                <a:spcPct val="150000"/>
              </a:lnSpc>
              <a:spcBef>
                <a:spcPct val="50000"/>
              </a:spcBef>
            </a:pPr>
            <a:r>
              <a:rPr lang="en-US" altLang="zh-CN" sz="2400">
                <a:latin typeface="Verdana" panose="020B0604030504040204" pitchFamily="34" charset="0"/>
              </a:rPr>
              <a:t>3.</a:t>
            </a:r>
            <a:r>
              <a:rPr lang="zh-CN" altLang="en-US" sz="2400">
                <a:latin typeface="Verdana" panose="020B0604030504040204" pitchFamily="34" charset="0"/>
              </a:rPr>
              <a:t>不要用眼直视未扩束的激光，以免造成视网膜永久损伤。</a:t>
            </a:r>
            <a:endParaRPr lang="zh-CN" altLang="en-US" sz="2400">
              <a:latin typeface="Verdana" panose="020B0604030504040204" pitchFamily="34" charset="0"/>
            </a:endParaRPr>
          </a:p>
        </p:txBody>
      </p:sp>
      <p:sp>
        <p:nvSpPr>
          <p:cNvPr id="33795" name="Rectangle 12"/>
          <p:cNvSpPr>
            <a:spLocks noChangeArrowheads="1"/>
          </p:cNvSpPr>
          <p:nvPr/>
        </p:nvSpPr>
        <p:spPr bwMode="auto">
          <a:xfrm>
            <a:off x="2028826" y="857250"/>
            <a:ext cx="2003425" cy="54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>
                <a:solidFill>
                  <a:srgbClr val="FF0000"/>
                </a:solidFill>
                <a:latin typeface="Garamond" panose="02020404030301010803" pitchFamily="18" charset="0"/>
              </a:rPr>
              <a:t>注意事项</a:t>
            </a:r>
            <a:endParaRPr lang="zh-CN" altLang="en-US" sz="3200" b="1">
              <a:solidFill>
                <a:srgbClr val="FF0000"/>
              </a:solidFill>
              <a:latin typeface="Garamond" panose="02020404030301010803" pitchFamily="18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1703388" y="188913"/>
            <a:ext cx="1871662" cy="576262"/>
          </a:xfrm>
          <a:prstGeom prst="roundRect">
            <a:avLst/>
          </a:prstGeom>
          <a:gradFill>
            <a:gsLst>
              <a:gs pos="0">
                <a:srgbClr val="9EE256"/>
              </a:gs>
              <a:gs pos="100000">
                <a:srgbClr val="52762D"/>
              </a:gs>
            </a:gsLst>
            <a:lin ang="5400000" scaled="0"/>
          </a:gra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21186" name="Rectangle 2"/>
          <p:cNvSpPr>
            <a:spLocks noGrp="1" noChangeArrowheads="1"/>
          </p:cNvSpPr>
          <p:nvPr>
            <p:ph type="title"/>
          </p:nvPr>
        </p:nvSpPr>
        <p:spPr>
          <a:xfrm>
            <a:off x="1703705" y="219075"/>
            <a:ext cx="2461260" cy="546100"/>
          </a:xfrm>
        </p:spPr>
        <p:txBody>
          <a:bodyPr rtlCol="0">
            <a:normAutofit fontScale="90000"/>
            <a:scene3d>
              <a:camera prst="orthographicFront"/>
              <a:lightRig rig="threePt" dir="t"/>
            </a:scene3d>
          </a:bodyPr>
          <a:lstStyle/>
          <a:p>
            <a:pPr>
              <a:defRPr/>
            </a:pPr>
            <a:r>
              <a:rPr lang="zh-CN" altLang="en-US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实验简介</a:t>
            </a:r>
            <a:endParaRPr lang="zh-CN" altLang="en-US" sz="32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1193" name="Rectangle 9"/>
          <p:cNvSpPr>
            <a:spLocks noChangeArrowheads="1"/>
          </p:cNvSpPr>
          <p:nvPr/>
        </p:nvSpPr>
        <p:spPr bwMode="auto">
          <a:xfrm>
            <a:off x="946785" y="879160"/>
            <a:ext cx="6276282" cy="6210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40000"/>
              </a:lnSpc>
            </a:pPr>
            <a:r>
              <a:rPr lang="zh-CN" altLang="en-US" sz="2400" dirty="0" smtClean="0">
                <a:latin typeface="Verdana" panose="020B0604030504040204" pitchFamily="34" charset="0"/>
              </a:rPr>
              <a:t>（</a:t>
            </a:r>
            <a:r>
              <a:rPr lang="en-US" altLang="zh-CN" sz="2400" dirty="0" smtClean="0">
                <a:latin typeface="Verdana" panose="020B0604030504040204" pitchFamily="34" charset="0"/>
              </a:rPr>
              <a:t>1</a:t>
            </a:r>
            <a:r>
              <a:rPr lang="zh-CN" altLang="en-US" sz="2400" dirty="0" smtClean="0">
                <a:latin typeface="Verdana" panose="020B0604030504040204" pitchFamily="34" charset="0"/>
              </a:rPr>
              <a:t>）</a:t>
            </a:r>
            <a:r>
              <a:rPr lang="en-US" altLang="zh-CN" sz="2000" dirty="0" smtClean="0">
                <a:latin typeface="新宋体" panose="02010609030101010101" charset="-122"/>
                <a:ea typeface="新宋体" panose="02010609030101010101" charset="-122"/>
              </a:rPr>
              <a:t>1881</a:t>
            </a:r>
            <a:r>
              <a:rPr lang="zh-CN" altLang="en-US" sz="2000" dirty="0">
                <a:latin typeface="新宋体" panose="02010609030101010101" charset="-122"/>
                <a:ea typeface="新宋体" panose="02010609030101010101" charset="-122"/>
              </a:rPr>
              <a:t>年美国物理学家迈克耳</a:t>
            </a:r>
            <a:r>
              <a:rPr lang="zh-CN" altLang="en-US" sz="2000" dirty="0" smtClean="0">
                <a:latin typeface="新宋体" panose="02010609030101010101" charset="-122"/>
                <a:ea typeface="新宋体" panose="02010609030101010101" charset="-122"/>
              </a:rPr>
              <a:t>孙发明</a:t>
            </a:r>
            <a:r>
              <a:rPr lang="zh-CN" altLang="en-US" sz="2000" dirty="0">
                <a:latin typeface="新宋体" panose="02010609030101010101" charset="-122"/>
                <a:ea typeface="新宋体" panose="02010609030101010101" charset="-122"/>
              </a:rPr>
              <a:t>精密光学</a:t>
            </a:r>
            <a:r>
              <a:rPr lang="zh-CN" altLang="en-US" sz="2000" dirty="0" smtClean="0">
                <a:latin typeface="新宋体" panose="02010609030101010101" charset="-122"/>
                <a:ea typeface="新宋体" panose="02010609030101010101" charset="-122"/>
              </a:rPr>
              <a:t>干涉</a:t>
            </a:r>
            <a:r>
              <a:rPr lang="zh-CN" altLang="en-US" sz="2000" dirty="0">
                <a:latin typeface="新宋体" panose="02010609030101010101" charset="-122"/>
                <a:ea typeface="新宋体" panose="02010609030101010101" charset="-122"/>
              </a:rPr>
              <a:t>仪</a:t>
            </a:r>
            <a:r>
              <a:rPr lang="zh-CN" altLang="en-US" sz="2000" dirty="0" smtClean="0">
                <a:latin typeface="新宋体" panose="02010609030101010101" charset="-122"/>
                <a:ea typeface="新宋体" panose="02010609030101010101" charset="-122"/>
              </a:rPr>
              <a:t>迈克耳孙干涉仪。</a:t>
            </a:r>
            <a:endParaRPr lang="en-US" altLang="zh-CN" sz="2000" dirty="0" smtClean="0">
              <a:latin typeface="新宋体" panose="02010609030101010101" charset="-122"/>
              <a:ea typeface="新宋体" panose="02010609030101010101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2000" dirty="0" smtClean="0">
                <a:latin typeface="新宋体" panose="02010609030101010101" charset="-122"/>
                <a:ea typeface="新宋体" panose="02010609030101010101" charset="-122"/>
              </a:rPr>
              <a:t>（</a:t>
            </a:r>
            <a:r>
              <a:rPr lang="en-US" altLang="zh-CN" sz="2000" dirty="0" smtClean="0">
                <a:latin typeface="新宋体" panose="02010609030101010101" charset="-122"/>
                <a:ea typeface="新宋体" panose="02010609030101010101" charset="-122"/>
              </a:rPr>
              <a:t>2</a:t>
            </a:r>
            <a:r>
              <a:rPr lang="zh-CN" altLang="en-US" sz="2000" dirty="0" smtClean="0">
                <a:latin typeface="新宋体" panose="02010609030101010101" charset="-122"/>
                <a:ea typeface="新宋体" panose="02010609030101010101" charset="-122"/>
              </a:rPr>
              <a:t>）与其</a:t>
            </a:r>
            <a:r>
              <a:rPr lang="zh-CN" altLang="en-US" sz="2000" dirty="0">
                <a:latin typeface="新宋体" panose="02010609030101010101" charset="-122"/>
                <a:ea typeface="新宋体" panose="02010609030101010101" charset="-122"/>
              </a:rPr>
              <a:t>合作者</a:t>
            </a:r>
            <a:r>
              <a:rPr lang="zh-CN" altLang="en-US" sz="2000" dirty="0" smtClean="0">
                <a:latin typeface="新宋体" panose="02010609030101010101" charset="-122"/>
                <a:ea typeface="新宋体" panose="02010609030101010101" charset="-122"/>
              </a:rPr>
              <a:t>莫雷</a:t>
            </a:r>
            <a:r>
              <a:rPr lang="zh-CN" altLang="en-US" sz="2000" dirty="0">
                <a:latin typeface="新宋体" panose="02010609030101010101" charset="-122"/>
                <a:ea typeface="新宋体" panose="02010609030101010101" charset="-122"/>
                <a:cs typeface="宋体-18030" pitchFamily="49" charset="-122"/>
              </a:rPr>
              <a:t>曾用此仪器做</a:t>
            </a:r>
            <a:r>
              <a:rPr lang="zh-CN" altLang="en-US" sz="2000" dirty="0" smtClean="0">
                <a:latin typeface="新宋体" panose="02010609030101010101" charset="-122"/>
                <a:ea typeface="新宋体" panose="02010609030101010101" charset="-122"/>
                <a:cs typeface="宋体-18030" pitchFamily="49" charset="-122"/>
              </a:rPr>
              <a:t>了著名的“以太漂移”实验，结果否定了“以太”现象的存在。并直接导致了狭义相对论的产生。</a:t>
            </a:r>
            <a:endParaRPr lang="en-US" altLang="zh-CN" sz="2000" dirty="0" smtClean="0">
              <a:latin typeface="新宋体" panose="02010609030101010101" charset="-122"/>
              <a:ea typeface="新宋体" panose="02010609030101010101" charset="-122"/>
              <a:cs typeface="宋体-18030" pitchFamily="49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2000" dirty="0" smtClean="0">
                <a:latin typeface="新宋体" panose="02010609030101010101" charset="-122"/>
                <a:ea typeface="新宋体" panose="02010609030101010101" charset="-122"/>
                <a:cs typeface="宋体-18030" pitchFamily="49" charset="-122"/>
              </a:rPr>
              <a:t>（</a:t>
            </a:r>
            <a:r>
              <a:rPr lang="en-US" altLang="zh-CN" sz="2000" dirty="0" smtClean="0">
                <a:latin typeface="新宋体" panose="02010609030101010101" charset="-122"/>
                <a:ea typeface="新宋体" panose="02010609030101010101" charset="-122"/>
                <a:cs typeface="宋体-18030" pitchFamily="49" charset="-122"/>
              </a:rPr>
              <a:t>3</a:t>
            </a:r>
            <a:r>
              <a:rPr lang="zh-CN" altLang="en-US" sz="2000" dirty="0" smtClean="0">
                <a:latin typeface="新宋体" panose="02010609030101010101" charset="-122"/>
                <a:ea typeface="新宋体" panose="02010609030101010101" charset="-122"/>
                <a:cs typeface="宋体-18030" pitchFamily="49" charset="-122"/>
              </a:rPr>
              <a:t>）用</a:t>
            </a:r>
            <a:r>
              <a:rPr lang="zh-CN" altLang="en-US" sz="2000" dirty="0">
                <a:latin typeface="新宋体" panose="02010609030101010101" charset="-122"/>
                <a:ea typeface="新宋体" panose="02010609030101010101" charset="-122"/>
                <a:cs typeface="宋体-18030" pitchFamily="49" charset="-122"/>
              </a:rPr>
              <a:t>它可以准确地测定光波</a:t>
            </a:r>
            <a:r>
              <a:rPr lang="zh-CN" altLang="en-US" sz="2000" dirty="0" smtClean="0">
                <a:latin typeface="新宋体" panose="02010609030101010101" charset="-122"/>
                <a:ea typeface="新宋体" panose="02010609030101010101" charset="-122"/>
                <a:cs typeface="宋体-18030" pitchFamily="49" charset="-122"/>
              </a:rPr>
              <a:t>波长并标定</a:t>
            </a:r>
            <a:r>
              <a:rPr lang="zh-CN" altLang="en-US" sz="2000" dirty="0">
                <a:latin typeface="新宋体" panose="02010609030101010101" charset="-122"/>
                <a:ea typeface="新宋体" panose="02010609030101010101" charset="-122"/>
                <a:cs typeface="宋体-18030" pitchFamily="49" charset="-122"/>
              </a:rPr>
              <a:t>米尺长度、折射率、物体的厚度及微小长度</a:t>
            </a:r>
            <a:r>
              <a:rPr lang="zh-CN" altLang="en-US" sz="2000" dirty="0" smtClean="0">
                <a:latin typeface="新宋体" panose="02010609030101010101" charset="-122"/>
                <a:ea typeface="新宋体" panose="02010609030101010101" charset="-122"/>
                <a:cs typeface="宋体-18030" pitchFamily="49" charset="-122"/>
              </a:rPr>
              <a:t>变化，推断</a:t>
            </a:r>
            <a:r>
              <a:rPr lang="zh-CN" altLang="en-US" sz="2000" dirty="0">
                <a:latin typeface="新宋体" panose="02010609030101010101" charset="-122"/>
                <a:ea typeface="新宋体" panose="02010609030101010101" charset="-122"/>
                <a:cs typeface="宋体-18030" pitchFamily="49" charset="-122"/>
              </a:rPr>
              <a:t>光谱精细结构等</a:t>
            </a:r>
            <a:r>
              <a:rPr lang="zh-CN" altLang="en-US" sz="2000" dirty="0" smtClean="0">
                <a:latin typeface="新宋体" panose="02010609030101010101" charset="-122"/>
                <a:ea typeface="新宋体" panose="02010609030101010101" charset="-122"/>
                <a:cs typeface="宋体-18030" pitchFamily="49" charset="-122"/>
              </a:rPr>
              <a:t>。</a:t>
            </a:r>
            <a:endParaRPr lang="en-US" altLang="zh-CN" sz="2000" dirty="0" smtClean="0">
              <a:latin typeface="新宋体" panose="02010609030101010101" charset="-122"/>
              <a:ea typeface="新宋体" panose="02010609030101010101" charset="-122"/>
              <a:cs typeface="宋体-18030" pitchFamily="49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2000" dirty="0" smtClean="0">
                <a:latin typeface="新宋体" panose="02010609030101010101" charset="-122"/>
                <a:ea typeface="新宋体" panose="02010609030101010101" charset="-122"/>
                <a:cs typeface="宋体-18030" pitchFamily="49" charset="-122"/>
              </a:rPr>
              <a:t>（</a:t>
            </a:r>
            <a:r>
              <a:rPr lang="en-US" altLang="zh-CN" sz="2000" dirty="0" smtClean="0">
                <a:latin typeface="新宋体" panose="02010609030101010101" charset="-122"/>
                <a:ea typeface="新宋体" panose="02010609030101010101" charset="-122"/>
                <a:cs typeface="宋体-18030" pitchFamily="49" charset="-122"/>
              </a:rPr>
              <a:t>4</a:t>
            </a:r>
            <a:r>
              <a:rPr lang="zh-CN" altLang="en-US" sz="2000" dirty="0" smtClean="0">
                <a:latin typeface="新宋体" panose="02010609030101010101" charset="-122"/>
                <a:ea typeface="新宋体" panose="02010609030101010101" charset="-122"/>
                <a:cs typeface="宋体-18030" pitchFamily="49" charset="-122"/>
              </a:rPr>
              <a:t>）</a:t>
            </a:r>
            <a:r>
              <a:rPr lang="zh-CN" altLang="en-US" sz="2000" dirty="0" smtClean="0">
                <a:latin typeface="新宋体" panose="02010609030101010101" charset="-122"/>
                <a:ea typeface="新宋体" panose="02010609030101010101" charset="-122"/>
              </a:rPr>
              <a:t>迈克耳</a:t>
            </a:r>
            <a:r>
              <a:rPr lang="zh-CN" altLang="en-US" sz="2000" dirty="0">
                <a:latin typeface="新宋体" panose="02010609030101010101" charset="-122"/>
                <a:ea typeface="新宋体" panose="02010609030101010101" charset="-122"/>
              </a:rPr>
              <a:t>孙和莫雷因在这方面的杰出成就于</a:t>
            </a:r>
            <a:r>
              <a:rPr lang="en-US" altLang="zh-CN" sz="2000" dirty="0">
                <a:latin typeface="新宋体" panose="02010609030101010101" charset="-122"/>
                <a:ea typeface="新宋体" panose="02010609030101010101" charset="-122"/>
              </a:rPr>
              <a:t>1907</a:t>
            </a:r>
            <a:r>
              <a:rPr lang="zh-CN" altLang="en-US" sz="2000" dirty="0">
                <a:latin typeface="新宋体" panose="02010609030101010101" charset="-122"/>
                <a:ea typeface="新宋体" panose="02010609030101010101" charset="-122"/>
              </a:rPr>
              <a:t>年获得了诺贝尔物理学奖。</a:t>
            </a:r>
            <a:r>
              <a:rPr lang="zh-CN" altLang="en-US" sz="2000" dirty="0">
                <a:latin typeface="Verdana" panose="020B0604030504040204" pitchFamily="34" charset="0"/>
              </a:rPr>
              <a:t>  </a:t>
            </a:r>
            <a:endParaRPr lang="en-US" altLang="zh-CN" sz="2000" dirty="0" smtClean="0">
              <a:latin typeface="Verdana" panose="020B0604030504040204" pitchFamily="34" charset="0"/>
            </a:endParaRPr>
          </a:p>
          <a:p>
            <a:pPr>
              <a:lnSpc>
                <a:spcPct val="140000"/>
              </a:lnSpc>
            </a:pPr>
            <a:r>
              <a:rPr lang="zh-CN" altLang="en-US" sz="2000" dirty="0" smtClean="0">
                <a:latin typeface="Verdana" panose="020B0604030504040204" pitchFamily="34" charset="0"/>
              </a:rPr>
              <a:t>（</a:t>
            </a:r>
            <a:r>
              <a:rPr lang="en-US" altLang="zh-CN" sz="2000" dirty="0" smtClean="0">
                <a:latin typeface="Verdana" panose="020B0604030504040204" pitchFamily="34" charset="0"/>
              </a:rPr>
              <a:t>5</a:t>
            </a:r>
            <a:r>
              <a:rPr lang="zh-CN" altLang="en-US" sz="2000" dirty="0" smtClean="0">
                <a:latin typeface="Verdana" panose="020B0604030504040204" pitchFamily="34" charset="0"/>
              </a:rPr>
              <a:t>）   </a:t>
            </a:r>
            <a:r>
              <a:rPr lang="zh-CN" altLang="en-US" sz="2000" dirty="0">
                <a:latin typeface="宋体" panose="02010600030101010101" pitchFamily="2" charset="-122"/>
              </a:rPr>
              <a:t>2015年三名美国科学家雷纳·韦斯、巴里·巴里什、基普·索恩利用</a:t>
            </a:r>
            <a:r>
              <a:rPr lang="zh-CN" altLang="en-US" sz="2000" dirty="0">
                <a:solidFill>
                  <a:srgbClr val="FF0000"/>
                </a:solidFill>
                <a:latin typeface="宋体" panose="02010600030101010101" pitchFamily="2" charset="-122"/>
              </a:rPr>
              <a:t>激光干涉仪</a:t>
            </a:r>
            <a:r>
              <a:rPr lang="zh-CN" altLang="en-US" sz="2000" dirty="0">
                <a:latin typeface="宋体" panose="02010600030101010101" pitchFamily="2" charset="-122"/>
              </a:rPr>
              <a:t>首次探测到引力波，获得</a:t>
            </a:r>
            <a:r>
              <a:rPr lang="zh-CN" altLang="en-US" sz="2000" dirty="0">
                <a:solidFill>
                  <a:srgbClr val="FF0000"/>
                </a:solidFill>
                <a:latin typeface="宋体" panose="02010600030101010101" pitchFamily="2" charset="-122"/>
              </a:rPr>
              <a:t>2017年诺贝尔物理学奖</a:t>
            </a:r>
            <a:r>
              <a:rPr lang="zh-CN" altLang="en-US" sz="2000" dirty="0">
                <a:latin typeface="宋体" panose="02010600030101010101" pitchFamily="2" charset="-122"/>
              </a:rPr>
              <a:t>。</a:t>
            </a:r>
            <a:endParaRPr lang="zh-CN" altLang="en-US" sz="2000" dirty="0">
              <a:latin typeface="宋体" panose="02010600030101010101" pitchFamily="2" charset="-122"/>
            </a:endParaRPr>
          </a:p>
          <a:p>
            <a:pPr>
              <a:lnSpc>
                <a:spcPct val="140000"/>
              </a:lnSpc>
            </a:pPr>
            <a:endParaRPr lang="zh-CN" altLang="en-US" sz="2000" dirty="0">
              <a:latin typeface="Verdana" panose="020B0604030504040204" pitchFamily="34" charset="0"/>
            </a:endParaRPr>
          </a:p>
        </p:txBody>
      </p:sp>
      <p:pic>
        <p:nvPicPr>
          <p:cNvPr id="6" name="图片 4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0216" y="277332"/>
            <a:ext cx="1715799" cy="24081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5"/>
          <p:cNvSpPr>
            <a:spLocks noChangeArrowheads="1"/>
          </p:cNvSpPr>
          <p:nvPr/>
        </p:nvSpPr>
        <p:spPr bwMode="auto">
          <a:xfrm>
            <a:off x="7849061" y="2664777"/>
            <a:ext cx="3024188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/>
              <a:t>迈克耳孙 </a:t>
            </a:r>
            <a:r>
              <a:rPr lang="en-US" altLang="zh-CN" dirty="0"/>
              <a:t>1852-1931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著名实验物理学家，因发明迈克耳孙干涉仪在</a:t>
            </a:r>
            <a:r>
              <a:rPr lang="en-US" altLang="zh-CN" dirty="0"/>
              <a:t>1907</a:t>
            </a:r>
            <a:r>
              <a:rPr lang="zh-CN" altLang="en-US" dirty="0"/>
              <a:t>年获得诺贝尔物理学奖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0360" y="4142105"/>
            <a:ext cx="3858260" cy="2180590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1981200" y="1137138"/>
            <a:ext cx="7877908" cy="798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2800" b="1" dirty="0" smtClean="0"/>
          </a:p>
          <a:p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501662" y="1203981"/>
            <a:ext cx="3880338" cy="798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/>
              <a:t>1. </a:t>
            </a:r>
            <a:r>
              <a:rPr lang="zh-CN" altLang="zh-CN" sz="2800" dirty="0" smtClean="0"/>
              <a:t>测</a:t>
            </a:r>
            <a:r>
              <a:rPr lang="zh-CN" altLang="zh-CN" sz="2800" smtClean="0"/>
              <a:t>量</a:t>
            </a:r>
            <a:r>
              <a:rPr lang="en-US" altLang="zh-CN" sz="2800" smtClean="0"/>
              <a:t> He-Ne</a:t>
            </a:r>
            <a:r>
              <a:rPr lang="zh-CN" altLang="zh-CN" sz="2800" dirty="0" smtClean="0"/>
              <a:t>激光波长</a:t>
            </a:r>
            <a:endParaRPr lang="en-US" altLang="zh-CN" sz="2800" dirty="0" smtClean="0"/>
          </a:p>
          <a:p>
            <a:endParaRPr lang="zh-CN" altLang="en-US" dirty="0"/>
          </a:p>
        </p:txBody>
      </p:sp>
      <p:graphicFrame>
        <p:nvGraphicFramePr>
          <p:cNvPr id="10" name="Group 101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2600325" y="3054046"/>
          <a:ext cx="7010400" cy="1933576"/>
        </p:xfrm>
        <a:graphic>
          <a:graphicData uri="http://schemas.openxmlformats.org/drawingml/2006/table">
            <a:tbl>
              <a:tblPr/>
              <a:tblGrid>
                <a:gridCol w="2030730"/>
                <a:gridCol w="1387475"/>
                <a:gridCol w="1587500"/>
                <a:gridCol w="2004695"/>
              </a:tblGrid>
              <a:tr h="53486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测量次数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0006" marR="90006" marT="46804" marB="46804" anchor="b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0006" marR="90006" marT="46804" marB="46804" anchor="b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2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0006" marR="90006" marT="46804" marB="46804" anchor="b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3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0006" marR="90006" marT="46804" marB="46804" anchor="b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928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M1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位置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d</a:t>
                      </a:r>
                      <a:r>
                        <a:rPr kumimoji="0" lang="en-US" altLang="zh-CN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n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/mm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0006" marR="90006" marT="46804" marB="46804" anchor="b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0006" marR="90006" marT="46804" marB="46804" anchor="b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0006" marR="90006" marT="46804" marB="46804" anchor="b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0006" marR="90006" marT="46804" marB="46804" anchor="b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769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测量次数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0006" marR="90006" marT="46804" marB="46804" anchor="b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4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0006" marR="90006" marT="46804" marB="46804" anchor="b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5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0006" marR="90006" marT="46804" marB="46804" anchor="b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6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0006" marR="90006" marT="46804" marB="46804" anchor="b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944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M1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位置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d</a:t>
                      </a:r>
                      <a:r>
                        <a:rPr kumimoji="0" lang="en-US" altLang="zh-CN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n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/mm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0006" marR="90006" marT="46804" marB="46804" anchor="b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0006" marR="90006" marT="46804" marB="46804" anchor="b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0006" marR="90006" marT="46804" marB="46804" anchor="b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0006" marR="90006" marT="46804" marB="46804" anchor="b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229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l-GR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Δ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d</a:t>
                      </a:r>
                      <a:r>
                        <a:rPr kumimoji="0" lang="en-US" altLang="zh-CN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i/mm</a:t>
                      </a:r>
                      <a:endParaRPr kumimoji="0" lang="el-GR" altLang="zh-CN" sz="20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0006" marR="90006" marT="46804" marB="46804" anchor="b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0006" marR="90006" marT="46804" marB="46804" anchor="b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0006" marR="90006" marT="46804" marB="46804" anchor="b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0006" marR="90006" marT="46804" marB="46804" anchor="b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2600325" y="2103589"/>
            <a:ext cx="3063875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000" b="1" smtClean="0">
                <a:latin typeface="宋体" panose="02010600030101010101" pitchFamily="2" charset="-122"/>
                <a:ea typeface="宋体-18030" pitchFamily="49" charset="-122"/>
              </a:rPr>
              <a:t>（ </a:t>
            </a:r>
            <a:r>
              <a:rPr lang="en-US" altLang="zh-CN" sz="2000" b="1">
                <a:latin typeface="宋体" panose="02010600030101010101" pitchFamily="2" charset="-122"/>
                <a:ea typeface="宋体-18030" pitchFamily="49" charset="-122"/>
              </a:rPr>
              <a:t>n=100</a:t>
            </a:r>
            <a:r>
              <a:rPr lang="zh-CN" altLang="en-US" sz="2000" b="1">
                <a:latin typeface="宋体" panose="02010600030101010101" pitchFamily="2" charset="-122"/>
                <a:ea typeface="宋体-18030" pitchFamily="49" charset="-122"/>
              </a:rPr>
              <a:t>）</a:t>
            </a:r>
            <a:endParaRPr lang="zh-CN" altLang="en-US" sz="2000" b="1">
              <a:latin typeface="宋体" panose="02010600030101010101" pitchFamily="2" charset="-122"/>
              <a:ea typeface="宋体-18030" pitchFamily="49" charset="-122"/>
            </a:endParaRPr>
          </a:p>
        </p:txBody>
      </p:sp>
      <p:graphicFrame>
        <p:nvGraphicFramePr>
          <p:cNvPr id="12" name="Object 6"/>
          <p:cNvGraphicFramePr>
            <a:graphicFrameLocks noChangeAspect="1"/>
          </p:cNvGraphicFramePr>
          <p:nvPr/>
        </p:nvGraphicFramePr>
        <p:xfrm>
          <a:off x="5728018" y="2114067"/>
          <a:ext cx="1815465" cy="3917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6" name="" r:id="rId2" imgW="1091565" imgH="215900" progId="Equation.3">
                  <p:embed/>
                </p:oleObj>
              </mc:Choice>
              <mc:Fallback>
                <p:oleObj name="" r:id="rId2" imgW="1091565" imgH="2159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8018" y="2114067"/>
                        <a:ext cx="1815465" cy="3917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6"/>
          <p:cNvGraphicFramePr>
            <a:graphicFrameLocks noChangeAspect="1"/>
          </p:cNvGraphicFramePr>
          <p:nvPr/>
        </p:nvGraphicFramePr>
        <p:xfrm>
          <a:off x="7936208" y="2071044"/>
          <a:ext cx="1627187" cy="41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7" name="Equation" r:id="rId4" imgW="23469600" imgH="5486400" progId="Equation.3">
                  <p:embed/>
                </p:oleObj>
              </mc:Choice>
              <mc:Fallback>
                <p:oleObj name="Equation" r:id="rId4" imgW="23469600" imgH="54864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36208" y="2071044"/>
                        <a:ext cx="1627187" cy="414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圆角矩形 1"/>
          <p:cNvSpPr/>
          <p:nvPr/>
        </p:nvSpPr>
        <p:spPr>
          <a:xfrm>
            <a:off x="1847851" y="188913"/>
            <a:ext cx="2087563" cy="576262"/>
          </a:xfrm>
          <a:prstGeom prst="roundRect">
            <a:avLst/>
          </a:prstGeom>
          <a:gradFill>
            <a:gsLst>
              <a:gs pos="0">
                <a:srgbClr val="9EE256"/>
              </a:gs>
              <a:gs pos="100000">
                <a:srgbClr val="52762D"/>
              </a:gs>
            </a:gsLst>
            <a:lin ang="5400000" scaled="0"/>
          </a:gra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algn="ctr">
              <a:defRPr/>
            </a:pPr>
            <a:r>
              <a:rPr lang="zh-CN" altLang="en-US" sz="3200" b="1">
                <a:solidFill>
                  <a:srgbClr val="FF0000"/>
                </a:solidFill>
                <a:effectLst/>
              </a:rPr>
              <a:t>数据记录</a:t>
            </a:r>
            <a:endParaRPr lang="zh-CN" altLang="en-US" sz="3200" b="1">
              <a:solidFill>
                <a:srgbClr val="FF0000"/>
              </a:soli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smtClean="0"/>
              <a:t>         数据处理（</a:t>
            </a:r>
            <a:r>
              <a:rPr lang="zh-CN" altLang="en-US"/>
              <a:t>课本</a:t>
            </a:r>
            <a:r>
              <a:rPr lang="zh-CN" altLang="en-US" smtClean="0"/>
              <a:t>上）</a:t>
            </a:r>
            <a:endParaRPr lang="zh-CN" altLang="en-US"/>
          </a:p>
        </p:txBody>
      </p:sp>
      <p:pic>
        <p:nvPicPr>
          <p:cNvPr id="4" name="图片 3" descr="006.jp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981200" y="1811476"/>
            <a:ext cx="8229600" cy="4378309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=</a:t>
            </a:r>
            <a:endParaRPr lang="en-US" altLang="zh-CN"/>
          </a:p>
        </p:txBody>
      </p:sp>
      <p:sp>
        <p:nvSpPr>
          <p:cNvPr id="9" name="矩形 8"/>
          <p:cNvSpPr/>
          <p:nvPr/>
        </p:nvSpPr>
        <p:spPr>
          <a:xfrm>
            <a:off x="3550920" y="1398270"/>
            <a:ext cx="485584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 smtClean="0"/>
              <a:t>2.  </a:t>
            </a:r>
            <a:r>
              <a:rPr lang="zh-CN" altLang="zh-CN" sz="2800" b="1" dirty="0" smtClean="0"/>
              <a:t>测量钠光双线波长差</a:t>
            </a:r>
            <a:endParaRPr lang="en-US" altLang="zh-CN" sz="2800" b="1" dirty="0" smtClean="0"/>
          </a:p>
        </p:txBody>
      </p:sp>
      <p:graphicFrame>
        <p:nvGraphicFramePr>
          <p:cNvPr id="7" name="表格 6"/>
          <p:cNvGraphicFramePr/>
          <p:nvPr>
            <p:custDataLst>
              <p:tags r:id="rId1"/>
            </p:custDataLst>
          </p:nvPr>
        </p:nvGraphicFramePr>
        <p:xfrm>
          <a:off x="3218295" y="2996623"/>
          <a:ext cx="5133340" cy="1414780"/>
        </p:xfrm>
        <a:graphic>
          <a:graphicData uri="http://schemas.openxmlformats.org/drawingml/2006/table">
            <a:tbl>
              <a:tblPr/>
              <a:tblGrid>
                <a:gridCol w="1696720"/>
                <a:gridCol w="1701165"/>
                <a:gridCol w="1735455"/>
              </a:tblGrid>
              <a:tr h="46990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lnSpc>
                          <a:spcPct val="50000"/>
                        </a:lnSpc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lang="zh-CN" altLang="en-US">
                          <a:latin typeface="Verdana" panose="020B0604030504040204" pitchFamily="34" charset="0"/>
                        </a:rPr>
                        <a:t>次</a:t>
                      </a:r>
                      <a:r>
                        <a:rPr lang="zh-CN" altLang="en-US" smtClean="0">
                          <a:latin typeface="Verdana" panose="020B0604030504040204" pitchFamily="34" charset="0"/>
                        </a:rPr>
                        <a:t>数</a:t>
                      </a:r>
                      <a:r>
                        <a:rPr lang="en-US" altLang="zh-CN" smtClean="0">
                          <a:latin typeface="Verdana" panose="020B0604030504040204" pitchFamily="34" charset="0"/>
                        </a:rPr>
                        <a:t>N</a:t>
                      </a:r>
                      <a:endParaRPr lang="en-US" altLang="zh-CN" dirty="0">
                        <a:latin typeface="Verdana" panose="020B0604030504040204" pitchFamily="34" charset="0"/>
                      </a:endParaRPr>
                    </a:p>
                  </a:txBody>
                  <a:tcPr marL="90000" marR="90000" marT="46800" marB="46800" anchor="b" anchorCtr="1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lnSpc>
                          <a:spcPct val="50000"/>
                        </a:lnSpc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lang="en-US" altLang="zh-CN" dirty="0">
                          <a:latin typeface="Verdana" panose="020B0604030504040204" pitchFamily="34" charset="0"/>
                        </a:rPr>
                        <a:t>1</a:t>
                      </a:r>
                      <a:endParaRPr lang="en-US" altLang="zh-CN" dirty="0">
                        <a:latin typeface="Verdana" panose="020B0604030504040204" pitchFamily="34" charset="0"/>
                      </a:endParaRPr>
                    </a:p>
                  </a:txBody>
                  <a:tcPr marL="90000" marR="90000" marT="46800" marB="46800" anchor="b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lnSpc>
                          <a:spcPct val="50000"/>
                        </a:lnSpc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 dirty="0">
                          <a:latin typeface="Verdana" panose="020B0604030504040204" pitchFamily="34" charset="0"/>
                        </a:rPr>
                        <a:t>2</a:t>
                      </a:r>
                      <a:endParaRPr lang="en-US" altLang="zh-CN" sz="2000" dirty="0">
                        <a:latin typeface="Verdana" panose="020B0604030504040204" pitchFamily="34" charset="0"/>
                      </a:endParaRPr>
                    </a:p>
                  </a:txBody>
                  <a:tcPr marL="90000" marR="90000" marT="46800" marB="46800" anchor="b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925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lnSpc>
                          <a:spcPct val="50000"/>
                        </a:lnSpc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lang="en-US" altLang="zh-CN" dirty="0">
                          <a:latin typeface="Verdana" panose="020B0604030504040204" pitchFamily="34" charset="0"/>
                        </a:rPr>
                        <a:t>d</a:t>
                      </a:r>
                      <a:r>
                        <a:rPr lang="en-US" altLang="zh-CN" baseline="-25000" dirty="0">
                          <a:latin typeface="Verdana" panose="020B0604030504040204" pitchFamily="34" charset="0"/>
                        </a:rPr>
                        <a:t>N</a:t>
                      </a:r>
                      <a:r>
                        <a:rPr lang="en-US" altLang="zh-CN" dirty="0">
                          <a:latin typeface="Verdana" panose="020B0604030504040204" pitchFamily="34" charset="0"/>
                        </a:rPr>
                        <a:t>/mm</a:t>
                      </a:r>
                      <a:endParaRPr lang="en-US" altLang="zh-CN" dirty="0">
                        <a:latin typeface="Verdana" panose="020B0604030504040204" pitchFamily="34" charset="0"/>
                      </a:endParaRPr>
                    </a:p>
                  </a:txBody>
                  <a:tcPr marL="90000" marR="90000" marT="46800" marB="46800" anchor="b" anchorCtr="1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lnSpc>
                          <a:spcPct val="50000"/>
                        </a:lnSpc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lang="zh-CN" altLang="zh-CN" dirty="0">
                        <a:latin typeface="Verdana" panose="020B0604030504040204" pitchFamily="34" charset="0"/>
                      </a:endParaRPr>
                    </a:p>
                  </a:txBody>
                  <a:tcPr marL="90000" marR="90000" marT="46800" marB="46800" anchor="b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lnSpc>
                          <a:spcPct val="50000"/>
                        </a:lnSpc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lang="zh-CN" altLang="zh-CN" dirty="0">
                        <a:latin typeface="Verdana" panose="020B0604030504040204" pitchFamily="34" charset="0"/>
                      </a:endParaRPr>
                    </a:p>
                  </a:txBody>
                  <a:tcPr marL="90000" marR="90000" marT="46800" marB="46800" anchor="b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5630">
                <a:tc>
                  <a:txBody>
                    <a:bodyPr/>
                    <a:p>
                      <a:pPr lvl="0" eaLnBrk="1" hangingPunct="1">
                        <a:lnSpc>
                          <a:spcPct val="50000"/>
                        </a:lnSpc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lang="en-US" altLang="zh-CN" dirty="0">
                        <a:latin typeface="Verdana" panose="020B0604030504040204" pitchFamily="34" charset="0"/>
                      </a:endParaRPr>
                    </a:p>
                  </a:txBody>
                  <a:tcPr marL="90000" marR="90000" marT="46800" marB="46800" anchor="b" anchorCtr="1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p>
                      <a:pPr lvl="0" eaLnBrk="1" hangingPunct="1">
                        <a:lnSpc>
                          <a:spcPct val="50000"/>
                        </a:lnSpc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lang="zh-CN" altLang="zh-CN" dirty="0">
                        <a:latin typeface="Verdana" panose="020B0604030504040204" pitchFamily="34" charset="0"/>
                      </a:endParaRPr>
                    </a:p>
                  </a:txBody>
                  <a:tcPr marL="90000" marR="90000" marT="46800" marB="46800" anchor="b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 marL="90000" marR="90000" marT="46800" marB="46800" anchor="b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Object 6"/>
          <p:cNvGraphicFramePr>
            <a:graphicFrameLocks noChangeAspect="1"/>
          </p:cNvGraphicFramePr>
          <p:nvPr/>
        </p:nvGraphicFramePr>
        <p:xfrm>
          <a:off x="6854248" y="2450900"/>
          <a:ext cx="1689100" cy="41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6" name="Equation" r:id="rId2" imgW="24384000" imgH="5486400" progId="Equation.3">
                  <p:embed/>
                </p:oleObj>
              </mc:Choice>
              <mc:Fallback>
                <p:oleObj name="Equation" r:id="rId2" imgW="24384000" imgH="54864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4248" y="2450900"/>
                        <a:ext cx="1689100" cy="414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314065" y="3906838"/>
          <a:ext cx="1245870" cy="504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" r:id="rId4" imgW="533400" imgH="215900" progId="Equation.KSEE3">
                  <p:embed/>
                </p:oleObj>
              </mc:Choice>
              <mc:Fallback>
                <p:oleObj name="" r:id="rId4" imgW="533400" imgH="215900" progId="Equation.KSEE3">
                  <p:embed/>
                  <p:pic>
                    <p:nvPicPr>
                      <p:cNvPr id="0" name="图片 1026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314065" y="3906838"/>
                        <a:ext cx="1245870" cy="5041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内容占位符 1"/>
          <p:cNvSpPr/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4"/>
          <p:cNvSpPr txBox="1">
            <a:spLocks noChangeArrowheads="1"/>
          </p:cNvSpPr>
          <p:nvPr/>
        </p:nvSpPr>
        <p:spPr bwMode="auto">
          <a:xfrm>
            <a:off x="1371283" y="967105"/>
            <a:ext cx="7051675" cy="86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latin typeface="Verdana" panose="020B0604030504040204" pitchFamily="34" charset="0"/>
                <a:ea typeface="宋体-18030" pitchFamily="49" charset="-122"/>
              </a:rPr>
              <a:t>1</a:t>
            </a:r>
            <a:r>
              <a:rPr lang="zh-CN" altLang="en-US" sz="2000" b="1">
                <a:latin typeface="Verdana" panose="020B0604030504040204" pitchFamily="34" charset="0"/>
                <a:ea typeface="宋体-18030" pitchFamily="49" charset="-122"/>
              </a:rPr>
              <a:t>、测激光波长</a:t>
            </a:r>
            <a:r>
              <a:rPr lang="en-US" altLang="zh-CN" sz="2000" b="1">
                <a:latin typeface="Verdana" panose="020B0604030504040204" pitchFamily="34" charset="0"/>
                <a:ea typeface="宋体-18030" pitchFamily="49" charset="-122"/>
              </a:rPr>
              <a:t> </a:t>
            </a:r>
            <a:endParaRPr lang="en-US" altLang="zh-CN" sz="2000" b="1">
              <a:latin typeface="Verdana" panose="020B0604030504040204" pitchFamily="34" charset="0"/>
              <a:ea typeface="宋体-18030" pitchFamily="49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sz="2000" b="1">
                <a:latin typeface="Verdana" panose="020B0604030504040204" pitchFamily="34" charset="0"/>
                <a:ea typeface="宋体-18030" pitchFamily="49" charset="-122"/>
              </a:rPr>
              <a:t>要求：用逐差法处理实验数据，并计算不确定度</a:t>
            </a:r>
            <a:endParaRPr lang="zh-CN" altLang="en-US" sz="2000" b="1">
              <a:latin typeface="Verdana" panose="020B0604030504040204" pitchFamily="34" charset="0"/>
              <a:ea typeface="宋体-18030" pitchFamily="49" charset="-122"/>
            </a:endParaRPr>
          </a:p>
        </p:txBody>
      </p:sp>
      <p:graphicFrame>
        <p:nvGraphicFramePr>
          <p:cNvPr id="380933" name="Object 5"/>
          <p:cNvGraphicFramePr>
            <a:graphicFrameLocks noChangeAspect="1"/>
          </p:cNvGraphicFramePr>
          <p:nvPr/>
        </p:nvGraphicFramePr>
        <p:xfrm>
          <a:off x="2640013" y="5905500"/>
          <a:ext cx="1843087" cy="42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2" name="" r:id="rId1" imgW="1002665" imgH="228600" progId="Equation.DSMT4">
                  <p:embed/>
                </p:oleObj>
              </mc:Choice>
              <mc:Fallback>
                <p:oleObj name="" r:id="rId1" imgW="1002665" imgH="2286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0013" y="5905500"/>
                        <a:ext cx="1843087" cy="420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0934" name="Object 6"/>
          <p:cNvGraphicFramePr>
            <a:graphicFrameLocks noChangeAspect="1"/>
          </p:cNvGraphicFramePr>
          <p:nvPr/>
        </p:nvGraphicFramePr>
        <p:xfrm>
          <a:off x="4319588" y="1700213"/>
          <a:ext cx="2079625" cy="887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3" name="" r:id="rId3" imgW="1016000" imgH="431800" progId="Equation.3">
                  <p:embed/>
                </p:oleObj>
              </mc:Choice>
              <mc:Fallback>
                <p:oleObj name="" r:id="rId3" imgW="1016000" imgH="4318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9588" y="1700213"/>
                        <a:ext cx="2079625" cy="887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0936" name="Object 8"/>
          <p:cNvGraphicFramePr>
            <a:graphicFrameLocks noChangeAspect="1"/>
          </p:cNvGraphicFramePr>
          <p:nvPr/>
        </p:nvGraphicFramePr>
        <p:xfrm>
          <a:off x="7680325" y="1700372"/>
          <a:ext cx="1336675" cy="8013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4" name="" r:id="rId5" imgW="698500" imgH="419100" progId="Equation.3">
                  <p:embed/>
                </p:oleObj>
              </mc:Choice>
              <mc:Fallback>
                <p:oleObj name="" r:id="rId5" imgW="698500" imgH="4191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80325" y="1700372"/>
                        <a:ext cx="1336675" cy="80137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0937" name="Object 9"/>
          <p:cNvGraphicFramePr>
            <a:graphicFrameLocks noChangeAspect="1"/>
          </p:cNvGraphicFramePr>
          <p:nvPr/>
        </p:nvGraphicFramePr>
        <p:xfrm>
          <a:off x="2613025" y="2001838"/>
          <a:ext cx="1435100" cy="338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5" name="Equation" r:id="rId7" imgW="16764000" imgH="3962400" progId="Equation.3">
                  <p:embed/>
                </p:oleObj>
              </mc:Choice>
              <mc:Fallback>
                <p:oleObj name="Equation" r:id="rId7" imgW="16764000" imgH="39624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3025" y="2001838"/>
                        <a:ext cx="1435100" cy="338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0938" name="Object 10"/>
          <p:cNvGraphicFramePr>
            <a:graphicFrameLocks noChangeAspect="1"/>
          </p:cNvGraphicFramePr>
          <p:nvPr/>
        </p:nvGraphicFramePr>
        <p:xfrm>
          <a:off x="5426075" y="5732463"/>
          <a:ext cx="3287713" cy="91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6" name="Equation" r:id="rId9" imgW="42976800" imgH="11887200" progId="Equation.3">
                  <p:embed/>
                </p:oleObj>
              </mc:Choice>
              <mc:Fallback>
                <p:oleObj name="Equation" r:id="rId9" imgW="42976800" imgH="118872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6075" y="5732463"/>
                        <a:ext cx="3287713" cy="911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4" name="Rectangle 17"/>
          <p:cNvSpPr>
            <a:spLocks noChangeArrowheads="1"/>
          </p:cNvSpPr>
          <p:nvPr/>
        </p:nvSpPr>
        <p:spPr bwMode="auto">
          <a:xfrm>
            <a:off x="2041525" y="420688"/>
            <a:ext cx="2003425" cy="54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>
                <a:solidFill>
                  <a:srgbClr val="996600"/>
                </a:solidFill>
                <a:latin typeface="Garamond" panose="02020404030301010803" pitchFamily="18" charset="0"/>
              </a:rPr>
              <a:t>数据处理</a:t>
            </a:r>
            <a:endParaRPr lang="zh-CN" altLang="en-US" sz="3200" b="1">
              <a:solidFill>
                <a:srgbClr val="996600"/>
              </a:solidFill>
              <a:latin typeface="Garamond" panose="02020404030301010803" pitchFamily="18" charset="0"/>
            </a:endParaRPr>
          </a:p>
        </p:txBody>
      </p:sp>
      <p:graphicFrame>
        <p:nvGraphicFramePr>
          <p:cNvPr id="39945" name="Object 22"/>
          <p:cNvGraphicFramePr>
            <a:graphicFrameLocks noGrp="1" noChangeAspect="1"/>
          </p:cNvGraphicFramePr>
          <p:nvPr>
            <p:ph/>
          </p:nvPr>
        </p:nvGraphicFramePr>
        <p:xfrm>
          <a:off x="6054725" y="32829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7" name="" r:id="rId11" imgW="914400" imgH="215900" progId="Equation.3">
                  <p:embed/>
                </p:oleObj>
              </mc:Choice>
              <mc:Fallback>
                <p:oleObj name="" r:id="rId11" imgW="914400" imgH="215900" progId="Equation.3">
                  <p:embed/>
                  <p:pic>
                    <p:nvPicPr>
                      <p:cNvPr id="0" name="Object 2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54725" y="3282950"/>
                        <a:ext cx="114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圆角矩形 13"/>
          <p:cNvSpPr/>
          <p:nvPr/>
        </p:nvSpPr>
        <p:spPr>
          <a:xfrm>
            <a:off x="1919288" y="333375"/>
            <a:ext cx="2089150" cy="57467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graphicFrame>
        <p:nvGraphicFramePr>
          <p:cNvPr id="2" name="Object 6"/>
          <p:cNvGraphicFramePr>
            <a:graphicFrameLocks noChangeAspect="1"/>
          </p:cNvGraphicFramePr>
          <p:nvPr/>
        </p:nvGraphicFramePr>
        <p:xfrm>
          <a:off x="7088823" y="2963069"/>
          <a:ext cx="2811780" cy="4432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8" name="Equation" r:id="rId13" imgW="1371600" imgH="215900" progId="Equation.3">
                  <p:embed/>
                </p:oleObj>
              </mc:Choice>
              <mc:Fallback>
                <p:oleObj name="Equation" r:id="rId13" imgW="1371600" imgH="2159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8823" y="2963069"/>
                        <a:ext cx="2811780" cy="44323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8" name="Object 9"/>
          <p:cNvGraphicFramePr>
            <a:graphicFrameLocks noChangeAspect="1"/>
          </p:cNvGraphicFramePr>
          <p:nvPr/>
        </p:nvGraphicFramePr>
        <p:xfrm>
          <a:off x="2612708" y="3855720"/>
          <a:ext cx="2917825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9" name="" r:id="rId15" imgW="1028700" imgH="279400" progId="Equation.3">
                  <p:embed/>
                </p:oleObj>
              </mc:Choice>
              <mc:Fallback>
                <p:oleObj name="" r:id="rId15" imgW="1028700" imgH="2794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2708" y="3855720"/>
                        <a:ext cx="2917825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8"/>
          <p:cNvGraphicFramePr>
            <a:graphicFrameLocks noChangeAspect="1"/>
          </p:cNvGraphicFramePr>
          <p:nvPr/>
        </p:nvGraphicFramePr>
        <p:xfrm>
          <a:off x="2771775" y="4708525"/>
          <a:ext cx="1360488" cy="75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0" name="" r:id="rId17" imgW="711200" imgH="393700" progId="Equation.3">
                  <p:embed/>
                </p:oleObj>
              </mc:Choice>
              <mc:Fallback>
                <p:oleObj name="" r:id="rId17" imgW="711200" imgH="3937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4708525"/>
                        <a:ext cx="1360488" cy="752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50" name="Object 11"/>
          <p:cNvGraphicFramePr>
            <a:graphicFrameLocks noChangeAspect="1"/>
          </p:cNvGraphicFramePr>
          <p:nvPr/>
        </p:nvGraphicFramePr>
        <p:xfrm>
          <a:off x="5638800" y="4013200"/>
          <a:ext cx="3522663" cy="1547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1" name="Equation" r:id="rId19" imgW="27432000" imgH="15849600" progId="Equation.3">
                  <p:embed/>
                </p:oleObj>
              </mc:Choice>
              <mc:Fallback>
                <p:oleObj name="Equation" r:id="rId19" imgW="27432000" imgH="158496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4013200"/>
                        <a:ext cx="3522663" cy="1547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51" name="AutoShape 10"/>
          <p:cNvSpPr/>
          <p:nvPr/>
        </p:nvSpPr>
        <p:spPr bwMode="auto">
          <a:xfrm>
            <a:off x="5558155" y="4234180"/>
            <a:ext cx="152400" cy="914400"/>
          </a:xfrm>
          <a:prstGeom prst="leftBrace">
            <a:avLst>
              <a:gd name="adj1" fmla="val 50000"/>
              <a:gd name="adj2" fmla="val 50000"/>
            </a:avLst>
          </a:prstGeom>
          <a:noFill/>
          <a:ln w="28575" cmpd="sng">
            <a:solidFill>
              <a:schemeClr val="tx1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endParaRPr lang="zh-CN" altLang="en-US">
              <a:latin typeface="Arial" panose="020B0604020202020204" pitchFamily="34" charset="0"/>
            </a:endParaRPr>
          </a:p>
        </p:txBody>
      </p:sp>
      <p:graphicFrame>
        <p:nvGraphicFramePr>
          <p:cNvPr id="39952" name="Object 44"/>
          <p:cNvGraphicFramePr>
            <a:graphicFrameLocks noChangeAspect="1"/>
          </p:cNvGraphicFramePr>
          <p:nvPr/>
        </p:nvGraphicFramePr>
        <p:xfrm>
          <a:off x="2640013" y="2636521"/>
          <a:ext cx="3844925" cy="10960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2" name="" r:id="rId21" imgW="2717800" imgH="774065" progId="Equation.3">
                  <p:embed/>
                </p:oleObj>
              </mc:Choice>
              <mc:Fallback>
                <p:oleObj name="" r:id="rId21" imgW="2717800" imgH="774065" progId="Equation.3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0013" y="2636521"/>
                        <a:ext cx="3844925" cy="10960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6"/>
          <p:cNvGraphicFramePr>
            <a:graphicFrameLocks noChangeAspect="1"/>
          </p:cNvGraphicFramePr>
          <p:nvPr/>
        </p:nvGraphicFramePr>
        <p:xfrm>
          <a:off x="8104505" y="883603"/>
          <a:ext cx="1862455" cy="4629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3" name="Equation" r:id="rId23" imgW="1104900" imgH="241300" progId="Equation.3">
                  <p:embed/>
                </p:oleObj>
              </mc:Choice>
              <mc:Fallback>
                <p:oleObj name="Equation" r:id="rId23" imgW="1104900" imgH="2413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04505" y="883603"/>
                        <a:ext cx="1862455" cy="4629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939" name="Text Box 11"/>
          <p:cNvSpPr txBox="1">
            <a:spLocks noChangeArrowheads="1"/>
          </p:cNvSpPr>
          <p:nvPr/>
        </p:nvSpPr>
        <p:spPr bwMode="auto">
          <a:xfrm>
            <a:off x="2087563" y="1512887"/>
            <a:ext cx="3717492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latin typeface="Verdana" panose="020B0604030504040204" pitchFamily="34" charset="0"/>
                <a:ea typeface="宋体-18030" pitchFamily="49" charset="-122"/>
              </a:rPr>
              <a:t>2</a:t>
            </a:r>
            <a:r>
              <a:rPr lang="zh-CN" altLang="en-US" sz="2800" b="1">
                <a:latin typeface="Verdana" panose="020B0604030504040204" pitchFamily="34" charset="0"/>
                <a:ea typeface="宋体-18030" pitchFamily="49" charset="-122"/>
              </a:rPr>
              <a:t>、钠光双线波长差</a:t>
            </a:r>
            <a:endParaRPr lang="zh-CN" altLang="en-US" sz="2800" b="1">
              <a:latin typeface="Verdana" panose="020B0604030504040204" pitchFamily="34" charset="0"/>
              <a:ea typeface="宋体-18030" pitchFamily="49" charset="-122"/>
            </a:endParaRPr>
          </a:p>
        </p:txBody>
      </p:sp>
      <p:graphicFrame>
        <p:nvGraphicFramePr>
          <p:cNvPr id="380940" name="Object 12"/>
          <p:cNvGraphicFramePr>
            <a:graphicFrameLocks noChangeAspect="1"/>
          </p:cNvGraphicFramePr>
          <p:nvPr/>
        </p:nvGraphicFramePr>
        <p:xfrm>
          <a:off x="2552541" y="2970213"/>
          <a:ext cx="2526030" cy="91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2" name="" r:id="rId1" imgW="1193800" imgH="431800" progId="Equation.3">
                  <p:embed/>
                </p:oleObj>
              </mc:Choice>
              <mc:Fallback>
                <p:oleObj name="" r:id="rId1" imgW="1193800" imgH="4318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2541" y="2970213"/>
                        <a:ext cx="2526030" cy="917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0941" name="Object 13"/>
          <p:cNvGraphicFramePr>
            <a:graphicFrameLocks noChangeAspect="1"/>
          </p:cNvGraphicFramePr>
          <p:nvPr/>
        </p:nvGraphicFramePr>
        <p:xfrm>
          <a:off x="2702560" y="4197033"/>
          <a:ext cx="1987550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3" name="" r:id="rId3" imgW="1016000" imgH="228600" progId="Equation.DSMT4">
                  <p:embed/>
                </p:oleObj>
              </mc:Choice>
              <mc:Fallback>
                <p:oleObj name="" r:id="rId3" imgW="1016000" imgH="2286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2560" y="4197033"/>
                        <a:ext cx="1987550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0942" name="Object 14"/>
          <p:cNvGraphicFramePr>
            <a:graphicFrameLocks noChangeAspect="1"/>
          </p:cNvGraphicFramePr>
          <p:nvPr/>
        </p:nvGraphicFramePr>
        <p:xfrm>
          <a:off x="2568575" y="5156200"/>
          <a:ext cx="1550988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4" name="" r:id="rId5" imgW="800100" imgH="457200" progId="Equation.3">
                  <p:embed/>
                </p:oleObj>
              </mc:Choice>
              <mc:Fallback>
                <p:oleObj name="" r:id="rId5" imgW="800100" imgH="4572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8575" y="5156200"/>
                        <a:ext cx="1550988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6" name="Rectangle 17"/>
          <p:cNvSpPr>
            <a:spLocks noChangeArrowheads="1"/>
          </p:cNvSpPr>
          <p:nvPr/>
        </p:nvSpPr>
        <p:spPr bwMode="auto">
          <a:xfrm>
            <a:off x="2041525" y="420688"/>
            <a:ext cx="2003425" cy="54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>
                <a:solidFill>
                  <a:srgbClr val="996600"/>
                </a:solidFill>
                <a:latin typeface="Garamond" panose="02020404030301010803" pitchFamily="18" charset="0"/>
              </a:rPr>
              <a:t>数据处理</a:t>
            </a:r>
            <a:endParaRPr lang="zh-CN" altLang="en-US" sz="3200" b="1">
              <a:solidFill>
                <a:srgbClr val="996600"/>
              </a:solidFill>
              <a:latin typeface="Garamond" panose="02020404030301010803" pitchFamily="18" charset="0"/>
            </a:endParaRPr>
          </a:p>
        </p:txBody>
      </p:sp>
      <p:graphicFrame>
        <p:nvGraphicFramePr>
          <p:cNvPr id="40967" name="Object 22"/>
          <p:cNvGraphicFramePr>
            <a:graphicFrameLocks noGrp="1" noChangeAspect="1"/>
          </p:cNvGraphicFramePr>
          <p:nvPr>
            <p:ph/>
          </p:nvPr>
        </p:nvGraphicFramePr>
        <p:xfrm>
          <a:off x="6054725" y="32829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5" name="" r:id="rId7" imgW="914400" imgH="215900" progId="Equation.3">
                  <p:embed/>
                </p:oleObj>
              </mc:Choice>
              <mc:Fallback>
                <p:oleObj name="" r:id="rId7" imgW="914400" imgH="215900" progId="Equation.3">
                  <p:embed/>
                  <p:pic>
                    <p:nvPicPr>
                      <p:cNvPr id="0" name="Object 2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54725" y="3282950"/>
                        <a:ext cx="114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圆角矩形 13"/>
          <p:cNvSpPr/>
          <p:nvPr/>
        </p:nvSpPr>
        <p:spPr>
          <a:xfrm>
            <a:off x="1919288" y="333375"/>
            <a:ext cx="2089150" cy="57467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  <p:pic>
        <p:nvPicPr>
          <p:cNvPr id="16388" name="Picture 4" descr="实验课件模板-3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0" y="0"/>
            <a:ext cx="1219263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389" name="WordArt 5"/>
          <p:cNvSpPr>
            <a:spLocks noChangeArrowheads="1" noChangeShapeType="1"/>
          </p:cNvSpPr>
          <p:nvPr/>
        </p:nvSpPr>
        <p:spPr bwMode="auto">
          <a:xfrm>
            <a:off x="1981200" y="274638"/>
            <a:ext cx="2925763" cy="6953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4800" b="1" kern="10" dirty="0">
                <a:ln w="12700" cap="flat" cmpd="sng">
                  <a:solidFill>
                    <a:schemeClr val="bg1"/>
                  </a:solidFill>
                  <a:round/>
                </a:ln>
                <a:solidFill>
                  <a:srgbClr val="C00000"/>
                </a:solidFill>
                <a:effectLst>
                  <a:outerShdw dist="38100" dir="5400000" algn="ctr" rotWithShape="0">
                    <a:srgbClr val="4D4D4D">
                      <a:alpha val="75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思考题</a:t>
            </a:r>
            <a:endParaRPr lang="zh-CN" altLang="en-US" sz="4800" b="1" kern="10" dirty="0">
              <a:ln w="12700" cap="flat" cmpd="sng">
                <a:solidFill>
                  <a:schemeClr val="bg1"/>
                </a:solidFill>
                <a:round/>
              </a:ln>
              <a:solidFill>
                <a:srgbClr val="C00000"/>
              </a:solidFill>
              <a:effectLst>
                <a:outerShdw dist="38100" dir="5400000" algn="ctr" rotWithShape="0">
                  <a:srgbClr val="4D4D4D">
                    <a:alpha val="75000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981200" y="1184275"/>
            <a:ext cx="8687435" cy="48926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latinLnBrk="0" hangingPunct="1">
              <a:lnSpc>
                <a:spcPct val="150000"/>
              </a:lnSpc>
            </a:pPr>
            <a:r>
              <a:rPr lang="en-US" altLang="zh-CN" sz="2400" dirty="0" smtClean="0"/>
              <a:t>1. </a:t>
            </a:r>
            <a:r>
              <a:rPr lang="zh-CN" altLang="zh-CN" sz="2400" dirty="0" smtClean="0"/>
              <a:t>非定域干涉、等倾、等厚干涉条纹形成的条件是什么？实验中如何观察到这些干涉条纹？</a:t>
            </a:r>
            <a:endParaRPr lang="zh-CN" altLang="zh-CN" sz="2400" dirty="0" smtClean="0"/>
          </a:p>
          <a:p>
            <a:pPr eaLnBrk="1" latinLnBrk="0" hangingPunct="1">
              <a:lnSpc>
                <a:spcPct val="150000"/>
              </a:lnSpc>
            </a:pPr>
            <a:r>
              <a:rPr lang="en-US" altLang="zh-CN" sz="2400" dirty="0" smtClean="0"/>
              <a:t>2.</a:t>
            </a:r>
            <a:r>
              <a:rPr lang="zh-CN" altLang="zh-CN" sz="2400" dirty="0" smtClean="0"/>
              <a:t>怎样利用非定域干涉圆条纹的变化测量光波的波长？</a:t>
            </a:r>
            <a:endParaRPr lang="zh-CN" altLang="zh-CN" sz="2400" dirty="0" smtClean="0"/>
          </a:p>
          <a:p>
            <a:pPr eaLnBrk="1" latinLnBrk="0" hangingPunct="1">
              <a:lnSpc>
                <a:spcPct val="150000"/>
              </a:lnSpc>
            </a:pPr>
            <a:r>
              <a:rPr lang="en-US" altLang="zh-CN" sz="2400" dirty="0" smtClean="0"/>
              <a:t>3.</a:t>
            </a:r>
            <a:r>
              <a:rPr lang="zh-CN" altLang="zh-CN" sz="2400" dirty="0" smtClean="0"/>
              <a:t>怎样利用干涉条纹可见度的变化测量双线结构光波的波长差？</a:t>
            </a:r>
            <a:endParaRPr lang="zh-CN" altLang="zh-CN" sz="2400" dirty="0" smtClean="0"/>
          </a:p>
          <a:p>
            <a:pPr lvl="0" eaLnBrk="1" latinLnBrk="0" hangingPunct="1">
              <a:lnSpc>
                <a:spcPct val="150000"/>
              </a:lnSpc>
            </a:pPr>
            <a:r>
              <a:rPr lang="en-US" altLang="zh-CN" sz="2400" dirty="0" smtClean="0"/>
              <a:t>4.</a:t>
            </a:r>
            <a:r>
              <a:rPr lang="zh-CN" altLang="zh-CN" sz="2400" dirty="0" smtClean="0"/>
              <a:t>为什么观察激光非定域干涉时，通常看到圆弧条纹？怎样从条纹形状判定连线方向？</a:t>
            </a:r>
            <a:endParaRPr lang="zh-CN" altLang="zh-CN" sz="2400" dirty="0" smtClean="0"/>
          </a:p>
          <a:p>
            <a:pPr eaLnBrk="1" latinLnBrk="0" hangingPunct="1">
              <a:lnSpc>
                <a:spcPct val="150000"/>
              </a:lnSpc>
            </a:pPr>
            <a:r>
              <a:rPr lang="en-US" altLang="zh-CN" sz="2400" dirty="0" smtClean="0"/>
              <a:t>5.</a:t>
            </a:r>
            <a:r>
              <a:rPr lang="zh-CN" altLang="zh-CN" sz="2400" dirty="0" smtClean="0"/>
              <a:t>分析该实验中产生误差的主要原因。</a:t>
            </a:r>
            <a:endParaRPr lang="en-US" altLang="zh-CN" sz="2400" dirty="0" smtClean="0"/>
          </a:p>
          <a:p>
            <a:pPr eaLnBrk="1" latinLnBrk="0" hangingPunct="1">
              <a:lnSpc>
                <a:spcPct val="150000"/>
              </a:lnSpc>
            </a:pPr>
            <a:endParaRPr lang="en-US" altLang="zh-CN" sz="2400" dirty="0"/>
          </a:p>
          <a:p>
            <a:endParaRPr lang="zh-CN" altLang="zh-CN" sz="2400" b="1" i="1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  <p:pic>
        <p:nvPicPr>
          <p:cNvPr id="20484" name="Picture 4" descr="实验课件模板-7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/>
          <p:cNvSpPr/>
          <p:nvPr/>
        </p:nvSpPr>
        <p:spPr>
          <a:xfrm>
            <a:off x="1847851" y="188913"/>
            <a:ext cx="2087563" cy="576262"/>
          </a:xfrm>
          <a:prstGeom prst="roundRect">
            <a:avLst/>
          </a:prstGeom>
          <a:gradFill>
            <a:gsLst>
              <a:gs pos="0">
                <a:srgbClr val="9EE256"/>
              </a:gs>
              <a:gs pos="100000">
                <a:srgbClr val="52762D"/>
              </a:gs>
            </a:gsLst>
            <a:lin ang="5400000" scaled="0"/>
          </a:gra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19140" name="Text Box 4"/>
          <p:cNvSpPr txBox="1">
            <a:spLocks noChangeArrowheads="1"/>
          </p:cNvSpPr>
          <p:nvPr/>
        </p:nvSpPr>
        <p:spPr bwMode="auto">
          <a:xfrm>
            <a:off x="2124075" y="1535113"/>
            <a:ext cx="8243888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50000"/>
              </a:spcBef>
            </a:pPr>
            <a:r>
              <a:rPr lang="en-US" altLang="zh-CN" sz="2400">
                <a:latin typeface="Arial" panose="020B0604020202020204" pitchFamily="34" charset="0"/>
                <a:ea typeface="新宋体" panose="02010609030101010101" charset="-122"/>
              </a:rPr>
              <a:t>1.</a:t>
            </a:r>
            <a:r>
              <a:rPr lang="zh-CN" altLang="en-US" sz="2400">
                <a:latin typeface="Arial" panose="020B0604020202020204" pitchFamily="34" charset="0"/>
                <a:ea typeface="新宋体" panose="02010609030101010101" charset="-122"/>
              </a:rPr>
              <a:t>了解迈克耳孙干涉仪的结构和工作原理，掌握其调整方法</a:t>
            </a:r>
            <a:endParaRPr lang="zh-CN" altLang="en-US" sz="2400">
              <a:latin typeface="Arial" panose="020B0604020202020204" pitchFamily="34" charset="0"/>
              <a:ea typeface="新宋体" panose="02010609030101010101" charset="-122"/>
            </a:endParaRPr>
          </a:p>
        </p:txBody>
      </p:sp>
      <p:sp>
        <p:nvSpPr>
          <p:cNvPr id="219141" name="Text Box 5"/>
          <p:cNvSpPr txBox="1">
            <a:spLocks noChangeArrowheads="1"/>
          </p:cNvSpPr>
          <p:nvPr/>
        </p:nvSpPr>
        <p:spPr bwMode="auto">
          <a:xfrm>
            <a:off x="2109788" y="2667001"/>
            <a:ext cx="8208962" cy="112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50000"/>
              </a:spcBef>
            </a:pPr>
            <a:r>
              <a:rPr lang="en-US" altLang="zh-CN" sz="2400">
                <a:latin typeface="Arial" panose="020B0604020202020204" pitchFamily="34" charset="0"/>
                <a:ea typeface="新宋体" panose="02010609030101010101" charset="-122"/>
              </a:rPr>
              <a:t>2.</a:t>
            </a:r>
            <a:r>
              <a:rPr lang="zh-CN" altLang="en-US" sz="2400">
                <a:latin typeface="Arial" panose="020B0604020202020204" pitchFamily="34" charset="0"/>
                <a:ea typeface="新宋体" panose="02010609030101010101" charset="-122"/>
              </a:rPr>
              <a:t>学会用迈克耳孙干涉仪观察非定域干涉、等倾干涉、等厚干涉及白光干涉现象</a:t>
            </a:r>
            <a:endParaRPr lang="zh-CN" altLang="en-US" sz="2400">
              <a:latin typeface="Arial" panose="020B0604020202020204" pitchFamily="34" charset="0"/>
              <a:ea typeface="新宋体" panose="02010609030101010101" charset="-122"/>
            </a:endParaRPr>
          </a:p>
        </p:txBody>
      </p:sp>
      <p:sp>
        <p:nvSpPr>
          <p:cNvPr id="219142" name="Text Box 6"/>
          <p:cNvSpPr txBox="1">
            <a:spLocks noChangeArrowheads="1"/>
          </p:cNvSpPr>
          <p:nvPr/>
        </p:nvSpPr>
        <p:spPr bwMode="auto">
          <a:xfrm>
            <a:off x="2109789" y="4310063"/>
            <a:ext cx="81375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>
                <a:latin typeface="Arial" panose="020B0604020202020204" pitchFamily="34" charset="0"/>
                <a:ea typeface="新宋体" panose="02010609030101010101" charset="-122"/>
              </a:rPr>
              <a:t>3.</a:t>
            </a:r>
            <a:r>
              <a:rPr lang="zh-CN" altLang="en-US" sz="2400">
                <a:latin typeface="Arial" panose="020B0604020202020204" pitchFamily="34" charset="0"/>
                <a:ea typeface="新宋体" panose="02010609030101010101" charset="-122"/>
              </a:rPr>
              <a:t>学会用迈克耳孙干涉仪测激光波长及钠光双线波长差</a:t>
            </a:r>
            <a:endParaRPr lang="zh-CN" altLang="en-US" sz="2400">
              <a:latin typeface="Arial" panose="020B0604020202020204" pitchFamily="34" charset="0"/>
              <a:ea typeface="新宋体" panose="02010609030101010101" charset="-122"/>
            </a:endParaRPr>
          </a:p>
        </p:txBody>
      </p:sp>
      <p:sp>
        <p:nvSpPr>
          <p:cNvPr id="22533" name="Rectangle 9"/>
          <p:cNvSpPr>
            <a:spLocks noChangeArrowheads="1"/>
          </p:cNvSpPr>
          <p:nvPr/>
        </p:nvSpPr>
        <p:spPr bwMode="auto">
          <a:xfrm>
            <a:off x="2025651" y="234950"/>
            <a:ext cx="2003425" cy="54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>
                <a:solidFill>
                  <a:srgbClr val="996600"/>
                </a:solidFill>
                <a:latin typeface="Garamond" panose="02020404030301010803" pitchFamily="18" charset="0"/>
              </a:rPr>
              <a:t>实验目的</a:t>
            </a:r>
            <a:endParaRPr lang="zh-CN" altLang="en-US" sz="3200" b="1">
              <a:solidFill>
                <a:srgbClr val="996600"/>
              </a:solidFill>
              <a:latin typeface="Garamond" panose="02020404030301010803" pitchFamily="18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圆角矩形 19"/>
          <p:cNvSpPr/>
          <p:nvPr/>
        </p:nvSpPr>
        <p:spPr>
          <a:xfrm>
            <a:off x="1847851" y="260351"/>
            <a:ext cx="2087563" cy="576263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218" name="Text Box 3"/>
          <p:cNvSpPr txBox="1">
            <a:spLocks noChangeArrowheads="1"/>
          </p:cNvSpPr>
          <p:nvPr/>
        </p:nvSpPr>
        <p:spPr bwMode="auto">
          <a:xfrm>
            <a:off x="2495550" y="6958013"/>
            <a:ext cx="7513638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zh-CN" altLang="zh-CN" sz="1000">
              <a:latin typeface="Times New Roman" panose="02020603050405020304" pitchFamily="18" charset="0"/>
            </a:endParaRPr>
          </a:p>
        </p:txBody>
      </p:sp>
      <p:sp>
        <p:nvSpPr>
          <p:cNvPr id="9222" name="Text Box 6"/>
          <p:cNvSpPr txBox="1">
            <a:spLocks noChangeArrowheads="1"/>
          </p:cNvSpPr>
          <p:nvPr/>
        </p:nvSpPr>
        <p:spPr bwMode="auto">
          <a:xfrm>
            <a:off x="3937001" y="220663"/>
            <a:ext cx="5948363" cy="1160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rgbClr val="FF0000"/>
                </a:solidFill>
              </a:rPr>
              <a:t>——</a:t>
            </a:r>
            <a:r>
              <a:rPr lang="zh-CN" altLang="en-US" sz="2800" b="1" dirty="0">
                <a:solidFill>
                  <a:srgbClr val="009999"/>
                </a:solidFill>
                <a:latin typeface="Times New Roman" panose="02020603050405020304" pitchFamily="18" charset="0"/>
              </a:rPr>
              <a:t>迈克尔逊干涉仪结构及其光路</a:t>
            </a:r>
            <a:endParaRPr lang="zh-CN" altLang="en-US" sz="2800" b="1" dirty="0"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endParaRPr lang="en-US" altLang="zh-CN" sz="2800" b="1" dirty="0">
              <a:solidFill>
                <a:srgbClr val="FF0000"/>
              </a:solidFill>
            </a:endParaRPr>
          </a:p>
        </p:txBody>
      </p:sp>
      <p:sp>
        <p:nvSpPr>
          <p:cNvPr id="9224" name="Text Box 8"/>
          <p:cNvSpPr txBox="1">
            <a:spLocks noChangeArrowheads="1"/>
          </p:cNvSpPr>
          <p:nvPr/>
        </p:nvSpPr>
        <p:spPr bwMode="auto">
          <a:xfrm>
            <a:off x="1740347" y="216694"/>
            <a:ext cx="2522538" cy="701675"/>
          </a:xfrm>
          <a:prstGeom prst="rect">
            <a:avLst/>
          </a:prstGeom>
          <a:gradFill>
            <a:gsLst>
              <a:gs pos="0">
                <a:srgbClr val="9EE256"/>
              </a:gs>
              <a:gs pos="100000">
                <a:srgbClr val="52762D"/>
              </a:gs>
            </a:gsLst>
            <a:lin ang="5400000" scaled="0"/>
          </a:gradFill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000" b="1" dirty="0">
                <a:solidFill>
                  <a:srgbClr val="0033CC"/>
                </a:solidFill>
              </a:rPr>
              <a:t>实验原理</a:t>
            </a:r>
            <a:endParaRPr lang="zh-CN" altLang="en-US" sz="4000" b="1" dirty="0">
              <a:solidFill>
                <a:srgbClr val="0033CC"/>
              </a:solidFill>
            </a:endParaRPr>
          </a:p>
        </p:txBody>
      </p:sp>
      <p:pic>
        <p:nvPicPr>
          <p:cNvPr id="9226" name="Picture 10" descr="part_mkexgsy_clip_image003"/>
          <p:cNvPicPr>
            <a:picLocks noChangeAspect="1" noChangeArrowheads="1"/>
          </p:cNvPicPr>
          <p:nvPr/>
        </p:nvPicPr>
        <p:blipFill>
          <a:blip r:embed="rId1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74" b="13478"/>
          <a:stretch>
            <a:fillRect/>
          </a:stretch>
        </p:blipFill>
        <p:spPr bwMode="auto">
          <a:xfrm>
            <a:off x="6109649" y="1129260"/>
            <a:ext cx="4176713" cy="331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35" name="Text Box 19"/>
          <p:cNvSpPr txBox="1">
            <a:spLocks noChangeArrowheads="1"/>
          </p:cNvSpPr>
          <p:nvPr/>
        </p:nvSpPr>
        <p:spPr bwMode="auto">
          <a:xfrm>
            <a:off x="6443664" y="5338764"/>
            <a:ext cx="3743325" cy="706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>
                <a:solidFill>
                  <a:srgbClr val="FF0000"/>
                </a:solidFill>
                <a:latin typeface="Verdana" panose="020B0604030504040204" pitchFamily="34" charset="0"/>
              </a:rPr>
              <a:t>结构；光路；补偿板；两反射镜方位调节、动镜位置变化及读数</a:t>
            </a:r>
            <a:endParaRPr lang="zh-CN" altLang="en-US" sz="2000" b="1">
              <a:solidFill>
                <a:srgbClr val="FF0000"/>
              </a:solidFill>
              <a:latin typeface="Verdana" panose="020B060403050404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" y="1299210"/>
            <a:ext cx="6015355" cy="451421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4"/>
          <p:cNvSpPr txBox="1">
            <a:spLocks noChangeArrowheads="1"/>
          </p:cNvSpPr>
          <p:nvPr/>
        </p:nvSpPr>
        <p:spPr bwMode="auto">
          <a:xfrm>
            <a:off x="1847850" y="981075"/>
            <a:ext cx="53292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>
                <a:solidFill>
                  <a:srgbClr val="009999"/>
                </a:solidFill>
                <a:latin typeface="Verdana" panose="020B0604030504040204" pitchFamily="34" charset="0"/>
              </a:rPr>
              <a:t>2.</a:t>
            </a:r>
            <a:r>
              <a:rPr lang="zh-CN" altLang="en-US" sz="2400" b="1">
                <a:solidFill>
                  <a:srgbClr val="009999"/>
                </a:solidFill>
                <a:latin typeface="Verdana" panose="020B0604030504040204" pitchFamily="34" charset="0"/>
              </a:rPr>
              <a:t>非定域干涉条纹的观察</a:t>
            </a:r>
            <a:endParaRPr lang="zh-CN" altLang="en-US" sz="2400" b="1">
              <a:solidFill>
                <a:srgbClr val="009999"/>
              </a:solidFill>
              <a:latin typeface="Verdana" panose="020B0604030504040204" pitchFamily="34" charset="0"/>
            </a:endParaRPr>
          </a:p>
        </p:txBody>
      </p:sp>
      <p:sp>
        <p:nvSpPr>
          <p:cNvPr id="366605" name="Text Box 13"/>
          <p:cNvSpPr txBox="1">
            <a:spLocks noChangeArrowheads="1"/>
          </p:cNvSpPr>
          <p:nvPr/>
        </p:nvSpPr>
        <p:spPr bwMode="auto">
          <a:xfrm>
            <a:off x="1906588" y="1611314"/>
            <a:ext cx="5384800" cy="4402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</a:rPr>
              <a:t>     </a:t>
            </a:r>
            <a:r>
              <a:rPr lang="zh-CN" altLang="en-US" sz="2000">
                <a:latin typeface="新宋体" panose="02010609030101010101" charset="-122"/>
                <a:ea typeface="新宋体" panose="02010609030101010101" charset="-122"/>
              </a:rPr>
              <a:t>点光源照射时，经</a:t>
            </a:r>
            <a:r>
              <a:rPr lang="en-US" altLang="zh-CN" sz="2000">
                <a:latin typeface="新宋体" panose="02010609030101010101" charset="-122"/>
                <a:ea typeface="新宋体" panose="02010609030101010101" charset="-122"/>
              </a:rPr>
              <a:t>M</a:t>
            </a:r>
            <a:r>
              <a:rPr lang="en-US" altLang="zh-CN" sz="2000" baseline="-25000">
                <a:latin typeface="新宋体" panose="02010609030101010101" charset="-122"/>
                <a:ea typeface="新宋体" panose="02010609030101010101" charset="-122"/>
              </a:rPr>
              <a:t>1</a:t>
            </a:r>
            <a:r>
              <a:rPr lang="zh-CN" altLang="en-US" sz="2000">
                <a:latin typeface="新宋体" panose="02010609030101010101" charset="-122"/>
                <a:ea typeface="新宋体" panose="02010609030101010101" charset="-122"/>
              </a:rPr>
              <a:t>、</a:t>
            </a:r>
            <a:r>
              <a:rPr lang="en-US" altLang="zh-CN" sz="2000">
                <a:latin typeface="新宋体" panose="02010609030101010101" charset="-122"/>
                <a:ea typeface="新宋体" panose="02010609030101010101" charset="-122"/>
              </a:rPr>
              <a:t>M</a:t>
            </a:r>
            <a:r>
              <a:rPr lang="en-US" altLang="zh-CN" sz="2000" baseline="-25000">
                <a:latin typeface="新宋体" panose="02010609030101010101" charset="-122"/>
                <a:ea typeface="新宋体" panose="02010609030101010101" charset="-122"/>
              </a:rPr>
              <a:t>2</a:t>
            </a:r>
            <a:r>
              <a:rPr lang="zh-CN" altLang="en-US" sz="2000">
                <a:latin typeface="新宋体" panose="02010609030101010101" charset="-122"/>
                <a:ea typeface="新宋体" panose="02010609030101010101" charset="-122"/>
              </a:rPr>
              <a:t>反射的两束光产生的干涉等效于两个虚光源</a:t>
            </a:r>
            <a:r>
              <a:rPr lang="en-US" altLang="zh-CN" sz="2000">
                <a:latin typeface="新宋体" panose="02010609030101010101" charset="-122"/>
                <a:ea typeface="新宋体" panose="02010609030101010101" charset="-122"/>
              </a:rPr>
              <a:t>S</a:t>
            </a:r>
            <a:r>
              <a:rPr lang="en-US" altLang="zh-CN" sz="2000" baseline="-25000">
                <a:latin typeface="新宋体" panose="02010609030101010101" charset="-122"/>
                <a:ea typeface="新宋体" panose="02010609030101010101" charset="-122"/>
              </a:rPr>
              <a:t>1</a:t>
            </a:r>
            <a:r>
              <a:rPr lang="zh-CN" altLang="en-US" sz="2000">
                <a:latin typeface="新宋体" panose="02010609030101010101" charset="-122"/>
                <a:ea typeface="新宋体" panose="02010609030101010101" charset="-122"/>
              </a:rPr>
              <a:t>、</a:t>
            </a:r>
            <a:r>
              <a:rPr lang="en-US" altLang="zh-CN" sz="2000">
                <a:latin typeface="新宋体" panose="02010609030101010101" charset="-122"/>
                <a:ea typeface="新宋体" panose="02010609030101010101" charset="-122"/>
              </a:rPr>
              <a:t>S</a:t>
            </a:r>
            <a:r>
              <a:rPr lang="en-US" altLang="zh-CN" sz="2000" baseline="-25000">
                <a:latin typeface="新宋体" panose="02010609030101010101" charset="-122"/>
                <a:ea typeface="新宋体" panose="02010609030101010101" charset="-122"/>
              </a:rPr>
              <a:t>2</a:t>
            </a:r>
            <a:r>
              <a:rPr lang="en-US" altLang="zh-CN" sz="2000">
                <a:latin typeface="新宋体" panose="02010609030101010101" charset="-122"/>
                <a:ea typeface="新宋体" panose="02010609030101010101" charset="-122"/>
              </a:rPr>
              <a:t> </a:t>
            </a:r>
            <a:r>
              <a:rPr lang="zh-CN" altLang="en-US" sz="2000">
                <a:latin typeface="新宋体" panose="02010609030101010101" charset="-122"/>
                <a:ea typeface="新宋体" panose="02010609030101010101" charset="-122"/>
              </a:rPr>
              <a:t>发出的光产生的干涉，虚光源</a:t>
            </a:r>
            <a:r>
              <a:rPr lang="en-US" altLang="zh-CN" sz="2000">
                <a:latin typeface="新宋体" panose="02010609030101010101" charset="-122"/>
                <a:ea typeface="新宋体" panose="02010609030101010101" charset="-122"/>
              </a:rPr>
              <a:t>S</a:t>
            </a:r>
            <a:r>
              <a:rPr lang="en-US" altLang="zh-CN" sz="2000" baseline="-25000">
                <a:latin typeface="新宋体" panose="02010609030101010101" charset="-122"/>
                <a:ea typeface="新宋体" panose="02010609030101010101" charset="-122"/>
              </a:rPr>
              <a:t>1</a:t>
            </a:r>
            <a:r>
              <a:rPr lang="zh-CN" altLang="en-US" sz="2000">
                <a:latin typeface="新宋体" panose="02010609030101010101" charset="-122"/>
                <a:ea typeface="新宋体" panose="02010609030101010101" charset="-122"/>
              </a:rPr>
              <a:t>、</a:t>
            </a:r>
            <a:r>
              <a:rPr lang="en-US" altLang="zh-CN" sz="2000">
                <a:latin typeface="新宋体" panose="02010609030101010101" charset="-122"/>
                <a:ea typeface="新宋体" panose="02010609030101010101" charset="-122"/>
              </a:rPr>
              <a:t>S</a:t>
            </a:r>
            <a:r>
              <a:rPr lang="en-US" altLang="zh-CN" sz="2000" baseline="-25000">
                <a:latin typeface="新宋体" panose="02010609030101010101" charset="-122"/>
                <a:ea typeface="新宋体" panose="02010609030101010101" charset="-122"/>
              </a:rPr>
              <a:t>2</a:t>
            </a:r>
            <a:r>
              <a:rPr lang="en-US" altLang="zh-CN" sz="2000">
                <a:latin typeface="新宋体" panose="02010609030101010101" charset="-122"/>
                <a:ea typeface="新宋体" panose="02010609030101010101" charset="-122"/>
              </a:rPr>
              <a:t> </a:t>
            </a:r>
            <a:r>
              <a:rPr lang="zh-CN" altLang="en-US" sz="2000">
                <a:latin typeface="新宋体" panose="02010609030101010101" charset="-122"/>
                <a:ea typeface="新宋体" panose="02010609030101010101" charset="-122"/>
              </a:rPr>
              <a:t>发出的光在其相遇的空间处处相干，因此是非定域干涉。用观察屏观察干涉条纹时，在不同的位置可以观察到不同的干涉条纹（如圆、椭圆、双曲线、直线），在迈克耳孙干涉仪的实际情况下，放置屏的空间是有限的，一般能观察到圆和椭圆形状。当把观察屏放在垂直于</a:t>
            </a:r>
            <a:r>
              <a:rPr lang="en-US" altLang="zh-CN" sz="2000">
                <a:latin typeface="新宋体" panose="02010609030101010101" charset="-122"/>
                <a:ea typeface="新宋体" panose="02010609030101010101" charset="-122"/>
              </a:rPr>
              <a:t>S</a:t>
            </a:r>
            <a:r>
              <a:rPr lang="en-US" altLang="zh-CN" sz="2000" baseline="-25000">
                <a:latin typeface="新宋体" panose="02010609030101010101" charset="-122"/>
                <a:ea typeface="新宋体" panose="02010609030101010101" charset="-122"/>
              </a:rPr>
              <a:t>1</a:t>
            </a:r>
            <a:r>
              <a:rPr lang="zh-CN" altLang="en-US" sz="2000">
                <a:latin typeface="新宋体" panose="02010609030101010101" charset="-122"/>
                <a:ea typeface="新宋体" panose="02010609030101010101" charset="-122"/>
              </a:rPr>
              <a:t>、</a:t>
            </a:r>
            <a:r>
              <a:rPr lang="en-US" altLang="zh-CN" sz="2000">
                <a:latin typeface="新宋体" panose="02010609030101010101" charset="-122"/>
                <a:ea typeface="新宋体" panose="02010609030101010101" charset="-122"/>
              </a:rPr>
              <a:t>S</a:t>
            </a:r>
            <a:r>
              <a:rPr lang="en-US" altLang="zh-CN" sz="2000" baseline="-25000">
                <a:latin typeface="新宋体" panose="02010609030101010101" charset="-122"/>
                <a:ea typeface="新宋体" panose="02010609030101010101" charset="-122"/>
              </a:rPr>
              <a:t>2</a:t>
            </a:r>
            <a:r>
              <a:rPr lang="en-US" altLang="zh-CN" sz="2000">
                <a:latin typeface="新宋体" panose="02010609030101010101" charset="-122"/>
                <a:ea typeface="新宋体" panose="02010609030101010101" charset="-122"/>
              </a:rPr>
              <a:t> </a:t>
            </a:r>
            <a:r>
              <a:rPr lang="zh-CN" altLang="en-US" sz="2000">
                <a:latin typeface="新宋体" panose="02010609030101010101" charset="-122"/>
                <a:ea typeface="新宋体" panose="02010609030101010101" charset="-122"/>
              </a:rPr>
              <a:t>的连线上时，观察到的条纹是一组同心圆。</a:t>
            </a:r>
            <a:endParaRPr lang="zh-CN" altLang="en-US" sz="2000">
              <a:latin typeface="新宋体" panose="02010609030101010101" charset="-122"/>
              <a:ea typeface="新宋体" panose="02010609030101010101" charset="-122"/>
            </a:endParaRPr>
          </a:p>
        </p:txBody>
      </p:sp>
      <p:sp>
        <p:nvSpPr>
          <p:cNvPr id="27652" name="Rectangle 52"/>
          <p:cNvSpPr>
            <a:spLocks noChangeArrowheads="1"/>
          </p:cNvSpPr>
          <p:nvPr/>
        </p:nvSpPr>
        <p:spPr bwMode="auto">
          <a:xfrm>
            <a:off x="1677988" y="160338"/>
            <a:ext cx="1897062" cy="546100"/>
          </a:xfrm>
          <a:prstGeom prst="rect">
            <a:avLst/>
          </a:prstGeom>
          <a:gradFill>
            <a:gsLst>
              <a:gs pos="0">
                <a:srgbClr val="9EE256"/>
              </a:gs>
              <a:gs pos="100000">
                <a:srgbClr val="52762D"/>
              </a:gs>
            </a:gsLst>
            <a:lin ang="5400000" scaled="0"/>
          </a:gradFill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>
                <a:solidFill>
                  <a:srgbClr val="996600"/>
                </a:solidFill>
                <a:latin typeface="Garamond" panose="02020404030301010803" pitchFamily="18" charset="0"/>
              </a:rPr>
              <a:t>实验原理</a:t>
            </a:r>
            <a:endParaRPr lang="zh-CN" altLang="en-US" sz="3200" b="1">
              <a:solidFill>
                <a:srgbClr val="996600"/>
              </a:solidFill>
              <a:latin typeface="Garamond" panose="02020404030301010803" pitchFamily="18" charset="0"/>
            </a:endParaRPr>
          </a:p>
        </p:txBody>
      </p:sp>
      <p:pic>
        <p:nvPicPr>
          <p:cNvPr id="27653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4376" y="1199515"/>
            <a:ext cx="3197225" cy="4713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圆角矩形 5"/>
          <p:cNvSpPr/>
          <p:nvPr/>
        </p:nvSpPr>
        <p:spPr>
          <a:xfrm>
            <a:off x="1703389" y="115888"/>
            <a:ext cx="1944687" cy="57626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pic>
        <p:nvPicPr>
          <p:cNvPr id="7" name="图片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1565" y="4380230"/>
            <a:ext cx="1977390" cy="1983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10028555" y="6363335"/>
            <a:ext cx="19304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b="1" dirty="0" smtClean="0">
                <a:solidFill>
                  <a:srgbClr val="009999"/>
                </a:solidFill>
                <a:latin typeface="Verdana" panose="020B0604030504040204" pitchFamily="34" charset="0"/>
              </a:rPr>
              <a:t>非</a:t>
            </a:r>
            <a:r>
              <a:rPr lang="zh-CN" altLang="en-US" b="1" dirty="0">
                <a:solidFill>
                  <a:srgbClr val="009999"/>
                </a:solidFill>
                <a:latin typeface="Verdana" panose="020B0604030504040204" pitchFamily="34" charset="0"/>
              </a:rPr>
              <a:t>定域干涉条纹</a:t>
            </a:r>
            <a:endParaRPr lang="zh-CN" altLang="en-US" b="1" dirty="0">
              <a:solidFill>
                <a:srgbClr val="009999"/>
              </a:solidFill>
              <a:latin typeface="Verdana" panose="020B0604030504040204" pitchFamily="34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圆角矩形 16"/>
          <p:cNvSpPr/>
          <p:nvPr/>
        </p:nvSpPr>
        <p:spPr>
          <a:xfrm>
            <a:off x="1847851" y="188913"/>
            <a:ext cx="2087563" cy="576262"/>
          </a:xfrm>
          <a:prstGeom prst="roundRect">
            <a:avLst/>
          </a:prstGeom>
          <a:gradFill>
            <a:gsLst>
              <a:gs pos="0">
                <a:srgbClr val="9EE256"/>
              </a:gs>
              <a:gs pos="100000">
                <a:srgbClr val="52762D"/>
              </a:gs>
            </a:gsLst>
            <a:lin ang="5400000" scaled="0"/>
          </a:gra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32" name="Text Box 4"/>
          <p:cNvSpPr txBox="1">
            <a:spLocks noChangeArrowheads="1"/>
          </p:cNvSpPr>
          <p:nvPr/>
        </p:nvSpPr>
        <p:spPr bwMode="auto">
          <a:xfrm>
            <a:off x="1976439" y="984250"/>
            <a:ext cx="35639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>
                <a:solidFill>
                  <a:srgbClr val="009999"/>
                </a:solidFill>
                <a:latin typeface="Verdana" panose="020B0604030504040204" pitchFamily="34" charset="0"/>
              </a:rPr>
              <a:t>3.</a:t>
            </a:r>
            <a:r>
              <a:rPr lang="zh-CN" altLang="en-US" sz="2400" b="1">
                <a:solidFill>
                  <a:srgbClr val="009999"/>
                </a:solidFill>
                <a:latin typeface="Verdana" panose="020B0604030504040204" pitchFamily="34" charset="0"/>
              </a:rPr>
              <a:t>等倾干涉条纹的观察</a:t>
            </a:r>
            <a:endParaRPr lang="zh-CN" altLang="en-US" sz="2400" b="1">
              <a:solidFill>
                <a:srgbClr val="009999"/>
              </a:solidFill>
              <a:latin typeface="Verdana" panose="020B0604030504040204" pitchFamily="34" charset="0"/>
            </a:endParaRPr>
          </a:p>
        </p:txBody>
      </p:sp>
      <p:sp>
        <p:nvSpPr>
          <p:cNvPr id="1033" name="Rectangle 41"/>
          <p:cNvSpPr>
            <a:spLocks noChangeArrowheads="1"/>
          </p:cNvSpPr>
          <p:nvPr/>
        </p:nvSpPr>
        <p:spPr bwMode="auto">
          <a:xfrm>
            <a:off x="-215900" y="3069582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400">
              <a:latin typeface="Verdana" panose="020B0604030504040204" pitchFamily="34" charset="0"/>
              <a:ea typeface="宋体-18030" pitchFamily="49" charset="-122"/>
            </a:endParaRPr>
          </a:p>
        </p:txBody>
      </p:sp>
      <p:sp>
        <p:nvSpPr>
          <p:cNvPr id="1034" name="Rectangle 43"/>
          <p:cNvSpPr>
            <a:spLocks noChangeArrowheads="1"/>
          </p:cNvSpPr>
          <p:nvPr/>
        </p:nvSpPr>
        <p:spPr bwMode="auto">
          <a:xfrm>
            <a:off x="1524001" y="-230832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400">
              <a:latin typeface="Verdana" panose="020B0604030504040204" pitchFamily="34" charset="0"/>
              <a:ea typeface="宋体-18030" pitchFamily="49" charset="-122"/>
            </a:endParaRPr>
          </a:p>
        </p:txBody>
      </p:sp>
      <p:sp>
        <p:nvSpPr>
          <p:cNvPr id="370732" name="Text Box 44"/>
          <p:cNvSpPr txBox="1">
            <a:spLocks noChangeArrowheads="1"/>
          </p:cNvSpPr>
          <p:nvPr/>
        </p:nvSpPr>
        <p:spPr bwMode="auto">
          <a:xfrm>
            <a:off x="1976439" y="3962401"/>
            <a:ext cx="7869237" cy="267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50000"/>
              </a:spcBef>
            </a:pPr>
            <a:r>
              <a:rPr lang="zh-CN" altLang="en-US" sz="2400">
                <a:latin typeface="Verdana" panose="020B0604030504040204" pitchFamily="34" charset="0"/>
                <a:ea typeface="宋体-18030" pitchFamily="49" charset="-122"/>
              </a:rPr>
              <a:t>由此可知：在</a:t>
            </a:r>
            <a:r>
              <a:rPr lang="en-US" altLang="zh-CN" sz="2400" i="1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d</a:t>
            </a:r>
            <a:r>
              <a:rPr lang="zh-CN" altLang="en-US" sz="2400">
                <a:latin typeface="Script MT Bold" panose="03040602040607080904" pitchFamily="66" charset="0"/>
                <a:ea typeface="宋体-18030" pitchFamily="49" charset="-122"/>
              </a:rPr>
              <a:t>一定时，</a:t>
            </a:r>
            <a:r>
              <a:rPr lang="zh-CN" altLang="en-US" sz="2400">
                <a:latin typeface="Verdana" panose="020B0604030504040204" pitchFamily="34" charset="0"/>
                <a:ea typeface="宋体-18030" pitchFamily="49" charset="-122"/>
              </a:rPr>
              <a:t>倾角相同的入射光束，对应同一级干涉条纹，因此称为等倾干涉，倾角相同的光在透镜的焦平面上对应同一干涉圆环，因此其干涉条纹为一组同心圆。用聚焦于无穷远的眼睛直接观察或放置一会聚透镜，在其后焦平面上用观察屏可观察到等倾干涉条纹。</a:t>
            </a:r>
            <a:endParaRPr lang="zh-CN" altLang="en-US" sz="2400">
              <a:latin typeface="Verdana" panose="020B0604030504040204" pitchFamily="34" charset="0"/>
              <a:ea typeface="宋体-18030" pitchFamily="49" charset="-122"/>
            </a:endParaRPr>
          </a:p>
        </p:txBody>
      </p:sp>
      <p:grpSp>
        <p:nvGrpSpPr>
          <p:cNvPr id="2" name="Group 54"/>
          <p:cNvGrpSpPr/>
          <p:nvPr/>
        </p:nvGrpSpPr>
        <p:grpSpPr bwMode="auto">
          <a:xfrm>
            <a:off x="1939926" y="1416051"/>
            <a:ext cx="4729163" cy="2678113"/>
            <a:chOff x="398" y="904"/>
            <a:chExt cx="2979" cy="1687"/>
          </a:xfrm>
        </p:grpSpPr>
        <p:graphicFrame>
          <p:nvGraphicFramePr>
            <p:cNvPr id="1027" name="Object 36"/>
            <p:cNvGraphicFramePr>
              <a:graphicFrameLocks noChangeAspect="1"/>
            </p:cNvGraphicFramePr>
            <p:nvPr/>
          </p:nvGraphicFramePr>
          <p:xfrm>
            <a:off x="2840" y="1606"/>
            <a:ext cx="48" cy="1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04" name="公式" r:id="rId1" imgW="63500" imgH="190500" progId="Equation.3">
                    <p:embed/>
                  </p:oleObj>
                </mc:Choice>
                <mc:Fallback>
                  <p:oleObj name="公式" r:id="rId1" imgW="63500" imgH="190500" progId="Equation.3">
                    <p:embed/>
                    <p:pic>
                      <p:nvPicPr>
                        <p:cNvPr id="0" name="Object 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40" y="1606"/>
                          <a:ext cx="48" cy="1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40" name="Rectangle 38"/>
            <p:cNvSpPr>
              <a:spLocks noChangeArrowheads="1"/>
            </p:cNvSpPr>
            <p:nvPr/>
          </p:nvSpPr>
          <p:spPr bwMode="auto">
            <a:xfrm>
              <a:off x="2840" y="1726"/>
              <a:ext cx="14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000">
                  <a:latin typeface="Verdana" panose="020B0604030504040204" pitchFamily="34" charset="0"/>
                  <a:ea typeface="宋体-18030" pitchFamily="49" charset="-122"/>
                </a:rPr>
                <a:t> </a:t>
              </a:r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1041" name="Text Box 5"/>
            <p:cNvSpPr txBox="1">
              <a:spLocks noChangeArrowheads="1"/>
            </p:cNvSpPr>
            <p:nvPr/>
          </p:nvSpPr>
          <p:spPr bwMode="auto">
            <a:xfrm>
              <a:off x="398" y="904"/>
              <a:ext cx="2979" cy="1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40000"/>
                </a:lnSpc>
                <a:spcBef>
                  <a:spcPct val="50000"/>
                </a:spcBef>
              </a:pPr>
              <a:r>
                <a:rPr lang="zh-CN" altLang="en-US" sz="2400">
                  <a:latin typeface="Verdana" panose="020B0604030504040204" pitchFamily="34" charset="0"/>
                </a:rPr>
                <a:t>用面光源照射，当    </a:t>
              </a:r>
              <a:r>
                <a:rPr lang="zh-CN" altLang="en-US" sz="2400" i="1">
                  <a:latin typeface="Verdana" panose="020B0604030504040204" pitchFamily="34" charset="0"/>
                  <a:ea typeface="宋体-18030" pitchFamily="49" charset="-122"/>
                </a:rPr>
                <a:t>∥</a:t>
              </a:r>
              <a:r>
                <a:rPr lang="zh-CN" altLang="en-US" sz="2400">
                  <a:latin typeface="Verdana" panose="020B0604030504040204" pitchFamily="34" charset="0"/>
                  <a:ea typeface="宋体-18030" pitchFamily="49" charset="-122"/>
                </a:rPr>
                <a:t>     </a:t>
              </a:r>
              <a:r>
                <a:rPr lang="zh-CN" altLang="en-US" sz="2400">
                  <a:latin typeface="Verdana" panose="020B0604030504040204" pitchFamily="34" charset="0"/>
                </a:rPr>
                <a:t>时，被     、     反射的两束光互相平行，若用透镜接收这两束光，则这两束光在透镜的焦平面上相遇发生干涉，其光程差为：</a:t>
              </a:r>
              <a:endParaRPr lang="zh-CN" altLang="en-US" sz="2400">
                <a:latin typeface="Verdana" panose="020B0604030504040204" pitchFamily="34" charset="0"/>
                <a:ea typeface="宋体-18030" pitchFamily="49" charset="-122"/>
              </a:endParaRPr>
            </a:p>
          </p:txBody>
        </p:sp>
        <p:graphicFrame>
          <p:nvGraphicFramePr>
            <p:cNvPr id="1028" name="Object 40"/>
            <p:cNvGraphicFramePr>
              <a:graphicFrameLocks noChangeAspect="1"/>
            </p:cNvGraphicFramePr>
            <p:nvPr/>
          </p:nvGraphicFramePr>
          <p:xfrm>
            <a:off x="1995" y="1029"/>
            <a:ext cx="247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05" name="公式" r:id="rId3" imgW="228600" imgH="215900" progId="Equation.3">
                    <p:embed/>
                  </p:oleObj>
                </mc:Choice>
                <mc:Fallback>
                  <p:oleObj name="公式" r:id="rId3" imgW="228600" imgH="215900" progId="Equation.3">
                    <p:embed/>
                    <p:pic>
                      <p:nvPicPr>
                        <p:cNvPr id="0" name="Object 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95" y="1029"/>
                          <a:ext cx="247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9" name="Object 42"/>
            <p:cNvGraphicFramePr>
              <a:graphicFrameLocks noChangeAspect="1"/>
            </p:cNvGraphicFramePr>
            <p:nvPr/>
          </p:nvGraphicFramePr>
          <p:xfrm>
            <a:off x="2413" y="1033"/>
            <a:ext cx="296" cy="2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06" name="公式" r:id="rId5" imgW="279400" imgH="215900" progId="Equation.3">
                    <p:embed/>
                  </p:oleObj>
                </mc:Choice>
                <mc:Fallback>
                  <p:oleObj name="公式" r:id="rId5" imgW="279400" imgH="215900" progId="Equation.3">
                    <p:embed/>
                    <p:pic>
                      <p:nvPicPr>
                        <p:cNvPr id="0" name="Object 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13" y="1033"/>
                          <a:ext cx="296" cy="20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30" name="Object 45"/>
            <p:cNvGraphicFramePr>
              <a:graphicFrameLocks noChangeAspect="1"/>
            </p:cNvGraphicFramePr>
            <p:nvPr/>
          </p:nvGraphicFramePr>
          <p:xfrm>
            <a:off x="694" y="1350"/>
            <a:ext cx="247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07" name="公式" r:id="rId7" imgW="228600" imgH="215900" progId="Equation.3">
                    <p:embed/>
                  </p:oleObj>
                </mc:Choice>
                <mc:Fallback>
                  <p:oleObj name="公式" r:id="rId7" imgW="228600" imgH="215900" progId="Equation.3">
                    <p:embed/>
                    <p:pic>
                      <p:nvPicPr>
                        <p:cNvPr id="0" name="Object 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94" y="1350"/>
                          <a:ext cx="247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31" name="Object 46"/>
            <p:cNvGraphicFramePr>
              <a:graphicFrameLocks noChangeAspect="1"/>
            </p:cNvGraphicFramePr>
            <p:nvPr/>
          </p:nvGraphicFramePr>
          <p:xfrm>
            <a:off x="1112" y="1362"/>
            <a:ext cx="297" cy="2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08" name="公式" r:id="rId8" imgW="279400" imgH="215900" progId="Equation.3">
                    <p:embed/>
                  </p:oleObj>
                </mc:Choice>
                <mc:Fallback>
                  <p:oleObj name="公式" r:id="rId8" imgW="279400" imgH="215900" progId="Equation.3">
                    <p:embed/>
                    <p:pic>
                      <p:nvPicPr>
                        <p:cNvPr id="0" name="Object 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12" y="1362"/>
                          <a:ext cx="297" cy="20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70736" name="Object 48"/>
          <p:cNvGraphicFramePr>
            <a:graphicFrameLocks noChangeAspect="1"/>
          </p:cNvGraphicFramePr>
          <p:nvPr/>
        </p:nvGraphicFramePr>
        <p:xfrm>
          <a:off x="5310189" y="3629026"/>
          <a:ext cx="1685925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9" name="Equation" r:id="rId10" imgW="786765" imgH="177800" progId="Equation.DSMT4">
                  <p:embed/>
                </p:oleObj>
              </mc:Choice>
              <mc:Fallback>
                <p:oleObj name="Equation" r:id="rId10" imgW="786765" imgH="177800" progId="Equation.DSMT4">
                  <p:embed/>
                  <p:pic>
                    <p:nvPicPr>
                      <p:cNvPr id="0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10189" y="3629026"/>
                        <a:ext cx="1685925" cy="377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7" name="Rectangle 52"/>
          <p:cNvSpPr>
            <a:spLocks noChangeArrowheads="1"/>
          </p:cNvSpPr>
          <p:nvPr/>
        </p:nvSpPr>
        <p:spPr bwMode="auto">
          <a:xfrm>
            <a:off x="1976439" y="225425"/>
            <a:ext cx="2003425" cy="54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>
                <a:solidFill>
                  <a:srgbClr val="996600"/>
                </a:solidFill>
                <a:latin typeface="Garamond" panose="02020404030301010803" pitchFamily="18" charset="0"/>
              </a:rPr>
              <a:t>实验原理</a:t>
            </a:r>
            <a:endParaRPr lang="zh-CN" altLang="en-US" sz="3200" b="1">
              <a:solidFill>
                <a:srgbClr val="996600"/>
              </a:solidFill>
              <a:latin typeface="Garamond" panose="02020404030301010803" pitchFamily="18" charset="0"/>
            </a:endParaRPr>
          </a:p>
        </p:txBody>
      </p:sp>
      <p:pic>
        <p:nvPicPr>
          <p:cNvPr id="1038" name="图片 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6726" y="1189038"/>
            <a:ext cx="3205163" cy="233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1662113" y="1257300"/>
            <a:ext cx="8540750" cy="1143000"/>
          </a:xfrm>
          <a:prstGeom prst="rect">
            <a:avLst/>
          </a:prstGeom>
          <a:noFill/>
        </p:spPr>
        <p:txBody>
          <a:bodyPr anchor="ctr" anchorCtr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 cap="small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/>
                <a:ea typeface="华文楷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/>
                <a:ea typeface="华文楷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/>
                <a:ea typeface="华文楷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/>
                <a:ea typeface="华文楷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/>
                <a:ea typeface="华文楷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/>
                <a:ea typeface="华文楷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/>
                <a:ea typeface="华文楷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/>
                <a:ea typeface="华文楷体" pitchFamily="2" charset="-122"/>
              </a:defRPr>
            </a:lvl9pPr>
          </a:lstStyle>
          <a:p>
            <a:pPr>
              <a:defRPr/>
            </a:pPr>
            <a:r>
              <a:rPr lang="zh-CN" altLang="en-US" b="1"/>
              <a:t>不同光程差下的等倾干涉图像</a:t>
            </a:r>
            <a:endParaRPr lang="zh-CN" altLang="en-US" b="1"/>
          </a:p>
        </p:txBody>
      </p:sp>
      <p:pic>
        <p:nvPicPr>
          <p:cNvPr id="29699" name="图片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9426" y="2205039"/>
            <a:ext cx="8461375" cy="2687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圆角矩形 16"/>
          <p:cNvSpPr/>
          <p:nvPr/>
        </p:nvSpPr>
        <p:spPr>
          <a:xfrm>
            <a:off x="2279651" y="260351"/>
            <a:ext cx="2016125" cy="504825"/>
          </a:xfrm>
          <a:prstGeom prst="roundRect">
            <a:avLst/>
          </a:prstGeom>
          <a:gradFill>
            <a:gsLst>
              <a:gs pos="0">
                <a:srgbClr val="9EE256"/>
              </a:gs>
              <a:gs pos="100000">
                <a:srgbClr val="52762D"/>
              </a:gs>
            </a:gsLst>
            <a:lin ang="5400000" scaled="0"/>
          </a:gra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057" name="Text Box 4"/>
          <p:cNvSpPr txBox="1">
            <a:spLocks noChangeArrowheads="1"/>
          </p:cNvSpPr>
          <p:nvPr/>
        </p:nvSpPr>
        <p:spPr bwMode="auto">
          <a:xfrm>
            <a:off x="2105025" y="890588"/>
            <a:ext cx="34496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>
                <a:solidFill>
                  <a:srgbClr val="009999"/>
                </a:solidFill>
                <a:latin typeface="Verdana" panose="020B0604030504040204" pitchFamily="34" charset="0"/>
              </a:rPr>
              <a:t>4.</a:t>
            </a:r>
            <a:r>
              <a:rPr lang="zh-CN" altLang="en-US" sz="2400" b="1">
                <a:solidFill>
                  <a:srgbClr val="009999"/>
                </a:solidFill>
                <a:latin typeface="Verdana" panose="020B0604030504040204" pitchFamily="34" charset="0"/>
              </a:rPr>
              <a:t>等厚干涉条纹的观察</a:t>
            </a:r>
            <a:endParaRPr lang="zh-CN" altLang="en-US" sz="2400" b="1">
              <a:solidFill>
                <a:srgbClr val="009999"/>
              </a:solidFill>
              <a:latin typeface="Verdana" panose="020B0604030504040204" pitchFamily="34" charset="0"/>
            </a:endParaRPr>
          </a:p>
        </p:txBody>
      </p:sp>
      <p:grpSp>
        <p:nvGrpSpPr>
          <p:cNvPr id="2" name="Group 71"/>
          <p:cNvGrpSpPr/>
          <p:nvPr/>
        </p:nvGrpSpPr>
        <p:grpSpPr bwMode="auto">
          <a:xfrm>
            <a:off x="2105025" y="1377951"/>
            <a:ext cx="4578350" cy="2678113"/>
            <a:chOff x="511" y="895"/>
            <a:chExt cx="2884" cy="1687"/>
          </a:xfrm>
        </p:grpSpPr>
        <p:sp>
          <p:nvSpPr>
            <p:cNvPr id="2064" name="Text Box 55"/>
            <p:cNvSpPr txBox="1">
              <a:spLocks noChangeArrowheads="1"/>
            </p:cNvSpPr>
            <p:nvPr/>
          </p:nvSpPr>
          <p:spPr bwMode="auto">
            <a:xfrm>
              <a:off x="511" y="895"/>
              <a:ext cx="2634" cy="1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40000"/>
                </a:lnSpc>
                <a:spcBef>
                  <a:spcPct val="50000"/>
                </a:spcBef>
              </a:pPr>
              <a:r>
                <a:rPr lang="zh-CN" altLang="en-US" sz="2400">
                  <a:latin typeface="Verdana" panose="020B0604030504040204" pitchFamily="34" charset="0"/>
                </a:rPr>
                <a:t>用面光源照射，当    </a:t>
              </a:r>
              <a:r>
                <a:rPr lang="zh-CN" altLang="en-US" sz="2400">
                  <a:latin typeface="Verdana" panose="020B0604030504040204" pitchFamily="34" charset="0"/>
                  <a:ea typeface="宋体-18030" pitchFamily="49" charset="-122"/>
                </a:rPr>
                <a:t>、     有一很小角度</a:t>
              </a:r>
              <a:r>
                <a:rPr lang="zh-CN" altLang="en-US" sz="2400">
                  <a:latin typeface="Verdana" panose="020B0604030504040204" pitchFamily="34" charset="0"/>
                </a:rPr>
                <a:t>时，被    、   反射的两束光在镜面附近相遇发生干涉，在入射角不大的情况下，其光程差为：</a:t>
              </a:r>
              <a:endParaRPr lang="zh-CN" altLang="en-US" sz="2400">
                <a:latin typeface="Verdana" panose="020B0604030504040204" pitchFamily="34" charset="0"/>
                <a:ea typeface="宋体-18030" pitchFamily="49" charset="-122"/>
              </a:endParaRPr>
            </a:p>
          </p:txBody>
        </p:sp>
        <p:graphicFrame>
          <p:nvGraphicFramePr>
            <p:cNvPr id="2052" name="Object 56"/>
            <p:cNvGraphicFramePr>
              <a:graphicFrameLocks noChangeAspect="1"/>
            </p:cNvGraphicFramePr>
            <p:nvPr/>
          </p:nvGraphicFramePr>
          <p:xfrm>
            <a:off x="2119" y="1042"/>
            <a:ext cx="217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41" name="公式" r:id="rId1" imgW="228600" imgH="215900" progId="Equation.3">
                    <p:embed/>
                  </p:oleObj>
                </mc:Choice>
                <mc:Fallback>
                  <p:oleObj name="公式" r:id="rId1" imgW="228600" imgH="215900" progId="Equation.3">
                    <p:embed/>
                    <p:pic>
                      <p:nvPicPr>
                        <p:cNvPr id="0" name="Object 5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19" y="1042"/>
                          <a:ext cx="217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3" name="Object 57"/>
            <p:cNvGraphicFramePr>
              <a:graphicFrameLocks noChangeAspect="1"/>
            </p:cNvGraphicFramePr>
            <p:nvPr/>
          </p:nvGraphicFramePr>
          <p:xfrm>
            <a:off x="2503" y="1033"/>
            <a:ext cx="287" cy="2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42" name="公式" r:id="rId3" imgW="279400" imgH="215900" progId="Equation.3">
                    <p:embed/>
                  </p:oleObj>
                </mc:Choice>
                <mc:Fallback>
                  <p:oleObj name="公式" r:id="rId3" imgW="279400" imgH="215900" progId="Equation.3">
                    <p:embed/>
                    <p:pic>
                      <p:nvPicPr>
                        <p:cNvPr id="0" name="Object 5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03" y="1033"/>
                          <a:ext cx="287" cy="21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4" name="Object 58"/>
            <p:cNvGraphicFramePr>
              <a:graphicFrameLocks noChangeAspect="1"/>
            </p:cNvGraphicFramePr>
            <p:nvPr/>
          </p:nvGraphicFramePr>
          <p:xfrm>
            <a:off x="2331" y="1346"/>
            <a:ext cx="218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43" name="公式" r:id="rId5" imgW="228600" imgH="215900" progId="Equation.3">
                    <p:embed/>
                  </p:oleObj>
                </mc:Choice>
                <mc:Fallback>
                  <p:oleObj name="公式" r:id="rId5" imgW="228600" imgH="215900" progId="Equation.3">
                    <p:embed/>
                    <p:pic>
                      <p:nvPicPr>
                        <p:cNvPr id="0" name="Object 5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31" y="1346"/>
                          <a:ext cx="218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5" name="Object 59"/>
            <p:cNvGraphicFramePr>
              <a:graphicFrameLocks noChangeAspect="1"/>
            </p:cNvGraphicFramePr>
            <p:nvPr/>
          </p:nvGraphicFramePr>
          <p:xfrm>
            <a:off x="2700" y="1362"/>
            <a:ext cx="262" cy="2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44" name="公式" r:id="rId6" imgW="279400" imgH="215900" progId="Equation.3">
                    <p:embed/>
                  </p:oleObj>
                </mc:Choice>
                <mc:Fallback>
                  <p:oleObj name="公式" r:id="rId6" imgW="279400" imgH="215900" progId="Equation.3">
                    <p:embed/>
                    <p:pic>
                      <p:nvPicPr>
                        <p:cNvPr id="0" name="Object 5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00" y="1362"/>
                          <a:ext cx="262" cy="20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6" name="Object 61"/>
            <p:cNvGraphicFramePr>
              <a:graphicFrameLocks noChangeAspect="1"/>
            </p:cNvGraphicFramePr>
            <p:nvPr/>
          </p:nvGraphicFramePr>
          <p:xfrm>
            <a:off x="2282" y="2273"/>
            <a:ext cx="1113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45" name="Equation" r:id="rId8" imgW="825500" imgH="203200" progId="Equation.DSMT4">
                    <p:embed/>
                  </p:oleObj>
                </mc:Choice>
                <mc:Fallback>
                  <p:oleObj name="Equation" r:id="rId8" imgW="825500" imgH="203200" progId="Equation.DSMT4">
                    <p:embed/>
                    <p:pic>
                      <p:nvPicPr>
                        <p:cNvPr id="0" name="Object 6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82" y="2273"/>
                          <a:ext cx="1113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70"/>
          <p:cNvGrpSpPr/>
          <p:nvPr/>
        </p:nvGrpSpPr>
        <p:grpSpPr bwMode="auto">
          <a:xfrm>
            <a:off x="2105026" y="3941765"/>
            <a:ext cx="7908925" cy="2678113"/>
            <a:chOff x="410" y="2657"/>
            <a:chExt cx="4982" cy="1687"/>
          </a:xfrm>
        </p:grpSpPr>
        <p:sp>
          <p:nvSpPr>
            <p:cNvPr id="2063" name="Text Box 62"/>
            <p:cNvSpPr txBox="1">
              <a:spLocks noChangeArrowheads="1"/>
            </p:cNvSpPr>
            <p:nvPr/>
          </p:nvSpPr>
          <p:spPr bwMode="auto">
            <a:xfrm>
              <a:off x="410" y="2657"/>
              <a:ext cx="4982" cy="1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40000"/>
                </a:lnSpc>
                <a:spcBef>
                  <a:spcPct val="50000"/>
                </a:spcBef>
              </a:pPr>
              <a:r>
                <a:rPr lang="zh-CN" altLang="en-US" sz="2400">
                  <a:latin typeface="Verdana" panose="020B0604030504040204" pitchFamily="34" charset="0"/>
                  <a:ea typeface="宋体-18030" pitchFamily="49" charset="-122"/>
                </a:rPr>
                <a:t>在两镜面交线附近，     可以忽略，光程差主要决定空气膜的厚度，厚度相同的地方对应同一级干涉条纹，因此称为等厚干涉，其干涉条纹为平行于两镜面交线的等间隔的直条纹。远离两镜面交线处，    不能忽略，其干涉条纹发生弯曲，并凸向两镜面交线的方向</a:t>
              </a:r>
              <a:endParaRPr lang="zh-CN" altLang="en-US" sz="2400">
                <a:latin typeface="Verdana" panose="020B0604030504040204" pitchFamily="34" charset="0"/>
                <a:ea typeface="宋体-18030" pitchFamily="49" charset="-122"/>
              </a:endParaRPr>
            </a:p>
          </p:txBody>
        </p:sp>
        <p:graphicFrame>
          <p:nvGraphicFramePr>
            <p:cNvPr id="2050" name="Object 63"/>
            <p:cNvGraphicFramePr>
              <a:graphicFrameLocks noChangeAspect="1"/>
            </p:cNvGraphicFramePr>
            <p:nvPr/>
          </p:nvGraphicFramePr>
          <p:xfrm>
            <a:off x="2136" y="2736"/>
            <a:ext cx="397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46" name="Equation" r:id="rId10" imgW="279400" imgH="203200" progId="Equation.DSMT4">
                    <p:embed/>
                  </p:oleObj>
                </mc:Choice>
                <mc:Fallback>
                  <p:oleObj name="Equation" r:id="rId10" imgW="279400" imgH="203200" progId="Equation.DSMT4">
                    <p:embed/>
                    <p:pic>
                      <p:nvPicPr>
                        <p:cNvPr id="0" name="Object 6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36" y="2736"/>
                          <a:ext cx="397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1" name="Object 64"/>
            <p:cNvGraphicFramePr>
              <a:graphicFrameLocks noChangeAspect="1"/>
            </p:cNvGraphicFramePr>
            <p:nvPr/>
          </p:nvGraphicFramePr>
          <p:xfrm>
            <a:off x="2858" y="3697"/>
            <a:ext cx="397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47" name="公式" r:id="rId12" imgW="279400" imgH="203200" progId="Equation.3">
                    <p:embed/>
                  </p:oleObj>
                </mc:Choice>
                <mc:Fallback>
                  <p:oleObj name="公式" r:id="rId12" imgW="279400" imgH="203200" progId="Equation.3">
                    <p:embed/>
                    <p:pic>
                      <p:nvPicPr>
                        <p:cNvPr id="0" name="Object 6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58" y="3697"/>
                          <a:ext cx="397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060" name="Rectangle 68"/>
          <p:cNvSpPr>
            <a:spLocks noChangeArrowheads="1"/>
          </p:cNvSpPr>
          <p:nvPr/>
        </p:nvSpPr>
        <p:spPr bwMode="auto">
          <a:xfrm>
            <a:off x="2351089" y="260350"/>
            <a:ext cx="2003425" cy="5461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>
                <a:solidFill>
                  <a:srgbClr val="996600"/>
                </a:solidFill>
                <a:latin typeface="Garamond" panose="02020404030301010803" pitchFamily="18" charset="0"/>
              </a:rPr>
              <a:t>实验原理</a:t>
            </a:r>
            <a:endParaRPr lang="zh-CN" altLang="en-US" sz="3200" b="1">
              <a:solidFill>
                <a:srgbClr val="996600"/>
              </a:solidFill>
              <a:latin typeface="Garamond" panose="02020404030301010803" pitchFamily="18" charset="0"/>
            </a:endParaRPr>
          </a:p>
        </p:txBody>
      </p:sp>
      <p:pic>
        <p:nvPicPr>
          <p:cNvPr id="2061" name="图片 1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3013" y="998539"/>
            <a:ext cx="4221162" cy="237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778000" y="765175"/>
            <a:ext cx="8540750" cy="1143000"/>
          </a:xfrm>
          <a:prstGeom prst="rect">
            <a:avLst/>
          </a:prstGeom>
          <a:noFill/>
        </p:spPr>
        <p:txBody>
          <a:bodyPr anchor="ctr" anchorCtr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 cap="small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/>
                <a:ea typeface="华文楷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/>
                <a:ea typeface="华文楷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/>
                <a:ea typeface="华文楷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/>
                <a:ea typeface="华文楷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/>
                <a:ea typeface="华文楷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/>
                <a:ea typeface="华文楷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/>
                <a:ea typeface="华文楷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/>
                <a:ea typeface="华文楷体" pitchFamily="2" charset="-122"/>
              </a:defRPr>
            </a:lvl9pPr>
          </a:lstStyle>
          <a:p>
            <a:pPr>
              <a:defRPr/>
            </a:pPr>
            <a:r>
              <a:rPr lang="zh-CN" altLang="en-US" b="1" dirty="0"/>
              <a:t>等厚干涉条纹</a:t>
            </a:r>
            <a:endParaRPr lang="zh-CN" altLang="en-US" b="1" dirty="0"/>
          </a:p>
        </p:txBody>
      </p:sp>
      <p:pic>
        <p:nvPicPr>
          <p:cNvPr id="30723" name="图片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75" y="2060575"/>
            <a:ext cx="8389938" cy="316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TABLE_BEAUTIFY" val="smartTable{09c87eb7-8770-4d85-b602-d15dda15c507}"/>
</p:tagLst>
</file>

<file path=ppt/tags/tag2.xml><?xml version="1.0" encoding="utf-8"?>
<p:tagLst xmlns:p="http://schemas.openxmlformats.org/presentationml/2006/main">
  <p:tag name="KSO_WM_UNIT_TABLE_BEAUTIFY" val="smartTable{4b0ba4ce-9128-4708-bee5-56788af5d710}"/>
</p:tagLst>
</file>

<file path=ppt/theme/theme1.xml><?xml version="1.0" encoding="utf-8"?>
<a:theme xmlns:a="http://schemas.openxmlformats.org/drawingml/2006/main" name="Office Theme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3239</Words>
  <Application>WPS 演示</Application>
  <PresentationFormat>宽屏</PresentationFormat>
  <Paragraphs>219</Paragraphs>
  <Slides>26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23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52</vt:i4>
      </vt:variant>
      <vt:variant>
        <vt:lpstr>幻灯片标题</vt:lpstr>
      </vt:variant>
      <vt:variant>
        <vt:i4>26</vt:i4>
      </vt:variant>
    </vt:vector>
  </HeadingPairs>
  <TitlesOfParts>
    <vt:vector size="102" baseType="lpstr">
      <vt:lpstr>Arial</vt:lpstr>
      <vt:lpstr>宋体</vt:lpstr>
      <vt:lpstr>Wingdings</vt:lpstr>
      <vt:lpstr>Century Schoolbook</vt:lpstr>
      <vt:lpstr>Segoe Print</vt:lpstr>
      <vt:lpstr>Verdana</vt:lpstr>
      <vt:lpstr>宋体-18030</vt:lpstr>
      <vt:lpstr>新宋体</vt:lpstr>
      <vt:lpstr>Garamond</vt:lpstr>
      <vt:lpstr>PMingLiU-ExtB</vt:lpstr>
      <vt:lpstr>Times New Roman</vt:lpstr>
      <vt:lpstr>仿宋_GB2312</vt:lpstr>
      <vt:lpstr>Script MT Bold</vt:lpstr>
      <vt:lpstr>Century Schoolbook</vt:lpstr>
      <vt:lpstr>华文楷体</vt:lpstr>
      <vt:lpstr>微软雅黑</vt:lpstr>
      <vt:lpstr>Arial Unicode MS</vt:lpstr>
      <vt:lpstr>等线 Light</vt:lpstr>
      <vt:lpstr>Calibri Light</vt:lpstr>
      <vt:lpstr>等线</vt:lpstr>
      <vt:lpstr>Calibri</vt:lpstr>
      <vt:lpstr>仿宋</vt:lpstr>
      <vt:lpstr>Mongolian Baiti</vt:lpstr>
      <vt:lpstr>Office Theme</vt:lpstr>
      <vt:lpstr>Equation.3</vt:lpstr>
      <vt:lpstr>Equation.3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Equation.KSEE3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Equation.DSMT4</vt:lpstr>
      <vt:lpstr>Equation.3</vt:lpstr>
      <vt:lpstr>Equation.3</vt:lpstr>
      <vt:lpstr>Equation.3</vt:lpstr>
      <vt:lpstr>迈克耳孙干涉仪的 调整和使用</vt:lpstr>
      <vt:lpstr>实验简介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实  验  步  骤</vt:lpstr>
      <vt:lpstr>1.观察非定域干涉条纹</vt:lpstr>
      <vt:lpstr>PowerPoint 演示文稿</vt:lpstr>
      <vt:lpstr>PowerPoint 演示文稿</vt:lpstr>
      <vt:lpstr>3、观察钠光产生的干涉条纹，测钠光双线波长差</vt:lpstr>
      <vt:lpstr>PowerPoint 演示文稿</vt:lpstr>
      <vt:lpstr>PowerPoint 演示文稿</vt:lpstr>
      <vt:lpstr>         数据处理（课本上）</vt:lpstr>
      <vt:lpstr>=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迈克耳孙干涉仪的 调整和使用</dc:title>
  <dc:creator>DELL</dc:creator>
  <cp:lastModifiedBy>DS</cp:lastModifiedBy>
  <cp:revision>59</cp:revision>
  <dcterms:created xsi:type="dcterms:W3CDTF">2021-11-29T02:46:00Z</dcterms:created>
  <dcterms:modified xsi:type="dcterms:W3CDTF">2024-10-09T01:39:10Z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2052-11.1.0.11566</vt:lpwstr>
  </property>
  <property fmtid="{D5CDD505-2E9C-101B-9397-08002B2CF9AE}" pid="3" name="ICV">
    <vt:lpwstr>937F94496F2B4D228A34A6F9B3816EB7</vt:lpwstr>
  </property>
</Properties>
</file>