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7"/>
  </p:notesMasterIdLst>
  <p:sldIdLst>
    <p:sldId id="256" r:id="rId4"/>
    <p:sldId id="257" r:id="rId5"/>
    <p:sldId id="281" r:id="rId6"/>
    <p:sldId id="284" r:id="rId7"/>
    <p:sldId id="258" r:id="rId8"/>
    <p:sldId id="283" r:id="rId9"/>
    <p:sldId id="287" r:id="rId10"/>
    <p:sldId id="295" r:id="rId11"/>
    <p:sldId id="261" r:id="rId12"/>
    <p:sldId id="262" r:id="rId13"/>
    <p:sldId id="263" r:id="rId14"/>
    <p:sldId id="314" r:id="rId15"/>
    <p:sldId id="311" r:id="rId16"/>
    <p:sldId id="296" r:id="rId18"/>
    <p:sldId id="293" r:id="rId19"/>
    <p:sldId id="313" r:id="rId20"/>
    <p:sldId id="292" r:id="rId21"/>
    <p:sldId id="269" r:id="rId22"/>
    <p:sldId id="294" r:id="rId23"/>
    <p:sldId id="271" r:id="rId24"/>
    <p:sldId id="272" r:id="rId25"/>
    <p:sldId id="264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CC"/>
    <a:srgbClr val="CC3300"/>
    <a:srgbClr val="FFFF99"/>
    <a:srgbClr val="00FF00"/>
    <a:srgbClr val="FF0000"/>
    <a:srgbClr val="AAEBF4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7" Type="http://schemas.openxmlformats.org/officeDocument/2006/relationships/image" Target="../media/image43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.wmf"/><Relationship Id="rId5" Type="http://schemas.openxmlformats.org/officeDocument/2006/relationships/image" Target="../media/image62.emf"/><Relationship Id="rId4" Type="http://schemas.openxmlformats.org/officeDocument/2006/relationships/image" Target="../media/image61.wmf"/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8.emf"/><Relationship Id="rId3" Type="http://schemas.openxmlformats.org/officeDocument/2006/relationships/image" Target="../media/image23.wmf"/><Relationship Id="rId2" Type="http://schemas.openxmlformats.org/officeDocument/2006/relationships/image" Target="../media/image21.e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D8427B-D221-4FE6-9ECD-ED76BBDAA85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A141A5-242E-4FFA-B779-D01F7B3C3A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3FE94-0EA1-4E7C-9D83-8C847A535A6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8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2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28.e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png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5.emf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6.xml"/><Relationship Id="rId1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7.xml"/><Relationship Id="rId7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png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41.bin"/><Relationship Id="rId7" Type="http://schemas.openxmlformats.org/officeDocument/2006/relationships/image" Target="../media/image42.wmf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9.bin"/><Relationship Id="rId3" Type="http://schemas.openxmlformats.org/officeDocument/2006/relationships/tags" Target="../tags/tag1.xml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13.xml"/><Relationship Id="rId24" Type="http://schemas.openxmlformats.org/officeDocument/2006/relationships/image" Target="../media/image50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8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5.bin"/><Relationship Id="rId14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12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10" Type="http://schemas.openxmlformats.org/officeDocument/2006/relationships/oleObject" Target="../embeddings/oleObject42.bin"/><Relationship Id="rId1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5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16" Type="http://schemas.openxmlformats.org/officeDocument/2006/relationships/oleObject" Target="../embeddings/oleObject58.bin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9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8.e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file:///E:\&#23454;&#39564;3.8%20&#24800;&#26031;&#36890;&#30005;&#26725;\&#23454;&#39564;&#25253;&#21578;&#65288;&#30005;&#26725;&#65289;.doc" TargetMode="External"/><Relationship Id="rId2" Type="http://schemas.openxmlformats.org/officeDocument/2006/relationships/image" Target="../media/image65.jpeg"/><Relationship Id="rId1" Type="http://schemas.openxmlformats.org/officeDocument/2006/relationships/image" Target="../media/image6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baidu.com/s?wd=%E7%89%A9%E7%90%86%E9%87%8F&amp;hl_tag=textlink&amp;tn=SE_hldp01350_v6v6zkg6" TargetMode="External"/><Relationship Id="rId3" Type="http://schemas.openxmlformats.org/officeDocument/2006/relationships/hyperlink" Target="http://www.baidu.com/s?wd=%E7%94%B5%E6%A1%A5&amp;hl_tag=textlink&amp;tn=SE_hldp01350_v6v6zkg6" TargetMode="External"/><Relationship Id="rId2" Type="http://schemas.openxmlformats.org/officeDocument/2006/relationships/hyperlink" Target="http://www.baidu.com/s?wd=%E6%A1%A5%E5%BC%8F%E7%94%B5%E8%B7%AF&amp;hl_tag=textlink&amp;tn=SE_hldp01350_v6v6zkg6" TargetMode="External"/><Relationship Id="rId10" Type="http://schemas.openxmlformats.org/officeDocument/2006/relationships/vmlDrawing" Target="../drawings/vmlDrawing1.vml"/><Relationship Id="rId1" Type="http://schemas.openxmlformats.org/officeDocument/2006/relationships/hyperlink" Target="http://www.baidu.com/s?wd=%E5%B9%B3%E8%A1%A1%E7%94%B5%E6%A1%A5&amp;hl_tag=textlink&amp;tn=SE_hldp01350_v6v6zkg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49388"/>
            <a:ext cx="7772400" cy="1470025"/>
          </a:xfrm>
          <a:gradFill rotWithShape="1">
            <a:gsLst>
              <a:gs pos="0">
                <a:srgbClr val="0000FF"/>
              </a:gs>
              <a:gs pos="50000">
                <a:schemeClr val="bg1"/>
              </a:gs>
              <a:gs pos="100000">
                <a:srgbClr val="0000FF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惠斯通电桥</a:t>
            </a:r>
            <a:endParaRPr kumimoji="0" lang="zh-CN" altLang="en-US" sz="5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098" name="Text Box 5"/>
          <p:cNvSpPr txBox="1"/>
          <p:nvPr/>
        </p:nvSpPr>
        <p:spPr>
          <a:xfrm>
            <a:off x="3267075" y="3787775"/>
            <a:ext cx="3149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物理实验中心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838200" marR="0" lvl="0" indent="-838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什么因素决定电桥灵敏度的大小？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13314" name="Line 4"/>
          <p:cNvSpPr/>
          <p:nvPr/>
        </p:nvSpPr>
        <p:spPr>
          <a:xfrm>
            <a:off x="0" y="1557338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331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54238" y="2487613"/>
          <a:ext cx="3001962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333500" imgH="914400" progId="Equation.3">
                  <p:embed/>
                </p:oleObj>
              </mc:Choice>
              <mc:Fallback>
                <p:oleObj name="" r:id="rId1" imgW="1333500" imgH="914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4238" y="2487613"/>
                        <a:ext cx="3001962" cy="2105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7"/>
          <p:cNvSpPr txBox="1"/>
          <p:nvPr/>
        </p:nvSpPr>
        <p:spPr>
          <a:xfrm>
            <a:off x="827088" y="1830388"/>
            <a:ext cx="519906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分析电路，理论计算可得结果：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017713" y="4986338"/>
            <a:ext cx="3633788" cy="5857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量程     成反比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8" name="对象 3"/>
          <p:cNvGraphicFramePr>
            <a:graphicFrameLocks noChangeAspect="1"/>
          </p:cNvGraphicFramePr>
          <p:nvPr/>
        </p:nvGraphicFramePr>
        <p:xfrm>
          <a:off x="2051050" y="5060950"/>
          <a:ext cx="314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203200" imgH="266700" progId="Equation.3">
                  <p:embed/>
                </p:oleObj>
              </mc:Choice>
              <mc:Fallback>
                <p:oleObj name="" r:id="rId3" imgW="203200" imgH="266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5060950"/>
                        <a:ext cx="31432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4"/>
          <p:cNvGraphicFramePr>
            <a:graphicFrameLocks noChangeAspect="1"/>
          </p:cNvGraphicFramePr>
          <p:nvPr/>
        </p:nvGraphicFramePr>
        <p:xfrm>
          <a:off x="3176588" y="5062538"/>
          <a:ext cx="292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90500" imgH="266700" progId="Equation.3">
                  <p:embed/>
                </p:oleObj>
              </mc:Choice>
              <mc:Fallback>
                <p:oleObj name="" r:id="rId5" imgW="190500" imgH="266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6588" y="5062538"/>
                        <a:ext cx="2921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测量结果误差来源有哪些？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3" name="Text Box 13"/>
          <p:cNvSpPr txBox="1"/>
          <p:nvPr/>
        </p:nvSpPr>
        <p:spPr>
          <a:xfrm>
            <a:off x="457200" y="3255963"/>
            <a:ext cx="8229600" cy="579437"/>
          </a:xfrm>
          <a:prstGeom prst="rect">
            <a:avLst/>
          </a:prstGeom>
          <a:gradFill rotWithShape="1">
            <a:gsLst>
              <a:gs pos="0">
                <a:srgbClr val="FF00FF">
                  <a:alpha val="71001"/>
                </a:srgbClr>
              </a:gs>
              <a:gs pos="50000">
                <a:schemeClr val="bg1"/>
              </a:gs>
              <a:gs pos="100000">
                <a:srgbClr val="FF00FF">
                  <a:alpha val="71001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Tx/>
              <a:buFontTx/>
            </a:pPr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电阻箱阻值误差引起的    的测量误差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Line 12"/>
          <p:cNvSpPr/>
          <p:nvPr/>
        </p:nvSpPr>
        <p:spPr>
          <a:xfrm flipV="1">
            <a:off x="0" y="1628775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57200" y="1854200"/>
            <a:ext cx="8229600" cy="8540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电桥灵敏度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引起的    的测量误差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457200" y="4598988"/>
            <a:ext cx="8345488" cy="1066800"/>
            <a:chOff x="288" y="2897"/>
            <a:chExt cx="5257" cy="672"/>
          </a:xfrm>
        </p:grpSpPr>
        <p:sp>
          <p:nvSpPr>
            <p:cNvPr id="14342" name="Text Box 23"/>
            <p:cNvSpPr txBox="1"/>
            <p:nvPr/>
          </p:nvSpPr>
          <p:spPr>
            <a:xfrm>
              <a:off x="288" y="2897"/>
              <a:ext cx="5257" cy="67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Tx/>
                <a:buFontTx/>
              </a:pPr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）忽略接触电阻和导线电阻引起的   的测量误差 </a:t>
              </a:r>
              <a:endPara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4343" name="Object 24"/>
            <p:cNvGraphicFramePr>
              <a:graphicFrameLocks noChangeAspect="1"/>
            </p:cNvGraphicFramePr>
            <p:nvPr/>
          </p:nvGraphicFramePr>
          <p:xfrm>
            <a:off x="4644" y="2927"/>
            <a:ext cx="30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39700" imgH="190500" progId="Equation.3">
                    <p:embed/>
                  </p:oleObj>
                </mc:Choice>
                <mc:Fallback>
                  <p:oleObj name="" r:id="rId1" imgW="139700" imgH="1905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44" y="2927"/>
                          <a:ext cx="306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8" name="Object 24"/>
          <p:cNvGraphicFramePr>
            <a:graphicFrameLocks noChangeAspect="1"/>
          </p:cNvGraphicFramePr>
          <p:nvPr/>
        </p:nvGraphicFramePr>
        <p:xfrm>
          <a:off x="5697538" y="3273425"/>
          <a:ext cx="485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39700" imgH="190500" progId="Equation.3">
                  <p:embed/>
                </p:oleObj>
              </mc:Choice>
              <mc:Fallback>
                <p:oleObj name="" r:id="rId3" imgW="139700" imgH="190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97538" y="3273425"/>
                        <a:ext cx="48577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4"/>
          <p:cNvGraphicFramePr>
            <a:graphicFrameLocks noChangeAspect="1"/>
          </p:cNvGraphicFramePr>
          <p:nvPr/>
        </p:nvGraphicFramePr>
        <p:xfrm>
          <a:off x="4841875" y="1808163"/>
          <a:ext cx="4857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39700" imgH="190500" progId="Equation.3">
                  <p:embed/>
                </p:oleObj>
              </mc:Choice>
              <mc:Fallback>
                <p:oleObj name="" r:id="rId5" imgW="139700" imgH="190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1875" y="1808163"/>
                        <a:ext cx="485775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电桥灵敏度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引起的    的测量误差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363" name="对象 2"/>
          <p:cNvGraphicFramePr/>
          <p:nvPr/>
        </p:nvGraphicFramePr>
        <p:xfrm>
          <a:off x="927100" y="4194175"/>
          <a:ext cx="27860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295400" imgH="482600" progId="Equation.3">
                  <p:embed/>
                </p:oleObj>
              </mc:Choice>
              <mc:Fallback>
                <p:oleObj name="" r:id="rId1" imgW="1295400" imgH="482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4194175"/>
                        <a:ext cx="2786063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4"/>
          <p:cNvGraphicFramePr>
            <a:graphicFrameLocks noChangeAspect="1"/>
          </p:cNvGraphicFramePr>
          <p:nvPr/>
        </p:nvGraphicFramePr>
        <p:xfrm>
          <a:off x="4121150" y="1582738"/>
          <a:ext cx="4857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39700" imgH="190500" progId="Equation.3">
                  <p:embed/>
                </p:oleObj>
              </mc:Choice>
              <mc:Fallback>
                <p:oleObj name="" r:id="rId3" imgW="139700" imgH="190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1150" y="1582738"/>
                        <a:ext cx="485775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21375" y="2347913"/>
          <a:ext cx="15732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927100" imgH="431800" progId="Equation.3">
                  <p:embed/>
                </p:oleObj>
              </mc:Choice>
              <mc:Fallback>
                <p:oleObj name="" r:id="rId5" imgW="927100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1375" y="2347913"/>
                        <a:ext cx="1573213" cy="731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14"/>
          <p:cNvGraphicFramePr>
            <a:graphicFrameLocks noChangeAspect="1"/>
          </p:cNvGraphicFramePr>
          <p:nvPr/>
        </p:nvGraphicFramePr>
        <p:xfrm>
          <a:off x="971550" y="3203575"/>
          <a:ext cx="1598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927100" imgH="571500" progId="Equation.3">
                  <p:embed/>
                </p:oleObj>
              </mc:Choice>
              <mc:Fallback>
                <p:oleObj name="" r:id="rId7" imgW="927100" imgH="571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3203575"/>
                        <a:ext cx="15986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6"/>
          <p:cNvSpPr txBox="1"/>
          <p:nvPr/>
        </p:nvSpPr>
        <p:spPr>
          <a:xfrm>
            <a:off x="746125" y="2454275"/>
            <a:ext cx="55356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观察检流计误差引起    的相对误差：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8" name="Object 68"/>
          <p:cNvGraphicFramePr>
            <a:graphicFrameLocks noChangeAspect="1"/>
          </p:cNvGraphicFramePr>
          <p:nvPr/>
        </p:nvGraphicFramePr>
        <p:xfrm>
          <a:off x="3627438" y="2484438"/>
          <a:ext cx="330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90500" imgH="228600" progId="Equation.3">
                  <p:embed/>
                </p:oleObj>
              </mc:Choice>
              <mc:Fallback>
                <p:oleObj name="" r:id="rId9" imgW="1905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27438" y="2484438"/>
                        <a:ext cx="3302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/>
          <p:nvPr/>
        </p:nvSpPr>
        <p:spPr>
          <a:xfrm>
            <a:off x="123825" y="715963"/>
            <a:ext cx="4552950" cy="2406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15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主要技术指标：</a:t>
            </a:r>
            <a:b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绝缘电阻、额定电流、额定功率、精度等级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</a:t>
            </a:r>
            <a:b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精度等级为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0.1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级的电阻箱其不确定度用下式简化地表示：</a:t>
            </a:r>
            <a:b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386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36613" y="2889250"/>
          <a:ext cx="3511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70100" imgH="190500" progId="Equation.3">
                  <p:embed/>
                </p:oleObj>
              </mc:Choice>
              <mc:Fallback>
                <p:oleObj name="" r:id="rId1" imgW="2070100" imgH="190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6613" y="2889250"/>
                        <a:ext cx="3511550" cy="381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08700" y="249555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116965" imgH="393700" progId="Equation.3">
                  <p:embed/>
                </p:oleObj>
              </mc:Choice>
              <mc:Fallback>
                <p:oleObj name="" r:id="rId3" imgW="1116965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8700" y="2495550"/>
                        <a:ext cx="1117600" cy="393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5" descr="WL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425" y="857250"/>
            <a:ext cx="3762375" cy="585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Text Box 7"/>
          <p:cNvSpPr txBox="1"/>
          <p:nvPr/>
        </p:nvSpPr>
        <p:spPr>
          <a:xfrm>
            <a:off x="296863" y="3460750"/>
            <a:ext cx="4219575" cy="191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当使用的阻值较大时，也可忽略旋钮的接触电阻，这时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相对不确定度可写成：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Text Box 8"/>
          <p:cNvSpPr txBox="1"/>
          <p:nvPr/>
        </p:nvSpPr>
        <p:spPr>
          <a:xfrm>
            <a:off x="2097088" y="136525"/>
            <a:ext cx="4230687" cy="579438"/>
          </a:xfrm>
          <a:prstGeom prst="rect">
            <a:avLst/>
          </a:prstGeom>
          <a:gradFill rotWithShape="1">
            <a:gsLst>
              <a:gs pos="0">
                <a:srgbClr val="CC3300">
                  <a:alpha val="43999"/>
                </a:srgbClr>
              </a:gs>
              <a:gs pos="50000">
                <a:schemeClr val="bg1"/>
              </a:gs>
              <a:gs pos="100000">
                <a:srgbClr val="CC3300">
                  <a:alpha val="43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ZX21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型电阻箱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1" name="Rectangle 9"/>
          <p:cNvSpPr/>
          <p:nvPr/>
        </p:nvSpPr>
        <p:spPr>
          <a:xfrm>
            <a:off x="4924425" y="908050"/>
            <a:ext cx="3762375" cy="2881313"/>
          </a:xfrm>
          <a:prstGeom prst="rect">
            <a:avLst/>
          </a:prstGeom>
          <a:noFill/>
          <a:ln w="28575" cap="flat" cmpd="sng">
            <a:solidFill>
              <a:srgbClr val="CC33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Rectangle 10"/>
          <p:cNvSpPr/>
          <p:nvPr/>
        </p:nvSpPr>
        <p:spPr>
          <a:xfrm>
            <a:off x="4924425" y="3878263"/>
            <a:ext cx="3762375" cy="2881312"/>
          </a:xfrm>
          <a:prstGeom prst="rect">
            <a:avLst/>
          </a:prstGeom>
          <a:noFill/>
          <a:ln w="28575" cap="flat" cmpd="sng">
            <a:solidFill>
              <a:srgbClr val="CC33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93" name="Object 26"/>
          <p:cNvGraphicFramePr>
            <a:graphicFrameLocks noChangeAspect="1"/>
          </p:cNvGraphicFramePr>
          <p:nvPr/>
        </p:nvGraphicFramePr>
        <p:xfrm>
          <a:off x="1736725" y="4419600"/>
          <a:ext cx="1371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1016000" imgH="190500" progId="Equation.3">
                  <p:embed/>
                </p:oleObj>
              </mc:Choice>
              <mc:Fallback>
                <p:oleObj name="" r:id="rId6" imgW="1016000" imgH="190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6725" y="4419600"/>
                        <a:ext cx="1371600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9575" y="5432425"/>
          <a:ext cx="1643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8" imgW="1270000" imgH="419100" progId="Equation.3">
                  <p:embed/>
                </p:oleObj>
              </mc:Choice>
              <mc:Fallback>
                <p:oleObj name="" r:id="rId8" imgW="1270000" imgH="419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9575" y="5432425"/>
                        <a:ext cx="1643063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5017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2906809" cy="863715"/>
          </a:xfrm>
          <a:gradFill rotWithShape="1">
            <a:gsLst>
              <a:gs pos="0">
                <a:srgbClr val="00FF00">
                  <a:alpha val="78999"/>
                </a:srgbClr>
              </a:gs>
              <a:gs pos="50000">
                <a:schemeClr val="bg1"/>
              </a:gs>
              <a:gs pos="100000">
                <a:srgbClr val="00FF00">
                  <a:alpha val="78999"/>
                </a:srgbClr>
              </a:gs>
            </a:gsLst>
            <a:lin ang="5400000" scaled="1"/>
          </a:grad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实验仪器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8434" name="图片 76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79638"/>
            <a:ext cx="7529513" cy="3586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Picture 4" descr="https://bkimg.cdn.bcebos.com/pic/4ec2d5628535e5dd04740a077dc6a7efcf1b628a?x-bce-process=image/watermark,image_d2F0ZXIvYmFpa2U4MA==,g_7,xp_5,yp_5/format,f_au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403350"/>
            <a:ext cx="2347912" cy="2211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7620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-PUA" pitchFamily="2" charset="-122"/>
                <a:ea typeface="宋体-PUA" pitchFamily="2" charset="-122"/>
                <a:cs typeface="+mn-cs"/>
              </a:rPr>
              <a:t> </a:t>
            </a:r>
            <a:r>
              <a:rPr kumimoji="0" lang="zh-CN" altLang="en-US" sz="4400" b="1" kern="1200" cap="none" spc="0" normalizeH="0" baseline="0" noProof="0" dirty="0">
                <a:solidFill>
                  <a:srgbClr val="FF0000"/>
                </a:solidFill>
                <a:latin typeface="宋体-PUA" pitchFamily="2" charset="-122"/>
                <a:ea typeface="宋体" panose="02010600030101010101" pitchFamily="2" charset="-122"/>
                <a:cs typeface="+mn-cs"/>
              </a:rPr>
              <a:t>实验内容</a:t>
            </a:r>
            <a:endParaRPr kumimoji="0" lang="zh-CN" altLang="en-US" sz="44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58" name="图片 7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0" y="457200"/>
            <a:ext cx="4545013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409575" y="2189163"/>
            <a:ext cx="531018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用滑线式电桥测电阻，按图接好线路。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800" y="2798763"/>
            <a:ext cx="8370888" cy="2894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电源为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1V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5V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zh-CN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为电阻箱；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为待测电阻；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为滑线电阻器，阻值调置于最大位；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为数字式检流计；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为滑键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可以在线性电阻丝上滑动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，按下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滑键压簧片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端边上的按钮，可在电阻丝下面刻度尺上分别读岀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值。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（先测量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1:1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的倍率，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在测定待测电阻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之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前，应先粗略估计待测电阻的阻值，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调节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电阻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接近待测电阻的阻值，以保证平衡点在电阻丝的中部，有利于减小测量误差。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电桥调平衡：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把滑键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推至电阻丝中点附近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1:1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的倍率）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，按下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滑键压簧片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端边上的按钮，调节电阻箱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，使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检流计读数为最小值，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（先粗调，再细调）。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电桥平衡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(G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检流计读数为最小值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。调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时，减小滑线电阻器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的阻值，直到最后当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R=0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检流计读数为最小值，还可微调滑键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，直至检流计读数为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矩形 4"/>
          <p:cNvSpPr/>
          <p:nvPr/>
        </p:nvSpPr>
        <p:spPr>
          <a:xfrm>
            <a:off x="7046913" y="954088"/>
            <a:ext cx="544512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en-US" altLang="zh-CN" sz="1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12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矩形 6"/>
          <p:cNvSpPr/>
          <p:nvPr/>
        </p:nvSpPr>
        <p:spPr>
          <a:xfrm>
            <a:off x="5607050" y="954088"/>
            <a:ext cx="5429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en-US" altLang="zh-CN" sz="1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12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矩形 6"/>
          <p:cNvSpPr/>
          <p:nvPr/>
        </p:nvSpPr>
        <p:spPr>
          <a:xfrm>
            <a:off x="7591425" y="227013"/>
            <a:ext cx="5429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en-US" altLang="zh-CN" sz="1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12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gradFill rotWithShape="1">
            <a:gsLst>
              <a:gs pos="0">
                <a:srgbClr val="CC3300">
                  <a:alpha val="59000"/>
                </a:srgbClr>
              </a:gs>
              <a:gs pos="50000">
                <a:schemeClr val="bg1"/>
              </a:gs>
              <a:gs pos="100000">
                <a:srgbClr val="CC3300">
                  <a:alpha val="59000"/>
                </a:srgbClr>
              </a:gs>
            </a:gsLst>
            <a:lin ang="5400000" scaled="1"/>
          </a:gradFill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数字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检流计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03350"/>
            <a:ext cx="4475163" cy="48895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5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</a:rPr>
              <a:t>开机：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5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</a:rPr>
              <a:t>调零：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5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</a:rPr>
              <a:t>选择灵敏度：用检流计检测电桥的平衡，应先选择一个较低的灵敏度对电桥进行调节，当数字为零时，依次增高灵敏度，不断调节直到电桥完全平衡。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5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</a:rPr>
              <a:t>灵敏度增高到多少是合适的呢？例如我们调节     ，当     在最小可调挡两个相邻的数值间变化时，检流计数字并不为零而是改变了正负，则表明检流计的灵敏度太高了，这时应将灵敏度减小一档。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20483" name="Object 44"/>
          <p:cNvGraphicFramePr>
            <a:graphicFrameLocks noChangeAspect="1"/>
          </p:cNvGraphicFramePr>
          <p:nvPr/>
        </p:nvGraphicFramePr>
        <p:xfrm>
          <a:off x="3124200" y="4159250"/>
          <a:ext cx="3444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90500" imgH="228600" progId="Equation.3">
                  <p:embed/>
                </p:oleObj>
              </mc:Choice>
              <mc:Fallback>
                <p:oleObj name="" r:id="rId1" imgW="1905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4159250"/>
                        <a:ext cx="34448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59000" y="4178300"/>
          <a:ext cx="3444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90500" imgH="228600" progId="Equation.3">
                  <p:embed/>
                </p:oleObj>
              </mc:Choice>
              <mc:Fallback>
                <p:oleObj name="" r:id="rId3" imgW="1905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0" y="4178300"/>
                        <a:ext cx="344488" cy="412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图片 12" descr="彩图JKQJ电源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425" y="2259013"/>
            <a:ext cx="4016375" cy="148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矩形 2"/>
          <p:cNvSpPr/>
          <p:nvPr/>
        </p:nvSpPr>
        <p:spPr>
          <a:xfrm>
            <a:off x="5059363" y="3833813"/>
            <a:ext cx="3754437" cy="1754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检流计量程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：五挡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-9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最小分辨率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0.001µA)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-8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最小分辨率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0.01µA)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③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-7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最小分辨率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 1µA)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-6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最小分辨率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0.001mA)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-5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最小分辨率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0.01mA)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487" name="对象 1"/>
          <p:cNvGraphicFramePr>
            <a:graphicFrameLocks noChangeAspect="1"/>
          </p:cNvGraphicFramePr>
          <p:nvPr/>
        </p:nvGraphicFramePr>
        <p:xfrm>
          <a:off x="6343650" y="3833813"/>
          <a:ext cx="292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6" imgW="177800" imgH="254000" progId="Equation.3">
                  <p:embed/>
                </p:oleObj>
              </mc:Choice>
              <mc:Fallback>
                <p:oleObj name="" r:id="rId6" imgW="177800" imgH="254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43650" y="3833813"/>
                        <a:ext cx="2921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8"/>
          <p:cNvSpPr txBox="1"/>
          <p:nvPr/>
        </p:nvSpPr>
        <p:spPr>
          <a:xfrm>
            <a:off x="1039813" y="1060450"/>
            <a:ext cx="6934200" cy="706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3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、按照实验内容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的操作测量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号电阻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欧左右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种倍率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7620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-PUA" pitchFamily="2" charset="-122"/>
                <a:ea typeface="宋体-PUA" pitchFamily="2" charset="-122"/>
                <a:cs typeface="+mn-cs"/>
              </a:rPr>
              <a:t> </a:t>
            </a:r>
            <a:r>
              <a:rPr kumimoji="0" lang="zh-CN" altLang="en-US" sz="4400" b="1" kern="1200" cap="none" spc="0" normalizeH="0" baseline="0" noProof="0" dirty="0">
                <a:solidFill>
                  <a:srgbClr val="FF0000"/>
                </a:solidFill>
                <a:latin typeface="宋体-PUA" pitchFamily="2" charset="-122"/>
                <a:ea typeface="宋体" panose="02010600030101010101" pitchFamily="2" charset="-122"/>
                <a:cs typeface="+mn-cs"/>
              </a:rPr>
              <a:t>实验内容</a:t>
            </a:r>
            <a:endParaRPr kumimoji="0" lang="zh-CN" altLang="en-US" sz="44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2" name="Text Box 16"/>
          <p:cNvSpPr txBox="1"/>
          <p:nvPr/>
        </p:nvSpPr>
        <p:spPr>
          <a:xfrm>
            <a:off x="1039813" y="2259013"/>
            <a:ext cx="7493000" cy="10144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、对测量结果进行不确定度分析，讨论在确定了待测电阻   的大致范围之后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欧左右或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欧左右），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怎样选择   和     能使系统误差尽量减小？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513" name="Object 14"/>
          <p:cNvGraphicFramePr>
            <a:graphicFrameLocks noChangeAspect="1"/>
          </p:cNvGraphicFramePr>
          <p:nvPr/>
        </p:nvGraphicFramePr>
        <p:xfrm>
          <a:off x="7853363" y="2619375"/>
          <a:ext cx="6683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57200" imgH="177800" progId="Equation.3">
                  <p:embed/>
                </p:oleObj>
              </mc:Choice>
              <mc:Fallback>
                <p:oleObj name="" r:id="rId1" imgW="457200" imgH="177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53363" y="2619375"/>
                        <a:ext cx="668337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5"/>
          <p:cNvGraphicFramePr>
            <a:graphicFrameLocks noChangeAspect="1"/>
          </p:cNvGraphicFramePr>
          <p:nvPr/>
        </p:nvGraphicFramePr>
        <p:xfrm>
          <a:off x="7316788" y="2670175"/>
          <a:ext cx="296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66700" imgH="317500" progId="Equation.3">
                  <p:embed/>
                </p:oleObj>
              </mc:Choice>
              <mc:Fallback>
                <p:oleObj name="" r:id="rId3" imgW="266700" imgH="317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6788" y="2670175"/>
                        <a:ext cx="296862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8"/>
          <p:cNvGraphicFramePr>
            <a:graphicFrameLocks noChangeAspect="1"/>
          </p:cNvGraphicFramePr>
          <p:nvPr/>
        </p:nvGraphicFramePr>
        <p:xfrm>
          <a:off x="7853363" y="2316163"/>
          <a:ext cx="2873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39700" imgH="190500" progId="Equation.3">
                  <p:embed/>
                </p:oleObj>
              </mc:Choice>
              <mc:Fallback>
                <p:oleObj name="" r:id="rId5" imgW="139700" imgH="190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53363" y="2316163"/>
                        <a:ext cx="287337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8"/>
          <p:cNvSpPr txBox="1"/>
          <p:nvPr/>
        </p:nvSpPr>
        <p:spPr>
          <a:xfrm>
            <a:off x="1192213" y="3833813"/>
            <a:ext cx="6934200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、测得的实验数据计入表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，计算结果填入表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3930650" cy="781050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-PUA" pitchFamily="2" charset="-122"/>
                <a:ea typeface="宋体-PUA" pitchFamily="2" charset="-122"/>
                <a:cs typeface="+mn-cs"/>
              </a:rPr>
              <a:t>实验数据记录</a:t>
            </a:r>
            <a:r>
              <a:rPr kumimoji="0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-733425" y="1457325"/>
          <a:ext cx="152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52400" imgH="317500" progId="Equation.3">
                  <p:embed/>
                </p:oleObj>
              </mc:Choice>
              <mc:Fallback>
                <p:oleObj name="" r:id="rId1" imgW="152400" imgH="317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733425" y="1457325"/>
                        <a:ext cx="152400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5"/>
          <p:cNvSpPr/>
          <p:nvPr/>
        </p:nvSpPr>
        <p:spPr>
          <a:xfrm>
            <a:off x="457200" y="2630488"/>
            <a:ext cx="788988" cy="244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6"/>
          <p:cNvSpPr/>
          <p:nvPr/>
        </p:nvSpPr>
        <p:spPr>
          <a:xfrm>
            <a:off x="733425" y="2659063"/>
            <a:ext cx="34290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Text Box 7"/>
          <p:cNvSpPr txBox="1"/>
          <p:nvPr/>
        </p:nvSpPr>
        <p:spPr>
          <a:xfrm>
            <a:off x="1933575" y="938213"/>
            <a:ext cx="47117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rPr>
              <a:t>表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rPr>
              <a:t>：电阻测量数据表格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5933" name="Group 9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14287" y="1457325"/>
          <a:ext cx="9144000" cy="3402013"/>
        </p:xfrm>
        <a:graphic>
          <a:graphicData uri="http://schemas.openxmlformats.org/drawingml/2006/table">
            <a:tbl>
              <a:tblPr/>
              <a:tblGrid>
                <a:gridCol w="1128713"/>
                <a:gridCol w="1157288"/>
                <a:gridCol w="1085152"/>
                <a:gridCol w="1129410"/>
                <a:gridCol w="1119188"/>
                <a:gridCol w="901752"/>
                <a:gridCol w="1260140"/>
                <a:gridCol w="1362358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电阻号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l-GR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    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25.00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25.00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99" name="Object 73"/>
          <p:cNvGraphicFramePr>
            <a:graphicFrameLocks noChangeAspect="1"/>
          </p:cNvGraphicFramePr>
          <p:nvPr/>
        </p:nvGraphicFramePr>
        <p:xfrm>
          <a:off x="1457325" y="1600200"/>
          <a:ext cx="485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4" imgW="330200" imgH="203200" progId="Equation.3">
                  <p:embed/>
                </p:oleObj>
              </mc:Choice>
              <mc:Fallback>
                <p:oleObj name="" r:id="rId4" imgW="33020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7325" y="1600200"/>
                        <a:ext cx="485775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0" name="Object 74"/>
          <p:cNvGraphicFramePr>
            <a:graphicFrameLocks noChangeAspect="1"/>
          </p:cNvGraphicFramePr>
          <p:nvPr/>
        </p:nvGraphicFramePr>
        <p:xfrm>
          <a:off x="2646363" y="1600200"/>
          <a:ext cx="485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6" imgW="330200" imgH="203200" progId="Equation.3">
                  <p:embed/>
                </p:oleObj>
              </mc:Choice>
              <mc:Fallback>
                <p:oleObj name="" r:id="rId6" imgW="33020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6363" y="1600200"/>
                        <a:ext cx="485775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1" name="Object 7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91088" y="1566863"/>
          <a:ext cx="466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8" imgW="317500" imgH="241300" progId="Equation.3">
                  <p:embed/>
                </p:oleObj>
              </mc:Choice>
              <mc:Fallback>
                <p:oleObj name="" r:id="rId8" imgW="317500" imgH="241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1088" y="1566863"/>
                        <a:ext cx="466725" cy="355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2" name="Object 7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11538" y="1566863"/>
          <a:ext cx="9969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0" imgW="698500" imgH="215900" progId="Equation.3">
                  <p:embed/>
                </p:oleObj>
              </mc:Choice>
              <mc:Fallback>
                <p:oleObj name="" r:id="rId10" imgW="69850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1538" y="1566863"/>
                        <a:ext cx="996950" cy="307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3" name="Object 78"/>
          <p:cNvGraphicFramePr>
            <a:graphicFrameLocks noChangeAspect="1"/>
          </p:cNvGraphicFramePr>
          <p:nvPr/>
        </p:nvGraphicFramePr>
        <p:xfrm>
          <a:off x="7977188" y="1490663"/>
          <a:ext cx="1166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2" imgW="622300" imgH="215900" progId="Equation.3">
                  <p:embed/>
                </p:oleObj>
              </mc:Choice>
              <mc:Fallback>
                <p:oleObj name="" r:id="rId12" imgW="622300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77188" y="1490663"/>
                        <a:ext cx="11668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4" name="Object 79"/>
          <p:cNvGraphicFramePr>
            <a:graphicFrameLocks noChangeAspect="1"/>
          </p:cNvGraphicFramePr>
          <p:nvPr/>
        </p:nvGraphicFramePr>
        <p:xfrm>
          <a:off x="7092950" y="1543050"/>
          <a:ext cx="466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4" imgW="317500" imgH="241300" progId="Equation.3">
                  <p:embed/>
                </p:oleObj>
              </mc:Choice>
              <mc:Fallback>
                <p:oleObj name="" r:id="rId14" imgW="317500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2950" y="1543050"/>
                        <a:ext cx="46672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5" name="Object 80"/>
          <p:cNvGraphicFramePr>
            <a:graphicFrameLocks noChangeAspect="1"/>
          </p:cNvGraphicFramePr>
          <p:nvPr/>
        </p:nvGraphicFramePr>
        <p:xfrm>
          <a:off x="5651500" y="1546225"/>
          <a:ext cx="7461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5" imgW="381000" imgH="241300" progId="Equation.3">
                  <p:embed/>
                </p:oleObj>
              </mc:Choice>
              <mc:Fallback>
                <p:oleObj name="" r:id="rId15" imgW="381000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1500" y="1546225"/>
                        <a:ext cx="746125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06" name="Group 81"/>
          <p:cNvGrpSpPr/>
          <p:nvPr/>
        </p:nvGrpSpPr>
        <p:grpSpPr>
          <a:xfrm>
            <a:off x="569913" y="5527675"/>
            <a:ext cx="5192712" cy="425450"/>
            <a:chOff x="100" y="3152"/>
            <a:chExt cx="2804" cy="268"/>
          </a:xfrm>
        </p:grpSpPr>
        <p:graphicFrame>
          <p:nvGraphicFramePr>
            <p:cNvPr id="22607" name="Object 82"/>
            <p:cNvGraphicFramePr>
              <a:graphicFrameLocks noChangeAspect="1"/>
            </p:cNvGraphicFramePr>
            <p:nvPr/>
          </p:nvGraphicFramePr>
          <p:xfrm>
            <a:off x="100" y="3165"/>
            <a:ext cx="47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7" imgW="381000" imgH="241300" progId="Equation.3">
                    <p:embed/>
                  </p:oleObj>
                </mc:Choice>
                <mc:Fallback>
                  <p:oleObj name="" r:id="rId17" imgW="381000" imgH="2413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0" y="3165"/>
                          <a:ext cx="471" cy="25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8" name="Text Box 83"/>
            <p:cNvSpPr txBox="1"/>
            <p:nvPr/>
          </p:nvSpPr>
          <p:spPr>
            <a:xfrm>
              <a:off x="618" y="3152"/>
              <a:ext cx="228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是最终检流计平衡时所用的量程。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2609" name="Group 84"/>
          <p:cNvGrpSpPr/>
          <p:nvPr/>
        </p:nvGrpSpPr>
        <p:grpSpPr>
          <a:xfrm>
            <a:off x="395288" y="6075363"/>
            <a:ext cx="7477125" cy="415925"/>
            <a:chOff x="43" y="3578"/>
            <a:chExt cx="3707" cy="262"/>
          </a:xfrm>
        </p:grpSpPr>
        <p:sp>
          <p:nvSpPr>
            <p:cNvPr id="22610" name="Text Box 85"/>
            <p:cNvSpPr txBox="1"/>
            <p:nvPr/>
          </p:nvSpPr>
          <p:spPr>
            <a:xfrm>
              <a:off x="270" y="3578"/>
              <a:ext cx="348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是电桥平衡后，将   改变     时，检流计改变的数字。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2611" name="Object 86"/>
            <p:cNvGraphicFramePr>
              <a:graphicFrameLocks noChangeAspect="1"/>
            </p:cNvGraphicFramePr>
            <p:nvPr/>
          </p:nvGraphicFramePr>
          <p:xfrm>
            <a:off x="1812" y="3626"/>
            <a:ext cx="24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9" imgW="266700" imgH="228600" progId="Equation.3">
                    <p:embed/>
                  </p:oleObj>
                </mc:Choice>
                <mc:Fallback>
                  <p:oleObj name="" r:id="rId19" imgW="266700" imgH="2286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12" y="3626"/>
                          <a:ext cx="249" cy="21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12" name="Object 87"/>
            <p:cNvGraphicFramePr>
              <a:graphicFrameLocks noChangeAspect="1"/>
            </p:cNvGraphicFramePr>
            <p:nvPr/>
          </p:nvGraphicFramePr>
          <p:xfrm>
            <a:off x="43" y="3609"/>
            <a:ext cx="25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1" imgW="215900" imgH="177800" progId="Equation.3">
                    <p:embed/>
                  </p:oleObj>
                </mc:Choice>
                <mc:Fallback>
                  <p:oleObj name="" r:id="rId21" imgW="215900" imgH="177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" y="3609"/>
                          <a:ext cx="255" cy="21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13" name="Object 88"/>
            <p:cNvGraphicFramePr>
              <a:graphicFrameLocks noChangeAspect="1"/>
            </p:cNvGraphicFramePr>
            <p:nvPr/>
          </p:nvGraphicFramePr>
          <p:xfrm>
            <a:off x="1370" y="3626"/>
            <a:ext cx="16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23" imgW="190500" imgH="228600" progId="Equation.3">
                    <p:embed/>
                  </p:oleObj>
                </mc:Choice>
                <mc:Fallback>
                  <p:oleObj name="" r:id="rId23" imgW="190500" imgH="228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70" y="3626"/>
                          <a:ext cx="163" cy="18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614" name="Text Box 89"/>
          <p:cNvSpPr txBox="1"/>
          <p:nvPr/>
        </p:nvSpPr>
        <p:spPr>
          <a:xfrm>
            <a:off x="0" y="4881563"/>
            <a:ext cx="21526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表格中：</a:t>
            </a:r>
            <a:endParaRPr lang="zh-CN" altLang="en-US" sz="24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3" name="对象 36865"/>
          <p:cNvGraphicFramePr/>
          <p:nvPr/>
        </p:nvGraphicFramePr>
        <p:xfrm>
          <a:off x="1030288" y="2352675"/>
          <a:ext cx="2698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90500" imgH="228600" progId="Equation.3">
                  <p:embed/>
                </p:oleObj>
              </mc:Choice>
              <mc:Fallback>
                <p:oleObj name="" r:id="rId1" imgW="1905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0288" y="2352675"/>
                        <a:ext cx="269875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36866"/>
          <p:cNvGraphicFramePr/>
          <p:nvPr/>
        </p:nvGraphicFramePr>
        <p:xfrm>
          <a:off x="2178050" y="2314575"/>
          <a:ext cx="2555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39700" imgH="177800" progId="Equation.3">
                  <p:embed/>
                </p:oleObj>
              </mc:Choice>
              <mc:Fallback>
                <p:oleObj name="" r:id="rId3" imgW="139700" imgH="177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8050" y="2314575"/>
                        <a:ext cx="255588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36867"/>
          <p:cNvGraphicFramePr/>
          <p:nvPr/>
        </p:nvGraphicFramePr>
        <p:xfrm>
          <a:off x="3257550" y="2352675"/>
          <a:ext cx="2365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77800" imgH="215900" progId="Equation.3">
                  <p:embed/>
                </p:oleObj>
              </mc:Choice>
              <mc:Fallback>
                <p:oleObj name="" r:id="rId5" imgW="177800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7550" y="2352675"/>
                        <a:ext cx="236538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36868"/>
          <p:cNvGraphicFramePr/>
          <p:nvPr/>
        </p:nvGraphicFramePr>
        <p:xfrm>
          <a:off x="4230688" y="2352675"/>
          <a:ext cx="260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03200" imgH="215900" progId="Equation.3">
                  <p:embed/>
                </p:oleObj>
              </mc:Choice>
              <mc:Fallback>
                <p:oleObj name="" r:id="rId7" imgW="203200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0688" y="2352675"/>
                        <a:ext cx="260350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36869"/>
          <p:cNvGraphicFramePr/>
          <p:nvPr/>
        </p:nvGraphicFramePr>
        <p:xfrm>
          <a:off x="5114925" y="2314575"/>
          <a:ext cx="266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190500" imgH="241300" progId="Equation.3">
                  <p:embed/>
                </p:oleObj>
              </mc:Choice>
              <mc:Fallback>
                <p:oleObj name="" r:id="rId9" imgW="1905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4925" y="2314575"/>
                        <a:ext cx="26670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矩形 36872"/>
          <p:cNvSpPr/>
          <p:nvPr/>
        </p:nvSpPr>
        <p:spPr>
          <a:xfrm>
            <a:off x="1990725" y="1785938"/>
            <a:ext cx="657225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矩形 36873"/>
          <p:cNvSpPr/>
          <p:nvPr/>
        </p:nvSpPr>
        <p:spPr>
          <a:xfrm>
            <a:off x="1990725" y="1785938"/>
            <a:ext cx="638175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矩形 36874"/>
          <p:cNvSpPr/>
          <p:nvPr/>
        </p:nvSpPr>
        <p:spPr>
          <a:xfrm>
            <a:off x="1990725" y="1785938"/>
            <a:ext cx="5334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矩形 36875"/>
          <p:cNvSpPr/>
          <p:nvPr/>
        </p:nvSpPr>
        <p:spPr>
          <a:xfrm>
            <a:off x="1990725" y="1785938"/>
            <a:ext cx="51435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2" name="矩形 36876"/>
          <p:cNvSpPr/>
          <p:nvPr/>
        </p:nvSpPr>
        <p:spPr>
          <a:xfrm>
            <a:off x="1990725" y="1785938"/>
            <a:ext cx="5334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3" name="矩形 36877"/>
          <p:cNvSpPr/>
          <p:nvPr/>
        </p:nvSpPr>
        <p:spPr>
          <a:xfrm>
            <a:off x="1990725" y="1785938"/>
            <a:ext cx="8001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4" name="矩形 36878"/>
          <p:cNvSpPr/>
          <p:nvPr/>
        </p:nvSpPr>
        <p:spPr>
          <a:xfrm>
            <a:off x="1990725" y="1785938"/>
            <a:ext cx="1076325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80" name="表格 36879"/>
          <p:cNvGraphicFramePr/>
          <p:nvPr/>
        </p:nvGraphicFramePr>
        <p:xfrm>
          <a:off x="204788" y="1984375"/>
          <a:ext cx="8572500" cy="3614738"/>
        </p:xfrm>
        <a:graphic>
          <a:graphicData uri="http://schemas.openxmlformats.org/drawingml/2006/table">
            <a:tbl>
              <a:tblPr/>
              <a:tblGrid>
                <a:gridCol w="682625"/>
                <a:gridCol w="1090613"/>
                <a:gridCol w="946150"/>
                <a:gridCol w="904875"/>
                <a:gridCol w="947737"/>
                <a:gridCol w="885825"/>
                <a:gridCol w="1329055"/>
                <a:gridCol w="1785620"/>
              </a:tblGrid>
              <a:tr h="75431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电阻号</a:t>
                      </a:r>
                      <a:endParaRPr lang="zh-CN" altLang="en-US" sz="1200" b="1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0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 marT="45716" marB="4571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30" name="文本框 36944"/>
          <p:cNvSpPr txBox="1"/>
          <p:nvPr/>
        </p:nvSpPr>
        <p:spPr>
          <a:xfrm>
            <a:off x="2647950" y="1268413"/>
            <a:ext cx="34464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表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：数据处理结果</a:t>
            </a:r>
            <a:endParaRPr lang="zh-CN" altLang="en-US" sz="28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631" name="矩形 36945"/>
          <p:cNvSpPr/>
          <p:nvPr/>
        </p:nvSpPr>
        <p:spPr>
          <a:xfrm>
            <a:off x="0" y="0"/>
            <a:ext cx="4076700" cy="78105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marL="342900" indent="-342900"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宋体-PUA" pitchFamily="2" charset="-122"/>
                <a:ea typeface="宋体-PUA" pitchFamily="2" charset="-122"/>
              </a:rPr>
              <a:t>实验数据处理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632" name="对象 5"/>
          <p:cNvGraphicFramePr/>
          <p:nvPr/>
        </p:nvGraphicFramePr>
        <p:xfrm>
          <a:off x="7231063" y="2343150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660400" imgH="254000" progId="Equation.KSEE3">
                  <p:embed/>
                </p:oleObj>
              </mc:Choice>
              <mc:Fallback>
                <p:oleObj name="" r:id="rId11" imgW="660400" imgH="2540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1063" y="2343150"/>
                        <a:ext cx="863600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3" name="对象 2"/>
          <p:cNvGraphicFramePr>
            <a:graphicFrameLocks noChangeAspect="1"/>
          </p:cNvGraphicFramePr>
          <p:nvPr/>
        </p:nvGraphicFramePr>
        <p:xfrm>
          <a:off x="6273800" y="2400300"/>
          <a:ext cx="31908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317500" imgH="241300" progId="Equation.3">
                  <p:embed/>
                </p:oleObj>
              </mc:Choice>
              <mc:Fallback>
                <p:oleObj name="" r:id="rId13" imgW="3175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73800" y="2400300"/>
                        <a:ext cx="319088" cy="24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" name="对象 3"/>
          <p:cNvGraphicFramePr>
            <a:graphicFrameLocks noChangeAspect="1"/>
          </p:cNvGraphicFramePr>
          <p:nvPr/>
        </p:nvGraphicFramePr>
        <p:xfrm>
          <a:off x="8172450" y="2374900"/>
          <a:ext cx="358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317500" imgH="241300" progId="Equation.3">
                  <p:embed/>
                </p:oleObj>
              </mc:Choice>
              <mc:Fallback>
                <p:oleObj name="" r:id="rId15" imgW="317500" imgH="241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72450" y="2374900"/>
                        <a:ext cx="358775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5" name="对象 4"/>
          <p:cNvGraphicFramePr>
            <a:graphicFrameLocks noChangeAspect="1"/>
          </p:cNvGraphicFramePr>
          <p:nvPr/>
        </p:nvGraphicFramePr>
        <p:xfrm>
          <a:off x="1312863" y="2400300"/>
          <a:ext cx="35401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6" imgW="317500" imgH="241300" progId="Equation.3">
                  <p:embed/>
                </p:oleObj>
              </mc:Choice>
              <mc:Fallback>
                <p:oleObj name="" r:id="rId16" imgW="317500" imgH="241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2863" y="2400300"/>
                        <a:ext cx="354012" cy="26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6" name="对象 1"/>
          <p:cNvGraphicFramePr/>
          <p:nvPr/>
        </p:nvGraphicFramePr>
        <p:xfrm>
          <a:off x="5830888" y="2274888"/>
          <a:ext cx="4730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254000" imgH="241300" progId="Equation.KSEE3">
                  <p:embed/>
                </p:oleObj>
              </mc:Choice>
              <mc:Fallback>
                <p:oleObj name="" r:id="rId17" imgW="254000" imgH="2413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30888" y="2274888"/>
                        <a:ext cx="473075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419725" cy="1143000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实验简介</a:t>
            </a: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---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用途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1809750"/>
            <a:ext cx="8747125" cy="3733800"/>
          </a:xfrm>
          <a:gradFill rotWithShape="1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5400000" scaled="1"/>
          </a:gra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电桥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是一种常见的电路，可用来测量电阻、电容、电感和电平等电学量；对于非电学量，如温度、压力、频率、真空度等，也能通过转换器件，用电桥进行测量。因此，电桥被广泛地应用于测量仪器、传感器、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自动控制和动态检测中。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/>
          <p:nvPr/>
        </p:nvSpPr>
        <p:spPr>
          <a:xfrm>
            <a:off x="0" y="0"/>
            <a:ext cx="3536950" cy="78105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marL="342900" indent="-342900">
              <a:spcBef>
                <a:spcPct val="50000"/>
              </a:spcBef>
            </a:pPr>
            <a:r>
              <a:rPr lang="en-US" altLang="zh-CN" sz="4000" b="1" dirty="0">
                <a:solidFill>
                  <a:srgbClr val="333399"/>
                </a:solidFill>
                <a:latin typeface="宋体-PUA" pitchFamily="2" charset="-122"/>
                <a:ea typeface="宋体-PUA" pitchFamily="2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latin typeface="宋体-PUA" pitchFamily="2" charset="-122"/>
                <a:ea typeface="宋体-PUA" pitchFamily="2" charset="-122"/>
              </a:rPr>
              <a:t>实验数据处理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Text Box 3"/>
          <p:cNvSpPr txBox="1"/>
          <p:nvPr/>
        </p:nvSpPr>
        <p:spPr>
          <a:xfrm>
            <a:off x="352425" y="904875"/>
            <a:ext cx="60388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表二中各项的计算公式如下：</a:t>
            </a:r>
            <a:endParaRPr lang="zh-CN" altLang="en-US" sz="24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50925" y="1554163"/>
          <a:ext cx="955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927100" imgH="571500" progId="Equation.3">
                  <p:embed/>
                </p:oleObj>
              </mc:Choice>
              <mc:Fallback>
                <p:oleObj name="" r:id="rId1" imgW="927100" imgH="571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50925" y="1554163"/>
                        <a:ext cx="955675" cy="590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0013" y="1557338"/>
          <a:ext cx="10795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066800" imgH="571500" progId="Equation.3">
                  <p:embed/>
                </p:oleObj>
              </mc:Choice>
              <mc:Fallback>
                <p:oleObj name="" r:id="rId3" imgW="1066800" imgH="571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0013" y="1557338"/>
                        <a:ext cx="1079500" cy="5826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89025" y="4238625"/>
          <a:ext cx="13573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117600" imgH="279400" progId="Equation.3">
                  <p:embed/>
                </p:oleObj>
              </mc:Choice>
              <mc:Fallback>
                <p:oleObj name="" r:id="rId5" imgW="1117600" imgH="2794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9025" y="4238625"/>
                        <a:ext cx="1357313" cy="420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7"/>
          <p:cNvSpPr txBox="1"/>
          <p:nvPr/>
        </p:nvSpPr>
        <p:spPr>
          <a:xfrm>
            <a:off x="311150" y="1622425"/>
            <a:ext cx="496888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dirty="0">
                <a:latin typeface="楷体_GB2312" pitchFamily="49" charset="-122"/>
                <a:ea typeface="楷体_GB2312" pitchFamily="49" charset="-122"/>
              </a:rPr>
              <a:t>、</a:t>
            </a:r>
            <a:endParaRPr lang="zh-CN" altLang="en-US" sz="1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3" name="Text Box 8"/>
          <p:cNvSpPr txBox="1"/>
          <p:nvPr/>
        </p:nvSpPr>
        <p:spPr>
          <a:xfrm>
            <a:off x="4705350" y="1592263"/>
            <a:ext cx="5715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4" name="Text Box 11"/>
          <p:cNvSpPr txBox="1"/>
          <p:nvPr/>
        </p:nvSpPr>
        <p:spPr>
          <a:xfrm>
            <a:off x="350838" y="2938463"/>
            <a:ext cx="52387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、</a:t>
            </a:r>
            <a:endParaRPr lang="zh-CN" altLang="en-US" sz="1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5" name="Text Box 12"/>
          <p:cNvSpPr txBox="1"/>
          <p:nvPr/>
        </p:nvSpPr>
        <p:spPr>
          <a:xfrm>
            <a:off x="4667250" y="2847975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6" name="Text Box 13"/>
          <p:cNvSpPr txBox="1"/>
          <p:nvPr/>
        </p:nvSpPr>
        <p:spPr>
          <a:xfrm>
            <a:off x="496888" y="4302125"/>
            <a:ext cx="6223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7" name="Text Box 14"/>
          <p:cNvSpPr txBox="1"/>
          <p:nvPr/>
        </p:nvSpPr>
        <p:spPr>
          <a:xfrm>
            <a:off x="4700588" y="4378325"/>
            <a:ext cx="5429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588" name="Object 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267325" y="4200525"/>
          <a:ext cx="1524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800100" imgH="241300" progId="Equation.3">
                  <p:embed/>
                </p:oleObj>
              </mc:Choice>
              <mc:Fallback>
                <p:oleObj name="" r:id="rId7" imgW="800100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7325" y="4200525"/>
                        <a:ext cx="1524000" cy="635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4"/>
          <p:cNvGraphicFramePr>
            <a:graphicFrameLocks noChangeAspect="1"/>
          </p:cNvGraphicFramePr>
          <p:nvPr/>
        </p:nvGraphicFramePr>
        <p:xfrm>
          <a:off x="5381625" y="2600325"/>
          <a:ext cx="15573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1435100" imgH="584200" progId="Equation.3">
                  <p:embed/>
                </p:oleObj>
              </mc:Choice>
              <mc:Fallback>
                <p:oleObj name="" r:id="rId9" imgW="1435100" imgH="584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81625" y="2600325"/>
                        <a:ext cx="1557338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对象 2"/>
          <p:cNvGraphicFramePr/>
          <p:nvPr/>
        </p:nvGraphicFramePr>
        <p:xfrm>
          <a:off x="795338" y="2663825"/>
          <a:ext cx="22098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1295400" imgH="482600" progId="Equation.3">
                  <p:embed/>
                </p:oleObj>
              </mc:Choice>
              <mc:Fallback>
                <p:oleObj name="" r:id="rId11" imgW="1295400" imgH="482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5338" y="2663825"/>
                        <a:ext cx="2209800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3"/>
          <p:cNvSpPr txBox="1"/>
          <p:nvPr/>
        </p:nvSpPr>
        <p:spPr>
          <a:xfrm>
            <a:off x="0" y="0"/>
            <a:ext cx="2857500" cy="701675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  <a:buFontTx/>
            </a:pPr>
            <a:r>
              <a:rPr lang="en-US" altLang="zh-CN" sz="4000" b="1">
                <a:solidFill>
                  <a:srgbClr val="333399"/>
                </a:solidFill>
                <a:latin typeface="Arial" panose="020B0604020202020204" pitchFamily="34" charset="0"/>
                <a:ea typeface="宋体-PUA" pitchFamily="2" charset="-122"/>
              </a:rPr>
              <a:t> </a:t>
            </a:r>
            <a:r>
              <a:rPr lang="zh-CN" altLang="en-US" sz="4000" b="1">
                <a:solidFill>
                  <a:srgbClr val="FF0000"/>
                </a:solidFill>
                <a:latin typeface="Arial" panose="020B0604020202020204" pitchFamily="34" charset="0"/>
                <a:ea typeface="宋体-PUA" pitchFamily="2" charset="-122"/>
              </a:rPr>
              <a:t>注意事项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701675" y="1114425"/>
            <a:ext cx="7993063" cy="7080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、电源电压不超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1.5V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电桥通电时间不能过长，不测量时应关掉电源。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792163" y="4149725"/>
            <a:ext cx="7993063" cy="860425"/>
          </a:xfrm>
          <a:prstGeom prst="rect">
            <a:avLst/>
          </a:prstGeom>
          <a:gradFill rotWithShape="1">
            <a:gsLst>
              <a:gs pos="0">
                <a:srgbClr val="FF0000">
                  <a:alpha val="48000"/>
                </a:srgbClr>
              </a:gs>
              <a:gs pos="50000">
                <a:schemeClr val="bg1"/>
              </a:gs>
              <a:gs pos="100000">
                <a:srgbClr val="FF0000">
                  <a:alpha val="48000"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、如果电阻箱的取值太小，则会减少有效数字位数，同时接线柱的接触电阻和导线电阻（可能达到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0.1Ω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以上）也不可忽略。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5607" name="Text Box 16"/>
          <p:cNvSpPr txBox="1"/>
          <p:nvPr/>
        </p:nvSpPr>
        <p:spPr>
          <a:xfrm>
            <a:off x="701675" y="2420938"/>
            <a:ext cx="7993063" cy="8620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  <a:buClrTx/>
              <a:buFontTx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、</a:t>
            </a:r>
            <a:r>
              <a:rPr lang="zh-CN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各接线旋钮必须拧紧，否则接触电阻过大，影响测量的准确度，甚至无法达到平衡。</a:t>
            </a:r>
            <a:endParaRPr lang="zh-CN" altLang="zh-CN" sz="2000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Picture 6" descr="2106171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0" y="2209800"/>
            <a:ext cx="1739900" cy="243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7" descr="p9205574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142875"/>
            <a:ext cx="8640762" cy="671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WordArt 8">
            <a:hlinkClick r:id="rId3" action="ppaction://hlinkfile"/>
          </p:cNvPr>
          <p:cNvSpPr>
            <a:spLocks noTextEdit="1"/>
          </p:cNvSpPr>
          <p:nvPr/>
        </p:nvSpPr>
        <p:spPr>
          <a:xfrm>
            <a:off x="2681288" y="2393950"/>
            <a:ext cx="3735387" cy="1681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7200" spc="3600">
                <a:ln w="12700" cap="flat" cmpd="sng">
                  <a:solidFill>
                    <a:srgbClr val="0033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33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zh-CN" altLang="en-US" sz="7200" spc="3600">
              <a:ln w="12700" cap="flat" cmpd="sng">
                <a:solidFill>
                  <a:srgbClr val="0033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3300"/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419725" cy="1143000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实验简介</a:t>
            </a: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---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特点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6" name="Text Box 6"/>
          <p:cNvSpPr txBox="1"/>
          <p:nvPr/>
        </p:nvSpPr>
        <p:spPr>
          <a:xfrm>
            <a:off x="566738" y="1628775"/>
            <a:ext cx="7966075" cy="42005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ClrTx/>
              <a:buFontTx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rPr>
              <a:t>电桥是一种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比较法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rPr>
              <a:t>测量的电路。即将待测量与已知量相比较进行测量。只要已知量具有较高的精度，待测量就可以达到相同的精度。因此，测量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精度高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rPr>
              <a:t>是此种测量的最大优点。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Oval 34"/>
          <p:cNvSpPr/>
          <p:nvPr/>
        </p:nvSpPr>
        <p:spPr>
          <a:xfrm>
            <a:off x="6011863" y="3260725"/>
            <a:ext cx="3132137" cy="3421063"/>
          </a:xfrm>
          <a:prstGeom prst="ellipse">
            <a:avLst/>
          </a:prstGeom>
          <a:solidFill>
            <a:srgbClr val="FFFFCC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1143000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实验简介</a:t>
            </a: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---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分类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Text Box 5"/>
          <p:cNvSpPr txBox="1"/>
          <p:nvPr/>
        </p:nvSpPr>
        <p:spPr>
          <a:xfrm>
            <a:off x="4616450" y="1350963"/>
            <a:ext cx="1304925" cy="519112"/>
          </a:xfrm>
          <a:prstGeom prst="rect">
            <a:avLst/>
          </a:prstGeom>
          <a:gradFill rotWithShape="1">
            <a:gsLst>
              <a:gs pos="0">
                <a:srgbClr val="FF66FF"/>
              </a:gs>
              <a:gs pos="50000">
                <a:schemeClr val="bg1"/>
              </a:gs>
              <a:gs pos="100000">
                <a:srgbClr val="FF66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ClrTx/>
              <a:buFontTx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电桥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Text Box 6"/>
          <p:cNvSpPr txBox="1"/>
          <p:nvPr/>
        </p:nvSpPr>
        <p:spPr>
          <a:xfrm>
            <a:off x="2411413" y="2419350"/>
            <a:ext cx="1755775" cy="51911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平衡电桥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Text Box 7"/>
          <p:cNvSpPr txBox="1"/>
          <p:nvPr/>
        </p:nvSpPr>
        <p:spPr>
          <a:xfrm>
            <a:off x="6213475" y="2406650"/>
            <a:ext cx="2205038" cy="519113"/>
          </a:xfrm>
          <a:prstGeom prst="rect">
            <a:avLst/>
          </a:prstGeom>
          <a:gradFill rotWithShape="1">
            <a:gsLst>
              <a:gs pos="0">
                <a:srgbClr val="CCCC00"/>
              </a:gs>
              <a:gs pos="50000">
                <a:schemeClr val="bg1"/>
              </a:gs>
              <a:gs pos="100000">
                <a:srgbClr val="CCCC00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ClrTx/>
              <a:buFontTx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非平衡电桥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Text Box 8"/>
          <p:cNvSpPr txBox="1"/>
          <p:nvPr/>
        </p:nvSpPr>
        <p:spPr>
          <a:xfrm>
            <a:off x="927100" y="3543300"/>
            <a:ext cx="1709738" cy="5191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直流电桥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Text Box 9"/>
          <p:cNvSpPr txBox="1"/>
          <p:nvPr/>
        </p:nvSpPr>
        <p:spPr>
          <a:xfrm>
            <a:off x="3851275" y="3478213"/>
            <a:ext cx="1620838" cy="51911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交流电桥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Text Box 10"/>
          <p:cNvSpPr txBox="1"/>
          <p:nvPr/>
        </p:nvSpPr>
        <p:spPr>
          <a:xfrm>
            <a:off x="71438" y="4708525"/>
            <a:ext cx="1979612" cy="8842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  <a:buFontTx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单臂电桥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---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buClrTx/>
              <a:buFontTx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惠斯通电桥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Text Box 11"/>
          <p:cNvSpPr txBox="1"/>
          <p:nvPr/>
        </p:nvSpPr>
        <p:spPr>
          <a:xfrm>
            <a:off x="2457450" y="4708525"/>
            <a:ext cx="2136775" cy="8842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  <a:buFontTx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双臂电桥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---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buClrTx/>
              <a:buFontTx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开尔文电桥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AutoShape 13"/>
          <p:cNvSpPr/>
          <p:nvPr/>
        </p:nvSpPr>
        <p:spPr>
          <a:xfrm rot="5400000">
            <a:off x="5033963" y="663575"/>
            <a:ext cx="536575" cy="2949575"/>
          </a:xfrm>
          <a:prstGeom prst="leftBrace">
            <a:avLst>
              <a:gd name="adj1" fmla="val 45655"/>
              <a:gd name="adj2" fmla="val 50000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AutoShape 14"/>
          <p:cNvSpPr/>
          <p:nvPr/>
        </p:nvSpPr>
        <p:spPr>
          <a:xfrm rot="5400000">
            <a:off x="3005138" y="2024063"/>
            <a:ext cx="473075" cy="2384425"/>
          </a:xfrm>
          <a:prstGeom prst="leftBrace">
            <a:avLst>
              <a:gd name="adj1" fmla="val 41862"/>
              <a:gd name="adj2" fmla="val 50000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vert="eaVert" wrap="none" anchor="ctr" anchorCtr="0"/>
          <a:p>
            <a:pPr algn="ctr"/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AutoShape 17"/>
          <p:cNvSpPr/>
          <p:nvPr/>
        </p:nvSpPr>
        <p:spPr>
          <a:xfrm rot="5400000">
            <a:off x="1722438" y="3217863"/>
            <a:ext cx="473075" cy="2384425"/>
          </a:xfrm>
          <a:prstGeom prst="leftBrace">
            <a:avLst>
              <a:gd name="adj1" fmla="val 41862"/>
              <a:gd name="adj2" fmla="val 50000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vert="eaVert" wrap="none" anchor="ctr" anchorCtr="0"/>
          <a:p>
            <a:pPr algn="ctr"/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Oval 18"/>
          <p:cNvSpPr/>
          <p:nvPr/>
        </p:nvSpPr>
        <p:spPr>
          <a:xfrm>
            <a:off x="1106488" y="5908675"/>
            <a:ext cx="1665287" cy="6302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Text Box 19"/>
          <p:cNvSpPr txBox="1"/>
          <p:nvPr/>
        </p:nvSpPr>
        <p:spPr>
          <a:xfrm>
            <a:off x="1287463" y="5997575"/>
            <a:ext cx="14192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测中值电阻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Oval 20"/>
          <p:cNvSpPr/>
          <p:nvPr/>
        </p:nvSpPr>
        <p:spPr>
          <a:xfrm>
            <a:off x="3716338" y="5908675"/>
            <a:ext cx="1665287" cy="6302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Text Box 21"/>
          <p:cNvSpPr txBox="1"/>
          <p:nvPr/>
        </p:nvSpPr>
        <p:spPr>
          <a:xfrm>
            <a:off x="3897313" y="5997575"/>
            <a:ext cx="14192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测低电阻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5" name="Line 22"/>
          <p:cNvSpPr/>
          <p:nvPr/>
        </p:nvSpPr>
        <p:spPr>
          <a:xfrm flipH="1" flipV="1">
            <a:off x="1646238" y="5592763"/>
            <a:ext cx="225425" cy="315912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86" name="Line 23"/>
          <p:cNvSpPr/>
          <p:nvPr/>
        </p:nvSpPr>
        <p:spPr>
          <a:xfrm>
            <a:off x="1871663" y="2128838"/>
            <a:ext cx="539750" cy="266700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87" name="Line 24"/>
          <p:cNvSpPr/>
          <p:nvPr/>
        </p:nvSpPr>
        <p:spPr>
          <a:xfrm flipH="1">
            <a:off x="7678738" y="1971675"/>
            <a:ext cx="450850" cy="423863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88" name="Line 25"/>
          <p:cNvSpPr/>
          <p:nvPr/>
        </p:nvSpPr>
        <p:spPr>
          <a:xfrm flipH="1" flipV="1">
            <a:off x="4886325" y="4017963"/>
            <a:ext cx="225425" cy="225425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89" name="Line 26"/>
          <p:cNvSpPr/>
          <p:nvPr/>
        </p:nvSpPr>
        <p:spPr>
          <a:xfrm flipH="1" flipV="1">
            <a:off x="4211638" y="5592763"/>
            <a:ext cx="225425" cy="315912"/>
          </a:xfrm>
          <a:prstGeom prst="line">
            <a:avLst/>
          </a:prstGeom>
          <a:ln w="190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90" name="Oval 27"/>
          <p:cNvSpPr/>
          <p:nvPr/>
        </p:nvSpPr>
        <p:spPr>
          <a:xfrm>
            <a:off x="4076700" y="4197350"/>
            <a:ext cx="1935163" cy="6746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1" name="Text Box 28"/>
          <p:cNvSpPr txBox="1"/>
          <p:nvPr/>
        </p:nvSpPr>
        <p:spPr>
          <a:xfrm>
            <a:off x="4257675" y="4332288"/>
            <a:ext cx="161925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测电感、电容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2" name="Oval 29"/>
          <p:cNvSpPr/>
          <p:nvPr/>
        </p:nvSpPr>
        <p:spPr>
          <a:xfrm>
            <a:off x="271463" y="1776413"/>
            <a:ext cx="1665287" cy="6302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3" name="Text Box 30"/>
          <p:cNvSpPr txBox="1"/>
          <p:nvPr/>
        </p:nvSpPr>
        <p:spPr>
          <a:xfrm>
            <a:off x="542925" y="1895475"/>
            <a:ext cx="1193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测稳定量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4" name="Oval 31"/>
          <p:cNvSpPr/>
          <p:nvPr/>
        </p:nvSpPr>
        <p:spPr>
          <a:xfrm>
            <a:off x="7407275" y="1317625"/>
            <a:ext cx="1665288" cy="6302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5" name="Text Box 32"/>
          <p:cNvSpPr txBox="1"/>
          <p:nvPr/>
        </p:nvSpPr>
        <p:spPr>
          <a:xfrm>
            <a:off x="7678738" y="1446213"/>
            <a:ext cx="1214437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测变化量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6" name="Text Box 33"/>
          <p:cNvSpPr txBox="1"/>
          <p:nvPr/>
        </p:nvSpPr>
        <p:spPr>
          <a:xfrm>
            <a:off x="6327775" y="3513138"/>
            <a:ext cx="2520950" cy="2835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000" u="sng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</a:t>
            </a:r>
            <a:r>
              <a:rPr lang="zh-CN" altLang="en-US" sz="2000" u="sng" dirty="0">
                <a:latin typeface="Arial" panose="020B0604020202020204" pitchFamily="34" charset="0"/>
                <a:ea typeface="宋体" panose="02010600030101010101" pitchFamily="2" charset="-122"/>
                <a:hlinkClick r:id="rId1"/>
              </a:rPr>
              <a:t>平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hlinkClick r:id="rId1"/>
              </a:rPr>
              <a:t>衡电桥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的基本原理是通过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桥式电路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来测量电阻，根据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电桥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输出的不平衡电压，再进行运算处理，从而得到引起电阻变化的其它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物理量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，如温度、压力、形变等 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7" name="AutoShape 35"/>
          <p:cNvSpPr/>
          <p:nvPr/>
        </p:nvSpPr>
        <p:spPr>
          <a:xfrm rot="-5400000">
            <a:off x="8235950" y="2813050"/>
            <a:ext cx="914400" cy="485775"/>
          </a:xfrm>
          <a:prstGeom prst="curvedUpArrow">
            <a:avLst>
              <a:gd name="adj1" fmla="val 37647"/>
              <a:gd name="adj2" fmla="val 75294"/>
              <a:gd name="adj3" fmla="val 333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98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4076700" y="6335713"/>
          <a:ext cx="123983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888365" imgH="203200" progId="Equation.3">
                  <p:embed/>
                </p:oleObj>
              </mc:Choice>
              <mc:Fallback>
                <p:oleObj name="" r:id="rId5" imgW="8883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6700" y="6335713"/>
                        <a:ext cx="1239838" cy="2841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6"/>
          <p:cNvGraphicFramePr>
            <a:graphicFrameLocks noGrp="1" noChangeAspect="1"/>
          </p:cNvGraphicFramePr>
          <p:nvPr>
            <p:ph sz="half" idx="1"/>
          </p:nvPr>
        </p:nvGraphicFramePr>
        <p:xfrm>
          <a:off x="1401763" y="6335713"/>
          <a:ext cx="106997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774065" imgH="203200" progId="Equation.3">
                  <p:embed/>
                </p:oleObj>
              </mc:Choice>
              <mc:Fallback>
                <p:oleObj name="" r:id="rId7" imgW="7740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1763" y="6335713"/>
                        <a:ext cx="1069975" cy="280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889375" cy="1143000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实验目的</a:t>
            </a: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rgbClr val="00FF00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了解惠斯通电桥测电阻的原理，掌握用惠斯通电桥测电阻的方法。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00FF00"/>
              </a:buClr>
              <a:buSzPct val="120000"/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00FF00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学习电桥灵敏度及测量方法。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00FF00"/>
              </a:buClr>
              <a:buSzPct val="120000"/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00FF00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学习分析系统误差，合理选择实验条件，  减小系统误差。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035300" cy="1143000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实验原理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600200"/>
            <a:ext cx="7194550" cy="4525963"/>
          </a:xfr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1" action="ppaction://hlinksldjump"/>
              </a:rPr>
              <a:t>电桥的平衡条件是什么？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" action="ppaction://noaction"/>
              </a:rPr>
              <a:t>如何利用电桥测电阻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" action="ppaction://noaction"/>
              </a:rPr>
              <a:t>R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" action="ppaction://noaction"/>
              </a:rPr>
              <a:t>x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" action="ppaction://noaction"/>
              </a:rPr>
              <a:t>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" action="ppaction://noaction"/>
              </a:rPr>
              <a:t>什么是电桥灵敏度？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2" action="ppaction://hlinksldjump"/>
              </a:rPr>
              <a:t> 什么因素决定电桥灵敏度的大小？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3" action="ppaction://hlinksldjump"/>
              </a:rPr>
              <a:t> 测量结果误差来源有哪些？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8475" cy="922338"/>
          </a:xfrm>
          <a:gradFill rotWithShape="1">
            <a:gsLst>
              <a:gs pos="0">
                <a:srgbClr val="0000FF"/>
              </a:gs>
              <a:gs pos="50000">
                <a:schemeClr val="bg1"/>
              </a:gs>
              <a:gs pos="100000">
                <a:srgbClr val="0000FF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838200" marR="0" lvl="0" indent="-838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电桥的平衡条件是什么？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242" name="Group 3"/>
          <p:cNvGrpSpPr/>
          <p:nvPr/>
        </p:nvGrpSpPr>
        <p:grpSpPr>
          <a:xfrm>
            <a:off x="5214938" y="1728788"/>
            <a:ext cx="754062" cy="3327400"/>
            <a:chOff x="3298" y="1089"/>
            <a:chExt cx="475" cy="2096"/>
          </a:xfrm>
        </p:grpSpPr>
        <p:sp>
          <p:nvSpPr>
            <p:cNvPr id="10243" name="Line 4"/>
            <p:cNvSpPr/>
            <p:nvPr/>
          </p:nvSpPr>
          <p:spPr>
            <a:xfrm>
              <a:off x="3551" y="2389"/>
              <a:ext cx="7" cy="796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4" name="Oval 5"/>
            <p:cNvSpPr/>
            <p:nvPr/>
          </p:nvSpPr>
          <p:spPr>
            <a:xfrm>
              <a:off x="3298" y="1990"/>
              <a:ext cx="475" cy="399"/>
            </a:xfrm>
            <a:prstGeom prst="ellipse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Text Box 6"/>
            <p:cNvSpPr txBox="1"/>
            <p:nvPr/>
          </p:nvSpPr>
          <p:spPr>
            <a:xfrm>
              <a:off x="3394" y="2012"/>
              <a:ext cx="328" cy="34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8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dirty="0">
                <a:solidFill>
                  <a:srgbClr val="6633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Line 7"/>
            <p:cNvSpPr/>
            <p:nvPr/>
          </p:nvSpPr>
          <p:spPr>
            <a:xfrm flipH="1">
              <a:off x="3540" y="1108"/>
              <a:ext cx="0" cy="905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7" name="Oval 8"/>
            <p:cNvSpPr/>
            <p:nvPr/>
          </p:nvSpPr>
          <p:spPr>
            <a:xfrm>
              <a:off x="3517" y="1089"/>
              <a:ext cx="46" cy="3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Oval 9"/>
            <p:cNvSpPr/>
            <p:nvPr/>
          </p:nvSpPr>
          <p:spPr>
            <a:xfrm>
              <a:off x="3525" y="3147"/>
              <a:ext cx="46" cy="3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9" name="Text Box 10"/>
          <p:cNvSpPr txBox="1"/>
          <p:nvPr/>
        </p:nvSpPr>
        <p:spPr>
          <a:xfrm>
            <a:off x="542925" y="2908300"/>
            <a:ext cx="2744788" cy="51911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可用检流计观察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50" name="Group 11"/>
          <p:cNvGrpSpPr/>
          <p:nvPr/>
        </p:nvGrpSpPr>
        <p:grpSpPr>
          <a:xfrm>
            <a:off x="542925" y="1709738"/>
            <a:ext cx="3098800" cy="752475"/>
            <a:chOff x="332" y="1078"/>
            <a:chExt cx="1952" cy="474"/>
          </a:xfrm>
        </p:grpSpPr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332" y="1078"/>
              <a:ext cx="1952" cy="474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252" name="Object 13"/>
            <p:cNvGraphicFramePr>
              <a:graphicFrameLocks noChangeAspect="1"/>
            </p:cNvGraphicFramePr>
            <p:nvPr/>
          </p:nvGraphicFramePr>
          <p:xfrm>
            <a:off x="1207" y="1135"/>
            <a:ext cx="79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787400" imgH="190500" progId="Equation.3">
                    <p:embed/>
                  </p:oleObj>
                </mc:Choice>
                <mc:Fallback>
                  <p:oleObj name="" r:id="rId1" imgW="787400" imgH="1905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99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7" y="1135"/>
                          <a:ext cx="794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3" name="Text Box 14"/>
            <p:cNvSpPr txBox="1"/>
            <p:nvPr/>
          </p:nvSpPr>
          <p:spPr>
            <a:xfrm>
              <a:off x="332" y="1078"/>
              <a:ext cx="11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电桥平衡</a:t>
              </a:r>
              <a:r>
                <a:rPr lang="zh-CN" altLang="en-US" sz="3200" b="1" dirty="0">
                  <a:solidFill>
                    <a:srgbClr val="009999"/>
                  </a:solidFill>
                  <a:latin typeface="Arial" panose="020B0604020202020204" pitchFamily="34" charset="0"/>
                  <a:ea typeface="楷体_GB2312" pitchFamily="49" charset="-122"/>
                </a:rPr>
                <a:t>：</a:t>
              </a:r>
              <a:endParaRPr lang="zh-CN" altLang="en-US" sz="3200" b="1" dirty="0">
                <a:solidFill>
                  <a:srgbClr val="009999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0254" name="Group 16"/>
          <p:cNvGrpSpPr/>
          <p:nvPr/>
        </p:nvGrpSpPr>
        <p:grpSpPr>
          <a:xfrm>
            <a:off x="3806825" y="1366838"/>
            <a:ext cx="4786313" cy="5057775"/>
            <a:chOff x="2398" y="861"/>
            <a:chExt cx="3015" cy="3186"/>
          </a:xfrm>
        </p:grpSpPr>
        <p:sp>
          <p:nvSpPr>
            <p:cNvPr id="10255" name="Line 17"/>
            <p:cNvSpPr/>
            <p:nvPr/>
          </p:nvSpPr>
          <p:spPr>
            <a:xfrm rot="-5400000">
              <a:off x="3412" y="3731"/>
              <a:ext cx="370" cy="4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6" name="Text Box 18"/>
            <p:cNvSpPr txBox="1"/>
            <p:nvPr/>
          </p:nvSpPr>
          <p:spPr>
            <a:xfrm>
              <a:off x="3092" y="3789"/>
              <a:ext cx="274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Text Box 19"/>
            <p:cNvSpPr txBox="1"/>
            <p:nvPr/>
          </p:nvSpPr>
          <p:spPr>
            <a:xfrm>
              <a:off x="4114" y="2738"/>
              <a:ext cx="462" cy="433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Line 20"/>
            <p:cNvSpPr/>
            <p:nvPr/>
          </p:nvSpPr>
          <p:spPr>
            <a:xfrm rot="-2388334" flipV="1">
              <a:off x="2398" y="1928"/>
              <a:ext cx="608" cy="85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9" name="Line 21"/>
            <p:cNvSpPr/>
            <p:nvPr/>
          </p:nvSpPr>
          <p:spPr>
            <a:xfrm rot="-2388334" flipV="1">
              <a:off x="3479" y="2960"/>
              <a:ext cx="530" cy="42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0" name="Line 22"/>
            <p:cNvSpPr/>
            <p:nvPr/>
          </p:nvSpPr>
          <p:spPr>
            <a:xfrm>
              <a:off x="4176" y="1711"/>
              <a:ext cx="433" cy="407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1" name="Line 23"/>
            <p:cNvSpPr/>
            <p:nvPr/>
          </p:nvSpPr>
          <p:spPr>
            <a:xfrm>
              <a:off x="2501" y="3722"/>
              <a:ext cx="978" cy="1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2" name="Line 24"/>
            <p:cNvSpPr/>
            <p:nvPr/>
          </p:nvSpPr>
          <p:spPr>
            <a:xfrm rot="-5400000">
              <a:off x="3357" y="3731"/>
              <a:ext cx="254" cy="3"/>
            </a:xfrm>
            <a:prstGeom prst="line">
              <a:avLst/>
            </a:prstGeom>
            <a:ln w="762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3" name="Line 25"/>
            <p:cNvSpPr/>
            <p:nvPr/>
          </p:nvSpPr>
          <p:spPr>
            <a:xfrm flipV="1">
              <a:off x="3594" y="3723"/>
              <a:ext cx="1004" cy="0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4" name="Line 26"/>
            <p:cNvSpPr/>
            <p:nvPr/>
          </p:nvSpPr>
          <p:spPr>
            <a:xfrm flipH="1">
              <a:off x="2491" y="2188"/>
              <a:ext cx="13" cy="1534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5" name="Line 27"/>
            <p:cNvSpPr/>
            <p:nvPr/>
          </p:nvSpPr>
          <p:spPr>
            <a:xfrm flipH="1">
              <a:off x="4588" y="2130"/>
              <a:ext cx="10" cy="1593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6" name="Text Box 29"/>
            <p:cNvSpPr txBox="1"/>
            <p:nvPr/>
          </p:nvSpPr>
          <p:spPr>
            <a:xfrm>
              <a:off x="2686" y="2759"/>
              <a:ext cx="462" cy="33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Text Box 30"/>
            <p:cNvSpPr txBox="1"/>
            <p:nvPr/>
          </p:nvSpPr>
          <p:spPr>
            <a:xfrm>
              <a:off x="2603" y="1277"/>
              <a:ext cx="500" cy="34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solidFill>
                  <a:srgbClr val="6633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Rectangle 31"/>
            <p:cNvSpPr/>
            <p:nvPr/>
          </p:nvSpPr>
          <p:spPr>
            <a:xfrm rot="-2838804">
              <a:off x="3894" y="2598"/>
              <a:ext cx="306" cy="139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 anchorCtr="0"/>
            <a:p>
              <a:pPr eaLnBrk="0" hangingPunct="0"/>
              <a:endParaRPr lang="zh-CN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9" name="Rectangle 32"/>
            <p:cNvSpPr/>
            <p:nvPr/>
          </p:nvSpPr>
          <p:spPr>
            <a:xfrm rot="-8175891">
              <a:off x="3910" y="1551"/>
              <a:ext cx="316" cy="130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Rectangle 33"/>
            <p:cNvSpPr/>
            <p:nvPr/>
          </p:nvSpPr>
          <p:spPr>
            <a:xfrm rot="2641726">
              <a:off x="2843" y="2591"/>
              <a:ext cx="317" cy="134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Line 34"/>
            <p:cNvSpPr/>
            <p:nvPr/>
          </p:nvSpPr>
          <p:spPr>
            <a:xfrm>
              <a:off x="3863" y="1651"/>
              <a:ext cx="502" cy="0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72" name="Line 35"/>
            <p:cNvSpPr/>
            <p:nvPr/>
          </p:nvSpPr>
          <p:spPr>
            <a:xfrm flipV="1">
              <a:off x="2744" y="2661"/>
              <a:ext cx="526" cy="11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73" name="Rectangle 36"/>
            <p:cNvSpPr/>
            <p:nvPr/>
          </p:nvSpPr>
          <p:spPr>
            <a:xfrm rot="-2884280">
              <a:off x="2871" y="1556"/>
              <a:ext cx="339" cy="143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4" name="Line 37"/>
            <p:cNvSpPr/>
            <p:nvPr/>
          </p:nvSpPr>
          <p:spPr>
            <a:xfrm flipV="1">
              <a:off x="3863" y="2678"/>
              <a:ext cx="462" cy="0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75" name="Line 38"/>
            <p:cNvSpPr/>
            <p:nvPr/>
          </p:nvSpPr>
          <p:spPr>
            <a:xfrm>
              <a:off x="3551" y="1108"/>
              <a:ext cx="413" cy="401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6" name="Line 39"/>
            <p:cNvSpPr/>
            <p:nvPr/>
          </p:nvSpPr>
          <p:spPr>
            <a:xfrm>
              <a:off x="2491" y="2195"/>
              <a:ext cx="374" cy="362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7" name="Line 40"/>
            <p:cNvSpPr/>
            <p:nvPr/>
          </p:nvSpPr>
          <p:spPr>
            <a:xfrm flipH="1">
              <a:off x="3160" y="1108"/>
              <a:ext cx="391" cy="400"/>
            </a:xfrm>
            <a:prstGeom prst="line">
              <a:avLst/>
            </a:prstGeom>
            <a:ln w="38100" cap="flat" cmpd="sng">
              <a:solidFill>
                <a:srgbClr val="6633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8" name="Line 41"/>
            <p:cNvSpPr/>
            <p:nvPr/>
          </p:nvSpPr>
          <p:spPr>
            <a:xfrm flipH="1">
              <a:off x="4176" y="2118"/>
              <a:ext cx="412" cy="439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9" name="Line 42"/>
            <p:cNvSpPr/>
            <p:nvPr/>
          </p:nvSpPr>
          <p:spPr>
            <a:xfrm>
              <a:off x="3092" y="2772"/>
              <a:ext cx="459" cy="413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0" name="Line 43"/>
            <p:cNvSpPr/>
            <p:nvPr/>
          </p:nvSpPr>
          <p:spPr>
            <a:xfrm flipH="1">
              <a:off x="3160" y="1108"/>
              <a:ext cx="380" cy="386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1" name="Text Box 44"/>
            <p:cNvSpPr txBox="1"/>
            <p:nvPr/>
          </p:nvSpPr>
          <p:spPr>
            <a:xfrm>
              <a:off x="3394" y="3137"/>
              <a:ext cx="2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663300"/>
                  </a:solidFill>
                  <a:latin typeface="Mongolian Baiti" panose="03000500000000000000" pitchFamily="66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solidFill>
                  <a:srgbClr val="663300"/>
                </a:solidFill>
                <a:latin typeface="Mongolian Baiti" panose="03000500000000000000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282" name="Text Box 45"/>
            <p:cNvSpPr txBox="1"/>
            <p:nvPr/>
          </p:nvSpPr>
          <p:spPr>
            <a:xfrm>
              <a:off x="3419" y="861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663300"/>
                  </a:solidFill>
                  <a:latin typeface="Mongolian Baiti" panose="03000500000000000000" pitchFamily="66" charset="0"/>
                  <a:ea typeface="宋体" panose="02010600030101010101" pitchFamily="2" charset="-122"/>
                </a:rPr>
                <a:t>C</a:t>
              </a:r>
              <a:endParaRPr lang="en-US" altLang="zh-CN" sz="2000" dirty="0">
                <a:solidFill>
                  <a:srgbClr val="663300"/>
                </a:solidFill>
                <a:latin typeface="Mongolian Baiti" panose="03000500000000000000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283" name="Line 46"/>
            <p:cNvSpPr/>
            <p:nvPr/>
          </p:nvSpPr>
          <p:spPr>
            <a:xfrm>
              <a:off x="3540" y="1111"/>
              <a:ext cx="18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84" name="Line 47"/>
            <p:cNvSpPr/>
            <p:nvPr/>
          </p:nvSpPr>
          <p:spPr>
            <a:xfrm>
              <a:off x="3551" y="3185"/>
              <a:ext cx="18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85" name="Line 48"/>
            <p:cNvSpPr/>
            <p:nvPr/>
          </p:nvSpPr>
          <p:spPr>
            <a:xfrm flipV="1">
              <a:off x="5162" y="1129"/>
              <a:ext cx="0" cy="6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86" name="Line 49"/>
            <p:cNvSpPr/>
            <p:nvPr/>
          </p:nvSpPr>
          <p:spPr>
            <a:xfrm>
              <a:off x="5162" y="2303"/>
              <a:ext cx="0" cy="8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0287" name="Object 50"/>
            <p:cNvGraphicFramePr>
              <a:graphicFrameLocks noChangeAspect="1"/>
            </p:cNvGraphicFramePr>
            <p:nvPr/>
          </p:nvGraphicFramePr>
          <p:xfrm>
            <a:off x="5038" y="1832"/>
            <a:ext cx="36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279400" imgH="228600" progId="Equation.3">
                    <p:embed/>
                  </p:oleObj>
                </mc:Choice>
                <mc:Fallback>
                  <p:oleObj name="" r:id="rId3" imgW="279400" imgH="228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38" y="1832"/>
                          <a:ext cx="364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88" name="Group 55"/>
          <p:cNvGrpSpPr/>
          <p:nvPr/>
        </p:nvGrpSpPr>
        <p:grpSpPr>
          <a:xfrm>
            <a:off x="542925" y="4002088"/>
            <a:ext cx="2828925" cy="977900"/>
            <a:chOff x="342" y="2521"/>
            <a:chExt cx="1782" cy="616"/>
          </a:xfrm>
        </p:grpSpPr>
        <p:sp>
          <p:nvSpPr>
            <p:cNvPr id="10289" name="Text Box 53"/>
            <p:cNvSpPr txBox="1"/>
            <p:nvPr/>
          </p:nvSpPr>
          <p:spPr>
            <a:xfrm>
              <a:off x="342" y="2521"/>
              <a:ext cx="1782" cy="327"/>
            </a:xfrm>
            <a:prstGeom prst="rect">
              <a:avLst/>
            </a:prstGeom>
            <a:solidFill>
              <a:srgbClr val="AAEBF4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电桥的平衡条件：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0" name="Text Box 54"/>
            <p:cNvSpPr txBox="1"/>
            <p:nvPr/>
          </p:nvSpPr>
          <p:spPr>
            <a:xfrm>
              <a:off x="385" y="2887"/>
              <a:ext cx="10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（充分必要）</a:t>
              </a: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0291" name="Text Box 56"/>
          <p:cNvSpPr txBox="1"/>
          <p:nvPr/>
        </p:nvSpPr>
        <p:spPr>
          <a:xfrm>
            <a:off x="5969000" y="5967413"/>
            <a:ext cx="28495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惠斯通电桥原理图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2" name="Text Box 57"/>
          <p:cNvSpPr txBox="1"/>
          <p:nvPr/>
        </p:nvSpPr>
        <p:spPr>
          <a:xfrm>
            <a:off x="3668713" y="3195638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3" name="Text Box 58"/>
          <p:cNvSpPr txBox="1"/>
          <p:nvPr/>
        </p:nvSpPr>
        <p:spPr>
          <a:xfrm>
            <a:off x="7283450" y="3159125"/>
            <a:ext cx="30321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94" name="对象 5"/>
          <p:cNvGraphicFramePr/>
          <p:nvPr/>
        </p:nvGraphicFramePr>
        <p:xfrm>
          <a:off x="2143125" y="4722813"/>
          <a:ext cx="1619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571500" imgH="457200" progId="Equation.3">
                  <p:embed/>
                </p:oleObj>
              </mc:Choice>
              <mc:Fallback>
                <p:oleObj name="" r:id="rId5" imgW="5715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125" y="4722813"/>
                        <a:ext cx="1619250" cy="10096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5" name="矩形 6"/>
          <p:cNvSpPr/>
          <p:nvPr/>
        </p:nvSpPr>
        <p:spPr>
          <a:xfrm>
            <a:off x="6637338" y="2073275"/>
            <a:ext cx="4381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07"/>
          <p:cNvSpPr>
            <a:spLocks noChangeArrowheads="1"/>
          </p:cNvSpPr>
          <p:nvPr/>
        </p:nvSpPr>
        <p:spPr bwMode="auto">
          <a:xfrm>
            <a:off x="412750" y="1671638"/>
            <a:ext cx="2368550" cy="5683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操作方法：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08"/>
          <p:cNvGrpSpPr/>
          <p:nvPr/>
        </p:nvGrpSpPr>
        <p:grpSpPr>
          <a:xfrm>
            <a:off x="161925" y="2703513"/>
            <a:ext cx="4500563" cy="946150"/>
            <a:chOff x="102" y="1479"/>
            <a:chExt cx="2835" cy="596"/>
          </a:xfrm>
        </p:grpSpPr>
        <p:sp>
          <p:nvSpPr>
            <p:cNvPr id="11267" name="Text Box 109"/>
            <p:cNvSpPr txBox="1"/>
            <p:nvPr/>
          </p:nvSpPr>
          <p:spPr>
            <a:xfrm>
              <a:off x="102" y="1479"/>
              <a:ext cx="2835" cy="596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、固定桥臂比              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调节    使电桥达到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平衡</a:t>
              </a:r>
              <a:r>
                <a:rPr lang="zh-CN" altLang="en-US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68" name="Object 110"/>
            <p:cNvGraphicFramePr>
              <a:graphicFrameLocks noChangeAspect="1"/>
            </p:cNvGraphicFramePr>
            <p:nvPr/>
          </p:nvGraphicFramePr>
          <p:xfrm>
            <a:off x="1696" y="1551"/>
            <a:ext cx="8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698500" imgH="215900" progId="Equation.3">
                    <p:embed/>
                  </p:oleObj>
                </mc:Choice>
                <mc:Fallback>
                  <p:oleObj name="" r:id="rId1" imgW="698500" imgH="2159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96" y="1551"/>
                          <a:ext cx="808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111"/>
            <p:cNvGraphicFramePr>
              <a:graphicFrameLocks noChangeAspect="1"/>
            </p:cNvGraphicFramePr>
            <p:nvPr/>
          </p:nvGraphicFramePr>
          <p:xfrm>
            <a:off x="415" y="1798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90500" imgH="228600" progId="Equation.3">
                    <p:embed/>
                  </p:oleObj>
                </mc:Choice>
                <mc:Fallback>
                  <p:oleObj name="" r:id="rId3" imgW="190500" imgH="228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5" y="1798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2"/>
          <p:cNvGrpSpPr/>
          <p:nvPr/>
        </p:nvGrpSpPr>
        <p:grpSpPr>
          <a:xfrm>
            <a:off x="320675" y="4419600"/>
            <a:ext cx="5035550" cy="1550988"/>
            <a:chOff x="442" y="893"/>
            <a:chExt cx="2626" cy="977"/>
          </a:xfrm>
        </p:grpSpPr>
        <p:sp>
          <p:nvSpPr>
            <p:cNvPr id="11271" name="Text Box 113"/>
            <p:cNvSpPr txBox="1"/>
            <p:nvPr/>
          </p:nvSpPr>
          <p:spPr>
            <a:xfrm>
              <a:off x="442" y="893"/>
              <a:ext cx="2626" cy="872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Tx/>
                <a:buFontTx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、读出                的值，由公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ClrTx/>
                <a:buFontTx/>
              </a:pP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ClrTx/>
                <a:buFontTx/>
              </a:pPr>
              <a:r>
                <a:rPr lang="zh-CN" altLang="en-US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式                可计算出     的值。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2" name="Object 114"/>
            <p:cNvGraphicFramePr>
              <a:graphicFrameLocks noChangeAspect="1"/>
            </p:cNvGraphicFramePr>
            <p:nvPr/>
          </p:nvGraphicFramePr>
          <p:xfrm>
            <a:off x="664" y="1326"/>
            <a:ext cx="83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927100" imgH="571500" progId="Equation.3">
                    <p:embed/>
                  </p:oleObj>
                </mc:Choice>
                <mc:Fallback>
                  <p:oleObj name="" r:id="rId5" imgW="927100" imgH="571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4" y="1326"/>
                          <a:ext cx="834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15"/>
            <p:cNvGraphicFramePr>
              <a:graphicFrameLocks noChangeAspect="1"/>
            </p:cNvGraphicFramePr>
            <p:nvPr/>
          </p:nvGraphicFramePr>
          <p:xfrm>
            <a:off x="1216" y="899"/>
            <a:ext cx="81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622300" imgH="228600" progId="Equation.3">
                    <p:embed/>
                  </p:oleObj>
                </mc:Choice>
                <mc:Fallback>
                  <p:oleObj name="" r:id="rId7" imgW="6223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16" y="899"/>
                          <a:ext cx="81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16"/>
            <p:cNvGraphicFramePr>
              <a:graphicFrameLocks noChangeAspect="1"/>
            </p:cNvGraphicFramePr>
            <p:nvPr/>
          </p:nvGraphicFramePr>
          <p:xfrm>
            <a:off x="2286" y="1486"/>
            <a:ext cx="20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9" imgW="190500" imgH="228600" progId="Equation.3">
                    <p:embed/>
                  </p:oleObj>
                </mc:Choice>
                <mc:Fallback>
                  <p:oleObj name="" r:id="rId9" imgW="1905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86" y="1486"/>
                          <a:ext cx="209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93"/>
          <p:cNvGrpSpPr/>
          <p:nvPr/>
        </p:nvGrpSpPr>
        <p:grpSpPr>
          <a:xfrm>
            <a:off x="5265738" y="1417638"/>
            <a:ext cx="3508375" cy="5057775"/>
            <a:chOff x="2398" y="861"/>
            <a:chExt cx="2211" cy="3186"/>
          </a:xfrm>
        </p:grpSpPr>
        <p:sp>
          <p:nvSpPr>
            <p:cNvPr id="11276" name="Line 10"/>
            <p:cNvSpPr/>
            <p:nvPr/>
          </p:nvSpPr>
          <p:spPr>
            <a:xfrm>
              <a:off x="3538" y="2389"/>
              <a:ext cx="7" cy="796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7" name="Oval 12"/>
            <p:cNvSpPr/>
            <p:nvPr/>
          </p:nvSpPr>
          <p:spPr>
            <a:xfrm>
              <a:off x="3285" y="1990"/>
              <a:ext cx="475" cy="399"/>
            </a:xfrm>
            <a:prstGeom prst="ellipse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Text Box 36"/>
            <p:cNvSpPr txBox="1"/>
            <p:nvPr/>
          </p:nvSpPr>
          <p:spPr>
            <a:xfrm>
              <a:off x="3381" y="2012"/>
              <a:ext cx="328" cy="34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8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dirty="0">
                <a:solidFill>
                  <a:srgbClr val="6633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Line 41"/>
            <p:cNvSpPr/>
            <p:nvPr/>
          </p:nvSpPr>
          <p:spPr>
            <a:xfrm flipH="1">
              <a:off x="3527" y="1108"/>
              <a:ext cx="0" cy="905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0" name="Oval 55"/>
            <p:cNvSpPr/>
            <p:nvPr/>
          </p:nvSpPr>
          <p:spPr>
            <a:xfrm>
              <a:off x="3504" y="1089"/>
              <a:ext cx="46" cy="3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1" name="Oval 62"/>
            <p:cNvSpPr/>
            <p:nvPr/>
          </p:nvSpPr>
          <p:spPr>
            <a:xfrm>
              <a:off x="3512" y="3147"/>
              <a:ext cx="46" cy="3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Line 18"/>
            <p:cNvSpPr/>
            <p:nvPr/>
          </p:nvSpPr>
          <p:spPr>
            <a:xfrm rot="-5400000">
              <a:off x="3412" y="3731"/>
              <a:ext cx="370" cy="4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3" name="Text Box 38"/>
            <p:cNvSpPr txBox="1"/>
            <p:nvPr/>
          </p:nvSpPr>
          <p:spPr>
            <a:xfrm>
              <a:off x="3092" y="3789"/>
              <a:ext cx="274" cy="25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Text Box 7"/>
            <p:cNvSpPr txBox="1"/>
            <p:nvPr/>
          </p:nvSpPr>
          <p:spPr>
            <a:xfrm>
              <a:off x="4096" y="2782"/>
              <a:ext cx="462" cy="433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Line 8"/>
            <p:cNvSpPr/>
            <p:nvPr/>
          </p:nvSpPr>
          <p:spPr>
            <a:xfrm rot="-2388334" flipV="1">
              <a:off x="2398" y="1928"/>
              <a:ext cx="608" cy="85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6" name="Line 9"/>
            <p:cNvSpPr/>
            <p:nvPr/>
          </p:nvSpPr>
          <p:spPr>
            <a:xfrm rot="-2388334" flipV="1">
              <a:off x="3479" y="2960"/>
              <a:ext cx="530" cy="42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7" name="Line 11"/>
            <p:cNvSpPr/>
            <p:nvPr/>
          </p:nvSpPr>
          <p:spPr>
            <a:xfrm>
              <a:off x="4176" y="1711"/>
              <a:ext cx="433" cy="407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8" name="Line 16"/>
            <p:cNvSpPr/>
            <p:nvPr/>
          </p:nvSpPr>
          <p:spPr>
            <a:xfrm>
              <a:off x="2501" y="3722"/>
              <a:ext cx="978" cy="1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9" name="Line 17"/>
            <p:cNvSpPr/>
            <p:nvPr/>
          </p:nvSpPr>
          <p:spPr>
            <a:xfrm rot="-5400000">
              <a:off x="3357" y="3731"/>
              <a:ext cx="254" cy="3"/>
            </a:xfrm>
            <a:prstGeom prst="line">
              <a:avLst/>
            </a:prstGeom>
            <a:ln w="762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0" name="Line 19"/>
            <p:cNvSpPr/>
            <p:nvPr/>
          </p:nvSpPr>
          <p:spPr>
            <a:xfrm flipV="1">
              <a:off x="3594" y="3723"/>
              <a:ext cx="1004" cy="0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1" name="Line 24"/>
            <p:cNvSpPr/>
            <p:nvPr/>
          </p:nvSpPr>
          <p:spPr>
            <a:xfrm flipH="1">
              <a:off x="2491" y="2188"/>
              <a:ext cx="13" cy="1534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2" name="Line 25"/>
            <p:cNvSpPr/>
            <p:nvPr/>
          </p:nvSpPr>
          <p:spPr>
            <a:xfrm flipH="1">
              <a:off x="4588" y="2130"/>
              <a:ext cx="10" cy="1593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3" name="Text Box 27"/>
            <p:cNvSpPr txBox="1"/>
            <p:nvPr/>
          </p:nvSpPr>
          <p:spPr>
            <a:xfrm>
              <a:off x="2660" y="2695"/>
              <a:ext cx="462" cy="33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Text Box 28"/>
            <p:cNvSpPr txBox="1"/>
            <p:nvPr/>
          </p:nvSpPr>
          <p:spPr>
            <a:xfrm>
              <a:off x="2546" y="1320"/>
              <a:ext cx="500" cy="34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66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 b="1" dirty="0">
                <a:solidFill>
                  <a:srgbClr val="6633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Rectangle 29"/>
            <p:cNvSpPr/>
            <p:nvPr/>
          </p:nvSpPr>
          <p:spPr>
            <a:xfrm rot="-2838804">
              <a:off x="3894" y="2598"/>
              <a:ext cx="306" cy="139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 anchorCtr="0"/>
            <a:p>
              <a:pPr eaLnBrk="0" hangingPunct="0"/>
              <a:endParaRPr lang="zh-CN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6" name="Rectangle 30"/>
            <p:cNvSpPr/>
            <p:nvPr/>
          </p:nvSpPr>
          <p:spPr>
            <a:xfrm rot="-8175891">
              <a:off x="3910" y="1551"/>
              <a:ext cx="316" cy="130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7" name="Rectangle 31"/>
            <p:cNvSpPr/>
            <p:nvPr/>
          </p:nvSpPr>
          <p:spPr>
            <a:xfrm rot="2641726">
              <a:off x="2843" y="2591"/>
              <a:ext cx="317" cy="134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Line 32"/>
            <p:cNvSpPr/>
            <p:nvPr/>
          </p:nvSpPr>
          <p:spPr>
            <a:xfrm>
              <a:off x="3863" y="1651"/>
              <a:ext cx="502" cy="0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99" name="Line 33"/>
            <p:cNvSpPr/>
            <p:nvPr/>
          </p:nvSpPr>
          <p:spPr>
            <a:xfrm flipV="1">
              <a:off x="2744" y="2661"/>
              <a:ext cx="526" cy="11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0" name="Rectangle 34"/>
            <p:cNvSpPr/>
            <p:nvPr/>
          </p:nvSpPr>
          <p:spPr>
            <a:xfrm rot="-2884280">
              <a:off x="2871" y="1556"/>
              <a:ext cx="339" cy="143"/>
            </a:xfrm>
            <a:prstGeom prst="rect">
              <a:avLst/>
            </a:prstGeom>
            <a:noFill/>
            <a:ln w="38100" cap="flat" cmpd="sng">
              <a:solidFill>
                <a:srgbClr val="66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1" name="Line 35"/>
            <p:cNvSpPr/>
            <p:nvPr/>
          </p:nvSpPr>
          <p:spPr>
            <a:xfrm flipV="1">
              <a:off x="3826" y="2658"/>
              <a:ext cx="462" cy="0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2" name="Line 42"/>
            <p:cNvSpPr/>
            <p:nvPr/>
          </p:nvSpPr>
          <p:spPr>
            <a:xfrm>
              <a:off x="3551" y="1108"/>
              <a:ext cx="413" cy="401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3" name="Line 43"/>
            <p:cNvSpPr/>
            <p:nvPr/>
          </p:nvSpPr>
          <p:spPr>
            <a:xfrm>
              <a:off x="2491" y="2195"/>
              <a:ext cx="374" cy="362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4" name="Line 44"/>
            <p:cNvSpPr/>
            <p:nvPr/>
          </p:nvSpPr>
          <p:spPr>
            <a:xfrm flipH="1">
              <a:off x="3160" y="1108"/>
              <a:ext cx="391" cy="400"/>
            </a:xfrm>
            <a:prstGeom prst="line">
              <a:avLst/>
            </a:prstGeom>
            <a:ln w="38100" cap="flat" cmpd="sng">
              <a:solidFill>
                <a:srgbClr val="6633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5" name="Line 45"/>
            <p:cNvSpPr/>
            <p:nvPr/>
          </p:nvSpPr>
          <p:spPr>
            <a:xfrm flipH="1">
              <a:off x="4176" y="2118"/>
              <a:ext cx="412" cy="439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6" name="Line 46"/>
            <p:cNvSpPr/>
            <p:nvPr/>
          </p:nvSpPr>
          <p:spPr>
            <a:xfrm>
              <a:off x="3092" y="2772"/>
              <a:ext cx="459" cy="413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7" name="Line 47"/>
            <p:cNvSpPr/>
            <p:nvPr/>
          </p:nvSpPr>
          <p:spPr>
            <a:xfrm flipH="1">
              <a:off x="3160" y="1108"/>
              <a:ext cx="380" cy="386"/>
            </a:xfrm>
            <a:prstGeom prst="line">
              <a:avLst/>
            </a:prstGeom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8" name="Text Box 53"/>
            <p:cNvSpPr txBox="1"/>
            <p:nvPr/>
          </p:nvSpPr>
          <p:spPr>
            <a:xfrm>
              <a:off x="3394" y="3137"/>
              <a:ext cx="2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663300"/>
                  </a:solidFill>
                  <a:latin typeface="Mongolian Baiti" panose="03000500000000000000" pitchFamily="66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solidFill>
                  <a:srgbClr val="663300"/>
                </a:solidFill>
                <a:latin typeface="Mongolian Baiti" panose="03000500000000000000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Text Box 54"/>
            <p:cNvSpPr txBox="1"/>
            <p:nvPr/>
          </p:nvSpPr>
          <p:spPr>
            <a:xfrm>
              <a:off x="3419" y="861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663300"/>
                  </a:solidFill>
                  <a:latin typeface="Mongolian Baiti" panose="03000500000000000000" pitchFamily="66" charset="0"/>
                  <a:ea typeface="宋体" panose="02010600030101010101" pitchFamily="2" charset="-122"/>
                </a:rPr>
                <a:t>C</a:t>
              </a:r>
              <a:endParaRPr lang="en-US" altLang="zh-CN" sz="2000" dirty="0">
                <a:solidFill>
                  <a:srgbClr val="663300"/>
                </a:solidFill>
                <a:latin typeface="Mongolian Baiti" panose="03000500000000000000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015288" y="2079625"/>
            <a:ext cx="42703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Rectangle 90"/>
          <p:cNvSpPr txBox="1">
            <a:spLocks noChangeArrowheads="1"/>
          </p:cNvSpPr>
          <p:nvPr/>
        </p:nvSpPr>
        <p:spPr>
          <a:xfrm>
            <a:off x="457200" y="274638"/>
            <a:ext cx="8104188" cy="11430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chemeClr val="bg1"/>
              </a:gs>
              <a:gs pos="100000">
                <a:srgbClr val="0000FF"/>
              </a:gs>
            </a:gsLst>
            <a:lin ang="5400000" scaled="1"/>
          </a:gradFill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38200" marR="0" lvl="0" indent="-838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如何利用电桥测电阻</a:t>
            </a:r>
            <a:r>
              <a:rPr kumimoji="0" lang="en-US" altLang="zh-CN" sz="44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golian Baiti" panose="03000500000000000000" pitchFamily="66" charset="0"/>
                <a:ea typeface="+mj-ea"/>
                <a:cs typeface="+mj-cs"/>
              </a:rPr>
              <a:t>R</a:t>
            </a:r>
            <a:r>
              <a:rPr kumimoji="0" lang="en-US" altLang="zh-CN" sz="4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golian Baiti" panose="03000500000000000000" pitchFamily="66" charset="0"/>
                <a:ea typeface="+mj-ea"/>
                <a:cs typeface="+mj-cs"/>
              </a:rPr>
              <a:t>x</a:t>
            </a: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allAtOnce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584325"/>
            <a:ext cx="8297863" cy="1828800"/>
          </a:xfr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当某电桥达到平衡后，给   一个微小的改变量    ，检流计将有相应的数字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变    ，则定义此电桥的灵敏度为：                                                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838200" marR="0" lvl="0" indent="-838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什么是电桥灵敏度？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楷体_GB2312" pitchFamily="49" charset="-122"/>
              <a:cs typeface="+mj-cs"/>
            </a:endParaRPr>
          </a:p>
        </p:txBody>
      </p:sp>
      <p:graphicFrame>
        <p:nvGraphicFramePr>
          <p:cNvPr id="1229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02263" y="1741488"/>
          <a:ext cx="3127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90500" imgH="228600" progId="Equation.3">
                  <p:embed/>
                </p:oleObj>
              </mc:Choice>
              <mc:Fallback>
                <p:oleObj name="" r:id="rId1" imgW="1905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02263" y="1741488"/>
                        <a:ext cx="312737" cy="427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10"/>
          <p:cNvSpPr/>
          <p:nvPr/>
        </p:nvSpPr>
        <p:spPr>
          <a:xfrm>
            <a:off x="457200" y="3698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6732588" y="2301875"/>
          <a:ext cx="450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15900" imgH="165100" progId="Equation.3">
                  <p:embed/>
                </p:oleObj>
              </mc:Choice>
              <mc:Fallback>
                <p:oleObj name="" r:id="rId3" imgW="215900" imgH="165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588" y="2301875"/>
                        <a:ext cx="4508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13250" y="2887663"/>
          <a:ext cx="20764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066800" imgH="571500" progId="Equation.3">
                  <p:embed/>
                </p:oleObj>
              </mc:Choice>
              <mc:Fallback>
                <p:oleObj name="" r:id="rId5" imgW="1066800" imgH="571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3250" y="2887663"/>
                        <a:ext cx="2076450" cy="1120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5"/>
          <p:cNvGraphicFramePr>
            <a:graphicFrameLocks noChangeAspect="1"/>
          </p:cNvGraphicFramePr>
          <p:nvPr/>
        </p:nvGraphicFramePr>
        <p:xfrm>
          <a:off x="1416050" y="2203450"/>
          <a:ext cx="487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266700" imgH="228600" progId="Equation.3">
                  <p:embed/>
                </p:oleObj>
              </mc:Choice>
              <mc:Fallback>
                <p:oleObj name="" r:id="rId7" imgW="2667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6050" y="2203450"/>
                        <a:ext cx="4873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Text Box 26"/>
          <p:cNvSpPr txBox="1"/>
          <p:nvPr/>
        </p:nvSpPr>
        <p:spPr>
          <a:xfrm>
            <a:off x="636588" y="4238625"/>
            <a:ext cx="8099425" cy="831850"/>
          </a:xfrm>
          <a:prstGeom prst="rect">
            <a:avLst/>
          </a:prstGeom>
          <a:gradFill rotWithShape="1">
            <a:gsLst>
              <a:gs pos="0">
                <a:srgbClr val="FF8F8F">
                  <a:alpha val="37999"/>
                </a:srgbClr>
              </a:gs>
              <a:gs pos="50000">
                <a:schemeClr val="bg1"/>
              </a:gs>
              <a:gs pos="100000">
                <a:srgbClr val="FF8F8F">
                  <a:alpha val="37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灵敏度就是，当电桥的某一个桥臂电阻在平衡值附近变化时，检流计数值与电阻的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相对变化量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的比值。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7" name="Object 30"/>
          <p:cNvGraphicFramePr>
            <a:graphicFrameLocks noChangeAspect="1"/>
          </p:cNvGraphicFramePr>
          <p:nvPr/>
        </p:nvGraphicFramePr>
        <p:xfrm>
          <a:off x="6867525" y="3051175"/>
          <a:ext cx="4953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15900" imgH="165100" progId="Equation.3">
                  <p:embed/>
                </p:oleObj>
              </mc:Choice>
              <mc:Fallback>
                <p:oleObj name="" r:id="rId9" imgW="215900" imgH="165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7525" y="3051175"/>
                        <a:ext cx="495300" cy="271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31"/>
          <p:cNvGraphicFramePr>
            <a:graphicFrameLocks noChangeAspect="1"/>
          </p:cNvGraphicFramePr>
          <p:nvPr/>
        </p:nvGraphicFramePr>
        <p:xfrm>
          <a:off x="7591425" y="3051175"/>
          <a:ext cx="3492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266700" imgH="228600" progId="Equation.3">
                  <p:embed/>
                </p:oleObj>
              </mc:Choice>
              <mc:Fallback>
                <p:oleObj name="" r:id="rId10" imgW="2667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91425" y="3051175"/>
                        <a:ext cx="349250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WordArt 32"/>
          <p:cNvSpPr>
            <a:spLocks noTextEdit="1"/>
          </p:cNvSpPr>
          <p:nvPr/>
        </p:nvSpPr>
        <p:spPr>
          <a:xfrm>
            <a:off x="7362825" y="3094038"/>
            <a:ext cx="228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80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endParaRPr lang="zh-CN" altLang="en-US" sz="1800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0" name="WordArt 33"/>
          <p:cNvSpPr>
            <a:spLocks noTextEdit="1"/>
          </p:cNvSpPr>
          <p:nvPr/>
        </p:nvSpPr>
        <p:spPr>
          <a:xfrm>
            <a:off x="8069263" y="3094038"/>
            <a:ext cx="9144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80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zh-CN" altLang="en-US" sz="1800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01" name="Oval 34"/>
          <p:cNvSpPr/>
          <p:nvPr/>
        </p:nvSpPr>
        <p:spPr>
          <a:xfrm>
            <a:off x="6867525" y="2979738"/>
            <a:ext cx="2249488" cy="468312"/>
          </a:xfrm>
          <a:prstGeom prst="ellipse">
            <a:avLst/>
          </a:pr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85d3e5f7-4942-41c8-a22e-1a7626aad365}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演示</Application>
  <PresentationFormat>全屏显示(4:3)</PresentationFormat>
  <Paragraphs>311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22</vt:i4>
      </vt:variant>
    </vt:vector>
  </HeadingPairs>
  <TitlesOfParts>
    <vt:vector size="102" baseType="lpstr">
      <vt:lpstr>Arial</vt:lpstr>
      <vt:lpstr>宋体</vt:lpstr>
      <vt:lpstr>Wingdings</vt:lpstr>
      <vt:lpstr>Calibri</vt:lpstr>
      <vt:lpstr>楷体_GB2312</vt:lpstr>
      <vt:lpstr>新宋体</vt:lpstr>
      <vt:lpstr>Times New Roman</vt:lpstr>
      <vt:lpstr>Tahoma</vt:lpstr>
      <vt:lpstr>Mongolian Baiti</vt:lpstr>
      <vt:lpstr>楷体</vt:lpstr>
      <vt:lpstr>宋体-PUA</vt:lpstr>
      <vt:lpstr>微软雅黑</vt:lpstr>
      <vt:lpstr>Arial Unicode MS</vt:lpstr>
      <vt:lpstr>1_默认设计模板</vt:lpstr>
      <vt:lpstr>2_默认设计模板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实验3.8  惠斯通电桥</dc:title>
  <dc:creator>lenovo</dc:creator>
  <cp:lastModifiedBy>DS</cp:lastModifiedBy>
  <cp:revision>159</cp:revision>
  <dcterms:created xsi:type="dcterms:W3CDTF">2014-09-27T07:26:15Z</dcterms:created>
  <dcterms:modified xsi:type="dcterms:W3CDTF">2024-09-22T13:35:34Z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3F9F9714546348A7BDFE3443267D51D9</vt:lpwstr>
  </property>
  <property fmtid="{D5CDD505-2E9C-101B-9397-08002B2CF9AE}" pid="3" name="KSOProductBuildVer">
    <vt:lpwstr>2052-11.1.0.11115</vt:lpwstr>
  </property>
</Properties>
</file>