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8"/>
  </p:notesMasterIdLst>
  <p:handoutMasterIdLst>
    <p:handoutMasterId r:id="rId129"/>
  </p:handoutMasterIdLst>
  <p:sldIdLst>
    <p:sldId id="621" r:id="rId2"/>
    <p:sldId id="496" r:id="rId3"/>
    <p:sldId id="497" r:id="rId4"/>
    <p:sldId id="472" r:id="rId5"/>
    <p:sldId id="318" r:id="rId6"/>
    <p:sldId id="337" r:id="rId7"/>
    <p:sldId id="469" r:id="rId8"/>
    <p:sldId id="260" r:id="rId9"/>
    <p:sldId id="321" r:id="rId10"/>
    <p:sldId id="332" r:id="rId11"/>
    <p:sldId id="333" r:id="rId12"/>
    <p:sldId id="334" r:id="rId13"/>
    <p:sldId id="335" r:id="rId14"/>
    <p:sldId id="264" r:id="rId15"/>
    <p:sldId id="338" r:id="rId16"/>
    <p:sldId id="339" r:id="rId17"/>
    <p:sldId id="340" r:id="rId18"/>
    <p:sldId id="343" r:id="rId19"/>
    <p:sldId id="341" r:id="rId20"/>
    <p:sldId id="342" r:id="rId21"/>
    <p:sldId id="498" r:id="rId22"/>
    <p:sldId id="499" r:id="rId23"/>
    <p:sldId id="500" r:id="rId24"/>
    <p:sldId id="501" r:id="rId25"/>
    <p:sldId id="273" r:id="rId26"/>
    <p:sldId id="344" r:id="rId27"/>
    <p:sldId id="493" r:id="rId28"/>
    <p:sldId id="494" r:id="rId29"/>
    <p:sldId id="495" r:id="rId30"/>
    <p:sldId id="278" r:id="rId31"/>
    <p:sldId id="432" r:id="rId32"/>
    <p:sldId id="433" r:id="rId33"/>
    <p:sldId id="502" r:id="rId34"/>
    <p:sldId id="506" r:id="rId35"/>
    <p:sldId id="347" r:id="rId36"/>
    <p:sldId id="348" r:id="rId37"/>
    <p:sldId id="503" r:id="rId38"/>
    <p:sldId id="507" r:id="rId39"/>
    <p:sldId id="349" r:id="rId40"/>
    <p:sldId id="350" r:id="rId41"/>
    <p:sldId id="504" r:id="rId42"/>
    <p:sldId id="351" r:id="rId43"/>
    <p:sldId id="356" r:id="rId44"/>
    <p:sldId id="357" r:id="rId45"/>
    <p:sldId id="358" r:id="rId46"/>
    <p:sldId id="359" r:id="rId47"/>
    <p:sldId id="360" r:id="rId48"/>
    <p:sldId id="505" r:id="rId49"/>
    <p:sldId id="508" r:id="rId50"/>
    <p:sldId id="361" r:id="rId51"/>
    <p:sldId id="365" r:id="rId52"/>
    <p:sldId id="366" r:id="rId53"/>
    <p:sldId id="367" r:id="rId54"/>
    <p:sldId id="368" r:id="rId55"/>
    <p:sldId id="509" r:id="rId56"/>
    <p:sldId id="364" r:id="rId57"/>
    <p:sldId id="363" r:id="rId58"/>
    <p:sldId id="369" r:id="rId59"/>
    <p:sldId id="473" r:id="rId60"/>
    <p:sldId id="482" r:id="rId61"/>
    <p:sldId id="370" r:id="rId62"/>
    <p:sldId id="371" r:id="rId63"/>
    <p:sldId id="381" r:id="rId64"/>
    <p:sldId id="373" r:id="rId65"/>
    <p:sldId id="377" r:id="rId66"/>
    <p:sldId id="379" r:id="rId67"/>
    <p:sldId id="382" r:id="rId68"/>
    <p:sldId id="383" r:id="rId69"/>
    <p:sldId id="384" r:id="rId70"/>
    <p:sldId id="385" r:id="rId71"/>
    <p:sldId id="386" r:id="rId72"/>
    <p:sldId id="387" r:id="rId73"/>
    <p:sldId id="388" r:id="rId74"/>
    <p:sldId id="389" r:id="rId75"/>
    <p:sldId id="390" r:id="rId76"/>
    <p:sldId id="391" r:id="rId77"/>
    <p:sldId id="392" r:id="rId78"/>
    <p:sldId id="393" r:id="rId79"/>
    <p:sldId id="394" r:id="rId80"/>
    <p:sldId id="395" r:id="rId81"/>
    <p:sldId id="396" r:id="rId82"/>
    <p:sldId id="397" r:id="rId83"/>
    <p:sldId id="398" r:id="rId84"/>
    <p:sldId id="474" r:id="rId85"/>
    <p:sldId id="511" r:id="rId86"/>
    <p:sldId id="483" r:id="rId87"/>
    <p:sldId id="399" r:id="rId88"/>
    <p:sldId id="438" r:id="rId89"/>
    <p:sldId id="439" r:id="rId90"/>
    <p:sldId id="402" r:id="rId91"/>
    <p:sldId id="440" r:id="rId92"/>
    <p:sldId id="404" r:id="rId93"/>
    <p:sldId id="441" r:id="rId94"/>
    <p:sldId id="442" r:id="rId95"/>
    <p:sldId id="443" r:id="rId96"/>
    <p:sldId id="444" r:id="rId97"/>
    <p:sldId id="405" r:id="rId98"/>
    <p:sldId id="406" r:id="rId99"/>
    <p:sldId id="412" r:id="rId100"/>
    <p:sldId id="413" r:id="rId101"/>
    <p:sldId id="415" r:id="rId102"/>
    <p:sldId id="417" r:id="rId103"/>
    <p:sldId id="457" r:id="rId104"/>
    <p:sldId id="458" r:id="rId105"/>
    <p:sldId id="459" r:id="rId106"/>
    <p:sldId id="512" r:id="rId107"/>
    <p:sldId id="513" r:id="rId108"/>
    <p:sldId id="456" r:id="rId109"/>
    <p:sldId id="460" r:id="rId110"/>
    <p:sldId id="475" r:id="rId111"/>
    <p:sldId id="484" r:id="rId112"/>
    <p:sldId id="485" r:id="rId113"/>
    <p:sldId id="487" r:id="rId114"/>
    <p:sldId id="434" r:id="rId115"/>
    <p:sldId id="435" r:id="rId116"/>
    <p:sldId id="436" r:id="rId117"/>
    <p:sldId id="437" r:id="rId118"/>
    <p:sldId id="294" r:id="rId119"/>
    <p:sldId id="445" r:id="rId120"/>
    <p:sldId id="462" r:id="rId121"/>
    <p:sldId id="463" r:id="rId122"/>
    <p:sldId id="461" r:id="rId123"/>
    <p:sldId id="476" r:id="rId124"/>
    <p:sldId id="489" r:id="rId125"/>
    <p:sldId id="480" r:id="rId126"/>
    <p:sldId id="481" r:id="rId127"/>
  </p:sldIdLst>
  <p:sldSz cx="9144000" cy="6858000" type="screen4x3"/>
  <p:notesSz cx="8443913" cy="5549900"/>
  <p:custDataLst>
    <p:tags r:id="rId130"/>
  </p:custDataLst>
  <p:defaultTextStyle>
    <a:defPPr>
      <a:defRPr lang="zh-CN"/>
    </a:defPPr>
    <a:lvl1pPr marL="0" lvl="0" indent="0" algn="l" defTabSz="914400" rtl="0" eaLnBrk="0" fontAlgn="base" latinLnBrk="0" hangingPunct="0">
      <a:lnSpc>
        <a:spcPct val="100000"/>
      </a:lnSpc>
      <a:spcBef>
        <a:spcPct val="0"/>
      </a:spcBef>
      <a:spcAft>
        <a:spcPct val="0"/>
      </a:spcAft>
      <a:buNone/>
      <a:defRPr sz="3200" b="0" i="0" u="none" kern="1200" baseline="0">
        <a:solidFill>
          <a:srgbClr val="FF0000"/>
        </a:solidFill>
        <a:latin typeface="Times New Roman" panose="02020603050405020304" pitchFamily="18" charset="0"/>
        <a:ea typeface="楷体_GB2312"/>
        <a:cs typeface="+mn-cs"/>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rgbClr val="FF0000"/>
        </a:solidFill>
        <a:latin typeface="Times New Roman" panose="02020603050405020304" pitchFamily="18" charset="0"/>
        <a:ea typeface="楷体_GB231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rgbClr val="FF0000"/>
        </a:solidFill>
        <a:latin typeface="Times New Roman" panose="02020603050405020304" pitchFamily="18" charset="0"/>
        <a:ea typeface="楷体_GB231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rgbClr val="FF0000"/>
        </a:solidFill>
        <a:latin typeface="Times New Roman" panose="02020603050405020304" pitchFamily="18" charset="0"/>
        <a:ea typeface="楷体_GB231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rgbClr val="FF0000"/>
        </a:solidFill>
        <a:latin typeface="Times New Roman" panose="02020603050405020304" pitchFamily="18" charset="0"/>
        <a:ea typeface="楷体_GB2312"/>
        <a:cs typeface="+mn-cs"/>
      </a:defRPr>
    </a:lvl5pPr>
    <a:lvl6pPr marL="2286000" lvl="5" indent="0" algn="l" defTabSz="914400" rtl="0" eaLnBrk="0" fontAlgn="base" latinLnBrk="0" hangingPunct="0">
      <a:lnSpc>
        <a:spcPct val="100000"/>
      </a:lnSpc>
      <a:spcBef>
        <a:spcPct val="0"/>
      </a:spcBef>
      <a:spcAft>
        <a:spcPct val="0"/>
      </a:spcAft>
      <a:buNone/>
      <a:defRPr sz="3200" b="0" i="0" u="none" kern="1200" baseline="0">
        <a:solidFill>
          <a:srgbClr val="FF0000"/>
        </a:solidFill>
        <a:latin typeface="Times New Roman" panose="02020603050405020304" pitchFamily="18" charset="0"/>
        <a:ea typeface="楷体_GB2312"/>
        <a:cs typeface="+mn-cs"/>
      </a:defRPr>
    </a:lvl6pPr>
    <a:lvl7pPr marL="2743200" lvl="6" indent="0" algn="l" defTabSz="914400" rtl="0" eaLnBrk="0" fontAlgn="base" latinLnBrk="0" hangingPunct="0">
      <a:lnSpc>
        <a:spcPct val="100000"/>
      </a:lnSpc>
      <a:spcBef>
        <a:spcPct val="0"/>
      </a:spcBef>
      <a:spcAft>
        <a:spcPct val="0"/>
      </a:spcAft>
      <a:buNone/>
      <a:defRPr sz="3200" b="0" i="0" u="none" kern="1200" baseline="0">
        <a:solidFill>
          <a:srgbClr val="FF0000"/>
        </a:solidFill>
        <a:latin typeface="Times New Roman" panose="02020603050405020304" pitchFamily="18" charset="0"/>
        <a:ea typeface="楷体_GB2312"/>
        <a:cs typeface="+mn-cs"/>
      </a:defRPr>
    </a:lvl7pPr>
    <a:lvl8pPr marL="3200400" lvl="7" indent="0" algn="l" defTabSz="914400" rtl="0" eaLnBrk="0" fontAlgn="base" latinLnBrk="0" hangingPunct="0">
      <a:lnSpc>
        <a:spcPct val="100000"/>
      </a:lnSpc>
      <a:spcBef>
        <a:spcPct val="0"/>
      </a:spcBef>
      <a:spcAft>
        <a:spcPct val="0"/>
      </a:spcAft>
      <a:buNone/>
      <a:defRPr sz="3200" b="0" i="0" u="none" kern="1200" baseline="0">
        <a:solidFill>
          <a:srgbClr val="FF0000"/>
        </a:solidFill>
        <a:latin typeface="Times New Roman" panose="02020603050405020304" pitchFamily="18" charset="0"/>
        <a:ea typeface="楷体_GB2312"/>
        <a:cs typeface="+mn-cs"/>
      </a:defRPr>
    </a:lvl8pPr>
    <a:lvl9pPr marL="3657600" lvl="8" indent="0" algn="l" defTabSz="914400" rtl="0" eaLnBrk="0" fontAlgn="base" latinLnBrk="0" hangingPunct="0">
      <a:lnSpc>
        <a:spcPct val="100000"/>
      </a:lnSpc>
      <a:spcBef>
        <a:spcPct val="0"/>
      </a:spcBef>
      <a:spcAft>
        <a:spcPct val="0"/>
      </a:spcAft>
      <a:buNone/>
      <a:defRPr sz="3200" b="0" i="0" u="none" kern="1200" baseline="0">
        <a:solidFill>
          <a:srgbClr val="FF0000"/>
        </a:solidFill>
        <a:latin typeface="Times New Roman" panose="02020603050405020304" pitchFamily="18" charset="0"/>
        <a:ea typeface="楷体_GB2312"/>
        <a:cs typeface="+mn-cs"/>
      </a:defRPr>
    </a:lvl9pPr>
  </p:defaultTextStyle>
  <p:extLst>
    <p:ext uri="{EFAFB233-063F-42B5-8137-9DF3F51BA10A}">
      <p15:sldGuideLst xmlns:p15="http://schemas.microsoft.com/office/powerpoint/2012/main">
        <p15:guide id="1" orient="horz" pos="76"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9"/>
    <p:restoredTop sz="90617" autoAdjust="0"/>
  </p:normalViewPr>
  <p:slideViewPr>
    <p:cSldViewPr snapToGrid="0" showGuides="1">
      <p:cViewPr varScale="1">
        <p:scale>
          <a:sx n="112" d="100"/>
          <a:sy n="112" d="100"/>
        </p:scale>
        <p:origin x="1699" y="91"/>
      </p:cViewPr>
      <p:guideLst>
        <p:guide orient="horz" pos="76"/>
        <p:guide pos="576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gs" Target="tags/tag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5" Type="http://schemas.openxmlformats.org/officeDocument/2006/relationships/image" Target="../media/image80.wmf"/><Relationship Id="rId4" Type="http://schemas.openxmlformats.org/officeDocument/2006/relationships/image" Target="../media/image7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0.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5" Type="http://schemas.openxmlformats.org/officeDocument/2006/relationships/image" Target="../media/image114.wmf"/><Relationship Id="rId4" Type="http://schemas.openxmlformats.org/officeDocument/2006/relationships/image" Target="../media/image113.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4" Type="http://schemas.openxmlformats.org/officeDocument/2006/relationships/image" Target="../media/image12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4" Type="http://schemas.openxmlformats.org/officeDocument/2006/relationships/image" Target="../media/image133.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emf"/><Relationship Id="rId1" Type="http://schemas.openxmlformats.org/officeDocument/2006/relationships/image" Target="../media/image151.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4.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56.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58.wmf"/><Relationship Id="rId1" Type="http://schemas.openxmlformats.org/officeDocument/2006/relationships/image" Target="../media/image157.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image" Target="../media/image159.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5" Type="http://schemas.openxmlformats.org/officeDocument/2006/relationships/image" Target="../media/image171.wmf"/><Relationship Id="rId4" Type="http://schemas.openxmlformats.org/officeDocument/2006/relationships/image" Target="../media/image17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659188" cy="277813"/>
          </a:xfrm>
          <a:prstGeom prst="rect">
            <a:avLst/>
          </a:prstGeom>
          <a:noFill/>
          <a:ln>
            <a:noFill/>
          </a:ln>
          <a:effectLst/>
        </p:spPr>
        <p:txBody>
          <a:bodyPr vert="horz" wrap="square" lIns="80047" tIns="40023" rIns="80047" bIns="40023" numCol="1" anchor="t" anchorCtr="0" compatLnSpc="1"/>
          <a:lstStyle>
            <a:lvl1pPr defTabSz="800100" eaLnBrk="1" hangingPunct="1">
              <a:spcBef>
                <a:spcPct val="0"/>
              </a:spcBef>
              <a:defRPr kumimoji="1" sz="1100" b="1">
                <a:solidFill>
                  <a:schemeClr val="tx1"/>
                </a:solidFill>
                <a:ea typeface="长城楷体" pitchFamily="49" charset="-122"/>
                <a:cs typeface="+mn-cs"/>
              </a:defRPr>
            </a:lvl1pPr>
          </a:lstStyle>
          <a:p>
            <a:pPr marL="0" marR="0" lvl="0" indent="0" algn="l" defTabSz="800100" rtl="0" eaLnBrk="1" fontAlgn="base" latinLnBrk="0" hangingPunct="1">
              <a:lnSpc>
                <a:spcPct val="100000"/>
              </a:lnSpc>
              <a:spcBef>
                <a:spcPct val="0"/>
              </a:spcBef>
              <a:spcAft>
                <a:spcPct val="0"/>
              </a:spcAft>
              <a:buClrTx/>
              <a:buSzTx/>
              <a:buFontTx/>
              <a:buNone/>
              <a:defRPr/>
            </a:pPr>
            <a:endParaRPr kumimoji="1" lang="en-US" altLang="zh-CN" sz="1100" b="1" i="0" u="none" strike="noStrike" kern="1200" cap="none" spc="0" normalizeH="0" baseline="0" noProof="0">
              <a:ln>
                <a:noFill/>
              </a:ln>
              <a:solidFill>
                <a:schemeClr val="tx1"/>
              </a:solidFill>
              <a:effectLst/>
              <a:uLnTx/>
              <a:uFillTx/>
              <a:latin typeface="Times New Roman" panose="02020603050405020304" pitchFamily="18" charset="0"/>
              <a:ea typeface="长城楷体" pitchFamily="49" charset="-122"/>
              <a:cs typeface="+mn-cs"/>
            </a:endParaRPr>
          </a:p>
        </p:txBody>
      </p:sp>
      <p:sp>
        <p:nvSpPr>
          <p:cNvPr id="66563" name="Rectangle 3"/>
          <p:cNvSpPr>
            <a:spLocks noGrp="1" noChangeArrowheads="1"/>
          </p:cNvSpPr>
          <p:nvPr>
            <p:ph type="dt" sz="quarter" idx="1"/>
          </p:nvPr>
        </p:nvSpPr>
        <p:spPr bwMode="auto">
          <a:xfrm>
            <a:off x="4784725" y="0"/>
            <a:ext cx="3659188" cy="277813"/>
          </a:xfrm>
          <a:prstGeom prst="rect">
            <a:avLst/>
          </a:prstGeom>
          <a:noFill/>
          <a:ln>
            <a:noFill/>
          </a:ln>
          <a:effectLst/>
        </p:spPr>
        <p:txBody>
          <a:bodyPr vert="horz" wrap="square" lIns="80047" tIns="40023" rIns="80047" bIns="40023" numCol="1" anchor="t" anchorCtr="0" compatLnSpc="1"/>
          <a:lstStyle>
            <a:lvl1pPr algn="r" defTabSz="800100" eaLnBrk="1" hangingPunct="1">
              <a:spcBef>
                <a:spcPct val="0"/>
              </a:spcBef>
              <a:defRPr kumimoji="1" sz="1100" b="1">
                <a:solidFill>
                  <a:schemeClr val="tx1"/>
                </a:solidFill>
                <a:ea typeface="长城楷体" pitchFamily="49" charset="-122"/>
                <a:cs typeface="+mn-cs"/>
              </a:defRPr>
            </a:lvl1pPr>
          </a:lstStyle>
          <a:p>
            <a:pPr marL="0" marR="0" lvl="0" indent="0" algn="r" defTabSz="800100" rtl="0" eaLnBrk="1" fontAlgn="base" latinLnBrk="0" hangingPunct="1">
              <a:lnSpc>
                <a:spcPct val="100000"/>
              </a:lnSpc>
              <a:spcBef>
                <a:spcPct val="0"/>
              </a:spcBef>
              <a:spcAft>
                <a:spcPct val="0"/>
              </a:spcAft>
              <a:buClrTx/>
              <a:buSzTx/>
              <a:buFontTx/>
              <a:buNone/>
              <a:defRPr/>
            </a:pPr>
            <a:endParaRPr kumimoji="1" lang="en-US" altLang="zh-CN" sz="1100" b="1" i="0" u="none" strike="noStrike" kern="1200" cap="none" spc="0" normalizeH="0" baseline="0" noProof="0">
              <a:ln>
                <a:noFill/>
              </a:ln>
              <a:solidFill>
                <a:schemeClr val="tx1"/>
              </a:solidFill>
              <a:effectLst/>
              <a:uLnTx/>
              <a:uFillTx/>
              <a:latin typeface="Times New Roman" panose="02020603050405020304" pitchFamily="18" charset="0"/>
              <a:ea typeface="长城楷体" pitchFamily="49" charset="-122"/>
              <a:cs typeface="+mn-cs"/>
            </a:endParaRPr>
          </a:p>
        </p:txBody>
      </p:sp>
      <p:sp>
        <p:nvSpPr>
          <p:cNvPr id="66565" name="Rectangle 5"/>
          <p:cNvSpPr>
            <a:spLocks noGrp="1" noChangeArrowheads="1"/>
          </p:cNvSpPr>
          <p:nvPr>
            <p:ph type="sldNum" sz="quarter" idx="3"/>
          </p:nvPr>
        </p:nvSpPr>
        <p:spPr bwMode="auto">
          <a:xfrm>
            <a:off x="2355850" y="5002213"/>
            <a:ext cx="3659188" cy="277813"/>
          </a:xfrm>
          <a:prstGeom prst="rect">
            <a:avLst/>
          </a:prstGeom>
          <a:noFill/>
          <a:ln>
            <a:noFill/>
          </a:ln>
          <a:effectLst/>
        </p:spPr>
        <p:txBody>
          <a:bodyPr vert="horz" wrap="square" lIns="80047" tIns="40023" rIns="80047" bIns="40023" numCol="1" anchor="b" anchorCtr="0" compatLnSpc="1"/>
          <a:lstStyle/>
          <a:p>
            <a:pPr lvl="0" algn="ctr" defTabSz="800100" eaLnBrk="1" hangingPunct="1">
              <a:buNone/>
            </a:pPr>
            <a:r>
              <a:rPr lang="zh-CN" altLang="en-US" sz="1100" b="1" dirty="0">
                <a:solidFill>
                  <a:schemeClr val="tx1"/>
                </a:solidFill>
                <a:ea typeface="长城楷体"/>
              </a:rPr>
              <a:t>数字电路第一章</a:t>
            </a:r>
            <a:r>
              <a:rPr lang="en-US" altLang="zh-CN" sz="1100" b="1" dirty="0">
                <a:solidFill>
                  <a:schemeClr val="tx1"/>
                </a:solidFill>
                <a:ea typeface="长城楷体"/>
              </a:rPr>
              <a:t>--</a:t>
            </a:r>
            <a:r>
              <a:rPr lang="zh-CN" altLang="en-US" sz="1100" b="1" dirty="0">
                <a:solidFill>
                  <a:schemeClr val="tx1"/>
                </a:solidFill>
                <a:ea typeface="长城楷体"/>
              </a:rPr>
              <a:t>第</a:t>
            </a:r>
            <a:fld id="{9A0DB2DC-4C9A-4742-B13C-FB6460FD3503}" type="slidenum">
              <a:rPr lang="zh-CN" altLang="en-US" sz="1100" b="1" dirty="0">
                <a:solidFill>
                  <a:schemeClr val="tx1"/>
                </a:solidFill>
                <a:ea typeface="长城楷体"/>
              </a:rPr>
              <a:t>‹#›</a:t>
            </a:fld>
            <a:r>
              <a:rPr lang="zh-CN" altLang="en-US" sz="1100" b="1" dirty="0">
                <a:solidFill>
                  <a:schemeClr val="tx1"/>
                </a:solidFill>
                <a:ea typeface="长城楷体"/>
              </a:rPr>
              <a:t>页</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659188" cy="277813"/>
          </a:xfrm>
          <a:prstGeom prst="rect">
            <a:avLst/>
          </a:prstGeom>
          <a:noFill/>
          <a:ln>
            <a:noFill/>
          </a:ln>
          <a:effectLst/>
        </p:spPr>
        <p:txBody>
          <a:bodyPr vert="horz" wrap="square" lIns="78786" tIns="40969" rIns="78786" bIns="40969" numCol="1" anchor="t" anchorCtr="0" compatLnSpc="1"/>
          <a:lstStyle>
            <a:lvl1pPr defTabSz="800100" eaLnBrk="1" hangingPunct="1">
              <a:spcBef>
                <a:spcPct val="0"/>
              </a:spcBef>
              <a:defRPr kumimoji="1" sz="1100" b="1">
                <a:solidFill>
                  <a:schemeClr val="tx1"/>
                </a:solidFill>
                <a:ea typeface="长城楷体" pitchFamily="49" charset="-122"/>
                <a:cs typeface="+mn-cs"/>
              </a:defRPr>
            </a:lvl1pPr>
          </a:lstStyle>
          <a:p>
            <a:pPr marL="0" marR="0" lvl="0" indent="0" algn="l" defTabSz="800100" rtl="0" eaLnBrk="1" fontAlgn="base" latinLnBrk="0" hangingPunct="1">
              <a:lnSpc>
                <a:spcPct val="100000"/>
              </a:lnSpc>
              <a:spcBef>
                <a:spcPct val="0"/>
              </a:spcBef>
              <a:spcAft>
                <a:spcPct val="0"/>
              </a:spcAft>
              <a:buClrTx/>
              <a:buSzTx/>
              <a:buFontTx/>
              <a:buNone/>
              <a:defRPr/>
            </a:pPr>
            <a:endParaRPr kumimoji="1" lang="en-US" altLang="zh-CN" sz="1100" b="1" i="0" u="none" strike="noStrike" kern="1200" cap="none" spc="0" normalizeH="0" baseline="0" noProof="0">
              <a:ln>
                <a:noFill/>
              </a:ln>
              <a:solidFill>
                <a:schemeClr val="tx1"/>
              </a:solidFill>
              <a:effectLst/>
              <a:uLnTx/>
              <a:uFillTx/>
              <a:latin typeface="Times New Roman" panose="02020603050405020304" pitchFamily="18" charset="0"/>
              <a:ea typeface="长城楷体" pitchFamily="49" charset="-122"/>
              <a:cs typeface="+mn-cs"/>
            </a:endParaRPr>
          </a:p>
        </p:txBody>
      </p:sp>
      <p:sp>
        <p:nvSpPr>
          <p:cNvPr id="65539" name="Rectangle 3"/>
          <p:cNvSpPr>
            <a:spLocks noGrp="1" noChangeArrowheads="1"/>
          </p:cNvSpPr>
          <p:nvPr>
            <p:ph type="dt" idx="1"/>
          </p:nvPr>
        </p:nvSpPr>
        <p:spPr bwMode="auto">
          <a:xfrm>
            <a:off x="4784725" y="0"/>
            <a:ext cx="3659188" cy="277813"/>
          </a:xfrm>
          <a:prstGeom prst="rect">
            <a:avLst/>
          </a:prstGeom>
          <a:noFill/>
          <a:ln>
            <a:noFill/>
          </a:ln>
          <a:effectLst/>
        </p:spPr>
        <p:txBody>
          <a:bodyPr vert="horz" wrap="square" lIns="78786" tIns="40969" rIns="78786" bIns="40969" numCol="1" anchor="t" anchorCtr="0" compatLnSpc="1"/>
          <a:lstStyle>
            <a:lvl1pPr algn="r" defTabSz="800100" eaLnBrk="1" hangingPunct="1">
              <a:spcBef>
                <a:spcPct val="0"/>
              </a:spcBef>
              <a:defRPr kumimoji="1" sz="1100" b="1">
                <a:solidFill>
                  <a:schemeClr val="tx1"/>
                </a:solidFill>
                <a:ea typeface="长城楷体" pitchFamily="49" charset="-122"/>
                <a:cs typeface="+mn-cs"/>
              </a:defRPr>
            </a:lvl1pPr>
          </a:lstStyle>
          <a:p>
            <a:pPr marL="0" marR="0" lvl="0" indent="0" algn="r" defTabSz="800100" rtl="0" eaLnBrk="1" fontAlgn="base" latinLnBrk="0" hangingPunct="1">
              <a:lnSpc>
                <a:spcPct val="100000"/>
              </a:lnSpc>
              <a:spcBef>
                <a:spcPct val="0"/>
              </a:spcBef>
              <a:spcAft>
                <a:spcPct val="0"/>
              </a:spcAft>
              <a:buClrTx/>
              <a:buSzTx/>
              <a:buFontTx/>
              <a:buNone/>
              <a:defRPr/>
            </a:pPr>
            <a:endParaRPr kumimoji="1" lang="en-US" altLang="zh-CN" sz="1100" b="1" i="0" u="none" strike="noStrike" kern="1200" cap="none" spc="0" normalizeH="0" baseline="0" noProof="0">
              <a:ln>
                <a:noFill/>
              </a:ln>
              <a:solidFill>
                <a:schemeClr val="tx1"/>
              </a:solidFill>
              <a:effectLst/>
              <a:uLnTx/>
              <a:uFillTx/>
              <a:latin typeface="Times New Roman" panose="02020603050405020304" pitchFamily="18" charset="0"/>
              <a:ea typeface="长城楷体" pitchFamily="49" charset="-122"/>
              <a:cs typeface="+mn-cs"/>
            </a:endParaRPr>
          </a:p>
        </p:txBody>
      </p:sp>
      <p:sp>
        <p:nvSpPr>
          <p:cNvPr id="2052" name="Rectangle 4"/>
          <p:cNvSpPr>
            <a:spLocks noGrp="1" noRot="1" noChangeAspect="1" noTextEdit="1"/>
          </p:cNvSpPr>
          <p:nvPr>
            <p:ph type="sldImg" idx="2"/>
          </p:nvPr>
        </p:nvSpPr>
        <p:spPr>
          <a:xfrm>
            <a:off x="2833688" y="415925"/>
            <a:ext cx="2774950" cy="2081213"/>
          </a:xfrm>
          <a:prstGeom prst="rect">
            <a:avLst/>
          </a:prstGeom>
          <a:noFill/>
          <a:ln w="9525" cap="flat" cmpd="sng">
            <a:solidFill>
              <a:srgbClr val="000000"/>
            </a:solidFill>
            <a:prstDash val="solid"/>
            <a:miter/>
            <a:headEnd type="none" w="med" len="med"/>
            <a:tailEnd type="none" w="med" len="med"/>
          </a:ln>
        </p:spPr>
      </p:sp>
      <p:sp>
        <p:nvSpPr>
          <p:cNvPr id="65541" name="Rectangle 5"/>
          <p:cNvSpPr>
            <a:spLocks noGrp="1" noChangeArrowheads="1"/>
          </p:cNvSpPr>
          <p:nvPr>
            <p:ph type="body" sz="quarter" idx="3"/>
          </p:nvPr>
        </p:nvSpPr>
        <p:spPr bwMode="auto">
          <a:xfrm>
            <a:off x="1125538" y="2635250"/>
            <a:ext cx="6192838" cy="2498725"/>
          </a:xfrm>
          <a:prstGeom prst="rect">
            <a:avLst/>
          </a:prstGeom>
          <a:noFill/>
          <a:ln>
            <a:noFill/>
          </a:ln>
          <a:effectLst/>
        </p:spPr>
        <p:txBody>
          <a:bodyPr vert="horz" wrap="square" lIns="78786" tIns="40969" rIns="78786" bIns="40969"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65542" name="Rectangle 6"/>
          <p:cNvSpPr>
            <a:spLocks noGrp="1" noChangeArrowheads="1"/>
          </p:cNvSpPr>
          <p:nvPr>
            <p:ph type="ftr" sz="quarter" idx="4"/>
          </p:nvPr>
        </p:nvSpPr>
        <p:spPr bwMode="auto">
          <a:xfrm>
            <a:off x="0" y="5272088"/>
            <a:ext cx="3659188" cy="277813"/>
          </a:xfrm>
          <a:prstGeom prst="rect">
            <a:avLst/>
          </a:prstGeom>
          <a:noFill/>
          <a:ln>
            <a:noFill/>
          </a:ln>
          <a:effectLst/>
        </p:spPr>
        <p:txBody>
          <a:bodyPr vert="horz" wrap="square" lIns="78786" tIns="40969" rIns="78786" bIns="40969" numCol="1" anchor="b" anchorCtr="0" compatLnSpc="1"/>
          <a:lstStyle>
            <a:lvl1pPr defTabSz="800100" eaLnBrk="1" hangingPunct="1">
              <a:spcBef>
                <a:spcPct val="0"/>
              </a:spcBef>
              <a:defRPr kumimoji="1" sz="1100" b="1">
                <a:solidFill>
                  <a:schemeClr val="tx1"/>
                </a:solidFill>
                <a:ea typeface="长城楷体" pitchFamily="49" charset="-122"/>
                <a:cs typeface="+mn-cs"/>
              </a:defRPr>
            </a:lvl1pPr>
          </a:lstStyle>
          <a:p>
            <a:pPr marL="0" marR="0" lvl="0" indent="0" algn="l" defTabSz="800100" rtl="0" eaLnBrk="1" fontAlgn="base" latinLnBrk="0" hangingPunct="1">
              <a:lnSpc>
                <a:spcPct val="100000"/>
              </a:lnSpc>
              <a:spcBef>
                <a:spcPct val="0"/>
              </a:spcBef>
              <a:spcAft>
                <a:spcPct val="0"/>
              </a:spcAft>
              <a:buClrTx/>
              <a:buSzTx/>
              <a:buFontTx/>
              <a:buNone/>
              <a:defRPr/>
            </a:pPr>
            <a:endParaRPr kumimoji="1" lang="en-US" altLang="zh-CN" sz="1100" b="1" i="0" u="none" strike="noStrike" kern="1200" cap="none" spc="0" normalizeH="0" baseline="0" noProof="0">
              <a:ln>
                <a:noFill/>
              </a:ln>
              <a:solidFill>
                <a:schemeClr val="tx1"/>
              </a:solidFill>
              <a:effectLst/>
              <a:uLnTx/>
              <a:uFillTx/>
              <a:latin typeface="Times New Roman" panose="02020603050405020304" pitchFamily="18" charset="0"/>
              <a:ea typeface="长城楷体" pitchFamily="49" charset="-122"/>
              <a:cs typeface="+mn-cs"/>
            </a:endParaRPr>
          </a:p>
        </p:txBody>
      </p:sp>
      <p:sp>
        <p:nvSpPr>
          <p:cNvPr id="65543" name="Rectangle 7"/>
          <p:cNvSpPr>
            <a:spLocks noGrp="1" noChangeArrowheads="1"/>
          </p:cNvSpPr>
          <p:nvPr>
            <p:ph type="sldNum" sz="quarter" idx="5"/>
          </p:nvPr>
        </p:nvSpPr>
        <p:spPr bwMode="auto">
          <a:xfrm>
            <a:off x="4784725" y="5272088"/>
            <a:ext cx="3659188" cy="277813"/>
          </a:xfrm>
          <a:prstGeom prst="rect">
            <a:avLst/>
          </a:prstGeom>
          <a:noFill/>
          <a:ln>
            <a:noFill/>
          </a:ln>
          <a:effectLst/>
        </p:spPr>
        <p:txBody>
          <a:bodyPr vert="horz" wrap="square" lIns="78786" tIns="40969" rIns="78786" bIns="40969" numCol="1" anchor="b" anchorCtr="0" compatLnSpc="1"/>
          <a:lstStyle/>
          <a:p>
            <a:pPr lvl="0" algn="r" defTabSz="800100" eaLnBrk="1" hangingPunct="1">
              <a:buNone/>
            </a:pPr>
            <a:fld id="{9A0DB2DC-4C9A-4742-B13C-FB6460FD3503}" type="slidenum">
              <a:rPr lang="en-US" altLang="zh-CN" sz="1100" b="1" dirty="0">
                <a:solidFill>
                  <a:schemeClr val="tx1"/>
                </a:solidFill>
                <a:ea typeface="长城楷体"/>
              </a:rPr>
              <a:t>‹#›</a:t>
            </a:fld>
            <a:endParaRPr lang="en-US" altLang="zh-CN" sz="1100" b="1" dirty="0">
              <a:solidFill>
                <a:schemeClr val="tx1"/>
              </a:solidFill>
              <a:ea typeface="长城楷体"/>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黑体" panose="02010609060101010101" pitchFamily="49" charset="-122"/>
                <a:ea typeface="黑体" panose="02010609060101010101" pitchFamily="49" charset="-122"/>
              </a:defRPr>
            </a:lvl1pPr>
            <a:lvl2pPr marL="742950" indent="-285750">
              <a:defRPr sz="2400">
                <a:solidFill>
                  <a:schemeClr val="bg1"/>
                </a:solidFill>
                <a:latin typeface="黑体" panose="02010609060101010101" pitchFamily="49" charset="-122"/>
                <a:ea typeface="黑体" panose="02010609060101010101" pitchFamily="49" charset="-122"/>
              </a:defRPr>
            </a:lvl2pPr>
            <a:lvl3pPr marL="1143000" indent="-228600">
              <a:defRPr sz="2400">
                <a:solidFill>
                  <a:schemeClr val="bg1"/>
                </a:solidFill>
                <a:latin typeface="黑体" panose="02010609060101010101" pitchFamily="49" charset="-122"/>
                <a:ea typeface="黑体" panose="02010609060101010101" pitchFamily="49" charset="-122"/>
              </a:defRPr>
            </a:lvl3pPr>
            <a:lvl4pPr marL="1600200" indent="-228600">
              <a:defRPr sz="2400">
                <a:solidFill>
                  <a:schemeClr val="bg1"/>
                </a:solidFill>
                <a:latin typeface="黑体" panose="02010609060101010101" pitchFamily="49" charset="-122"/>
                <a:ea typeface="黑体" panose="02010609060101010101" pitchFamily="49" charset="-122"/>
              </a:defRPr>
            </a:lvl4pPr>
            <a:lvl5pPr marL="2057400" indent="-228600">
              <a:defRPr sz="24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bg1"/>
                </a:solidFill>
                <a:latin typeface="黑体" panose="02010609060101010101" pitchFamily="49" charset="-122"/>
                <a:ea typeface="黑体" panose="02010609060101010101" pitchFamily="49" charset="-122"/>
              </a:defRPr>
            </a:lvl8pPr>
            <a:lvl9pPr marL="3885565" indent="-228600" eaLnBrk="0" fontAlgn="base" hangingPunct="0">
              <a:spcBef>
                <a:spcPct val="0"/>
              </a:spcBef>
              <a:spcAft>
                <a:spcPct val="0"/>
              </a:spcAft>
              <a:defRPr sz="2400">
                <a:solidFill>
                  <a:schemeClr val="bg1"/>
                </a:solidFill>
                <a:latin typeface="黑体" panose="02010609060101010101" pitchFamily="49" charset="-122"/>
                <a:ea typeface="黑体" panose="02010609060101010101" pitchFamily="49" charset="-122"/>
              </a:defRPr>
            </a:lvl9pPr>
          </a:lstStyle>
          <a:p>
            <a:fld id="{D2DE08D0-3EB7-40BB-A017-6EE5275E0C5D}" type="slidenum">
              <a:rPr lang="zh-CN" altLang="en-US" sz="1200">
                <a:solidFill>
                  <a:schemeClr val="tx1"/>
                </a:solidFill>
                <a:latin typeface="Calibri" panose="020F0502020204030204" pitchFamily="34" charset="0"/>
                <a:ea typeface="宋体" panose="02010600030101010101" pitchFamily="2" charset="-122"/>
              </a:rPr>
              <a:t>1</a:t>
            </a:fld>
            <a:endParaRPr lang="en-US" altLang="zh-CN" sz="1200" dirty="0">
              <a:solidFill>
                <a:schemeClr val="tx1"/>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xfrm>
            <a:off x="1125538" y="2635250"/>
            <a:ext cx="6192837" cy="2498725"/>
          </a:xfrm>
          <a:ln w="38100"/>
        </p:spPr>
        <p:txBody>
          <a:bodyPr wrap="square" lIns="78786" tIns="40969" rIns="78786" bIns="40969" anchor="t" anchorCtr="0"/>
          <a:lstStyle/>
          <a:p>
            <a:pPr lvl="0"/>
            <a:endParaRPr lang="zh-CN" altLang="en-US" dirty="0"/>
          </a:p>
        </p:txBody>
      </p:sp>
      <p:sp>
        <p:nvSpPr>
          <p:cNvPr id="60420" name="灯片编号占位符 3"/>
          <p:cNvSpPr txBox="1">
            <a:spLocks noGrp="1"/>
          </p:cNvSpPr>
          <p:nvPr>
            <p:ph type="sldNum" sz="quarter"/>
          </p:nvPr>
        </p:nvSpPr>
        <p:spPr>
          <a:xfrm>
            <a:off x="4784725" y="5272088"/>
            <a:ext cx="3659188" cy="277812"/>
          </a:xfrm>
          <a:prstGeom prst="rect">
            <a:avLst/>
          </a:prstGeom>
          <a:noFill/>
          <a:ln w="38100">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46</a:t>
            </a:fld>
            <a:endParaRPr lang="en-US" altLang="zh-CN" sz="1100" b="1" dirty="0">
              <a:solidFill>
                <a:schemeClr val="tx1"/>
              </a:solidFill>
              <a:ea typeface="长城楷体"/>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xfrm>
            <a:off x="1125538" y="2635250"/>
            <a:ext cx="6192837" cy="2498725"/>
          </a:xfrm>
          <a:ln w="38100"/>
        </p:spPr>
        <p:txBody>
          <a:bodyPr wrap="square" lIns="78786" tIns="40969" rIns="78786" bIns="40969" anchor="t" anchorCtr="0"/>
          <a:lstStyle/>
          <a:p>
            <a:pPr lvl="0"/>
            <a:endParaRPr lang="zh-CN" altLang="en-US" dirty="0"/>
          </a:p>
        </p:txBody>
      </p:sp>
      <p:sp>
        <p:nvSpPr>
          <p:cNvPr id="63492" name="灯片编号占位符 3"/>
          <p:cNvSpPr txBox="1">
            <a:spLocks noGrp="1"/>
          </p:cNvSpPr>
          <p:nvPr>
            <p:ph type="sldNum" sz="quarter"/>
          </p:nvPr>
        </p:nvSpPr>
        <p:spPr>
          <a:xfrm>
            <a:off x="4784725" y="5272088"/>
            <a:ext cx="3659188" cy="277812"/>
          </a:xfrm>
          <a:prstGeom prst="rect">
            <a:avLst/>
          </a:prstGeom>
          <a:noFill/>
          <a:ln w="38100">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48</a:t>
            </a:fld>
            <a:endParaRPr lang="en-US" altLang="zh-CN" sz="1100" b="1" dirty="0">
              <a:solidFill>
                <a:schemeClr val="tx1"/>
              </a:solidFill>
              <a:ea typeface="长城楷体"/>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r>
              <a:rPr lang="zh-CN" altLang="en-US" dirty="0"/>
              <a:t>三态门是一种扩展逻辑功能的输出级，也是一种控制开关。主要是用于总线的连接，因为总线只允许同时只有一个使用者。通常在数据总线上接有多个器件，每个器件通过</a:t>
            </a:r>
            <a:r>
              <a:rPr lang="en-US" altLang="zh-CN" dirty="0"/>
              <a:t>OE/CE</a:t>
            </a:r>
            <a:r>
              <a:rPr lang="zh-CN" altLang="en-US" dirty="0"/>
              <a:t>之类的信号选通。如器件没有选通的话它就处于高阻态，相当于没有接在总线上，不影响其它器件的工作。</a:t>
            </a:r>
          </a:p>
        </p:txBody>
      </p:sp>
      <p:sp>
        <p:nvSpPr>
          <p:cNvPr id="65540"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49</a:t>
            </a:fld>
            <a:endParaRPr lang="en-US" altLang="zh-CN" sz="1100" b="1" dirty="0">
              <a:solidFill>
                <a:schemeClr val="tx1"/>
              </a:solidFill>
              <a:ea typeface="长城楷体"/>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xfrm>
            <a:off x="1125538" y="2635250"/>
            <a:ext cx="6192837" cy="2498725"/>
          </a:xfrm>
          <a:ln w="38100"/>
        </p:spPr>
        <p:txBody>
          <a:bodyPr wrap="square" lIns="78786" tIns="40969" rIns="78786" bIns="40969" anchor="t" anchorCtr="0"/>
          <a:lstStyle/>
          <a:p>
            <a:pPr lvl="0"/>
            <a:endParaRPr lang="zh-CN" altLang="en-US" dirty="0"/>
          </a:p>
        </p:txBody>
      </p:sp>
      <p:sp>
        <p:nvSpPr>
          <p:cNvPr id="67588" name="灯片编号占位符 3"/>
          <p:cNvSpPr txBox="1">
            <a:spLocks noGrp="1"/>
          </p:cNvSpPr>
          <p:nvPr>
            <p:ph type="sldNum" sz="quarter"/>
          </p:nvPr>
        </p:nvSpPr>
        <p:spPr>
          <a:xfrm>
            <a:off x="4784725" y="5272088"/>
            <a:ext cx="3659188" cy="277812"/>
          </a:xfrm>
          <a:prstGeom prst="rect">
            <a:avLst/>
          </a:prstGeom>
          <a:noFill/>
          <a:ln w="38100">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50</a:t>
            </a:fld>
            <a:endParaRPr lang="en-US" altLang="zh-CN" sz="1100" b="1" dirty="0">
              <a:solidFill>
                <a:schemeClr val="tx1"/>
              </a:solidFill>
              <a:ea typeface="长城楷体"/>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endParaRPr lang="zh-CN" altLang="en-US" dirty="0"/>
          </a:p>
        </p:txBody>
      </p:sp>
      <p:sp>
        <p:nvSpPr>
          <p:cNvPr id="72708"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54</a:t>
            </a:fld>
            <a:endParaRPr lang="en-US" altLang="zh-CN" sz="1100" b="1" dirty="0">
              <a:solidFill>
                <a:schemeClr val="tx1"/>
              </a:solidFill>
              <a:ea typeface="长城楷体"/>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r>
              <a:rPr lang="zh-CN" altLang="en-US" dirty="0"/>
              <a:t>数电对偶规则是数字电路设计中非常重要的一项规则，它可以帮助我们简化逻辑电路的设计，提高电路的可靠性和稳定性。数电对偶规则是指在逻辑电路中，将与门和或门互换位置，同时将输入和输出互换位置，得到的新电路与原电路等效的规则。这个规则的作用在于，可以将复杂的逻辑电路简化为更简单的形式，从而提高电路的可靠性和稳定性。</a:t>
            </a:r>
          </a:p>
          <a:p>
            <a:pPr lvl="0"/>
            <a:endParaRPr lang="zh-CN" altLang="en-US" dirty="0"/>
          </a:p>
        </p:txBody>
      </p:sp>
      <p:sp>
        <p:nvSpPr>
          <p:cNvPr id="74756"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55</a:t>
            </a:fld>
            <a:endParaRPr lang="en-US" altLang="zh-CN" sz="1100" b="1" dirty="0">
              <a:solidFill>
                <a:schemeClr val="tx1"/>
              </a:solidFill>
              <a:ea typeface="长城楷体"/>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xfrm>
            <a:off x="1125538" y="2635250"/>
            <a:ext cx="6192837" cy="2498725"/>
          </a:xfrm>
          <a:ln w="38100"/>
        </p:spPr>
        <p:txBody>
          <a:bodyPr wrap="square" lIns="78786" tIns="40969" rIns="78786" bIns="40969" anchor="t" anchorCtr="0"/>
          <a:lstStyle/>
          <a:p>
            <a:pPr lvl="0"/>
            <a:endParaRPr lang="zh-CN" altLang="en-US" dirty="0"/>
          </a:p>
        </p:txBody>
      </p:sp>
      <p:sp>
        <p:nvSpPr>
          <p:cNvPr id="76804" name="灯片编号占位符 3"/>
          <p:cNvSpPr txBox="1">
            <a:spLocks noGrp="1"/>
          </p:cNvSpPr>
          <p:nvPr>
            <p:ph type="sldNum" sz="quarter"/>
          </p:nvPr>
        </p:nvSpPr>
        <p:spPr>
          <a:xfrm>
            <a:off x="4784725" y="5272088"/>
            <a:ext cx="3659188" cy="277812"/>
          </a:xfrm>
          <a:prstGeom prst="rect">
            <a:avLst/>
          </a:prstGeom>
          <a:noFill/>
          <a:ln w="38100">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56</a:t>
            </a:fld>
            <a:endParaRPr lang="en-US" altLang="zh-CN" sz="1100" b="1" dirty="0">
              <a:solidFill>
                <a:schemeClr val="tx1"/>
              </a:solidFill>
              <a:ea typeface="长城楷体"/>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r>
              <a:rPr lang="zh-CN" altLang="en-US" dirty="0"/>
              <a:t>对于一个</a:t>
            </a:r>
            <a:r>
              <a:rPr lang="en-US" altLang="zh-CN" dirty="0"/>
              <a:t>n</a:t>
            </a:r>
            <a:r>
              <a:rPr lang="zh-CN" altLang="en-US" dirty="0"/>
              <a:t>变量的函数，该或项包括</a:t>
            </a:r>
            <a:r>
              <a:rPr lang="en-US" altLang="zh-CN" dirty="0"/>
              <a:t>n</a:t>
            </a:r>
            <a:r>
              <a:rPr lang="zh-CN" altLang="en-US" dirty="0"/>
              <a:t>个变量中的每一个变量，若每个变量都以原变量或反变量的形式出现一次，且只出现一次，则该求或项称为</a:t>
            </a:r>
            <a:r>
              <a:rPr lang="zh-CN" altLang="en-US" b="1" dirty="0"/>
              <a:t>最大项</a:t>
            </a:r>
            <a:r>
              <a:rPr lang="zh-CN" altLang="en-US" dirty="0"/>
              <a:t>。</a:t>
            </a:r>
            <a:endParaRPr lang="en-US" altLang="zh-CN" dirty="0"/>
          </a:p>
          <a:p>
            <a:pPr lvl="0"/>
            <a:r>
              <a:rPr lang="zh-CN" altLang="en-US" dirty="0"/>
              <a:t>最大项与最小项为互补关系。</a:t>
            </a:r>
            <a:endParaRPr lang="en-US" altLang="zh-CN" dirty="0"/>
          </a:p>
          <a:p>
            <a:pPr lvl="0"/>
            <a:r>
              <a:rPr lang="zh-CN" altLang="en-US" dirty="0"/>
              <a:t>最小项</a:t>
            </a:r>
            <a:r>
              <a:rPr lang="es-ES" altLang="zh-CN" dirty="0"/>
              <a:t>Y=∑m(3,5</a:t>
            </a:r>
            <a:r>
              <a:rPr lang="en-US" altLang="zh-CN" dirty="0"/>
              <a:t>,6</a:t>
            </a:r>
            <a:r>
              <a:rPr lang="es-ES" altLang="zh-CN" dirty="0"/>
              <a:t>)</a:t>
            </a:r>
          </a:p>
          <a:p>
            <a:pPr lvl="0"/>
            <a:r>
              <a:rPr lang="zh-CN" altLang="en-US" dirty="0"/>
              <a:t>最大项</a:t>
            </a:r>
            <a:r>
              <a:rPr lang="es-ES" altLang="zh-CN" dirty="0"/>
              <a:t>Y=∏M(0</a:t>
            </a:r>
            <a:r>
              <a:rPr lang="en-US" altLang="zh-CN" dirty="0"/>
              <a:t>,1,2,4,7</a:t>
            </a:r>
            <a:r>
              <a:rPr lang="es-ES" altLang="zh-CN" dirty="0"/>
              <a:t>)</a:t>
            </a:r>
            <a:endParaRPr lang="zh-CN" altLang="en-US" dirty="0"/>
          </a:p>
        </p:txBody>
      </p:sp>
      <p:sp>
        <p:nvSpPr>
          <p:cNvPr id="83972"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62</a:t>
            </a:fld>
            <a:endParaRPr lang="en-US" altLang="zh-CN" sz="1100" b="1" dirty="0">
              <a:solidFill>
                <a:schemeClr val="tx1"/>
              </a:solidFill>
              <a:ea typeface="长城楷体"/>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r>
              <a:rPr lang="zh-CN" altLang="en-US" dirty="0"/>
              <a:t>逻辑表达式越简单，实现它的电路越简单，电路工作越稳定可靠。</a:t>
            </a:r>
          </a:p>
        </p:txBody>
      </p:sp>
      <p:sp>
        <p:nvSpPr>
          <p:cNvPr id="91140"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68</a:t>
            </a:fld>
            <a:endParaRPr lang="en-US" altLang="zh-CN" sz="1100" b="1" dirty="0">
              <a:solidFill>
                <a:schemeClr val="tx1"/>
              </a:solidFill>
              <a:ea typeface="长城楷体"/>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xfrm>
            <a:off x="1125538" y="2635250"/>
            <a:ext cx="6192837" cy="2498725"/>
          </a:xfrm>
          <a:ln w="38100"/>
        </p:spPr>
        <p:txBody>
          <a:bodyPr wrap="square" lIns="78786" tIns="40969" rIns="78786" bIns="40969" anchor="t" anchorCtr="0"/>
          <a:lstStyle/>
          <a:p>
            <a:pPr lvl="0"/>
            <a:r>
              <a:rPr lang="zh-CN" altLang="en-US" dirty="0"/>
              <a:t>要先求反函数的最简与或表达式，再取反，再用摩根定理去掉反号</a:t>
            </a:r>
          </a:p>
        </p:txBody>
      </p:sp>
      <p:sp>
        <p:nvSpPr>
          <p:cNvPr id="94212" name="灯片编号占位符 3"/>
          <p:cNvSpPr txBox="1">
            <a:spLocks noGrp="1"/>
          </p:cNvSpPr>
          <p:nvPr>
            <p:ph type="sldNum" sz="quarter"/>
          </p:nvPr>
        </p:nvSpPr>
        <p:spPr>
          <a:xfrm>
            <a:off x="4784725" y="5272088"/>
            <a:ext cx="3659188" cy="277812"/>
          </a:xfrm>
          <a:prstGeom prst="rect">
            <a:avLst/>
          </a:prstGeom>
          <a:noFill/>
          <a:ln w="38100">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70</a:t>
            </a:fld>
            <a:endParaRPr lang="en-US" altLang="zh-CN" sz="1100" b="1" dirty="0">
              <a:solidFill>
                <a:schemeClr val="tx1"/>
              </a:solidFill>
              <a:ea typeface="长城楷体"/>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endParaRPr lang="zh-CN" altLang="en-US" dirty="0"/>
          </a:p>
        </p:txBody>
      </p:sp>
      <p:sp>
        <p:nvSpPr>
          <p:cNvPr id="12292"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7</a:t>
            </a:fld>
            <a:endParaRPr lang="en-US" altLang="zh-CN" sz="1100" b="1" dirty="0">
              <a:solidFill>
                <a:schemeClr val="tx1"/>
              </a:solidFill>
              <a:ea typeface="长城楷体"/>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r>
              <a:rPr lang="zh-CN" altLang="en-US" b="1" dirty="0">
                <a:solidFill>
                  <a:schemeClr val="accent2"/>
                </a:solidFill>
                <a:latin typeface="黑体" panose="02010609060101010101" pitchFamily="49" charset="-122"/>
                <a:ea typeface="黑体" panose="02010609060101010101" pitchFamily="49" charset="-122"/>
              </a:rPr>
              <a:t>吸收律</a:t>
            </a:r>
            <a:endParaRPr lang="zh-CN" altLang="en-US" dirty="0"/>
          </a:p>
        </p:txBody>
      </p:sp>
      <p:sp>
        <p:nvSpPr>
          <p:cNvPr id="101380"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76</a:t>
            </a:fld>
            <a:endParaRPr lang="en-US" altLang="zh-CN" sz="1100" b="1" dirty="0">
              <a:solidFill>
                <a:schemeClr val="tx1"/>
              </a:solidFill>
              <a:ea typeface="长城楷体"/>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r>
              <a:rPr lang="zh-CN" altLang="en-US" b="1" dirty="0">
                <a:solidFill>
                  <a:schemeClr val="accent2"/>
                </a:solidFill>
                <a:latin typeface="黑体" panose="02010609060101010101" pitchFamily="49" charset="-122"/>
                <a:ea typeface="黑体" panose="02010609060101010101" pitchFamily="49" charset="-122"/>
              </a:rPr>
              <a:t>反变量吸收律</a:t>
            </a:r>
            <a:endParaRPr lang="en-US" altLang="zh-CN" b="1" dirty="0">
              <a:solidFill>
                <a:schemeClr val="accent2"/>
              </a:solidFill>
              <a:latin typeface="黑体" panose="02010609060101010101" pitchFamily="49" charset="-122"/>
              <a:ea typeface="黑体" panose="02010609060101010101" pitchFamily="49" charset="-122"/>
            </a:endParaRPr>
          </a:p>
          <a:p>
            <a:pPr lvl="0"/>
            <a:r>
              <a:rPr lang="zh-CN" altLang="en-US" b="1" dirty="0">
                <a:solidFill>
                  <a:schemeClr val="accent2"/>
                </a:solidFill>
                <a:latin typeface="黑体" panose="02010609060101010101" pitchFamily="49" charset="-122"/>
                <a:ea typeface="黑体" panose="02010609060101010101" pitchFamily="49" charset="-122"/>
              </a:rPr>
              <a:t>包含律</a:t>
            </a:r>
            <a:endParaRPr lang="zh-CN" altLang="en-US" dirty="0"/>
          </a:p>
        </p:txBody>
      </p:sp>
      <p:sp>
        <p:nvSpPr>
          <p:cNvPr id="103428"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77</a:t>
            </a:fld>
            <a:endParaRPr lang="en-US" altLang="zh-CN" sz="1100" b="1" dirty="0">
              <a:solidFill>
                <a:schemeClr val="tx1"/>
              </a:solidFill>
              <a:ea typeface="长城楷体"/>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105475"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endParaRPr lang="zh-CN" altLang="en-US" dirty="0"/>
          </a:p>
        </p:txBody>
      </p:sp>
      <p:sp>
        <p:nvSpPr>
          <p:cNvPr id="105476"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78</a:t>
            </a:fld>
            <a:endParaRPr lang="en-US" altLang="zh-CN" sz="1100" b="1" dirty="0">
              <a:solidFill>
                <a:schemeClr val="tx1"/>
              </a:solidFill>
              <a:ea typeface="长城楷体"/>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xfrm>
            <a:off x="1125538" y="2635250"/>
            <a:ext cx="6192837" cy="2498725"/>
          </a:xfrm>
          <a:ln w="38100"/>
        </p:spPr>
        <p:txBody>
          <a:bodyPr wrap="square" lIns="78786" tIns="40969" rIns="78786" bIns="40969" anchor="t" anchorCtr="0"/>
          <a:lstStyle/>
          <a:p>
            <a:pPr lvl="0"/>
            <a:r>
              <a:rPr lang="en-US" altLang="zh-CN" dirty="0"/>
              <a:t>1.</a:t>
            </a:r>
            <a:r>
              <a:rPr lang="zh-CN" altLang="en-US" dirty="0"/>
              <a:t>先看有没有哪一项是另外一项的一部分，着手去掉一些项</a:t>
            </a:r>
          </a:p>
          <a:p>
            <a:pPr lvl="0"/>
            <a:r>
              <a:rPr lang="en-US" altLang="zh-CN" dirty="0"/>
              <a:t>2.</a:t>
            </a:r>
            <a:r>
              <a:rPr lang="zh-CN" altLang="en-US" dirty="0"/>
              <a:t>再看有没有哪一项的反是另外一项的一部分，尤其是对那些特别长的式子，着手缩短他们</a:t>
            </a:r>
          </a:p>
          <a:p>
            <a:pPr lvl="0"/>
            <a:r>
              <a:rPr lang="en-US" altLang="zh-CN" dirty="0"/>
              <a:t>3.</a:t>
            </a:r>
            <a:r>
              <a:rPr lang="zh-CN" altLang="en-US" dirty="0"/>
              <a:t>针对</a:t>
            </a:r>
            <a:r>
              <a:rPr lang="en-US" altLang="zh-CN" dirty="0"/>
              <a:t>2</a:t>
            </a:r>
            <a:r>
              <a:rPr lang="zh-CN" altLang="en-US" dirty="0"/>
              <a:t>步骤，注意有没有合并项，一并处理</a:t>
            </a:r>
          </a:p>
          <a:p>
            <a:pPr lvl="0"/>
            <a:r>
              <a:rPr lang="en-US" altLang="zh-CN" dirty="0"/>
              <a:t>4.</a:t>
            </a:r>
            <a:r>
              <a:rPr lang="zh-CN" altLang="en-US" dirty="0"/>
              <a:t>针对现在这个相对简单的式子，看有没有一对相反变量在不同项里，着手去掉一些项</a:t>
            </a:r>
          </a:p>
          <a:p>
            <a:pPr lvl="0"/>
            <a:r>
              <a:rPr lang="en-US" altLang="zh-CN" dirty="0"/>
              <a:t>5.</a:t>
            </a:r>
            <a:r>
              <a:rPr lang="zh-CN" altLang="en-US" dirty="0"/>
              <a:t>如果最后的式子还是比较复杂，再考虑凑式子去化简</a:t>
            </a:r>
          </a:p>
        </p:txBody>
      </p:sp>
      <p:sp>
        <p:nvSpPr>
          <p:cNvPr id="107524" name="灯片编号占位符 3"/>
          <p:cNvSpPr txBox="1">
            <a:spLocks noGrp="1"/>
          </p:cNvSpPr>
          <p:nvPr>
            <p:ph type="sldNum" sz="quarter"/>
          </p:nvPr>
        </p:nvSpPr>
        <p:spPr>
          <a:xfrm>
            <a:off x="4784725" y="5272088"/>
            <a:ext cx="3659188" cy="277812"/>
          </a:xfrm>
          <a:prstGeom prst="rect">
            <a:avLst/>
          </a:prstGeom>
          <a:noFill/>
          <a:ln w="38100">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79</a:t>
            </a:fld>
            <a:endParaRPr lang="en-US" altLang="zh-CN" sz="1100" b="1" dirty="0">
              <a:solidFill>
                <a:schemeClr val="tx1"/>
              </a:solidFill>
              <a:ea typeface="长城楷体"/>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r>
              <a:rPr lang="en-US" altLang="zh-CN" dirty="0"/>
              <a:t>AB+A~B=A</a:t>
            </a:r>
          </a:p>
          <a:p>
            <a:pPr lvl="0"/>
            <a:r>
              <a:rPr lang="zh-CN" altLang="en-US" dirty="0"/>
              <a:t>对偶式：</a:t>
            </a:r>
            <a:endParaRPr lang="en-US" altLang="zh-CN" dirty="0"/>
          </a:p>
          <a:p>
            <a:pPr lvl="0"/>
            <a:r>
              <a:rPr lang="en-US" altLang="zh-CN" dirty="0"/>
              <a:t>(A+B)(A+~B)=A</a:t>
            </a:r>
          </a:p>
        </p:txBody>
      </p:sp>
      <p:sp>
        <p:nvSpPr>
          <p:cNvPr id="109572"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buNone/>
            </a:pPr>
            <a:fld id="{9A0DB2DC-4C9A-4742-B13C-FB6460FD3503}" type="slidenum">
              <a:rPr lang="en-US" altLang="zh-CN" sz="1100" b="1" dirty="0">
                <a:solidFill>
                  <a:schemeClr val="tx1"/>
                </a:solidFill>
                <a:ea typeface="长城楷体"/>
              </a:rPr>
              <a:t>80</a:t>
            </a:fld>
            <a:endParaRPr lang="en-US" altLang="zh-CN" sz="1100" b="1" dirty="0">
              <a:solidFill>
                <a:schemeClr val="tx1"/>
              </a:solidFill>
              <a:ea typeface="长城楷体"/>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xfrm>
            <a:off x="1125538" y="2635250"/>
            <a:ext cx="6192837" cy="2498725"/>
          </a:xfrm>
          <a:ln w="38100"/>
        </p:spPr>
        <p:txBody>
          <a:bodyPr wrap="square" lIns="78786" tIns="40969" rIns="78786" bIns="40969" anchor="t" anchorCtr="0"/>
          <a:lstStyle/>
          <a:p>
            <a:pPr lvl="0"/>
            <a:r>
              <a:rPr lang="en-US" altLang="zh-CN" dirty="0"/>
              <a:t>Y=AB+~A~B+BC+~B~C</a:t>
            </a:r>
          </a:p>
          <a:p>
            <a:pPr lvl="0"/>
            <a:r>
              <a:rPr lang="en-US" altLang="zh-CN" dirty="0"/>
              <a:t>=AB+(~A~B+BC+~AC)+~B~C</a:t>
            </a:r>
          </a:p>
          <a:p>
            <a:pPr lvl="0"/>
            <a:r>
              <a:rPr lang="en-US" altLang="zh-CN" dirty="0"/>
              <a:t>=(AB+BC+~AC)+~A~B+~B~C</a:t>
            </a:r>
          </a:p>
          <a:p>
            <a:pPr lvl="0"/>
            <a:r>
              <a:rPr lang="en-US" altLang="zh-CN" dirty="0"/>
              <a:t>=AB+(~AC+~A~B+~B~C)</a:t>
            </a:r>
          </a:p>
          <a:p>
            <a:pPr lvl="0"/>
            <a:r>
              <a:rPr lang="en-US" altLang="zh-CN" dirty="0"/>
              <a:t>=AB+~AC+~B~C</a:t>
            </a:r>
            <a:endParaRPr lang="zh-CN" altLang="en-US" dirty="0"/>
          </a:p>
        </p:txBody>
      </p:sp>
      <p:sp>
        <p:nvSpPr>
          <p:cNvPr id="111620" name="灯片编号占位符 3"/>
          <p:cNvSpPr txBox="1">
            <a:spLocks noGrp="1"/>
          </p:cNvSpPr>
          <p:nvPr>
            <p:ph type="sldNum" sz="quarter"/>
          </p:nvPr>
        </p:nvSpPr>
        <p:spPr>
          <a:xfrm>
            <a:off x="4784725" y="5272088"/>
            <a:ext cx="3659188" cy="277812"/>
          </a:xfrm>
          <a:prstGeom prst="rect">
            <a:avLst/>
          </a:prstGeom>
          <a:noFill/>
          <a:ln w="38100">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81</a:t>
            </a:fld>
            <a:endParaRPr lang="en-US" altLang="zh-CN" sz="1100" b="1" dirty="0">
              <a:solidFill>
                <a:schemeClr val="tx1"/>
              </a:solidFill>
              <a:ea typeface="长城楷体"/>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r>
              <a:rPr lang="zh-CN" altLang="en-US" dirty="0"/>
              <a:t>包含律</a:t>
            </a:r>
          </a:p>
        </p:txBody>
      </p:sp>
      <p:sp>
        <p:nvSpPr>
          <p:cNvPr id="114692"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83</a:t>
            </a:fld>
            <a:endParaRPr lang="en-US" altLang="zh-CN" sz="1100" b="1" dirty="0">
              <a:solidFill>
                <a:schemeClr val="tx1"/>
              </a:solidFill>
              <a:ea typeface="长城楷体"/>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endParaRPr lang="zh-CN" altLang="en-US" dirty="0"/>
          </a:p>
        </p:txBody>
      </p:sp>
      <p:sp>
        <p:nvSpPr>
          <p:cNvPr id="116740"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84</a:t>
            </a:fld>
            <a:endParaRPr lang="en-US" altLang="zh-CN" sz="1100" b="1" dirty="0">
              <a:solidFill>
                <a:schemeClr val="tx1"/>
              </a:solidFill>
              <a:ea typeface="长城楷体"/>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endParaRPr lang="zh-CN" altLang="en-US" dirty="0"/>
          </a:p>
        </p:txBody>
      </p:sp>
      <p:sp>
        <p:nvSpPr>
          <p:cNvPr id="121860"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buNone/>
            </a:pPr>
            <a:fld id="{9A0DB2DC-4C9A-4742-B13C-FB6460FD3503}" type="slidenum">
              <a:rPr lang="en-US" altLang="zh-CN" sz="1100" b="1" dirty="0">
                <a:solidFill>
                  <a:schemeClr val="tx1"/>
                </a:solidFill>
                <a:ea typeface="长城楷体"/>
              </a:rPr>
              <a:t>88</a:t>
            </a:fld>
            <a:endParaRPr lang="en-US" altLang="zh-CN" sz="1100" b="1" dirty="0">
              <a:solidFill>
                <a:schemeClr val="tx1"/>
              </a:solidFill>
              <a:ea typeface="长城楷体"/>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ln/>
        </p:spPr>
      </p:sp>
      <p:sp>
        <p:nvSpPr>
          <p:cNvPr id="138243" name="备注占位符 2"/>
          <p:cNvSpPr>
            <a:spLocks noGrp="1"/>
          </p:cNvSpPr>
          <p:nvPr>
            <p:ph type="body" idx="1"/>
          </p:nvPr>
        </p:nvSpPr>
        <p:spPr>
          <a:xfrm>
            <a:off x="1125538" y="2635250"/>
            <a:ext cx="6192837" cy="2498725"/>
          </a:xfrm>
          <a:ln w="38100"/>
        </p:spPr>
        <p:txBody>
          <a:bodyPr wrap="square" lIns="78786" tIns="40969" rIns="78786" bIns="40969" anchor="t" anchorCtr="0"/>
          <a:lstStyle/>
          <a:p>
            <a:pPr lvl="0"/>
            <a:endParaRPr lang="zh-CN" altLang="en-US" dirty="0"/>
          </a:p>
        </p:txBody>
      </p:sp>
      <p:sp>
        <p:nvSpPr>
          <p:cNvPr id="138244" name="灯片编号占位符 3"/>
          <p:cNvSpPr txBox="1">
            <a:spLocks noGrp="1"/>
          </p:cNvSpPr>
          <p:nvPr>
            <p:ph type="sldNum" sz="quarter"/>
          </p:nvPr>
        </p:nvSpPr>
        <p:spPr>
          <a:xfrm>
            <a:off x="4784725" y="5272088"/>
            <a:ext cx="3659188" cy="277812"/>
          </a:xfrm>
          <a:prstGeom prst="rect">
            <a:avLst/>
          </a:prstGeom>
          <a:noFill/>
          <a:ln w="38100">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103</a:t>
            </a:fld>
            <a:endParaRPr lang="en-US" altLang="zh-CN" sz="1100" b="1" dirty="0">
              <a:solidFill>
                <a:schemeClr val="tx1"/>
              </a:solidFill>
              <a:ea typeface="长城楷体"/>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r>
              <a:rPr lang="zh-CN" altLang="en-US" dirty="0"/>
              <a:t>当晶体管工作在放大状态时，它的输出电流会比输入电流大得多，从而实现信号的放大。在模拟电路中，晶体管的这种放大作用是非常重要的，它可以将微弱的输入信号放大到足够的强度，以驱动负载或进行后续处理。</a:t>
            </a:r>
            <a:endParaRPr lang="en-US" altLang="zh-CN" dirty="0"/>
          </a:p>
          <a:p>
            <a:pPr lvl="0"/>
            <a:r>
              <a:rPr lang="zh-CN" altLang="en-US" dirty="0"/>
              <a:t>放大器是能把输入信号的电压或功率放大的装置。</a:t>
            </a:r>
            <a:endParaRPr lang="en-US" altLang="zh-CN" dirty="0"/>
          </a:p>
          <a:p>
            <a:pPr lvl="0"/>
            <a:r>
              <a:rPr lang="zh-CN" altLang="en-US" dirty="0"/>
              <a:t>放大器作用是当信号从电缆中传输一定距离后，因电缆的传输衰减特性，使信号越来越低，当低到规定电平时，必须再加一只放大器，将信号放大后再往下传送 。</a:t>
            </a:r>
          </a:p>
        </p:txBody>
      </p:sp>
      <p:sp>
        <p:nvSpPr>
          <p:cNvPr id="14340"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8</a:t>
            </a:fld>
            <a:endParaRPr lang="en-US" altLang="zh-CN" sz="1100" b="1" dirty="0">
              <a:solidFill>
                <a:schemeClr val="tx1"/>
              </a:solidFill>
              <a:ea typeface="长城楷体"/>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endParaRPr lang="zh-CN" altLang="en-US" dirty="0"/>
          </a:p>
        </p:txBody>
      </p:sp>
      <p:sp>
        <p:nvSpPr>
          <p:cNvPr id="142340"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106</a:t>
            </a:fld>
            <a:endParaRPr lang="en-US" altLang="zh-CN" sz="1100" b="1" dirty="0">
              <a:solidFill>
                <a:schemeClr val="tx1"/>
              </a:solidFill>
              <a:ea typeface="长城楷体"/>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r>
              <a:rPr lang="zh-CN" altLang="en-US" dirty="0"/>
              <a:t>我们将约束项和任意项统称为逻辑函数式中的无关项。这里所说的“无关”是指是否把这此最小项写人逻辑函数式无关紧要</a:t>
            </a:r>
            <a:r>
              <a:rPr lang="en-US" altLang="zh-CN" dirty="0"/>
              <a:t>,</a:t>
            </a:r>
            <a:r>
              <a:rPr lang="zh-CN" altLang="en-US" dirty="0"/>
              <a:t>可以写入也可以删除。</a:t>
            </a:r>
          </a:p>
        </p:txBody>
      </p:sp>
      <p:sp>
        <p:nvSpPr>
          <p:cNvPr id="145412"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108</a:t>
            </a:fld>
            <a:endParaRPr lang="en-US" altLang="zh-CN" sz="1100" b="1" dirty="0">
              <a:solidFill>
                <a:schemeClr val="tx1"/>
              </a:solidFill>
              <a:ea typeface="长城楷体"/>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ln/>
        </p:spPr>
      </p:sp>
      <p:sp>
        <p:nvSpPr>
          <p:cNvPr id="162819" name="备注占位符 2"/>
          <p:cNvSpPr>
            <a:spLocks noGrp="1"/>
          </p:cNvSpPr>
          <p:nvPr>
            <p:ph type="body" idx="1"/>
          </p:nvPr>
        </p:nvSpPr>
        <p:spPr>
          <a:xfrm>
            <a:off x="1125538" y="2635250"/>
            <a:ext cx="6192837" cy="2498725"/>
          </a:xfrm>
          <a:ln w="38100"/>
        </p:spPr>
        <p:txBody>
          <a:bodyPr wrap="square" lIns="78786" tIns="40969" rIns="78786" bIns="40969" anchor="t" anchorCtr="0"/>
          <a:lstStyle/>
          <a:p>
            <a:pPr lvl="0"/>
            <a:endParaRPr lang="zh-CN" altLang="en-US" dirty="0"/>
          </a:p>
        </p:txBody>
      </p:sp>
      <p:sp>
        <p:nvSpPr>
          <p:cNvPr id="162820" name="灯片编号占位符 3"/>
          <p:cNvSpPr txBox="1">
            <a:spLocks noGrp="1"/>
          </p:cNvSpPr>
          <p:nvPr>
            <p:ph type="sldNum" sz="quarter"/>
          </p:nvPr>
        </p:nvSpPr>
        <p:spPr>
          <a:xfrm>
            <a:off x="4784725" y="5272088"/>
            <a:ext cx="3659188" cy="277812"/>
          </a:xfrm>
          <a:prstGeom prst="rect">
            <a:avLst/>
          </a:prstGeom>
          <a:noFill/>
          <a:ln w="38100">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124</a:t>
            </a:fld>
            <a:endParaRPr lang="en-US" altLang="zh-CN" sz="1100" b="1" dirty="0">
              <a:solidFill>
                <a:schemeClr val="tx1"/>
              </a:solidFill>
              <a:ea typeface="长城楷体"/>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xfrm>
            <a:off x="1125538" y="2635250"/>
            <a:ext cx="6192837" cy="2498725"/>
          </a:xfrm>
          <a:ln w="38100"/>
        </p:spPr>
        <p:txBody>
          <a:bodyPr wrap="square" lIns="78786" tIns="40969" rIns="78786" bIns="40969" anchor="t" anchorCtr="0"/>
          <a:lstStyle/>
          <a:p>
            <a:pPr lvl="0"/>
            <a:endParaRPr lang="zh-CN" altLang="en-US" dirty="0"/>
          </a:p>
        </p:txBody>
      </p:sp>
      <p:sp>
        <p:nvSpPr>
          <p:cNvPr id="23556" name="灯片编号占位符 3"/>
          <p:cNvSpPr txBox="1">
            <a:spLocks noGrp="1"/>
          </p:cNvSpPr>
          <p:nvPr>
            <p:ph type="sldNum" sz="quarter"/>
          </p:nvPr>
        </p:nvSpPr>
        <p:spPr>
          <a:xfrm>
            <a:off x="4784725" y="5272088"/>
            <a:ext cx="3659188" cy="277812"/>
          </a:xfrm>
          <a:prstGeom prst="rect">
            <a:avLst/>
          </a:prstGeom>
          <a:noFill/>
          <a:ln w="38100">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16</a:t>
            </a:fld>
            <a:endParaRPr lang="en-US" altLang="zh-CN" sz="1100" b="1" dirty="0">
              <a:solidFill>
                <a:schemeClr val="tx1"/>
              </a:solidFill>
              <a:ea typeface="长城楷体"/>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xfrm>
            <a:off x="1125538" y="2635250"/>
            <a:ext cx="6192837" cy="2498725"/>
          </a:xfrm>
          <a:ln w="38100"/>
        </p:spPr>
        <p:txBody>
          <a:bodyPr wrap="square" lIns="78786" tIns="40969" rIns="78786" bIns="40969" anchor="t" anchorCtr="0"/>
          <a:lstStyle/>
          <a:p>
            <a:pPr lvl="0"/>
            <a:r>
              <a:rPr lang="zh-CN" altLang="en-US" dirty="0"/>
              <a:t>补码的算法为：绝对值的原码各位取反后加</a:t>
            </a:r>
            <a:r>
              <a:rPr lang="en-US" altLang="zh-CN" dirty="0"/>
              <a:t>1.</a:t>
            </a:r>
          </a:p>
          <a:p>
            <a:pPr lvl="0"/>
            <a:r>
              <a:rPr lang="en-US" altLang="zh-CN" dirty="0"/>
              <a:t>	</a:t>
            </a:r>
            <a:r>
              <a:rPr lang="zh-CN" altLang="en-US" dirty="0"/>
              <a:t>例</a:t>
            </a:r>
            <a:r>
              <a:rPr lang="en-US" altLang="zh-CN" dirty="0"/>
              <a:t>1</a:t>
            </a:r>
            <a:r>
              <a:rPr lang="zh-CN" altLang="en-US" dirty="0"/>
              <a:t>：负</a:t>
            </a:r>
            <a:r>
              <a:rPr lang="en-US" altLang="zh-CN" dirty="0"/>
              <a:t>1</a:t>
            </a:r>
            <a:r>
              <a:rPr lang="zh-CN" altLang="en-US" dirty="0"/>
              <a:t>的补码：</a:t>
            </a:r>
          </a:p>
          <a:p>
            <a:pPr lvl="0"/>
            <a:r>
              <a:rPr lang="en-US" altLang="zh-CN" dirty="0"/>
              <a:t>	</a:t>
            </a:r>
            <a:r>
              <a:rPr lang="zh-CN" altLang="en-US" dirty="0"/>
              <a:t>绝对值的</a:t>
            </a:r>
            <a:r>
              <a:rPr lang="en-US" altLang="zh-CN" dirty="0"/>
              <a:t>8</a:t>
            </a:r>
            <a:r>
              <a:rPr lang="zh-CN" altLang="en-US" dirty="0"/>
              <a:t>位原码为</a:t>
            </a:r>
            <a:r>
              <a:rPr lang="en-US" altLang="zh-CN" dirty="0"/>
              <a:t>00000001</a:t>
            </a:r>
          </a:p>
          <a:p>
            <a:pPr lvl="0"/>
            <a:r>
              <a:rPr lang="en-US" altLang="zh-CN" dirty="0"/>
              <a:t>	</a:t>
            </a:r>
            <a:r>
              <a:rPr lang="zh-CN" altLang="en-US" dirty="0"/>
              <a:t>取反：</a:t>
            </a:r>
            <a:r>
              <a:rPr lang="en-US" altLang="zh-CN" dirty="0"/>
              <a:t>11111110</a:t>
            </a:r>
          </a:p>
          <a:p>
            <a:pPr lvl="0"/>
            <a:r>
              <a:rPr lang="en-US" altLang="zh-CN" dirty="0"/>
              <a:t>	</a:t>
            </a:r>
            <a:r>
              <a:rPr lang="zh-CN" altLang="en-US" dirty="0"/>
              <a:t>加</a:t>
            </a:r>
            <a:r>
              <a:rPr lang="en-US" altLang="zh-CN" dirty="0"/>
              <a:t>1 </a:t>
            </a:r>
            <a:r>
              <a:rPr lang="zh-CN" altLang="en-US" dirty="0"/>
              <a:t>：</a:t>
            </a:r>
            <a:r>
              <a:rPr lang="en-US" altLang="zh-CN" dirty="0"/>
              <a:t>11111111</a:t>
            </a:r>
          </a:p>
          <a:p>
            <a:pPr lvl="0"/>
            <a:r>
              <a:rPr lang="en-US" altLang="zh-CN" dirty="0"/>
              <a:t>	</a:t>
            </a:r>
            <a:r>
              <a:rPr lang="zh-CN" altLang="en-US" dirty="0"/>
              <a:t>此时最高位被处理为</a:t>
            </a:r>
            <a:r>
              <a:rPr lang="en-US" altLang="zh-CN" dirty="0"/>
              <a:t>1</a:t>
            </a:r>
            <a:r>
              <a:rPr lang="zh-CN" altLang="en-US" dirty="0"/>
              <a:t>，满足高位为</a:t>
            </a:r>
            <a:r>
              <a:rPr lang="en-US" altLang="zh-CN" dirty="0"/>
              <a:t>1</a:t>
            </a:r>
            <a:r>
              <a:rPr lang="zh-CN" altLang="en-US" dirty="0"/>
              <a:t>代表负数的定义。</a:t>
            </a:r>
          </a:p>
          <a:p>
            <a:pPr lvl="0"/>
            <a:r>
              <a:rPr lang="en-US" altLang="zh-CN" dirty="0"/>
              <a:t>	</a:t>
            </a:r>
            <a:r>
              <a:rPr lang="zh-CN" altLang="en-US" dirty="0"/>
              <a:t>例</a:t>
            </a:r>
            <a:r>
              <a:rPr lang="en-US" altLang="zh-CN" dirty="0"/>
              <a:t>2</a:t>
            </a:r>
            <a:r>
              <a:rPr lang="zh-CN" altLang="en-US" dirty="0"/>
              <a:t>：负</a:t>
            </a:r>
            <a:r>
              <a:rPr lang="en-US" altLang="zh-CN" dirty="0"/>
              <a:t>128</a:t>
            </a:r>
            <a:r>
              <a:rPr lang="zh-CN" altLang="en-US" dirty="0"/>
              <a:t>的补码：</a:t>
            </a:r>
          </a:p>
          <a:p>
            <a:pPr lvl="0"/>
            <a:r>
              <a:rPr lang="en-US" altLang="zh-CN" dirty="0"/>
              <a:t>	</a:t>
            </a:r>
            <a:r>
              <a:rPr lang="zh-CN" altLang="en-US" dirty="0"/>
              <a:t>绝对值的</a:t>
            </a:r>
            <a:r>
              <a:rPr lang="en-US" altLang="zh-CN" dirty="0"/>
              <a:t>8</a:t>
            </a:r>
            <a:r>
              <a:rPr lang="zh-CN" altLang="en-US" dirty="0"/>
              <a:t>位原码为</a:t>
            </a:r>
            <a:r>
              <a:rPr lang="en-US" altLang="zh-CN" dirty="0"/>
              <a:t>10000000</a:t>
            </a:r>
          </a:p>
          <a:p>
            <a:pPr lvl="0"/>
            <a:r>
              <a:rPr lang="en-US" altLang="zh-CN" dirty="0"/>
              <a:t>	</a:t>
            </a:r>
            <a:r>
              <a:rPr lang="zh-CN" altLang="en-US" dirty="0"/>
              <a:t>取反：</a:t>
            </a:r>
            <a:r>
              <a:rPr lang="en-US" altLang="zh-CN" dirty="0"/>
              <a:t>01111111</a:t>
            </a:r>
          </a:p>
          <a:p>
            <a:pPr lvl="0"/>
            <a:r>
              <a:rPr lang="en-US" altLang="zh-CN" dirty="0"/>
              <a:t>	</a:t>
            </a:r>
            <a:r>
              <a:rPr lang="zh-CN" altLang="en-US" dirty="0"/>
              <a:t>加</a:t>
            </a:r>
            <a:r>
              <a:rPr lang="en-US" altLang="zh-CN" dirty="0"/>
              <a:t>1 </a:t>
            </a:r>
            <a:r>
              <a:rPr lang="zh-CN" altLang="en-US" dirty="0"/>
              <a:t>：</a:t>
            </a:r>
            <a:r>
              <a:rPr lang="en-US" altLang="zh-CN" dirty="0"/>
              <a:t>10000000</a:t>
            </a:r>
          </a:p>
          <a:p>
            <a:pPr lvl="0"/>
            <a:r>
              <a:rPr lang="zh-CN" altLang="en-US" dirty="0"/>
              <a:t>此时同样的最高位被置为</a:t>
            </a:r>
            <a:r>
              <a:rPr lang="en-US" altLang="zh-CN" dirty="0"/>
              <a:t>1</a:t>
            </a:r>
            <a:r>
              <a:rPr lang="zh-CN" altLang="en-US" dirty="0"/>
              <a:t>，同样满足高位为</a:t>
            </a:r>
            <a:r>
              <a:rPr lang="en-US" altLang="zh-CN" dirty="0"/>
              <a:t>1</a:t>
            </a:r>
            <a:r>
              <a:rPr lang="zh-CN" altLang="en-US" dirty="0"/>
              <a:t>代表负数的定义</a:t>
            </a:r>
            <a:r>
              <a:rPr lang="en-US" altLang="zh-CN" dirty="0"/>
              <a:t>,</a:t>
            </a:r>
            <a:r>
              <a:rPr lang="zh-CN" altLang="en-US" dirty="0"/>
              <a:t>同时原先表示负</a:t>
            </a:r>
            <a:r>
              <a:rPr lang="en-US" altLang="zh-CN" dirty="0"/>
              <a:t>0</a:t>
            </a:r>
            <a:r>
              <a:rPr lang="zh-CN" altLang="en-US" dirty="0"/>
              <a:t>的编码被利用起来表示</a:t>
            </a:r>
            <a:r>
              <a:rPr lang="en-US" altLang="zh-CN" dirty="0"/>
              <a:t>-128</a:t>
            </a:r>
            <a:r>
              <a:rPr lang="zh-CN" altLang="en-US" dirty="0"/>
              <a:t>。</a:t>
            </a:r>
          </a:p>
          <a:p>
            <a:pPr lvl="0"/>
            <a:r>
              <a:rPr lang="zh-CN" altLang="en-US" dirty="0"/>
              <a:t>因此一个字节的有符号整数范围为</a:t>
            </a:r>
            <a:r>
              <a:rPr lang="en-US" altLang="zh-CN" dirty="0"/>
              <a:t>-128</a:t>
            </a:r>
            <a:r>
              <a:rPr lang="zh-CN" altLang="en-US" dirty="0"/>
              <a:t>到</a:t>
            </a:r>
            <a:r>
              <a:rPr lang="en-US" altLang="zh-CN" dirty="0"/>
              <a:t>127</a:t>
            </a:r>
            <a:r>
              <a:rPr lang="zh-CN" altLang="en-US" dirty="0"/>
              <a:t>。</a:t>
            </a:r>
            <a:endParaRPr lang="en-US" altLang="zh-CN" dirty="0"/>
          </a:p>
          <a:p>
            <a:pPr lvl="0"/>
            <a:endParaRPr lang="zh-CN" altLang="en-US" dirty="0"/>
          </a:p>
          <a:p>
            <a:pPr lvl="0"/>
            <a:r>
              <a:rPr lang="zh-CN" altLang="en-US" dirty="0"/>
              <a:t>综上为：</a:t>
            </a:r>
            <a:endParaRPr lang="en-US" altLang="zh-CN" dirty="0"/>
          </a:p>
          <a:p>
            <a:pPr lvl="0"/>
            <a:endParaRPr lang="zh-CN" altLang="en-US" dirty="0"/>
          </a:p>
          <a:p>
            <a:pPr lvl="0"/>
            <a:r>
              <a:rPr lang="en-US" altLang="zh-CN" dirty="0"/>
              <a:t>	</a:t>
            </a:r>
            <a:r>
              <a:rPr lang="zh-CN" altLang="en-US" dirty="0"/>
              <a:t>原码</a:t>
            </a:r>
            <a:r>
              <a:rPr lang="en-US" altLang="zh-CN" dirty="0"/>
              <a:t>+</a:t>
            </a:r>
            <a:r>
              <a:rPr lang="zh-CN" altLang="en-US" dirty="0"/>
              <a:t>反码：</a:t>
            </a:r>
            <a:r>
              <a:rPr lang="en-US" altLang="zh-CN" dirty="0"/>
              <a:t>8</a:t>
            </a:r>
            <a:r>
              <a:rPr lang="zh-CN" altLang="en-US" dirty="0"/>
              <a:t>位原码和反码能够表示数的范围是</a:t>
            </a:r>
            <a:r>
              <a:rPr lang="en-US" altLang="zh-CN" dirty="0"/>
              <a:t>-127~127</a:t>
            </a:r>
            <a:r>
              <a:rPr lang="zh-CN" altLang="en-US" dirty="0"/>
              <a:t>；</a:t>
            </a:r>
            <a:endParaRPr lang="en-US" altLang="zh-CN" dirty="0"/>
          </a:p>
          <a:p>
            <a:pPr lvl="0"/>
            <a:r>
              <a:rPr lang="en-US" altLang="zh-CN" dirty="0"/>
              <a:t>	</a:t>
            </a:r>
            <a:r>
              <a:rPr lang="zh-CN" altLang="en-US" dirty="0"/>
              <a:t>补码：</a:t>
            </a:r>
            <a:r>
              <a:rPr lang="en-US" altLang="zh-CN" dirty="0"/>
              <a:t>8</a:t>
            </a:r>
            <a:r>
              <a:rPr lang="zh-CN" altLang="en-US" dirty="0"/>
              <a:t>位补码能够表示数的范围是 </a:t>
            </a:r>
            <a:r>
              <a:rPr lang="en-US" altLang="zh-CN" dirty="0"/>
              <a:t>-128~127</a:t>
            </a:r>
            <a:r>
              <a:rPr lang="zh-CN" altLang="en-US" dirty="0"/>
              <a:t>。</a:t>
            </a:r>
          </a:p>
          <a:p>
            <a:pPr lvl="0"/>
            <a:r>
              <a:rPr lang="en-US" altLang="zh-CN" dirty="0"/>
              <a:t>	</a:t>
            </a:r>
            <a:r>
              <a:rPr lang="zh-CN" altLang="en-US" dirty="0"/>
              <a:t>（在补码中用</a:t>
            </a:r>
            <a:r>
              <a:rPr lang="en-US" altLang="zh-CN" dirty="0"/>
              <a:t>(-128)</a:t>
            </a:r>
            <a:r>
              <a:rPr lang="zh-CN" altLang="en-US" dirty="0"/>
              <a:t>代替了</a:t>
            </a:r>
            <a:r>
              <a:rPr lang="en-US" altLang="zh-CN" dirty="0"/>
              <a:t>(-0)</a:t>
            </a:r>
            <a:r>
              <a:rPr lang="zh-CN" altLang="en-US" dirty="0"/>
              <a:t>，所以补码的表示范围为：</a:t>
            </a:r>
            <a:r>
              <a:rPr lang="en-US" altLang="zh-CN" dirty="0"/>
              <a:t>(-128~0~127)</a:t>
            </a:r>
            <a:r>
              <a:rPr lang="zh-CN" altLang="en-US" dirty="0"/>
              <a:t>共</a:t>
            </a:r>
            <a:r>
              <a:rPr lang="en-US" altLang="zh-CN" dirty="0"/>
              <a:t>256</a:t>
            </a:r>
            <a:r>
              <a:rPr lang="zh-CN" altLang="en-US" dirty="0"/>
              <a:t>个）</a:t>
            </a:r>
          </a:p>
        </p:txBody>
      </p:sp>
      <p:sp>
        <p:nvSpPr>
          <p:cNvPr id="32772" name="灯片编号占位符 3"/>
          <p:cNvSpPr txBox="1">
            <a:spLocks noGrp="1"/>
          </p:cNvSpPr>
          <p:nvPr>
            <p:ph type="sldNum" sz="quarter"/>
          </p:nvPr>
        </p:nvSpPr>
        <p:spPr>
          <a:xfrm>
            <a:off x="4784725" y="5272088"/>
            <a:ext cx="3659188" cy="277812"/>
          </a:xfrm>
          <a:prstGeom prst="rect">
            <a:avLst/>
          </a:prstGeom>
          <a:noFill/>
          <a:ln w="38100">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24</a:t>
            </a:fld>
            <a:endParaRPr lang="en-US" altLang="zh-CN" sz="1100" b="1" dirty="0">
              <a:solidFill>
                <a:schemeClr val="tx1"/>
              </a:solidFill>
              <a:ea typeface="长城楷体"/>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xfrm>
            <a:off x="1125538" y="2635250"/>
            <a:ext cx="6192837" cy="2498725"/>
          </a:xfrm>
          <a:ln w="38100"/>
        </p:spPr>
        <p:txBody>
          <a:bodyPr wrap="square" lIns="78786" tIns="40969" rIns="78786" bIns="40969" anchor="t" anchorCtr="0"/>
          <a:lstStyle/>
          <a:p>
            <a:pPr lvl="0"/>
            <a:r>
              <a:rPr lang="en-US" altLang="zh-CN" dirty="0"/>
              <a:t>2421</a:t>
            </a:r>
          </a:p>
          <a:p>
            <a:pPr lvl="0"/>
            <a:r>
              <a:rPr lang="zh-CN" altLang="en-US" dirty="0"/>
              <a:t>权的使用：权对应同位置的二进制数相加。 _x000C_二进制为</a:t>
            </a:r>
            <a:r>
              <a:rPr lang="en-US" altLang="zh-CN" dirty="0"/>
              <a:t>1</a:t>
            </a:r>
            <a:r>
              <a:rPr lang="zh-CN" altLang="en-US" dirty="0"/>
              <a:t>的时候加权值，二进制为</a:t>
            </a:r>
            <a:r>
              <a:rPr lang="en-US" altLang="zh-CN" dirty="0"/>
              <a:t>0</a:t>
            </a:r>
            <a:r>
              <a:rPr lang="zh-CN" altLang="en-US" dirty="0"/>
              <a:t>的时候加</a:t>
            </a:r>
            <a:r>
              <a:rPr lang="en-US" altLang="zh-CN" dirty="0"/>
              <a:t>0</a:t>
            </a:r>
            <a:r>
              <a:rPr lang="zh-CN" altLang="en-US" dirty="0"/>
              <a:t>。举个例子：</a:t>
            </a:r>
            <a:endParaRPr lang="en-US" altLang="zh-CN" dirty="0"/>
          </a:p>
          <a:p>
            <a:pPr lvl="0"/>
            <a:r>
              <a:rPr lang="en-US" altLang="zh-CN" dirty="0"/>
              <a:t>9</a:t>
            </a:r>
            <a:r>
              <a:rPr lang="zh-CN" altLang="en-US" dirty="0"/>
              <a:t>（十进制）</a:t>
            </a:r>
            <a:r>
              <a:rPr lang="en-US" altLang="zh-CN" dirty="0"/>
              <a:t>= 1111</a:t>
            </a:r>
            <a:r>
              <a:rPr lang="zh-CN" altLang="en-US" dirty="0"/>
              <a:t>（二进制）</a:t>
            </a:r>
            <a:r>
              <a:rPr lang="en-US" altLang="zh-CN" dirty="0"/>
              <a:t>= 2+4+2+1</a:t>
            </a:r>
          </a:p>
          <a:p>
            <a:pPr lvl="0"/>
            <a:r>
              <a:rPr lang="en-US" altLang="zh-CN" dirty="0"/>
              <a:t>5</a:t>
            </a:r>
            <a:r>
              <a:rPr lang="zh-CN" altLang="en-US" dirty="0"/>
              <a:t>（十进制）</a:t>
            </a:r>
            <a:r>
              <a:rPr lang="en-US" altLang="zh-CN" dirty="0"/>
              <a:t>= 0101</a:t>
            </a:r>
            <a:r>
              <a:rPr lang="zh-CN" altLang="en-US" dirty="0"/>
              <a:t>（二进制）</a:t>
            </a:r>
            <a:r>
              <a:rPr lang="en-US" altLang="zh-CN" dirty="0"/>
              <a:t>= 0+4+0+1</a:t>
            </a:r>
            <a:endParaRPr lang="zh-CN" altLang="en-US" dirty="0"/>
          </a:p>
        </p:txBody>
      </p:sp>
      <p:sp>
        <p:nvSpPr>
          <p:cNvPr id="36868" name="灯片编号占位符 3"/>
          <p:cNvSpPr txBox="1">
            <a:spLocks noGrp="1"/>
          </p:cNvSpPr>
          <p:nvPr>
            <p:ph type="sldNum" sz="quarter"/>
          </p:nvPr>
        </p:nvSpPr>
        <p:spPr>
          <a:xfrm>
            <a:off x="4784725" y="5272088"/>
            <a:ext cx="3659188" cy="277812"/>
          </a:xfrm>
          <a:prstGeom prst="rect">
            <a:avLst/>
          </a:prstGeom>
          <a:noFill/>
          <a:ln w="38100">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27</a:t>
            </a:fld>
            <a:endParaRPr lang="en-US" altLang="zh-CN" sz="1100" b="1" dirty="0">
              <a:solidFill>
                <a:schemeClr val="tx1"/>
              </a:solidFill>
              <a:ea typeface="长城楷体"/>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xfrm>
            <a:off x="1125538" y="2635250"/>
            <a:ext cx="6192837" cy="2498725"/>
          </a:xfrm>
          <a:ln w="38100"/>
        </p:spPr>
        <p:txBody>
          <a:bodyPr wrap="square" lIns="78786" tIns="40969" rIns="78786" bIns="40969" anchor="t" anchorCtr="0"/>
          <a:lstStyle/>
          <a:p>
            <a:pPr lvl="0"/>
            <a:r>
              <a:rPr lang="zh-CN" altLang="en-US" dirty="0"/>
              <a:t>每个字符添加了校验位，是偶校验</a:t>
            </a:r>
          </a:p>
        </p:txBody>
      </p:sp>
      <p:sp>
        <p:nvSpPr>
          <p:cNvPr id="39940" name="灯片编号占位符 3"/>
          <p:cNvSpPr txBox="1">
            <a:spLocks noGrp="1"/>
          </p:cNvSpPr>
          <p:nvPr>
            <p:ph type="sldNum" sz="quarter"/>
          </p:nvPr>
        </p:nvSpPr>
        <p:spPr>
          <a:xfrm>
            <a:off x="4784725" y="5272088"/>
            <a:ext cx="3659188" cy="277812"/>
          </a:xfrm>
          <a:prstGeom prst="rect">
            <a:avLst/>
          </a:prstGeom>
          <a:noFill/>
          <a:ln w="38100">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29</a:t>
            </a:fld>
            <a:endParaRPr lang="en-US" altLang="zh-CN" sz="1100" b="1" dirty="0">
              <a:solidFill>
                <a:schemeClr val="tx1"/>
              </a:solidFill>
              <a:ea typeface="长城楷体"/>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r>
              <a:rPr lang="zh-CN" altLang="en-US" dirty="0"/>
              <a:t>在虚拟游戏</a:t>
            </a:r>
            <a:r>
              <a:rPr lang="en-US" altLang="zh-CN" dirty="0"/>
              <a:t>《</a:t>
            </a:r>
            <a:r>
              <a:rPr lang="zh-CN" altLang="en-US" dirty="0"/>
              <a:t>三体</a:t>
            </a:r>
            <a:r>
              <a:rPr lang="en-US" altLang="zh-CN" dirty="0"/>
              <a:t>》</a:t>
            </a:r>
            <a:r>
              <a:rPr lang="zh-CN" altLang="en-US" dirty="0"/>
              <a:t>中，为了揭示三体世界中三个太阳的运行规律，“冯</a:t>
            </a:r>
            <a:r>
              <a:rPr lang="en-US" altLang="zh-CN" dirty="0"/>
              <a:t>·</a:t>
            </a:r>
            <a:r>
              <a:rPr lang="zh-CN" altLang="en-US" dirty="0"/>
              <a:t>诺伊曼”说服“秦始皇”，用三千万秦兵组成一种计算机器，来计算三体问题，即“人列计算机”。</a:t>
            </a:r>
            <a:endParaRPr lang="en-US" altLang="zh-CN" dirty="0"/>
          </a:p>
          <a:p>
            <a:pPr lvl="0"/>
            <a:r>
              <a:rPr lang="zh-CN" altLang="en-US" dirty="0"/>
              <a:t>冯</a:t>
            </a:r>
            <a:r>
              <a:rPr lang="en-US" altLang="zh-CN" dirty="0"/>
              <a:t>·</a:t>
            </a:r>
            <a:r>
              <a:rPr lang="zh-CN" altLang="en-US" dirty="0"/>
              <a:t>诺伊曼”让三个士兵站成三角形，分别代表“入一”“入二”和“出”。三个士兵为一组，执行二进制计算：除了两个人都举“白灯”时，代表“出”的士兵举“白灯”，其余情况下，他都举“红灯”。</a:t>
            </a:r>
            <a:endParaRPr lang="en-US" altLang="zh-CN" dirty="0"/>
          </a:p>
          <a:p>
            <a:pPr lvl="0"/>
            <a:r>
              <a:rPr lang="zh-CN" altLang="en-US" dirty="0"/>
              <a:t>事实上，“冯</a:t>
            </a:r>
            <a:r>
              <a:rPr lang="en-US" altLang="zh-CN" dirty="0"/>
              <a:t>·</a:t>
            </a:r>
            <a:r>
              <a:rPr lang="zh-CN" altLang="en-US" dirty="0"/>
              <a:t>诺伊曼”所介绍的，是计算机的一种门部件</a:t>
            </a:r>
            <a:r>
              <a:rPr lang="en-US" altLang="zh-CN" dirty="0"/>
              <a:t>——“</a:t>
            </a:r>
            <a:r>
              <a:rPr lang="zh-CN" altLang="en-US" dirty="0"/>
              <a:t>与门”，其特点即：当两个输入都为</a:t>
            </a:r>
            <a:r>
              <a:rPr lang="en-US" altLang="zh-CN" dirty="0"/>
              <a:t>1</a:t>
            </a:r>
            <a:r>
              <a:rPr lang="zh-CN" altLang="en-US" dirty="0"/>
              <a:t>时，输出为</a:t>
            </a:r>
            <a:r>
              <a:rPr lang="en-US" altLang="zh-CN" dirty="0"/>
              <a:t>1</a:t>
            </a:r>
            <a:r>
              <a:rPr lang="zh-CN" altLang="en-US" dirty="0"/>
              <a:t>，其余情况输出为</a:t>
            </a:r>
            <a:r>
              <a:rPr lang="en-US" altLang="zh-CN" dirty="0"/>
              <a:t>0</a:t>
            </a:r>
            <a:r>
              <a:rPr lang="zh-CN" altLang="en-US" dirty="0"/>
              <a:t>。除了与门以外，还有或门、非门，“冯</a:t>
            </a:r>
            <a:r>
              <a:rPr lang="en-US" altLang="zh-CN" dirty="0"/>
              <a:t>·</a:t>
            </a:r>
            <a:r>
              <a:rPr lang="zh-CN" altLang="en-US" dirty="0"/>
              <a:t>诺伊曼”也用相似的手段，利用大秦士兵组成。</a:t>
            </a:r>
            <a:endParaRPr lang="en-US" altLang="zh-CN" dirty="0"/>
          </a:p>
          <a:p>
            <a:pPr lvl="0"/>
            <a:r>
              <a:rPr lang="zh-CN" altLang="en-US" dirty="0"/>
              <a:t>当成千上万“组”士兵汇聚一堂，便组成了三体世界中最早的计算机，“秦一号”。俯瞰这台由三千万大秦士兵组成的“计算机”，红灯和白灯此起彼伏，士兵们的反应速度越快，这台计算机的运算速度就越快。</a:t>
            </a:r>
          </a:p>
        </p:txBody>
      </p:sp>
      <p:sp>
        <p:nvSpPr>
          <p:cNvPr id="41988"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30</a:t>
            </a:fld>
            <a:endParaRPr lang="en-US" altLang="zh-CN" sz="1100" b="1" dirty="0">
              <a:solidFill>
                <a:schemeClr val="tx1"/>
              </a:solidFill>
              <a:ea typeface="长城楷体"/>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xfrm>
            <a:off x="1125538" y="2635250"/>
            <a:ext cx="6192837" cy="2498725"/>
          </a:xfrm>
          <a:ln/>
        </p:spPr>
        <p:txBody>
          <a:bodyPr wrap="square" lIns="78786" tIns="40969" rIns="78786" bIns="40969" anchor="t" anchorCtr="0"/>
          <a:lstStyle/>
          <a:p>
            <a:pPr lvl="0"/>
            <a:r>
              <a:rPr lang="zh-CN" altLang="en-US" dirty="0"/>
              <a:t>与、或、非可以表示任意组合逻辑，但在</a:t>
            </a:r>
            <a:r>
              <a:rPr lang="en-US" altLang="zh-CN" dirty="0"/>
              <a:t>CMOS</a:t>
            </a:r>
            <a:r>
              <a:rPr lang="zh-CN" altLang="en-US" dirty="0"/>
              <a:t>层更基础的是与非门、或非门和非门，这是因为</a:t>
            </a:r>
            <a:r>
              <a:rPr lang="en-US" altLang="zh-CN" dirty="0"/>
              <a:t>CMOS</a:t>
            </a:r>
            <a:r>
              <a:rPr lang="zh-CN" altLang="en-US" dirty="0"/>
              <a:t>门电路只能搭建反向逻辑。如果使用</a:t>
            </a:r>
            <a:r>
              <a:rPr lang="en-US" altLang="zh-CN" dirty="0"/>
              <a:t>CMOS</a:t>
            </a:r>
            <a:r>
              <a:rPr lang="zh-CN" altLang="en-US" dirty="0"/>
              <a:t>电路搭建与门、或门，就需要</a:t>
            </a:r>
            <a:r>
              <a:rPr lang="en-US" altLang="zh-CN" dirty="0"/>
              <a:t>2</a:t>
            </a:r>
            <a:r>
              <a:rPr lang="zh-CN" altLang="en-US" dirty="0"/>
              <a:t>级结构</a:t>
            </a:r>
            <a:r>
              <a:rPr lang="en-US" altLang="zh-CN" dirty="0"/>
              <a:t>(</a:t>
            </a:r>
            <a:r>
              <a:rPr lang="zh-CN" altLang="en-US" dirty="0"/>
              <a:t>与非</a:t>
            </a:r>
            <a:r>
              <a:rPr lang="en-US" altLang="zh-CN" dirty="0"/>
              <a:t>+</a:t>
            </a:r>
            <a:r>
              <a:rPr lang="zh-CN" altLang="en-US" dirty="0"/>
              <a:t>非门</a:t>
            </a:r>
            <a:r>
              <a:rPr lang="en-US" altLang="zh-CN" dirty="0"/>
              <a:t>)</a:t>
            </a:r>
            <a:r>
              <a:rPr lang="zh-CN" altLang="en-US" dirty="0"/>
              <a:t>。</a:t>
            </a:r>
            <a:endParaRPr lang="en-US" altLang="zh-CN" dirty="0"/>
          </a:p>
          <a:p>
            <a:pPr lvl="0"/>
            <a:r>
              <a:rPr lang="en-US" altLang="zh-CN" dirty="0"/>
              <a:t>CMOS</a:t>
            </a:r>
            <a:r>
              <a:rPr lang="zh-CN" altLang="en-US" dirty="0"/>
              <a:t>门电路静态功耗低，抗干扰能力强，开关速度高，工作稳定可靠，适用于逻辑电路设计，应用非常广泛。</a:t>
            </a:r>
          </a:p>
        </p:txBody>
      </p:sp>
      <p:sp>
        <p:nvSpPr>
          <p:cNvPr id="56324" name="灯片编号占位符 3"/>
          <p:cNvSpPr txBox="1">
            <a:spLocks noGrp="1"/>
          </p:cNvSpPr>
          <p:nvPr>
            <p:ph type="sldNum" sz="quarter"/>
          </p:nvPr>
        </p:nvSpPr>
        <p:spPr>
          <a:xfrm>
            <a:off x="4784725" y="5272088"/>
            <a:ext cx="3659188" cy="277812"/>
          </a:xfrm>
          <a:prstGeom prst="rect">
            <a:avLst/>
          </a:prstGeom>
          <a:noFill/>
          <a:ln w="9525">
            <a:noFill/>
          </a:ln>
        </p:spPr>
        <p:txBody>
          <a:bodyPr lIns="78786" tIns="40969" rIns="78786" bIns="40969" anchor="b" anchorCtr="0"/>
          <a:lstStyle/>
          <a:p>
            <a:pPr lvl="0" algn="r" defTabSz="800100" eaLnBrk="1" hangingPunct="1"/>
            <a:fld id="{9A0DB2DC-4C9A-4742-B13C-FB6460FD3503}" type="slidenum">
              <a:rPr lang="en-US" altLang="zh-CN" sz="1100" b="1" dirty="0">
                <a:solidFill>
                  <a:schemeClr val="tx1"/>
                </a:solidFill>
                <a:ea typeface="长城楷体"/>
              </a:rPr>
              <a:t>43</a:t>
            </a:fld>
            <a:endParaRPr lang="en-US" altLang="zh-CN" sz="1100" b="1" dirty="0">
              <a:solidFill>
                <a:schemeClr val="tx1"/>
              </a:solidFill>
              <a:ea typeface="长城楷体"/>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r>
              <a:rPr lang="zh-CN" altLang="en-US" dirty="0">
                <a:latin typeface="Times New Roman" panose="02020603050405020304" pitchFamily="18" charset="0"/>
              </a:rPr>
              <a:t>（</a:t>
            </a:r>
            <a:r>
              <a:rPr lang="en-US" altLang="zh-CN" sz="1400" dirty="0">
                <a:solidFill>
                  <a:schemeClr val="tx1"/>
                </a:solidFill>
                <a:latin typeface="Times New Roman" panose="02020603050405020304" pitchFamily="18" charset="0"/>
                <a:ea typeface="宋体" panose="02010600030101010101" pitchFamily="2" charset="-122"/>
              </a:rPr>
              <a:t>1-</a:t>
            </a:r>
            <a:fld id="{9A0DB2DC-4C9A-4742-B13C-FB6460FD3503}" type="slidenum">
              <a:rPr lang="en-US" altLang="zh-CN" sz="1400" dirty="0">
                <a:solidFill>
                  <a:schemeClr val="tx1"/>
                </a:solidFill>
                <a:latin typeface="Times New Roman" panose="02020603050405020304" pitchFamily="18" charset="0"/>
                <a:ea typeface="宋体" panose="02010600030101010101" pitchFamily="2" charset="-122"/>
              </a:rPr>
              <a:t>‹#›</a:t>
            </a:fld>
            <a:r>
              <a:rPr lang="zh-CN" altLang="en-US" sz="1400" dirty="0">
                <a:solidFill>
                  <a:schemeClr val="tx1"/>
                </a:solidFill>
                <a:latin typeface="Times New Roman" panose="02020603050405020304" pitchFamily="18" charset="0"/>
                <a:ea typeface="宋体" panose="02010600030101010101" pitchFamily="2" charset="-122"/>
              </a:rPr>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r>
              <a:rPr lang="zh-CN" altLang="en-US" dirty="0">
                <a:latin typeface="Times New Roman" panose="02020603050405020304" pitchFamily="18" charset="0"/>
              </a:rPr>
              <a:t>（</a:t>
            </a:r>
            <a:r>
              <a:rPr lang="en-US" altLang="zh-CN" sz="1400" dirty="0">
                <a:solidFill>
                  <a:schemeClr val="tx1"/>
                </a:solidFill>
                <a:latin typeface="Times New Roman" panose="02020603050405020304" pitchFamily="18" charset="0"/>
                <a:ea typeface="宋体" panose="02010600030101010101" pitchFamily="2" charset="-122"/>
              </a:rPr>
              <a:t>1-</a:t>
            </a:r>
            <a:fld id="{9A0DB2DC-4C9A-4742-B13C-FB6460FD3503}" type="slidenum">
              <a:rPr lang="en-US" altLang="zh-CN" sz="1400" dirty="0">
                <a:solidFill>
                  <a:schemeClr val="tx1"/>
                </a:solidFill>
                <a:latin typeface="Times New Roman" panose="02020603050405020304" pitchFamily="18" charset="0"/>
                <a:ea typeface="宋体" panose="02010600030101010101" pitchFamily="2" charset="-122"/>
              </a:rPr>
              <a:t>‹#›</a:t>
            </a:fld>
            <a:r>
              <a:rPr lang="zh-CN" altLang="en-US" sz="1400" dirty="0">
                <a:solidFill>
                  <a:schemeClr val="tx1"/>
                </a:solidFill>
                <a:latin typeface="Times New Roman" panose="02020603050405020304" pitchFamily="18" charset="0"/>
                <a:ea typeface="宋体" panose="02010600030101010101" pitchFamily="2" charset="-122"/>
              </a:rPr>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85800" y="609600"/>
            <a:ext cx="5676900" cy="54864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r>
              <a:rPr lang="zh-CN" altLang="en-US" dirty="0">
                <a:latin typeface="Times New Roman" panose="02020603050405020304" pitchFamily="18" charset="0"/>
              </a:rPr>
              <a:t>（</a:t>
            </a:r>
            <a:r>
              <a:rPr lang="en-US" altLang="zh-CN" sz="1400" dirty="0">
                <a:solidFill>
                  <a:schemeClr val="tx1"/>
                </a:solidFill>
                <a:latin typeface="Times New Roman" panose="02020603050405020304" pitchFamily="18" charset="0"/>
                <a:ea typeface="宋体" panose="02010600030101010101" pitchFamily="2" charset="-122"/>
              </a:rPr>
              <a:t>1-</a:t>
            </a:r>
            <a:fld id="{9A0DB2DC-4C9A-4742-B13C-FB6460FD3503}" type="slidenum">
              <a:rPr lang="en-US" altLang="zh-CN" sz="1400" dirty="0">
                <a:solidFill>
                  <a:schemeClr val="tx1"/>
                </a:solidFill>
                <a:latin typeface="Times New Roman" panose="02020603050405020304" pitchFamily="18" charset="0"/>
                <a:ea typeface="宋体" panose="02010600030101010101" pitchFamily="2" charset="-122"/>
              </a:rPr>
              <a:t>‹#›</a:t>
            </a:fld>
            <a:r>
              <a:rPr lang="zh-CN" altLang="en-US" sz="1400" dirty="0">
                <a:solidFill>
                  <a:schemeClr val="tx1"/>
                </a:solidFill>
                <a:latin typeface="Times New Roman" panose="02020603050405020304" pitchFamily="18" charset="0"/>
                <a:ea typeface="宋体" panose="02010600030101010101" pitchFamily="2" charset="-122"/>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685800" y="609600"/>
            <a:ext cx="7772400" cy="5486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r>
              <a:rPr lang="zh-CN" altLang="en-US" dirty="0">
                <a:latin typeface="Times New Roman" panose="02020603050405020304" pitchFamily="18" charset="0"/>
              </a:rPr>
              <a:t>（</a:t>
            </a:r>
            <a:r>
              <a:rPr lang="en-US" altLang="zh-CN" sz="1400" dirty="0">
                <a:solidFill>
                  <a:schemeClr val="tx1"/>
                </a:solidFill>
                <a:latin typeface="Times New Roman" panose="02020603050405020304" pitchFamily="18" charset="0"/>
                <a:ea typeface="宋体" panose="02010600030101010101" pitchFamily="2" charset="-122"/>
              </a:rPr>
              <a:t>1-</a:t>
            </a:r>
            <a:fld id="{9A0DB2DC-4C9A-4742-B13C-FB6460FD3503}" type="slidenum">
              <a:rPr lang="en-US" altLang="zh-CN" sz="1400" dirty="0">
                <a:solidFill>
                  <a:schemeClr val="tx1"/>
                </a:solidFill>
                <a:latin typeface="Times New Roman" panose="02020603050405020304" pitchFamily="18" charset="0"/>
                <a:ea typeface="宋体" panose="02010600030101010101" pitchFamily="2" charset="-122"/>
              </a:rPr>
              <a:t>‹#›</a:t>
            </a:fld>
            <a:r>
              <a:rPr lang="zh-CN" altLang="en-US" sz="1400" dirty="0">
                <a:solidFill>
                  <a:schemeClr val="tx1"/>
                </a:solidFill>
                <a:latin typeface="Times New Roman" panose="02020603050405020304" pitchFamily="18" charset="0"/>
                <a:ea typeface="宋体" panose="02010600030101010101" pitchFamily="2"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half" idx="1" hasCustomPrompt="1"/>
          </p:nvPr>
        </p:nvSpPr>
        <p:spPr>
          <a:xfrm>
            <a:off x="6858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hasCustomPrompt="1"/>
          </p:nvPr>
        </p:nvSpPr>
        <p:spPr>
          <a:xfrm>
            <a:off x="4648200" y="19812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hasCustomPrompt="1"/>
          </p:nvPr>
        </p:nvSpPr>
        <p:spPr>
          <a:xfrm>
            <a:off x="4648200" y="41148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 name="灯片编号占位符 7"/>
          <p:cNvSpPr>
            <a:spLocks noGrp="1"/>
          </p:cNvSpPr>
          <p:nvPr>
            <p:ph type="sldNum" sz="quarter" idx="12"/>
          </p:nvPr>
        </p:nvSpPr>
        <p:spPr/>
        <p:txBody>
          <a:bodyPr/>
          <a:lstStyle/>
          <a:p>
            <a:pPr lvl="0" eaLnBrk="1" hangingPunct="1">
              <a:buNone/>
            </a:pPr>
            <a:r>
              <a:rPr lang="zh-CN" altLang="en-US" dirty="0">
                <a:latin typeface="Times New Roman" panose="02020603050405020304" pitchFamily="18" charset="0"/>
              </a:rPr>
              <a:t>（</a:t>
            </a:r>
            <a:r>
              <a:rPr lang="en-US" altLang="zh-CN" sz="1400" dirty="0">
                <a:solidFill>
                  <a:schemeClr val="tx1"/>
                </a:solidFill>
                <a:latin typeface="Times New Roman" panose="02020603050405020304" pitchFamily="18" charset="0"/>
                <a:ea typeface="宋体" panose="02010600030101010101" pitchFamily="2" charset="-122"/>
              </a:rPr>
              <a:t>1-</a:t>
            </a:r>
            <a:fld id="{9A0DB2DC-4C9A-4742-B13C-FB6460FD3503}" type="slidenum">
              <a:rPr lang="en-US" altLang="zh-CN" sz="1400" dirty="0">
                <a:solidFill>
                  <a:schemeClr val="tx1"/>
                </a:solidFill>
                <a:latin typeface="Times New Roman" panose="02020603050405020304" pitchFamily="18" charset="0"/>
                <a:ea typeface="宋体" panose="02010600030101010101" pitchFamily="2" charset="-122"/>
              </a:rPr>
              <a:t>‹#›</a:t>
            </a:fld>
            <a:r>
              <a:rPr lang="zh-CN" altLang="en-US" sz="1400" dirty="0">
                <a:solidFill>
                  <a:schemeClr val="tx1"/>
                </a:solidFill>
                <a:latin typeface="Times New Roman" panose="02020603050405020304" pitchFamily="18" charset="0"/>
                <a:ea typeface="宋体" panose="02010600030101010101" pitchFamily="2" charset="-122"/>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quarter" idx="1" hasCustomPrompt="1"/>
          </p:nvPr>
        </p:nvSpPr>
        <p:spPr>
          <a:xfrm>
            <a:off x="685800" y="19812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hasCustomPrompt="1"/>
          </p:nvPr>
        </p:nvSpPr>
        <p:spPr>
          <a:xfrm>
            <a:off x="4648200" y="19812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hasCustomPrompt="1"/>
          </p:nvPr>
        </p:nvSpPr>
        <p:spPr>
          <a:xfrm>
            <a:off x="685800" y="41148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hasCustomPrompt="1"/>
          </p:nvPr>
        </p:nvSpPr>
        <p:spPr>
          <a:xfrm>
            <a:off x="4648200" y="41148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lstStyle/>
          <a:p>
            <a:pPr lvl="0" eaLnBrk="1" hangingPunct="1">
              <a:buNone/>
            </a:pPr>
            <a:r>
              <a:rPr lang="zh-CN" altLang="en-US" dirty="0">
                <a:latin typeface="Times New Roman" panose="02020603050405020304" pitchFamily="18" charset="0"/>
              </a:rPr>
              <a:t>（</a:t>
            </a:r>
            <a:r>
              <a:rPr lang="en-US" altLang="zh-CN" sz="1400" dirty="0">
                <a:solidFill>
                  <a:schemeClr val="tx1"/>
                </a:solidFill>
                <a:latin typeface="Times New Roman" panose="02020603050405020304" pitchFamily="18" charset="0"/>
                <a:ea typeface="宋体" panose="02010600030101010101" pitchFamily="2" charset="-122"/>
              </a:rPr>
              <a:t>1-</a:t>
            </a:r>
            <a:fld id="{9A0DB2DC-4C9A-4742-B13C-FB6460FD3503}" type="slidenum">
              <a:rPr lang="en-US" altLang="zh-CN" sz="1400" dirty="0">
                <a:solidFill>
                  <a:schemeClr val="tx1"/>
                </a:solidFill>
                <a:latin typeface="Times New Roman" panose="02020603050405020304" pitchFamily="18" charset="0"/>
                <a:ea typeface="宋体" panose="02010600030101010101" pitchFamily="2" charset="-122"/>
              </a:rPr>
              <a:t>‹#›</a:t>
            </a:fld>
            <a:r>
              <a:rPr lang="zh-CN" altLang="en-US" sz="1400" dirty="0">
                <a:solidFill>
                  <a:schemeClr val="tx1"/>
                </a:solidFill>
                <a:latin typeface="Times New Roman" panose="02020603050405020304" pitchFamily="18" charset="0"/>
                <a:ea typeface="宋体" panose="02010600030101010101" pitchFamily="2" charset="-122"/>
              </a:rPr>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r>
              <a:rPr lang="zh-CN" altLang="en-US" dirty="0">
                <a:latin typeface="Times New Roman" panose="02020603050405020304" pitchFamily="18" charset="0"/>
              </a:rPr>
              <a:t>（</a:t>
            </a:r>
            <a:r>
              <a:rPr lang="en-US" altLang="zh-CN" sz="1400" dirty="0">
                <a:solidFill>
                  <a:schemeClr val="tx1"/>
                </a:solidFill>
                <a:latin typeface="Times New Roman" panose="02020603050405020304" pitchFamily="18" charset="0"/>
                <a:ea typeface="宋体" panose="02010600030101010101" pitchFamily="2" charset="-122"/>
              </a:rPr>
              <a:t>1-</a:t>
            </a:r>
            <a:fld id="{9A0DB2DC-4C9A-4742-B13C-FB6460FD3503}" type="slidenum">
              <a:rPr lang="en-US" altLang="zh-CN" sz="1400" dirty="0">
                <a:solidFill>
                  <a:schemeClr val="tx1"/>
                </a:solidFill>
                <a:latin typeface="Times New Roman" panose="02020603050405020304" pitchFamily="18" charset="0"/>
                <a:ea typeface="宋体" panose="02010600030101010101" pitchFamily="2" charset="-122"/>
              </a:rPr>
              <a:t>‹#›</a:t>
            </a:fld>
            <a:r>
              <a:rPr lang="zh-CN" altLang="en-US" sz="1400" dirty="0">
                <a:solidFill>
                  <a:schemeClr val="tx1"/>
                </a:solidFill>
                <a:latin typeface="Times New Roman" panose="02020603050405020304" pitchFamily="18" charset="0"/>
                <a:ea typeface="宋体" panose="02010600030101010101" pitchFamily="2" charset="-122"/>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r>
              <a:rPr lang="zh-CN" altLang="en-US" dirty="0">
                <a:latin typeface="Times New Roman" panose="02020603050405020304" pitchFamily="18" charset="0"/>
              </a:rPr>
              <a:t>（</a:t>
            </a:r>
            <a:r>
              <a:rPr lang="en-US" altLang="zh-CN" sz="1400" dirty="0">
                <a:solidFill>
                  <a:schemeClr val="tx1"/>
                </a:solidFill>
                <a:latin typeface="Times New Roman" panose="02020603050405020304" pitchFamily="18" charset="0"/>
                <a:ea typeface="宋体" panose="02010600030101010101" pitchFamily="2" charset="-122"/>
              </a:rPr>
              <a:t>1-</a:t>
            </a:r>
            <a:fld id="{9A0DB2DC-4C9A-4742-B13C-FB6460FD3503}" type="slidenum">
              <a:rPr lang="en-US" altLang="zh-CN" sz="1400" dirty="0">
                <a:solidFill>
                  <a:schemeClr val="tx1"/>
                </a:solidFill>
                <a:latin typeface="Times New Roman" panose="02020603050405020304" pitchFamily="18" charset="0"/>
                <a:ea typeface="宋体" panose="02010600030101010101" pitchFamily="2" charset="-122"/>
              </a:rPr>
              <a:t>‹#›</a:t>
            </a:fld>
            <a:r>
              <a:rPr lang="zh-CN" altLang="en-US" sz="1400" dirty="0">
                <a:solidFill>
                  <a:schemeClr val="tx1"/>
                </a:solidFill>
                <a:latin typeface="Times New Roman" panose="02020603050405020304" pitchFamily="18" charset="0"/>
                <a:ea typeface="宋体" panose="02010600030101010101" pitchFamily="2" charset="-122"/>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858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r>
              <a:rPr lang="zh-CN" altLang="en-US" dirty="0">
                <a:latin typeface="Times New Roman" panose="02020603050405020304" pitchFamily="18" charset="0"/>
              </a:rPr>
              <a:t>（</a:t>
            </a:r>
            <a:r>
              <a:rPr lang="en-US" altLang="zh-CN" sz="1400" dirty="0">
                <a:solidFill>
                  <a:schemeClr val="tx1"/>
                </a:solidFill>
                <a:latin typeface="Times New Roman" panose="02020603050405020304" pitchFamily="18" charset="0"/>
                <a:ea typeface="宋体" panose="02010600030101010101" pitchFamily="2" charset="-122"/>
              </a:rPr>
              <a:t>1-</a:t>
            </a:r>
            <a:fld id="{9A0DB2DC-4C9A-4742-B13C-FB6460FD3503}" type="slidenum">
              <a:rPr lang="en-US" altLang="zh-CN" sz="1400" dirty="0">
                <a:solidFill>
                  <a:schemeClr val="tx1"/>
                </a:solidFill>
                <a:latin typeface="Times New Roman" panose="02020603050405020304" pitchFamily="18" charset="0"/>
                <a:ea typeface="宋体" panose="02010600030101010101" pitchFamily="2" charset="-122"/>
              </a:rPr>
              <a:t>‹#›</a:t>
            </a:fld>
            <a:r>
              <a:rPr lang="zh-CN" altLang="en-US" sz="1400" dirty="0">
                <a:solidFill>
                  <a:schemeClr val="tx1"/>
                </a:solidFill>
                <a:latin typeface="Times New Roman" panose="02020603050405020304" pitchFamily="18" charset="0"/>
                <a:ea typeface="宋体" panose="02010600030101010101" pitchFamily="2" charset="-122"/>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lstStyle/>
          <a:p>
            <a:pPr lvl="0" eaLnBrk="1" hangingPunct="1">
              <a:buNone/>
            </a:pPr>
            <a:r>
              <a:rPr lang="zh-CN" altLang="en-US" dirty="0">
                <a:latin typeface="Times New Roman" panose="02020603050405020304" pitchFamily="18" charset="0"/>
              </a:rPr>
              <a:t>（</a:t>
            </a:r>
            <a:r>
              <a:rPr lang="en-US" altLang="zh-CN" sz="1400" dirty="0">
                <a:solidFill>
                  <a:schemeClr val="tx1"/>
                </a:solidFill>
                <a:latin typeface="Times New Roman" panose="02020603050405020304" pitchFamily="18" charset="0"/>
                <a:ea typeface="宋体" panose="02010600030101010101" pitchFamily="2" charset="-122"/>
              </a:rPr>
              <a:t>1-</a:t>
            </a:r>
            <a:fld id="{9A0DB2DC-4C9A-4742-B13C-FB6460FD3503}" type="slidenum">
              <a:rPr lang="en-US" altLang="zh-CN" sz="1400" dirty="0">
                <a:solidFill>
                  <a:schemeClr val="tx1"/>
                </a:solidFill>
                <a:latin typeface="Times New Roman" panose="02020603050405020304" pitchFamily="18" charset="0"/>
                <a:ea typeface="宋体" panose="02010600030101010101" pitchFamily="2" charset="-122"/>
              </a:rPr>
              <a:t>‹#›</a:t>
            </a:fld>
            <a:r>
              <a:rPr lang="zh-CN" altLang="en-US" sz="1400" dirty="0">
                <a:solidFill>
                  <a:schemeClr val="tx1"/>
                </a:solidFill>
                <a:latin typeface="Times New Roman" panose="02020603050405020304" pitchFamily="18" charset="0"/>
                <a:ea typeface="宋体" panose="02010600030101010101" pitchFamily="2" charset="-122"/>
              </a:rPr>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r>
              <a:rPr lang="zh-CN" altLang="en-US" dirty="0">
                <a:latin typeface="Times New Roman" panose="02020603050405020304" pitchFamily="18" charset="0"/>
              </a:rPr>
              <a:t>（</a:t>
            </a:r>
            <a:r>
              <a:rPr lang="en-US" altLang="zh-CN" sz="1400" dirty="0">
                <a:solidFill>
                  <a:schemeClr val="tx1"/>
                </a:solidFill>
                <a:latin typeface="Times New Roman" panose="02020603050405020304" pitchFamily="18" charset="0"/>
                <a:ea typeface="宋体" panose="02010600030101010101" pitchFamily="2" charset="-122"/>
              </a:rPr>
              <a:t>1-</a:t>
            </a:r>
            <a:fld id="{9A0DB2DC-4C9A-4742-B13C-FB6460FD3503}" type="slidenum">
              <a:rPr lang="en-US" altLang="zh-CN" sz="1400" dirty="0">
                <a:solidFill>
                  <a:schemeClr val="tx1"/>
                </a:solidFill>
                <a:latin typeface="Times New Roman" panose="02020603050405020304" pitchFamily="18" charset="0"/>
                <a:ea typeface="宋体" panose="02010600030101010101" pitchFamily="2" charset="-122"/>
              </a:rPr>
              <a:t>‹#›</a:t>
            </a:fld>
            <a:r>
              <a:rPr lang="zh-CN" altLang="en-US" sz="1400" dirty="0">
                <a:solidFill>
                  <a:schemeClr val="tx1"/>
                </a:solidFill>
                <a:latin typeface="Times New Roman" panose="02020603050405020304" pitchFamily="18" charset="0"/>
                <a:ea typeface="宋体" panose="02010600030101010101" pitchFamily="2" charset="-122"/>
              </a:rPr>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r>
              <a:rPr lang="zh-CN" altLang="en-US" dirty="0">
                <a:latin typeface="Times New Roman" panose="02020603050405020304" pitchFamily="18" charset="0"/>
              </a:rPr>
              <a:t>（</a:t>
            </a:r>
            <a:r>
              <a:rPr lang="en-US" altLang="zh-CN" sz="1400" dirty="0">
                <a:solidFill>
                  <a:schemeClr val="tx1"/>
                </a:solidFill>
                <a:latin typeface="Times New Roman" panose="02020603050405020304" pitchFamily="18" charset="0"/>
                <a:ea typeface="宋体" panose="02010600030101010101" pitchFamily="2" charset="-122"/>
              </a:rPr>
              <a:t>1-</a:t>
            </a:r>
            <a:fld id="{9A0DB2DC-4C9A-4742-B13C-FB6460FD3503}" type="slidenum">
              <a:rPr lang="en-US" altLang="zh-CN" sz="1400" dirty="0">
                <a:solidFill>
                  <a:schemeClr val="tx1"/>
                </a:solidFill>
                <a:latin typeface="Times New Roman" panose="02020603050405020304" pitchFamily="18" charset="0"/>
                <a:ea typeface="宋体" panose="02010600030101010101" pitchFamily="2" charset="-122"/>
              </a:rPr>
              <a:t>‹#›</a:t>
            </a:fld>
            <a:r>
              <a:rPr lang="zh-CN" altLang="en-US" sz="1400" dirty="0">
                <a:solidFill>
                  <a:schemeClr val="tx1"/>
                </a:solidFill>
                <a:latin typeface="Times New Roman" panose="02020603050405020304" pitchFamily="18" charset="0"/>
                <a:ea typeface="宋体" panose="02010600030101010101" pitchFamily="2" charset="-122"/>
              </a:rPr>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r>
              <a:rPr lang="zh-CN" altLang="en-US" dirty="0">
                <a:latin typeface="Times New Roman" panose="02020603050405020304" pitchFamily="18" charset="0"/>
              </a:rPr>
              <a:t>（</a:t>
            </a:r>
            <a:r>
              <a:rPr lang="en-US" altLang="zh-CN" sz="1400" dirty="0">
                <a:solidFill>
                  <a:schemeClr val="tx1"/>
                </a:solidFill>
                <a:latin typeface="Times New Roman" panose="02020603050405020304" pitchFamily="18" charset="0"/>
                <a:ea typeface="宋体" panose="02010600030101010101" pitchFamily="2" charset="-122"/>
              </a:rPr>
              <a:t>1-</a:t>
            </a:r>
            <a:fld id="{9A0DB2DC-4C9A-4742-B13C-FB6460FD3503}" type="slidenum">
              <a:rPr lang="en-US" altLang="zh-CN" sz="1400" dirty="0">
                <a:solidFill>
                  <a:schemeClr val="tx1"/>
                </a:solidFill>
                <a:latin typeface="Times New Roman" panose="02020603050405020304" pitchFamily="18" charset="0"/>
                <a:ea typeface="宋体" panose="02010600030101010101" pitchFamily="2" charset="-122"/>
              </a:rPr>
              <a:t>‹#›</a:t>
            </a:fld>
            <a:r>
              <a:rPr lang="zh-CN" altLang="en-US" sz="1400" dirty="0">
                <a:solidFill>
                  <a:schemeClr val="tx1"/>
                </a:solidFill>
                <a:latin typeface="Times New Roman" panose="02020603050405020304" pitchFamily="18" charset="0"/>
                <a:ea typeface="宋体" panose="02010600030101010101" pitchFamily="2" charset="-122"/>
              </a:rPr>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r>
              <a:rPr lang="zh-CN" altLang="en-US" dirty="0">
                <a:latin typeface="Times New Roman" panose="02020603050405020304" pitchFamily="18" charset="0"/>
              </a:rPr>
              <a:t>（</a:t>
            </a:r>
            <a:r>
              <a:rPr lang="en-US" altLang="zh-CN" sz="1400" dirty="0">
                <a:solidFill>
                  <a:schemeClr val="tx1"/>
                </a:solidFill>
                <a:latin typeface="Times New Roman" panose="02020603050405020304" pitchFamily="18" charset="0"/>
                <a:ea typeface="宋体" panose="02010600030101010101" pitchFamily="2" charset="-122"/>
              </a:rPr>
              <a:t>1-</a:t>
            </a:r>
            <a:fld id="{9A0DB2DC-4C9A-4742-B13C-FB6460FD3503}" type="slidenum">
              <a:rPr lang="en-US" altLang="zh-CN" sz="1400" dirty="0">
                <a:solidFill>
                  <a:schemeClr val="tx1"/>
                </a:solidFill>
                <a:latin typeface="Times New Roman" panose="02020603050405020304" pitchFamily="18" charset="0"/>
                <a:ea typeface="宋体" panose="02010600030101010101" pitchFamily="2" charset="-122"/>
              </a:rPr>
              <a:t>‹#›</a:t>
            </a:fld>
            <a:r>
              <a:rPr lang="zh-CN" altLang="en-US" sz="1400" dirty="0">
                <a:solidFill>
                  <a:schemeClr val="tx1"/>
                </a:solidFill>
                <a:latin typeface="Times New Roman" panose="02020603050405020304" pitchFamily="18" charset="0"/>
                <a:ea typeface="宋体" panose="02010600030101010101" pitchFamily="2" charset="-122"/>
              </a:rPr>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spcBef>
                <a:spcPct val="0"/>
              </a:spcBef>
              <a:defRPr kumimoji="1" sz="1400">
                <a:solidFill>
                  <a:schemeClr val="tx1"/>
                </a:solidFill>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spcBef>
                <a:spcPct val="0"/>
              </a:spcBef>
              <a:defRPr kumimoji="1" sz="1400">
                <a:solidFill>
                  <a:schemeClr val="tx1"/>
                </a:solidFill>
                <a:ea typeface="+mn-ea"/>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30" name="Rectangle 6"/>
          <p:cNvSpPr>
            <a:spLocks noGrp="1" noChangeArrowheads="1"/>
          </p:cNvSpPr>
          <p:nvPr>
            <p:ph type="sldNum" sz="quarter" idx="4"/>
          </p:nvPr>
        </p:nvSpPr>
        <p:spPr bwMode="auto">
          <a:xfrm>
            <a:off x="7162800" y="6496050"/>
            <a:ext cx="1905000" cy="457200"/>
          </a:xfrm>
          <a:prstGeom prst="rect">
            <a:avLst/>
          </a:prstGeom>
          <a:noFill/>
          <a:ln>
            <a:noFill/>
          </a:ln>
          <a:effectLst/>
        </p:spPr>
        <p:txBody>
          <a:bodyPr vert="horz" wrap="square" lIns="91440" tIns="45720" rIns="91440" bIns="45720" numCol="1" anchor="t" anchorCtr="0" compatLnSpc="1"/>
          <a:lstStyle>
            <a:lvl1pPr algn="r">
              <a:defRPr sz="1400">
                <a:solidFill>
                  <a:schemeClr val="tx1"/>
                </a:solidFill>
                <a:ea typeface="宋体" panose="02010600030101010101" pitchFamily="2" charset="-122"/>
              </a:defRPr>
            </a:lvl1pPr>
          </a:lstStyle>
          <a:p>
            <a:pPr lvl="0" eaLnBrk="1" hangingPunct="1">
              <a:buNone/>
            </a:pPr>
            <a:r>
              <a:rPr lang="zh-CN" altLang="en-US" dirty="0">
                <a:latin typeface="Times New Roman" panose="02020603050405020304" pitchFamily="18" charset="0"/>
              </a:rPr>
              <a:t>（</a:t>
            </a:r>
            <a:r>
              <a:rPr lang="en-US" altLang="zh-CN" sz="1400" dirty="0">
                <a:solidFill>
                  <a:schemeClr val="tx1"/>
                </a:solidFill>
                <a:latin typeface="Times New Roman" panose="02020603050405020304" pitchFamily="18" charset="0"/>
                <a:ea typeface="宋体" panose="02010600030101010101" pitchFamily="2" charset="-122"/>
              </a:rPr>
              <a:t>1-</a:t>
            </a:r>
            <a:fld id="{9A0DB2DC-4C9A-4742-B13C-FB6460FD3503}" type="slidenum">
              <a:rPr lang="en-US" altLang="zh-CN" sz="1400" dirty="0">
                <a:solidFill>
                  <a:schemeClr val="tx1"/>
                </a:solidFill>
                <a:latin typeface="Times New Roman" panose="02020603050405020304" pitchFamily="18" charset="0"/>
                <a:ea typeface="宋体" panose="02010600030101010101" pitchFamily="2" charset="-122"/>
              </a:rPr>
              <a:t>‹#›</a:t>
            </a:fld>
            <a:r>
              <a:rPr lang="zh-CN" altLang="en-US" sz="1400" dirty="0">
                <a:solidFill>
                  <a:schemeClr val="tx1"/>
                </a:solidFill>
                <a:latin typeface="Times New Roman" panose="02020603050405020304" pitchFamily="18" charset="0"/>
                <a:ea typeface="宋体" panose="02010600030101010101" pitchFamily="2" charset="-122"/>
              </a:rPr>
              <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hyperlink" Target="mailto:heshuo@zz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12.xml"/><Relationship Id="rId1" Type="http://schemas.openxmlformats.org/officeDocument/2006/relationships/vmlDrawing" Target="../drawings/vmlDrawing43.vml"/><Relationship Id="rId6" Type="http://schemas.openxmlformats.org/officeDocument/2006/relationships/image" Target="../media/image137.wmf"/><Relationship Id="rId5" Type="http://schemas.openxmlformats.org/officeDocument/2006/relationships/oleObject" Target="../embeddings/oleObject114.bin"/><Relationship Id="rId4" Type="http://schemas.openxmlformats.org/officeDocument/2006/relationships/image" Target="../media/image136.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12.xml"/><Relationship Id="rId1" Type="http://schemas.openxmlformats.org/officeDocument/2006/relationships/vmlDrawing" Target="../drawings/vmlDrawing44.vml"/><Relationship Id="rId4" Type="http://schemas.openxmlformats.org/officeDocument/2006/relationships/image" Target="../media/image138.wmf"/></Relationships>
</file>

<file path=ppt/slides/_rels/slide102.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4.xml"/><Relationship Id="rId1" Type="http://schemas.openxmlformats.org/officeDocument/2006/relationships/vmlDrawing" Target="../drawings/vmlDrawing45.vml"/><Relationship Id="rId6" Type="http://schemas.openxmlformats.org/officeDocument/2006/relationships/image" Target="../media/image140.wmf"/><Relationship Id="rId5" Type="http://schemas.openxmlformats.org/officeDocument/2006/relationships/oleObject" Target="../embeddings/oleObject117.bin"/><Relationship Id="rId4" Type="http://schemas.openxmlformats.org/officeDocument/2006/relationships/image" Target="../media/image139.wmf"/></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43.wmf"/><Relationship Id="rId5" Type="http://schemas.openxmlformats.org/officeDocument/2006/relationships/oleObject" Target="../embeddings/oleObject120.bin"/><Relationship Id="rId4" Type="http://schemas.openxmlformats.org/officeDocument/2006/relationships/image" Target="../media/image142.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image" Target="../media/image144.wmf"/></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48.vml"/><Relationship Id="rId5" Type="http://schemas.openxmlformats.org/officeDocument/2006/relationships/image" Target="../media/image145.wmf"/><Relationship Id="rId4" Type="http://schemas.openxmlformats.org/officeDocument/2006/relationships/oleObject" Target="../embeddings/oleObject122.bin"/></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image" Target="../media/image146.wmf"/></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8" Type="http://schemas.openxmlformats.org/officeDocument/2006/relationships/oleObject" Target="../embeddings/oleObject126.bin"/><Relationship Id="rId3" Type="http://schemas.openxmlformats.org/officeDocument/2006/relationships/oleObject" Target="../embeddings/oleObject124.bin"/><Relationship Id="rId7" Type="http://schemas.openxmlformats.org/officeDocument/2006/relationships/image" Target="../media/image148.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125.bin"/><Relationship Id="rId5" Type="http://schemas.openxmlformats.org/officeDocument/2006/relationships/image" Target="../media/image150.png"/><Relationship Id="rId4" Type="http://schemas.openxmlformats.org/officeDocument/2006/relationships/image" Target="../media/image147.wmf"/><Relationship Id="rId9" Type="http://schemas.openxmlformats.org/officeDocument/2006/relationships/image" Target="../media/image149.wmf"/></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152.emf"/><Relationship Id="rId5" Type="http://schemas.openxmlformats.org/officeDocument/2006/relationships/oleObject" Target="../embeddings/oleObject128.bin"/><Relationship Id="rId4" Type="http://schemas.openxmlformats.org/officeDocument/2006/relationships/image" Target="../media/image151.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155.wmf"/><Relationship Id="rId5" Type="http://schemas.openxmlformats.org/officeDocument/2006/relationships/oleObject" Target="../embeddings/oleObject131.bin"/><Relationship Id="rId4" Type="http://schemas.openxmlformats.org/officeDocument/2006/relationships/image" Target="../media/image154.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53.vml"/><Relationship Id="rId4" Type="http://schemas.openxmlformats.org/officeDocument/2006/relationships/image" Target="../media/image156.wmf"/></Relationships>
</file>

<file path=ppt/slides/_rels/slide11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158.wmf"/><Relationship Id="rId5" Type="http://schemas.openxmlformats.org/officeDocument/2006/relationships/oleObject" Target="../embeddings/oleObject134.bin"/><Relationship Id="rId4" Type="http://schemas.openxmlformats.org/officeDocument/2006/relationships/image" Target="../media/image15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8" Type="http://schemas.openxmlformats.org/officeDocument/2006/relationships/image" Target="../media/image162.png"/><Relationship Id="rId3" Type="http://schemas.openxmlformats.org/officeDocument/2006/relationships/oleObject" Target="../embeddings/oleObject135.bin"/><Relationship Id="rId7" Type="http://schemas.openxmlformats.org/officeDocument/2006/relationships/image" Target="../media/image161.png"/><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160.wmf"/><Relationship Id="rId5" Type="http://schemas.openxmlformats.org/officeDocument/2006/relationships/oleObject" Target="../embeddings/oleObject136.bin"/><Relationship Id="rId4" Type="http://schemas.openxmlformats.org/officeDocument/2006/relationships/image" Target="../media/image159.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8" Type="http://schemas.openxmlformats.org/officeDocument/2006/relationships/oleObject" Target="../embeddings/oleObject139.bin"/><Relationship Id="rId3" Type="http://schemas.openxmlformats.org/officeDocument/2006/relationships/image" Target="../media/image166.png"/><Relationship Id="rId7" Type="http://schemas.openxmlformats.org/officeDocument/2006/relationships/image" Target="../media/image164.w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138.bin"/><Relationship Id="rId5" Type="http://schemas.openxmlformats.org/officeDocument/2006/relationships/image" Target="../media/image163.wmf"/><Relationship Id="rId4" Type="http://schemas.openxmlformats.org/officeDocument/2006/relationships/oleObject" Target="../embeddings/oleObject137.bin"/><Relationship Id="rId9" Type="http://schemas.openxmlformats.org/officeDocument/2006/relationships/image" Target="../media/image165.w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8" Type="http://schemas.openxmlformats.org/officeDocument/2006/relationships/oleObject" Target="../embeddings/oleObject142.bin"/><Relationship Id="rId13" Type="http://schemas.openxmlformats.org/officeDocument/2006/relationships/image" Target="../media/image171.wmf"/><Relationship Id="rId3" Type="http://schemas.openxmlformats.org/officeDocument/2006/relationships/notesSlide" Target="../notesSlides/notesSlide32.xml"/><Relationship Id="rId7" Type="http://schemas.openxmlformats.org/officeDocument/2006/relationships/image" Target="../media/image168.wmf"/><Relationship Id="rId12" Type="http://schemas.openxmlformats.org/officeDocument/2006/relationships/oleObject" Target="../embeddings/oleObject144.bin"/><Relationship Id="rId2" Type="http://schemas.openxmlformats.org/officeDocument/2006/relationships/slideLayout" Target="../slideLayouts/slideLayout1.xml"/><Relationship Id="rId1" Type="http://schemas.openxmlformats.org/officeDocument/2006/relationships/vmlDrawing" Target="../drawings/vmlDrawing57.vml"/><Relationship Id="rId6" Type="http://schemas.openxmlformats.org/officeDocument/2006/relationships/oleObject" Target="../embeddings/oleObject141.bin"/><Relationship Id="rId11" Type="http://schemas.openxmlformats.org/officeDocument/2006/relationships/image" Target="../media/image170.wmf"/><Relationship Id="rId5" Type="http://schemas.openxmlformats.org/officeDocument/2006/relationships/image" Target="../media/image167.wmf"/><Relationship Id="rId10" Type="http://schemas.openxmlformats.org/officeDocument/2006/relationships/oleObject" Target="../embeddings/oleObject143.bin"/><Relationship Id="rId4" Type="http://schemas.openxmlformats.org/officeDocument/2006/relationships/oleObject" Target="../embeddings/oleObject140.bin"/><Relationship Id="rId9" Type="http://schemas.openxmlformats.org/officeDocument/2006/relationships/image" Target="../media/image169.wmf"/></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oleObject" Target="../embeddings/oleObject4.bin"/><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3.jpeg"/><Relationship Id="rId4" Type="http://schemas.openxmlformats.org/officeDocument/2006/relationships/image" Target="../media/image12.wmf"/></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8.emf"/></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9.bin"/><Relationship Id="rId4" Type="http://schemas.openxmlformats.org/officeDocument/2006/relationships/image" Target="../media/image22.wmf"/><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6.wmf"/></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30.png"/><Relationship Id="rId5" Type="http://schemas.openxmlformats.org/officeDocument/2006/relationships/image" Target="../media/image29.wmf"/><Relationship Id="rId4" Type="http://schemas.openxmlformats.org/officeDocument/2006/relationships/oleObject" Target="../embeddings/oleObject13.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32.png"/><Relationship Id="rId4" Type="http://schemas.openxmlformats.org/officeDocument/2006/relationships/image" Target="../media/image31.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oleObject" Target="../embeddings/oleObject15.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36.png"/><Relationship Id="rId4" Type="http://schemas.openxmlformats.org/officeDocument/2006/relationships/image" Target="../media/image35.wmf"/></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0.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20.bin"/></Relationships>
</file>

<file path=ppt/slides/_rels/slide5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48.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5.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25.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53.wmf"/><Relationship Id="rId3" Type="http://schemas.openxmlformats.org/officeDocument/2006/relationships/notesSlide" Target="../notesSlides/notesSlide14.xml"/><Relationship Id="rId7" Type="http://schemas.openxmlformats.org/officeDocument/2006/relationships/image" Target="../media/image50.wmf"/><Relationship Id="rId12"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28.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51.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15.xml"/><Relationship Id="rId7" Type="http://schemas.openxmlformats.org/officeDocument/2006/relationships/image" Target="../media/image55.wmf"/><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33.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56.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16.xml"/><Relationship Id="rId7" Type="http://schemas.openxmlformats.org/officeDocument/2006/relationships/image" Target="../media/image59.wmf"/><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oleObject" Target="../embeddings/oleObject37.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60.wmf"/></Relationships>
</file>

<file path=ppt/slides/_rels/slide57.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63.wmf"/><Relationship Id="rId5" Type="http://schemas.openxmlformats.org/officeDocument/2006/relationships/oleObject" Target="../embeddings/oleObject41.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43.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67.wmf"/><Relationship Id="rId5" Type="http://schemas.openxmlformats.org/officeDocument/2006/relationships/oleObject" Target="../embeddings/oleObject45.bin"/><Relationship Id="rId4" Type="http://schemas.openxmlformats.org/officeDocument/2006/relationships/image" Target="../media/image66.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69.wmf"/><Relationship Id="rId5" Type="http://schemas.openxmlformats.org/officeDocument/2006/relationships/oleObject" Target="../embeddings/oleObject47.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49.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21.vml"/><Relationship Id="rId5" Type="http://schemas.openxmlformats.org/officeDocument/2006/relationships/image" Target="../media/image72.wmf"/><Relationship Id="rId4" Type="http://schemas.openxmlformats.org/officeDocument/2006/relationships/oleObject" Target="../embeddings/oleObject50.bin"/></Relationships>
</file>

<file path=ppt/slides/_rels/slide63.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74.wmf"/><Relationship Id="rId5" Type="http://schemas.openxmlformats.org/officeDocument/2006/relationships/oleObject" Target="../embeddings/oleObject52.bin"/><Relationship Id="rId4" Type="http://schemas.openxmlformats.org/officeDocument/2006/relationships/image" Target="../media/image73.wmf"/></Relationships>
</file>

<file path=ppt/slides/_rels/slide64.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80.wmf"/><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image" Target="../media/image77.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57.bin"/></Relationships>
</file>

<file path=ppt/slides/_rels/slide65.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82.wmf"/><Relationship Id="rId5" Type="http://schemas.openxmlformats.org/officeDocument/2006/relationships/oleObject" Target="../embeddings/oleObject60.bin"/><Relationship Id="rId4" Type="http://schemas.openxmlformats.org/officeDocument/2006/relationships/image" Target="../media/image81.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85.wmf"/><Relationship Id="rId5" Type="http://schemas.openxmlformats.org/officeDocument/2006/relationships/oleObject" Target="../embeddings/oleObject63.bin"/><Relationship Id="rId4" Type="http://schemas.openxmlformats.org/officeDocument/2006/relationships/image" Target="../media/image84.wmf"/></Relationships>
</file>

<file path=ppt/slides/_rels/slide67.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image" Target="../media/image87.wmf"/><Relationship Id="rId5" Type="http://schemas.openxmlformats.org/officeDocument/2006/relationships/oleObject" Target="../embeddings/oleObject65.bin"/><Relationship Id="rId4" Type="http://schemas.openxmlformats.org/officeDocument/2006/relationships/image" Target="../media/image86.wmf"/></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27.vml"/><Relationship Id="rId5" Type="http://schemas.openxmlformats.org/officeDocument/2006/relationships/image" Target="../media/image89.wmf"/><Relationship Id="rId4" Type="http://schemas.openxmlformats.org/officeDocument/2006/relationships/oleObject" Target="../embeddings/oleObject67.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91.wmf"/><Relationship Id="rId5" Type="http://schemas.openxmlformats.org/officeDocument/2006/relationships/oleObject" Target="../embeddings/oleObject69.bin"/><Relationship Id="rId4" Type="http://schemas.openxmlformats.org/officeDocument/2006/relationships/image" Target="../media/image90.wm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93.wmf"/><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oleObject" Target="../embeddings/oleObject71.bin"/><Relationship Id="rId5" Type="http://schemas.openxmlformats.org/officeDocument/2006/relationships/image" Target="../media/image92.wmf"/><Relationship Id="rId4" Type="http://schemas.openxmlformats.org/officeDocument/2006/relationships/oleObject" Target="../embeddings/oleObject70.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94.wmf"/><Relationship Id="rId5" Type="http://schemas.openxmlformats.org/officeDocument/2006/relationships/oleObject" Target="../embeddings/oleObject73.bin"/><Relationship Id="rId4" Type="http://schemas.openxmlformats.org/officeDocument/2006/relationships/image" Target="../media/image90.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12.xml"/><Relationship Id="rId1" Type="http://schemas.openxmlformats.org/officeDocument/2006/relationships/vmlDrawing" Target="../drawings/vmlDrawing31.vml"/><Relationship Id="rId6" Type="http://schemas.openxmlformats.org/officeDocument/2006/relationships/image" Target="../media/image95.wmf"/><Relationship Id="rId5" Type="http://schemas.openxmlformats.org/officeDocument/2006/relationships/oleObject" Target="../embeddings/oleObject75.bin"/><Relationship Id="rId4" Type="http://schemas.openxmlformats.org/officeDocument/2006/relationships/image" Target="../media/image90.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97.wmf"/><Relationship Id="rId5" Type="http://schemas.openxmlformats.org/officeDocument/2006/relationships/oleObject" Target="../embeddings/oleObject77.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79.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notesSlide" Target="../notesSlides/notesSlide20.xml"/><Relationship Id="rId7"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81.bin"/><Relationship Id="rId11" Type="http://schemas.openxmlformats.org/officeDocument/2006/relationships/image" Target="../media/image103.wmf"/><Relationship Id="rId5" Type="http://schemas.openxmlformats.org/officeDocument/2006/relationships/image" Target="../media/image100.w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102.wmf"/></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108.wmf"/><Relationship Id="rId3" Type="http://schemas.openxmlformats.org/officeDocument/2006/relationships/notesSlide" Target="../notesSlides/notesSlide21.xml"/><Relationship Id="rId7" Type="http://schemas.openxmlformats.org/officeDocument/2006/relationships/image" Target="../media/image105.wmf"/><Relationship Id="rId12" Type="http://schemas.openxmlformats.org/officeDocument/2006/relationships/oleObject" Target="../embeddings/oleObject88.bin"/><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oleObject" Target="../embeddings/oleObject85.bin"/><Relationship Id="rId11" Type="http://schemas.openxmlformats.org/officeDocument/2006/relationships/image" Target="../media/image107.wmf"/><Relationship Id="rId5" Type="http://schemas.openxmlformats.org/officeDocument/2006/relationships/image" Target="../media/image104.wmf"/><Relationship Id="rId15" Type="http://schemas.openxmlformats.org/officeDocument/2006/relationships/image" Target="../media/image109.w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106.wmf"/><Relationship Id="rId14" Type="http://schemas.openxmlformats.org/officeDocument/2006/relationships/oleObject" Target="../embeddings/oleObject89.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92.bin"/><Relationship Id="rId13" Type="http://schemas.openxmlformats.org/officeDocument/2006/relationships/image" Target="../media/image114.wmf"/><Relationship Id="rId3" Type="http://schemas.openxmlformats.org/officeDocument/2006/relationships/notesSlide" Target="../notesSlides/notesSlide22.xml"/><Relationship Id="rId7" Type="http://schemas.openxmlformats.org/officeDocument/2006/relationships/image" Target="../media/image111.wmf"/><Relationship Id="rId12" Type="http://schemas.openxmlformats.org/officeDocument/2006/relationships/oleObject" Target="../embeddings/oleObject94.bin"/><Relationship Id="rId2" Type="http://schemas.openxmlformats.org/officeDocument/2006/relationships/slideLayout" Target="../slideLayouts/slideLayout12.xml"/><Relationship Id="rId1" Type="http://schemas.openxmlformats.org/officeDocument/2006/relationships/vmlDrawing" Target="../drawings/vmlDrawing35.vml"/><Relationship Id="rId6" Type="http://schemas.openxmlformats.org/officeDocument/2006/relationships/oleObject" Target="../embeddings/oleObject91.bin"/><Relationship Id="rId11" Type="http://schemas.openxmlformats.org/officeDocument/2006/relationships/image" Target="../media/image113.wmf"/><Relationship Id="rId5" Type="http://schemas.openxmlformats.org/officeDocument/2006/relationships/image" Target="../media/image110.wmf"/><Relationship Id="rId10" Type="http://schemas.openxmlformats.org/officeDocument/2006/relationships/oleObject" Target="../embeddings/oleObject93.bin"/><Relationship Id="rId4" Type="http://schemas.openxmlformats.org/officeDocument/2006/relationships/oleObject" Target="../embeddings/oleObject90.bin"/><Relationship Id="rId9" Type="http://schemas.openxmlformats.org/officeDocument/2006/relationships/image" Target="../media/image112.wmf"/></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16.wmf"/><Relationship Id="rId2" Type="http://schemas.openxmlformats.org/officeDocument/2006/relationships/slideLayout" Target="../slideLayouts/slideLayout12.xml"/><Relationship Id="rId1" Type="http://schemas.openxmlformats.org/officeDocument/2006/relationships/vmlDrawing" Target="../drawings/vmlDrawing36.vml"/><Relationship Id="rId6" Type="http://schemas.openxmlformats.org/officeDocument/2006/relationships/oleObject" Target="../embeddings/oleObject96.bin"/><Relationship Id="rId5" Type="http://schemas.openxmlformats.org/officeDocument/2006/relationships/image" Target="../media/image115.wmf"/><Relationship Id="rId4" Type="http://schemas.openxmlformats.org/officeDocument/2006/relationships/oleObject" Target="../embeddings/oleObject95.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18.wmf"/><Relationship Id="rId2" Type="http://schemas.openxmlformats.org/officeDocument/2006/relationships/slideLayout" Target="../slideLayouts/slideLayout12.xml"/><Relationship Id="rId1" Type="http://schemas.openxmlformats.org/officeDocument/2006/relationships/vmlDrawing" Target="../drawings/vmlDrawing37.vml"/><Relationship Id="rId6" Type="http://schemas.openxmlformats.org/officeDocument/2006/relationships/oleObject" Target="../embeddings/oleObject98.bin"/><Relationship Id="rId5" Type="http://schemas.openxmlformats.org/officeDocument/2006/relationships/image" Target="../media/image117.wmf"/><Relationship Id="rId4" Type="http://schemas.openxmlformats.org/officeDocument/2006/relationships/oleObject" Target="../embeddings/oleObject97.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20.wmf"/><Relationship Id="rId2" Type="http://schemas.openxmlformats.org/officeDocument/2006/relationships/slideLayout" Target="../slideLayouts/slideLayout12.xml"/><Relationship Id="rId1" Type="http://schemas.openxmlformats.org/officeDocument/2006/relationships/vmlDrawing" Target="../drawings/vmlDrawing38.vml"/><Relationship Id="rId6" Type="http://schemas.openxmlformats.org/officeDocument/2006/relationships/oleObject" Target="../embeddings/oleObject100.bin"/><Relationship Id="rId5" Type="http://schemas.openxmlformats.org/officeDocument/2006/relationships/image" Target="../media/image119.wmf"/><Relationship Id="rId4" Type="http://schemas.openxmlformats.org/officeDocument/2006/relationships/oleObject" Target="../embeddings/oleObject99.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22.wmf"/><Relationship Id="rId5" Type="http://schemas.openxmlformats.org/officeDocument/2006/relationships/oleObject" Target="../embeddings/oleObject102.bin"/><Relationship Id="rId4" Type="http://schemas.openxmlformats.org/officeDocument/2006/relationships/image" Target="../media/image121.wmf"/></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notesSlide" Target="../notesSlides/notesSlide26.xml"/><Relationship Id="rId7" Type="http://schemas.openxmlformats.org/officeDocument/2006/relationships/image" Target="../media/image124.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04.bin"/><Relationship Id="rId11" Type="http://schemas.openxmlformats.org/officeDocument/2006/relationships/image" Target="../media/image126.wmf"/><Relationship Id="rId5" Type="http://schemas.openxmlformats.org/officeDocument/2006/relationships/image" Target="../media/image123.w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125.wmf"/></Relationships>
</file>

<file path=ppt/slides/_rels/slide8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D:/BaiduSyncdisk/2-work-20220914/1-zzdx/BB-&#35838;&#31243;/&#25968;&#23383;&#30005;&#36335;&#19982;&#36923;&#36753;&#35774;&#35745;/2024-2025&#23398;&#24180;&#31532;&#19968;&#23398;&#26399;/https:/p.ananas.chaoxing.com/star3/origin/f7a6b682799e25e926f20502bf4aae09.png"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audio" Target="../media/audio4.wav"/></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07.bin"/><Relationship Id="rId7"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31.wmf"/><Relationship Id="rId5" Type="http://schemas.openxmlformats.org/officeDocument/2006/relationships/oleObject" Target="../embeddings/oleObject108.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10.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12.xml"/><Relationship Id="rId1" Type="http://schemas.openxmlformats.org/officeDocument/2006/relationships/vmlDrawing" Target="../drawings/vmlDrawing42.vml"/><Relationship Id="rId6" Type="http://schemas.openxmlformats.org/officeDocument/2006/relationships/image" Target="../media/image135.wmf"/><Relationship Id="rId5" Type="http://schemas.openxmlformats.org/officeDocument/2006/relationships/oleObject" Target="../embeddings/oleObject112.bin"/><Relationship Id="rId4" Type="http://schemas.openxmlformats.org/officeDocument/2006/relationships/image" Target="../media/image134.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ext Box 6"/>
          <p:cNvSpPr txBox="1">
            <a:spLocks noChangeArrowheads="1"/>
          </p:cNvSpPr>
          <p:nvPr/>
        </p:nvSpPr>
        <p:spPr bwMode="auto">
          <a:xfrm>
            <a:off x="23495" y="1793124"/>
            <a:ext cx="9144000" cy="1198880"/>
          </a:xfrm>
          <a:prstGeom prst="rect">
            <a:avLst/>
          </a:prstGeom>
          <a:noFill/>
          <a:ln>
            <a:noFill/>
          </a:ln>
          <a:scene3d>
            <a:camera prst="orthographicFront"/>
            <a:lightRig rig="threePt" dir="t"/>
          </a:scene3d>
          <a:sp3d>
            <a:bevelT prst="relaxedInset"/>
          </a:sp3d>
        </p:spPr>
        <p:txBody>
          <a:bodyPr>
            <a:spAutoFit/>
          </a:bodyPr>
          <a:lstStyle>
            <a:defPPr>
              <a:defRPr lang="zh-CN"/>
            </a:defPPr>
            <a:lvl1pPr algn="ctr">
              <a:spcBef>
                <a:spcPct val="50000"/>
              </a:spcBef>
              <a:defRPr sz="5000" b="1">
                <a:solidFill>
                  <a:schemeClr val="tx1"/>
                </a:solidFill>
                <a:latin typeface="Microsoft YaHei UI" panose="020B0503020204020204" pitchFamily="34" charset="-122"/>
                <a:ea typeface="Microsoft YaHei UI" panose="020B0503020204020204" pitchFamily="34" charset="-122"/>
              </a:defRPr>
            </a:lvl1pPr>
            <a:lvl2pPr marL="742950" indent="-285750">
              <a:defRPr b="1">
                <a:solidFill>
                  <a:schemeClr val="tx1"/>
                </a:solidFill>
              </a:defRPr>
            </a:lvl2pPr>
            <a:lvl3pPr marL="1143000" indent="-228600">
              <a:defRPr b="1">
                <a:solidFill>
                  <a:schemeClr val="tx1"/>
                </a:solidFill>
              </a:defRPr>
            </a:lvl3pPr>
            <a:lvl4pPr marL="1600200" indent="-228600">
              <a:defRPr b="1">
                <a:solidFill>
                  <a:schemeClr val="tx1"/>
                </a:solidFill>
              </a:defRPr>
            </a:lvl4pPr>
            <a:lvl5pPr marL="2057400" indent="-228600">
              <a:defRPr b="1">
                <a:solidFill>
                  <a:schemeClr val="tx1"/>
                </a:solidFill>
              </a:defRPr>
            </a:lvl5pPr>
            <a:lvl6pPr marL="2514600" indent="-228600" eaLnBrk="0" fontAlgn="base" hangingPunct="0">
              <a:spcBef>
                <a:spcPct val="0"/>
              </a:spcBef>
              <a:spcAft>
                <a:spcPct val="0"/>
              </a:spcAft>
              <a:defRPr b="1">
                <a:solidFill>
                  <a:schemeClr val="tx1"/>
                </a:solidFill>
              </a:defRPr>
            </a:lvl6pPr>
            <a:lvl7pPr marL="2971800" indent="-228600" eaLnBrk="0" fontAlgn="base" hangingPunct="0">
              <a:spcBef>
                <a:spcPct val="0"/>
              </a:spcBef>
              <a:spcAft>
                <a:spcPct val="0"/>
              </a:spcAft>
              <a:defRPr b="1">
                <a:solidFill>
                  <a:schemeClr val="tx1"/>
                </a:solidFill>
              </a:defRPr>
            </a:lvl7pPr>
            <a:lvl8pPr marL="3429000" indent="-228600" eaLnBrk="0" fontAlgn="base" hangingPunct="0">
              <a:spcBef>
                <a:spcPct val="0"/>
              </a:spcBef>
              <a:spcAft>
                <a:spcPct val="0"/>
              </a:spcAft>
              <a:defRPr b="1">
                <a:solidFill>
                  <a:schemeClr val="tx1"/>
                </a:solidFill>
              </a:defRPr>
            </a:lvl8pPr>
            <a:lvl9pPr marL="3886200" indent="-228600" eaLnBrk="0" fontAlgn="base" hangingPunct="0">
              <a:spcBef>
                <a:spcPct val="0"/>
              </a:spcBef>
              <a:spcAft>
                <a:spcPct val="0"/>
              </a:spcAft>
              <a:defRPr b="1">
                <a:solidFill>
                  <a:schemeClr val="tx1"/>
                </a:solidFill>
              </a:defRPr>
            </a:lvl9pPr>
          </a:lstStyle>
          <a:p>
            <a:pPr>
              <a:lnSpc>
                <a:spcPct val="120000"/>
              </a:lnSpc>
              <a:spcBef>
                <a:spcPts val="0"/>
              </a:spcBef>
              <a:spcAft>
                <a:spcPts val="1200"/>
              </a:spcAft>
              <a:defRPr/>
            </a:pPr>
            <a:r>
              <a:rPr lang="zh-CN" altLang="en-US" sz="6000" dirty="0">
                <a:solidFill>
                  <a:schemeClr val="tx1"/>
                </a:solidFill>
                <a:effectLst>
                  <a:outerShdw blurRad="38100" dist="19050" dir="2700000" algn="tl" rotWithShape="0">
                    <a:schemeClr val="dk1">
                      <a:alpha val="40000"/>
                    </a:schemeClr>
                  </a:outerShdw>
                </a:effectLst>
              </a:rPr>
              <a:t>数字逻辑与数字电路</a:t>
            </a:r>
            <a:r>
              <a:rPr lang="zh-CN" altLang="en-US" sz="600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5123" name="Text Box 4"/>
          <p:cNvSpPr txBox="1">
            <a:spLocks noChangeArrowheads="1"/>
          </p:cNvSpPr>
          <p:nvPr/>
        </p:nvSpPr>
        <p:spPr bwMode="auto">
          <a:xfrm>
            <a:off x="2367280" y="3884930"/>
            <a:ext cx="481330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l">
              <a:lnSpc>
                <a:spcPct val="150000"/>
              </a:lnSpc>
              <a:spcBef>
                <a:spcPct val="0"/>
              </a:spcBef>
              <a:buFontTx/>
              <a:buNone/>
            </a:pPr>
            <a:r>
              <a:rPr lang="en-US" altLang="zh-CN" sz="2400" dirty="0">
                <a:solidFill>
                  <a:schemeClr val="tx1"/>
                </a:solidFill>
                <a:effectLst>
                  <a:outerShdw blurRad="38100" dist="19050" dir="2700000" algn="tl" rotWithShape="0">
                    <a:schemeClr val="dk1">
                      <a:alpha val="40000"/>
                    </a:schemeClr>
                  </a:outerShdw>
                </a:effectLst>
                <a:latin typeface="+mj-ea"/>
                <a:ea typeface="+mj-ea"/>
                <a:cs typeface="+mj-ea"/>
              </a:rPr>
              <a:t>           </a:t>
            </a:r>
            <a:r>
              <a:rPr lang="en-US" altLang="zh-CN" sz="2400" b="1" dirty="0">
                <a:solidFill>
                  <a:schemeClr val="tx1"/>
                </a:solidFill>
                <a:effectLst/>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effectLst/>
                <a:latin typeface="微软雅黑" panose="020B0503020204020204" charset="-122"/>
                <a:ea typeface="微软雅黑" panose="020B0503020204020204" charset="-122"/>
                <a:cs typeface="微软雅黑" panose="020B0503020204020204" charset="-122"/>
              </a:rPr>
              <a:t>贺硕</a:t>
            </a:r>
            <a:endParaRPr lang="en-US" altLang="zh-CN" sz="2400" b="1" dirty="0">
              <a:solidFill>
                <a:schemeClr val="tx1"/>
              </a:solidFill>
              <a:effectLst/>
              <a:latin typeface="微软雅黑" panose="020B0503020204020204" charset="-122"/>
              <a:ea typeface="微软雅黑" panose="020B0503020204020204" charset="-122"/>
              <a:cs typeface="微软雅黑" panose="020B0503020204020204" charset="-122"/>
            </a:endParaRPr>
          </a:p>
          <a:p>
            <a:pPr algn="l">
              <a:lnSpc>
                <a:spcPct val="150000"/>
              </a:lnSpc>
              <a:spcBef>
                <a:spcPct val="0"/>
              </a:spcBef>
              <a:buFontTx/>
              <a:buNone/>
            </a:pPr>
            <a:r>
              <a:rPr lang="zh-CN" altLang="en-US" sz="2400" b="1" dirty="0">
                <a:solidFill>
                  <a:schemeClr val="tx1"/>
                </a:solidFill>
                <a:effectLst/>
                <a:latin typeface="微软雅黑" panose="020B0503020204020204" charset="-122"/>
                <a:ea typeface="微软雅黑" panose="020B0503020204020204" charset="-122"/>
                <a:cs typeface="微软雅黑" panose="020B0503020204020204" charset="-122"/>
              </a:rPr>
              <a:t>郑州大学计算机与人工智能学院</a:t>
            </a:r>
            <a:endParaRPr lang="en-US" altLang="zh-CN" sz="2400" b="1" dirty="0">
              <a:solidFill>
                <a:schemeClr val="tx1"/>
              </a:solidFill>
              <a:effectLst/>
              <a:latin typeface="微软雅黑" panose="020B0503020204020204" charset="-122"/>
              <a:ea typeface="微软雅黑" panose="020B0503020204020204" charset="-122"/>
              <a:cs typeface="微软雅黑" panose="020B0503020204020204" charset="-122"/>
            </a:endParaRPr>
          </a:p>
          <a:p>
            <a:pPr algn="l">
              <a:lnSpc>
                <a:spcPct val="150000"/>
              </a:lnSpc>
              <a:spcBef>
                <a:spcPct val="0"/>
              </a:spcBef>
              <a:buNone/>
            </a:pPr>
            <a:r>
              <a:rPr lang="zh-CN" altLang="en-US" sz="2400" b="1" dirty="0">
                <a:solidFill>
                  <a:schemeClr val="tx1"/>
                </a:solidFill>
                <a:effectLst/>
                <a:latin typeface="微软雅黑" panose="020B0503020204020204" charset="-122"/>
                <a:ea typeface="微软雅黑" panose="020B0503020204020204" charset="-122"/>
                <a:cs typeface="微软雅黑" panose="020B0503020204020204" charset="-122"/>
              </a:rPr>
              <a:t>邮箱：</a:t>
            </a:r>
            <a:r>
              <a:rPr lang="en-US" altLang="zh-CN" sz="2400" b="1" dirty="0">
                <a:solidFill>
                  <a:srgbClr val="FF0000"/>
                </a:solidFill>
                <a:effectLst/>
                <a:latin typeface="微软雅黑" panose="020B0503020204020204" charset="-122"/>
                <a:ea typeface="微软雅黑" panose="020B0503020204020204" charset="-122"/>
                <a:cs typeface="微软雅黑" panose="020B0503020204020204" charset="-122"/>
                <a:hlinkClick r:id="rId4"/>
              </a:rPr>
              <a:t>heshuo@zzu.edu.cn</a:t>
            </a:r>
            <a:endParaRPr lang="en-US" altLang="zh-CN" sz="2400" b="1" dirty="0">
              <a:solidFill>
                <a:schemeClr val="tx1"/>
              </a:solidFill>
              <a:effectLst/>
              <a:latin typeface="微软雅黑" panose="020B0503020204020204" charset="-122"/>
              <a:ea typeface="微软雅黑" panose="020B0503020204020204" charset="-122"/>
              <a:cs typeface="微软雅黑" panose="020B0503020204020204" charset="-122"/>
            </a:endParaRPr>
          </a:p>
          <a:p>
            <a:pPr algn="l">
              <a:lnSpc>
                <a:spcPct val="150000"/>
              </a:lnSpc>
              <a:spcBef>
                <a:spcPct val="0"/>
              </a:spcBef>
              <a:buNone/>
            </a:pPr>
            <a:r>
              <a:rPr lang="zh-CN" altLang="en-US" sz="2400" b="1" dirty="0">
                <a:solidFill>
                  <a:schemeClr val="tx1"/>
                </a:solidFill>
                <a:effectLst/>
                <a:latin typeface="微软雅黑" panose="020B0503020204020204" charset="-122"/>
                <a:ea typeface="微软雅黑" panose="020B0503020204020204" charset="-122"/>
                <a:cs typeface="微软雅黑" panose="020B0503020204020204" charset="-122"/>
              </a:rPr>
              <a:t>办公室：中</a:t>
            </a:r>
            <a:r>
              <a:rPr lang="en-US" altLang="zh-CN" sz="2400" b="1" dirty="0">
                <a:solidFill>
                  <a:schemeClr val="tx1"/>
                </a:solidFill>
                <a:effectLst/>
                <a:latin typeface="微软雅黑" panose="020B0503020204020204" charset="-122"/>
                <a:ea typeface="微软雅黑" panose="020B0503020204020204" charset="-122"/>
                <a:cs typeface="微软雅黑" panose="020B0503020204020204" charset="-122"/>
              </a:rPr>
              <a:t>3208B</a:t>
            </a:r>
            <a:r>
              <a:rPr lang="zh-CN" altLang="en-US" sz="2400" dirty="0">
                <a:solidFill>
                  <a:schemeClr val="tx1"/>
                </a:solidFill>
                <a:effectLst>
                  <a:outerShdw blurRad="38100" dist="19050" dir="2700000" algn="tl" rotWithShape="0">
                    <a:schemeClr val="dk1">
                      <a:alpha val="40000"/>
                    </a:schemeClr>
                  </a:outerShdw>
                </a:effectLst>
                <a:latin typeface="+mj-ea"/>
                <a:ea typeface="+mj-ea"/>
                <a:cs typeface="+mj-ea"/>
              </a:rPr>
              <a:t> </a:t>
            </a:r>
          </a:p>
        </p:txBody>
      </p:sp>
      <p:pic>
        <p:nvPicPr>
          <p:cNvPr id="5" name="图片 4"/>
          <p:cNvPicPr>
            <a:picLocks noChangeAspect="1"/>
          </p:cNvPicPr>
          <p:nvPr/>
        </p:nvPicPr>
        <p:blipFill rotWithShape="1">
          <a:blip r:embed="rId5">
            <a:extLst>
              <a:ext uri="{28A0092B-C50C-407E-A947-70E740481C1C}">
                <a14:useLocalDpi xmlns:a14="http://schemas.microsoft.com/office/drawing/2010/main" val="0"/>
              </a:ext>
            </a:extLst>
          </a:blip>
          <a:srcRect t="68878" b="12390"/>
          <a:stretch>
            <a:fillRect/>
          </a:stretch>
        </p:blipFill>
        <p:spPr>
          <a:xfrm>
            <a:off x="965200" y="0"/>
            <a:ext cx="8178800" cy="952500"/>
          </a:xfrm>
          <a:prstGeom prst="rect">
            <a:avLst/>
          </a:prstGeom>
          <a:effectLst>
            <a:outerShdw blurRad="50800" dist="38100" dir="2700000" algn="tl" rotWithShape="0">
              <a:prstClr val="black">
                <a:alpha val="40000"/>
              </a:prstClr>
            </a:outerShdw>
            <a:softEdge rad="31750"/>
          </a:effectLst>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321" y="48972"/>
            <a:ext cx="941879" cy="941879"/>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10</a:t>
            </a:fld>
            <a:r>
              <a:rPr lang="zh-CN" altLang="en-US" sz="1400" dirty="0">
                <a:ea typeface="楷体_GB2312"/>
              </a:rPr>
              <a:t>）</a:t>
            </a:r>
          </a:p>
        </p:txBody>
      </p:sp>
      <p:sp>
        <p:nvSpPr>
          <p:cNvPr id="91140" name="Text Box 4"/>
          <p:cNvSpPr txBox="1"/>
          <p:nvPr/>
        </p:nvSpPr>
        <p:spPr>
          <a:xfrm>
            <a:off x="352425" y="1050925"/>
            <a:ext cx="8424863" cy="4965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dirty="0">
                <a:solidFill>
                  <a:schemeClr val="tx2"/>
                </a:solidFill>
                <a:latin typeface="黑体" panose="02010609060101010101" pitchFamily="49" charset="-122"/>
                <a:ea typeface="黑体" panose="02010609060101010101" pitchFamily="49" charset="-122"/>
              </a:rPr>
              <a:t>  </a:t>
            </a:r>
            <a:r>
              <a:rPr lang="en-US" altLang="zh-CN" b="1" dirty="0">
                <a:solidFill>
                  <a:schemeClr val="tx2"/>
                </a:solidFill>
                <a:latin typeface="黑体" panose="02010609060101010101" pitchFamily="49" charset="-122"/>
                <a:ea typeface="黑体" panose="02010609060101010101" pitchFamily="49" charset="-122"/>
              </a:rPr>
              <a:t>1</a:t>
            </a:r>
            <a:r>
              <a:rPr lang="zh-CN" altLang="en-US" b="1" dirty="0">
                <a:solidFill>
                  <a:schemeClr val="tx2"/>
                </a:solidFill>
                <a:latin typeface="黑体" panose="02010609060101010101" pitchFamily="49" charset="-122"/>
                <a:ea typeface="黑体" panose="02010609060101010101" pitchFamily="49" charset="-122"/>
              </a:rPr>
              <a:t>、</a:t>
            </a:r>
            <a:r>
              <a:rPr lang="zh-CN" altLang="en-US" b="1" dirty="0">
                <a:solidFill>
                  <a:schemeClr val="tx2"/>
                </a:solidFill>
                <a:ea typeface="黑体" panose="02010609060101010101" pitchFamily="49" charset="-122"/>
              </a:rPr>
              <a:t>进位计数制</a:t>
            </a:r>
            <a:endParaRPr lang="zh-CN" altLang="en-US" b="1" dirty="0">
              <a:ea typeface="黑体" panose="02010609060101010101" pitchFamily="49" charset="-122"/>
            </a:endParaRPr>
          </a:p>
          <a:p>
            <a:pPr marL="0" lvl="0" indent="0" eaLnBrk="1" hangingPunct="1">
              <a:spcBef>
                <a:spcPct val="0"/>
              </a:spcBef>
              <a:buClr>
                <a:schemeClr val="folHlink"/>
              </a:buClr>
              <a:buSzPct val="60000"/>
              <a:buFont typeface="Wingdings" panose="05000000000000000000" pitchFamily="2" charset="2"/>
              <a:buNone/>
            </a:pPr>
            <a:r>
              <a:rPr lang="zh-CN" altLang="en-US" b="1" dirty="0">
                <a:solidFill>
                  <a:srgbClr val="993300"/>
                </a:solidFill>
                <a:ea typeface="黑体" panose="02010609060101010101" pitchFamily="49" charset="-122"/>
              </a:rPr>
              <a:t>    </a:t>
            </a:r>
            <a:r>
              <a:rPr lang="zh-CN" altLang="en-US" b="1" dirty="0">
                <a:ea typeface="黑体" panose="02010609060101010101" pitchFamily="49" charset="-122"/>
              </a:rPr>
              <a:t>进位计数制的基本因素：</a:t>
            </a:r>
            <a:r>
              <a:rPr lang="zh-CN" altLang="en-US" b="1" dirty="0">
                <a:solidFill>
                  <a:srgbClr val="993300"/>
                </a:solidFill>
                <a:ea typeface="黑体" panose="02010609060101010101" pitchFamily="49" charset="-122"/>
              </a:rPr>
              <a:t>基数</a:t>
            </a:r>
            <a:r>
              <a:rPr lang="zh-CN" altLang="en-US" b="1" dirty="0">
                <a:ea typeface="黑体" panose="02010609060101010101" pitchFamily="49" charset="-122"/>
              </a:rPr>
              <a:t>和</a:t>
            </a:r>
            <a:r>
              <a:rPr lang="zh-CN" altLang="en-US" b="1" dirty="0">
                <a:solidFill>
                  <a:srgbClr val="993300"/>
                </a:solidFill>
                <a:ea typeface="黑体" panose="02010609060101010101" pitchFamily="49" charset="-122"/>
              </a:rPr>
              <a:t>位权</a:t>
            </a:r>
            <a:r>
              <a:rPr lang="zh-CN" altLang="en-US" b="1" dirty="0">
                <a:ea typeface="黑体" panose="02010609060101010101" pitchFamily="49" charset="-122"/>
              </a:rPr>
              <a:t>。</a:t>
            </a:r>
          </a:p>
          <a:p>
            <a:pPr marL="0" lvl="0" indent="0" eaLnBrk="1" hangingPunct="1">
              <a:spcBef>
                <a:spcPct val="0"/>
              </a:spcBef>
              <a:buClr>
                <a:schemeClr val="folHlink"/>
              </a:buClr>
              <a:buSzPct val="60000"/>
              <a:buFont typeface="Wingdings" panose="05000000000000000000" pitchFamily="2" charset="2"/>
              <a:buNone/>
            </a:pPr>
            <a:r>
              <a:rPr lang="zh-CN" altLang="en-US" b="1" dirty="0">
                <a:solidFill>
                  <a:srgbClr val="FF33CC"/>
                </a:solidFill>
                <a:ea typeface="黑体" panose="02010609060101010101" pitchFamily="49" charset="-122"/>
              </a:rPr>
              <a:t>    </a:t>
            </a:r>
            <a:r>
              <a:rPr lang="zh-CN" altLang="en-US" b="1" dirty="0">
                <a:solidFill>
                  <a:srgbClr val="CC3300"/>
                </a:solidFill>
                <a:ea typeface="黑体" panose="02010609060101010101" pitchFamily="49" charset="-122"/>
              </a:rPr>
              <a:t>基数</a:t>
            </a:r>
            <a:r>
              <a:rPr lang="zh-CN" altLang="en-US" b="1" dirty="0">
                <a:ea typeface="黑体" panose="02010609060101010101" pitchFamily="49" charset="-122"/>
              </a:rPr>
              <a:t>是指计数制中所有到的数字符号的个数。在基数为</a:t>
            </a:r>
            <a:r>
              <a:rPr lang="en-US" altLang="zh-CN" b="1" dirty="0">
                <a:ea typeface="黑体" panose="02010609060101010101" pitchFamily="49" charset="-122"/>
              </a:rPr>
              <a:t>R</a:t>
            </a:r>
            <a:r>
              <a:rPr lang="zh-CN" altLang="en-US" b="1" dirty="0">
                <a:ea typeface="黑体" panose="02010609060101010101" pitchFamily="49" charset="-122"/>
              </a:rPr>
              <a:t>的计数制中，包含</a:t>
            </a:r>
            <a:r>
              <a:rPr lang="en-US" altLang="zh-CN" b="1" dirty="0">
                <a:ea typeface="黑体" panose="02010609060101010101" pitchFamily="49" charset="-122"/>
              </a:rPr>
              <a:t>0</a:t>
            </a:r>
            <a:r>
              <a:rPr lang="zh-CN" altLang="en-US" b="1" dirty="0">
                <a:ea typeface="黑体" panose="02010609060101010101" pitchFamily="49" charset="-122"/>
              </a:rPr>
              <a:t>、</a:t>
            </a:r>
            <a:r>
              <a:rPr lang="en-US" altLang="zh-CN" b="1" dirty="0">
                <a:ea typeface="黑体" panose="02010609060101010101" pitchFamily="49" charset="-122"/>
              </a:rPr>
              <a:t>1</a:t>
            </a:r>
            <a:r>
              <a:rPr lang="zh-CN" altLang="en-US" b="1" dirty="0">
                <a:ea typeface="黑体" panose="02010609060101010101" pitchFamily="49" charset="-122"/>
              </a:rPr>
              <a:t>、</a:t>
            </a:r>
            <a:r>
              <a:rPr lang="en-US" altLang="zh-CN" b="1" dirty="0">
                <a:ea typeface="黑体" panose="02010609060101010101" pitchFamily="49" charset="-122"/>
              </a:rPr>
              <a:t>…</a:t>
            </a:r>
            <a:r>
              <a:rPr lang="zh-CN" altLang="en-US" b="1" dirty="0">
                <a:ea typeface="黑体" panose="02010609060101010101" pitchFamily="49" charset="-122"/>
              </a:rPr>
              <a:t>、</a:t>
            </a:r>
            <a:r>
              <a:rPr lang="en-US" altLang="zh-CN" b="1" dirty="0">
                <a:ea typeface="黑体" panose="02010609060101010101" pitchFamily="49" charset="-122"/>
              </a:rPr>
              <a:t>R</a:t>
            </a:r>
            <a:r>
              <a:rPr lang="zh-CN" altLang="en-US" b="1" dirty="0">
                <a:ea typeface="黑体" panose="02010609060101010101" pitchFamily="49" charset="-122"/>
              </a:rPr>
              <a:t>－</a:t>
            </a:r>
            <a:r>
              <a:rPr lang="en-US" altLang="zh-CN" b="1" dirty="0">
                <a:ea typeface="黑体" panose="02010609060101010101" pitchFamily="49" charset="-122"/>
              </a:rPr>
              <a:t>1</a:t>
            </a:r>
            <a:r>
              <a:rPr lang="zh-CN" altLang="en-US" b="1" dirty="0">
                <a:ea typeface="黑体" panose="02010609060101010101" pitchFamily="49" charset="-122"/>
              </a:rPr>
              <a:t>共</a:t>
            </a:r>
            <a:r>
              <a:rPr lang="en-US" altLang="zh-CN" b="1" dirty="0">
                <a:ea typeface="黑体" panose="02010609060101010101" pitchFamily="49" charset="-122"/>
              </a:rPr>
              <a:t>R</a:t>
            </a:r>
            <a:r>
              <a:rPr lang="zh-CN" altLang="en-US" b="1" dirty="0">
                <a:ea typeface="黑体" panose="02010609060101010101" pitchFamily="49" charset="-122"/>
              </a:rPr>
              <a:t>个数字符号，进位规律是“逢</a:t>
            </a:r>
            <a:r>
              <a:rPr lang="en-US" altLang="zh-CN" b="1" dirty="0">
                <a:ea typeface="黑体" panose="02010609060101010101" pitchFamily="49" charset="-122"/>
              </a:rPr>
              <a:t>R</a:t>
            </a:r>
            <a:r>
              <a:rPr lang="zh-CN" altLang="en-US" b="1" dirty="0">
                <a:ea typeface="黑体" panose="02010609060101010101" pitchFamily="49" charset="-122"/>
              </a:rPr>
              <a:t>进一、借一当</a:t>
            </a:r>
            <a:r>
              <a:rPr lang="en-US" altLang="zh-CN" b="1" dirty="0">
                <a:ea typeface="黑体" panose="02010609060101010101" pitchFamily="49" charset="-122"/>
              </a:rPr>
              <a:t>R”</a:t>
            </a:r>
            <a:r>
              <a:rPr lang="zh-CN" altLang="en-US" b="1" dirty="0">
                <a:ea typeface="黑体" panose="02010609060101010101" pitchFamily="49" charset="-122"/>
              </a:rPr>
              <a:t>，称为</a:t>
            </a:r>
            <a:r>
              <a:rPr lang="en-US" altLang="zh-CN" b="1" dirty="0">
                <a:ea typeface="黑体" panose="02010609060101010101" pitchFamily="49" charset="-122"/>
              </a:rPr>
              <a:t>R</a:t>
            </a:r>
            <a:r>
              <a:rPr lang="zh-CN" altLang="en-US" b="1" dirty="0">
                <a:ea typeface="黑体" panose="02010609060101010101" pitchFamily="49" charset="-122"/>
              </a:rPr>
              <a:t>进位计数制。</a:t>
            </a:r>
          </a:p>
          <a:p>
            <a:pPr marL="0" lvl="0" indent="0" eaLnBrk="1" hangingPunct="1">
              <a:spcBef>
                <a:spcPct val="0"/>
              </a:spcBef>
              <a:buClr>
                <a:schemeClr val="folHlink"/>
              </a:buClr>
              <a:buSzPct val="60000"/>
              <a:buFont typeface="Wingdings" panose="05000000000000000000" pitchFamily="2" charset="2"/>
              <a:buNone/>
            </a:pPr>
            <a:r>
              <a:rPr lang="zh-CN" altLang="en-US" b="1" dirty="0">
                <a:ea typeface="黑体" panose="02010609060101010101" pitchFamily="49" charset="-122"/>
              </a:rPr>
              <a:t>    </a:t>
            </a:r>
            <a:r>
              <a:rPr lang="zh-CN" altLang="en-US" b="1" dirty="0">
                <a:solidFill>
                  <a:srgbClr val="CC3300"/>
                </a:solidFill>
                <a:ea typeface="黑体" panose="02010609060101010101" pitchFamily="49" charset="-122"/>
              </a:rPr>
              <a:t>位权</a:t>
            </a:r>
            <a:r>
              <a:rPr lang="zh-CN" altLang="en-US" b="1" dirty="0">
                <a:ea typeface="黑体" panose="02010609060101010101" pitchFamily="49" charset="-122"/>
              </a:rPr>
              <a:t>是指在一种进位计数制表示的数中，用来表明不同数位上数值大小的一个固定常数。不同数位有不同的位权，某一个数位的数值等于这一位的数字符号乘上与该位对应的位权。</a:t>
            </a:r>
          </a:p>
        </p:txBody>
      </p:sp>
      <p:sp>
        <p:nvSpPr>
          <p:cNvPr id="16388" name="Text Box 6"/>
          <p:cNvSpPr txBox="1"/>
          <p:nvPr/>
        </p:nvSpPr>
        <p:spPr>
          <a:xfrm>
            <a:off x="750888" y="309563"/>
            <a:ext cx="5503862"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3600" b="1" dirty="0">
                <a:solidFill>
                  <a:srgbClr val="0000FF"/>
                </a:solidFill>
                <a:latin typeface="黑体" panose="02010609060101010101" pitchFamily="49" charset="-122"/>
                <a:ea typeface="黑体" panose="02010609060101010101" pitchFamily="49" charset="-122"/>
              </a:rPr>
              <a:t>三、 二进制数表示法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40">
                                            <p:txEl>
                                              <p:pRg st="0" end="0"/>
                                            </p:txEl>
                                          </p:spTgt>
                                        </p:tgtEl>
                                        <p:attrNameLst>
                                          <p:attrName>style.visibility</p:attrName>
                                        </p:attrNameLst>
                                      </p:cBhvr>
                                      <p:to>
                                        <p:strVal val="visible"/>
                                      </p:to>
                                    </p:set>
                                    <p:anim calcmode="lin" valueType="num">
                                      <p:cBhvr additive="base">
                                        <p:cTn id="7" dur="500" fill="hold"/>
                                        <p:tgtEl>
                                          <p:spTgt spid="911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1140">
                                            <p:txEl>
                                              <p:pRg st="1" end="1"/>
                                            </p:txEl>
                                          </p:spTgt>
                                        </p:tgtEl>
                                        <p:attrNameLst>
                                          <p:attrName>style.visibility</p:attrName>
                                        </p:attrNameLst>
                                      </p:cBhvr>
                                      <p:to>
                                        <p:strVal val="visible"/>
                                      </p:to>
                                    </p:set>
                                    <p:anim calcmode="lin" valueType="num">
                                      <p:cBhvr additive="base">
                                        <p:cTn id="13" dur="500" fill="hold"/>
                                        <p:tgtEl>
                                          <p:spTgt spid="911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11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1140">
                                            <p:txEl>
                                              <p:pRg st="2" end="2"/>
                                            </p:txEl>
                                          </p:spTgt>
                                        </p:tgtEl>
                                        <p:attrNameLst>
                                          <p:attrName>style.visibility</p:attrName>
                                        </p:attrNameLst>
                                      </p:cBhvr>
                                      <p:to>
                                        <p:strVal val="visible"/>
                                      </p:to>
                                    </p:set>
                                    <p:anim calcmode="lin" valueType="num">
                                      <p:cBhvr additive="base">
                                        <p:cTn id="19" dur="500" fill="hold"/>
                                        <p:tgtEl>
                                          <p:spTgt spid="911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11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1140">
                                            <p:txEl>
                                              <p:pRg st="3" end="3"/>
                                            </p:txEl>
                                          </p:spTgt>
                                        </p:tgtEl>
                                        <p:attrNameLst>
                                          <p:attrName>style.visibility</p:attrName>
                                        </p:attrNameLst>
                                      </p:cBhvr>
                                      <p:to>
                                        <p:strVal val="visible"/>
                                      </p:to>
                                    </p:set>
                                    <p:anim calcmode="lin" valueType="num">
                                      <p:cBhvr additive="base">
                                        <p:cTn id="25" dur="500" fill="hold"/>
                                        <p:tgtEl>
                                          <p:spTgt spid="9114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114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100</a:t>
            </a:fld>
            <a:r>
              <a:rPr lang="zh-CN" altLang="en-US" sz="1400" dirty="0">
                <a:ea typeface="楷体_GB2312"/>
              </a:rPr>
              <a:t>）</a:t>
            </a:r>
          </a:p>
        </p:txBody>
      </p:sp>
      <p:grpSp>
        <p:nvGrpSpPr>
          <p:cNvPr id="103427" name="Group 88"/>
          <p:cNvGrpSpPr/>
          <p:nvPr/>
        </p:nvGrpSpPr>
        <p:grpSpPr>
          <a:xfrm>
            <a:off x="1627188" y="2551113"/>
            <a:ext cx="4364037" cy="3735387"/>
            <a:chOff x="73" y="1763"/>
            <a:chExt cx="2749" cy="2353"/>
          </a:xfrm>
        </p:grpSpPr>
        <p:grpSp>
          <p:nvGrpSpPr>
            <p:cNvPr id="134163" name="Group 2"/>
            <p:cNvGrpSpPr/>
            <p:nvPr/>
          </p:nvGrpSpPr>
          <p:grpSpPr>
            <a:xfrm>
              <a:off x="73" y="1819"/>
              <a:ext cx="2305" cy="1758"/>
              <a:chOff x="414" y="1944"/>
              <a:chExt cx="2305" cy="1758"/>
            </a:xfrm>
          </p:grpSpPr>
          <p:sp>
            <p:nvSpPr>
              <p:cNvPr id="134195" name="Rectangle 3"/>
              <p:cNvSpPr/>
              <p:nvPr/>
            </p:nvSpPr>
            <p:spPr>
              <a:xfrm>
                <a:off x="2261" y="3376"/>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4196" name="Rectangle 4"/>
              <p:cNvSpPr/>
              <p:nvPr/>
            </p:nvSpPr>
            <p:spPr>
              <a:xfrm>
                <a:off x="1802" y="3376"/>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4197" name="Rectangle 5"/>
              <p:cNvSpPr/>
              <p:nvPr/>
            </p:nvSpPr>
            <p:spPr>
              <a:xfrm>
                <a:off x="1344" y="3376"/>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4198" name="Rectangle 6"/>
              <p:cNvSpPr/>
              <p:nvPr/>
            </p:nvSpPr>
            <p:spPr>
              <a:xfrm>
                <a:off x="885" y="3376"/>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4199" name="Rectangle 7"/>
              <p:cNvSpPr/>
              <p:nvPr/>
            </p:nvSpPr>
            <p:spPr>
              <a:xfrm>
                <a:off x="2261" y="3050"/>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4200" name="Rectangle 8"/>
              <p:cNvSpPr/>
              <p:nvPr/>
            </p:nvSpPr>
            <p:spPr>
              <a:xfrm>
                <a:off x="1802" y="3050"/>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4201" name="Rectangle 9"/>
              <p:cNvSpPr/>
              <p:nvPr/>
            </p:nvSpPr>
            <p:spPr>
              <a:xfrm>
                <a:off x="1344" y="3050"/>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4202" name="Rectangle 10"/>
              <p:cNvSpPr/>
              <p:nvPr/>
            </p:nvSpPr>
            <p:spPr>
              <a:xfrm>
                <a:off x="885" y="3050"/>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4203" name="Rectangle 11"/>
              <p:cNvSpPr/>
              <p:nvPr/>
            </p:nvSpPr>
            <p:spPr>
              <a:xfrm>
                <a:off x="2261" y="2724"/>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4204" name="Rectangle 12"/>
              <p:cNvSpPr/>
              <p:nvPr/>
            </p:nvSpPr>
            <p:spPr>
              <a:xfrm>
                <a:off x="2261" y="2434"/>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4205" name="Rectangle 13"/>
              <p:cNvSpPr/>
              <p:nvPr/>
            </p:nvSpPr>
            <p:spPr>
              <a:xfrm>
                <a:off x="1802" y="2724"/>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4206" name="Rectangle 14"/>
              <p:cNvSpPr/>
              <p:nvPr/>
            </p:nvSpPr>
            <p:spPr>
              <a:xfrm>
                <a:off x="1802" y="2434"/>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solidFill>
                    <a:srgbClr val="FF3300"/>
                  </a:solidFill>
                  <a:ea typeface="楷体_GB2312"/>
                </a:endParaRPr>
              </a:p>
            </p:txBody>
          </p:sp>
          <p:sp>
            <p:nvSpPr>
              <p:cNvPr id="134207" name="Rectangle 15"/>
              <p:cNvSpPr/>
              <p:nvPr/>
            </p:nvSpPr>
            <p:spPr>
              <a:xfrm>
                <a:off x="1344" y="2724"/>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34208" name="Rectangle 16"/>
              <p:cNvSpPr/>
              <p:nvPr/>
            </p:nvSpPr>
            <p:spPr>
              <a:xfrm>
                <a:off x="885" y="2724"/>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34209" name="Rectangle 17"/>
              <p:cNvSpPr/>
              <p:nvPr/>
            </p:nvSpPr>
            <p:spPr>
              <a:xfrm>
                <a:off x="1344" y="2434"/>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4210" name="Rectangle 18"/>
              <p:cNvSpPr/>
              <p:nvPr/>
            </p:nvSpPr>
            <p:spPr>
              <a:xfrm>
                <a:off x="885" y="2434"/>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34211" name="Line 19"/>
              <p:cNvSpPr/>
              <p:nvPr/>
            </p:nvSpPr>
            <p:spPr>
              <a:xfrm>
                <a:off x="885" y="2398"/>
                <a:ext cx="1834" cy="0"/>
              </a:xfrm>
              <a:prstGeom prst="line">
                <a:avLst/>
              </a:prstGeom>
              <a:ln w="12700" cap="sq" cmpd="sng">
                <a:solidFill>
                  <a:schemeClr val="tx1"/>
                </a:solidFill>
                <a:prstDash val="solid"/>
                <a:headEnd type="none" w="med" len="med"/>
                <a:tailEnd type="none" w="med" len="med"/>
              </a:ln>
            </p:spPr>
          </p:sp>
          <p:sp>
            <p:nvSpPr>
              <p:cNvPr id="134212" name="Line 20"/>
              <p:cNvSpPr/>
              <p:nvPr/>
            </p:nvSpPr>
            <p:spPr>
              <a:xfrm>
                <a:off x="885" y="2724"/>
                <a:ext cx="1834" cy="0"/>
              </a:xfrm>
              <a:prstGeom prst="line">
                <a:avLst/>
              </a:prstGeom>
              <a:ln w="12700" cap="flat" cmpd="sng">
                <a:solidFill>
                  <a:schemeClr val="tx1"/>
                </a:solidFill>
                <a:prstDash val="solid"/>
                <a:headEnd type="none" w="med" len="med"/>
                <a:tailEnd type="none" w="med" len="med"/>
              </a:ln>
            </p:spPr>
          </p:sp>
          <p:sp>
            <p:nvSpPr>
              <p:cNvPr id="134213" name="Line 21"/>
              <p:cNvSpPr/>
              <p:nvPr/>
            </p:nvSpPr>
            <p:spPr>
              <a:xfrm>
                <a:off x="885" y="3702"/>
                <a:ext cx="1834" cy="0"/>
              </a:xfrm>
              <a:prstGeom prst="line">
                <a:avLst/>
              </a:prstGeom>
              <a:ln w="12700" cap="sq" cmpd="sng">
                <a:solidFill>
                  <a:schemeClr val="tx1"/>
                </a:solidFill>
                <a:prstDash val="solid"/>
                <a:headEnd type="none" w="med" len="med"/>
                <a:tailEnd type="none" w="med" len="med"/>
              </a:ln>
            </p:spPr>
          </p:sp>
          <p:sp>
            <p:nvSpPr>
              <p:cNvPr id="134214" name="Line 22"/>
              <p:cNvSpPr/>
              <p:nvPr/>
            </p:nvSpPr>
            <p:spPr>
              <a:xfrm>
                <a:off x="885" y="2398"/>
                <a:ext cx="0" cy="1304"/>
              </a:xfrm>
              <a:prstGeom prst="line">
                <a:avLst/>
              </a:prstGeom>
              <a:ln w="12700" cap="sq" cmpd="sng">
                <a:solidFill>
                  <a:schemeClr val="tx1"/>
                </a:solidFill>
                <a:prstDash val="solid"/>
                <a:headEnd type="none" w="med" len="med"/>
                <a:tailEnd type="none" w="med" len="med"/>
              </a:ln>
            </p:spPr>
          </p:sp>
          <p:sp>
            <p:nvSpPr>
              <p:cNvPr id="134215" name="Line 23"/>
              <p:cNvSpPr/>
              <p:nvPr/>
            </p:nvSpPr>
            <p:spPr>
              <a:xfrm>
                <a:off x="1344" y="2398"/>
                <a:ext cx="0" cy="1304"/>
              </a:xfrm>
              <a:prstGeom prst="line">
                <a:avLst/>
              </a:prstGeom>
              <a:ln w="12700" cap="flat" cmpd="sng">
                <a:solidFill>
                  <a:schemeClr val="tx1"/>
                </a:solidFill>
                <a:prstDash val="solid"/>
                <a:headEnd type="none" w="med" len="med"/>
                <a:tailEnd type="none" w="med" len="med"/>
              </a:ln>
            </p:spPr>
          </p:sp>
          <p:sp>
            <p:nvSpPr>
              <p:cNvPr id="134216" name="Line 24"/>
              <p:cNvSpPr/>
              <p:nvPr/>
            </p:nvSpPr>
            <p:spPr>
              <a:xfrm>
                <a:off x="2719" y="2398"/>
                <a:ext cx="0" cy="1304"/>
              </a:xfrm>
              <a:prstGeom prst="line">
                <a:avLst/>
              </a:prstGeom>
              <a:ln w="12700" cap="sq" cmpd="sng">
                <a:solidFill>
                  <a:schemeClr val="tx1"/>
                </a:solidFill>
                <a:prstDash val="solid"/>
                <a:headEnd type="none" w="med" len="med"/>
                <a:tailEnd type="none" w="med" len="med"/>
              </a:ln>
            </p:spPr>
          </p:sp>
          <p:sp>
            <p:nvSpPr>
              <p:cNvPr id="134217" name="Line 25"/>
              <p:cNvSpPr/>
              <p:nvPr/>
            </p:nvSpPr>
            <p:spPr>
              <a:xfrm>
                <a:off x="1802" y="2398"/>
                <a:ext cx="0" cy="1304"/>
              </a:xfrm>
              <a:prstGeom prst="line">
                <a:avLst/>
              </a:prstGeom>
              <a:ln w="12700" cap="flat" cmpd="sng">
                <a:solidFill>
                  <a:schemeClr val="tx1"/>
                </a:solidFill>
                <a:prstDash val="solid"/>
                <a:headEnd type="none" w="med" len="med"/>
                <a:tailEnd type="none" w="med" len="med"/>
              </a:ln>
            </p:spPr>
          </p:sp>
          <p:sp>
            <p:nvSpPr>
              <p:cNvPr id="134218" name="Line 26"/>
              <p:cNvSpPr/>
              <p:nvPr/>
            </p:nvSpPr>
            <p:spPr>
              <a:xfrm>
                <a:off x="2261" y="2398"/>
                <a:ext cx="0" cy="1304"/>
              </a:xfrm>
              <a:prstGeom prst="line">
                <a:avLst/>
              </a:prstGeom>
              <a:ln w="12700" cap="flat" cmpd="sng">
                <a:solidFill>
                  <a:schemeClr val="tx1"/>
                </a:solidFill>
                <a:prstDash val="solid"/>
                <a:headEnd type="none" w="med" len="med"/>
                <a:tailEnd type="none" w="med" len="med"/>
              </a:ln>
            </p:spPr>
          </p:sp>
          <p:sp>
            <p:nvSpPr>
              <p:cNvPr id="134219" name="Line 27"/>
              <p:cNvSpPr/>
              <p:nvPr/>
            </p:nvSpPr>
            <p:spPr>
              <a:xfrm>
                <a:off x="885" y="3050"/>
                <a:ext cx="1834" cy="0"/>
              </a:xfrm>
              <a:prstGeom prst="line">
                <a:avLst/>
              </a:prstGeom>
              <a:ln w="12700" cap="flat" cmpd="sng">
                <a:solidFill>
                  <a:schemeClr val="tx1"/>
                </a:solidFill>
                <a:prstDash val="solid"/>
                <a:headEnd type="none" w="med" len="med"/>
                <a:tailEnd type="none" w="med" len="med"/>
              </a:ln>
            </p:spPr>
          </p:sp>
          <p:sp>
            <p:nvSpPr>
              <p:cNvPr id="134220" name="Line 28"/>
              <p:cNvSpPr/>
              <p:nvPr/>
            </p:nvSpPr>
            <p:spPr>
              <a:xfrm>
                <a:off x="885" y="3376"/>
                <a:ext cx="1834" cy="0"/>
              </a:xfrm>
              <a:prstGeom prst="line">
                <a:avLst/>
              </a:prstGeom>
              <a:ln w="12700" cap="flat" cmpd="sng">
                <a:solidFill>
                  <a:schemeClr val="tx1"/>
                </a:solidFill>
                <a:prstDash val="solid"/>
                <a:headEnd type="none" w="med" len="med"/>
                <a:tailEnd type="none" w="med" len="med"/>
              </a:ln>
            </p:spPr>
          </p:sp>
          <p:sp>
            <p:nvSpPr>
              <p:cNvPr id="134221" name="Line 29"/>
              <p:cNvSpPr/>
              <p:nvPr/>
            </p:nvSpPr>
            <p:spPr>
              <a:xfrm>
                <a:off x="644" y="2158"/>
                <a:ext cx="240" cy="240"/>
              </a:xfrm>
              <a:prstGeom prst="line">
                <a:avLst/>
              </a:prstGeom>
              <a:ln w="12700" cap="flat" cmpd="sng">
                <a:solidFill>
                  <a:schemeClr val="tx1"/>
                </a:solidFill>
                <a:prstDash val="solid"/>
                <a:headEnd type="none" w="med" len="med"/>
                <a:tailEnd type="none" w="med" len="med"/>
              </a:ln>
            </p:spPr>
          </p:sp>
          <p:sp>
            <p:nvSpPr>
              <p:cNvPr id="134222" name="Text Box 30"/>
              <p:cNvSpPr txBox="1"/>
              <p:nvPr/>
            </p:nvSpPr>
            <p:spPr>
              <a:xfrm>
                <a:off x="942" y="2124"/>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34223" name="Text Box 31"/>
              <p:cNvSpPr txBox="1"/>
              <p:nvPr/>
            </p:nvSpPr>
            <p:spPr>
              <a:xfrm>
                <a:off x="1422" y="2115"/>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34224" name="Text Box 32"/>
              <p:cNvSpPr txBox="1"/>
              <p:nvPr/>
            </p:nvSpPr>
            <p:spPr>
              <a:xfrm>
                <a:off x="1881" y="2118"/>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34225" name="Text Box 33"/>
              <p:cNvSpPr txBox="1"/>
              <p:nvPr/>
            </p:nvSpPr>
            <p:spPr>
              <a:xfrm>
                <a:off x="2326" y="210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34226" name="Text Box 34"/>
              <p:cNvSpPr txBox="1"/>
              <p:nvPr/>
            </p:nvSpPr>
            <p:spPr>
              <a:xfrm>
                <a:off x="655" y="1944"/>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CD</a:t>
                </a:r>
              </a:p>
            </p:txBody>
          </p:sp>
          <p:sp>
            <p:nvSpPr>
              <p:cNvPr id="134227" name="Text Box 35"/>
              <p:cNvSpPr txBox="1"/>
              <p:nvPr/>
            </p:nvSpPr>
            <p:spPr>
              <a:xfrm>
                <a:off x="414" y="2184"/>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AB</a:t>
                </a:r>
              </a:p>
            </p:txBody>
          </p:sp>
          <p:sp>
            <p:nvSpPr>
              <p:cNvPr id="134228" name="Text Box 36"/>
              <p:cNvSpPr txBox="1"/>
              <p:nvPr/>
            </p:nvSpPr>
            <p:spPr>
              <a:xfrm>
                <a:off x="558" y="2424"/>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34229" name="Text Box 37"/>
              <p:cNvSpPr txBox="1"/>
              <p:nvPr/>
            </p:nvSpPr>
            <p:spPr>
              <a:xfrm>
                <a:off x="567" y="2760"/>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34230" name="Text Box 38"/>
              <p:cNvSpPr txBox="1"/>
              <p:nvPr/>
            </p:nvSpPr>
            <p:spPr>
              <a:xfrm>
                <a:off x="567" y="3096"/>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34231" name="Text Box 39"/>
              <p:cNvSpPr txBox="1"/>
              <p:nvPr/>
            </p:nvSpPr>
            <p:spPr>
              <a:xfrm>
                <a:off x="549" y="3396"/>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grpSp>
        <p:grpSp>
          <p:nvGrpSpPr>
            <p:cNvPr id="134164" name="Group 85"/>
            <p:cNvGrpSpPr/>
            <p:nvPr/>
          </p:nvGrpSpPr>
          <p:grpSpPr>
            <a:xfrm>
              <a:off x="1041" y="1763"/>
              <a:ext cx="244" cy="288"/>
              <a:chOff x="1041" y="1763"/>
              <a:chExt cx="244" cy="288"/>
            </a:xfrm>
          </p:grpSpPr>
          <p:sp>
            <p:nvSpPr>
              <p:cNvPr id="134193" name="Text Box 41"/>
              <p:cNvSpPr txBox="1"/>
              <p:nvPr/>
            </p:nvSpPr>
            <p:spPr>
              <a:xfrm>
                <a:off x="1041" y="1763"/>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00FF"/>
                    </a:solidFill>
                    <a:ea typeface="楷体_GB2312"/>
                  </a:rPr>
                  <a:t>C</a:t>
                </a:r>
              </a:p>
            </p:txBody>
          </p:sp>
          <p:sp>
            <p:nvSpPr>
              <p:cNvPr id="134194" name="Line 42"/>
              <p:cNvSpPr/>
              <p:nvPr/>
            </p:nvSpPr>
            <p:spPr>
              <a:xfrm>
                <a:off x="1107" y="1811"/>
                <a:ext cx="96" cy="0"/>
              </a:xfrm>
              <a:prstGeom prst="line">
                <a:avLst/>
              </a:prstGeom>
              <a:ln w="25400" cap="flat" cmpd="sng">
                <a:solidFill>
                  <a:srgbClr val="0000FF"/>
                </a:solidFill>
                <a:prstDash val="solid"/>
                <a:headEnd type="none" w="med" len="med"/>
                <a:tailEnd type="none" w="med" len="med"/>
              </a:ln>
            </p:spPr>
          </p:sp>
        </p:grpSp>
        <p:sp>
          <p:nvSpPr>
            <p:cNvPr id="134165" name="AutoShape 43"/>
            <p:cNvSpPr/>
            <p:nvPr/>
          </p:nvSpPr>
          <p:spPr>
            <a:xfrm>
              <a:off x="640" y="2301"/>
              <a:ext cx="720" cy="1248"/>
            </a:xfrm>
            <a:prstGeom prst="flowChartAlternateProcess">
              <a:avLst/>
            </a:prstGeom>
            <a:noFill/>
            <a:ln w="25400"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34166" name="Line 44"/>
            <p:cNvSpPr/>
            <p:nvPr/>
          </p:nvSpPr>
          <p:spPr>
            <a:xfrm flipV="1">
              <a:off x="923" y="1989"/>
              <a:ext cx="199" cy="299"/>
            </a:xfrm>
            <a:prstGeom prst="line">
              <a:avLst/>
            </a:prstGeom>
            <a:ln w="25400" cap="flat" cmpd="sng">
              <a:solidFill>
                <a:srgbClr val="0000FF"/>
              </a:solidFill>
              <a:prstDash val="solid"/>
              <a:headEnd type="none" w="med" len="med"/>
              <a:tailEnd type="none" w="med" len="med"/>
            </a:ln>
          </p:spPr>
        </p:sp>
        <p:sp>
          <p:nvSpPr>
            <p:cNvPr id="134167" name="AutoShape 45"/>
            <p:cNvSpPr/>
            <p:nvPr/>
          </p:nvSpPr>
          <p:spPr>
            <a:xfrm>
              <a:off x="640" y="2953"/>
              <a:ext cx="1701" cy="255"/>
            </a:xfrm>
            <a:prstGeom prst="flowChartAlternateProcess">
              <a:avLst/>
            </a:prstGeom>
            <a:noFill/>
            <a:ln w="25400" cap="flat" cmpd="sng">
              <a:solidFill>
                <a:srgbClr val="9933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pSp>
          <p:nvGrpSpPr>
            <p:cNvPr id="134168" name="Group 46"/>
            <p:cNvGrpSpPr/>
            <p:nvPr/>
          </p:nvGrpSpPr>
          <p:grpSpPr>
            <a:xfrm>
              <a:off x="583" y="3293"/>
              <a:ext cx="1786" cy="256"/>
              <a:chOff x="924" y="3407"/>
              <a:chExt cx="1786" cy="256"/>
            </a:xfrm>
          </p:grpSpPr>
          <p:grpSp>
            <p:nvGrpSpPr>
              <p:cNvPr id="134185" name="Group 47"/>
              <p:cNvGrpSpPr/>
              <p:nvPr/>
            </p:nvGrpSpPr>
            <p:grpSpPr>
              <a:xfrm rot="10800000">
                <a:off x="2341" y="3417"/>
                <a:ext cx="369" cy="246"/>
                <a:chOff x="3552" y="2160"/>
                <a:chExt cx="384" cy="1248"/>
              </a:xfrm>
            </p:grpSpPr>
            <p:sp>
              <p:nvSpPr>
                <p:cNvPr id="134190" name="AutoShape 48"/>
                <p:cNvSpPr/>
                <p:nvPr/>
              </p:nvSpPr>
              <p:spPr>
                <a:xfrm>
                  <a:off x="3792" y="2160"/>
                  <a:ext cx="144" cy="1248"/>
                </a:xfrm>
                <a:prstGeom prst="rightBracket">
                  <a:avLst>
                    <a:gd name="adj" fmla="val 72222"/>
                  </a:avLst>
                </a:prstGeom>
                <a:noFill/>
                <a:ln w="25400" cap="flat" cmpd="sng">
                  <a:solidFill>
                    <a:srgbClr val="339966"/>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34191" name="Line 49"/>
                <p:cNvSpPr/>
                <p:nvPr/>
              </p:nvSpPr>
              <p:spPr>
                <a:xfrm flipH="1">
                  <a:off x="3552" y="2160"/>
                  <a:ext cx="288" cy="0"/>
                </a:xfrm>
                <a:prstGeom prst="line">
                  <a:avLst/>
                </a:prstGeom>
                <a:ln w="25400" cap="flat" cmpd="sng">
                  <a:solidFill>
                    <a:srgbClr val="339966"/>
                  </a:solidFill>
                  <a:prstDash val="solid"/>
                  <a:headEnd type="none" w="med" len="med"/>
                  <a:tailEnd type="none" w="med" len="med"/>
                </a:ln>
              </p:spPr>
            </p:sp>
            <p:sp>
              <p:nvSpPr>
                <p:cNvPr id="134192" name="Line 50"/>
                <p:cNvSpPr/>
                <p:nvPr/>
              </p:nvSpPr>
              <p:spPr>
                <a:xfrm flipH="1">
                  <a:off x="3552" y="3408"/>
                  <a:ext cx="288" cy="0"/>
                </a:xfrm>
                <a:prstGeom prst="line">
                  <a:avLst/>
                </a:prstGeom>
                <a:ln w="25400" cap="flat" cmpd="sng">
                  <a:solidFill>
                    <a:srgbClr val="339966"/>
                  </a:solidFill>
                  <a:prstDash val="solid"/>
                  <a:headEnd type="none" w="med" len="med"/>
                  <a:tailEnd type="none" w="med" len="med"/>
                </a:ln>
              </p:spPr>
            </p:sp>
          </p:grpSp>
          <p:grpSp>
            <p:nvGrpSpPr>
              <p:cNvPr id="134186" name="Group 51"/>
              <p:cNvGrpSpPr/>
              <p:nvPr/>
            </p:nvGrpSpPr>
            <p:grpSpPr>
              <a:xfrm rot="-10800000" flipH="1">
                <a:off x="924" y="3407"/>
                <a:ext cx="369" cy="246"/>
                <a:chOff x="3552" y="2160"/>
                <a:chExt cx="384" cy="1248"/>
              </a:xfrm>
            </p:grpSpPr>
            <p:sp>
              <p:nvSpPr>
                <p:cNvPr id="134187" name="AutoShape 52"/>
                <p:cNvSpPr/>
                <p:nvPr/>
              </p:nvSpPr>
              <p:spPr>
                <a:xfrm>
                  <a:off x="3792" y="2160"/>
                  <a:ext cx="144" cy="1248"/>
                </a:xfrm>
                <a:prstGeom prst="rightBracket">
                  <a:avLst>
                    <a:gd name="adj" fmla="val 72222"/>
                  </a:avLst>
                </a:prstGeom>
                <a:noFill/>
                <a:ln w="25400" cap="flat" cmpd="sng">
                  <a:solidFill>
                    <a:srgbClr val="339966"/>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34188" name="Line 53"/>
                <p:cNvSpPr/>
                <p:nvPr/>
              </p:nvSpPr>
              <p:spPr>
                <a:xfrm flipH="1">
                  <a:off x="3552" y="2160"/>
                  <a:ext cx="288" cy="0"/>
                </a:xfrm>
                <a:prstGeom prst="line">
                  <a:avLst/>
                </a:prstGeom>
                <a:ln w="25400" cap="flat" cmpd="sng">
                  <a:solidFill>
                    <a:srgbClr val="339966"/>
                  </a:solidFill>
                  <a:prstDash val="solid"/>
                  <a:headEnd type="none" w="med" len="med"/>
                  <a:tailEnd type="none" w="med" len="med"/>
                </a:ln>
              </p:spPr>
            </p:sp>
            <p:sp>
              <p:nvSpPr>
                <p:cNvPr id="134189" name="Line 54"/>
                <p:cNvSpPr/>
                <p:nvPr/>
              </p:nvSpPr>
              <p:spPr>
                <a:xfrm flipH="1">
                  <a:off x="3552" y="3408"/>
                  <a:ext cx="288" cy="0"/>
                </a:xfrm>
                <a:prstGeom prst="line">
                  <a:avLst/>
                </a:prstGeom>
                <a:ln w="25400" cap="flat" cmpd="sng">
                  <a:solidFill>
                    <a:srgbClr val="339966"/>
                  </a:solidFill>
                  <a:prstDash val="solid"/>
                  <a:headEnd type="none" w="med" len="med"/>
                  <a:tailEnd type="none" w="med" len="med"/>
                </a:ln>
              </p:spPr>
            </p:sp>
          </p:grpSp>
        </p:grpSp>
        <p:sp>
          <p:nvSpPr>
            <p:cNvPr id="134169" name="AutoShape 55"/>
            <p:cNvSpPr/>
            <p:nvPr/>
          </p:nvSpPr>
          <p:spPr>
            <a:xfrm>
              <a:off x="668" y="2642"/>
              <a:ext cx="652" cy="595"/>
            </a:xfrm>
            <a:prstGeom prst="flowChartAlternateProcess">
              <a:avLst/>
            </a:prstGeom>
            <a:noFill/>
            <a:ln w="25400" cap="flat" cmpd="sng">
              <a:solidFill>
                <a:srgbClr val="FF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34170" name="Line 56"/>
            <p:cNvSpPr/>
            <p:nvPr/>
          </p:nvSpPr>
          <p:spPr>
            <a:xfrm flipV="1">
              <a:off x="1122" y="2074"/>
              <a:ext cx="311" cy="567"/>
            </a:xfrm>
            <a:prstGeom prst="line">
              <a:avLst/>
            </a:prstGeom>
            <a:ln w="25400" cap="flat" cmpd="sng">
              <a:solidFill>
                <a:srgbClr val="FF00FF"/>
              </a:solidFill>
              <a:prstDash val="solid"/>
              <a:miter/>
              <a:headEnd type="none" w="med" len="med"/>
              <a:tailEnd type="none" w="med" len="med"/>
            </a:ln>
          </p:spPr>
        </p:sp>
        <p:sp>
          <p:nvSpPr>
            <p:cNvPr id="134171" name="Text Box 58"/>
            <p:cNvSpPr txBox="1"/>
            <p:nvPr/>
          </p:nvSpPr>
          <p:spPr>
            <a:xfrm>
              <a:off x="1281" y="1763"/>
              <a:ext cx="425"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BC</a:t>
              </a:r>
            </a:p>
          </p:txBody>
        </p:sp>
        <p:sp>
          <p:nvSpPr>
            <p:cNvPr id="134172" name="Line 59"/>
            <p:cNvSpPr/>
            <p:nvPr/>
          </p:nvSpPr>
          <p:spPr>
            <a:xfrm>
              <a:off x="1501" y="1811"/>
              <a:ext cx="96" cy="0"/>
            </a:xfrm>
            <a:prstGeom prst="line">
              <a:avLst/>
            </a:prstGeom>
            <a:ln w="25400" cap="flat" cmpd="sng">
              <a:solidFill>
                <a:srgbClr val="FF00FF"/>
              </a:solidFill>
              <a:prstDash val="solid"/>
              <a:headEnd type="none" w="med" len="med"/>
              <a:tailEnd type="none" w="med" len="med"/>
            </a:ln>
          </p:spPr>
        </p:sp>
        <p:sp>
          <p:nvSpPr>
            <p:cNvPr id="134173" name="Line 60"/>
            <p:cNvSpPr/>
            <p:nvPr/>
          </p:nvSpPr>
          <p:spPr>
            <a:xfrm flipV="1">
              <a:off x="2341" y="2840"/>
              <a:ext cx="255" cy="141"/>
            </a:xfrm>
            <a:prstGeom prst="line">
              <a:avLst/>
            </a:prstGeom>
            <a:ln w="25400" cap="flat" cmpd="sng">
              <a:solidFill>
                <a:srgbClr val="993366"/>
              </a:solidFill>
              <a:prstDash val="solid"/>
              <a:miter/>
              <a:headEnd type="none" w="med" len="med"/>
              <a:tailEnd type="none" w="med" len="med"/>
            </a:ln>
          </p:spPr>
        </p:sp>
        <p:sp>
          <p:nvSpPr>
            <p:cNvPr id="134174" name="Text Box 61"/>
            <p:cNvSpPr txBox="1"/>
            <p:nvPr/>
          </p:nvSpPr>
          <p:spPr>
            <a:xfrm>
              <a:off x="2397" y="2610"/>
              <a:ext cx="425"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990000"/>
                  </a:solidFill>
                  <a:ea typeface="楷体_GB2312"/>
                </a:rPr>
                <a:t>AB</a:t>
              </a:r>
            </a:p>
          </p:txBody>
        </p:sp>
        <p:sp>
          <p:nvSpPr>
            <p:cNvPr id="134175" name="Line 62"/>
            <p:cNvSpPr/>
            <p:nvPr/>
          </p:nvSpPr>
          <p:spPr>
            <a:xfrm>
              <a:off x="640" y="3549"/>
              <a:ext cx="113" cy="198"/>
            </a:xfrm>
            <a:prstGeom prst="line">
              <a:avLst/>
            </a:prstGeom>
            <a:ln w="25400" cap="flat" cmpd="sng">
              <a:solidFill>
                <a:srgbClr val="339966"/>
              </a:solidFill>
              <a:prstDash val="solid"/>
              <a:miter/>
              <a:headEnd type="none" w="med" len="med"/>
              <a:tailEnd type="none" w="med" len="med"/>
            </a:ln>
          </p:spPr>
        </p:sp>
        <p:grpSp>
          <p:nvGrpSpPr>
            <p:cNvPr id="134176" name="Group 87"/>
            <p:cNvGrpSpPr/>
            <p:nvPr/>
          </p:nvGrpSpPr>
          <p:grpSpPr>
            <a:xfrm>
              <a:off x="583" y="3828"/>
              <a:ext cx="624" cy="288"/>
              <a:chOff x="583" y="3828"/>
              <a:chExt cx="624" cy="288"/>
            </a:xfrm>
          </p:grpSpPr>
          <p:sp>
            <p:nvSpPr>
              <p:cNvPr id="134182" name="Text Box 64"/>
              <p:cNvSpPr txBox="1"/>
              <p:nvPr/>
            </p:nvSpPr>
            <p:spPr>
              <a:xfrm>
                <a:off x="583" y="3828"/>
                <a:ext cx="62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669900"/>
                    </a:solidFill>
                    <a:ea typeface="楷体_GB2312"/>
                  </a:rPr>
                  <a:t>ABD</a:t>
                </a:r>
              </a:p>
            </p:txBody>
          </p:sp>
          <p:sp>
            <p:nvSpPr>
              <p:cNvPr id="134183" name="Line 65"/>
              <p:cNvSpPr/>
              <p:nvPr/>
            </p:nvSpPr>
            <p:spPr>
              <a:xfrm>
                <a:off x="969" y="3876"/>
                <a:ext cx="96" cy="0"/>
              </a:xfrm>
              <a:prstGeom prst="line">
                <a:avLst/>
              </a:prstGeom>
              <a:ln w="25400" cap="flat" cmpd="sng">
                <a:solidFill>
                  <a:srgbClr val="008000"/>
                </a:solidFill>
                <a:prstDash val="solid"/>
                <a:headEnd type="none" w="med" len="med"/>
                <a:tailEnd type="none" w="med" len="med"/>
              </a:ln>
            </p:spPr>
          </p:sp>
          <p:sp>
            <p:nvSpPr>
              <p:cNvPr id="134184" name="Line 66"/>
              <p:cNvSpPr/>
              <p:nvPr/>
            </p:nvSpPr>
            <p:spPr>
              <a:xfrm>
                <a:off x="820" y="3876"/>
                <a:ext cx="96" cy="0"/>
              </a:xfrm>
              <a:prstGeom prst="line">
                <a:avLst/>
              </a:prstGeom>
              <a:ln w="25400" cap="flat" cmpd="sng">
                <a:solidFill>
                  <a:srgbClr val="008000"/>
                </a:solidFill>
                <a:prstDash val="solid"/>
                <a:headEnd type="none" w="med" len="med"/>
                <a:tailEnd type="none" w="med" len="med"/>
              </a:ln>
            </p:spPr>
          </p:sp>
        </p:grpSp>
        <p:sp>
          <p:nvSpPr>
            <p:cNvPr id="134177" name="Line 67"/>
            <p:cNvSpPr/>
            <p:nvPr/>
          </p:nvSpPr>
          <p:spPr>
            <a:xfrm>
              <a:off x="2170" y="3520"/>
              <a:ext cx="114" cy="312"/>
            </a:xfrm>
            <a:prstGeom prst="line">
              <a:avLst/>
            </a:prstGeom>
            <a:ln w="25400" cap="flat" cmpd="sng">
              <a:solidFill>
                <a:srgbClr val="FF3300"/>
              </a:solidFill>
              <a:prstDash val="solid"/>
              <a:miter/>
              <a:headEnd type="none" w="med" len="med"/>
              <a:tailEnd type="none" w="med" len="med"/>
            </a:ln>
          </p:spPr>
        </p:sp>
        <p:grpSp>
          <p:nvGrpSpPr>
            <p:cNvPr id="134178" name="Group 86"/>
            <p:cNvGrpSpPr/>
            <p:nvPr/>
          </p:nvGrpSpPr>
          <p:grpSpPr>
            <a:xfrm>
              <a:off x="2000" y="3828"/>
              <a:ext cx="624" cy="288"/>
              <a:chOff x="2000" y="3828"/>
              <a:chExt cx="624" cy="288"/>
            </a:xfrm>
          </p:grpSpPr>
          <p:sp>
            <p:nvSpPr>
              <p:cNvPr id="134180" name="Text Box 69"/>
              <p:cNvSpPr txBox="1"/>
              <p:nvPr/>
            </p:nvSpPr>
            <p:spPr>
              <a:xfrm>
                <a:off x="2000" y="3828"/>
                <a:ext cx="62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3300"/>
                    </a:solidFill>
                    <a:ea typeface="楷体_GB2312"/>
                  </a:rPr>
                  <a:t>ACD</a:t>
                </a:r>
              </a:p>
            </p:txBody>
          </p:sp>
          <p:sp>
            <p:nvSpPr>
              <p:cNvPr id="134181" name="Line 70"/>
              <p:cNvSpPr/>
              <p:nvPr/>
            </p:nvSpPr>
            <p:spPr>
              <a:xfrm>
                <a:off x="2382" y="3880"/>
                <a:ext cx="96" cy="0"/>
              </a:xfrm>
              <a:prstGeom prst="line">
                <a:avLst/>
              </a:prstGeom>
              <a:ln w="25400" cap="flat" cmpd="sng">
                <a:solidFill>
                  <a:srgbClr val="FF3300"/>
                </a:solidFill>
                <a:prstDash val="solid"/>
                <a:headEnd type="none" w="med" len="med"/>
                <a:tailEnd type="none" w="med" len="med"/>
              </a:ln>
            </p:spPr>
          </p:sp>
        </p:grpSp>
        <p:sp>
          <p:nvSpPr>
            <p:cNvPr id="134179" name="AutoShape 71"/>
            <p:cNvSpPr/>
            <p:nvPr/>
          </p:nvSpPr>
          <p:spPr>
            <a:xfrm>
              <a:off x="2000" y="2982"/>
              <a:ext cx="312" cy="538"/>
            </a:xfrm>
            <a:prstGeom prst="flowChartAlternateProcess">
              <a:avLst/>
            </a:prstGeom>
            <a:noFill/>
            <a:ln w="254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pSp>
      <p:sp>
        <p:nvSpPr>
          <p:cNvPr id="134148" name="Text Box 74"/>
          <p:cNvSpPr txBox="1"/>
          <p:nvPr/>
        </p:nvSpPr>
        <p:spPr>
          <a:xfrm>
            <a:off x="468313" y="304800"/>
            <a:ext cx="8307387"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endParaRPr lang="en-US" altLang="zh-CN" sz="2800" b="1" dirty="0">
              <a:solidFill>
                <a:srgbClr val="FF6600"/>
              </a:solidFill>
              <a:latin typeface="黑体" panose="02010609060101010101" pitchFamily="49" charset="-122"/>
              <a:ea typeface="黑体" panose="02010609060101010101" pitchFamily="49" charset="-122"/>
            </a:endParaRPr>
          </a:p>
        </p:txBody>
      </p:sp>
      <p:graphicFrame>
        <p:nvGraphicFramePr>
          <p:cNvPr id="103429" name="Object 75"/>
          <p:cNvGraphicFramePr>
            <a:graphicFrameLocks noGrp="1" noChangeAspect="1"/>
          </p:cNvGraphicFramePr>
          <p:nvPr>
            <p:ph hasCustomPrompt="1"/>
          </p:nvPr>
        </p:nvGraphicFramePr>
        <p:xfrm>
          <a:off x="374650" y="642938"/>
          <a:ext cx="8477250" cy="1601787"/>
        </p:xfrm>
        <a:graphic>
          <a:graphicData uri="http://schemas.openxmlformats.org/presentationml/2006/ole">
            <mc:AlternateContent xmlns:mc="http://schemas.openxmlformats.org/markup-compatibility/2006">
              <mc:Choice xmlns:v="urn:schemas-microsoft-com:vml" Requires="v">
                <p:oleObj spid="_x0000_s46085" r:id="rId3" imgW="63855600" imgH="12068175" progId="Equation.DSMT4">
                  <p:embed/>
                </p:oleObj>
              </mc:Choice>
              <mc:Fallback>
                <p:oleObj r:id="rId3" imgW="63855600" imgH="12068175" progId="Equation.DSMT4">
                  <p:embed/>
                  <p:pic>
                    <p:nvPicPr>
                      <p:cNvPr id="0" name="图片 3187"/>
                      <p:cNvPicPr/>
                      <p:nvPr/>
                    </p:nvPicPr>
                    <p:blipFill>
                      <a:blip r:embed="rId4"/>
                      <a:srcRect/>
                      <a:stretch>
                        <a:fillRect/>
                      </a:stretch>
                    </p:blipFill>
                    <p:spPr>
                      <a:xfrm>
                        <a:off x="374650" y="642938"/>
                        <a:ext cx="8477250" cy="1601787"/>
                      </a:xfrm>
                      <a:prstGeom prst="rect">
                        <a:avLst/>
                      </a:prstGeom>
                      <a:noFill/>
                      <a:ln w="38100">
                        <a:miter/>
                      </a:ln>
                    </p:spPr>
                  </p:pic>
                </p:oleObj>
              </mc:Fallback>
            </mc:AlternateContent>
          </a:graphicData>
        </a:graphic>
      </p:graphicFrame>
      <p:grpSp>
        <p:nvGrpSpPr>
          <p:cNvPr id="103430" name="组合 1"/>
          <p:cNvGrpSpPr/>
          <p:nvPr/>
        </p:nvGrpSpPr>
        <p:grpSpPr>
          <a:xfrm>
            <a:off x="4641850" y="4448175"/>
            <a:ext cx="585788" cy="914400"/>
            <a:chOff x="7084251" y="4557660"/>
            <a:chExt cx="585788" cy="390525"/>
          </a:xfrm>
        </p:grpSpPr>
        <p:sp>
          <p:nvSpPr>
            <p:cNvPr id="134160" name="AutoShape 48"/>
            <p:cNvSpPr/>
            <p:nvPr/>
          </p:nvSpPr>
          <p:spPr>
            <a:xfrm rot="10800000">
              <a:off x="7084251" y="4557660"/>
              <a:ext cx="219671" cy="390525"/>
            </a:xfrm>
            <a:prstGeom prst="rightBracket">
              <a:avLst>
                <a:gd name="adj" fmla="val 72221"/>
              </a:avLst>
            </a:prstGeom>
            <a:noFill/>
            <a:ln w="25400" cap="flat" cmpd="sng">
              <a:solidFill>
                <a:srgbClr val="7030A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7030A0"/>
                </a:solidFill>
                <a:ea typeface="楷体_GB2312"/>
              </a:endParaRPr>
            </a:p>
          </p:txBody>
        </p:sp>
        <p:sp>
          <p:nvSpPr>
            <p:cNvPr id="134161" name="Line 49"/>
            <p:cNvSpPr/>
            <p:nvPr/>
          </p:nvSpPr>
          <p:spPr>
            <a:xfrm rot="-10800000" flipH="1">
              <a:off x="7230698" y="4948185"/>
              <a:ext cx="439341" cy="0"/>
            </a:xfrm>
            <a:prstGeom prst="line">
              <a:avLst/>
            </a:prstGeom>
            <a:ln w="25400" cap="flat" cmpd="sng">
              <a:solidFill>
                <a:srgbClr val="7030A0"/>
              </a:solidFill>
              <a:prstDash val="solid"/>
              <a:headEnd type="none" w="med" len="med"/>
              <a:tailEnd type="none" w="med" len="med"/>
            </a:ln>
          </p:spPr>
        </p:sp>
        <p:sp>
          <p:nvSpPr>
            <p:cNvPr id="134162" name="Line 50"/>
            <p:cNvSpPr/>
            <p:nvPr/>
          </p:nvSpPr>
          <p:spPr>
            <a:xfrm rot="-10800000" flipH="1">
              <a:off x="7230698" y="4557660"/>
              <a:ext cx="439341" cy="0"/>
            </a:xfrm>
            <a:prstGeom prst="line">
              <a:avLst/>
            </a:prstGeom>
            <a:ln w="25400" cap="flat" cmpd="sng">
              <a:solidFill>
                <a:srgbClr val="7030A0"/>
              </a:solidFill>
              <a:prstDash val="solid"/>
              <a:headEnd type="none" w="med" len="med"/>
              <a:tailEnd type="none" w="med" len="med"/>
            </a:ln>
          </p:spPr>
        </p:sp>
      </p:grpSp>
      <p:grpSp>
        <p:nvGrpSpPr>
          <p:cNvPr id="103431" name="组合 2"/>
          <p:cNvGrpSpPr/>
          <p:nvPr/>
        </p:nvGrpSpPr>
        <p:grpSpPr>
          <a:xfrm>
            <a:off x="2493963" y="4440238"/>
            <a:ext cx="585787" cy="922337"/>
            <a:chOff x="7103784" y="5139610"/>
            <a:chExt cx="585789" cy="390525"/>
          </a:xfrm>
        </p:grpSpPr>
        <p:sp>
          <p:nvSpPr>
            <p:cNvPr id="134157" name="AutoShape 52"/>
            <p:cNvSpPr/>
            <p:nvPr/>
          </p:nvSpPr>
          <p:spPr>
            <a:xfrm rot="-10800000" flipH="1">
              <a:off x="7469902" y="5139610"/>
              <a:ext cx="219671" cy="390525"/>
            </a:xfrm>
            <a:prstGeom prst="rightBracket">
              <a:avLst>
                <a:gd name="adj" fmla="val 72221"/>
              </a:avLst>
            </a:prstGeom>
            <a:noFill/>
            <a:ln w="25400" cap="flat" cmpd="sng">
              <a:solidFill>
                <a:srgbClr val="7030A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34158" name="Line 53"/>
            <p:cNvSpPr/>
            <p:nvPr/>
          </p:nvSpPr>
          <p:spPr>
            <a:xfrm rot="10800000">
              <a:off x="7103784" y="5530135"/>
              <a:ext cx="439341" cy="0"/>
            </a:xfrm>
            <a:prstGeom prst="line">
              <a:avLst/>
            </a:prstGeom>
            <a:ln w="25400" cap="flat" cmpd="sng">
              <a:solidFill>
                <a:srgbClr val="7030A0"/>
              </a:solidFill>
              <a:prstDash val="solid"/>
              <a:headEnd type="none" w="med" len="med"/>
              <a:tailEnd type="none" w="med" len="med"/>
            </a:ln>
          </p:spPr>
        </p:sp>
        <p:sp>
          <p:nvSpPr>
            <p:cNvPr id="134159" name="Line 54"/>
            <p:cNvSpPr/>
            <p:nvPr/>
          </p:nvSpPr>
          <p:spPr>
            <a:xfrm rot="10800000">
              <a:off x="7103784" y="5139610"/>
              <a:ext cx="439341" cy="0"/>
            </a:xfrm>
            <a:prstGeom prst="line">
              <a:avLst/>
            </a:prstGeom>
            <a:ln w="25400" cap="flat" cmpd="sng">
              <a:solidFill>
                <a:srgbClr val="7030A0"/>
              </a:solidFill>
              <a:prstDash val="solid"/>
              <a:headEnd type="none" w="med" len="med"/>
              <a:tailEnd type="none" w="med" len="med"/>
            </a:ln>
          </p:spPr>
        </p:sp>
      </p:grpSp>
      <p:sp>
        <p:nvSpPr>
          <p:cNvPr id="103432" name="Line 67"/>
          <p:cNvSpPr/>
          <p:nvPr/>
        </p:nvSpPr>
        <p:spPr>
          <a:xfrm flipH="1" flipV="1">
            <a:off x="1841500" y="4371975"/>
            <a:ext cx="1208088" cy="325438"/>
          </a:xfrm>
          <a:prstGeom prst="line">
            <a:avLst/>
          </a:prstGeom>
          <a:ln w="25400" cap="flat" cmpd="sng">
            <a:solidFill>
              <a:srgbClr val="7030A0"/>
            </a:solidFill>
            <a:prstDash val="solid"/>
            <a:miter/>
            <a:headEnd type="none" w="med" len="med"/>
            <a:tailEnd type="none" w="med" len="med"/>
          </a:ln>
        </p:spPr>
      </p:sp>
      <p:sp>
        <p:nvSpPr>
          <p:cNvPr id="103433" name="Text Box 69"/>
          <p:cNvSpPr txBox="1"/>
          <p:nvPr/>
        </p:nvSpPr>
        <p:spPr>
          <a:xfrm>
            <a:off x="1035050" y="4164013"/>
            <a:ext cx="990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7030A0"/>
                </a:solidFill>
                <a:ea typeface="楷体_GB2312"/>
              </a:rPr>
              <a:t>AD</a:t>
            </a:r>
          </a:p>
        </p:txBody>
      </p:sp>
      <p:sp>
        <p:nvSpPr>
          <p:cNvPr id="103434" name="Line 70"/>
          <p:cNvSpPr/>
          <p:nvPr/>
        </p:nvSpPr>
        <p:spPr>
          <a:xfrm>
            <a:off x="1530350" y="4240213"/>
            <a:ext cx="152400" cy="0"/>
          </a:xfrm>
          <a:prstGeom prst="line">
            <a:avLst/>
          </a:prstGeom>
          <a:ln w="25400" cap="flat" cmpd="sng">
            <a:solidFill>
              <a:srgbClr val="7030A0"/>
            </a:solidFill>
            <a:prstDash val="solid"/>
            <a:headEnd type="none" w="med" len="med"/>
            <a:tailEnd type="none" w="med" len="med"/>
          </a:ln>
        </p:spPr>
      </p:sp>
      <p:graphicFrame>
        <p:nvGraphicFramePr>
          <p:cNvPr id="103435" name="对象 3"/>
          <p:cNvGraphicFramePr>
            <a:graphicFrameLocks noChangeAspect="1"/>
          </p:cNvGraphicFramePr>
          <p:nvPr/>
        </p:nvGraphicFramePr>
        <p:xfrm>
          <a:off x="6164263" y="5172075"/>
          <a:ext cx="1916112" cy="587375"/>
        </p:xfrm>
        <a:graphic>
          <a:graphicData uri="http://schemas.openxmlformats.org/presentationml/2006/ole">
            <mc:AlternateContent xmlns:mc="http://schemas.openxmlformats.org/markup-compatibility/2006">
              <mc:Choice xmlns:v="urn:schemas-microsoft-com:vml" Requires="v">
                <p:oleObj spid="_x0000_s46086" r:id="rId5" imgW="787400" imgH="241300" progId="Equation.DSMT4">
                  <p:embed/>
                </p:oleObj>
              </mc:Choice>
              <mc:Fallback>
                <p:oleObj r:id="rId5" imgW="787400" imgH="241300" progId="Equation.DSMT4">
                  <p:embed/>
                  <p:pic>
                    <p:nvPicPr>
                      <p:cNvPr id="0" name="图片 3188"/>
                      <p:cNvPicPr/>
                      <p:nvPr/>
                    </p:nvPicPr>
                    <p:blipFill>
                      <a:blip r:embed="rId6"/>
                      <a:stretch>
                        <a:fillRect/>
                      </a:stretch>
                    </p:blipFill>
                    <p:spPr>
                      <a:xfrm>
                        <a:off x="6164263" y="5172075"/>
                        <a:ext cx="1916112" cy="587375"/>
                      </a:xfrm>
                      <a:prstGeom prst="rect">
                        <a:avLst/>
                      </a:prstGeom>
                      <a:noFill/>
                      <a:ln w="38100">
                        <a:noFill/>
                        <a:miter/>
                      </a:ln>
                    </p:spPr>
                  </p:pic>
                </p:oleObj>
              </mc:Fallback>
            </mc:AlternateContent>
          </a:graphicData>
        </a:graphic>
      </p:graphicFrame>
      <p:sp>
        <p:nvSpPr>
          <p:cNvPr id="2" name="TextBox 1"/>
          <p:cNvSpPr txBox="1"/>
          <p:nvPr/>
        </p:nvSpPr>
        <p:spPr>
          <a:xfrm>
            <a:off x="6127750" y="4643438"/>
            <a:ext cx="1525588" cy="5857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b="1" dirty="0">
                <a:solidFill>
                  <a:srgbClr val="FF0000"/>
                </a:solidFill>
                <a:ea typeface="楷体_GB2312"/>
              </a:rPr>
              <a:t>正确：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427"/>
                                        </p:tgtEl>
                                        <p:attrNameLst>
                                          <p:attrName>style.visibility</p:attrName>
                                        </p:attrNameLst>
                                      </p:cBhvr>
                                      <p:to>
                                        <p:strVal val="visible"/>
                                      </p:to>
                                    </p:set>
                                    <p:anim calcmode="lin" valueType="num">
                                      <p:cBhvr additive="base">
                                        <p:cTn id="11" dur="500" fill="hold"/>
                                        <p:tgtEl>
                                          <p:spTgt spid="103427"/>
                                        </p:tgtEl>
                                        <p:attrNameLst>
                                          <p:attrName>ppt_x</p:attrName>
                                        </p:attrNameLst>
                                      </p:cBhvr>
                                      <p:tavLst>
                                        <p:tav tm="0">
                                          <p:val>
                                            <p:strVal val="#ppt_x"/>
                                          </p:val>
                                        </p:tav>
                                        <p:tav tm="100000">
                                          <p:val>
                                            <p:strVal val="#ppt_x"/>
                                          </p:val>
                                        </p:tav>
                                      </p:tavLst>
                                    </p:anim>
                                    <p:anim calcmode="lin" valueType="num">
                                      <p:cBhvr additive="base">
                                        <p:cTn id="12" dur="500" fill="hold"/>
                                        <p:tgtEl>
                                          <p:spTgt spid="1034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3433"/>
                                        </p:tgtEl>
                                        <p:attrNameLst>
                                          <p:attrName>style.visibility</p:attrName>
                                        </p:attrNameLst>
                                      </p:cBhvr>
                                      <p:to>
                                        <p:strVal val="visible"/>
                                      </p:to>
                                    </p:set>
                                    <p:anim calcmode="lin" valueType="num">
                                      <p:cBhvr additive="base">
                                        <p:cTn id="17" dur="500" fill="hold"/>
                                        <p:tgtEl>
                                          <p:spTgt spid="103433"/>
                                        </p:tgtEl>
                                        <p:attrNameLst>
                                          <p:attrName>ppt_x</p:attrName>
                                        </p:attrNameLst>
                                      </p:cBhvr>
                                      <p:tavLst>
                                        <p:tav tm="0">
                                          <p:val>
                                            <p:strVal val="#ppt_x"/>
                                          </p:val>
                                        </p:tav>
                                        <p:tav tm="100000">
                                          <p:val>
                                            <p:strVal val="#ppt_x"/>
                                          </p:val>
                                        </p:tav>
                                      </p:tavLst>
                                    </p:anim>
                                    <p:anim calcmode="lin" valueType="num">
                                      <p:cBhvr additive="base">
                                        <p:cTn id="18" dur="500" fill="hold"/>
                                        <p:tgtEl>
                                          <p:spTgt spid="10343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3434"/>
                                        </p:tgtEl>
                                        <p:attrNameLst>
                                          <p:attrName>style.visibility</p:attrName>
                                        </p:attrNameLst>
                                      </p:cBhvr>
                                      <p:to>
                                        <p:strVal val="visible"/>
                                      </p:to>
                                    </p:set>
                                    <p:anim calcmode="lin" valueType="num">
                                      <p:cBhvr additive="base">
                                        <p:cTn id="21" dur="500" fill="hold"/>
                                        <p:tgtEl>
                                          <p:spTgt spid="103434"/>
                                        </p:tgtEl>
                                        <p:attrNameLst>
                                          <p:attrName>ppt_x</p:attrName>
                                        </p:attrNameLst>
                                      </p:cBhvr>
                                      <p:tavLst>
                                        <p:tav tm="0">
                                          <p:val>
                                            <p:strVal val="#ppt_x"/>
                                          </p:val>
                                        </p:tav>
                                        <p:tav tm="100000">
                                          <p:val>
                                            <p:strVal val="#ppt_x"/>
                                          </p:val>
                                        </p:tav>
                                      </p:tavLst>
                                    </p:anim>
                                    <p:anim calcmode="lin" valueType="num">
                                      <p:cBhvr additive="base">
                                        <p:cTn id="22" dur="500" fill="hold"/>
                                        <p:tgtEl>
                                          <p:spTgt spid="10343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3432"/>
                                        </p:tgtEl>
                                        <p:attrNameLst>
                                          <p:attrName>style.visibility</p:attrName>
                                        </p:attrNameLst>
                                      </p:cBhvr>
                                      <p:to>
                                        <p:strVal val="visible"/>
                                      </p:to>
                                    </p:set>
                                    <p:anim calcmode="lin" valueType="num">
                                      <p:cBhvr additive="base">
                                        <p:cTn id="25" dur="500" fill="hold"/>
                                        <p:tgtEl>
                                          <p:spTgt spid="103432"/>
                                        </p:tgtEl>
                                        <p:attrNameLst>
                                          <p:attrName>ppt_x</p:attrName>
                                        </p:attrNameLst>
                                      </p:cBhvr>
                                      <p:tavLst>
                                        <p:tav tm="0">
                                          <p:val>
                                            <p:strVal val="#ppt_x"/>
                                          </p:val>
                                        </p:tav>
                                        <p:tav tm="100000">
                                          <p:val>
                                            <p:strVal val="#ppt_x"/>
                                          </p:val>
                                        </p:tav>
                                      </p:tavLst>
                                    </p:anim>
                                    <p:anim calcmode="lin" valueType="num">
                                      <p:cBhvr additive="base">
                                        <p:cTn id="26" dur="500" fill="hold"/>
                                        <p:tgtEl>
                                          <p:spTgt spid="10343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3431"/>
                                        </p:tgtEl>
                                        <p:attrNameLst>
                                          <p:attrName>style.visibility</p:attrName>
                                        </p:attrNameLst>
                                      </p:cBhvr>
                                      <p:to>
                                        <p:strVal val="visible"/>
                                      </p:to>
                                    </p:set>
                                    <p:anim calcmode="lin" valueType="num">
                                      <p:cBhvr additive="base">
                                        <p:cTn id="29" dur="500" fill="hold"/>
                                        <p:tgtEl>
                                          <p:spTgt spid="103431"/>
                                        </p:tgtEl>
                                        <p:attrNameLst>
                                          <p:attrName>ppt_x</p:attrName>
                                        </p:attrNameLst>
                                      </p:cBhvr>
                                      <p:tavLst>
                                        <p:tav tm="0">
                                          <p:val>
                                            <p:strVal val="#ppt_x"/>
                                          </p:val>
                                        </p:tav>
                                        <p:tav tm="100000">
                                          <p:val>
                                            <p:strVal val="#ppt_x"/>
                                          </p:val>
                                        </p:tav>
                                      </p:tavLst>
                                    </p:anim>
                                    <p:anim calcmode="lin" valueType="num">
                                      <p:cBhvr additive="base">
                                        <p:cTn id="30" dur="500" fill="hold"/>
                                        <p:tgtEl>
                                          <p:spTgt spid="10343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3430"/>
                                        </p:tgtEl>
                                        <p:attrNameLst>
                                          <p:attrName>style.visibility</p:attrName>
                                        </p:attrNameLst>
                                      </p:cBhvr>
                                      <p:to>
                                        <p:strVal val="visible"/>
                                      </p:to>
                                    </p:set>
                                    <p:anim calcmode="lin" valueType="num">
                                      <p:cBhvr additive="base">
                                        <p:cTn id="33" dur="500" fill="hold"/>
                                        <p:tgtEl>
                                          <p:spTgt spid="103430"/>
                                        </p:tgtEl>
                                        <p:attrNameLst>
                                          <p:attrName>ppt_x</p:attrName>
                                        </p:attrNameLst>
                                      </p:cBhvr>
                                      <p:tavLst>
                                        <p:tav tm="0">
                                          <p:val>
                                            <p:strVal val="#ppt_x"/>
                                          </p:val>
                                        </p:tav>
                                        <p:tav tm="100000">
                                          <p:val>
                                            <p:strVal val="#ppt_x"/>
                                          </p:val>
                                        </p:tav>
                                      </p:tavLst>
                                    </p:anim>
                                    <p:anim calcmode="lin" valueType="num">
                                      <p:cBhvr additive="base">
                                        <p:cTn id="34" dur="500" fill="hold"/>
                                        <p:tgtEl>
                                          <p:spTgt spid="10343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3435"/>
                                        </p:tgtEl>
                                        <p:attrNameLst>
                                          <p:attrName>style.visibility</p:attrName>
                                        </p:attrNameLst>
                                      </p:cBhvr>
                                      <p:to>
                                        <p:strVal val="visible"/>
                                      </p:to>
                                    </p:set>
                                    <p:anim calcmode="lin" valueType="num">
                                      <p:cBhvr additive="base">
                                        <p:cTn id="43" dur="500" fill="hold"/>
                                        <p:tgtEl>
                                          <p:spTgt spid="103435"/>
                                        </p:tgtEl>
                                        <p:attrNameLst>
                                          <p:attrName>ppt_x</p:attrName>
                                        </p:attrNameLst>
                                      </p:cBhvr>
                                      <p:tavLst>
                                        <p:tav tm="0">
                                          <p:val>
                                            <p:strVal val="#ppt_x"/>
                                          </p:val>
                                        </p:tav>
                                        <p:tav tm="100000">
                                          <p:val>
                                            <p:strVal val="#ppt_x"/>
                                          </p:val>
                                        </p:tav>
                                      </p:tavLst>
                                    </p:anim>
                                    <p:anim calcmode="lin" valueType="num">
                                      <p:cBhvr additive="base">
                                        <p:cTn id="44" dur="500" fill="hold"/>
                                        <p:tgtEl>
                                          <p:spTgt spid="103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3" grpId="0"/>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101</a:t>
            </a:fld>
            <a:r>
              <a:rPr lang="zh-CN" altLang="en-US" sz="1400" dirty="0">
                <a:ea typeface="楷体_GB2312"/>
              </a:rPr>
              <a:t>）</a:t>
            </a:r>
          </a:p>
        </p:txBody>
      </p:sp>
      <p:sp>
        <p:nvSpPr>
          <p:cNvPr id="184322" name="Text Box 2"/>
          <p:cNvSpPr txBox="1"/>
          <p:nvPr/>
        </p:nvSpPr>
        <p:spPr>
          <a:xfrm>
            <a:off x="161925" y="603250"/>
            <a:ext cx="8820150" cy="128111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例</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：用卡诺图化简逻辑函数</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a:t>
            </a:r>
            <a:r>
              <a:rPr lang="en-US" altLang="zh-CN" sz="2800" b="1" dirty="0">
                <a:ea typeface="黑体" panose="02010609060101010101" pitchFamily="49" charset="-122"/>
              </a:rPr>
              <a:t>Y(A,B,C,D)=∑m(0,3,5,6,7,10,11,13,15)</a:t>
            </a:r>
            <a:r>
              <a:rPr lang="zh-CN" altLang="en-US" sz="2800" b="1" dirty="0">
                <a:latin typeface="黑体" panose="02010609060101010101" pitchFamily="49" charset="-122"/>
                <a:ea typeface="黑体" panose="02010609060101010101" pitchFamily="49" charset="-122"/>
              </a:rPr>
              <a:t>。</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解：⑴ 作出给定函数</a:t>
            </a:r>
            <a:r>
              <a:rPr lang="en-US" altLang="zh-CN" sz="2800" b="1" dirty="0">
                <a:latin typeface="黑体" panose="02010609060101010101" pitchFamily="49" charset="-122"/>
                <a:ea typeface="黑体" panose="02010609060101010101" pitchFamily="49" charset="-122"/>
              </a:rPr>
              <a:t>F</a:t>
            </a:r>
            <a:r>
              <a:rPr lang="zh-CN" altLang="en-US" sz="2800" b="1" dirty="0">
                <a:latin typeface="黑体" panose="02010609060101010101" pitchFamily="49" charset="-122"/>
                <a:ea typeface="黑体" panose="02010609060101010101" pitchFamily="49" charset="-122"/>
              </a:rPr>
              <a:t>的卡诺图如图。</a:t>
            </a:r>
          </a:p>
        </p:txBody>
      </p:sp>
      <p:sp>
        <p:nvSpPr>
          <p:cNvPr id="184389" name="AutoShape 69"/>
          <p:cNvSpPr/>
          <p:nvPr/>
        </p:nvSpPr>
        <p:spPr>
          <a:xfrm>
            <a:off x="6659563" y="3473450"/>
            <a:ext cx="854075" cy="779463"/>
          </a:xfrm>
          <a:prstGeom prst="roundRect">
            <a:avLst>
              <a:gd name="adj" fmla="val 16667"/>
            </a:avLst>
          </a:prstGeom>
          <a:noFill/>
          <a:ln w="2857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84390" name="AutoShape 70"/>
          <p:cNvSpPr/>
          <p:nvPr/>
        </p:nvSpPr>
        <p:spPr>
          <a:xfrm rot="-5400000">
            <a:off x="6503988" y="3671888"/>
            <a:ext cx="1684337" cy="377825"/>
          </a:xfrm>
          <a:prstGeom prst="roundRect">
            <a:avLst>
              <a:gd name="adj" fmla="val 16667"/>
            </a:avLst>
          </a:prstGeom>
          <a:noFill/>
          <a:ln w="28575" cap="flat" cmpd="sng">
            <a:solidFill>
              <a:srgbClr val="FF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84391" name="AutoShape 71"/>
          <p:cNvSpPr/>
          <p:nvPr/>
        </p:nvSpPr>
        <p:spPr>
          <a:xfrm rot="-5400000">
            <a:off x="7423150" y="3251200"/>
            <a:ext cx="350838" cy="803275"/>
          </a:xfrm>
          <a:prstGeom prst="roundRect">
            <a:avLst>
              <a:gd name="adj" fmla="val 16667"/>
            </a:avLst>
          </a:prstGeom>
          <a:noFill/>
          <a:ln w="28575" cap="flat" cmpd="sng">
            <a:solidFill>
              <a:srgbClr val="00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84393" name="Oval 73"/>
          <p:cNvSpPr/>
          <p:nvPr/>
        </p:nvSpPr>
        <p:spPr>
          <a:xfrm>
            <a:off x="6102350" y="3006725"/>
            <a:ext cx="404813" cy="404813"/>
          </a:xfrm>
          <a:prstGeom prst="ellipse">
            <a:avLst/>
          </a:prstGeom>
          <a:noFill/>
          <a:ln w="25400" cap="flat" cmpd="sng">
            <a:solidFill>
              <a:schemeClr val="tx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84395" name="Text Box 75"/>
          <p:cNvSpPr txBox="1"/>
          <p:nvPr/>
        </p:nvSpPr>
        <p:spPr>
          <a:xfrm>
            <a:off x="293688" y="2106613"/>
            <a:ext cx="4941887" cy="34163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⑵ </a:t>
            </a:r>
            <a:r>
              <a:rPr lang="zh-CN" altLang="en-US" sz="2800" b="1" dirty="0">
                <a:latin typeface="黑体" panose="02010609060101010101" pitchFamily="49" charset="-122"/>
                <a:ea typeface="黑体" panose="02010609060101010101" pitchFamily="49" charset="-122"/>
              </a:rPr>
              <a:t>在函数</a:t>
            </a:r>
            <a:r>
              <a:rPr lang="en-US" altLang="zh-CN" sz="2800" b="1" dirty="0">
                <a:latin typeface="黑体" panose="02010609060101010101" pitchFamily="49" charset="-122"/>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的卡诺图上圈出卡诺圈。</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画卡诺圈时先画大圈，再画小圈，且大圈中不再画小圈。</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在图中的</a:t>
            </a:r>
            <a:r>
              <a:rPr lang="en-US" altLang="zh-CN" sz="2800" b="1"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个卡诺圈均没有被更大的卡诺圈包围。且每一个圈至少有</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个最小项未被其它的卡诺圈圈过。</a:t>
            </a:r>
          </a:p>
        </p:txBody>
      </p:sp>
      <p:grpSp>
        <p:nvGrpSpPr>
          <p:cNvPr id="184399" name="Group 79"/>
          <p:cNvGrpSpPr/>
          <p:nvPr/>
        </p:nvGrpSpPr>
        <p:grpSpPr>
          <a:xfrm>
            <a:off x="5313363" y="2333625"/>
            <a:ext cx="2819400" cy="2386013"/>
            <a:chOff x="424" y="1026"/>
            <a:chExt cx="1776" cy="1503"/>
          </a:xfrm>
        </p:grpSpPr>
        <p:sp>
          <p:nvSpPr>
            <p:cNvPr id="135204" name="Text Box 5"/>
            <p:cNvSpPr txBox="1"/>
            <p:nvPr/>
          </p:nvSpPr>
          <p:spPr>
            <a:xfrm>
              <a:off x="424" y="1219"/>
              <a:ext cx="43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AB</a:t>
              </a:r>
            </a:p>
          </p:txBody>
        </p:sp>
        <p:sp>
          <p:nvSpPr>
            <p:cNvPr id="135205" name="Text Box 6"/>
            <p:cNvSpPr txBox="1"/>
            <p:nvPr/>
          </p:nvSpPr>
          <p:spPr>
            <a:xfrm>
              <a:off x="904" y="1219"/>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35206" name="Text Box 7"/>
            <p:cNvSpPr txBox="1"/>
            <p:nvPr/>
          </p:nvSpPr>
          <p:spPr>
            <a:xfrm>
              <a:off x="1240" y="121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35207" name="Text Box 8"/>
            <p:cNvSpPr txBox="1"/>
            <p:nvPr/>
          </p:nvSpPr>
          <p:spPr>
            <a:xfrm>
              <a:off x="1556" y="1219"/>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35208" name="Text Box 9"/>
            <p:cNvSpPr txBox="1"/>
            <p:nvPr/>
          </p:nvSpPr>
          <p:spPr>
            <a:xfrm>
              <a:off x="1864" y="1208"/>
              <a:ext cx="308" cy="28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35209" name="Rectangle 10"/>
            <p:cNvSpPr/>
            <p:nvPr/>
          </p:nvSpPr>
          <p:spPr>
            <a:xfrm>
              <a:off x="1873" y="2259"/>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5210" name="Rectangle 11"/>
            <p:cNvSpPr/>
            <p:nvPr/>
          </p:nvSpPr>
          <p:spPr>
            <a:xfrm>
              <a:off x="1549" y="2259"/>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5211" name="Rectangle 13"/>
            <p:cNvSpPr/>
            <p:nvPr/>
          </p:nvSpPr>
          <p:spPr>
            <a:xfrm>
              <a:off x="1546" y="1990"/>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5212" name="Rectangle 14"/>
            <p:cNvSpPr/>
            <p:nvPr/>
          </p:nvSpPr>
          <p:spPr>
            <a:xfrm>
              <a:off x="1219" y="1990"/>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5213" name="Rectangle 16"/>
            <p:cNvSpPr/>
            <p:nvPr/>
          </p:nvSpPr>
          <p:spPr>
            <a:xfrm>
              <a:off x="1866" y="1720"/>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5214" name="Rectangle 17"/>
            <p:cNvSpPr/>
            <p:nvPr/>
          </p:nvSpPr>
          <p:spPr>
            <a:xfrm>
              <a:off x="1219" y="1720"/>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35215" name="Rectangle 18"/>
            <p:cNvSpPr/>
            <p:nvPr/>
          </p:nvSpPr>
          <p:spPr>
            <a:xfrm>
              <a:off x="892" y="1450"/>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35216" name="Line 19"/>
            <p:cNvSpPr/>
            <p:nvPr/>
          </p:nvSpPr>
          <p:spPr>
            <a:xfrm>
              <a:off x="892" y="1450"/>
              <a:ext cx="1308" cy="0"/>
            </a:xfrm>
            <a:prstGeom prst="line">
              <a:avLst/>
            </a:prstGeom>
            <a:ln w="12700" cap="sq" cmpd="sng">
              <a:solidFill>
                <a:schemeClr val="tx1"/>
              </a:solidFill>
              <a:prstDash val="solid"/>
              <a:headEnd type="none" w="med" len="med"/>
              <a:tailEnd type="none" w="med" len="med"/>
            </a:ln>
          </p:spPr>
        </p:sp>
        <p:sp>
          <p:nvSpPr>
            <p:cNvPr id="135217" name="Line 20"/>
            <p:cNvSpPr/>
            <p:nvPr/>
          </p:nvSpPr>
          <p:spPr>
            <a:xfrm>
              <a:off x="892" y="1720"/>
              <a:ext cx="1308" cy="0"/>
            </a:xfrm>
            <a:prstGeom prst="line">
              <a:avLst/>
            </a:prstGeom>
            <a:ln w="12700" cap="flat" cmpd="sng">
              <a:solidFill>
                <a:schemeClr val="tx1"/>
              </a:solidFill>
              <a:prstDash val="solid"/>
              <a:headEnd type="none" w="med" len="med"/>
              <a:tailEnd type="none" w="med" len="med"/>
            </a:ln>
          </p:spPr>
        </p:sp>
        <p:sp>
          <p:nvSpPr>
            <p:cNvPr id="135218" name="Line 21"/>
            <p:cNvSpPr/>
            <p:nvPr/>
          </p:nvSpPr>
          <p:spPr>
            <a:xfrm>
              <a:off x="892" y="2529"/>
              <a:ext cx="1308" cy="0"/>
            </a:xfrm>
            <a:prstGeom prst="line">
              <a:avLst/>
            </a:prstGeom>
            <a:ln w="12700" cap="sq" cmpd="sng">
              <a:solidFill>
                <a:schemeClr val="tx1"/>
              </a:solidFill>
              <a:prstDash val="solid"/>
              <a:headEnd type="none" w="med" len="med"/>
              <a:tailEnd type="none" w="med" len="med"/>
            </a:ln>
          </p:spPr>
        </p:sp>
        <p:sp>
          <p:nvSpPr>
            <p:cNvPr id="135219" name="Line 22"/>
            <p:cNvSpPr/>
            <p:nvPr/>
          </p:nvSpPr>
          <p:spPr>
            <a:xfrm>
              <a:off x="892" y="1450"/>
              <a:ext cx="0" cy="1079"/>
            </a:xfrm>
            <a:prstGeom prst="line">
              <a:avLst/>
            </a:prstGeom>
            <a:ln w="12700" cap="sq" cmpd="sng">
              <a:solidFill>
                <a:schemeClr val="tx1"/>
              </a:solidFill>
              <a:prstDash val="solid"/>
              <a:headEnd type="none" w="med" len="med"/>
              <a:tailEnd type="none" w="med" len="med"/>
            </a:ln>
          </p:spPr>
        </p:sp>
        <p:sp>
          <p:nvSpPr>
            <p:cNvPr id="135220" name="Line 23"/>
            <p:cNvSpPr/>
            <p:nvPr/>
          </p:nvSpPr>
          <p:spPr>
            <a:xfrm>
              <a:off x="1219" y="1450"/>
              <a:ext cx="0" cy="1079"/>
            </a:xfrm>
            <a:prstGeom prst="line">
              <a:avLst/>
            </a:prstGeom>
            <a:ln w="12700" cap="flat" cmpd="sng">
              <a:solidFill>
                <a:schemeClr val="tx1"/>
              </a:solidFill>
              <a:prstDash val="solid"/>
              <a:headEnd type="none" w="med" len="med"/>
              <a:tailEnd type="none" w="med" len="med"/>
            </a:ln>
          </p:spPr>
        </p:sp>
        <p:sp>
          <p:nvSpPr>
            <p:cNvPr id="135221" name="Line 24"/>
            <p:cNvSpPr/>
            <p:nvPr/>
          </p:nvSpPr>
          <p:spPr>
            <a:xfrm>
              <a:off x="2200" y="1450"/>
              <a:ext cx="0" cy="1079"/>
            </a:xfrm>
            <a:prstGeom prst="line">
              <a:avLst/>
            </a:prstGeom>
            <a:ln w="12700" cap="sq" cmpd="sng">
              <a:solidFill>
                <a:schemeClr val="tx1"/>
              </a:solidFill>
              <a:prstDash val="solid"/>
              <a:headEnd type="none" w="med" len="med"/>
              <a:tailEnd type="none" w="med" len="med"/>
            </a:ln>
          </p:spPr>
        </p:sp>
        <p:sp>
          <p:nvSpPr>
            <p:cNvPr id="135222" name="Line 25"/>
            <p:cNvSpPr/>
            <p:nvPr/>
          </p:nvSpPr>
          <p:spPr>
            <a:xfrm>
              <a:off x="1546" y="1450"/>
              <a:ext cx="0" cy="1079"/>
            </a:xfrm>
            <a:prstGeom prst="line">
              <a:avLst/>
            </a:prstGeom>
            <a:ln w="12700" cap="flat" cmpd="sng">
              <a:solidFill>
                <a:schemeClr val="tx1"/>
              </a:solidFill>
              <a:prstDash val="solid"/>
              <a:headEnd type="none" w="med" len="med"/>
              <a:tailEnd type="none" w="med" len="med"/>
            </a:ln>
          </p:spPr>
        </p:sp>
        <p:sp>
          <p:nvSpPr>
            <p:cNvPr id="135223" name="Line 26"/>
            <p:cNvSpPr/>
            <p:nvPr/>
          </p:nvSpPr>
          <p:spPr>
            <a:xfrm>
              <a:off x="1873" y="1450"/>
              <a:ext cx="0" cy="1079"/>
            </a:xfrm>
            <a:prstGeom prst="line">
              <a:avLst/>
            </a:prstGeom>
            <a:ln w="12700" cap="flat" cmpd="sng">
              <a:solidFill>
                <a:schemeClr val="tx1"/>
              </a:solidFill>
              <a:prstDash val="solid"/>
              <a:headEnd type="none" w="med" len="med"/>
              <a:tailEnd type="none" w="med" len="med"/>
            </a:ln>
          </p:spPr>
        </p:sp>
        <p:sp>
          <p:nvSpPr>
            <p:cNvPr id="135224" name="Line 27"/>
            <p:cNvSpPr/>
            <p:nvPr/>
          </p:nvSpPr>
          <p:spPr>
            <a:xfrm>
              <a:off x="892" y="1990"/>
              <a:ext cx="1308" cy="0"/>
            </a:xfrm>
            <a:prstGeom prst="line">
              <a:avLst/>
            </a:prstGeom>
            <a:ln w="12700" cap="flat" cmpd="sng">
              <a:solidFill>
                <a:schemeClr val="tx1"/>
              </a:solidFill>
              <a:prstDash val="solid"/>
              <a:headEnd type="none" w="med" len="med"/>
              <a:tailEnd type="none" w="med" len="med"/>
            </a:ln>
          </p:spPr>
        </p:sp>
        <p:sp>
          <p:nvSpPr>
            <p:cNvPr id="135225" name="Line 28"/>
            <p:cNvSpPr/>
            <p:nvPr/>
          </p:nvSpPr>
          <p:spPr>
            <a:xfrm>
              <a:off x="892" y="2259"/>
              <a:ext cx="1308" cy="0"/>
            </a:xfrm>
            <a:prstGeom prst="line">
              <a:avLst/>
            </a:prstGeom>
            <a:ln w="12700" cap="flat" cmpd="sng">
              <a:solidFill>
                <a:schemeClr val="tx1"/>
              </a:solidFill>
              <a:prstDash val="solid"/>
              <a:headEnd type="none" w="med" len="med"/>
              <a:tailEnd type="none" w="med" len="med"/>
            </a:ln>
          </p:spPr>
        </p:sp>
        <p:sp>
          <p:nvSpPr>
            <p:cNvPr id="135226" name="Text Box 29"/>
            <p:cNvSpPr txBox="1"/>
            <p:nvPr/>
          </p:nvSpPr>
          <p:spPr>
            <a:xfrm>
              <a:off x="664" y="1026"/>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CD</a:t>
              </a:r>
            </a:p>
          </p:txBody>
        </p:sp>
        <p:sp>
          <p:nvSpPr>
            <p:cNvPr id="135227" name="Text Box 30"/>
            <p:cNvSpPr txBox="1"/>
            <p:nvPr/>
          </p:nvSpPr>
          <p:spPr>
            <a:xfrm>
              <a:off x="520" y="1459"/>
              <a:ext cx="419" cy="28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00</a:t>
              </a:r>
            </a:p>
          </p:txBody>
        </p:sp>
        <p:sp>
          <p:nvSpPr>
            <p:cNvPr id="135228" name="Text Box 31"/>
            <p:cNvSpPr txBox="1"/>
            <p:nvPr/>
          </p:nvSpPr>
          <p:spPr>
            <a:xfrm>
              <a:off x="520" y="1700"/>
              <a:ext cx="406" cy="28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01</a:t>
              </a:r>
            </a:p>
          </p:txBody>
        </p:sp>
        <p:sp>
          <p:nvSpPr>
            <p:cNvPr id="135229" name="Text Box 32"/>
            <p:cNvSpPr txBox="1"/>
            <p:nvPr/>
          </p:nvSpPr>
          <p:spPr>
            <a:xfrm>
              <a:off x="568" y="1989"/>
              <a:ext cx="32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11</a:t>
              </a:r>
            </a:p>
          </p:txBody>
        </p:sp>
        <p:sp>
          <p:nvSpPr>
            <p:cNvPr id="135230" name="Text Box 33"/>
            <p:cNvSpPr txBox="1"/>
            <p:nvPr/>
          </p:nvSpPr>
          <p:spPr>
            <a:xfrm>
              <a:off x="520" y="2229"/>
              <a:ext cx="432" cy="28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10</a:t>
              </a:r>
            </a:p>
          </p:txBody>
        </p:sp>
        <p:sp>
          <p:nvSpPr>
            <p:cNvPr id="135231" name="Line 34"/>
            <p:cNvSpPr/>
            <p:nvPr/>
          </p:nvSpPr>
          <p:spPr>
            <a:xfrm flipH="1" flipV="1">
              <a:off x="712" y="1267"/>
              <a:ext cx="192" cy="192"/>
            </a:xfrm>
            <a:prstGeom prst="line">
              <a:avLst/>
            </a:prstGeom>
            <a:ln w="9525" cap="flat" cmpd="sng">
              <a:solidFill>
                <a:schemeClr val="tx1"/>
              </a:solidFill>
              <a:prstDash val="solid"/>
              <a:headEnd type="none" w="med" len="med"/>
              <a:tailEnd type="none" w="med" len="med"/>
            </a:ln>
          </p:spPr>
        </p:sp>
        <p:sp>
          <p:nvSpPr>
            <p:cNvPr id="135232" name="Rectangle 76"/>
            <p:cNvSpPr/>
            <p:nvPr/>
          </p:nvSpPr>
          <p:spPr>
            <a:xfrm>
              <a:off x="1545" y="1453"/>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35233" name="Rectangle 77"/>
            <p:cNvSpPr/>
            <p:nvPr/>
          </p:nvSpPr>
          <p:spPr>
            <a:xfrm>
              <a:off x="1546" y="1720"/>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grpSp>
      <p:sp>
        <p:nvSpPr>
          <p:cNvPr id="184398" name="AutoShape 78"/>
          <p:cNvSpPr/>
          <p:nvPr/>
        </p:nvSpPr>
        <p:spPr>
          <a:xfrm rot="-5400000">
            <a:off x="7423150" y="4106863"/>
            <a:ext cx="350838" cy="803275"/>
          </a:xfrm>
          <a:prstGeom prst="roundRect">
            <a:avLst>
              <a:gd name="adj" fmla="val 16667"/>
            </a:avLst>
          </a:prstGeom>
          <a:noFill/>
          <a:ln w="28575" cap="flat" cmpd="sng">
            <a:solidFill>
              <a:srgbClr val="00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84400" name="Text Box 80"/>
          <p:cNvSpPr txBox="1"/>
          <p:nvPr/>
        </p:nvSpPr>
        <p:spPr>
          <a:xfrm>
            <a:off x="365125" y="5640388"/>
            <a:ext cx="5303838" cy="42703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⑶ </a:t>
            </a:r>
            <a:r>
              <a:rPr lang="zh-CN" altLang="en-US" sz="2800" b="1" dirty="0">
                <a:latin typeface="黑体" panose="02010609060101010101" pitchFamily="49" charset="-122"/>
                <a:ea typeface="黑体" panose="02010609060101010101" pitchFamily="49" charset="-122"/>
              </a:rPr>
              <a:t>函数</a:t>
            </a:r>
            <a:r>
              <a:rPr lang="en-US" altLang="zh-CN" sz="2800" b="1" dirty="0">
                <a:latin typeface="黑体" panose="02010609060101010101" pitchFamily="49" charset="-122"/>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的最简与或式为：</a:t>
            </a:r>
            <a:endParaRPr lang="zh-CN" altLang="en-US" sz="2400" b="1" dirty="0">
              <a:latin typeface="黑体" panose="02010609060101010101" pitchFamily="49" charset="-122"/>
              <a:ea typeface="黑体" panose="02010609060101010101" pitchFamily="49" charset="-122"/>
            </a:endParaRPr>
          </a:p>
        </p:txBody>
      </p:sp>
      <p:grpSp>
        <p:nvGrpSpPr>
          <p:cNvPr id="184421" name="Group 101"/>
          <p:cNvGrpSpPr/>
          <p:nvPr/>
        </p:nvGrpSpPr>
        <p:grpSpPr>
          <a:xfrm>
            <a:off x="5859463" y="4187825"/>
            <a:ext cx="812800" cy="1192213"/>
            <a:chOff x="3691" y="2377"/>
            <a:chExt cx="512" cy="751"/>
          </a:xfrm>
        </p:grpSpPr>
        <p:sp>
          <p:nvSpPr>
            <p:cNvPr id="135202" name="Line 81"/>
            <p:cNvSpPr/>
            <p:nvPr/>
          </p:nvSpPr>
          <p:spPr>
            <a:xfrm flipH="1">
              <a:off x="3883" y="2377"/>
              <a:ext cx="320" cy="512"/>
            </a:xfrm>
            <a:prstGeom prst="line">
              <a:avLst/>
            </a:prstGeom>
            <a:ln w="25400" cap="flat" cmpd="sng">
              <a:solidFill>
                <a:srgbClr val="FF0000"/>
              </a:solidFill>
              <a:prstDash val="solid"/>
              <a:headEnd type="none" w="med" len="med"/>
              <a:tailEnd type="none" w="med" len="med"/>
            </a:ln>
          </p:spPr>
        </p:sp>
        <p:sp>
          <p:nvSpPr>
            <p:cNvPr id="135203" name="Text Box 82"/>
            <p:cNvSpPr txBox="1"/>
            <p:nvPr/>
          </p:nvSpPr>
          <p:spPr>
            <a:xfrm>
              <a:off x="3691" y="2898"/>
              <a:ext cx="282" cy="230"/>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0000"/>
                  </a:solidFill>
                  <a:ea typeface="楷体_GB2312"/>
                </a:rPr>
                <a:t>BD</a:t>
              </a:r>
            </a:p>
          </p:txBody>
        </p:sp>
      </p:grpSp>
      <p:grpSp>
        <p:nvGrpSpPr>
          <p:cNvPr id="184428" name="Group 108"/>
          <p:cNvGrpSpPr/>
          <p:nvPr/>
        </p:nvGrpSpPr>
        <p:grpSpPr>
          <a:xfrm>
            <a:off x="6326188" y="2082800"/>
            <a:ext cx="852487" cy="987425"/>
            <a:chOff x="3985" y="1312"/>
            <a:chExt cx="537" cy="622"/>
          </a:xfrm>
        </p:grpSpPr>
        <p:sp>
          <p:nvSpPr>
            <p:cNvPr id="135195" name="Line 84"/>
            <p:cNvSpPr/>
            <p:nvPr/>
          </p:nvSpPr>
          <p:spPr>
            <a:xfrm flipV="1">
              <a:off x="4066" y="1550"/>
              <a:ext cx="164" cy="384"/>
            </a:xfrm>
            <a:prstGeom prst="line">
              <a:avLst/>
            </a:prstGeom>
            <a:ln w="25400" cap="flat" cmpd="sng">
              <a:solidFill>
                <a:schemeClr val="tx1"/>
              </a:solidFill>
              <a:prstDash val="solid"/>
              <a:headEnd type="none" w="med" len="med"/>
              <a:tailEnd type="none" w="med" len="med"/>
            </a:ln>
          </p:spPr>
        </p:sp>
        <p:grpSp>
          <p:nvGrpSpPr>
            <p:cNvPr id="135196" name="Group 90"/>
            <p:cNvGrpSpPr/>
            <p:nvPr/>
          </p:nvGrpSpPr>
          <p:grpSpPr>
            <a:xfrm>
              <a:off x="3985" y="1312"/>
              <a:ext cx="537" cy="230"/>
              <a:chOff x="4372" y="1051"/>
              <a:chExt cx="537" cy="230"/>
            </a:xfrm>
          </p:grpSpPr>
          <p:sp>
            <p:nvSpPr>
              <p:cNvPr id="135197" name="Text Box 85"/>
              <p:cNvSpPr txBox="1"/>
              <p:nvPr/>
            </p:nvSpPr>
            <p:spPr>
              <a:xfrm>
                <a:off x="4372" y="1051"/>
                <a:ext cx="537" cy="230"/>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ABCD</a:t>
                </a:r>
              </a:p>
            </p:txBody>
          </p:sp>
          <p:sp>
            <p:nvSpPr>
              <p:cNvPr id="135198" name="Line 86"/>
              <p:cNvSpPr/>
              <p:nvPr/>
            </p:nvSpPr>
            <p:spPr>
              <a:xfrm>
                <a:off x="4379" y="1061"/>
                <a:ext cx="92" cy="0"/>
              </a:xfrm>
              <a:prstGeom prst="line">
                <a:avLst/>
              </a:prstGeom>
              <a:ln w="25400" cap="flat" cmpd="sng">
                <a:solidFill>
                  <a:schemeClr val="tx1"/>
                </a:solidFill>
                <a:prstDash val="solid"/>
                <a:headEnd type="none" w="med" len="med"/>
                <a:tailEnd type="none" w="med" len="med"/>
              </a:ln>
            </p:spPr>
          </p:sp>
          <p:sp>
            <p:nvSpPr>
              <p:cNvPr id="135199" name="Line 87"/>
              <p:cNvSpPr/>
              <p:nvPr/>
            </p:nvSpPr>
            <p:spPr>
              <a:xfrm>
                <a:off x="4510" y="1057"/>
                <a:ext cx="92" cy="0"/>
              </a:xfrm>
              <a:prstGeom prst="line">
                <a:avLst/>
              </a:prstGeom>
              <a:ln w="25400" cap="flat" cmpd="sng">
                <a:solidFill>
                  <a:schemeClr val="tx1"/>
                </a:solidFill>
                <a:prstDash val="solid"/>
                <a:headEnd type="none" w="med" len="med"/>
                <a:tailEnd type="none" w="med" len="med"/>
              </a:ln>
            </p:spPr>
          </p:sp>
          <p:sp>
            <p:nvSpPr>
              <p:cNvPr id="135200" name="Line 88"/>
              <p:cNvSpPr/>
              <p:nvPr/>
            </p:nvSpPr>
            <p:spPr>
              <a:xfrm>
                <a:off x="4645" y="1057"/>
                <a:ext cx="92" cy="0"/>
              </a:xfrm>
              <a:prstGeom prst="line">
                <a:avLst/>
              </a:prstGeom>
              <a:ln w="25400" cap="flat" cmpd="sng">
                <a:solidFill>
                  <a:schemeClr val="tx1"/>
                </a:solidFill>
                <a:prstDash val="solid"/>
                <a:headEnd type="none" w="med" len="med"/>
                <a:tailEnd type="none" w="med" len="med"/>
              </a:ln>
            </p:spPr>
          </p:sp>
          <p:sp>
            <p:nvSpPr>
              <p:cNvPr id="135201" name="Line 89"/>
              <p:cNvSpPr/>
              <p:nvPr/>
            </p:nvSpPr>
            <p:spPr>
              <a:xfrm>
                <a:off x="4771" y="1057"/>
                <a:ext cx="92" cy="0"/>
              </a:xfrm>
              <a:prstGeom prst="line">
                <a:avLst/>
              </a:prstGeom>
              <a:ln w="25400" cap="flat" cmpd="sng">
                <a:solidFill>
                  <a:schemeClr val="tx1"/>
                </a:solidFill>
                <a:prstDash val="solid"/>
                <a:headEnd type="none" w="med" len="med"/>
                <a:tailEnd type="none" w="med" len="med"/>
              </a:ln>
            </p:spPr>
          </p:sp>
        </p:grpSp>
      </p:grpSp>
      <p:grpSp>
        <p:nvGrpSpPr>
          <p:cNvPr id="184422" name="Group 102"/>
          <p:cNvGrpSpPr/>
          <p:nvPr/>
        </p:nvGrpSpPr>
        <p:grpSpPr>
          <a:xfrm>
            <a:off x="7499350" y="2170113"/>
            <a:ext cx="520700" cy="857250"/>
            <a:chOff x="4724" y="1106"/>
            <a:chExt cx="328" cy="540"/>
          </a:xfrm>
        </p:grpSpPr>
        <p:sp>
          <p:nvSpPr>
            <p:cNvPr id="135193" name="Line 91"/>
            <p:cNvSpPr/>
            <p:nvPr/>
          </p:nvSpPr>
          <p:spPr>
            <a:xfrm flipV="1">
              <a:off x="4724" y="1326"/>
              <a:ext cx="155" cy="320"/>
            </a:xfrm>
            <a:prstGeom prst="line">
              <a:avLst/>
            </a:prstGeom>
            <a:ln w="25400" cap="flat" cmpd="sng">
              <a:solidFill>
                <a:srgbClr val="FF00FF"/>
              </a:solidFill>
              <a:prstDash val="solid"/>
              <a:headEnd type="none" w="med" len="med"/>
              <a:tailEnd type="none" w="med" len="med"/>
            </a:ln>
          </p:spPr>
        </p:sp>
        <p:sp>
          <p:nvSpPr>
            <p:cNvPr id="135194" name="Text Box 92"/>
            <p:cNvSpPr txBox="1"/>
            <p:nvPr/>
          </p:nvSpPr>
          <p:spPr>
            <a:xfrm>
              <a:off x="4770" y="1106"/>
              <a:ext cx="282" cy="230"/>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00FF"/>
                  </a:solidFill>
                  <a:ea typeface="楷体_GB2312"/>
                </a:rPr>
                <a:t>CD</a:t>
              </a:r>
            </a:p>
          </p:txBody>
        </p:sp>
      </p:grpSp>
      <p:grpSp>
        <p:nvGrpSpPr>
          <p:cNvPr id="184423" name="Group 103"/>
          <p:cNvGrpSpPr/>
          <p:nvPr/>
        </p:nvGrpSpPr>
        <p:grpSpPr>
          <a:xfrm>
            <a:off x="7997825" y="3040063"/>
            <a:ext cx="957263" cy="611187"/>
            <a:chOff x="5038" y="1654"/>
            <a:chExt cx="603" cy="385"/>
          </a:xfrm>
        </p:grpSpPr>
        <p:sp>
          <p:nvSpPr>
            <p:cNvPr id="135190" name="Line 93"/>
            <p:cNvSpPr/>
            <p:nvPr/>
          </p:nvSpPr>
          <p:spPr>
            <a:xfrm flipV="1">
              <a:off x="5038" y="1838"/>
              <a:ext cx="192" cy="201"/>
            </a:xfrm>
            <a:prstGeom prst="line">
              <a:avLst/>
            </a:prstGeom>
            <a:ln w="25400" cap="flat" cmpd="sng">
              <a:solidFill>
                <a:srgbClr val="0000FF"/>
              </a:solidFill>
              <a:prstDash val="solid"/>
              <a:headEnd type="none" w="med" len="med"/>
              <a:tailEnd type="none" w="med" len="med"/>
            </a:ln>
          </p:spPr>
        </p:sp>
        <p:sp>
          <p:nvSpPr>
            <p:cNvPr id="135191" name="Text Box 94"/>
            <p:cNvSpPr txBox="1"/>
            <p:nvPr/>
          </p:nvSpPr>
          <p:spPr>
            <a:xfrm>
              <a:off x="5246" y="1654"/>
              <a:ext cx="395" cy="230"/>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0000FF"/>
                  </a:solidFill>
                  <a:ea typeface="楷体_GB2312"/>
                </a:rPr>
                <a:t>ABC</a:t>
              </a:r>
            </a:p>
          </p:txBody>
        </p:sp>
        <p:sp>
          <p:nvSpPr>
            <p:cNvPr id="135192" name="Line 97"/>
            <p:cNvSpPr/>
            <p:nvPr/>
          </p:nvSpPr>
          <p:spPr>
            <a:xfrm>
              <a:off x="5256" y="1663"/>
              <a:ext cx="92" cy="0"/>
            </a:xfrm>
            <a:prstGeom prst="line">
              <a:avLst/>
            </a:prstGeom>
            <a:ln w="25400" cap="flat" cmpd="sng">
              <a:solidFill>
                <a:srgbClr val="0000FF"/>
              </a:solidFill>
              <a:prstDash val="solid"/>
              <a:headEnd type="none" w="med" len="med"/>
              <a:tailEnd type="none" w="med" len="med"/>
            </a:ln>
          </p:spPr>
        </p:sp>
      </p:grpSp>
      <p:grpSp>
        <p:nvGrpSpPr>
          <p:cNvPr id="184424" name="Group 104"/>
          <p:cNvGrpSpPr/>
          <p:nvPr/>
        </p:nvGrpSpPr>
        <p:grpSpPr>
          <a:xfrm>
            <a:off x="8013700" y="3940175"/>
            <a:ext cx="927100" cy="568325"/>
            <a:chOff x="5048" y="2221"/>
            <a:chExt cx="584" cy="358"/>
          </a:xfrm>
        </p:grpSpPr>
        <p:sp>
          <p:nvSpPr>
            <p:cNvPr id="135187" name="Line 98"/>
            <p:cNvSpPr/>
            <p:nvPr/>
          </p:nvSpPr>
          <p:spPr>
            <a:xfrm flipV="1">
              <a:off x="5048" y="2378"/>
              <a:ext cx="192" cy="201"/>
            </a:xfrm>
            <a:prstGeom prst="line">
              <a:avLst/>
            </a:prstGeom>
            <a:ln w="25400" cap="flat" cmpd="sng">
              <a:solidFill>
                <a:srgbClr val="0000FF"/>
              </a:solidFill>
              <a:prstDash val="solid"/>
              <a:headEnd type="none" w="med" len="med"/>
              <a:tailEnd type="none" w="med" len="med"/>
            </a:ln>
          </p:spPr>
        </p:sp>
        <p:sp>
          <p:nvSpPr>
            <p:cNvPr id="135188" name="Text Box 99"/>
            <p:cNvSpPr txBox="1"/>
            <p:nvPr/>
          </p:nvSpPr>
          <p:spPr>
            <a:xfrm>
              <a:off x="5237" y="2221"/>
              <a:ext cx="395" cy="230"/>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0000FF"/>
                  </a:solidFill>
                  <a:ea typeface="楷体_GB2312"/>
                </a:rPr>
                <a:t>ABC</a:t>
              </a:r>
            </a:p>
          </p:txBody>
        </p:sp>
        <p:sp>
          <p:nvSpPr>
            <p:cNvPr id="135189" name="Line 100"/>
            <p:cNvSpPr/>
            <p:nvPr/>
          </p:nvSpPr>
          <p:spPr>
            <a:xfrm>
              <a:off x="5375" y="2230"/>
              <a:ext cx="92" cy="0"/>
            </a:xfrm>
            <a:prstGeom prst="line">
              <a:avLst/>
            </a:prstGeom>
            <a:ln w="25400" cap="flat" cmpd="sng">
              <a:solidFill>
                <a:srgbClr val="0000FF"/>
              </a:solidFill>
              <a:prstDash val="solid"/>
              <a:headEnd type="none" w="med" len="med"/>
              <a:tailEnd type="none" w="med" len="med"/>
            </a:ln>
          </p:spPr>
        </p:sp>
      </p:grpSp>
      <p:graphicFrame>
        <p:nvGraphicFramePr>
          <p:cNvPr id="184425" name="Object 105"/>
          <p:cNvGraphicFramePr>
            <a:graphicFrameLocks noGrp="1" noChangeAspect="1"/>
          </p:cNvGraphicFramePr>
          <p:nvPr>
            <p:ph hasCustomPrompt="1"/>
          </p:nvPr>
        </p:nvGraphicFramePr>
        <p:xfrm>
          <a:off x="1292225" y="6165850"/>
          <a:ext cx="5621338" cy="525463"/>
        </p:xfrm>
        <a:graphic>
          <a:graphicData uri="http://schemas.openxmlformats.org/presentationml/2006/ole">
            <mc:AlternateContent xmlns:mc="http://schemas.openxmlformats.org/markup-compatibility/2006">
              <mc:Choice xmlns:v="urn:schemas-microsoft-com:vml" Requires="v">
                <p:oleObj spid="_x0000_s47107" r:id="rId3" imgW="39938325" imgH="3733800" progId="Equation.3">
                  <p:embed/>
                </p:oleObj>
              </mc:Choice>
              <mc:Fallback>
                <p:oleObj r:id="rId3" imgW="39938325" imgH="3733800" progId="Equation.3">
                  <p:embed/>
                  <p:pic>
                    <p:nvPicPr>
                      <p:cNvPr id="0" name="图片 3189"/>
                      <p:cNvPicPr/>
                      <p:nvPr/>
                    </p:nvPicPr>
                    <p:blipFill>
                      <a:blip r:embed="rId4"/>
                      <a:srcRect/>
                      <a:stretch>
                        <a:fillRect/>
                      </a:stretch>
                    </p:blipFill>
                    <p:spPr>
                      <a:xfrm>
                        <a:off x="1292225" y="6165850"/>
                        <a:ext cx="5621338" cy="525463"/>
                      </a:xfrm>
                      <a:prstGeom prst="rect">
                        <a:avLst/>
                      </a:prstGeom>
                      <a:noFill/>
                      <a:ln w="38100">
                        <a:miter/>
                      </a:ln>
                    </p:spPr>
                  </p:pic>
                </p:oleObj>
              </mc:Fallback>
            </mc:AlternateContent>
          </a:graphicData>
        </a:graphic>
      </p:graphicFrame>
      <p:sp>
        <p:nvSpPr>
          <p:cNvPr id="135186" name="Text Box 107"/>
          <p:cNvSpPr txBox="1"/>
          <p:nvPr/>
        </p:nvSpPr>
        <p:spPr>
          <a:xfrm>
            <a:off x="236538" y="203200"/>
            <a:ext cx="5318125" cy="4270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sz="2800" dirty="0">
                <a:solidFill>
                  <a:schemeClr val="tx2"/>
                </a:solidFill>
                <a:ea typeface="黑体" panose="02010609060101010101" pitchFamily="49" charset="-122"/>
              </a:rPr>
              <a:t>    </a:t>
            </a:r>
            <a:r>
              <a:rPr lang="en-US" altLang="zh-CN" sz="2800" b="1" dirty="0">
                <a:solidFill>
                  <a:schemeClr val="accent2"/>
                </a:solidFill>
                <a:ea typeface="黑体" panose="02010609060101010101" pitchFamily="49" charset="-122"/>
              </a:rPr>
              <a:t>2</a:t>
            </a:r>
            <a:r>
              <a:rPr lang="zh-CN" altLang="en-US" sz="2800" b="1" dirty="0">
                <a:solidFill>
                  <a:schemeClr val="accent2"/>
                </a:solidFill>
                <a:ea typeface="黑体" panose="02010609060101010101" pitchFamily="49" charset="-122"/>
              </a:rPr>
              <a:t>、举例</a:t>
            </a:r>
            <a:endParaRPr lang="zh-CN" altLang="en-US" sz="2400" b="1" dirty="0">
              <a:solidFill>
                <a:schemeClr val="accent2"/>
              </a:solidFill>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22">
                                            <p:txEl>
                                              <p:pRg st="0" end="0"/>
                                            </p:txEl>
                                          </p:spTgt>
                                        </p:tgtEl>
                                        <p:attrNameLst>
                                          <p:attrName>style.visibility</p:attrName>
                                        </p:attrNameLst>
                                      </p:cBhvr>
                                      <p:to>
                                        <p:strVal val="visible"/>
                                      </p:to>
                                    </p:set>
                                    <p:animEffect transition="in" filter="blinds(horizontal)">
                                      <p:cBhvr>
                                        <p:cTn id="7" dur="500"/>
                                        <p:tgtEl>
                                          <p:spTgt spid="18432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22">
                                            <p:txEl>
                                              <p:pRg st="1" end="1"/>
                                            </p:txEl>
                                          </p:spTgt>
                                        </p:tgtEl>
                                        <p:attrNameLst>
                                          <p:attrName>style.visibility</p:attrName>
                                        </p:attrNameLst>
                                      </p:cBhvr>
                                      <p:to>
                                        <p:strVal val="visible"/>
                                      </p:to>
                                    </p:set>
                                    <p:animEffect transition="in" filter="blinds(horizontal)">
                                      <p:cBhvr>
                                        <p:cTn id="10" dur="500"/>
                                        <p:tgtEl>
                                          <p:spTgt spid="1843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4322">
                                            <p:txEl>
                                              <p:pRg st="2" end="2"/>
                                            </p:txEl>
                                          </p:spTgt>
                                        </p:tgtEl>
                                        <p:attrNameLst>
                                          <p:attrName>style.visibility</p:attrName>
                                        </p:attrNameLst>
                                      </p:cBhvr>
                                      <p:to>
                                        <p:strVal val="visible"/>
                                      </p:to>
                                    </p:set>
                                    <p:animEffect transition="in" filter="blinds(horizontal)">
                                      <p:cBhvr>
                                        <p:cTn id="15" dur="500"/>
                                        <p:tgtEl>
                                          <p:spTgt spid="18432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84399"/>
                                        </p:tgtEl>
                                        <p:attrNameLst>
                                          <p:attrName>style.visibility</p:attrName>
                                        </p:attrNameLst>
                                      </p:cBhvr>
                                      <p:to>
                                        <p:strVal val="visible"/>
                                      </p:to>
                                    </p:set>
                                    <p:animEffect transition="in" filter="wipe(up)">
                                      <p:cBhvr>
                                        <p:cTn id="20" dur="500"/>
                                        <p:tgtEl>
                                          <p:spTgt spid="18439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84395">
                                            <p:txEl>
                                              <p:pRg st="0" end="0"/>
                                            </p:txEl>
                                          </p:spTgt>
                                        </p:tgtEl>
                                        <p:attrNameLst>
                                          <p:attrName>style.visibility</p:attrName>
                                        </p:attrNameLst>
                                      </p:cBhvr>
                                      <p:to>
                                        <p:strVal val="visible"/>
                                      </p:to>
                                    </p:set>
                                    <p:animEffect transition="in" filter="blinds(horizontal)">
                                      <p:cBhvr>
                                        <p:cTn id="25" dur="500"/>
                                        <p:tgtEl>
                                          <p:spTgt spid="18439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84395">
                                            <p:txEl>
                                              <p:pRg st="1" end="1"/>
                                            </p:txEl>
                                          </p:spTgt>
                                        </p:tgtEl>
                                        <p:attrNameLst>
                                          <p:attrName>style.visibility</p:attrName>
                                        </p:attrNameLst>
                                      </p:cBhvr>
                                      <p:to>
                                        <p:strVal val="visible"/>
                                      </p:to>
                                    </p:set>
                                    <p:animEffect transition="in" filter="blinds(horizontal)">
                                      <p:cBhvr>
                                        <p:cTn id="30" dur="500"/>
                                        <p:tgtEl>
                                          <p:spTgt spid="18439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84389"/>
                                        </p:tgtEl>
                                        <p:attrNameLst>
                                          <p:attrName>style.visibility</p:attrName>
                                        </p:attrNameLst>
                                      </p:cBhvr>
                                      <p:to>
                                        <p:strVal val="visible"/>
                                      </p:to>
                                    </p:set>
                                    <p:animEffect transition="in" filter="blinds(horizontal)">
                                      <p:cBhvr>
                                        <p:cTn id="35" dur="500"/>
                                        <p:tgtEl>
                                          <p:spTgt spid="184389"/>
                                        </p:tgtEl>
                                      </p:cBhvr>
                                    </p:animEffect>
                                  </p:childTnLst>
                                </p:cTn>
                              </p:par>
                            </p:childTnLst>
                          </p:cTn>
                        </p:par>
                        <p:par>
                          <p:cTn id="36" fill="hold">
                            <p:stCondLst>
                              <p:cond delay="500"/>
                            </p:stCondLst>
                            <p:childTnLst>
                              <p:par>
                                <p:cTn id="37" presetID="5" presetClass="entr" presetSubtype="10" fill="hold" nodeType="afterEffect">
                                  <p:stCondLst>
                                    <p:cond delay="0"/>
                                  </p:stCondLst>
                                  <p:childTnLst>
                                    <p:set>
                                      <p:cBhvr>
                                        <p:cTn id="38" dur="1" fill="hold">
                                          <p:stCondLst>
                                            <p:cond delay="0"/>
                                          </p:stCondLst>
                                        </p:cTn>
                                        <p:tgtEl>
                                          <p:spTgt spid="184390"/>
                                        </p:tgtEl>
                                        <p:attrNameLst>
                                          <p:attrName>style.visibility</p:attrName>
                                        </p:attrNameLst>
                                      </p:cBhvr>
                                      <p:to>
                                        <p:strVal val="visible"/>
                                      </p:to>
                                    </p:set>
                                    <p:animEffect transition="in" filter="checkerboard(across)">
                                      <p:cBhvr>
                                        <p:cTn id="39" dur="500"/>
                                        <p:tgtEl>
                                          <p:spTgt spid="184390"/>
                                        </p:tgtEl>
                                      </p:cBhvr>
                                    </p:animEffect>
                                  </p:child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184391"/>
                                        </p:tgtEl>
                                        <p:attrNameLst>
                                          <p:attrName>style.visibility</p:attrName>
                                        </p:attrNameLst>
                                      </p:cBhvr>
                                      <p:to>
                                        <p:strVal val="visible"/>
                                      </p:to>
                                    </p:set>
                                    <p:animEffect transition="in" filter="wipe(up)">
                                      <p:cBhvr>
                                        <p:cTn id="43" dur="500"/>
                                        <p:tgtEl>
                                          <p:spTgt spid="184391"/>
                                        </p:tgtEl>
                                      </p:cBhvr>
                                    </p:animEffect>
                                  </p:childTnLst>
                                </p:cTn>
                              </p:par>
                            </p:childTnLst>
                          </p:cTn>
                        </p:par>
                        <p:par>
                          <p:cTn id="44" fill="hold">
                            <p:stCondLst>
                              <p:cond delay="1500"/>
                            </p:stCondLst>
                            <p:childTnLst>
                              <p:par>
                                <p:cTn id="45" presetID="22" presetClass="entr" presetSubtype="1" fill="hold" nodeType="afterEffect">
                                  <p:stCondLst>
                                    <p:cond delay="0"/>
                                  </p:stCondLst>
                                  <p:childTnLst>
                                    <p:set>
                                      <p:cBhvr>
                                        <p:cTn id="46" dur="1" fill="hold">
                                          <p:stCondLst>
                                            <p:cond delay="0"/>
                                          </p:stCondLst>
                                        </p:cTn>
                                        <p:tgtEl>
                                          <p:spTgt spid="184398"/>
                                        </p:tgtEl>
                                        <p:attrNameLst>
                                          <p:attrName>style.visibility</p:attrName>
                                        </p:attrNameLst>
                                      </p:cBhvr>
                                      <p:to>
                                        <p:strVal val="visible"/>
                                      </p:to>
                                    </p:set>
                                    <p:animEffect transition="in" filter="wipe(up)">
                                      <p:cBhvr>
                                        <p:cTn id="47" dur="500"/>
                                        <p:tgtEl>
                                          <p:spTgt spid="184398"/>
                                        </p:tgtEl>
                                      </p:cBhvr>
                                    </p:animEffect>
                                  </p:childTnLst>
                                </p:cTn>
                              </p:par>
                            </p:childTnLst>
                          </p:cTn>
                        </p:par>
                        <p:par>
                          <p:cTn id="48" fill="hold">
                            <p:stCondLst>
                              <p:cond delay="2000"/>
                            </p:stCondLst>
                            <p:childTnLst>
                              <p:par>
                                <p:cTn id="49" presetID="22" presetClass="entr" presetSubtype="4" fill="hold" nodeType="afterEffect">
                                  <p:stCondLst>
                                    <p:cond delay="0"/>
                                  </p:stCondLst>
                                  <p:childTnLst>
                                    <p:set>
                                      <p:cBhvr>
                                        <p:cTn id="50" dur="1" fill="hold">
                                          <p:stCondLst>
                                            <p:cond delay="0"/>
                                          </p:stCondLst>
                                        </p:cTn>
                                        <p:tgtEl>
                                          <p:spTgt spid="184393"/>
                                        </p:tgtEl>
                                        <p:attrNameLst>
                                          <p:attrName>style.visibility</p:attrName>
                                        </p:attrNameLst>
                                      </p:cBhvr>
                                      <p:to>
                                        <p:strVal val="visible"/>
                                      </p:to>
                                    </p:set>
                                    <p:animEffect transition="in" filter="wipe(down)">
                                      <p:cBhvr>
                                        <p:cTn id="51" dur="500"/>
                                        <p:tgtEl>
                                          <p:spTgt spid="184393"/>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84421"/>
                                        </p:tgtEl>
                                        <p:attrNameLst>
                                          <p:attrName>style.visibility</p:attrName>
                                        </p:attrNameLst>
                                      </p:cBhvr>
                                      <p:to>
                                        <p:strVal val="visible"/>
                                      </p:to>
                                    </p:set>
                                    <p:animEffect transition="in" filter="blinds(horizontal)">
                                      <p:cBhvr>
                                        <p:cTn id="56" dur="500"/>
                                        <p:tgtEl>
                                          <p:spTgt spid="184421"/>
                                        </p:tgtEl>
                                      </p:cBhvr>
                                    </p:animEffect>
                                  </p:childTnLst>
                                </p:cTn>
                              </p:par>
                            </p:childTnLst>
                          </p:cTn>
                        </p:par>
                        <p:par>
                          <p:cTn id="57" fill="hold">
                            <p:stCondLst>
                              <p:cond delay="500"/>
                            </p:stCondLst>
                            <p:childTnLst>
                              <p:par>
                                <p:cTn id="58" presetID="3" presetClass="entr" presetSubtype="10" fill="hold" nodeType="afterEffect">
                                  <p:stCondLst>
                                    <p:cond delay="0"/>
                                  </p:stCondLst>
                                  <p:childTnLst>
                                    <p:set>
                                      <p:cBhvr>
                                        <p:cTn id="59" dur="1" fill="hold">
                                          <p:stCondLst>
                                            <p:cond delay="0"/>
                                          </p:stCondLst>
                                        </p:cTn>
                                        <p:tgtEl>
                                          <p:spTgt spid="184422"/>
                                        </p:tgtEl>
                                        <p:attrNameLst>
                                          <p:attrName>style.visibility</p:attrName>
                                        </p:attrNameLst>
                                      </p:cBhvr>
                                      <p:to>
                                        <p:strVal val="visible"/>
                                      </p:to>
                                    </p:set>
                                    <p:animEffect transition="in" filter="blinds(horizontal)">
                                      <p:cBhvr>
                                        <p:cTn id="60" dur="500"/>
                                        <p:tgtEl>
                                          <p:spTgt spid="184422"/>
                                        </p:tgtEl>
                                      </p:cBhvr>
                                    </p:animEffect>
                                  </p:childTnLst>
                                </p:cTn>
                              </p:par>
                            </p:childTnLst>
                          </p:cTn>
                        </p:par>
                        <p:par>
                          <p:cTn id="61" fill="hold">
                            <p:stCondLst>
                              <p:cond delay="1000"/>
                            </p:stCondLst>
                            <p:childTnLst>
                              <p:par>
                                <p:cTn id="62" presetID="3" presetClass="entr" presetSubtype="10" fill="hold" nodeType="afterEffect">
                                  <p:stCondLst>
                                    <p:cond delay="0"/>
                                  </p:stCondLst>
                                  <p:childTnLst>
                                    <p:set>
                                      <p:cBhvr>
                                        <p:cTn id="63" dur="1" fill="hold">
                                          <p:stCondLst>
                                            <p:cond delay="0"/>
                                          </p:stCondLst>
                                        </p:cTn>
                                        <p:tgtEl>
                                          <p:spTgt spid="184423"/>
                                        </p:tgtEl>
                                        <p:attrNameLst>
                                          <p:attrName>style.visibility</p:attrName>
                                        </p:attrNameLst>
                                      </p:cBhvr>
                                      <p:to>
                                        <p:strVal val="visible"/>
                                      </p:to>
                                    </p:set>
                                    <p:animEffect transition="in" filter="blinds(horizontal)">
                                      <p:cBhvr>
                                        <p:cTn id="64" dur="500"/>
                                        <p:tgtEl>
                                          <p:spTgt spid="184423"/>
                                        </p:tgtEl>
                                      </p:cBhvr>
                                    </p:animEffect>
                                  </p:childTnLst>
                                </p:cTn>
                              </p:par>
                            </p:childTnLst>
                          </p:cTn>
                        </p:par>
                        <p:par>
                          <p:cTn id="65" fill="hold">
                            <p:stCondLst>
                              <p:cond delay="1500"/>
                            </p:stCondLst>
                            <p:childTnLst>
                              <p:par>
                                <p:cTn id="66" presetID="3" presetClass="entr" presetSubtype="10" fill="hold" nodeType="afterEffect">
                                  <p:stCondLst>
                                    <p:cond delay="0"/>
                                  </p:stCondLst>
                                  <p:childTnLst>
                                    <p:set>
                                      <p:cBhvr>
                                        <p:cTn id="67" dur="1" fill="hold">
                                          <p:stCondLst>
                                            <p:cond delay="0"/>
                                          </p:stCondLst>
                                        </p:cTn>
                                        <p:tgtEl>
                                          <p:spTgt spid="184424"/>
                                        </p:tgtEl>
                                        <p:attrNameLst>
                                          <p:attrName>style.visibility</p:attrName>
                                        </p:attrNameLst>
                                      </p:cBhvr>
                                      <p:to>
                                        <p:strVal val="visible"/>
                                      </p:to>
                                    </p:set>
                                    <p:animEffect transition="in" filter="blinds(horizontal)">
                                      <p:cBhvr>
                                        <p:cTn id="68" dur="500"/>
                                        <p:tgtEl>
                                          <p:spTgt spid="184424"/>
                                        </p:tgtEl>
                                      </p:cBhvr>
                                    </p:animEffect>
                                  </p:childTnLst>
                                </p:cTn>
                              </p:par>
                            </p:childTnLst>
                          </p:cTn>
                        </p:par>
                        <p:par>
                          <p:cTn id="69" fill="hold">
                            <p:stCondLst>
                              <p:cond delay="2000"/>
                            </p:stCondLst>
                            <p:childTnLst>
                              <p:par>
                                <p:cTn id="70" presetID="3" presetClass="entr" presetSubtype="10" fill="hold" nodeType="afterEffect">
                                  <p:stCondLst>
                                    <p:cond delay="0"/>
                                  </p:stCondLst>
                                  <p:childTnLst>
                                    <p:set>
                                      <p:cBhvr>
                                        <p:cTn id="71" dur="1" fill="hold">
                                          <p:stCondLst>
                                            <p:cond delay="0"/>
                                          </p:stCondLst>
                                        </p:cTn>
                                        <p:tgtEl>
                                          <p:spTgt spid="184428"/>
                                        </p:tgtEl>
                                        <p:attrNameLst>
                                          <p:attrName>style.visibility</p:attrName>
                                        </p:attrNameLst>
                                      </p:cBhvr>
                                      <p:to>
                                        <p:strVal val="visible"/>
                                      </p:to>
                                    </p:set>
                                    <p:animEffect transition="in" filter="blinds(horizontal)">
                                      <p:cBhvr>
                                        <p:cTn id="72" dur="500"/>
                                        <p:tgtEl>
                                          <p:spTgt spid="18442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84395">
                                            <p:txEl>
                                              <p:pRg st="2" end="2"/>
                                            </p:txEl>
                                          </p:spTgt>
                                        </p:tgtEl>
                                        <p:attrNameLst>
                                          <p:attrName>style.visibility</p:attrName>
                                        </p:attrNameLst>
                                      </p:cBhvr>
                                      <p:to>
                                        <p:strVal val="visible"/>
                                      </p:to>
                                    </p:set>
                                    <p:animEffect transition="in" filter="blinds(horizontal)">
                                      <p:cBhvr>
                                        <p:cTn id="77" dur="500"/>
                                        <p:tgtEl>
                                          <p:spTgt spid="184395">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grpId="0" nodeType="clickEffect">
                                  <p:stCondLst>
                                    <p:cond delay="0"/>
                                  </p:stCondLst>
                                  <p:childTnLst>
                                    <p:set>
                                      <p:cBhvr>
                                        <p:cTn id="81" dur="1" fill="hold">
                                          <p:stCondLst>
                                            <p:cond delay="0"/>
                                          </p:stCondLst>
                                        </p:cTn>
                                        <p:tgtEl>
                                          <p:spTgt spid="184400"/>
                                        </p:tgtEl>
                                        <p:attrNameLst>
                                          <p:attrName>style.visibility</p:attrName>
                                        </p:attrNameLst>
                                      </p:cBhvr>
                                      <p:to>
                                        <p:strVal val="visible"/>
                                      </p:to>
                                    </p:set>
                                    <p:animEffect transition="in" filter="checkerboard(across)">
                                      <p:cBhvr>
                                        <p:cTn id="82" dur="500"/>
                                        <p:tgtEl>
                                          <p:spTgt spid="184400"/>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184425"/>
                                        </p:tgtEl>
                                        <p:attrNameLst>
                                          <p:attrName>style.visibility</p:attrName>
                                        </p:attrNameLst>
                                      </p:cBhvr>
                                      <p:to>
                                        <p:strVal val="visible"/>
                                      </p:to>
                                    </p:set>
                                    <p:animEffect transition="in" filter="wipe(left)">
                                      <p:cBhvr>
                                        <p:cTn id="86" dur="500"/>
                                        <p:tgtEl>
                                          <p:spTgt spid="184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6"/>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102</a:t>
            </a:fld>
            <a:r>
              <a:rPr lang="zh-CN" altLang="en-US" sz="1400" dirty="0">
                <a:ea typeface="楷体_GB2312"/>
              </a:rPr>
              <a:t>）</a:t>
            </a:r>
          </a:p>
        </p:txBody>
      </p:sp>
      <p:grpSp>
        <p:nvGrpSpPr>
          <p:cNvPr id="136195" name="Group 2"/>
          <p:cNvGrpSpPr/>
          <p:nvPr/>
        </p:nvGrpSpPr>
        <p:grpSpPr>
          <a:xfrm>
            <a:off x="115888" y="188913"/>
            <a:ext cx="8777287" cy="854075"/>
            <a:chOff x="73" y="119"/>
            <a:chExt cx="5529" cy="538"/>
          </a:xfrm>
        </p:grpSpPr>
        <p:sp>
          <p:nvSpPr>
            <p:cNvPr id="136306" name="Text Box 3"/>
            <p:cNvSpPr txBox="1"/>
            <p:nvPr/>
          </p:nvSpPr>
          <p:spPr>
            <a:xfrm>
              <a:off x="73" y="119"/>
              <a:ext cx="5529" cy="46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例</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：用卡诺图化简逻辑函数</a:t>
              </a:r>
            </a:p>
            <a:p>
              <a:pPr marL="0" lvl="0" indent="0" eaLnBrk="1" hangingPunct="1">
                <a:spcBef>
                  <a:spcPct val="0"/>
                </a:spcBef>
                <a:buNone/>
              </a:pPr>
              <a:r>
                <a:rPr lang="zh-CN" altLang="en-US" sz="2400" dirty="0">
                  <a:latin typeface="黑体" panose="02010609060101010101" pitchFamily="49" charset="-122"/>
                  <a:ea typeface="黑体" panose="02010609060101010101" pitchFamily="49" charset="-122"/>
                </a:rPr>
                <a:t>      </a:t>
              </a:r>
            </a:p>
          </p:txBody>
        </p:sp>
        <p:graphicFrame>
          <p:nvGraphicFramePr>
            <p:cNvPr id="136307" name="Object 4"/>
            <p:cNvGraphicFramePr>
              <a:graphicFrameLocks noChangeAspect="1"/>
            </p:cNvGraphicFramePr>
            <p:nvPr/>
          </p:nvGraphicFramePr>
          <p:xfrm>
            <a:off x="587" y="346"/>
            <a:ext cx="4501" cy="311"/>
          </p:xfrm>
          <a:graphic>
            <a:graphicData uri="http://schemas.openxmlformats.org/presentationml/2006/ole">
              <mc:AlternateContent xmlns:mc="http://schemas.openxmlformats.org/markup-compatibility/2006">
                <mc:Choice xmlns:v="urn:schemas-microsoft-com:vml" Requires="v">
                  <p:oleObj spid="_x0000_s48135" r:id="rId3" imgW="60340875" imgH="4171950" progId="Equation.3">
                    <p:embed/>
                  </p:oleObj>
                </mc:Choice>
                <mc:Fallback>
                  <p:oleObj r:id="rId3" imgW="60340875" imgH="4171950" progId="Equation.3">
                    <p:embed/>
                    <p:pic>
                      <p:nvPicPr>
                        <p:cNvPr id="0" name="图片 3190"/>
                        <p:cNvPicPr/>
                        <p:nvPr/>
                      </p:nvPicPr>
                      <p:blipFill>
                        <a:blip r:embed="rId4"/>
                        <a:stretch>
                          <a:fillRect/>
                        </a:stretch>
                      </p:blipFill>
                      <p:spPr>
                        <a:xfrm>
                          <a:off x="587" y="346"/>
                          <a:ext cx="4501" cy="311"/>
                        </a:xfrm>
                        <a:prstGeom prst="rect">
                          <a:avLst/>
                        </a:prstGeom>
                        <a:noFill/>
                        <a:ln w="38100">
                          <a:noFill/>
                          <a:miter/>
                        </a:ln>
                      </p:spPr>
                    </p:pic>
                  </p:oleObj>
                </mc:Fallback>
              </mc:AlternateContent>
            </a:graphicData>
          </a:graphic>
        </p:graphicFrame>
      </p:grpSp>
      <p:sp>
        <p:nvSpPr>
          <p:cNvPr id="186373" name="Text Box 5"/>
          <p:cNvSpPr txBox="1"/>
          <p:nvPr/>
        </p:nvSpPr>
        <p:spPr>
          <a:xfrm>
            <a:off x="387350" y="998538"/>
            <a:ext cx="80105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黑体" panose="02010609060101010101" pitchFamily="49" charset="-122"/>
                <a:ea typeface="黑体" panose="02010609060101010101" pitchFamily="49" charset="-122"/>
              </a:rPr>
              <a:t>解：第一步：作出给定函数</a:t>
            </a:r>
            <a:r>
              <a:rPr lang="en-US" altLang="zh-CN" sz="2400" b="1" dirty="0">
                <a:latin typeface="黑体" panose="02010609060101010101" pitchFamily="49" charset="-122"/>
                <a:ea typeface="黑体" panose="02010609060101010101" pitchFamily="49" charset="-122"/>
              </a:rPr>
              <a:t>Y</a:t>
            </a:r>
            <a:r>
              <a:rPr lang="zh-CN" altLang="en-US" sz="2400" b="1" dirty="0">
                <a:latin typeface="黑体" panose="02010609060101010101" pitchFamily="49" charset="-122"/>
                <a:ea typeface="黑体" panose="02010609060101010101" pitchFamily="49" charset="-122"/>
              </a:rPr>
              <a:t>的卡诺图，如下图</a:t>
            </a:r>
            <a:r>
              <a:rPr lang="en-US" altLang="zh-CN" sz="2400" b="1" dirty="0">
                <a:latin typeface="黑体" panose="02010609060101010101" pitchFamily="49" charset="-122"/>
                <a:ea typeface="黑体" panose="02010609060101010101" pitchFamily="49" charset="-122"/>
              </a:rPr>
              <a:t>(a)</a:t>
            </a:r>
            <a:r>
              <a:rPr lang="zh-CN" altLang="en-US" sz="2400" b="1" dirty="0">
                <a:latin typeface="黑体" panose="02010609060101010101" pitchFamily="49" charset="-122"/>
                <a:ea typeface="黑体" panose="02010609060101010101" pitchFamily="49" charset="-122"/>
              </a:rPr>
              <a:t>所示。</a:t>
            </a:r>
          </a:p>
        </p:txBody>
      </p:sp>
      <p:sp>
        <p:nvSpPr>
          <p:cNvPr id="186482" name="Text Box 114"/>
          <p:cNvSpPr txBox="1"/>
          <p:nvPr/>
        </p:nvSpPr>
        <p:spPr>
          <a:xfrm>
            <a:off x="188913" y="4373563"/>
            <a:ext cx="8658225" cy="487362"/>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第二步：在函数</a:t>
            </a:r>
            <a:r>
              <a:rPr lang="en-US" altLang="zh-CN" sz="2400" b="1" dirty="0">
                <a:latin typeface="黑体" panose="02010609060101010101" pitchFamily="49" charset="-122"/>
                <a:ea typeface="黑体" panose="02010609060101010101" pitchFamily="49" charset="-122"/>
              </a:rPr>
              <a:t>Y</a:t>
            </a:r>
            <a:r>
              <a:rPr lang="zh-CN" altLang="en-US" sz="2400" b="1" dirty="0">
                <a:latin typeface="黑体" panose="02010609060101010101" pitchFamily="49" charset="-122"/>
                <a:ea typeface="黑体" panose="02010609060101010101" pitchFamily="49" charset="-122"/>
              </a:rPr>
              <a:t>的卡诺图上圈出卡诺圈</a:t>
            </a:r>
            <a:r>
              <a:rPr lang="zh-CN" altLang="en-US" b="1" dirty="0">
                <a:ea typeface="黑体" panose="02010609060101010101" pitchFamily="49" charset="-122"/>
              </a:rPr>
              <a:t>。</a:t>
            </a:r>
            <a:r>
              <a:rPr lang="zh-CN" altLang="en-US" sz="2400" b="1" dirty="0">
                <a:ea typeface="黑体" panose="02010609060101010101" pitchFamily="49" charset="-122"/>
              </a:rPr>
              <a:t>如图</a:t>
            </a:r>
            <a:r>
              <a:rPr lang="en-US" altLang="zh-CN" sz="2400" b="1" dirty="0">
                <a:ea typeface="黑体" panose="02010609060101010101" pitchFamily="49" charset="-122"/>
              </a:rPr>
              <a:t>(b)</a:t>
            </a:r>
            <a:r>
              <a:rPr lang="zh-CN" altLang="en-US" sz="2400" b="1" dirty="0">
                <a:ea typeface="黑体" panose="02010609060101010101" pitchFamily="49" charset="-122"/>
              </a:rPr>
              <a:t>或</a:t>
            </a:r>
            <a:r>
              <a:rPr lang="en-US" altLang="zh-CN" sz="2400" b="1" dirty="0">
                <a:ea typeface="黑体" panose="02010609060101010101" pitchFamily="49" charset="-122"/>
              </a:rPr>
              <a:t>(c)</a:t>
            </a:r>
            <a:r>
              <a:rPr lang="zh-CN" altLang="en-US" sz="2400" b="1" dirty="0">
                <a:ea typeface="黑体" panose="02010609060101010101" pitchFamily="49" charset="-122"/>
              </a:rPr>
              <a:t>。</a:t>
            </a:r>
          </a:p>
        </p:txBody>
      </p:sp>
      <p:grpSp>
        <p:nvGrpSpPr>
          <p:cNvPr id="186570" name="Group 202"/>
          <p:cNvGrpSpPr/>
          <p:nvPr/>
        </p:nvGrpSpPr>
        <p:grpSpPr>
          <a:xfrm>
            <a:off x="228600" y="1403350"/>
            <a:ext cx="2851150" cy="2930525"/>
            <a:chOff x="144" y="884"/>
            <a:chExt cx="1796" cy="1846"/>
          </a:xfrm>
        </p:grpSpPr>
        <p:sp>
          <p:nvSpPr>
            <p:cNvPr id="136276" name="Text Box 7"/>
            <p:cNvSpPr txBox="1"/>
            <p:nvPr/>
          </p:nvSpPr>
          <p:spPr>
            <a:xfrm>
              <a:off x="1122" y="2500"/>
              <a:ext cx="255"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(a)</a:t>
              </a:r>
            </a:p>
          </p:txBody>
        </p:sp>
        <p:grpSp>
          <p:nvGrpSpPr>
            <p:cNvPr id="136277" name="Group 124"/>
            <p:cNvGrpSpPr/>
            <p:nvPr/>
          </p:nvGrpSpPr>
          <p:grpSpPr>
            <a:xfrm>
              <a:off x="144" y="884"/>
              <a:ext cx="1796" cy="1503"/>
              <a:chOff x="144" y="884"/>
              <a:chExt cx="1796" cy="1503"/>
            </a:xfrm>
          </p:grpSpPr>
          <p:sp>
            <p:nvSpPr>
              <p:cNvPr id="136278" name="Text Box 9"/>
              <p:cNvSpPr txBox="1"/>
              <p:nvPr/>
            </p:nvSpPr>
            <p:spPr>
              <a:xfrm>
                <a:off x="144" y="1077"/>
                <a:ext cx="43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AB</a:t>
                </a:r>
              </a:p>
            </p:txBody>
          </p:sp>
          <p:sp>
            <p:nvSpPr>
              <p:cNvPr id="136279" name="Text Box 10"/>
              <p:cNvSpPr txBox="1"/>
              <p:nvPr/>
            </p:nvSpPr>
            <p:spPr>
              <a:xfrm>
                <a:off x="624" y="1077"/>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36280" name="Text Box 11"/>
              <p:cNvSpPr txBox="1"/>
              <p:nvPr/>
            </p:nvSpPr>
            <p:spPr>
              <a:xfrm>
                <a:off x="960" y="1074"/>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36281" name="Text Box 12"/>
              <p:cNvSpPr txBox="1"/>
              <p:nvPr/>
            </p:nvSpPr>
            <p:spPr>
              <a:xfrm>
                <a:off x="1276" y="1077"/>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36282" name="Text Box 13"/>
              <p:cNvSpPr txBox="1"/>
              <p:nvPr/>
            </p:nvSpPr>
            <p:spPr>
              <a:xfrm>
                <a:off x="1584" y="1066"/>
                <a:ext cx="308" cy="28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36283" name="Rectangle 14"/>
              <p:cNvSpPr/>
              <p:nvPr/>
            </p:nvSpPr>
            <p:spPr>
              <a:xfrm>
                <a:off x="1593" y="2117"/>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6284" name="Rectangle 16"/>
              <p:cNvSpPr/>
              <p:nvPr/>
            </p:nvSpPr>
            <p:spPr>
              <a:xfrm>
                <a:off x="612" y="2118"/>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6285" name="Rectangle 18"/>
              <p:cNvSpPr/>
              <p:nvPr/>
            </p:nvSpPr>
            <p:spPr>
              <a:xfrm>
                <a:off x="612" y="1848"/>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6286" name="Rectangle 19"/>
              <p:cNvSpPr/>
              <p:nvPr/>
            </p:nvSpPr>
            <p:spPr>
              <a:xfrm>
                <a:off x="1604" y="1309"/>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36287" name="Line 20"/>
              <p:cNvSpPr/>
              <p:nvPr/>
            </p:nvSpPr>
            <p:spPr>
              <a:xfrm>
                <a:off x="612" y="1308"/>
                <a:ext cx="1308" cy="0"/>
              </a:xfrm>
              <a:prstGeom prst="line">
                <a:avLst/>
              </a:prstGeom>
              <a:ln w="12700" cap="sq" cmpd="sng">
                <a:solidFill>
                  <a:schemeClr val="tx1"/>
                </a:solidFill>
                <a:prstDash val="solid"/>
                <a:headEnd type="none" w="med" len="med"/>
                <a:tailEnd type="none" w="med" len="med"/>
              </a:ln>
            </p:spPr>
          </p:sp>
          <p:sp>
            <p:nvSpPr>
              <p:cNvPr id="136288" name="Line 21"/>
              <p:cNvSpPr/>
              <p:nvPr/>
            </p:nvSpPr>
            <p:spPr>
              <a:xfrm>
                <a:off x="612" y="1578"/>
                <a:ext cx="1308" cy="0"/>
              </a:xfrm>
              <a:prstGeom prst="line">
                <a:avLst/>
              </a:prstGeom>
              <a:ln w="12700" cap="flat" cmpd="sng">
                <a:solidFill>
                  <a:schemeClr val="tx1"/>
                </a:solidFill>
                <a:prstDash val="solid"/>
                <a:headEnd type="none" w="med" len="med"/>
                <a:tailEnd type="none" w="med" len="med"/>
              </a:ln>
            </p:spPr>
          </p:sp>
          <p:sp>
            <p:nvSpPr>
              <p:cNvPr id="136289" name="Line 22"/>
              <p:cNvSpPr/>
              <p:nvPr/>
            </p:nvSpPr>
            <p:spPr>
              <a:xfrm>
                <a:off x="612" y="2387"/>
                <a:ext cx="1308" cy="0"/>
              </a:xfrm>
              <a:prstGeom prst="line">
                <a:avLst/>
              </a:prstGeom>
              <a:ln w="12700" cap="sq" cmpd="sng">
                <a:solidFill>
                  <a:schemeClr val="tx1"/>
                </a:solidFill>
                <a:prstDash val="solid"/>
                <a:headEnd type="none" w="med" len="med"/>
                <a:tailEnd type="none" w="med" len="med"/>
              </a:ln>
            </p:spPr>
          </p:sp>
          <p:sp>
            <p:nvSpPr>
              <p:cNvPr id="136290" name="Line 23"/>
              <p:cNvSpPr/>
              <p:nvPr/>
            </p:nvSpPr>
            <p:spPr>
              <a:xfrm>
                <a:off x="612" y="1308"/>
                <a:ext cx="0" cy="1079"/>
              </a:xfrm>
              <a:prstGeom prst="line">
                <a:avLst/>
              </a:prstGeom>
              <a:ln w="12700" cap="sq" cmpd="sng">
                <a:solidFill>
                  <a:schemeClr val="tx1"/>
                </a:solidFill>
                <a:prstDash val="solid"/>
                <a:headEnd type="none" w="med" len="med"/>
                <a:tailEnd type="none" w="med" len="med"/>
              </a:ln>
            </p:spPr>
          </p:sp>
          <p:sp>
            <p:nvSpPr>
              <p:cNvPr id="136291" name="Line 24"/>
              <p:cNvSpPr/>
              <p:nvPr/>
            </p:nvSpPr>
            <p:spPr>
              <a:xfrm>
                <a:off x="939" y="1308"/>
                <a:ext cx="0" cy="1079"/>
              </a:xfrm>
              <a:prstGeom prst="line">
                <a:avLst/>
              </a:prstGeom>
              <a:ln w="12700" cap="flat" cmpd="sng">
                <a:solidFill>
                  <a:schemeClr val="tx1"/>
                </a:solidFill>
                <a:prstDash val="solid"/>
                <a:headEnd type="none" w="med" len="med"/>
                <a:tailEnd type="none" w="med" len="med"/>
              </a:ln>
            </p:spPr>
          </p:sp>
          <p:sp>
            <p:nvSpPr>
              <p:cNvPr id="136292" name="Line 25"/>
              <p:cNvSpPr/>
              <p:nvPr/>
            </p:nvSpPr>
            <p:spPr>
              <a:xfrm>
                <a:off x="1920" y="1308"/>
                <a:ext cx="0" cy="1079"/>
              </a:xfrm>
              <a:prstGeom prst="line">
                <a:avLst/>
              </a:prstGeom>
              <a:ln w="12700" cap="sq" cmpd="sng">
                <a:solidFill>
                  <a:schemeClr val="tx1"/>
                </a:solidFill>
                <a:prstDash val="solid"/>
                <a:headEnd type="none" w="med" len="med"/>
                <a:tailEnd type="none" w="med" len="med"/>
              </a:ln>
            </p:spPr>
          </p:sp>
          <p:sp>
            <p:nvSpPr>
              <p:cNvPr id="136293" name="Line 26"/>
              <p:cNvSpPr/>
              <p:nvPr/>
            </p:nvSpPr>
            <p:spPr>
              <a:xfrm>
                <a:off x="1266" y="1308"/>
                <a:ext cx="0" cy="1079"/>
              </a:xfrm>
              <a:prstGeom prst="line">
                <a:avLst/>
              </a:prstGeom>
              <a:ln w="12700" cap="flat" cmpd="sng">
                <a:solidFill>
                  <a:schemeClr val="tx1"/>
                </a:solidFill>
                <a:prstDash val="solid"/>
                <a:headEnd type="none" w="med" len="med"/>
                <a:tailEnd type="none" w="med" len="med"/>
              </a:ln>
            </p:spPr>
          </p:sp>
          <p:sp>
            <p:nvSpPr>
              <p:cNvPr id="136294" name="Line 27"/>
              <p:cNvSpPr/>
              <p:nvPr/>
            </p:nvSpPr>
            <p:spPr>
              <a:xfrm>
                <a:off x="1593" y="1308"/>
                <a:ext cx="0" cy="1079"/>
              </a:xfrm>
              <a:prstGeom prst="line">
                <a:avLst/>
              </a:prstGeom>
              <a:ln w="12700" cap="flat" cmpd="sng">
                <a:solidFill>
                  <a:schemeClr val="tx1"/>
                </a:solidFill>
                <a:prstDash val="solid"/>
                <a:headEnd type="none" w="med" len="med"/>
                <a:tailEnd type="none" w="med" len="med"/>
              </a:ln>
            </p:spPr>
          </p:sp>
          <p:sp>
            <p:nvSpPr>
              <p:cNvPr id="136295" name="Line 28"/>
              <p:cNvSpPr/>
              <p:nvPr/>
            </p:nvSpPr>
            <p:spPr>
              <a:xfrm>
                <a:off x="612" y="1848"/>
                <a:ext cx="1308" cy="0"/>
              </a:xfrm>
              <a:prstGeom prst="line">
                <a:avLst/>
              </a:prstGeom>
              <a:ln w="12700" cap="flat" cmpd="sng">
                <a:solidFill>
                  <a:schemeClr val="tx1"/>
                </a:solidFill>
                <a:prstDash val="solid"/>
                <a:headEnd type="none" w="med" len="med"/>
                <a:tailEnd type="none" w="med" len="med"/>
              </a:ln>
            </p:spPr>
          </p:sp>
          <p:sp>
            <p:nvSpPr>
              <p:cNvPr id="136296" name="Line 29"/>
              <p:cNvSpPr/>
              <p:nvPr/>
            </p:nvSpPr>
            <p:spPr>
              <a:xfrm>
                <a:off x="612" y="2117"/>
                <a:ext cx="1308" cy="0"/>
              </a:xfrm>
              <a:prstGeom prst="line">
                <a:avLst/>
              </a:prstGeom>
              <a:ln w="12700" cap="flat" cmpd="sng">
                <a:solidFill>
                  <a:schemeClr val="tx1"/>
                </a:solidFill>
                <a:prstDash val="solid"/>
                <a:headEnd type="none" w="med" len="med"/>
                <a:tailEnd type="none" w="med" len="med"/>
              </a:ln>
            </p:spPr>
          </p:sp>
          <p:sp>
            <p:nvSpPr>
              <p:cNvPr id="136297" name="Text Box 30"/>
              <p:cNvSpPr txBox="1"/>
              <p:nvPr/>
            </p:nvSpPr>
            <p:spPr>
              <a:xfrm>
                <a:off x="384" y="884"/>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CD</a:t>
                </a:r>
              </a:p>
            </p:txBody>
          </p:sp>
          <p:sp>
            <p:nvSpPr>
              <p:cNvPr id="136298" name="Text Box 31"/>
              <p:cNvSpPr txBox="1"/>
              <p:nvPr/>
            </p:nvSpPr>
            <p:spPr>
              <a:xfrm>
                <a:off x="240" y="1317"/>
                <a:ext cx="419" cy="28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00</a:t>
                </a:r>
              </a:p>
            </p:txBody>
          </p:sp>
          <p:sp>
            <p:nvSpPr>
              <p:cNvPr id="136299" name="Text Box 32"/>
              <p:cNvSpPr txBox="1"/>
              <p:nvPr/>
            </p:nvSpPr>
            <p:spPr>
              <a:xfrm>
                <a:off x="240" y="1558"/>
                <a:ext cx="406" cy="28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01</a:t>
                </a:r>
              </a:p>
            </p:txBody>
          </p:sp>
          <p:sp>
            <p:nvSpPr>
              <p:cNvPr id="136300" name="Text Box 33"/>
              <p:cNvSpPr txBox="1"/>
              <p:nvPr/>
            </p:nvSpPr>
            <p:spPr>
              <a:xfrm>
                <a:off x="288" y="1847"/>
                <a:ext cx="32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11</a:t>
                </a:r>
              </a:p>
            </p:txBody>
          </p:sp>
          <p:sp>
            <p:nvSpPr>
              <p:cNvPr id="136301" name="Text Box 34"/>
              <p:cNvSpPr txBox="1"/>
              <p:nvPr/>
            </p:nvSpPr>
            <p:spPr>
              <a:xfrm>
                <a:off x="240" y="2087"/>
                <a:ext cx="432" cy="28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10</a:t>
                </a:r>
              </a:p>
            </p:txBody>
          </p:sp>
          <p:sp>
            <p:nvSpPr>
              <p:cNvPr id="136302" name="Line 35"/>
              <p:cNvSpPr/>
              <p:nvPr/>
            </p:nvSpPr>
            <p:spPr>
              <a:xfrm flipH="1" flipV="1">
                <a:off x="432" y="1125"/>
                <a:ext cx="192" cy="192"/>
              </a:xfrm>
              <a:prstGeom prst="line">
                <a:avLst/>
              </a:prstGeom>
              <a:ln w="9525" cap="flat" cmpd="sng">
                <a:solidFill>
                  <a:schemeClr val="tx1"/>
                </a:solidFill>
                <a:prstDash val="solid"/>
                <a:headEnd type="none" w="med" len="med"/>
                <a:tailEnd type="none" w="med" len="med"/>
              </a:ln>
            </p:spPr>
          </p:sp>
          <p:sp>
            <p:nvSpPr>
              <p:cNvPr id="136303" name="Rectangle 36"/>
              <p:cNvSpPr/>
              <p:nvPr/>
            </p:nvSpPr>
            <p:spPr>
              <a:xfrm>
                <a:off x="1264" y="1309"/>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36304" name="Rectangle 122"/>
              <p:cNvSpPr/>
              <p:nvPr/>
            </p:nvSpPr>
            <p:spPr>
              <a:xfrm>
                <a:off x="1264" y="1574"/>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36305" name="Rectangle 123"/>
              <p:cNvSpPr/>
              <p:nvPr/>
            </p:nvSpPr>
            <p:spPr>
              <a:xfrm>
                <a:off x="1613" y="1574"/>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grpSp>
      </p:grpSp>
      <p:grpSp>
        <p:nvGrpSpPr>
          <p:cNvPr id="186571" name="Group 203"/>
          <p:cNvGrpSpPr/>
          <p:nvPr/>
        </p:nvGrpSpPr>
        <p:grpSpPr>
          <a:xfrm>
            <a:off x="6027738" y="1447800"/>
            <a:ext cx="2851150" cy="2886075"/>
            <a:chOff x="3797" y="912"/>
            <a:chExt cx="1796" cy="1818"/>
          </a:xfrm>
        </p:grpSpPr>
        <p:sp>
          <p:nvSpPr>
            <p:cNvPr id="136242" name="Text Box 76"/>
            <p:cNvSpPr txBox="1"/>
            <p:nvPr/>
          </p:nvSpPr>
          <p:spPr>
            <a:xfrm>
              <a:off x="4836" y="2500"/>
              <a:ext cx="255"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(c)</a:t>
              </a:r>
            </a:p>
          </p:txBody>
        </p:sp>
        <p:grpSp>
          <p:nvGrpSpPr>
            <p:cNvPr id="136243" name="Group 154"/>
            <p:cNvGrpSpPr/>
            <p:nvPr/>
          </p:nvGrpSpPr>
          <p:grpSpPr>
            <a:xfrm>
              <a:off x="3797" y="912"/>
              <a:ext cx="1796" cy="1503"/>
              <a:chOff x="144" y="884"/>
              <a:chExt cx="1796" cy="1503"/>
            </a:xfrm>
          </p:grpSpPr>
          <p:sp>
            <p:nvSpPr>
              <p:cNvPr id="136248" name="Text Box 155"/>
              <p:cNvSpPr txBox="1"/>
              <p:nvPr/>
            </p:nvSpPr>
            <p:spPr>
              <a:xfrm>
                <a:off x="144" y="1077"/>
                <a:ext cx="43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AB</a:t>
                </a:r>
              </a:p>
            </p:txBody>
          </p:sp>
          <p:sp>
            <p:nvSpPr>
              <p:cNvPr id="136249" name="Text Box 156"/>
              <p:cNvSpPr txBox="1"/>
              <p:nvPr/>
            </p:nvSpPr>
            <p:spPr>
              <a:xfrm>
                <a:off x="624" y="1077"/>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36250" name="Text Box 157"/>
              <p:cNvSpPr txBox="1"/>
              <p:nvPr/>
            </p:nvSpPr>
            <p:spPr>
              <a:xfrm>
                <a:off x="960" y="1074"/>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36251" name="Text Box 158"/>
              <p:cNvSpPr txBox="1"/>
              <p:nvPr/>
            </p:nvSpPr>
            <p:spPr>
              <a:xfrm>
                <a:off x="1276" y="1077"/>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36252" name="Text Box 159"/>
              <p:cNvSpPr txBox="1"/>
              <p:nvPr/>
            </p:nvSpPr>
            <p:spPr>
              <a:xfrm>
                <a:off x="1584" y="1066"/>
                <a:ext cx="308" cy="28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36253" name="Rectangle 160"/>
              <p:cNvSpPr/>
              <p:nvPr/>
            </p:nvSpPr>
            <p:spPr>
              <a:xfrm>
                <a:off x="1593" y="2117"/>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6254" name="Rectangle 161"/>
              <p:cNvSpPr/>
              <p:nvPr/>
            </p:nvSpPr>
            <p:spPr>
              <a:xfrm>
                <a:off x="612" y="2118"/>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6255" name="Rectangle 162"/>
              <p:cNvSpPr/>
              <p:nvPr/>
            </p:nvSpPr>
            <p:spPr>
              <a:xfrm>
                <a:off x="612" y="1848"/>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6256" name="Rectangle 163"/>
              <p:cNvSpPr/>
              <p:nvPr/>
            </p:nvSpPr>
            <p:spPr>
              <a:xfrm>
                <a:off x="1604" y="1309"/>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36257" name="Line 164"/>
              <p:cNvSpPr/>
              <p:nvPr/>
            </p:nvSpPr>
            <p:spPr>
              <a:xfrm>
                <a:off x="612" y="1308"/>
                <a:ext cx="1308" cy="0"/>
              </a:xfrm>
              <a:prstGeom prst="line">
                <a:avLst/>
              </a:prstGeom>
              <a:ln w="12700" cap="sq" cmpd="sng">
                <a:solidFill>
                  <a:schemeClr val="tx1"/>
                </a:solidFill>
                <a:prstDash val="solid"/>
                <a:headEnd type="none" w="med" len="med"/>
                <a:tailEnd type="none" w="med" len="med"/>
              </a:ln>
            </p:spPr>
          </p:sp>
          <p:sp>
            <p:nvSpPr>
              <p:cNvPr id="136258" name="Line 165"/>
              <p:cNvSpPr/>
              <p:nvPr/>
            </p:nvSpPr>
            <p:spPr>
              <a:xfrm>
                <a:off x="612" y="1578"/>
                <a:ext cx="1308" cy="0"/>
              </a:xfrm>
              <a:prstGeom prst="line">
                <a:avLst/>
              </a:prstGeom>
              <a:ln w="12700" cap="flat" cmpd="sng">
                <a:solidFill>
                  <a:schemeClr val="tx1"/>
                </a:solidFill>
                <a:prstDash val="solid"/>
                <a:headEnd type="none" w="med" len="med"/>
                <a:tailEnd type="none" w="med" len="med"/>
              </a:ln>
            </p:spPr>
          </p:sp>
          <p:sp>
            <p:nvSpPr>
              <p:cNvPr id="136259" name="Line 166"/>
              <p:cNvSpPr/>
              <p:nvPr/>
            </p:nvSpPr>
            <p:spPr>
              <a:xfrm>
                <a:off x="612" y="2387"/>
                <a:ext cx="1308" cy="0"/>
              </a:xfrm>
              <a:prstGeom prst="line">
                <a:avLst/>
              </a:prstGeom>
              <a:ln w="12700" cap="sq" cmpd="sng">
                <a:solidFill>
                  <a:schemeClr val="tx1"/>
                </a:solidFill>
                <a:prstDash val="solid"/>
                <a:headEnd type="none" w="med" len="med"/>
                <a:tailEnd type="none" w="med" len="med"/>
              </a:ln>
            </p:spPr>
          </p:sp>
          <p:sp>
            <p:nvSpPr>
              <p:cNvPr id="136260" name="Line 167"/>
              <p:cNvSpPr/>
              <p:nvPr/>
            </p:nvSpPr>
            <p:spPr>
              <a:xfrm>
                <a:off x="612" y="1308"/>
                <a:ext cx="0" cy="1079"/>
              </a:xfrm>
              <a:prstGeom prst="line">
                <a:avLst/>
              </a:prstGeom>
              <a:ln w="12700" cap="sq" cmpd="sng">
                <a:solidFill>
                  <a:schemeClr val="tx1"/>
                </a:solidFill>
                <a:prstDash val="solid"/>
                <a:headEnd type="none" w="med" len="med"/>
                <a:tailEnd type="none" w="med" len="med"/>
              </a:ln>
            </p:spPr>
          </p:sp>
          <p:sp>
            <p:nvSpPr>
              <p:cNvPr id="136261" name="Line 168"/>
              <p:cNvSpPr/>
              <p:nvPr/>
            </p:nvSpPr>
            <p:spPr>
              <a:xfrm>
                <a:off x="939" y="1308"/>
                <a:ext cx="0" cy="1079"/>
              </a:xfrm>
              <a:prstGeom prst="line">
                <a:avLst/>
              </a:prstGeom>
              <a:ln w="12700" cap="flat" cmpd="sng">
                <a:solidFill>
                  <a:schemeClr val="tx1"/>
                </a:solidFill>
                <a:prstDash val="solid"/>
                <a:headEnd type="none" w="med" len="med"/>
                <a:tailEnd type="none" w="med" len="med"/>
              </a:ln>
            </p:spPr>
          </p:sp>
          <p:sp>
            <p:nvSpPr>
              <p:cNvPr id="136262" name="Line 169"/>
              <p:cNvSpPr/>
              <p:nvPr/>
            </p:nvSpPr>
            <p:spPr>
              <a:xfrm>
                <a:off x="1920" y="1308"/>
                <a:ext cx="0" cy="1079"/>
              </a:xfrm>
              <a:prstGeom prst="line">
                <a:avLst/>
              </a:prstGeom>
              <a:ln w="12700" cap="sq" cmpd="sng">
                <a:solidFill>
                  <a:schemeClr val="tx1"/>
                </a:solidFill>
                <a:prstDash val="solid"/>
                <a:headEnd type="none" w="med" len="med"/>
                <a:tailEnd type="none" w="med" len="med"/>
              </a:ln>
            </p:spPr>
          </p:sp>
          <p:sp>
            <p:nvSpPr>
              <p:cNvPr id="136263" name="Line 170"/>
              <p:cNvSpPr/>
              <p:nvPr/>
            </p:nvSpPr>
            <p:spPr>
              <a:xfrm>
                <a:off x="1266" y="1308"/>
                <a:ext cx="0" cy="1079"/>
              </a:xfrm>
              <a:prstGeom prst="line">
                <a:avLst/>
              </a:prstGeom>
              <a:ln w="12700" cap="flat" cmpd="sng">
                <a:solidFill>
                  <a:schemeClr val="tx1"/>
                </a:solidFill>
                <a:prstDash val="solid"/>
                <a:headEnd type="none" w="med" len="med"/>
                <a:tailEnd type="none" w="med" len="med"/>
              </a:ln>
            </p:spPr>
          </p:sp>
          <p:sp>
            <p:nvSpPr>
              <p:cNvPr id="136264" name="Line 171"/>
              <p:cNvSpPr/>
              <p:nvPr/>
            </p:nvSpPr>
            <p:spPr>
              <a:xfrm>
                <a:off x="1593" y="1308"/>
                <a:ext cx="0" cy="1079"/>
              </a:xfrm>
              <a:prstGeom prst="line">
                <a:avLst/>
              </a:prstGeom>
              <a:ln w="12700" cap="flat" cmpd="sng">
                <a:solidFill>
                  <a:schemeClr val="tx1"/>
                </a:solidFill>
                <a:prstDash val="solid"/>
                <a:headEnd type="none" w="med" len="med"/>
                <a:tailEnd type="none" w="med" len="med"/>
              </a:ln>
            </p:spPr>
          </p:sp>
          <p:sp>
            <p:nvSpPr>
              <p:cNvPr id="136265" name="Line 172"/>
              <p:cNvSpPr/>
              <p:nvPr/>
            </p:nvSpPr>
            <p:spPr>
              <a:xfrm>
                <a:off x="612" y="1848"/>
                <a:ext cx="1308" cy="0"/>
              </a:xfrm>
              <a:prstGeom prst="line">
                <a:avLst/>
              </a:prstGeom>
              <a:ln w="12700" cap="flat" cmpd="sng">
                <a:solidFill>
                  <a:schemeClr val="tx1"/>
                </a:solidFill>
                <a:prstDash val="solid"/>
                <a:headEnd type="none" w="med" len="med"/>
                <a:tailEnd type="none" w="med" len="med"/>
              </a:ln>
            </p:spPr>
          </p:sp>
          <p:sp>
            <p:nvSpPr>
              <p:cNvPr id="136266" name="Line 173"/>
              <p:cNvSpPr/>
              <p:nvPr/>
            </p:nvSpPr>
            <p:spPr>
              <a:xfrm>
                <a:off x="612" y="2117"/>
                <a:ext cx="1308" cy="0"/>
              </a:xfrm>
              <a:prstGeom prst="line">
                <a:avLst/>
              </a:prstGeom>
              <a:ln w="12700" cap="flat" cmpd="sng">
                <a:solidFill>
                  <a:schemeClr val="tx1"/>
                </a:solidFill>
                <a:prstDash val="solid"/>
                <a:headEnd type="none" w="med" len="med"/>
                <a:tailEnd type="none" w="med" len="med"/>
              </a:ln>
            </p:spPr>
          </p:sp>
          <p:sp>
            <p:nvSpPr>
              <p:cNvPr id="136267" name="Text Box 174"/>
              <p:cNvSpPr txBox="1"/>
              <p:nvPr/>
            </p:nvSpPr>
            <p:spPr>
              <a:xfrm>
                <a:off x="384" y="884"/>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CD</a:t>
                </a:r>
              </a:p>
            </p:txBody>
          </p:sp>
          <p:sp>
            <p:nvSpPr>
              <p:cNvPr id="136268" name="Text Box 175"/>
              <p:cNvSpPr txBox="1"/>
              <p:nvPr/>
            </p:nvSpPr>
            <p:spPr>
              <a:xfrm>
                <a:off x="240" y="1317"/>
                <a:ext cx="419" cy="28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00</a:t>
                </a:r>
              </a:p>
            </p:txBody>
          </p:sp>
          <p:sp>
            <p:nvSpPr>
              <p:cNvPr id="136269" name="Text Box 176"/>
              <p:cNvSpPr txBox="1"/>
              <p:nvPr/>
            </p:nvSpPr>
            <p:spPr>
              <a:xfrm>
                <a:off x="240" y="1558"/>
                <a:ext cx="406" cy="28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01</a:t>
                </a:r>
              </a:p>
            </p:txBody>
          </p:sp>
          <p:sp>
            <p:nvSpPr>
              <p:cNvPr id="136270" name="Text Box 177"/>
              <p:cNvSpPr txBox="1"/>
              <p:nvPr/>
            </p:nvSpPr>
            <p:spPr>
              <a:xfrm>
                <a:off x="288" y="1847"/>
                <a:ext cx="32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11</a:t>
                </a:r>
              </a:p>
            </p:txBody>
          </p:sp>
          <p:sp>
            <p:nvSpPr>
              <p:cNvPr id="136271" name="Text Box 178"/>
              <p:cNvSpPr txBox="1"/>
              <p:nvPr/>
            </p:nvSpPr>
            <p:spPr>
              <a:xfrm>
                <a:off x="240" y="2087"/>
                <a:ext cx="432" cy="28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10</a:t>
                </a:r>
              </a:p>
            </p:txBody>
          </p:sp>
          <p:sp>
            <p:nvSpPr>
              <p:cNvPr id="136272" name="Line 179"/>
              <p:cNvSpPr/>
              <p:nvPr/>
            </p:nvSpPr>
            <p:spPr>
              <a:xfrm flipH="1" flipV="1">
                <a:off x="432" y="1125"/>
                <a:ext cx="192" cy="192"/>
              </a:xfrm>
              <a:prstGeom prst="line">
                <a:avLst/>
              </a:prstGeom>
              <a:ln w="9525" cap="flat" cmpd="sng">
                <a:solidFill>
                  <a:schemeClr val="tx1"/>
                </a:solidFill>
                <a:prstDash val="solid"/>
                <a:headEnd type="none" w="med" len="med"/>
                <a:tailEnd type="none" w="med" len="med"/>
              </a:ln>
            </p:spPr>
          </p:sp>
          <p:sp>
            <p:nvSpPr>
              <p:cNvPr id="136273" name="Rectangle 180"/>
              <p:cNvSpPr/>
              <p:nvPr/>
            </p:nvSpPr>
            <p:spPr>
              <a:xfrm>
                <a:off x="1264" y="1309"/>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36274" name="Rectangle 181"/>
              <p:cNvSpPr/>
              <p:nvPr/>
            </p:nvSpPr>
            <p:spPr>
              <a:xfrm>
                <a:off x="1264" y="1574"/>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36275" name="Rectangle 182"/>
              <p:cNvSpPr/>
              <p:nvPr/>
            </p:nvSpPr>
            <p:spPr>
              <a:xfrm>
                <a:off x="1613" y="1574"/>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grpSp>
        <p:sp>
          <p:nvSpPr>
            <p:cNvPr id="136244" name="AutoShape 185"/>
            <p:cNvSpPr/>
            <p:nvPr/>
          </p:nvSpPr>
          <p:spPr>
            <a:xfrm>
              <a:off x="4958" y="1364"/>
              <a:ext cx="576" cy="481"/>
            </a:xfrm>
            <a:prstGeom prst="roundRect">
              <a:avLst>
                <a:gd name="adj" fmla="val 16667"/>
              </a:avLst>
            </a:prstGeom>
            <a:noFill/>
            <a:ln w="2540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36245" name="AutoShape 186"/>
            <p:cNvSpPr/>
            <p:nvPr/>
          </p:nvSpPr>
          <p:spPr>
            <a:xfrm>
              <a:off x="4290" y="1895"/>
              <a:ext cx="265" cy="481"/>
            </a:xfrm>
            <a:prstGeom prst="roundRect">
              <a:avLst>
                <a:gd name="adj" fmla="val 16667"/>
              </a:avLst>
            </a:prstGeom>
            <a:noFill/>
            <a:ln w="25400" cap="flat" cmpd="sng">
              <a:solidFill>
                <a:srgbClr val="FF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36246" name="Freeform 187"/>
            <p:cNvSpPr/>
            <p:nvPr/>
          </p:nvSpPr>
          <p:spPr>
            <a:xfrm rot="5400000" flipV="1">
              <a:off x="5282" y="1381"/>
              <a:ext cx="255" cy="180"/>
            </a:xfrm>
            <a:custGeom>
              <a:avLst/>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0"/>
                </a:cxn>
                <a:cxn ang="0">
                  <a:pos x="1" y="0"/>
                </a:cxn>
                <a:cxn ang="0">
                  <a:pos x="1" y="0"/>
                </a:cxn>
                <a:cxn ang="0">
                  <a:pos x="0" y="0"/>
                </a:cxn>
              </a:cxnLst>
              <a:rect l="0" t="0" r="0" b="0"/>
              <a:pathLst>
                <a:path w="396" h="303">
                  <a:moveTo>
                    <a:pt x="0" y="303"/>
                  </a:moveTo>
                  <a:lnTo>
                    <a:pt x="243" y="303"/>
                  </a:lnTo>
                  <a:lnTo>
                    <a:pt x="259" y="302"/>
                  </a:lnTo>
                  <a:lnTo>
                    <a:pt x="275" y="300"/>
                  </a:lnTo>
                  <a:lnTo>
                    <a:pt x="288" y="296"/>
                  </a:lnTo>
                  <a:lnTo>
                    <a:pt x="302" y="292"/>
                  </a:lnTo>
                  <a:lnTo>
                    <a:pt x="316" y="284"/>
                  </a:lnTo>
                  <a:lnTo>
                    <a:pt x="329" y="277"/>
                  </a:lnTo>
                  <a:lnTo>
                    <a:pt x="341" y="269"/>
                  </a:lnTo>
                  <a:lnTo>
                    <a:pt x="351" y="258"/>
                  </a:lnTo>
                  <a:lnTo>
                    <a:pt x="361" y="248"/>
                  </a:lnTo>
                  <a:lnTo>
                    <a:pt x="371" y="237"/>
                  </a:lnTo>
                  <a:lnTo>
                    <a:pt x="376" y="224"/>
                  </a:lnTo>
                  <a:lnTo>
                    <a:pt x="384" y="210"/>
                  </a:lnTo>
                  <a:lnTo>
                    <a:pt x="388" y="197"/>
                  </a:lnTo>
                  <a:lnTo>
                    <a:pt x="392" y="182"/>
                  </a:lnTo>
                  <a:lnTo>
                    <a:pt x="394" y="167"/>
                  </a:lnTo>
                  <a:lnTo>
                    <a:pt x="396" y="152"/>
                  </a:lnTo>
                  <a:lnTo>
                    <a:pt x="394" y="136"/>
                  </a:lnTo>
                  <a:lnTo>
                    <a:pt x="392" y="121"/>
                  </a:lnTo>
                  <a:lnTo>
                    <a:pt x="388" y="106"/>
                  </a:lnTo>
                  <a:lnTo>
                    <a:pt x="384" y="93"/>
                  </a:lnTo>
                  <a:lnTo>
                    <a:pt x="376" y="79"/>
                  </a:lnTo>
                  <a:lnTo>
                    <a:pt x="371" y="66"/>
                  </a:lnTo>
                  <a:lnTo>
                    <a:pt x="361" y="55"/>
                  </a:lnTo>
                  <a:lnTo>
                    <a:pt x="351" y="43"/>
                  </a:lnTo>
                  <a:lnTo>
                    <a:pt x="341" y="34"/>
                  </a:lnTo>
                  <a:lnTo>
                    <a:pt x="329" y="26"/>
                  </a:lnTo>
                  <a:lnTo>
                    <a:pt x="316" y="19"/>
                  </a:lnTo>
                  <a:lnTo>
                    <a:pt x="302" y="11"/>
                  </a:lnTo>
                  <a:lnTo>
                    <a:pt x="288" y="5"/>
                  </a:lnTo>
                  <a:lnTo>
                    <a:pt x="275" y="2"/>
                  </a:lnTo>
                  <a:lnTo>
                    <a:pt x="259" y="0"/>
                  </a:lnTo>
                  <a:lnTo>
                    <a:pt x="243" y="0"/>
                  </a:lnTo>
                  <a:lnTo>
                    <a:pt x="0" y="0"/>
                  </a:lnTo>
                </a:path>
              </a:pathLst>
            </a:custGeom>
            <a:noFill/>
            <a:ln w="25400" cap="flat" cmpd="sng">
              <a:solidFill>
                <a:srgbClr val="0000FF">
                  <a:alpha val="100000"/>
                </a:srgbClr>
              </a:solidFill>
              <a:prstDash val="solid"/>
              <a:round/>
              <a:headEnd type="none" w="med" len="med"/>
              <a:tailEnd type="none" w="med" len="med"/>
            </a:ln>
          </p:spPr>
          <p:txBody>
            <a:bodyPr/>
            <a:lstStyle/>
            <a:p>
              <a:endParaRPr lang="zh-CN" altLang="en-US"/>
            </a:p>
          </p:txBody>
        </p:sp>
        <p:sp>
          <p:nvSpPr>
            <p:cNvPr id="136247" name="Freeform 188"/>
            <p:cNvSpPr/>
            <p:nvPr/>
          </p:nvSpPr>
          <p:spPr>
            <a:xfrm rot="-5400000">
              <a:off x="5264" y="2195"/>
              <a:ext cx="255" cy="180"/>
            </a:xfrm>
            <a:custGeom>
              <a:avLst/>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0"/>
                </a:cxn>
                <a:cxn ang="0">
                  <a:pos x="1" y="0"/>
                </a:cxn>
                <a:cxn ang="0">
                  <a:pos x="1" y="0"/>
                </a:cxn>
                <a:cxn ang="0">
                  <a:pos x="0" y="0"/>
                </a:cxn>
              </a:cxnLst>
              <a:rect l="0" t="0" r="0" b="0"/>
              <a:pathLst>
                <a:path w="396" h="303">
                  <a:moveTo>
                    <a:pt x="0" y="303"/>
                  </a:moveTo>
                  <a:lnTo>
                    <a:pt x="243" y="303"/>
                  </a:lnTo>
                  <a:lnTo>
                    <a:pt x="259" y="302"/>
                  </a:lnTo>
                  <a:lnTo>
                    <a:pt x="275" y="300"/>
                  </a:lnTo>
                  <a:lnTo>
                    <a:pt x="288" y="296"/>
                  </a:lnTo>
                  <a:lnTo>
                    <a:pt x="302" y="292"/>
                  </a:lnTo>
                  <a:lnTo>
                    <a:pt x="316" y="284"/>
                  </a:lnTo>
                  <a:lnTo>
                    <a:pt x="329" y="277"/>
                  </a:lnTo>
                  <a:lnTo>
                    <a:pt x="341" y="269"/>
                  </a:lnTo>
                  <a:lnTo>
                    <a:pt x="351" y="258"/>
                  </a:lnTo>
                  <a:lnTo>
                    <a:pt x="361" y="248"/>
                  </a:lnTo>
                  <a:lnTo>
                    <a:pt x="371" y="237"/>
                  </a:lnTo>
                  <a:lnTo>
                    <a:pt x="376" y="224"/>
                  </a:lnTo>
                  <a:lnTo>
                    <a:pt x="384" y="210"/>
                  </a:lnTo>
                  <a:lnTo>
                    <a:pt x="388" y="197"/>
                  </a:lnTo>
                  <a:lnTo>
                    <a:pt x="392" y="182"/>
                  </a:lnTo>
                  <a:lnTo>
                    <a:pt x="394" y="167"/>
                  </a:lnTo>
                  <a:lnTo>
                    <a:pt x="396" y="152"/>
                  </a:lnTo>
                  <a:lnTo>
                    <a:pt x="394" y="136"/>
                  </a:lnTo>
                  <a:lnTo>
                    <a:pt x="392" y="121"/>
                  </a:lnTo>
                  <a:lnTo>
                    <a:pt x="388" y="106"/>
                  </a:lnTo>
                  <a:lnTo>
                    <a:pt x="384" y="93"/>
                  </a:lnTo>
                  <a:lnTo>
                    <a:pt x="376" y="79"/>
                  </a:lnTo>
                  <a:lnTo>
                    <a:pt x="371" y="66"/>
                  </a:lnTo>
                  <a:lnTo>
                    <a:pt x="361" y="55"/>
                  </a:lnTo>
                  <a:lnTo>
                    <a:pt x="351" y="43"/>
                  </a:lnTo>
                  <a:lnTo>
                    <a:pt x="341" y="34"/>
                  </a:lnTo>
                  <a:lnTo>
                    <a:pt x="329" y="26"/>
                  </a:lnTo>
                  <a:lnTo>
                    <a:pt x="316" y="19"/>
                  </a:lnTo>
                  <a:lnTo>
                    <a:pt x="302" y="11"/>
                  </a:lnTo>
                  <a:lnTo>
                    <a:pt x="288" y="5"/>
                  </a:lnTo>
                  <a:lnTo>
                    <a:pt x="275" y="2"/>
                  </a:lnTo>
                  <a:lnTo>
                    <a:pt x="259" y="0"/>
                  </a:lnTo>
                  <a:lnTo>
                    <a:pt x="243" y="0"/>
                  </a:lnTo>
                  <a:lnTo>
                    <a:pt x="0" y="0"/>
                  </a:lnTo>
                </a:path>
              </a:pathLst>
            </a:custGeom>
            <a:noFill/>
            <a:ln w="25400" cap="flat" cmpd="sng">
              <a:solidFill>
                <a:srgbClr val="0000FF">
                  <a:alpha val="100000"/>
                </a:srgbClr>
              </a:solidFill>
              <a:prstDash val="solid"/>
              <a:round/>
              <a:headEnd type="none" w="med" len="med"/>
              <a:tailEnd type="none" w="med" len="med"/>
            </a:ln>
          </p:spPr>
          <p:txBody>
            <a:bodyPr/>
            <a:lstStyle/>
            <a:p>
              <a:endParaRPr lang="zh-CN" altLang="en-US"/>
            </a:p>
          </p:txBody>
        </p:sp>
      </p:grpSp>
      <p:grpSp>
        <p:nvGrpSpPr>
          <p:cNvPr id="186572" name="Group 204"/>
          <p:cNvGrpSpPr/>
          <p:nvPr/>
        </p:nvGrpSpPr>
        <p:grpSpPr>
          <a:xfrm>
            <a:off x="3143250" y="1433513"/>
            <a:ext cx="2851150" cy="2900362"/>
            <a:chOff x="1980" y="903"/>
            <a:chExt cx="1796" cy="1827"/>
          </a:xfrm>
        </p:grpSpPr>
        <p:sp>
          <p:nvSpPr>
            <p:cNvPr id="136208" name="Text Box 38"/>
            <p:cNvSpPr txBox="1"/>
            <p:nvPr/>
          </p:nvSpPr>
          <p:spPr>
            <a:xfrm>
              <a:off x="2994" y="2500"/>
              <a:ext cx="255"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(b)</a:t>
              </a:r>
            </a:p>
          </p:txBody>
        </p:sp>
        <p:grpSp>
          <p:nvGrpSpPr>
            <p:cNvPr id="136209" name="Group 125"/>
            <p:cNvGrpSpPr/>
            <p:nvPr/>
          </p:nvGrpSpPr>
          <p:grpSpPr>
            <a:xfrm>
              <a:off x="1980" y="903"/>
              <a:ext cx="1796" cy="1503"/>
              <a:chOff x="144" y="884"/>
              <a:chExt cx="1796" cy="1503"/>
            </a:xfrm>
          </p:grpSpPr>
          <p:sp>
            <p:nvSpPr>
              <p:cNvPr id="136214" name="Text Box 126"/>
              <p:cNvSpPr txBox="1"/>
              <p:nvPr/>
            </p:nvSpPr>
            <p:spPr>
              <a:xfrm>
                <a:off x="144" y="1077"/>
                <a:ext cx="43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AB</a:t>
                </a:r>
              </a:p>
            </p:txBody>
          </p:sp>
          <p:sp>
            <p:nvSpPr>
              <p:cNvPr id="136215" name="Text Box 127"/>
              <p:cNvSpPr txBox="1"/>
              <p:nvPr/>
            </p:nvSpPr>
            <p:spPr>
              <a:xfrm>
                <a:off x="624" y="1077"/>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36216" name="Text Box 128"/>
              <p:cNvSpPr txBox="1"/>
              <p:nvPr/>
            </p:nvSpPr>
            <p:spPr>
              <a:xfrm>
                <a:off x="960" y="1074"/>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36217" name="Text Box 129"/>
              <p:cNvSpPr txBox="1"/>
              <p:nvPr/>
            </p:nvSpPr>
            <p:spPr>
              <a:xfrm>
                <a:off x="1276" y="1077"/>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36218" name="Text Box 130"/>
              <p:cNvSpPr txBox="1"/>
              <p:nvPr/>
            </p:nvSpPr>
            <p:spPr>
              <a:xfrm>
                <a:off x="1584" y="1066"/>
                <a:ext cx="308" cy="28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36219" name="Rectangle 131"/>
              <p:cNvSpPr/>
              <p:nvPr/>
            </p:nvSpPr>
            <p:spPr>
              <a:xfrm>
                <a:off x="1593" y="2117"/>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6220" name="Rectangle 132"/>
              <p:cNvSpPr/>
              <p:nvPr/>
            </p:nvSpPr>
            <p:spPr>
              <a:xfrm>
                <a:off x="612" y="2118"/>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6221" name="Rectangle 133"/>
              <p:cNvSpPr/>
              <p:nvPr/>
            </p:nvSpPr>
            <p:spPr>
              <a:xfrm>
                <a:off x="612" y="1848"/>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6222" name="Rectangle 134"/>
              <p:cNvSpPr/>
              <p:nvPr/>
            </p:nvSpPr>
            <p:spPr>
              <a:xfrm>
                <a:off x="1604" y="1309"/>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36223" name="Line 135"/>
              <p:cNvSpPr/>
              <p:nvPr/>
            </p:nvSpPr>
            <p:spPr>
              <a:xfrm>
                <a:off x="612" y="1308"/>
                <a:ext cx="1308" cy="0"/>
              </a:xfrm>
              <a:prstGeom prst="line">
                <a:avLst/>
              </a:prstGeom>
              <a:ln w="12700" cap="sq" cmpd="sng">
                <a:solidFill>
                  <a:schemeClr val="tx1"/>
                </a:solidFill>
                <a:prstDash val="solid"/>
                <a:headEnd type="none" w="med" len="med"/>
                <a:tailEnd type="none" w="med" len="med"/>
              </a:ln>
            </p:spPr>
          </p:sp>
          <p:sp>
            <p:nvSpPr>
              <p:cNvPr id="136224" name="Line 136"/>
              <p:cNvSpPr/>
              <p:nvPr/>
            </p:nvSpPr>
            <p:spPr>
              <a:xfrm>
                <a:off x="612" y="1578"/>
                <a:ext cx="1308" cy="0"/>
              </a:xfrm>
              <a:prstGeom prst="line">
                <a:avLst/>
              </a:prstGeom>
              <a:ln w="12700" cap="flat" cmpd="sng">
                <a:solidFill>
                  <a:schemeClr val="tx1"/>
                </a:solidFill>
                <a:prstDash val="solid"/>
                <a:headEnd type="none" w="med" len="med"/>
                <a:tailEnd type="none" w="med" len="med"/>
              </a:ln>
            </p:spPr>
          </p:sp>
          <p:sp>
            <p:nvSpPr>
              <p:cNvPr id="136225" name="Line 137"/>
              <p:cNvSpPr/>
              <p:nvPr/>
            </p:nvSpPr>
            <p:spPr>
              <a:xfrm>
                <a:off x="612" y="2387"/>
                <a:ext cx="1308" cy="0"/>
              </a:xfrm>
              <a:prstGeom prst="line">
                <a:avLst/>
              </a:prstGeom>
              <a:ln w="12700" cap="sq" cmpd="sng">
                <a:solidFill>
                  <a:schemeClr val="tx1"/>
                </a:solidFill>
                <a:prstDash val="solid"/>
                <a:headEnd type="none" w="med" len="med"/>
                <a:tailEnd type="none" w="med" len="med"/>
              </a:ln>
            </p:spPr>
          </p:sp>
          <p:sp>
            <p:nvSpPr>
              <p:cNvPr id="136226" name="Line 138"/>
              <p:cNvSpPr/>
              <p:nvPr/>
            </p:nvSpPr>
            <p:spPr>
              <a:xfrm>
                <a:off x="612" y="1308"/>
                <a:ext cx="0" cy="1079"/>
              </a:xfrm>
              <a:prstGeom prst="line">
                <a:avLst/>
              </a:prstGeom>
              <a:ln w="12700" cap="sq" cmpd="sng">
                <a:solidFill>
                  <a:schemeClr val="tx1"/>
                </a:solidFill>
                <a:prstDash val="solid"/>
                <a:headEnd type="none" w="med" len="med"/>
                <a:tailEnd type="none" w="med" len="med"/>
              </a:ln>
            </p:spPr>
          </p:sp>
          <p:sp>
            <p:nvSpPr>
              <p:cNvPr id="136227" name="Line 139"/>
              <p:cNvSpPr/>
              <p:nvPr/>
            </p:nvSpPr>
            <p:spPr>
              <a:xfrm>
                <a:off x="939" y="1308"/>
                <a:ext cx="0" cy="1079"/>
              </a:xfrm>
              <a:prstGeom prst="line">
                <a:avLst/>
              </a:prstGeom>
              <a:ln w="12700" cap="flat" cmpd="sng">
                <a:solidFill>
                  <a:schemeClr val="tx1"/>
                </a:solidFill>
                <a:prstDash val="solid"/>
                <a:headEnd type="none" w="med" len="med"/>
                <a:tailEnd type="none" w="med" len="med"/>
              </a:ln>
            </p:spPr>
          </p:sp>
          <p:sp>
            <p:nvSpPr>
              <p:cNvPr id="136228" name="Line 140"/>
              <p:cNvSpPr/>
              <p:nvPr/>
            </p:nvSpPr>
            <p:spPr>
              <a:xfrm>
                <a:off x="1920" y="1308"/>
                <a:ext cx="0" cy="1079"/>
              </a:xfrm>
              <a:prstGeom prst="line">
                <a:avLst/>
              </a:prstGeom>
              <a:ln w="12700" cap="sq" cmpd="sng">
                <a:solidFill>
                  <a:schemeClr val="tx1"/>
                </a:solidFill>
                <a:prstDash val="solid"/>
                <a:headEnd type="none" w="med" len="med"/>
                <a:tailEnd type="none" w="med" len="med"/>
              </a:ln>
            </p:spPr>
          </p:sp>
          <p:sp>
            <p:nvSpPr>
              <p:cNvPr id="136229" name="Line 141"/>
              <p:cNvSpPr/>
              <p:nvPr/>
            </p:nvSpPr>
            <p:spPr>
              <a:xfrm>
                <a:off x="1266" y="1308"/>
                <a:ext cx="0" cy="1079"/>
              </a:xfrm>
              <a:prstGeom prst="line">
                <a:avLst/>
              </a:prstGeom>
              <a:ln w="12700" cap="flat" cmpd="sng">
                <a:solidFill>
                  <a:schemeClr val="tx1"/>
                </a:solidFill>
                <a:prstDash val="solid"/>
                <a:headEnd type="none" w="med" len="med"/>
                <a:tailEnd type="none" w="med" len="med"/>
              </a:ln>
            </p:spPr>
          </p:sp>
          <p:sp>
            <p:nvSpPr>
              <p:cNvPr id="136230" name="Line 142"/>
              <p:cNvSpPr/>
              <p:nvPr/>
            </p:nvSpPr>
            <p:spPr>
              <a:xfrm>
                <a:off x="1593" y="1308"/>
                <a:ext cx="0" cy="1079"/>
              </a:xfrm>
              <a:prstGeom prst="line">
                <a:avLst/>
              </a:prstGeom>
              <a:ln w="12700" cap="flat" cmpd="sng">
                <a:solidFill>
                  <a:schemeClr val="tx1"/>
                </a:solidFill>
                <a:prstDash val="solid"/>
                <a:headEnd type="none" w="med" len="med"/>
                <a:tailEnd type="none" w="med" len="med"/>
              </a:ln>
            </p:spPr>
          </p:sp>
          <p:sp>
            <p:nvSpPr>
              <p:cNvPr id="136231" name="Line 143"/>
              <p:cNvSpPr/>
              <p:nvPr/>
            </p:nvSpPr>
            <p:spPr>
              <a:xfrm>
                <a:off x="612" y="1848"/>
                <a:ext cx="1308" cy="0"/>
              </a:xfrm>
              <a:prstGeom prst="line">
                <a:avLst/>
              </a:prstGeom>
              <a:ln w="12700" cap="flat" cmpd="sng">
                <a:solidFill>
                  <a:schemeClr val="tx1"/>
                </a:solidFill>
                <a:prstDash val="solid"/>
                <a:headEnd type="none" w="med" len="med"/>
                <a:tailEnd type="none" w="med" len="med"/>
              </a:ln>
            </p:spPr>
          </p:sp>
          <p:sp>
            <p:nvSpPr>
              <p:cNvPr id="136232" name="Line 144"/>
              <p:cNvSpPr/>
              <p:nvPr/>
            </p:nvSpPr>
            <p:spPr>
              <a:xfrm>
                <a:off x="612" y="2117"/>
                <a:ext cx="1308" cy="0"/>
              </a:xfrm>
              <a:prstGeom prst="line">
                <a:avLst/>
              </a:prstGeom>
              <a:ln w="12700" cap="flat" cmpd="sng">
                <a:solidFill>
                  <a:schemeClr val="tx1"/>
                </a:solidFill>
                <a:prstDash val="solid"/>
                <a:headEnd type="none" w="med" len="med"/>
                <a:tailEnd type="none" w="med" len="med"/>
              </a:ln>
            </p:spPr>
          </p:sp>
          <p:sp>
            <p:nvSpPr>
              <p:cNvPr id="136233" name="Text Box 145"/>
              <p:cNvSpPr txBox="1"/>
              <p:nvPr/>
            </p:nvSpPr>
            <p:spPr>
              <a:xfrm>
                <a:off x="384" y="884"/>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CD</a:t>
                </a:r>
              </a:p>
            </p:txBody>
          </p:sp>
          <p:sp>
            <p:nvSpPr>
              <p:cNvPr id="136234" name="Text Box 146"/>
              <p:cNvSpPr txBox="1"/>
              <p:nvPr/>
            </p:nvSpPr>
            <p:spPr>
              <a:xfrm>
                <a:off x="240" y="1317"/>
                <a:ext cx="419" cy="28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00</a:t>
                </a:r>
              </a:p>
            </p:txBody>
          </p:sp>
          <p:sp>
            <p:nvSpPr>
              <p:cNvPr id="136235" name="Text Box 147"/>
              <p:cNvSpPr txBox="1"/>
              <p:nvPr/>
            </p:nvSpPr>
            <p:spPr>
              <a:xfrm>
                <a:off x="240" y="1558"/>
                <a:ext cx="406" cy="28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01</a:t>
                </a:r>
              </a:p>
            </p:txBody>
          </p:sp>
          <p:sp>
            <p:nvSpPr>
              <p:cNvPr id="136236" name="Text Box 148"/>
              <p:cNvSpPr txBox="1"/>
              <p:nvPr/>
            </p:nvSpPr>
            <p:spPr>
              <a:xfrm>
                <a:off x="288" y="1847"/>
                <a:ext cx="32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11</a:t>
                </a:r>
              </a:p>
            </p:txBody>
          </p:sp>
          <p:sp>
            <p:nvSpPr>
              <p:cNvPr id="136237" name="Text Box 149"/>
              <p:cNvSpPr txBox="1"/>
              <p:nvPr/>
            </p:nvSpPr>
            <p:spPr>
              <a:xfrm>
                <a:off x="240" y="2087"/>
                <a:ext cx="432" cy="28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10</a:t>
                </a:r>
              </a:p>
            </p:txBody>
          </p:sp>
          <p:sp>
            <p:nvSpPr>
              <p:cNvPr id="136238" name="Line 150"/>
              <p:cNvSpPr/>
              <p:nvPr/>
            </p:nvSpPr>
            <p:spPr>
              <a:xfrm flipH="1" flipV="1">
                <a:off x="432" y="1125"/>
                <a:ext cx="192" cy="192"/>
              </a:xfrm>
              <a:prstGeom prst="line">
                <a:avLst/>
              </a:prstGeom>
              <a:ln w="9525" cap="flat" cmpd="sng">
                <a:solidFill>
                  <a:schemeClr val="tx1"/>
                </a:solidFill>
                <a:prstDash val="solid"/>
                <a:headEnd type="none" w="med" len="med"/>
                <a:tailEnd type="none" w="med" len="med"/>
              </a:ln>
            </p:spPr>
          </p:sp>
          <p:sp>
            <p:nvSpPr>
              <p:cNvPr id="136239" name="Rectangle 151"/>
              <p:cNvSpPr/>
              <p:nvPr/>
            </p:nvSpPr>
            <p:spPr>
              <a:xfrm>
                <a:off x="1264" y="1309"/>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36240" name="Rectangle 152"/>
              <p:cNvSpPr/>
              <p:nvPr/>
            </p:nvSpPr>
            <p:spPr>
              <a:xfrm>
                <a:off x="1264" y="1574"/>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36241" name="Rectangle 153"/>
              <p:cNvSpPr/>
              <p:nvPr/>
            </p:nvSpPr>
            <p:spPr>
              <a:xfrm>
                <a:off x="1613" y="1574"/>
                <a:ext cx="327" cy="27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grpSp>
        <p:sp>
          <p:nvSpPr>
            <p:cNvPr id="136210" name="AutoShape 183"/>
            <p:cNvSpPr/>
            <p:nvPr/>
          </p:nvSpPr>
          <p:spPr>
            <a:xfrm>
              <a:off x="2480" y="1895"/>
              <a:ext cx="265" cy="481"/>
            </a:xfrm>
            <a:prstGeom prst="roundRect">
              <a:avLst>
                <a:gd name="adj" fmla="val 16667"/>
              </a:avLst>
            </a:prstGeom>
            <a:noFill/>
            <a:ln w="25400" cap="flat" cmpd="sng">
              <a:solidFill>
                <a:srgbClr val="FF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36211" name="AutoShape 184"/>
            <p:cNvSpPr/>
            <p:nvPr/>
          </p:nvSpPr>
          <p:spPr>
            <a:xfrm>
              <a:off x="3139" y="1364"/>
              <a:ext cx="576" cy="481"/>
            </a:xfrm>
            <a:prstGeom prst="roundRect">
              <a:avLst>
                <a:gd name="adj" fmla="val 16667"/>
              </a:avLst>
            </a:prstGeom>
            <a:noFill/>
            <a:ln w="2540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36212" name="Freeform 189"/>
            <p:cNvSpPr/>
            <p:nvPr/>
          </p:nvSpPr>
          <p:spPr>
            <a:xfrm rot="-10800000" flipH="1">
              <a:off x="2449" y="2168"/>
              <a:ext cx="255" cy="180"/>
            </a:xfrm>
            <a:custGeom>
              <a:avLst/>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0"/>
                </a:cxn>
                <a:cxn ang="0">
                  <a:pos x="1" y="0"/>
                </a:cxn>
                <a:cxn ang="0">
                  <a:pos x="1" y="0"/>
                </a:cxn>
                <a:cxn ang="0">
                  <a:pos x="0" y="0"/>
                </a:cxn>
              </a:cxnLst>
              <a:rect l="0" t="0" r="0" b="0"/>
              <a:pathLst>
                <a:path w="396" h="303">
                  <a:moveTo>
                    <a:pt x="0" y="303"/>
                  </a:moveTo>
                  <a:lnTo>
                    <a:pt x="243" y="303"/>
                  </a:lnTo>
                  <a:lnTo>
                    <a:pt x="259" y="302"/>
                  </a:lnTo>
                  <a:lnTo>
                    <a:pt x="275" y="300"/>
                  </a:lnTo>
                  <a:lnTo>
                    <a:pt x="288" y="296"/>
                  </a:lnTo>
                  <a:lnTo>
                    <a:pt x="302" y="292"/>
                  </a:lnTo>
                  <a:lnTo>
                    <a:pt x="316" y="284"/>
                  </a:lnTo>
                  <a:lnTo>
                    <a:pt x="329" y="277"/>
                  </a:lnTo>
                  <a:lnTo>
                    <a:pt x="341" y="269"/>
                  </a:lnTo>
                  <a:lnTo>
                    <a:pt x="351" y="258"/>
                  </a:lnTo>
                  <a:lnTo>
                    <a:pt x="361" y="248"/>
                  </a:lnTo>
                  <a:lnTo>
                    <a:pt x="371" y="237"/>
                  </a:lnTo>
                  <a:lnTo>
                    <a:pt x="376" y="224"/>
                  </a:lnTo>
                  <a:lnTo>
                    <a:pt x="384" y="210"/>
                  </a:lnTo>
                  <a:lnTo>
                    <a:pt x="388" y="197"/>
                  </a:lnTo>
                  <a:lnTo>
                    <a:pt x="392" y="182"/>
                  </a:lnTo>
                  <a:lnTo>
                    <a:pt x="394" y="167"/>
                  </a:lnTo>
                  <a:lnTo>
                    <a:pt x="396" y="152"/>
                  </a:lnTo>
                  <a:lnTo>
                    <a:pt x="394" y="136"/>
                  </a:lnTo>
                  <a:lnTo>
                    <a:pt x="392" y="121"/>
                  </a:lnTo>
                  <a:lnTo>
                    <a:pt x="388" y="106"/>
                  </a:lnTo>
                  <a:lnTo>
                    <a:pt x="384" y="93"/>
                  </a:lnTo>
                  <a:lnTo>
                    <a:pt x="376" y="79"/>
                  </a:lnTo>
                  <a:lnTo>
                    <a:pt x="371" y="66"/>
                  </a:lnTo>
                  <a:lnTo>
                    <a:pt x="361" y="55"/>
                  </a:lnTo>
                  <a:lnTo>
                    <a:pt x="351" y="43"/>
                  </a:lnTo>
                  <a:lnTo>
                    <a:pt x="341" y="34"/>
                  </a:lnTo>
                  <a:lnTo>
                    <a:pt x="329" y="26"/>
                  </a:lnTo>
                  <a:lnTo>
                    <a:pt x="316" y="19"/>
                  </a:lnTo>
                  <a:lnTo>
                    <a:pt x="302" y="11"/>
                  </a:lnTo>
                  <a:lnTo>
                    <a:pt x="288" y="5"/>
                  </a:lnTo>
                  <a:lnTo>
                    <a:pt x="275" y="2"/>
                  </a:lnTo>
                  <a:lnTo>
                    <a:pt x="259" y="0"/>
                  </a:lnTo>
                  <a:lnTo>
                    <a:pt x="243" y="0"/>
                  </a:lnTo>
                  <a:lnTo>
                    <a:pt x="0" y="0"/>
                  </a:lnTo>
                </a:path>
              </a:pathLst>
            </a:custGeom>
            <a:noFill/>
            <a:ln w="25400" cap="flat" cmpd="sng">
              <a:solidFill>
                <a:srgbClr val="0000FF">
                  <a:alpha val="100000"/>
                </a:srgbClr>
              </a:solidFill>
              <a:prstDash val="solid"/>
              <a:round/>
              <a:headEnd type="none" w="med" len="med"/>
              <a:tailEnd type="none" w="med" len="med"/>
            </a:ln>
          </p:spPr>
          <p:txBody>
            <a:bodyPr/>
            <a:lstStyle/>
            <a:p>
              <a:endParaRPr lang="zh-CN" altLang="en-US"/>
            </a:p>
          </p:txBody>
        </p:sp>
        <p:sp>
          <p:nvSpPr>
            <p:cNvPr id="136213" name="Freeform 190"/>
            <p:cNvSpPr/>
            <p:nvPr/>
          </p:nvSpPr>
          <p:spPr>
            <a:xfrm rot="10800000">
              <a:off x="3482" y="2177"/>
              <a:ext cx="255" cy="180"/>
            </a:xfrm>
            <a:custGeom>
              <a:avLst/>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0"/>
                </a:cxn>
                <a:cxn ang="0">
                  <a:pos x="1" y="0"/>
                </a:cxn>
                <a:cxn ang="0">
                  <a:pos x="1" y="0"/>
                </a:cxn>
                <a:cxn ang="0">
                  <a:pos x="0" y="0"/>
                </a:cxn>
              </a:cxnLst>
              <a:rect l="0" t="0" r="0" b="0"/>
              <a:pathLst>
                <a:path w="396" h="303">
                  <a:moveTo>
                    <a:pt x="0" y="303"/>
                  </a:moveTo>
                  <a:lnTo>
                    <a:pt x="243" y="303"/>
                  </a:lnTo>
                  <a:lnTo>
                    <a:pt x="259" y="302"/>
                  </a:lnTo>
                  <a:lnTo>
                    <a:pt x="275" y="300"/>
                  </a:lnTo>
                  <a:lnTo>
                    <a:pt x="288" y="296"/>
                  </a:lnTo>
                  <a:lnTo>
                    <a:pt x="302" y="292"/>
                  </a:lnTo>
                  <a:lnTo>
                    <a:pt x="316" y="284"/>
                  </a:lnTo>
                  <a:lnTo>
                    <a:pt x="329" y="277"/>
                  </a:lnTo>
                  <a:lnTo>
                    <a:pt x="341" y="269"/>
                  </a:lnTo>
                  <a:lnTo>
                    <a:pt x="351" y="258"/>
                  </a:lnTo>
                  <a:lnTo>
                    <a:pt x="361" y="248"/>
                  </a:lnTo>
                  <a:lnTo>
                    <a:pt x="371" y="237"/>
                  </a:lnTo>
                  <a:lnTo>
                    <a:pt x="376" y="224"/>
                  </a:lnTo>
                  <a:lnTo>
                    <a:pt x="384" y="210"/>
                  </a:lnTo>
                  <a:lnTo>
                    <a:pt x="388" y="197"/>
                  </a:lnTo>
                  <a:lnTo>
                    <a:pt x="392" y="182"/>
                  </a:lnTo>
                  <a:lnTo>
                    <a:pt x="394" y="167"/>
                  </a:lnTo>
                  <a:lnTo>
                    <a:pt x="396" y="152"/>
                  </a:lnTo>
                  <a:lnTo>
                    <a:pt x="394" y="136"/>
                  </a:lnTo>
                  <a:lnTo>
                    <a:pt x="392" y="121"/>
                  </a:lnTo>
                  <a:lnTo>
                    <a:pt x="388" y="106"/>
                  </a:lnTo>
                  <a:lnTo>
                    <a:pt x="384" y="93"/>
                  </a:lnTo>
                  <a:lnTo>
                    <a:pt x="376" y="79"/>
                  </a:lnTo>
                  <a:lnTo>
                    <a:pt x="371" y="66"/>
                  </a:lnTo>
                  <a:lnTo>
                    <a:pt x="361" y="55"/>
                  </a:lnTo>
                  <a:lnTo>
                    <a:pt x="351" y="43"/>
                  </a:lnTo>
                  <a:lnTo>
                    <a:pt x="341" y="34"/>
                  </a:lnTo>
                  <a:lnTo>
                    <a:pt x="329" y="26"/>
                  </a:lnTo>
                  <a:lnTo>
                    <a:pt x="316" y="19"/>
                  </a:lnTo>
                  <a:lnTo>
                    <a:pt x="302" y="11"/>
                  </a:lnTo>
                  <a:lnTo>
                    <a:pt x="288" y="5"/>
                  </a:lnTo>
                  <a:lnTo>
                    <a:pt x="275" y="2"/>
                  </a:lnTo>
                  <a:lnTo>
                    <a:pt x="259" y="0"/>
                  </a:lnTo>
                  <a:lnTo>
                    <a:pt x="243" y="0"/>
                  </a:lnTo>
                  <a:lnTo>
                    <a:pt x="0" y="0"/>
                  </a:lnTo>
                </a:path>
              </a:pathLst>
            </a:custGeom>
            <a:noFill/>
            <a:ln w="25400" cap="flat" cmpd="sng">
              <a:solidFill>
                <a:srgbClr val="0000FF">
                  <a:alpha val="100000"/>
                </a:srgbClr>
              </a:solidFill>
              <a:prstDash val="solid"/>
              <a:round/>
              <a:headEnd type="none" w="med" len="med"/>
              <a:tailEnd type="none" w="med" len="med"/>
            </a:ln>
          </p:spPr>
          <p:txBody>
            <a:bodyPr/>
            <a:lstStyle/>
            <a:p>
              <a:endParaRPr lang="zh-CN" altLang="en-US"/>
            </a:p>
          </p:txBody>
        </p:sp>
      </p:grpSp>
      <p:grpSp>
        <p:nvGrpSpPr>
          <p:cNvPr id="186569" name="Group 201"/>
          <p:cNvGrpSpPr/>
          <p:nvPr/>
        </p:nvGrpSpPr>
        <p:grpSpPr>
          <a:xfrm>
            <a:off x="142875" y="4968875"/>
            <a:ext cx="8658225" cy="1568450"/>
            <a:chOff x="90" y="3130"/>
            <a:chExt cx="5454" cy="988"/>
          </a:xfrm>
        </p:grpSpPr>
        <p:sp>
          <p:nvSpPr>
            <p:cNvPr id="136202" name="Text Box 117"/>
            <p:cNvSpPr txBox="1"/>
            <p:nvPr/>
          </p:nvSpPr>
          <p:spPr>
            <a:xfrm>
              <a:off x="90" y="3130"/>
              <a:ext cx="5454"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第三步：求得函数</a:t>
              </a:r>
              <a:r>
                <a:rPr lang="en-US" altLang="zh-CN" sz="2400" b="1" dirty="0">
                  <a:latin typeface="黑体" panose="02010609060101010101" pitchFamily="49" charset="-122"/>
                  <a:ea typeface="黑体" panose="02010609060101010101" pitchFamily="49" charset="-122"/>
                </a:rPr>
                <a:t>F</a:t>
              </a:r>
              <a:r>
                <a:rPr lang="zh-CN" altLang="en-US" sz="2400" b="1" dirty="0">
                  <a:latin typeface="黑体" panose="02010609060101010101" pitchFamily="49" charset="-122"/>
                  <a:ea typeface="黑体" panose="02010609060101010101" pitchFamily="49" charset="-122"/>
                </a:rPr>
                <a:t>的最简与</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或表达式为</a:t>
              </a:r>
            </a:p>
          </p:txBody>
        </p:sp>
        <p:graphicFrame>
          <p:nvGraphicFramePr>
            <p:cNvPr id="136203" name="Object 191"/>
            <p:cNvGraphicFramePr>
              <a:graphicFrameLocks noChangeAspect="1"/>
            </p:cNvGraphicFramePr>
            <p:nvPr/>
          </p:nvGraphicFramePr>
          <p:xfrm>
            <a:off x="898" y="3399"/>
            <a:ext cx="3156" cy="335"/>
          </p:xfrm>
          <a:graphic>
            <a:graphicData uri="http://schemas.openxmlformats.org/presentationml/2006/ole">
              <mc:AlternateContent xmlns:mc="http://schemas.openxmlformats.org/markup-compatibility/2006">
                <mc:Choice xmlns:v="urn:schemas-microsoft-com:vml" Requires="v">
                  <p:oleObj spid="_x0000_s48136" r:id="rId5" imgW="39281100" imgH="4171950" progId="Equation.3">
                    <p:embed/>
                  </p:oleObj>
                </mc:Choice>
                <mc:Fallback>
                  <p:oleObj r:id="rId5" imgW="39281100" imgH="4171950" progId="Equation.3">
                    <p:embed/>
                    <p:pic>
                      <p:nvPicPr>
                        <p:cNvPr id="0" name="图片 3191"/>
                        <p:cNvPicPr/>
                        <p:nvPr/>
                      </p:nvPicPr>
                      <p:blipFill>
                        <a:blip r:embed="rId6"/>
                        <a:stretch>
                          <a:fillRect/>
                        </a:stretch>
                      </p:blipFill>
                      <p:spPr>
                        <a:xfrm>
                          <a:off x="898" y="3399"/>
                          <a:ext cx="3156" cy="335"/>
                        </a:xfrm>
                        <a:prstGeom prst="rect">
                          <a:avLst/>
                        </a:prstGeom>
                        <a:noFill/>
                        <a:ln w="38100">
                          <a:noFill/>
                          <a:miter/>
                        </a:ln>
                      </p:spPr>
                    </p:pic>
                  </p:oleObj>
                </mc:Fallback>
              </mc:AlternateContent>
            </a:graphicData>
          </a:graphic>
        </p:graphicFrame>
        <p:graphicFrame>
          <p:nvGraphicFramePr>
            <p:cNvPr id="136204" name="Object 197"/>
            <p:cNvGraphicFramePr>
              <a:graphicFrameLocks noChangeAspect="1"/>
            </p:cNvGraphicFramePr>
            <p:nvPr/>
          </p:nvGraphicFramePr>
          <p:xfrm>
            <a:off x="895" y="3783"/>
            <a:ext cx="3050" cy="335"/>
          </p:xfrm>
          <a:graphic>
            <a:graphicData uri="http://schemas.openxmlformats.org/presentationml/2006/ole">
              <mc:AlternateContent xmlns:mc="http://schemas.openxmlformats.org/markup-compatibility/2006">
                <mc:Choice xmlns:v="urn:schemas-microsoft-com:vml" Requires="v">
                  <p:oleObj spid="_x0000_s48137" r:id="rId7" imgW="37957125" imgH="4171950" progId="Equation.3">
                    <p:embed/>
                  </p:oleObj>
                </mc:Choice>
                <mc:Fallback>
                  <p:oleObj r:id="rId7" imgW="37957125" imgH="4171950" progId="Equation.3">
                    <p:embed/>
                    <p:pic>
                      <p:nvPicPr>
                        <p:cNvPr id="0" name="图片 3192"/>
                        <p:cNvPicPr/>
                        <p:nvPr/>
                      </p:nvPicPr>
                      <p:blipFill>
                        <a:blip r:embed="rId8"/>
                        <a:stretch>
                          <a:fillRect/>
                        </a:stretch>
                      </p:blipFill>
                      <p:spPr>
                        <a:xfrm>
                          <a:off x="895" y="3783"/>
                          <a:ext cx="3050" cy="335"/>
                        </a:xfrm>
                        <a:prstGeom prst="rect">
                          <a:avLst/>
                        </a:prstGeom>
                        <a:noFill/>
                        <a:ln w="38100">
                          <a:noFill/>
                          <a:miter/>
                        </a:ln>
                      </p:spPr>
                    </p:pic>
                  </p:oleObj>
                </mc:Fallback>
              </mc:AlternateContent>
            </a:graphicData>
          </a:graphic>
        </p:graphicFrame>
        <p:sp>
          <p:nvSpPr>
            <p:cNvPr id="136205" name="Text Box 198"/>
            <p:cNvSpPr txBox="1"/>
            <p:nvPr/>
          </p:nvSpPr>
          <p:spPr>
            <a:xfrm>
              <a:off x="522" y="3803"/>
              <a:ext cx="284" cy="288"/>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ea typeface="黑体" panose="02010609060101010101" pitchFamily="49" charset="-122"/>
                </a:rPr>
                <a:t>或</a:t>
              </a:r>
            </a:p>
          </p:txBody>
        </p:sp>
        <p:sp>
          <p:nvSpPr>
            <p:cNvPr id="136206" name="Text Box 199"/>
            <p:cNvSpPr txBox="1"/>
            <p:nvPr/>
          </p:nvSpPr>
          <p:spPr>
            <a:xfrm>
              <a:off x="4397" y="3410"/>
              <a:ext cx="503" cy="288"/>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ea typeface="黑体" panose="02010609060101010101" pitchFamily="49" charset="-122"/>
                </a:rPr>
                <a:t>图</a:t>
              </a:r>
              <a:r>
                <a:rPr lang="en-US" altLang="zh-CN" sz="2400" dirty="0">
                  <a:ea typeface="黑体" panose="02010609060101010101" pitchFamily="49" charset="-122"/>
                </a:rPr>
                <a:t>(b)</a:t>
              </a:r>
            </a:p>
          </p:txBody>
        </p:sp>
        <p:sp>
          <p:nvSpPr>
            <p:cNvPr id="136207" name="Text Box 200"/>
            <p:cNvSpPr txBox="1"/>
            <p:nvPr/>
          </p:nvSpPr>
          <p:spPr>
            <a:xfrm>
              <a:off x="4397" y="3776"/>
              <a:ext cx="503" cy="288"/>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ea typeface="黑体" panose="02010609060101010101" pitchFamily="49" charset="-122"/>
                </a:rPr>
                <a:t>图</a:t>
              </a:r>
              <a:r>
                <a:rPr lang="en-US" altLang="zh-CN" sz="2400" dirty="0">
                  <a:ea typeface="黑体" panose="02010609060101010101" pitchFamily="49" charset="-122"/>
                </a:rPr>
                <a:t>(c)</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373"/>
                                        </p:tgtEl>
                                        <p:attrNameLst>
                                          <p:attrName>style.visibility</p:attrName>
                                        </p:attrNameLst>
                                      </p:cBhvr>
                                      <p:to>
                                        <p:strVal val="visible"/>
                                      </p:to>
                                    </p:set>
                                    <p:animEffect transition="in" filter="blinds(horizontal)">
                                      <p:cBhvr>
                                        <p:cTn id="7" dur="500"/>
                                        <p:tgtEl>
                                          <p:spTgt spid="186373"/>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86570"/>
                                        </p:tgtEl>
                                        <p:attrNameLst>
                                          <p:attrName>style.visibility</p:attrName>
                                        </p:attrNameLst>
                                      </p:cBhvr>
                                      <p:to>
                                        <p:strVal val="visible"/>
                                      </p:to>
                                    </p:set>
                                    <p:anim calcmode="lin" valueType="num">
                                      <p:cBhvr additive="base">
                                        <p:cTn id="11" dur="500" fill="hold"/>
                                        <p:tgtEl>
                                          <p:spTgt spid="186570"/>
                                        </p:tgtEl>
                                        <p:attrNameLst>
                                          <p:attrName>ppt_x</p:attrName>
                                        </p:attrNameLst>
                                      </p:cBhvr>
                                      <p:tavLst>
                                        <p:tav tm="0">
                                          <p:val>
                                            <p:strVal val="0-#ppt_w/2"/>
                                          </p:val>
                                        </p:tav>
                                        <p:tav tm="100000">
                                          <p:val>
                                            <p:strVal val="#ppt_x"/>
                                          </p:val>
                                        </p:tav>
                                      </p:tavLst>
                                    </p:anim>
                                    <p:anim calcmode="lin" valueType="num">
                                      <p:cBhvr additive="base">
                                        <p:cTn id="12" dur="500" fill="hold"/>
                                        <p:tgtEl>
                                          <p:spTgt spid="18657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6482"/>
                                        </p:tgtEl>
                                        <p:attrNameLst>
                                          <p:attrName>style.visibility</p:attrName>
                                        </p:attrNameLst>
                                      </p:cBhvr>
                                      <p:to>
                                        <p:strVal val="visible"/>
                                      </p:to>
                                    </p:set>
                                    <p:animEffect transition="in" filter="wipe(left)">
                                      <p:cBhvr>
                                        <p:cTn id="17" dur="500"/>
                                        <p:tgtEl>
                                          <p:spTgt spid="186482"/>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186572"/>
                                        </p:tgtEl>
                                        <p:attrNameLst>
                                          <p:attrName>style.visibility</p:attrName>
                                        </p:attrNameLst>
                                      </p:cBhvr>
                                      <p:to>
                                        <p:strVal val="visible"/>
                                      </p:to>
                                    </p:set>
                                    <p:anim calcmode="lin" valueType="num">
                                      <p:cBhvr additive="base">
                                        <p:cTn id="21" dur="500" fill="hold"/>
                                        <p:tgtEl>
                                          <p:spTgt spid="186572"/>
                                        </p:tgtEl>
                                        <p:attrNameLst>
                                          <p:attrName>ppt_x</p:attrName>
                                        </p:attrNameLst>
                                      </p:cBhvr>
                                      <p:tavLst>
                                        <p:tav tm="0">
                                          <p:val>
                                            <p:strVal val="#ppt_x"/>
                                          </p:val>
                                        </p:tav>
                                        <p:tav tm="100000">
                                          <p:val>
                                            <p:strVal val="#ppt_x"/>
                                          </p:val>
                                        </p:tav>
                                      </p:tavLst>
                                    </p:anim>
                                    <p:anim calcmode="lin" valueType="num">
                                      <p:cBhvr additive="base">
                                        <p:cTn id="22" dur="500" fill="hold"/>
                                        <p:tgtEl>
                                          <p:spTgt spid="186572"/>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2" fill="hold" nodeType="afterEffect">
                                  <p:stCondLst>
                                    <p:cond delay="0"/>
                                  </p:stCondLst>
                                  <p:childTnLst>
                                    <p:set>
                                      <p:cBhvr>
                                        <p:cTn id="25" dur="1" fill="hold">
                                          <p:stCondLst>
                                            <p:cond delay="0"/>
                                          </p:stCondLst>
                                        </p:cTn>
                                        <p:tgtEl>
                                          <p:spTgt spid="186571"/>
                                        </p:tgtEl>
                                        <p:attrNameLst>
                                          <p:attrName>style.visibility</p:attrName>
                                        </p:attrNameLst>
                                      </p:cBhvr>
                                      <p:to>
                                        <p:strVal val="visible"/>
                                      </p:to>
                                    </p:set>
                                    <p:anim calcmode="lin" valueType="num">
                                      <p:cBhvr additive="base">
                                        <p:cTn id="26" dur="500" fill="hold"/>
                                        <p:tgtEl>
                                          <p:spTgt spid="186571"/>
                                        </p:tgtEl>
                                        <p:attrNameLst>
                                          <p:attrName>ppt_x</p:attrName>
                                        </p:attrNameLst>
                                      </p:cBhvr>
                                      <p:tavLst>
                                        <p:tav tm="0">
                                          <p:val>
                                            <p:strVal val="1+#ppt_w/2"/>
                                          </p:val>
                                        </p:tav>
                                        <p:tav tm="100000">
                                          <p:val>
                                            <p:strVal val="#ppt_x"/>
                                          </p:val>
                                        </p:tav>
                                      </p:tavLst>
                                    </p:anim>
                                    <p:anim calcmode="lin" valueType="num">
                                      <p:cBhvr additive="base">
                                        <p:cTn id="27" dur="500" fill="hold"/>
                                        <p:tgtEl>
                                          <p:spTgt spid="18657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6569"/>
                                        </p:tgtEl>
                                        <p:attrNameLst>
                                          <p:attrName>style.visibility</p:attrName>
                                        </p:attrNameLst>
                                      </p:cBhvr>
                                      <p:to>
                                        <p:strVal val="visible"/>
                                      </p:to>
                                    </p:set>
                                    <p:animEffect transition="in" filter="blinds(horizontal)">
                                      <p:cBhvr>
                                        <p:cTn id="32" dur="500"/>
                                        <p:tgtEl>
                                          <p:spTgt spid="186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3" grpId="0"/>
      <p:bldP spid="18648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103</a:t>
            </a:fld>
            <a:r>
              <a:rPr lang="zh-CN" altLang="en-US" sz="1400" dirty="0">
                <a:ea typeface="楷体_GB2312"/>
              </a:rPr>
              <a:t>）</a:t>
            </a:r>
          </a:p>
        </p:txBody>
      </p:sp>
      <p:sp>
        <p:nvSpPr>
          <p:cNvPr id="137219" name="Text Box 2"/>
          <p:cNvSpPr txBox="1"/>
          <p:nvPr/>
        </p:nvSpPr>
        <p:spPr>
          <a:xfrm>
            <a:off x="441325" y="114300"/>
            <a:ext cx="747395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rgbClr val="0000FF"/>
                </a:solidFill>
                <a:latin typeface="黑体" panose="02010609060101010101" pitchFamily="49" charset="-122"/>
                <a:ea typeface="黑体" panose="02010609060101010101" pitchFamily="49" charset="-122"/>
              </a:rPr>
              <a:t>1.2.4  </a:t>
            </a:r>
            <a:r>
              <a:rPr lang="zh-CN" altLang="en-US" sz="3600" b="1" dirty="0">
                <a:solidFill>
                  <a:srgbClr val="0000FF"/>
                </a:solidFill>
                <a:latin typeface="黑体" panose="02010609060101010101" pitchFamily="49" charset="-122"/>
                <a:ea typeface="黑体" panose="02010609060101010101" pitchFamily="49" charset="-122"/>
              </a:rPr>
              <a:t>具有约束的逻辑函数的化简</a:t>
            </a:r>
          </a:p>
        </p:txBody>
      </p:sp>
      <p:sp>
        <p:nvSpPr>
          <p:cNvPr id="231427" name="Text Box 3"/>
          <p:cNvSpPr txBox="1"/>
          <p:nvPr/>
        </p:nvSpPr>
        <p:spPr>
          <a:xfrm>
            <a:off x="203200" y="3162300"/>
            <a:ext cx="8755063" cy="332422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700" dirty="0">
                <a:latin typeface="黑体" panose="02010609060101010101" pitchFamily="49" charset="-122"/>
                <a:ea typeface="黑体" panose="02010609060101010101" pitchFamily="49" charset="-122"/>
              </a:rPr>
              <a:t>  </a:t>
            </a:r>
            <a:r>
              <a:rPr lang="zh-CN" altLang="en-US" sz="2700" b="1" dirty="0">
                <a:latin typeface="黑体" panose="02010609060101010101" pitchFamily="49" charset="-122"/>
                <a:ea typeface="黑体" panose="02010609060101010101" pitchFamily="49" charset="-122"/>
              </a:rPr>
              <a:t>例如，十字路口的交通灯规定红灯停，绿灯行，黄灯要注意。若以变量</a:t>
            </a:r>
            <a:r>
              <a:rPr lang="en-US" altLang="zh-CN" sz="2700" b="1" dirty="0">
                <a:ea typeface="黑体" panose="02010609060101010101" pitchFamily="49" charset="-122"/>
              </a:rPr>
              <a:t>A</a:t>
            </a:r>
            <a:r>
              <a:rPr lang="zh-CN" altLang="en-US" sz="2700" b="1" dirty="0">
                <a:ea typeface="黑体" panose="02010609060101010101" pitchFamily="49" charset="-122"/>
              </a:rPr>
              <a:t>、</a:t>
            </a:r>
            <a:r>
              <a:rPr lang="en-US" altLang="zh-CN" sz="2700" b="1" dirty="0">
                <a:ea typeface="黑体" panose="02010609060101010101" pitchFamily="49" charset="-122"/>
              </a:rPr>
              <a:t>B</a:t>
            </a:r>
            <a:r>
              <a:rPr lang="zh-CN" altLang="en-US" sz="2700" b="1" dirty="0">
                <a:ea typeface="黑体" panose="02010609060101010101" pitchFamily="49" charset="-122"/>
              </a:rPr>
              <a:t>、</a:t>
            </a:r>
            <a:r>
              <a:rPr lang="en-US" altLang="zh-CN" sz="2700" b="1" dirty="0">
                <a:ea typeface="黑体" panose="02010609060101010101" pitchFamily="49" charset="-122"/>
              </a:rPr>
              <a:t>C</a:t>
            </a:r>
            <a:r>
              <a:rPr lang="zh-CN" altLang="en-US" sz="2700" b="1" dirty="0">
                <a:latin typeface="黑体" panose="02010609060101010101" pitchFamily="49" charset="-122"/>
                <a:ea typeface="黑体" panose="02010609060101010101" pitchFamily="49" charset="-122"/>
              </a:rPr>
              <a:t>分别表示红、黄、绿灯的状态，且以灯亮为</a:t>
            </a:r>
            <a:r>
              <a:rPr lang="en-US" altLang="zh-CN" sz="2700" b="1" dirty="0">
                <a:latin typeface="黑体" panose="02010609060101010101" pitchFamily="49" charset="-122"/>
                <a:ea typeface="黑体" panose="02010609060101010101" pitchFamily="49" charset="-122"/>
              </a:rPr>
              <a:t>1</a:t>
            </a:r>
            <a:r>
              <a:rPr lang="zh-CN" altLang="en-US" sz="2700" b="1" dirty="0">
                <a:latin typeface="黑体" panose="02010609060101010101" pitchFamily="49" charset="-122"/>
                <a:ea typeface="黑体" panose="02010609060101010101" pitchFamily="49" charset="-122"/>
              </a:rPr>
              <a:t>，灯灭为</a:t>
            </a:r>
            <a:r>
              <a:rPr lang="en-US" altLang="zh-CN" sz="2700" b="1" dirty="0">
                <a:latin typeface="黑体" panose="02010609060101010101" pitchFamily="49" charset="-122"/>
                <a:ea typeface="黑体" panose="02010609060101010101" pitchFamily="49" charset="-122"/>
              </a:rPr>
              <a:t>0</a:t>
            </a:r>
            <a:r>
              <a:rPr lang="zh-CN" altLang="en-US" sz="2700" b="1" dirty="0">
                <a:latin typeface="黑体" panose="02010609060101010101" pitchFamily="49" charset="-122"/>
                <a:ea typeface="黑体" panose="02010609060101010101" pitchFamily="49" charset="-122"/>
              </a:rPr>
              <a:t>， </a:t>
            </a:r>
            <a:r>
              <a:rPr lang="zh-CN" altLang="en-US" sz="2700" b="1" dirty="0">
                <a:solidFill>
                  <a:srgbClr val="FF0000"/>
                </a:solidFill>
                <a:latin typeface="黑体" panose="02010609060101010101" pitchFamily="49" charset="-122"/>
                <a:ea typeface="黑体" panose="02010609060101010101" pitchFamily="49" charset="-122"/>
              </a:rPr>
              <a:t>用</a:t>
            </a:r>
            <a:r>
              <a:rPr lang="en-US" altLang="zh-CN" sz="2700" b="1" dirty="0">
                <a:solidFill>
                  <a:srgbClr val="FF0000"/>
                </a:solidFill>
                <a:ea typeface="黑体" panose="02010609060101010101" pitchFamily="49" charset="-122"/>
              </a:rPr>
              <a:t>Y</a:t>
            </a:r>
            <a:r>
              <a:rPr lang="zh-CN" altLang="en-US" sz="2700" b="1" dirty="0">
                <a:solidFill>
                  <a:srgbClr val="FF0000"/>
                </a:solidFill>
                <a:latin typeface="黑体" panose="02010609060101010101" pitchFamily="49" charset="-122"/>
                <a:ea typeface="黑体" panose="02010609060101010101" pitchFamily="49" charset="-122"/>
              </a:rPr>
              <a:t>表示停车与否，且以停车为</a:t>
            </a:r>
            <a:r>
              <a:rPr lang="en-US" altLang="zh-CN" sz="2700" b="1" dirty="0">
                <a:solidFill>
                  <a:srgbClr val="FF0000"/>
                </a:solidFill>
                <a:latin typeface="黑体" panose="02010609060101010101" pitchFamily="49" charset="-122"/>
                <a:ea typeface="黑体" panose="02010609060101010101" pitchFamily="49" charset="-122"/>
              </a:rPr>
              <a:t>0</a:t>
            </a:r>
            <a:r>
              <a:rPr lang="zh-CN" altLang="en-US" sz="2700" b="1" dirty="0">
                <a:solidFill>
                  <a:srgbClr val="FF0000"/>
                </a:solidFill>
                <a:latin typeface="黑体" panose="02010609060101010101" pitchFamily="49" charset="-122"/>
                <a:ea typeface="黑体" panose="02010609060101010101" pitchFamily="49" charset="-122"/>
              </a:rPr>
              <a:t>，通行为</a:t>
            </a:r>
            <a:r>
              <a:rPr lang="en-US" altLang="zh-CN" sz="2700" b="1" dirty="0">
                <a:solidFill>
                  <a:srgbClr val="FF0000"/>
                </a:solidFill>
                <a:latin typeface="黑体" panose="02010609060101010101" pitchFamily="49" charset="-122"/>
                <a:ea typeface="黑体" panose="02010609060101010101" pitchFamily="49" charset="-122"/>
              </a:rPr>
              <a:t>1</a:t>
            </a:r>
            <a:r>
              <a:rPr lang="zh-CN" altLang="en-US" sz="2700" b="1" dirty="0">
                <a:latin typeface="黑体" panose="02010609060101010101" pitchFamily="49" charset="-122"/>
                <a:ea typeface="黑体" panose="02010609060101010101" pitchFamily="49" charset="-122"/>
              </a:rPr>
              <a:t>，则</a:t>
            </a:r>
            <a:r>
              <a:rPr lang="en-US" altLang="zh-CN" sz="2700" b="1" dirty="0">
                <a:ea typeface="黑体" panose="02010609060101010101" pitchFamily="49" charset="-122"/>
              </a:rPr>
              <a:t>Y</a:t>
            </a:r>
            <a:r>
              <a:rPr lang="zh-CN" altLang="en-US" sz="2700" b="1" dirty="0">
                <a:latin typeface="黑体" panose="02010609060101010101" pitchFamily="49" charset="-122"/>
                <a:ea typeface="黑体" panose="02010609060101010101" pitchFamily="49" charset="-122"/>
              </a:rPr>
              <a:t>是</a:t>
            </a:r>
            <a:r>
              <a:rPr lang="en-US" altLang="zh-CN" sz="2700" b="1" dirty="0">
                <a:ea typeface="黑体" panose="02010609060101010101" pitchFamily="49" charset="-122"/>
              </a:rPr>
              <a:t>A</a:t>
            </a:r>
            <a:r>
              <a:rPr lang="zh-CN" altLang="en-US" sz="2700" b="1" dirty="0">
                <a:ea typeface="黑体" panose="02010609060101010101" pitchFamily="49" charset="-122"/>
              </a:rPr>
              <a:t>、</a:t>
            </a:r>
            <a:r>
              <a:rPr lang="en-US" altLang="zh-CN" sz="2700" b="1" dirty="0">
                <a:ea typeface="黑体" panose="02010609060101010101" pitchFamily="49" charset="-122"/>
              </a:rPr>
              <a:t>B</a:t>
            </a:r>
            <a:r>
              <a:rPr lang="zh-CN" altLang="en-US" sz="2700" b="1" dirty="0">
                <a:ea typeface="黑体" panose="02010609060101010101" pitchFamily="49" charset="-122"/>
              </a:rPr>
              <a:t>、</a:t>
            </a:r>
            <a:r>
              <a:rPr lang="en-US" altLang="zh-CN" sz="2700" b="1" dirty="0">
                <a:ea typeface="黑体" panose="02010609060101010101" pitchFamily="49" charset="-122"/>
              </a:rPr>
              <a:t>C</a:t>
            </a:r>
            <a:r>
              <a:rPr lang="zh-CN" altLang="en-US" sz="2700" b="1" dirty="0">
                <a:latin typeface="黑体" panose="02010609060101010101" pitchFamily="49" charset="-122"/>
                <a:ea typeface="黑体" panose="02010609060101010101" pitchFamily="49" charset="-122"/>
              </a:rPr>
              <a:t>的函数。如果规定不允许有两个以上的灯同时亮，则</a:t>
            </a:r>
            <a:r>
              <a:rPr lang="en-US" altLang="zh-CN" sz="2700" b="1" dirty="0">
                <a:ea typeface="黑体" panose="02010609060101010101" pitchFamily="49" charset="-122"/>
              </a:rPr>
              <a:t>A</a:t>
            </a:r>
            <a:r>
              <a:rPr lang="zh-CN" altLang="en-US" sz="2700" b="1" dirty="0">
                <a:ea typeface="黑体" panose="02010609060101010101" pitchFamily="49" charset="-122"/>
              </a:rPr>
              <a:t>、</a:t>
            </a:r>
            <a:r>
              <a:rPr lang="en-US" altLang="zh-CN" sz="2700" b="1" dirty="0">
                <a:ea typeface="黑体" panose="02010609060101010101" pitchFamily="49" charset="-122"/>
              </a:rPr>
              <a:t>B</a:t>
            </a:r>
            <a:r>
              <a:rPr lang="zh-CN" altLang="en-US" sz="2700" b="1" dirty="0">
                <a:ea typeface="黑体" panose="02010609060101010101" pitchFamily="49" charset="-122"/>
              </a:rPr>
              <a:t>、</a:t>
            </a:r>
            <a:r>
              <a:rPr lang="en-US" altLang="zh-CN" sz="2700" b="1" dirty="0">
                <a:ea typeface="黑体" panose="02010609060101010101" pitchFamily="49" charset="-122"/>
              </a:rPr>
              <a:t>C</a:t>
            </a:r>
            <a:r>
              <a:rPr lang="zh-CN" altLang="en-US" sz="2700" b="1" dirty="0">
                <a:latin typeface="黑体" panose="02010609060101010101" pitchFamily="49" charset="-122"/>
                <a:ea typeface="黑体" panose="02010609060101010101" pitchFamily="49" charset="-122"/>
              </a:rPr>
              <a:t>三个变量的取值组合只可能是</a:t>
            </a:r>
            <a:r>
              <a:rPr lang="en-US" altLang="zh-CN" sz="2700" b="1" dirty="0">
                <a:latin typeface="黑体" panose="02010609060101010101" pitchFamily="49" charset="-122"/>
                <a:ea typeface="黑体" panose="02010609060101010101" pitchFamily="49" charset="-122"/>
              </a:rPr>
              <a:t>000</a:t>
            </a:r>
            <a:r>
              <a:rPr lang="zh-CN" altLang="en-US" sz="2700" b="1" dirty="0">
                <a:latin typeface="黑体" panose="02010609060101010101" pitchFamily="49" charset="-122"/>
                <a:ea typeface="黑体" panose="02010609060101010101" pitchFamily="49" charset="-122"/>
              </a:rPr>
              <a:t>、</a:t>
            </a:r>
            <a:r>
              <a:rPr lang="en-US" altLang="zh-CN" sz="2700" b="1" dirty="0">
                <a:latin typeface="黑体" panose="02010609060101010101" pitchFamily="49" charset="-122"/>
                <a:ea typeface="黑体" panose="02010609060101010101" pitchFamily="49" charset="-122"/>
              </a:rPr>
              <a:t>001</a:t>
            </a:r>
            <a:r>
              <a:rPr lang="zh-CN" altLang="en-US" sz="2700" b="1" dirty="0">
                <a:latin typeface="黑体" panose="02010609060101010101" pitchFamily="49" charset="-122"/>
                <a:ea typeface="黑体" panose="02010609060101010101" pitchFamily="49" charset="-122"/>
              </a:rPr>
              <a:t>、</a:t>
            </a:r>
            <a:r>
              <a:rPr lang="en-US" altLang="zh-CN" sz="2700" b="1" dirty="0">
                <a:latin typeface="黑体" panose="02010609060101010101" pitchFamily="49" charset="-122"/>
                <a:ea typeface="黑体" panose="02010609060101010101" pitchFamily="49" charset="-122"/>
              </a:rPr>
              <a:t>010</a:t>
            </a:r>
            <a:r>
              <a:rPr lang="zh-CN" altLang="en-US" sz="2700" b="1" dirty="0">
                <a:latin typeface="黑体" panose="02010609060101010101" pitchFamily="49" charset="-122"/>
                <a:ea typeface="黑体" panose="02010609060101010101" pitchFamily="49" charset="-122"/>
              </a:rPr>
              <a:t>、</a:t>
            </a:r>
            <a:r>
              <a:rPr lang="en-US" altLang="zh-CN" sz="2700" b="1" dirty="0">
                <a:latin typeface="黑体" panose="02010609060101010101" pitchFamily="49" charset="-122"/>
                <a:ea typeface="黑体" panose="02010609060101010101" pitchFamily="49" charset="-122"/>
              </a:rPr>
              <a:t>100</a:t>
            </a:r>
            <a:r>
              <a:rPr lang="zh-CN" altLang="en-US" sz="2700" b="1" dirty="0">
                <a:latin typeface="黑体" panose="02010609060101010101" pitchFamily="49" charset="-122"/>
                <a:ea typeface="黑体" panose="02010609060101010101" pitchFamily="49" charset="-122"/>
              </a:rPr>
              <a:t>，而不应出现</a:t>
            </a:r>
            <a:r>
              <a:rPr lang="en-US" altLang="zh-CN" sz="2700" b="1" dirty="0">
                <a:latin typeface="黑体" panose="02010609060101010101" pitchFamily="49" charset="-122"/>
                <a:ea typeface="黑体" panose="02010609060101010101" pitchFamily="49" charset="-122"/>
              </a:rPr>
              <a:t>011</a:t>
            </a:r>
            <a:r>
              <a:rPr lang="zh-CN" altLang="en-US" sz="2700" b="1" dirty="0">
                <a:latin typeface="黑体" panose="02010609060101010101" pitchFamily="49" charset="-122"/>
                <a:ea typeface="黑体" panose="02010609060101010101" pitchFamily="49" charset="-122"/>
              </a:rPr>
              <a:t>、</a:t>
            </a:r>
            <a:r>
              <a:rPr lang="en-US" altLang="zh-CN" sz="2700" b="1" dirty="0">
                <a:latin typeface="黑体" panose="02010609060101010101" pitchFamily="49" charset="-122"/>
                <a:ea typeface="黑体" panose="02010609060101010101" pitchFamily="49" charset="-122"/>
              </a:rPr>
              <a:t>101</a:t>
            </a:r>
            <a:r>
              <a:rPr lang="zh-CN" altLang="en-US" sz="2700" b="1" dirty="0">
                <a:latin typeface="黑体" panose="02010609060101010101" pitchFamily="49" charset="-122"/>
                <a:ea typeface="黑体" panose="02010609060101010101" pitchFamily="49" charset="-122"/>
              </a:rPr>
              <a:t>、</a:t>
            </a:r>
            <a:r>
              <a:rPr lang="en-US" altLang="zh-CN" sz="2700" b="1" dirty="0">
                <a:latin typeface="黑体" panose="02010609060101010101" pitchFamily="49" charset="-122"/>
                <a:ea typeface="黑体" panose="02010609060101010101" pitchFamily="49" charset="-122"/>
              </a:rPr>
              <a:t>110</a:t>
            </a:r>
            <a:r>
              <a:rPr lang="zh-CN" altLang="en-US" sz="2700" b="1" dirty="0">
                <a:latin typeface="黑体" panose="02010609060101010101" pitchFamily="49" charset="-122"/>
                <a:ea typeface="黑体" panose="02010609060101010101" pitchFamily="49" charset="-122"/>
              </a:rPr>
              <a:t>、</a:t>
            </a:r>
            <a:r>
              <a:rPr lang="en-US" altLang="zh-CN" sz="2700" b="1" dirty="0">
                <a:latin typeface="黑体" panose="02010609060101010101" pitchFamily="49" charset="-122"/>
                <a:ea typeface="黑体" panose="02010609060101010101" pitchFamily="49" charset="-122"/>
              </a:rPr>
              <a:t>111</a:t>
            </a:r>
            <a:r>
              <a:rPr lang="zh-CN" altLang="en-US" sz="2700" b="1" dirty="0">
                <a:latin typeface="黑体" panose="02010609060101010101" pitchFamily="49" charset="-122"/>
                <a:ea typeface="黑体" panose="02010609060101010101" pitchFamily="49" charset="-122"/>
              </a:rPr>
              <a:t>这四种情况。这说明</a:t>
            </a:r>
            <a:r>
              <a:rPr lang="en-US" altLang="zh-CN" sz="2700" b="1" dirty="0">
                <a:ea typeface="黑体" panose="02010609060101010101" pitchFamily="49" charset="-122"/>
              </a:rPr>
              <a:t>A</a:t>
            </a:r>
            <a:r>
              <a:rPr lang="zh-CN" altLang="en-US" sz="2700" b="1" dirty="0">
                <a:ea typeface="黑体" panose="02010609060101010101" pitchFamily="49" charset="-122"/>
              </a:rPr>
              <a:t>、</a:t>
            </a:r>
            <a:r>
              <a:rPr lang="en-US" altLang="zh-CN" sz="2700" b="1" dirty="0">
                <a:ea typeface="黑体" panose="02010609060101010101" pitchFamily="49" charset="-122"/>
              </a:rPr>
              <a:t>B</a:t>
            </a:r>
            <a:r>
              <a:rPr lang="zh-CN" altLang="en-US" sz="2700" b="1" dirty="0">
                <a:ea typeface="黑体" panose="02010609060101010101" pitchFamily="49" charset="-122"/>
              </a:rPr>
              <a:t>、</a:t>
            </a:r>
            <a:r>
              <a:rPr lang="en-US" altLang="zh-CN" sz="2700" b="1" dirty="0">
                <a:ea typeface="黑体" panose="02010609060101010101" pitchFamily="49" charset="-122"/>
              </a:rPr>
              <a:t>C</a:t>
            </a:r>
            <a:r>
              <a:rPr lang="zh-CN" altLang="en-US" sz="2700" b="1" dirty="0">
                <a:latin typeface="黑体" panose="02010609060101010101" pitchFamily="49" charset="-122"/>
                <a:ea typeface="黑体" panose="02010609060101010101" pitchFamily="49" charset="-122"/>
              </a:rPr>
              <a:t>之间有着一定的制约关系，因此称这三个变量是一组有约束的变量。</a:t>
            </a:r>
          </a:p>
        </p:txBody>
      </p:sp>
      <p:sp>
        <p:nvSpPr>
          <p:cNvPr id="231428" name="Text Box 4"/>
          <p:cNvSpPr txBox="1"/>
          <p:nvPr/>
        </p:nvSpPr>
        <p:spPr>
          <a:xfrm>
            <a:off x="276225" y="800100"/>
            <a:ext cx="8562975" cy="2287588"/>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rgbClr val="FF0000"/>
                </a:solidFill>
                <a:ea typeface="黑体" panose="02010609060101010101" pitchFamily="49" charset="-122"/>
              </a:rPr>
              <a:t>     </a:t>
            </a:r>
            <a:r>
              <a:rPr lang="zh-CN" altLang="en-US" b="1" dirty="0">
                <a:solidFill>
                  <a:srgbClr val="FF0000"/>
                </a:solidFill>
                <a:ea typeface="黑体" panose="02010609060101010101" pitchFamily="49" charset="-122"/>
              </a:rPr>
              <a:t>一、约束的概念和约束条件</a:t>
            </a:r>
          </a:p>
          <a:p>
            <a:pPr marL="0" lvl="0" indent="0" eaLnBrk="1" hangingPunct="1">
              <a:spcBef>
                <a:spcPct val="0"/>
              </a:spcBef>
              <a:buNone/>
            </a:pPr>
            <a:r>
              <a:rPr lang="zh-CN" altLang="en-US" sz="2800" dirty="0">
                <a:solidFill>
                  <a:srgbClr val="FF0000"/>
                </a:solidFill>
                <a:ea typeface="黑体" panose="02010609060101010101" pitchFamily="49" charset="-122"/>
              </a:rPr>
              <a:t>     </a:t>
            </a:r>
            <a:r>
              <a:rPr lang="en-US" altLang="zh-CN" sz="2800" b="1" dirty="0">
                <a:solidFill>
                  <a:schemeClr val="accent2"/>
                </a:solidFill>
                <a:ea typeface="黑体" panose="02010609060101010101" pitchFamily="49" charset="-122"/>
              </a:rPr>
              <a:t>1</a:t>
            </a:r>
            <a:r>
              <a:rPr lang="zh-CN" altLang="en-US" sz="2800" b="1" dirty="0">
                <a:solidFill>
                  <a:schemeClr val="accent2"/>
                </a:solidFill>
                <a:ea typeface="黑体" panose="02010609060101010101" pitchFamily="49" charset="-122"/>
              </a:rPr>
              <a:t>、约束、约束项、约束条件</a:t>
            </a:r>
          </a:p>
          <a:p>
            <a:pPr marL="0" lvl="0" indent="0" eaLnBrk="1" hangingPunct="1">
              <a:spcBef>
                <a:spcPct val="0"/>
              </a:spcBef>
              <a:buNone/>
            </a:pPr>
            <a:r>
              <a:rPr lang="zh-CN" altLang="en-US"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⑴ 约束</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约束是用来说明逻辑函数中各个变量之间互相制约关系的一个重要概念。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1428">
                                            <p:txEl>
                                              <p:pRg st="0" end="0"/>
                                            </p:txEl>
                                          </p:spTgt>
                                        </p:tgtEl>
                                        <p:attrNameLst>
                                          <p:attrName>style.visibility</p:attrName>
                                        </p:attrNameLst>
                                      </p:cBhvr>
                                      <p:to>
                                        <p:strVal val="visible"/>
                                      </p:to>
                                    </p:set>
                                    <p:animEffect transition="in" filter="blinds(horizontal)">
                                      <p:cBhvr>
                                        <p:cTn id="7" dur="500"/>
                                        <p:tgtEl>
                                          <p:spTgt spid="2314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1428">
                                            <p:txEl>
                                              <p:pRg st="1" end="1"/>
                                            </p:txEl>
                                          </p:spTgt>
                                        </p:tgtEl>
                                        <p:attrNameLst>
                                          <p:attrName>style.visibility</p:attrName>
                                        </p:attrNameLst>
                                      </p:cBhvr>
                                      <p:to>
                                        <p:strVal val="visible"/>
                                      </p:to>
                                    </p:set>
                                    <p:animEffect transition="in" filter="blinds(horizontal)">
                                      <p:cBhvr>
                                        <p:cTn id="12" dur="500"/>
                                        <p:tgtEl>
                                          <p:spTgt spid="2314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1428">
                                            <p:txEl>
                                              <p:pRg st="2" end="2"/>
                                            </p:txEl>
                                          </p:spTgt>
                                        </p:tgtEl>
                                        <p:attrNameLst>
                                          <p:attrName>style.visibility</p:attrName>
                                        </p:attrNameLst>
                                      </p:cBhvr>
                                      <p:to>
                                        <p:strVal val="visible"/>
                                      </p:to>
                                    </p:set>
                                    <p:animEffect transition="in" filter="blinds(horizontal)">
                                      <p:cBhvr>
                                        <p:cTn id="17" dur="500"/>
                                        <p:tgtEl>
                                          <p:spTgt spid="231428">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31428">
                                            <p:txEl>
                                              <p:pRg st="3" end="3"/>
                                            </p:txEl>
                                          </p:spTgt>
                                        </p:tgtEl>
                                        <p:attrNameLst>
                                          <p:attrName>style.visibility</p:attrName>
                                        </p:attrNameLst>
                                      </p:cBhvr>
                                      <p:to>
                                        <p:strVal val="visible"/>
                                      </p:to>
                                    </p:set>
                                    <p:animEffect transition="in" filter="blinds(horizontal)">
                                      <p:cBhvr>
                                        <p:cTn id="20" dur="500"/>
                                        <p:tgtEl>
                                          <p:spTgt spid="23142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31427">
                                            <p:txEl>
                                              <p:pRg st="0" end="0"/>
                                            </p:txEl>
                                          </p:spTgt>
                                        </p:tgtEl>
                                        <p:attrNameLst>
                                          <p:attrName>style.visibility</p:attrName>
                                        </p:attrNameLst>
                                      </p:cBhvr>
                                      <p:to>
                                        <p:strVal val="visible"/>
                                      </p:to>
                                    </p:set>
                                    <p:animEffect transition="in" filter="wipe(up)">
                                      <p:cBhvr>
                                        <p:cTn id="25" dur="500"/>
                                        <p:tgtEl>
                                          <p:spTgt spid="2314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104</a:t>
            </a:fld>
            <a:r>
              <a:rPr lang="zh-CN" altLang="en-US" sz="1400" dirty="0">
                <a:ea typeface="楷体_GB2312"/>
              </a:rPr>
              <a:t>）</a:t>
            </a:r>
          </a:p>
        </p:txBody>
      </p:sp>
      <p:grpSp>
        <p:nvGrpSpPr>
          <p:cNvPr id="139267" name="Group 6"/>
          <p:cNvGrpSpPr/>
          <p:nvPr/>
        </p:nvGrpSpPr>
        <p:grpSpPr>
          <a:xfrm>
            <a:off x="404813" y="368300"/>
            <a:ext cx="8435975" cy="2655888"/>
            <a:chOff x="255" y="232"/>
            <a:chExt cx="5314" cy="1673"/>
          </a:xfrm>
        </p:grpSpPr>
        <p:sp>
          <p:nvSpPr>
            <p:cNvPr id="139271" name="Text Box 2"/>
            <p:cNvSpPr txBox="1"/>
            <p:nvPr/>
          </p:nvSpPr>
          <p:spPr>
            <a:xfrm>
              <a:off x="255" y="232"/>
              <a:ext cx="5314" cy="16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400"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⑵ </a:t>
              </a:r>
              <a:r>
                <a:rPr lang="zh-CN" altLang="en-US" sz="2800" b="1" dirty="0">
                  <a:latin typeface="黑体" panose="02010609060101010101" pitchFamily="49" charset="-122"/>
                  <a:ea typeface="黑体" panose="02010609060101010101" pitchFamily="49" charset="-122"/>
                </a:rPr>
                <a:t>约束项</a:t>
              </a:r>
            </a:p>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  不会出现的变量取值所对应的最小项称为约束项。十字路口的交通灯的例子中，变量</a:t>
              </a: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C</a:t>
              </a:r>
              <a:r>
                <a:rPr lang="zh-CN" altLang="en-US" sz="2800" b="1" dirty="0">
                  <a:latin typeface="黑体" panose="02010609060101010101" pitchFamily="49" charset="-122"/>
                  <a:ea typeface="黑体" panose="02010609060101010101" pitchFamily="49" charset="-122"/>
                </a:rPr>
                <a:t>不会出现</a:t>
              </a:r>
              <a:r>
                <a:rPr lang="en-US" altLang="zh-CN" sz="2800" b="1" dirty="0">
                  <a:latin typeface="黑体" panose="02010609060101010101" pitchFamily="49" charset="-122"/>
                  <a:ea typeface="黑体" panose="02010609060101010101" pitchFamily="49" charset="-122"/>
                </a:rPr>
                <a:t>011</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101</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110</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111</a:t>
              </a:r>
              <a:r>
                <a:rPr lang="zh-CN" altLang="en-US" sz="2800" b="1" dirty="0">
                  <a:latin typeface="黑体" panose="02010609060101010101" pitchFamily="49" charset="-122"/>
                  <a:ea typeface="黑体" panose="02010609060101010101" pitchFamily="49" charset="-122"/>
                </a:rPr>
                <a:t>四种情况取值所对应的最小项就是</a:t>
              </a:r>
              <a:r>
                <a:rPr lang="zh-CN" altLang="en-US" sz="2800" dirty="0">
                  <a:latin typeface="黑体" panose="02010609060101010101" pitchFamily="49" charset="-122"/>
                  <a:ea typeface="黑体" panose="02010609060101010101" pitchFamily="49" charset="-122"/>
                </a:rPr>
                <a:t>                      。</a:t>
              </a:r>
            </a:p>
          </p:txBody>
        </p:sp>
        <p:graphicFrame>
          <p:nvGraphicFramePr>
            <p:cNvPr id="139272" name="Object 3"/>
            <p:cNvGraphicFramePr>
              <a:graphicFrameLocks noChangeAspect="1"/>
            </p:cNvGraphicFramePr>
            <p:nvPr/>
          </p:nvGraphicFramePr>
          <p:xfrm>
            <a:off x="605" y="1548"/>
            <a:ext cx="2341" cy="324"/>
          </p:xfrm>
          <a:graphic>
            <a:graphicData uri="http://schemas.openxmlformats.org/presentationml/2006/ole">
              <mc:AlternateContent xmlns:mc="http://schemas.openxmlformats.org/markup-compatibility/2006">
                <mc:Choice xmlns:v="urn:schemas-microsoft-com:vml" Requires="v">
                  <p:oleObj spid="_x0000_s49157" r:id="rId3" imgW="28527375" imgH="3952875" progId="Equation.3">
                    <p:embed/>
                  </p:oleObj>
                </mc:Choice>
                <mc:Fallback>
                  <p:oleObj r:id="rId3" imgW="28527375" imgH="3952875" progId="Equation.3">
                    <p:embed/>
                    <p:pic>
                      <p:nvPicPr>
                        <p:cNvPr id="0" name="图片 3193"/>
                        <p:cNvPicPr/>
                        <p:nvPr/>
                      </p:nvPicPr>
                      <p:blipFill>
                        <a:blip r:embed="rId4"/>
                        <a:stretch>
                          <a:fillRect/>
                        </a:stretch>
                      </p:blipFill>
                      <p:spPr>
                        <a:xfrm>
                          <a:off x="605" y="1548"/>
                          <a:ext cx="2341" cy="324"/>
                        </a:xfrm>
                        <a:prstGeom prst="rect">
                          <a:avLst/>
                        </a:prstGeom>
                        <a:noFill/>
                        <a:ln w="38100">
                          <a:noFill/>
                          <a:miter/>
                        </a:ln>
                      </p:spPr>
                    </p:pic>
                  </p:oleObj>
                </mc:Fallback>
              </mc:AlternateContent>
            </a:graphicData>
          </a:graphic>
        </p:graphicFrame>
      </p:grpSp>
      <p:grpSp>
        <p:nvGrpSpPr>
          <p:cNvPr id="232455" name="Group 7"/>
          <p:cNvGrpSpPr/>
          <p:nvPr/>
        </p:nvGrpSpPr>
        <p:grpSpPr>
          <a:xfrm>
            <a:off x="346075" y="3200400"/>
            <a:ext cx="8435975" cy="2143125"/>
            <a:chOff x="218" y="2016"/>
            <a:chExt cx="5314" cy="1350"/>
          </a:xfrm>
        </p:grpSpPr>
        <p:graphicFrame>
          <p:nvGraphicFramePr>
            <p:cNvPr id="139269" name="Object 4"/>
            <p:cNvGraphicFramePr>
              <a:graphicFrameLocks noChangeAspect="1"/>
            </p:cNvGraphicFramePr>
            <p:nvPr/>
          </p:nvGraphicFramePr>
          <p:xfrm>
            <a:off x="785" y="3013"/>
            <a:ext cx="3051" cy="345"/>
          </p:xfrm>
          <a:graphic>
            <a:graphicData uri="http://schemas.openxmlformats.org/presentationml/2006/ole">
              <mc:AlternateContent xmlns:mc="http://schemas.openxmlformats.org/markup-compatibility/2006">
                <mc:Choice xmlns:v="urn:schemas-microsoft-com:vml" Requires="v">
                  <p:oleObj spid="_x0000_s49158" r:id="rId5" imgW="32918400" imgH="3733800" progId="Equation.3">
                    <p:embed/>
                  </p:oleObj>
                </mc:Choice>
                <mc:Fallback>
                  <p:oleObj r:id="rId5" imgW="32918400" imgH="3733800" progId="Equation.3">
                    <p:embed/>
                    <p:pic>
                      <p:nvPicPr>
                        <p:cNvPr id="0" name="图片 3194"/>
                        <p:cNvPicPr/>
                        <p:nvPr/>
                      </p:nvPicPr>
                      <p:blipFill>
                        <a:blip r:embed="rId6"/>
                        <a:stretch>
                          <a:fillRect/>
                        </a:stretch>
                      </p:blipFill>
                      <p:spPr>
                        <a:xfrm>
                          <a:off x="785" y="3013"/>
                          <a:ext cx="3051" cy="345"/>
                        </a:xfrm>
                        <a:prstGeom prst="rect">
                          <a:avLst/>
                        </a:prstGeom>
                        <a:noFill/>
                        <a:ln w="38100">
                          <a:noFill/>
                          <a:miter/>
                        </a:ln>
                      </p:spPr>
                    </p:pic>
                  </p:oleObj>
                </mc:Fallback>
              </mc:AlternateContent>
            </a:graphicData>
          </a:graphic>
        </p:graphicFrame>
        <p:sp>
          <p:nvSpPr>
            <p:cNvPr id="139270" name="Text Box 5"/>
            <p:cNvSpPr txBox="1"/>
            <p:nvPr/>
          </p:nvSpPr>
          <p:spPr>
            <a:xfrm>
              <a:off x="218" y="2016"/>
              <a:ext cx="5314" cy="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⑶ </a:t>
              </a:r>
              <a:r>
                <a:rPr lang="zh-CN" altLang="en-US" sz="2800" b="1" dirty="0">
                  <a:latin typeface="黑体" panose="02010609060101010101" pitchFamily="49" charset="-122"/>
                  <a:ea typeface="黑体" panose="02010609060101010101" pitchFamily="49" charset="-122"/>
                </a:rPr>
                <a:t>约束条件</a:t>
              </a:r>
            </a:p>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  由约束项加起来所构成的值为</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的逻辑表达式，称为约束条件。十字路口的交通灯的例子中，约束条件就是</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2455"/>
                                        </p:tgtEl>
                                        <p:attrNameLst>
                                          <p:attrName>style.visibility</p:attrName>
                                        </p:attrNameLst>
                                      </p:cBhvr>
                                      <p:to>
                                        <p:strVal val="visible"/>
                                      </p:to>
                                    </p:set>
                                    <p:animEffect transition="in" filter="wipe(up)">
                                      <p:cBhvr>
                                        <p:cTn id="7" dur="500"/>
                                        <p:tgtEl>
                                          <p:spTgt spid="232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105</a:t>
            </a:fld>
            <a:r>
              <a:rPr lang="zh-CN" altLang="en-US" sz="1400" dirty="0">
                <a:ea typeface="楷体_GB2312"/>
              </a:rPr>
              <a:t>）</a:t>
            </a:r>
          </a:p>
        </p:txBody>
      </p:sp>
      <p:sp>
        <p:nvSpPr>
          <p:cNvPr id="140291" name="Text Box 2"/>
          <p:cNvSpPr txBox="1"/>
          <p:nvPr/>
        </p:nvSpPr>
        <p:spPr>
          <a:xfrm>
            <a:off x="404813" y="368300"/>
            <a:ext cx="8435975" cy="4232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en-US" altLang="zh-CN" sz="2800" b="1" dirty="0">
                <a:solidFill>
                  <a:schemeClr val="accent2"/>
                </a:solidFill>
                <a:latin typeface="黑体" panose="02010609060101010101" pitchFamily="49" charset="-122"/>
                <a:ea typeface="黑体" panose="02010609060101010101" pitchFamily="49" charset="-122"/>
              </a:rPr>
              <a:t>2</a:t>
            </a:r>
            <a:r>
              <a:rPr lang="zh-CN" altLang="en-US" sz="2800" b="1" dirty="0">
                <a:solidFill>
                  <a:schemeClr val="accent2"/>
                </a:solidFill>
                <a:latin typeface="黑体" panose="02010609060101010101" pitchFamily="49" charset="-122"/>
                <a:ea typeface="黑体" panose="02010609060101010101" pitchFamily="49" charset="-122"/>
              </a:rPr>
              <a:t>、 约束条件的表示方法</a:t>
            </a:r>
          </a:p>
          <a:p>
            <a:pPr marL="0" lvl="0" indent="0" eaLnBrk="1" hangingPunct="1">
              <a:spcBef>
                <a:spcPct val="0"/>
              </a:spcBef>
              <a:buNone/>
            </a:pPr>
            <a:r>
              <a:rPr lang="zh-CN" altLang="en-US" sz="2800"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⑴ 在真值表中，用叉号（</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）表示。</a:t>
            </a:r>
          </a:p>
          <a:p>
            <a:pPr marL="0" lvl="0" indent="0" eaLnBrk="1" hangingPunct="1">
              <a:spcBef>
                <a:spcPct val="0"/>
              </a:spcBef>
              <a:buNone/>
            </a:pPr>
            <a:r>
              <a:rPr lang="zh-CN" altLang="en-US" sz="2400" b="1" dirty="0">
                <a:latin typeface="黑体" panose="02010609060101010101" pitchFamily="49" charset="-122"/>
                <a:ea typeface="黑体" panose="02010609060101010101" pitchFamily="49" charset="-122"/>
              </a:rPr>
              <a:t>  ⑵ 在逻辑表达式中，用等于</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的条件等式表示。十字路口的交通灯的例子的约束条件表示为</a:t>
            </a:r>
          </a:p>
          <a:p>
            <a:pPr marL="0" lvl="0" indent="0" eaLnBrk="1" hangingPunct="1">
              <a:spcBef>
                <a:spcPct val="0"/>
              </a:spcBef>
              <a:buNone/>
            </a:pPr>
            <a:endParaRPr lang="zh-CN" altLang="en-US" sz="2400" b="1" dirty="0">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sz="2400" b="1" dirty="0">
                <a:latin typeface="黑体" panose="02010609060101010101" pitchFamily="49" charset="-122"/>
                <a:ea typeface="黑体" panose="02010609060101010101" pitchFamily="49" charset="-122"/>
              </a:rPr>
              <a:t>                              </a:t>
            </a:r>
          </a:p>
          <a:p>
            <a:pPr marL="0" lvl="0" indent="0" eaLnBrk="1" hangingPunct="1">
              <a:spcBef>
                <a:spcPct val="0"/>
              </a:spcBef>
              <a:buNone/>
            </a:pPr>
            <a:r>
              <a:rPr lang="zh-CN" altLang="en-US" sz="2400" b="1" dirty="0">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sz="2400" b="1" dirty="0">
                <a:latin typeface="黑体" panose="02010609060101010101" pitchFamily="49" charset="-122"/>
                <a:ea typeface="黑体" panose="02010609060101010101" pitchFamily="49" charset="-122"/>
              </a:rPr>
              <a:t>                              </a:t>
            </a:r>
          </a:p>
          <a:p>
            <a:pPr marL="0" lvl="0" indent="0" eaLnBrk="1" hangingPunct="1">
              <a:spcBef>
                <a:spcPct val="0"/>
              </a:spcBef>
              <a:buNone/>
            </a:pPr>
            <a:r>
              <a:rPr lang="zh-CN" altLang="en-US" sz="2400" b="1" dirty="0">
                <a:latin typeface="黑体" panose="02010609060101010101" pitchFamily="49" charset="-122"/>
                <a:ea typeface="黑体" panose="02010609060101010101" pitchFamily="49" charset="-122"/>
              </a:rPr>
              <a:t>                              </a:t>
            </a:r>
          </a:p>
          <a:p>
            <a:pPr marL="0" lvl="0" indent="0" eaLnBrk="1" hangingPunct="1">
              <a:spcBef>
                <a:spcPct val="0"/>
              </a:spcBef>
              <a:buNone/>
            </a:pPr>
            <a:endParaRPr lang="zh-CN" altLang="en-US" sz="2400" b="1" dirty="0">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sz="2400" b="1" dirty="0">
                <a:latin typeface="黑体" panose="02010609060101010101" pitchFamily="49" charset="-122"/>
                <a:ea typeface="黑体" panose="02010609060101010101" pitchFamily="49" charset="-122"/>
              </a:rPr>
              <a:t>  ⑶ 在卡诺图中用叉号（</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）表示。</a:t>
            </a:r>
          </a:p>
        </p:txBody>
      </p:sp>
      <p:graphicFrame>
        <p:nvGraphicFramePr>
          <p:cNvPr id="140292" name="Object 7"/>
          <p:cNvGraphicFramePr>
            <a:graphicFrameLocks noChangeAspect="1"/>
          </p:cNvGraphicFramePr>
          <p:nvPr/>
        </p:nvGraphicFramePr>
        <p:xfrm>
          <a:off x="596900" y="2051050"/>
          <a:ext cx="4438650" cy="2011363"/>
        </p:xfrm>
        <a:graphic>
          <a:graphicData uri="http://schemas.openxmlformats.org/presentationml/2006/ole">
            <mc:AlternateContent xmlns:mc="http://schemas.openxmlformats.org/markup-compatibility/2006">
              <mc:Choice xmlns:v="urn:schemas-microsoft-com:vml" Requires="v">
                <p:oleObj spid="_x0000_s50179" r:id="rId3" imgW="35766375" imgH="16240125" progId="Equation.DSMT4">
                  <p:embed/>
                </p:oleObj>
              </mc:Choice>
              <mc:Fallback>
                <p:oleObj r:id="rId3" imgW="35766375" imgH="16240125" progId="Equation.DSMT4">
                  <p:embed/>
                  <p:pic>
                    <p:nvPicPr>
                      <p:cNvPr id="0" name="图片 3195"/>
                      <p:cNvPicPr/>
                      <p:nvPr/>
                    </p:nvPicPr>
                    <p:blipFill>
                      <a:blip r:embed="rId4"/>
                      <a:stretch>
                        <a:fillRect/>
                      </a:stretch>
                    </p:blipFill>
                    <p:spPr>
                      <a:xfrm>
                        <a:off x="596900" y="2051050"/>
                        <a:ext cx="4438650" cy="2011363"/>
                      </a:xfrm>
                      <a:prstGeom prst="rect">
                        <a:avLst/>
                      </a:prstGeom>
                      <a:noFill/>
                      <a:ln w="38100">
                        <a:noFill/>
                        <a:miter/>
                      </a:ln>
                    </p:spPr>
                  </p:pic>
                </p:oleObj>
              </mc:Fallback>
            </mc:AlternateContent>
          </a:graphicData>
        </a:graphic>
      </p:graphicFrame>
      <p:sp>
        <p:nvSpPr>
          <p:cNvPr id="140293" name="AutoShape 9"/>
          <p:cNvSpPr/>
          <p:nvPr/>
        </p:nvSpPr>
        <p:spPr>
          <a:xfrm>
            <a:off x="5135563" y="2293938"/>
            <a:ext cx="144462" cy="1203325"/>
          </a:xfrm>
          <a:prstGeom prst="rightBrace">
            <a:avLst>
              <a:gd name="adj1" fmla="val 69414"/>
              <a:gd name="adj2" fmla="val 50000"/>
            </a:avLst>
          </a:prstGeom>
          <a:noFill/>
          <a:ln w="38100" cap="flat" cmpd="sng">
            <a:solidFill>
              <a:schemeClr val="tx1"/>
            </a:solidFill>
            <a:prstDash val="solid"/>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40294" name="Text Box 10"/>
          <p:cNvSpPr txBox="1"/>
          <p:nvPr/>
        </p:nvSpPr>
        <p:spPr>
          <a:xfrm>
            <a:off x="3741738" y="3571875"/>
            <a:ext cx="3032125" cy="45720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ea typeface="黑体" panose="02010609060101010101" pitchFamily="49" charset="-122"/>
              </a:rPr>
              <a:t>最简与或表达式</a:t>
            </a:r>
          </a:p>
        </p:txBody>
      </p:sp>
      <p:sp>
        <p:nvSpPr>
          <p:cNvPr id="140295" name="Text Box 11"/>
          <p:cNvSpPr txBox="1"/>
          <p:nvPr/>
        </p:nvSpPr>
        <p:spPr>
          <a:xfrm>
            <a:off x="5453063" y="2481263"/>
            <a:ext cx="3032125" cy="822325"/>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ea typeface="黑体" panose="02010609060101010101" pitchFamily="49" charset="-122"/>
              </a:rPr>
              <a:t>最小项之和表达式</a:t>
            </a:r>
          </a:p>
          <a:p>
            <a:pPr marL="0" lvl="0" indent="0" eaLnBrk="1" hangingPunct="1">
              <a:spcBef>
                <a:spcPct val="0"/>
              </a:spcBef>
              <a:buNone/>
            </a:pPr>
            <a:r>
              <a:rPr lang="zh-CN" altLang="en-US" sz="2400" dirty="0">
                <a:ea typeface="黑体" panose="02010609060101010101" pitchFamily="49" charset="-122"/>
              </a:rPr>
              <a:t>即标准与或表达式</a:t>
            </a:r>
          </a:p>
        </p:txBody>
      </p:sp>
      <p:grpSp>
        <p:nvGrpSpPr>
          <p:cNvPr id="140296" name="Group 13"/>
          <p:cNvGrpSpPr/>
          <p:nvPr/>
        </p:nvGrpSpPr>
        <p:grpSpPr>
          <a:xfrm>
            <a:off x="776288" y="4721225"/>
            <a:ext cx="3048000" cy="1720850"/>
            <a:chOff x="2640" y="2400"/>
            <a:chExt cx="1920" cy="1084"/>
          </a:xfrm>
        </p:grpSpPr>
        <p:sp>
          <p:nvSpPr>
            <p:cNvPr id="140308" name="Text Box 14"/>
            <p:cNvSpPr txBox="1"/>
            <p:nvPr/>
          </p:nvSpPr>
          <p:spPr>
            <a:xfrm>
              <a:off x="2784" y="2880"/>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a:t>
              </a:r>
            </a:p>
          </p:txBody>
        </p:sp>
        <p:sp>
          <p:nvSpPr>
            <p:cNvPr id="140309" name="Rectangle 15"/>
            <p:cNvSpPr/>
            <p:nvPr/>
          </p:nvSpPr>
          <p:spPr>
            <a:xfrm>
              <a:off x="4176" y="315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a:t>
              </a:r>
              <a:endParaRPr lang="en-US" altLang="zh-CN" sz="2400" baseline="-30000" dirty="0">
                <a:ea typeface="楷体_GB2312"/>
              </a:endParaRPr>
            </a:p>
          </p:txBody>
        </p:sp>
        <p:sp>
          <p:nvSpPr>
            <p:cNvPr id="140310" name="Rectangle 16"/>
            <p:cNvSpPr/>
            <p:nvPr/>
          </p:nvSpPr>
          <p:spPr>
            <a:xfrm>
              <a:off x="4176" y="283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40311" name="Rectangle 17"/>
            <p:cNvSpPr/>
            <p:nvPr/>
          </p:nvSpPr>
          <p:spPr>
            <a:xfrm>
              <a:off x="3792" y="315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a:t>
              </a:r>
              <a:endParaRPr lang="en-US" altLang="zh-CN" sz="2400" baseline="-30000" dirty="0">
                <a:ea typeface="楷体_GB2312"/>
              </a:endParaRPr>
            </a:p>
          </p:txBody>
        </p:sp>
        <p:sp>
          <p:nvSpPr>
            <p:cNvPr id="140312" name="Rectangle 18"/>
            <p:cNvSpPr/>
            <p:nvPr/>
          </p:nvSpPr>
          <p:spPr>
            <a:xfrm>
              <a:off x="3792" y="283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a:t>
              </a:r>
              <a:endParaRPr lang="en-US" altLang="zh-CN" sz="2400" baseline="-30000" dirty="0">
                <a:ea typeface="楷体_GB2312"/>
              </a:endParaRPr>
            </a:p>
          </p:txBody>
        </p:sp>
        <p:sp>
          <p:nvSpPr>
            <p:cNvPr id="140313" name="Rectangle 19"/>
            <p:cNvSpPr/>
            <p:nvPr/>
          </p:nvSpPr>
          <p:spPr>
            <a:xfrm>
              <a:off x="3408" y="315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 </a:t>
              </a:r>
            </a:p>
          </p:txBody>
        </p:sp>
        <p:sp>
          <p:nvSpPr>
            <p:cNvPr id="140314" name="Rectangle 20"/>
            <p:cNvSpPr/>
            <p:nvPr/>
          </p:nvSpPr>
          <p:spPr>
            <a:xfrm>
              <a:off x="3024" y="315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00"/>
                  </a:solidFill>
                  <a:ea typeface="楷体_GB2312"/>
                </a:rPr>
                <a:t>0</a:t>
              </a:r>
              <a:r>
                <a:rPr lang="en-US" altLang="zh-CN" sz="2400" dirty="0">
                  <a:ea typeface="楷体_GB2312"/>
                </a:rPr>
                <a:t> </a:t>
              </a:r>
            </a:p>
          </p:txBody>
        </p:sp>
        <p:sp>
          <p:nvSpPr>
            <p:cNvPr id="140315" name="Rectangle 21"/>
            <p:cNvSpPr/>
            <p:nvPr/>
          </p:nvSpPr>
          <p:spPr>
            <a:xfrm>
              <a:off x="3408" y="283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r>
                <a:rPr lang="en-US" altLang="zh-CN" sz="2400" baseline="-30000" dirty="0">
                  <a:ea typeface="楷体_GB2312"/>
                </a:rPr>
                <a:t> </a:t>
              </a:r>
            </a:p>
          </p:txBody>
        </p:sp>
        <p:sp>
          <p:nvSpPr>
            <p:cNvPr id="140316" name="Rectangle 22"/>
            <p:cNvSpPr/>
            <p:nvPr/>
          </p:nvSpPr>
          <p:spPr>
            <a:xfrm>
              <a:off x="3024" y="283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40317" name="Line 23"/>
            <p:cNvSpPr/>
            <p:nvPr/>
          </p:nvSpPr>
          <p:spPr>
            <a:xfrm>
              <a:off x="3024" y="2832"/>
              <a:ext cx="1536" cy="0"/>
            </a:xfrm>
            <a:prstGeom prst="line">
              <a:avLst/>
            </a:prstGeom>
            <a:ln w="12700" cap="sq" cmpd="sng">
              <a:solidFill>
                <a:schemeClr val="tx1"/>
              </a:solidFill>
              <a:prstDash val="solid"/>
              <a:headEnd type="none" w="med" len="med"/>
              <a:tailEnd type="none" w="med" len="med"/>
            </a:ln>
          </p:spPr>
        </p:sp>
        <p:sp>
          <p:nvSpPr>
            <p:cNvPr id="140318" name="Line 24"/>
            <p:cNvSpPr/>
            <p:nvPr/>
          </p:nvSpPr>
          <p:spPr>
            <a:xfrm>
              <a:off x="3024" y="3158"/>
              <a:ext cx="1536" cy="0"/>
            </a:xfrm>
            <a:prstGeom prst="line">
              <a:avLst/>
            </a:prstGeom>
            <a:ln w="12700" cap="flat" cmpd="sng">
              <a:solidFill>
                <a:schemeClr val="tx1"/>
              </a:solidFill>
              <a:prstDash val="solid"/>
              <a:headEnd type="none" w="med" len="med"/>
              <a:tailEnd type="none" w="med" len="med"/>
            </a:ln>
          </p:spPr>
        </p:sp>
        <p:sp>
          <p:nvSpPr>
            <p:cNvPr id="140319" name="Line 25"/>
            <p:cNvSpPr/>
            <p:nvPr/>
          </p:nvSpPr>
          <p:spPr>
            <a:xfrm>
              <a:off x="3024" y="3484"/>
              <a:ext cx="1536" cy="0"/>
            </a:xfrm>
            <a:prstGeom prst="line">
              <a:avLst/>
            </a:prstGeom>
            <a:ln w="12700" cap="sq" cmpd="sng">
              <a:solidFill>
                <a:schemeClr val="tx1"/>
              </a:solidFill>
              <a:prstDash val="solid"/>
              <a:headEnd type="none" w="med" len="med"/>
              <a:tailEnd type="none" w="med" len="med"/>
            </a:ln>
          </p:spPr>
        </p:sp>
        <p:sp>
          <p:nvSpPr>
            <p:cNvPr id="140320" name="Line 26"/>
            <p:cNvSpPr/>
            <p:nvPr/>
          </p:nvSpPr>
          <p:spPr>
            <a:xfrm>
              <a:off x="3024" y="2832"/>
              <a:ext cx="0" cy="652"/>
            </a:xfrm>
            <a:prstGeom prst="line">
              <a:avLst/>
            </a:prstGeom>
            <a:ln w="12700" cap="sq" cmpd="sng">
              <a:solidFill>
                <a:schemeClr val="tx1"/>
              </a:solidFill>
              <a:prstDash val="solid"/>
              <a:headEnd type="none" w="med" len="med"/>
              <a:tailEnd type="none" w="med" len="med"/>
            </a:ln>
          </p:spPr>
        </p:sp>
        <p:sp>
          <p:nvSpPr>
            <p:cNvPr id="140321" name="Line 27"/>
            <p:cNvSpPr/>
            <p:nvPr/>
          </p:nvSpPr>
          <p:spPr>
            <a:xfrm>
              <a:off x="3408" y="2832"/>
              <a:ext cx="0" cy="652"/>
            </a:xfrm>
            <a:prstGeom prst="line">
              <a:avLst/>
            </a:prstGeom>
            <a:ln w="12700" cap="flat" cmpd="sng">
              <a:solidFill>
                <a:schemeClr val="tx1"/>
              </a:solidFill>
              <a:prstDash val="solid"/>
              <a:headEnd type="none" w="med" len="med"/>
              <a:tailEnd type="none" w="med" len="med"/>
            </a:ln>
          </p:spPr>
        </p:sp>
        <p:sp>
          <p:nvSpPr>
            <p:cNvPr id="140322" name="Line 28"/>
            <p:cNvSpPr/>
            <p:nvPr/>
          </p:nvSpPr>
          <p:spPr>
            <a:xfrm>
              <a:off x="4560" y="2832"/>
              <a:ext cx="0" cy="652"/>
            </a:xfrm>
            <a:prstGeom prst="line">
              <a:avLst/>
            </a:prstGeom>
            <a:ln w="12700" cap="sq" cmpd="sng">
              <a:solidFill>
                <a:schemeClr val="tx1"/>
              </a:solidFill>
              <a:prstDash val="solid"/>
              <a:headEnd type="none" w="med" len="med"/>
              <a:tailEnd type="none" w="med" len="med"/>
            </a:ln>
          </p:spPr>
        </p:sp>
        <p:sp>
          <p:nvSpPr>
            <p:cNvPr id="140323" name="Line 29"/>
            <p:cNvSpPr/>
            <p:nvPr/>
          </p:nvSpPr>
          <p:spPr>
            <a:xfrm>
              <a:off x="3792" y="2832"/>
              <a:ext cx="0" cy="652"/>
            </a:xfrm>
            <a:prstGeom prst="line">
              <a:avLst/>
            </a:prstGeom>
            <a:ln w="12700" cap="flat" cmpd="sng">
              <a:solidFill>
                <a:schemeClr val="tx1"/>
              </a:solidFill>
              <a:prstDash val="solid"/>
              <a:headEnd type="none" w="med" len="med"/>
              <a:tailEnd type="none" w="med" len="med"/>
            </a:ln>
          </p:spPr>
        </p:sp>
        <p:sp>
          <p:nvSpPr>
            <p:cNvPr id="140324" name="Line 30"/>
            <p:cNvSpPr/>
            <p:nvPr/>
          </p:nvSpPr>
          <p:spPr>
            <a:xfrm>
              <a:off x="4176" y="2832"/>
              <a:ext cx="0" cy="652"/>
            </a:xfrm>
            <a:prstGeom prst="line">
              <a:avLst/>
            </a:prstGeom>
            <a:ln w="12700" cap="flat" cmpd="sng">
              <a:solidFill>
                <a:schemeClr val="tx1"/>
              </a:solidFill>
              <a:prstDash val="solid"/>
              <a:headEnd type="none" w="med" len="med"/>
              <a:tailEnd type="none" w="med" len="med"/>
            </a:ln>
          </p:spPr>
        </p:sp>
        <p:sp>
          <p:nvSpPr>
            <p:cNvPr id="140325" name="Line 31"/>
            <p:cNvSpPr/>
            <p:nvPr/>
          </p:nvSpPr>
          <p:spPr>
            <a:xfrm>
              <a:off x="2784" y="2592"/>
              <a:ext cx="240" cy="240"/>
            </a:xfrm>
            <a:prstGeom prst="line">
              <a:avLst/>
            </a:prstGeom>
            <a:ln w="12700" cap="flat" cmpd="sng">
              <a:solidFill>
                <a:schemeClr val="tx1"/>
              </a:solidFill>
              <a:prstDash val="solid"/>
              <a:headEnd type="none" w="med" len="med"/>
              <a:tailEnd type="none" w="med" len="med"/>
            </a:ln>
          </p:spPr>
        </p:sp>
        <p:sp>
          <p:nvSpPr>
            <p:cNvPr id="140326" name="Text Box 32"/>
            <p:cNvSpPr txBox="1"/>
            <p:nvPr/>
          </p:nvSpPr>
          <p:spPr>
            <a:xfrm>
              <a:off x="2793" y="3168"/>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a:t>
              </a:r>
            </a:p>
          </p:txBody>
        </p:sp>
        <p:sp>
          <p:nvSpPr>
            <p:cNvPr id="140327" name="Text Box 33"/>
            <p:cNvSpPr txBox="1"/>
            <p:nvPr/>
          </p:nvSpPr>
          <p:spPr>
            <a:xfrm>
              <a:off x="3072" y="2553"/>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40328" name="Text Box 34"/>
            <p:cNvSpPr txBox="1"/>
            <p:nvPr/>
          </p:nvSpPr>
          <p:spPr>
            <a:xfrm>
              <a:off x="3456" y="2544"/>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40329" name="Text Box 35"/>
            <p:cNvSpPr txBox="1"/>
            <p:nvPr/>
          </p:nvSpPr>
          <p:spPr>
            <a:xfrm>
              <a:off x="3840" y="2544"/>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40330" name="Text Box 36"/>
            <p:cNvSpPr txBox="1"/>
            <p:nvPr/>
          </p:nvSpPr>
          <p:spPr>
            <a:xfrm>
              <a:off x="4224" y="2544"/>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40331" name="Text Box 37"/>
            <p:cNvSpPr txBox="1"/>
            <p:nvPr/>
          </p:nvSpPr>
          <p:spPr>
            <a:xfrm>
              <a:off x="2785" y="2400"/>
              <a:ext cx="37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BC</a:t>
              </a:r>
            </a:p>
          </p:txBody>
        </p:sp>
        <p:sp>
          <p:nvSpPr>
            <p:cNvPr id="140332" name="Text Box 38"/>
            <p:cNvSpPr txBox="1"/>
            <p:nvPr/>
          </p:nvSpPr>
          <p:spPr>
            <a:xfrm>
              <a:off x="2640" y="2592"/>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a:t>
              </a:r>
            </a:p>
          </p:txBody>
        </p:sp>
      </p:grpSp>
      <p:grpSp>
        <p:nvGrpSpPr>
          <p:cNvPr id="140297" name="Group 61"/>
          <p:cNvGrpSpPr/>
          <p:nvPr/>
        </p:nvGrpSpPr>
        <p:grpSpPr>
          <a:xfrm>
            <a:off x="6473825" y="3544888"/>
            <a:ext cx="2466975" cy="2936875"/>
            <a:chOff x="4078" y="2233"/>
            <a:chExt cx="1554" cy="1850"/>
          </a:xfrm>
        </p:grpSpPr>
        <p:sp>
          <p:nvSpPr>
            <p:cNvPr id="140298" name="Rectangle 44"/>
            <p:cNvSpPr/>
            <p:nvPr/>
          </p:nvSpPr>
          <p:spPr>
            <a:xfrm>
              <a:off x="5172" y="2489"/>
              <a:ext cx="460" cy="1594"/>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000" dirty="0">
                  <a:ea typeface="楷体_GB2312"/>
                </a:rPr>
                <a:t>1</a:t>
              </a:r>
            </a:p>
            <a:p>
              <a:pPr marL="0" lvl="0" indent="0" algn="ctr" eaLnBrk="1" hangingPunct="1">
                <a:spcBef>
                  <a:spcPct val="0"/>
                </a:spcBef>
                <a:buNone/>
              </a:pPr>
              <a:r>
                <a:rPr lang="en-US" altLang="zh-CN" sz="2000" dirty="0">
                  <a:ea typeface="楷体_GB2312"/>
                </a:rPr>
                <a:t>1</a:t>
              </a:r>
            </a:p>
            <a:p>
              <a:pPr marL="0" lvl="0" indent="0" algn="ctr" eaLnBrk="1" hangingPunct="1">
                <a:spcBef>
                  <a:spcPct val="0"/>
                </a:spcBef>
                <a:buNone/>
              </a:pPr>
              <a:r>
                <a:rPr lang="en-US" altLang="zh-CN" sz="2000" dirty="0">
                  <a:ea typeface="楷体_GB2312"/>
                </a:rPr>
                <a:t>1</a:t>
              </a:r>
            </a:p>
            <a:p>
              <a:pPr marL="0" lvl="0" indent="0" algn="ctr" eaLnBrk="1" hangingPunct="1">
                <a:spcBef>
                  <a:spcPct val="0"/>
                </a:spcBef>
                <a:buNone/>
              </a:pPr>
              <a:r>
                <a:rPr lang="en-US" altLang="zh-CN" sz="2000" dirty="0">
                  <a:ea typeface="楷体_GB2312"/>
                </a:rPr>
                <a:t>×</a:t>
              </a:r>
            </a:p>
            <a:p>
              <a:pPr marL="0" lvl="0" indent="0" algn="ctr" eaLnBrk="1" hangingPunct="1">
                <a:spcBef>
                  <a:spcPct val="0"/>
                </a:spcBef>
                <a:buNone/>
              </a:pPr>
              <a:r>
                <a:rPr lang="en-US" altLang="zh-CN" sz="2000" dirty="0">
                  <a:solidFill>
                    <a:srgbClr val="FF0000"/>
                  </a:solidFill>
                  <a:ea typeface="楷体_GB2312"/>
                </a:rPr>
                <a:t>0</a:t>
              </a:r>
            </a:p>
            <a:p>
              <a:pPr marL="0" lvl="0" indent="0" algn="ctr" eaLnBrk="1" hangingPunct="1">
                <a:spcBef>
                  <a:spcPct val="0"/>
                </a:spcBef>
                <a:buNone/>
              </a:pPr>
              <a:r>
                <a:rPr lang="en-US" altLang="zh-CN" sz="2000" dirty="0">
                  <a:ea typeface="楷体_GB2312"/>
                </a:rPr>
                <a:t>×</a:t>
              </a:r>
            </a:p>
            <a:p>
              <a:pPr marL="0" lvl="0" indent="0" algn="ctr" eaLnBrk="1" hangingPunct="1">
                <a:spcBef>
                  <a:spcPct val="0"/>
                </a:spcBef>
                <a:buNone/>
              </a:pPr>
              <a:r>
                <a:rPr lang="en-US" altLang="zh-CN" sz="2000" dirty="0">
                  <a:ea typeface="楷体_GB2312"/>
                </a:rPr>
                <a:t>×</a:t>
              </a:r>
            </a:p>
            <a:p>
              <a:pPr marL="0" lvl="0" indent="0" algn="ctr" eaLnBrk="1" hangingPunct="1">
                <a:spcBef>
                  <a:spcPct val="0"/>
                </a:spcBef>
                <a:buNone/>
              </a:pPr>
              <a:r>
                <a:rPr lang="en-US" altLang="zh-CN" sz="2000" dirty="0">
                  <a:ea typeface="楷体_GB2312"/>
                </a:rPr>
                <a:t>×</a:t>
              </a:r>
            </a:p>
          </p:txBody>
        </p:sp>
        <p:sp>
          <p:nvSpPr>
            <p:cNvPr id="140299" name="Rectangle 43"/>
            <p:cNvSpPr/>
            <p:nvPr/>
          </p:nvSpPr>
          <p:spPr>
            <a:xfrm>
              <a:off x="4078" y="2489"/>
              <a:ext cx="1094" cy="1594"/>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000" dirty="0">
                  <a:ea typeface="楷体_GB2312"/>
                </a:rPr>
                <a:t>0      0      0</a:t>
              </a:r>
            </a:p>
            <a:p>
              <a:pPr marL="0" lvl="0" indent="0" algn="ctr" eaLnBrk="1" hangingPunct="1">
                <a:spcBef>
                  <a:spcPct val="0"/>
                </a:spcBef>
                <a:buNone/>
              </a:pPr>
              <a:r>
                <a:rPr lang="en-US" altLang="zh-CN" sz="2000" dirty="0">
                  <a:ea typeface="楷体_GB2312"/>
                </a:rPr>
                <a:t>0      0      1</a:t>
              </a:r>
            </a:p>
            <a:p>
              <a:pPr marL="0" lvl="0" indent="0" algn="ctr" eaLnBrk="1" hangingPunct="1">
                <a:spcBef>
                  <a:spcPct val="0"/>
                </a:spcBef>
                <a:buNone/>
              </a:pPr>
              <a:r>
                <a:rPr lang="en-US" altLang="zh-CN" sz="2000" dirty="0">
                  <a:ea typeface="楷体_GB2312"/>
                </a:rPr>
                <a:t>0      1      0</a:t>
              </a:r>
            </a:p>
            <a:p>
              <a:pPr marL="0" lvl="0" indent="0" algn="ctr" eaLnBrk="1" hangingPunct="1">
                <a:spcBef>
                  <a:spcPct val="0"/>
                </a:spcBef>
                <a:buNone/>
              </a:pPr>
              <a:r>
                <a:rPr lang="en-US" altLang="zh-CN" sz="2000" dirty="0">
                  <a:ea typeface="楷体_GB2312"/>
                </a:rPr>
                <a:t>0      1      1</a:t>
              </a:r>
            </a:p>
            <a:p>
              <a:pPr marL="0" lvl="0" indent="0" algn="ctr" eaLnBrk="1" hangingPunct="1">
                <a:spcBef>
                  <a:spcPct val="0"/>
                </a:spcBef>
                <a:buNone/>
              </a:pPr>
              <a:r>
                <a:rPr lang="en-US" altLang="zh-CN" sz="2000" dirty="0">
                  <a:ea typeface="楷体_GB2312"/>
                </a:rPr>
                <a:t>1      0      0</a:t>
              </a:r>
            </a:p>
            <a:p>
              <a:pPr marL="0" lvl="0" indent="0" algn="ctr" eaLnBrk="1" hangingPunct="1">
                <a:spcBef>
                  <a:spcPct val="0"/>
                </a:spcBef>
                <a:buNone/>
              </a:pPr>
              <a:r>
                <a:rPr lang="en-US" altLang="zh-CN" sz="2000" dirty="0">
                  <a:ea typeface="楷体_GB2312"/>
                </a:rPr>
                <a:t>1      0      1</a:t>
              </a:r>
            </a:p>
            <a:p>
              <a:pPr marL="0" lvl="0" indent="0" algn="ctr" eaLnBrk="1" hangingPunct="1">
                <a:spcBef>
                  <a:spcPct val="0"/>
                </a:spcBef>
                <a:buNone/>
              </a:pPr>
              <a:r>
                <a:rPr lang="en-US" altLang="zh-CN" sz="2000" dirty="0">
                  <a:ea typeface="楷体_GB2312"/>
                </a:rPr>
                <a:t>1      1      0</a:t>
              </a:r>
            </a:p>
            <a:p>
              <a:pPr marL="0" lvl="0" indent="0" algn="ctr" eaLnBrk="1" hangingPunct="1">
                <a:spcBef>
                  <a:spcPct val="0"/>
                </a:spcBef>
                <a:buNone/>
              </a:pPr>
              <a:r>
                <a:rPr lang="en-US" altLang="zh-CN" sz="2000" dirty="0">
                  <a:ea typeface="楷体_GB2312"/>
                </a:rPr>
                <a:t>1      1      1</a:t>
              </a:r>
            </a:p>
          </p:txBody>
        </p:sp>
        <p:sp>
          <p:nvSpPr>
            <p:cNvPr id="140300" name="Rectangle 42"/>
            <p:cNvSpPr/>
            <p:nvPr/>
          </p:nvSpPr>
          <p:spPr>
            <a:xfrm>
              <a:off x="5172" y="2233"/>
              <a:ext cx="460" cy="256"/>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000" dirty="0">
                  <a:ea typeface="楷体_GB2312"/>
                </a:rPr>
                <a:t>Y</a:t>
              </a:r>
            </a:p>
          </p:txBody>
        </p:sp>
        <p:sp>
          <p:nvSpPr>
            <p:cNvPr id="140301" name="Rectangle 41"/>
            <p:cNvSpPr/>
            <p:nvPr/>
          </p:nvSpPr>
          <p:spPr>
            <a:xfrm>
              <a:off x="4078" y="2233"/>
              <a:ext cx="1094" cy="256"/>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000" dirty="0">
                  <a:ea typeface="楷体_GB2312"/>
                </a:rPr>
                <a:t>A     B     C</a:t>
              </a:r>
            </a:p>
          </p:txBody>
        </p:sp>
        <p:sp>
          <p:nvSpPr>
            <p:cNvPr id="140302" name="Line 45"/>
            <p:cNvSpPr/>
            <p:nvPr/>
          </p:nvSpPr>
          <p:spPr>
            <a:xfrm>
              <a:off x="4078" y="2233"/>
              <a:ext cx="1554" cy="0"/>
            </a:xfrm>
            <a:prstGeom prst="line">
              <a:avLst/>
            </a:prstGeom>
            <a:ln w="28575" cap="sq" cmpd="sng">
              <a:solidFill>
                <a:schemeClr val="tx1"/>
              </a:solidFill>
              <a:prstDash val="solid"/>
              <a:headEnd type="none" w="med" len="med"/>
              <a:tailEnd type="none" w="med" len="med"/>
            </a:ln>
          </p:spPr>
        </p:sp>
        <p:sp>
          <p:nvSpPr>
            <p:cNvPr id="140303" name="Line 46"/>
            <p:cNvSpPr/>
            <p:nvPr/>
          </p:nvSpPr>
          <p:spPr>
            <a:xfrm>
              <a:off x="4078" y="2489"/>
              <a:ext cx="1554" cy="0"/>
            </a:xfrm>
            <a:prstGeom prst="line">
              <a:avLst/>
            </a:prstGeom>
            <a:ln w="12700" cap="flat" cmpd="sng">
              <a:solidFill>
                <a:schemeClr val="tx1"/>
              </a:solidFill>
              <a:prstDash val="solid"/>
              <a:headEnd type="none" w="med" len="med"/>
              <a:tailEnd type="none" w="med" len="med"/>
            </a:ln>
          </p:spPr>
        </p:sp>
        <p:sp>
          <p:nvSpPr>
            <p:cNvPr id="140304" name="Line 47"/>
            <p:cNvSpPr/>
            <p:nvPr/>
          </p:nvSpPr>
          <p:spPr>
            <a:xfrm>
              <a:off x="4078" y="4083"/>
              <a:ext cx="1554" cy="0"/>
            </a:xfrm>
            <a:prstGeom prst="line">
              <a:avLst/>
            </a:prstGeom>
            <a:ln w="28575" cap="sq" cmpd="sng">
              <a:solidFill>
                <a:schemeClr val="tx1"/>
              </a:solidFill>
              <a:prstDash val="solid"/>
              <a:headEnd type="none" w="med" len="med"/>
              <a:tailEnd type="none" w="med" len="med"/>
            </a:ln>
          </p:spPr>
        </p:sp>
        <p:sp>
          <p:nvSpPr>
            <p:cNvPr id="140305" name="Line 48"/>
            <p:cNvSpPr/>
            <p:nvPr/>
          </p:nvSpPr>
          <p:spPr>
            <a:xfrm>
              <a:off x="4078" y="2233"/>
              <a:ext cx="0" cy="1850"/>
            </a:xfrm>
            <a:prstGeom prst="line">
              <a:avLst/>
            </a:prstGeom>
            <a:ln w="28575" cap="sq" cmpd="sng">
              <a:solidFill>
                <a:schemeClr val="tx1"/>
              </a:solidFill>
              <a:prstDash val="solid"/>
              <a:headEnd type="none" w="med" len="med"/>
              <a:tailEnd type="none" w="med" len="med"/>
            </a:ln>
          </p:spPr>
        </p:sp>
        <p:sp>
          <p:nvSpPr>
            <p:cNvPr id="140306" name="Line 49"/>
            <p:cNvSpPr/>
            <p:nvPr/>
          </p:nvSpPr>
          <p:spPr>
            <a:xfrm>
              <a:off x="5172" y="2233"/>
              <a:ext cx="0" cy="1850"/>
            </a:xfrm>
            <a:prstGeom prst="line">
              <a:avLst/>
            </a:prstGeom>
            <a:ln w="12700" cap="flat" cmpd="sng">
              <a:solidFill>
                <a:schemeClr val="tx1"/>
              </a:solidFill>
              <a:prstDash val="solid"/>
              <a:headEnd type="none" w="med" len="med"/>
              <a:tailEnd type="none" w="med" len="med"/>
            </a:ln>
          </p:spPr>
        </p:sp>
        <p:sp>
          <p:nvSpPr>
            <p:cNvPr id="140307" name="Line 50"/>
            <p:cNvSpPr/>
            <p:nvPr/>
          </p:nvSpPr>
          <p:spPr>
            <a:xfrm>
              <a:off x="5632" y="2233"/>
              <a:ext cx="0" cy="1850"/>
            </a:xfrm>
            <a:prstGeom prst="line">
              <a:avLst/>
            </a:prstGeom>
            <a:ln w="28575" cap="sq" cmpd="sng">
              <a:solidFill>
                <a:schemeClr val="tx1"/>
              </a:solidFill>
              <a:prstDash val="solid"/>
              <a:headEnd type="none" w="med" len="med"/>
              <a:tailEnd type="none" w="med" len="med"/>
            </a:ln>
          </p:spPr>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1"/>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106</a:t>
            </a:fld>
            <a:r>
              <a:rPr lang="zh-CN" altLang="en-US" sz="1400" dirty="0">
                <a:ea typeface="楷体_GB2312"/>
              </a:rPr>
              <a:t>）</a:t>
            </a:r>
          </a:p>
        </p:txBody>
      </p:sp>
      <p:sp>
        <p:nvSpPr>
          <p:cNvPr id="141315" name="文本框 3"/>
          <p:cNvSpPr txBox="1"/>
          <p:nvPr/>
        </p:nvSpPr>
        <p:spPr>
          <a:xfrm>
            <a:off x="404813" y="2614613"/>
            <a:ext cx="8435975" cy="15700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sz="2400" b="1" dirty="0">
                <a:latin typeface="黑体" panose="02010609060101010101" pitchFamily="49" charset="-122"/>
                <a:ea typeface="黑体" panose="02010609060101010101" pitchFamily="49" charset="-122"/>
              </a:rPr>
              <a:t>  例如</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电动机控制。现以三个逻辑变量</a:t>
            </a:r>
            <a:r>
              <a:rPr lang="en-US" altLang="zh-CN" sz="2400" b="1" dirty="0">
                <a:latin typeface="黑体" panose="02010609060101010101" pitchFamily="49" charset="-122"/>
                <a:ea typeface="黑体" panose="02010609060101010101" pitchFamily="49" charset="-122"/>
              </a:rPr>
              <a:t>A </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B</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C</a:t>
            </a:r>
            <a:r>
              <a:rPr lang="zh-CN" altLang="en-US" sz="2400" b="1" dirty="0">
                <a:latin typeface="黑体" panose="02010609060101010101" pitchFamily="49" charset="-122"/>
                <a:ea typeface="黑体" panose="02010609060101010101" pitchFamily="49" charset="-122"/>
              </a:rPr>
              <a:t>分别表示一台电动机的正转</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反转和停止的命令，</a:t>
            </a:r>
            <a:r>
              <a:rPr lang="en-US" altLang="zh-CN" sz="2400" b="1" dirty="0">
                <a:solidFill>
                  <a:srgbClr val="FF0000"/>
                </a:solidFill>
                <a:latin typeface="黑体" panose="02010609060101010101" pitchFamily="49" charset="-122"/>
                <a:ea typeface="黑体" panose="02010609060101010101" pitchFamily="49" charset="-122"/>
              </a:rPr>
              <a:t>A=1</a:t>
            </a:r>
            <a:r>
              <a:rPr lang="zh-CN" altLang="en-US" sz="2400" b="1" dirty="0">
                <a:solidFill>
                  <a:srgbClr val="FF0000"/>
                </a:solidFill>
                <a:latin typeface="黑体" panose="02010609060101010101" pitchFamily="49" charset="-122"/>
                <a:ea typeface="黑体" panose="02010609060101010101" pitchFamily="49" charset="-122"/>
              </a:rPr>
              <a:t>表示正转，</a:t>
            </a:r>
            <a:r>
              <a:rPr lang="en-US" altLang="zh-CN" sz="2400" b="1" dirty="0">
                <a:solidFill>
                  <a:srgbClr val="FF0000"/>
                </a:solidFill>
                <a:latin typeface="黑体" panose="02010609060101010101" pitchFamily="49" charset="-122"/>
                <a:ea typeface="黑体" panose="02010609060101010101" pitchFamily="49" charset="-122"/>
              </a:rPr>
              <a:t>B=1</a:t>
            </a:r>
            <a:r>
              <a:rPr lang="zh-CN" altLang="en-US" sz="2400" b="1" dirty="0">
                <a:solidFill>
                  <a:srgbClr val="FF0000"/>
                </a:solidFill>
                <a:latin typeface="黑体" panose="02010609060101010101" pitchFamily="49" charset="-122"/>
                <a:ea typeface="黑体" panose="02010609060101010101" pitchFamily="49" charset="-122"/>
              </a:rPr>
              <a:t>表示反转，</a:t>
            </a:r>
            <a:r>
              <a:rPr lang="en-US" altLang="zh-CN" sz="2400" b="1" dirty="0">
                <a:solidFill>
                  <a:srgbClr val="FF0000"/>
                </a:solidFill>
                <a:latin typeface="黑体" panose="02010609060101010101" pitchFamily="49" charset="-122"/>
                <a:ea typeface="黑体" panose="02010609060101010101" pitchFamily="49" charset="-122"/>
              </a:rPr>
              <a:t>C=1</a:t>
            </a:r>
            <a:r>
              <a:rPr lang="zh-CN" altLang="en-US" sz="2400" b="1" dirty="0">
                <a:solidFill>
                  <a:srgbClr val="FF0000"/>
                </a:solidFill>
                <a:latin typeface="黑体" panose="02010609060101010101" pitchFamily="49" charset="-122"/>
                <a:ea typeface="黑体" panose="02010609060101010101" pitchFamily="49" charset="-122"/>
              </a:rPr>
              <a:t>表示停止</a:t>
            </a:r>
            <a:r>
              <a:rPr lang="zh-CN" altLang="en-US" sz="2400" b="1" dirty="0">
                <a:latin typeface="黑体" panose="02010609060101010101" pitchFamily="49" charset="-122"/>
                <a:ea typeface="黑体" panose="02010609060101010101" pitchFamily="49" charset="-122"/>
              </a:rPr>
              <a:t>。表示正转、反转和停止工作状态的逻辑函数可写成：</a:t>
            </a:r>
          </a:p>
        </p:txBody>
      </p:sp>
      <p:graphicFrame>
        <p:nvGraphicFramePr>
          <p:cNvPr id="141316" name="对象 4"/>
          <p:cNvGraphicFramePr>
            <a:graphicFrameLocks noChangeAspect="1"/>
          </p:cNvGraphicFramePr>
          <p:nvPr/>
        </p:nvGraphicFramePr>
        <p:xfrm>
          <a:off x="3384550" y="3971925"/>
          <a:ext cx="2374900" cy="1570038"/>
        </p:xfrm>
        <a:graphic>
          <a:graphicData uri="http://schemas.openxmlformats.org/presentationml/2006/ole">
            <mc:AlternateContent xmlns:mc="http://schemas.openxmlformats.org/markup-compatibility/2006">
              <mc:Choice xmlns:v="urn:schemas-microsoft-com:vml" Requires="v">
                <p:oleObj spid="_x0000_s51203" r:id="rId4" imgW="748665" imgH="495300" progId="Equation.DSMT4">
                  <p:embed/>
                </p:oleObj>
              </mc:Choice>
              <mc:Fallback>
                <p:oleObj r:id="rId4" imgW="748665" imgH="495300" progId="Equation.DSMT4">
                  <p:embed/>
                  <p:pic>
                    <p:nvPicPr>
                      <p:cNvPr id="0" name="图片 3197"/>
                      <p:cNvPicPr/>
                      <p:nvPr/>
                    </p:nvPicPr>
                    <p:blipFill>
                      <a:blip r:embed="rId5"/>
                      <a:stretch>
                        <a:fillRect/>
                      </a:stretch>
                    </p:blipFill>
                    <p:spPr>
                      <a:xfrm>
                        <a:off x="3384550" y="3971925"/>
                        <a:ext cx="2374900" cy="1570038"/>
                      </a:xfrm>
                      <a:prstGeom prst="rect">
                        <a:avLst/>
                      </a:prstGeom>
                      <a:noFill/>
                      <a:ln w="38100">
                        <a:noFill/>
                        <a:miter/>
                      </a:ln>
                    </p:spPr>
                  </p:pic>
                </p:oleObj>
              </mc:Fallback>
            </mc:AlternateContent>
          </a:graphicData>
        </a:graphic>
      </p:graphicFrame>
      <p:sp>
        <p:nvSpPr>
          <p:cNvPr id="141317" name="文本框 6"/>
          <p:cNvSpPr txBox="1"/>
          <p:nvPr/>
        </p:nvSpPr>
        <p:spPr>
          <a:xfrm>
            <a:off x="404813" y="5541963"/>
            <a:ext cx="8435975" cy="8302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sz="2400" b="1" dirty="0">
                <a:latin typeface="黑体" panose="02010609060101010101" pitchFamily="49" charset="-122"/>
                <a:ea typeface="黑体" panose="02010609060101010101" pitchFamily="49" charset="-122"/>
              </a:rPr>
              <a:t>因为任何时候电动机只能执行其中的一种命令，所以</a:t>
            </a:r>
            <a:r>
              <a:rPr lang="zh-CN" altLang="en-US" sz="2400" b="1" dirty="0">
                <a:solidFill>
                  <a:srgbClr val="FF0000"/>
                </a:solidFill>
                <a:latin typeface="黑体" panose="02010609060101010101" pitchFamily="49" charset="-122"/>
                <a:ea typeface="黑体" panose="02010609060101010101" pitchFamily="49" charset="-122"/>
              </a:rPr>
              <a:t>A 、B、C当中出现两个以上为1时，电动机将无法工作。</a:t>
            </a:r>
          </a:p>
        </p:txBody>
      </p:sp>
      <p:sp>
        <p:nvSpPr>
          <p:cNvPr id="141318" name="Text Box 2"/>
          <p:cNvSpPr txBox="1"/>
          <p:nvPr/>
        </p:nvSpPr>
        <p:spPr>
          <a:xfrm>
            <a:off x="404813" y="368300"/>
            <a:ext cx="8435975" cy="22463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en-US" altLang="zh-CN" sz="2800" b="1" dirty="0">
                <a:solidFill>
                  <a:schemeClr val="accent2"/>
                </a:solidFill>
                <a:latin typeface="黑体" panose="02010609060101010101" pitchFamily="49" charset="-122"/>
                <a:ea typeface="黑体" panose="02010609060101010101" pitchFamily="49" charset="-122"/>
              </a:rPr>
              <a:t>3</a:t>
            </a:r>
            <a:r>
              <a:rPr lang="zh-CN" altLang="en-US" sz="2800" b="1" dirty="0">
                <a:solidFill>
                  <a:schemeClr val="accent2"/>
                </a:solidFill>
                <a:latin typeface="黑体" panose="02010609060101010101" pitchFamily="49" charset="-122"/>
                <a:ea typeface="黑体" panose="02010609060101010101" pitchFamily="49" charset="-122"/>
              </a:rPr>
              <a:t>、任意项</a:t>
            </a:r>
            <a:endParaRPr lang="en-US" altLang="zh-CN" sz="2800" b="1" dirty="0">
              <a:solidFill>
                <a:schemeClr val="accent2"/>
              </a:solidFill>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有时还会遇到另外一种情况</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就是在输人变量的某些取值下函数值是</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还是</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皆可</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并不影响电路的功能。在这些变量取值下</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其值等于</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的那些最小项称为</a:t>
            </a:r>
            <a:r>
              <a:rPr lang="zh-CN" altLang="en-US" sz="2800" b="1" dirty="0">
                <a:solidFill>
                  <a:srgbClr val="FF0000"/>
                </a:solidFill>
                <a:latin typeface="黑体" panose="02010609060101010101" pitchFamily="49" charset="-122"/>
                <a:ea typeface="黑体" panose="02010609060101010101" pitchFamily="49" charset="-122"/>
              </a:rPr>
              <a:t>任意项</a:t>
            </a:r>
            <a:r>
              <a:rPr lang="zh-CN" altLang="en-US" sz="2400" b="1" dirty="0">
                <a:solidFill>
                  <a:srgbClr val="FF0000"/>
                </a:solidFill>
                <a:latin typeface="黑体" panose="02010609060101010101" pitchFamily="49" charset="-122"/>
                <a:ea typeface="黑体" panose="02010609060101010101" pitchFamily="49" charset="-122"/>
              </a:rPr>
              <a:t>。</a:t>
            </a:r>
            <a:endParaRPr lang="zh-CN" altLang="en-US" sz="28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1"/>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107</a:t>
            </a:fld>
            <a:r>
              <a:rPr lang="zh-CN" altLang="en-US" sz="1400" dirty="0">
                <a:ea typeface="楷体_GB2312"/>
              </a:rPr>
              <a:t>）</a:t>
            </a:r>
          </a:p>
        </p:txBody>
      </p:sp>
      <p:sp>
        <p:nvSpPr>
          <p:cNvPr id="143363" name="文本框 3"/>
          <p:cNvSpPr txBox="1"/>
          <p:nvPr/>
        </p:nvSpPr>
        <p:spPr>
          <a:xfrm>
            <a:off x="288925" y="468313"/>
            <a:ext cx="8551863" cy="1816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sz="2800" b="1" dirty="0">
                <a:latin typeface="黑体" panose="02010609060101010101" pitchFamily="49" charset="-122"/>
                <a:ea typeface="黑体" panose="02010609060101010101" pitchFamily="49" charset="-122"/>
              </a:rPr>
              <a:t>  为此,将实际的电路设计成当A、B、C三个控制变量出现两个以上同时为1或者全部为0时电路能</a:t>
            </a:r>
            <a:r>
              <a:rPr lang="zh-CN" altLang="en-US" sz="2800" b="1" dirty="0">
                <a:solidFill>
                  <a:srgbClr val="FF0000"/>
                </a:solidFill>
                <a:latin typeface="黑体" panose="02010609060101010101" pitchFamily="49" charset="-122"/>
                <a:ea typeface="黑体" panose="02010609060101010101" pitchFamily="49" charset="-122"/>
              </a:rPr>
              <a:t>自动切断供电电源</a:t>
            </a:r>
            <a:r>
              <a:rPr lang="zh-CN" altLang="en-US" sz="2800" b="1" dirty="0">
                <a:latin typeface="黑体" panose="02010609060101010101" pitchFamily="49" charset="-122"/>
                <a:ea typeface="黑体" panose="02010609060101010101" pitchFamily="49" charset="-122"/>
              </a:rPr>
              <a:t>，那么这时Y</a:t>
            </a:r>
            <a:r>
              <a:rPr lang="en-US" altLang="zh-CN" sz="2800" b="1" baseline="-25000" dirty="0">
                <a:latin typeface="黑体" panose="02010609060101010101" pitchFamily="49" charset="-122"/>
                <a:ea typeface="黑体" panose="02010609060101010101" pitchFamily="49" charset="-122"/>
              </a:rPr>
              <a:t>1</a:t>
            </a:r>
            <a:r>
              <a:rPr lang="zh-CN" altLang="en-US" sz="2800" b="1" baseline="-25000"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Y</a:t>
            </a:r>
            <a:r>
              <a:rPr lang="en-US" altLang="zh-CN" sz="2800" b="1" baseline="-25000"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和Y</a:t>
            </a:r>
            <a:r>
              <a:rPr lang="en-US" altLang="zh-CN" sz="2800" b="1" baseline="-25000"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,等于1还是等于0已无关紧要，电动机肯定会受到保护而停止运行。</a:t>
            </a:r>
          </a:p>
        </p:txBody>
      </p:sp>
      <p:sp>
        <p:nvSpPr>
          <p:cNvPr id="143364" name="文本框 5"/>
          <p:cNvSpPr txBox="1"/>
          <p:nvPr/>
        </p:nvSpPr>
        <p:spPr>
          <a:xfrm>
            <a:off x="404813" y="2397125"/>
            <a:ext cx="8435975" cy="2678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sz="2800" b="1" dirty="0">
                <a:latin typeface="黑体" panose="02010609060101010101" pitchFamily="49" charset="-122"/>
                <a:ea typeface="黑体" panose="02010609060101010101" pitchFamily="49" charset="-122"/>
              </a:rPr>
              <a:t>  </a:t>
            </a:r>
            <a:r>
              <a:rPr lang="zh-CN" altLang="en-US" sz="2800" b="1" dirty="0">
                <a:ea typeface="黑体" panose="02010609060101010101" pitchFamily="49" charset="-122"/>
              </a:rPr>
              <a:t>例如</a:t>
            </a:r>
            <a:r>
              <a:rPr lang="zh-CN" altLang="en-US" sz="2800" b="1" dirty="0">
                <a:latin typeface="黑体" panose="02010609060101010101" pitchFamily="49" charset="-122"/>
                <a:ea typeface="黑体" panose="02010609060101010101" pitchFamily="49" charset="-122"/>
              </a:rPr>
              <a:t>,当出现A=B=C=1时，对应的最小项</a:t>
            </a:r>
            <a:r>
              <a:rPr lang="en-US" altLang="zh-CN" sz="2800" b="1" dirty="0">
                <a:latin typeface="黑体" panose="02010609060101010101" pitchFamily="49" charset="-122"/>
                <a:ea typeface="黑体" panose="02010609060101010101" pitchFamily="49" charset="-122"/>
              </a:rPr>
              <a:t>m</a:t>
            </a:r>
            <a:r>
              <a:rPr lang="en-US" altLang="zh-CN" sz="2800" b="1" baseline="-25000" dirty="0">
                <a:latin typeface="黑体" panose="02010609060101010101" pitchFamily="49" charset="-122"/>
                <a:ea typeface="黑体" panose="02010609060101010101" pitchFamily="49" charset="-122"/>
              </a:rPr>
              <a:t>7</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1。如果把最小项</a:t>
            </a:r>
            <a:r>
              <a:rPr lang="en-US" altLang="zh-CN" sz="2800" b="1" dirty="0">
                <a:latin typeface="黑体" panose="02010609060101010101" pitchFamily="49" charset="-122"/>
                <a:ea typeface="黑体" panose="02010609060101010101" pitchFamily="49" charset="-122"/>
              </a:rPr>
              <a:t>m</a:t>
            </a:r>
            <a:r>
              <a:rPr lang="en-US" altLang="zh-CN" sz="2800" b="1" baseline="-25000" dirty="0">
                <a:latin typeface="黑体" panose="02010609060101010101" pitchFamily="49" charset="-122"/>
                <a:ea typeface="黑体" panose="02010609060101010101" pitchFamily="49" charset="-122"/>
              </a:rPr>
              <a:t>7</a:t>
            </a:r>
            <a:r>
              <a:rPr lang="zh-CN" altLang="en-US" sz="2800" b="1" dirty="0">
                <a:latin typeface="黑体" panose="02010609060101010101" pitchFamily="49" charset="-122"/>
                <a:ea typeface="黑体" panose="02010609060101010101" pitchFamily="49" charset="-122"/>
              </a:rPr>
              <a:t>写入Y</a:t>
            </a:r>
            <a:r>
              <a:rPr lang="en-US" altLang="zh-CN" sz="2800" b="1" baseline="-25000"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式中，则当A=B=C=1时Y</a:t>
            </a:r>
            <a:r>
              <a:rPr lang="en-US" altLang="zh-CN" sz="2800" b="1" baseline="-25000"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=1；如果没有把ABC这一项写入Y</a:t>
            </a:r>
            <a:r>
              <a:rPr lang="en-US" altLang="zh-CN" sz="2800" b="1" baseline="-25000"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式中</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则当</a:t>
            </a:r>
            <a:r>
              <a:rPr lang="en-US" altLang="zh-CN" sz="2800" b="1" dirty="0">
                <a:latin typeface="黑体" panose="02010609060101010101" pitchFamily="49" charset="-122"/>
                <a:ea typeface="黑体" panose="02010609060101010101" pitchFamily="49" charset="-122"/>
              </a:rPr>
              <a:t>A=B=C=1</a:t>
            </a:r>
            <a:r>
              <a:rPr lang="zh-CN" altLang="en-US" sz="2800" b="1" dirty="0">
                <a:latin typeface="黑体" panose="02010609060101010101" pitchFamily="49" charset="-122"/>
                <a:ea typeface="黑体" panose="02010609060101010101" pitchFamily="49" charset="-122"/>
              </a:rPr>
              <a:t>时Y</a:t>
            </a:r>
            <a:r>
              <a:rPr lang="en-US" altLang="zh-CN" sz="2800" b="1" baseline="-25000" dirty="0">
                <a:latin typeface="黑体" panose="02010609060101010101" pitchFamily="49" charset="-122"/>
                <a:ea typeface="黑体" panose="02010609060101010101" pitchFamily="49" charset="-122"/>
              </a:rPr>
              <a:t>1</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a:t>
            </a:r>
            <a:endParaRPr lang="en-US" altLang="zh-CN" sz="2800" b="1" dirty="0">
              <a:latin typeface="黑体" panose="02010609060101010101" pitchFamily="49" charset="-122"/>
              <a:ea typeface="黑体" panose="02010609060101010101" pitchFamily="49" charset="-122"/>
            </a:endParaRPr>
          </a:p>
          <a:p>
            <a:pPr marL="0" lvl="0" indent="0">
              <a:spcBef>
                <a:spcPct val="0"/>
              </a:spcBef>
              <a:buNone/>
            </a:pPr>
            <a:r>
              <a:rPr lang="en-US" altLang="zh-CN" sz="2800" b="1" dirty="0">
                <a:latin typeface="黑体" panose="02010609060101010101" pitchFamily="49" charset="-122"/>
                <a:ea typeface="黑体" panose="02010609060101010101" pitchFamily="49" charset="-122"/>
              </a:rPr>
              <a:t>  </a:t>
            </a:r>
            <a:r>
              <a:rPr lang="zh-CN" altLang="en-US" sz="2800" b="1" dirty="0">
                <a:solidFill>
                  <a:srgbClr val="FF0000"/>
                </a:solidFill>
                <a:latin typeface="黑体" panose="02010609060101010101" pitchFamily="49" charset="-122"/>
                <a:ea typeface="黑体" panose="02010609060101010101" pitchFamily="49" charset="-122"/>
              </a:rPr>
              <a:t>因为这时Y</a:t>
            </a:r>
            <a:r>
              <a:rPr lang="en-US" altLang="zh-CN" sz="2800" b="1" baseline="-25000" dirty="0">
                <a:solidFill>
                  <a:srgbClr val="FF0000"/>
                </a:solidFill>
                <a:latin typeface="黑体" panose="02010609060101010101" pitchFamily="49" charset="-122"/>
                <a:ea typeface="黑体" panose="02010609060101010101" pitchFamily="49" charset="-122"/>
              </a:rPr>
              <a:t>1</a:t>
            </a:r>
            <a:r>
              <a:rPr lang="en-US" altLang="zh-CN" sz="2800" b="1" dirty="0">
                <a:solidFill>
                  <a:srgbClr val="FF0000"/>
                </a:solidFill>
                <a:latin typeface="黑体" panose="02010609060101010101" pitchFamily="49" charset="-122"/>
                <a:ea typeface="黑体" panose="02010609060101010101" pitchFamily="49" charset="-122"/>
              </a:rPr>
              <a:t>=1</a:t>
            </a:r>
            <a:r>
              <a:rPr lang="zh-CN" altLang="en-US" sz="2800" b="1" dirty="0">
                <a:solidFill>
                  <a:srgbClr val="FF0000"/>
                </a:solidFill>
                <a:latin typeface="黑体" panose="02010609060101010101" pitchFamily="49" charset="-122"/>
                <a:ea typeface="黑体" panose="02010609060101010101" pitchFamily="49" charset="-122"/>
              </a:rPr>
              <a:t>还是Y</a:t>
            </a:r>
            <a:r>
              <a:rPr lang="en-US" altLang="zh-CN" sz="2800" b="1" baseline="-25000" dirty="0">
                <a:solidFill>
                  <a:srgbClr val="FF0000"/>
                </a:solidFill>
                <a:latin typeface="黑体" panose="02010609060101010101" pitchFamily="49" charset="-122"/>
                <a:ea typeface="黑体" panose="02010609060101010101" pitchFamily="49" charset="-122"/>
              </a:rPr>
              <a:t>1</a:t>
            </a:r>
            <a:r>
              <a:rPr lang="en-US" altLang="zh-CN" sz="2800" b="1" dirty="0">
                <a:solidFill>
                  <a:srgbClr val="FF0000"/>
                </a:solidFill>
                <a:latin typeface="黑体" panose="02010609060101010101" pitchFamily="49" charset="-122"/>
                <a:ea typeface="黑体" panose="02010609060101010101" pitchFamily="49" charset="-122"/>
              </a:rPr>
              <a:t>=0</a:t>
            </a:r>
            <a:r>
              <a:rPr lang="zh-CN" altLang="en-US" sz="2800" b="1" dirty="0">
                <a:solidFill>
                  <a:srgbClr val="FF0000"/>
                </a:solidFill>
                <a:latin typeface="黑体" panose="02010609060101010101" pitchFamily="49" charset="-122"/>
                <a:ea typeface="黑体" panose="02010609060101010101" pitchFamily="49" charset="-122"/>
              </a:rPr>
              <a:t>都是允许的</a:t>
            </a:r>
            <a:r>
              <a:rPr lang="zh-CN" altLang="en-US" sz="2800" b="1" dirty="0">
                <a:latin typeface="黑体" panose="02010609060101010101" pitchFamily="49" charset="-122"/>
                <a:ea typeface="黑体" panose="02010609060101010101" pitchFamily="49" charset="-122"/>
              </a:rPr>
              <a:t>，所以既可以把</a:t>
            </a:r>
            <a:r>
              <a:rPr lang="en-US" altLang="zh-CN" sz="2800" b="1" dirty="0">
                <a:latin typeface="黑体" panose="02010609060101010101" pitchFamily="49" charset="-122"/>
                <a:ea typeface="黑体" panose="02010609060101010101" pitchFamily="49" charset="-122"/>
              </a:rPr>
              <a:t>ABC</a:t>
            </a:r>
            <a:r>
              <a:rPr lang="zh-CN" altLang="en-US" sz="2800" b="1" dirty="0">
                <a:latin typeface="黑体" panose="02010609060101010101" pitchFamily="49" charset="-122"/>
                <a:ea typeface="黑体" panose="02010609060101010101" pitchFamily="49" charset="-122"/>
              </a:rPr>
              <a:t>这个最小项写入Y</a:t>
            </a:r>
            <a:r>
              <a:rPr lang="en-US" altLang="zh-CN" sz="2800" b="1" baseline="-25000"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式中</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也可以不写入。因此</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我们把</a:t>
            </a:r>
            <a:r>
              <a:rPr lang="en-US" altLang="zh-CN" sz="2800" b="1" dirty="0">
                <a:latin typeface="黑体" panose="02010609060101010101" pitchFamily="49" charset="-122"/>
                <a:ea typeface="黑体" panose="02010609060101010101" pitchFamily="49" charset="-122"/>
              </a:rPr>
              <a:t>ABC</a:t>
            </a:r>
            <a:r>
              <a:rPr lang="zh-CN" altLang="en-US" sz="2800" b="1" dirty="0">
                <a:latin typeface="黑体" panose="02010609060101010101" pitchFamily="49" charset="-122"/>
                <a:ea typeface="黑体" panose="02010609060101010101" pitchFamily="49" charset="-122"/>
              </a:rPr>
              <a:t>称为逻辑函数Y</a:t>
            </a:r>
            <a:r>
              <a:rPr lang="en-US" altLang="zh-CN" sz="2800" b="1" baseline="-25000"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的任意项。</a:t>
            </a:r>
            <a:endParaRPr lang="en-US" altLang="zh-CN" sz="2800" b="1" dirty="0">
              <a:latin typeface="黑体" panose="02010609060101010101" pitchFamily="49" charset="-122"/>
              <a:ea typeface="黑体" panose="02010609060101010101" pitchFamily="49" charset="-122"/>
            </a:endParaRPr>
          </a:p>
        </p:txBody>
      </p:sp>
      <p:sp>
        <p:nvSpPr>
          <p:cNvPr id="143365" name="文本框 7"/>
          <p:cNvSpPr txBox="1"/>
          <p:nvPr/>
        </p:nvSpPr>
        <p:spPr>
          <a:xfrm>
            <a:off x="404813" y="5233988"/>
            <a:ext cx="8435975" cy="9540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sz="2800" b="1" dirty="0">
                <a:latin typeface="黑体" panose="02010609060101010101" pitchFamily="49" charset="-122"/>
                <a:ea typeface="黑体" panose="02010609060101010101" pitchFamily="49" charset="-122"/>
              </a:rPr>
              <a:t>  </a:t>
            </a:r>
            <a:r>
              <a:rPr lang="zh-CN" altLang="en-US" sz="2800" b="1" dirty="0">
                <a:solidFill>
                  <a:srgbClr val="FF0000"/>
                </a:solidFill>
                <a:latin typeface="黑体" panose="02010609060101010101" pitchFamily="49" charset="-122"/>
                <a:ea typeface="黑体" panose="02010609060101010101" pitchFamily="49" charset="-122"/>
              </a:rPr>
              <a:t>同理</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在这个例子中                         也是Y</a:t>
            </a:r>
            <a:r>
              <a:rPr lang="en-US" altLang="zh-CN" sz="2800" b="1" baseline="-25000" dirty="0">
                <a:latin typeface="黑体" panose="02010609060101010101" pitchFamily="49" charset="-122"/>
                <a:ea typeface="黑体" panose="02010609060101010101" pitchFamily="49" charset="-122"/>
              </a:rPr>
              <a:t>1</a:t>
            </a:r>
            <a:r>
              <a:rPr lang="zh-CN" altLang="en-US" sz="2800" b="1" baseline="-25000"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Y</a:t>
            </a:r>
            <a:r>
              <a:rPr lang="en-US" altLang="zh-CN" sz="2800" b="1" baseline="-25000"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和Y</a:t>
            </a:r>
            <a:r>
              <a:rPr lang="en-US" altLang="zh-CN" sz="2800" b="1" baseline="-25000"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的任意项。</a:t>
            </a:r>
          </a:p>
        </p:txBody>
      </p:sp>
      <p:graphicFrame>
        <p:nvGraphicFramePr>
          <p:cNvPr id="143366" name="对象 8"/>
          <p:cNvGraphicFramePr>
            <a:graphicFrameLocks noChangeAspect="1"/>
          </p:cNvGraphicFramePr>
          <p:nvPr/>
        </p:nvGraphicFramePr>
        <p:xfrm>
          <a:off x="3898900" y="5172075"/>
          <a:ext cx="4268788" cy="720725"/>
        </p:xfrm>
        <a:graphic>
          <a:graphicData uri="http://schemas.openxmlformats.org/presentationml/2006/ole">
            <mc:AlternateContent xmlns:mc="http://schemas.openxmlformats.org/markup-compatibility/2006">
              <mc:Choice xmlns:v="urn:schemas-microsoft-com:vml" Requires="v">
                <p:oleObj spid="_x0000_s52227" r:id="rId3" imgW="1053465" imgH="177800" progId="Equation.DSMT4">
                  <p:embed/>
                </p:oleObj>
              </mc:Choice>
              <mc:Fallback>
                <p:oleObj r:id="rId3" imgW="1053465" imgH="177800" progId="Equation.DSMT4">
                  <p:embed/>
                  <p:pic>
                    <p:nvPicPr>
                      <p:cNvPr id="0" name="图片 3196"/>
                      <p:cNvPicPr/>
                      <p:nvPr/>
                    </p:nvPicPr>
                    <p:blipFill>
                      <a:blip r:embed="rId4"/>
                      <a:stretch>
                        <a:fillRect/>
                      </a:stretch>
                    </p:blipFill>
                    <p:spPr>
                      <a:xfrm>
                        <a:off x="3898900" y="5172075"/>
                        <a:ext cx="4268788" cy="720725"/>
                      </a:xfrm>
                      <a:prstGeom prst="rect">
                        <a:avLst/>
                      </a:prstGeom>
                      <a:noFill/>
                      <a:ln w="38100">
                        <a:noFill/>
                        <a:miter/>
                      </a:ln>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108</a:t>
            </a:fld>
            <a:r>
              <a:rPr lang="zh-CN" altLang="en-US" sz="1400" dirty="0">
                <a:ea typeface="楷体_GB2312"/>
              </a:rPr>
              <a:t>）</a:t>
            </a:r>
          </a:p>
        </p:txBody>
      </p:sp>
      <p:sp>
        <p:nvSpPr>
          <p:cNvPr id="144387" name="Text Box 3"/>
          <p:cNvSpPr txBox="1"/>
          <p:nvPr/>
        </p:nvSpPr>
        <p:spPr>
          <a:xfrm>
            <a:off x="233363" y="371475"/>
            <a:ext cx="8696325" cy="555148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sz="2400" dirty="0">
                <a:latin typeface="黑体" panose="02010609060101010101" pitchFamily="49" charset="-122"/>
                <a:ea typeface="黑体" panose="02010609060101010101" pitchFamily="49" charset="-122"/>
              </a:rPr>
              <a:t>  </a:t>
            </a:r>
            <a:r>
              <a:rPr lang="zh-CN" altLang="en-US" sz="2800" b="1" dirty="0">
                <a:solidFill>
                  <a:srgbClr val="CC3300"/>
                </a:solidFill>
                <a:latin typeface="黑体" panose="02010609060101010101" pitchFamily="49" charset="-122"/>
                <a:ea typeface="黑体" panose="02010609060101010101" pitchFamily="49" charset="-122"/>
              </a:rPr>
              <a:t>二、具有约束的逻辑函数的化简</a:t>
            </a:r>
          </a:p>
          <a:p>
            <a:pPr marL="0" lvl="0" indent="0" algn="just" eaLnBrk="1" hangingPunct="1">
              <a:spcBef>
                <a:spcPct val="0"/>
              </a:spcBef>
              <a:buNone/>
            </a:pPr>
            <a:r>
              <a:rPr lang="zh-CN" altLang="en-US" sz="2800" dirty="0">
                <a:latin typeface="黑体" panose="02010609060101010101" pitchFamily="49" charset="-122"/>
                <a:ea typeface="黑体" panose="02010609060101010101" pitchFamily="49" charset="-122"/>
              </a:rPr>
              <a:t>  </a:t>
            </a:r>
            <a:r>
              <a:rPr lang="en-US" altLang="zh-CN" sz="2800" b="1" dirty="0">
                <a:solidFill>
                  <a:schemeClr val="accent2"/>
                </a:solidFill>
                <a:latin typeface="黑体" panose="02010609060101010101" pitchFamily="49" charset="-122"/>
                <a:ea typeface="黑体" panose="02010609060101010101" pitchFamily="49" charset="-122"/>
              </a:rPr>
              <a:t>1</a:t>
            </a:r>
            <a:r>
              <a:rPr lang="zh-CN" altLang="en-US" sz="2800" b="1" dirty="0">
                <a:solidFill>
                  <a:schemeClr val="accent2"/>
                </a:solidFill>
                <a:latin typeface="黑体" panose="02010609060101010101" pitchFamily="49" charset="-122"/>
                <a:ea typeface="黑体" panose="02010609060101010101" pitchFamily="49" charset="-122"/>
              </a:rPr>
              <a:t>、</a:t>
            </a:r>
            <a:r>
              <a:rPr lang="zh-CN" altLang="en-US" sz="2800" b="1" dirty="0">
                <a:solidFill>
                  <a:schemeClr val="accent2"/>
                </a:solidFill>
                <a:ea typeface="黑体" panose="02010609060101010101" pitchFamily="49" charset="-122"/>
              </a:rPr>
              <a:t>无关最小项</a:t>
            </a:r>
            <a:r>
              <a:rPr lang="zh-CN" altLang="en-US" sz="2800"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一个逻辑函数</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如果它的某些输入变量取值组合因受特殊原因制约而</a:t>
            </a:r>
            <a:r>
              <a:rPr lang="zh-CN" altLang="en-US" sz="2800" b="1" u="sng" dirty="0">
                <a:solidFill>
                  <a:srgbClr val="FF3300"/>
                </a:solidFill>
                <a:latin typeface="黑体" panose="02010609060101010101" pitchFamily="49" charset="-122"/>
                <a:ea typeface="黑体" panose="02010609060101010101" pitchFamily="49" charset="-122"/>
              </a:rPr>
              <a:t>不会出现</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或者虽然每种输入取值组合都可能出现</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但此时函数取值为</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还是为</a:t>
            </a:r>
            <a:r>
              <a:rPr lang="en-US" altLang="zh-CN" sz="2800" b="1" dirty="0">
                <a:latin typeface="黑体" panose="02010609060101010101" pitchFamily="49" charset="-122"/>
                <a:ea typeface="黑体" panose="02010609060101010101" pitchFamily="49" charset="-122"/>
              </a:rPr>
              <a:t>0</a:t>
            </a:r>
            <a:r>
              <a:rPr lang="zh-CN" altLang="en-US" sz="2800" b="1" u="sng" dirty="0">
                <a:solidFill>
                  <a:srgbClr val="FF3300"/>
                </a:solidFill>
                <a:latin typeface="黑体" panose="02010609060101010101" pitchFamily="49" charset="-122"/>
                <a:ea typeface="黑体" panose="02010609060101010101" pitchFamily="49" charset="-122"/>
              </a:rPr>
              <a:t>无关紧要</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那么这些输入取值组合所对应的最小项称为</a:t>
            </a:r>
            <a:r>
              <a:rPr lang="zh-CN" altLang="en-US" sz="2800" b="1" u="sng" dirty="0">
                <a:latin typeface="黑体" panose="02010609060101010101" pitchFamily="49" charset="-122"/>
                <a:ea typeface="黑体" panose="02010609060101010101" pitchFamily="49" charset="-122"/>
              </a:rPr>
              <a:t>无关最小项</a:t>
            </a:r>
            <a:r>
              <a:rPr lang="zh-CN" altLang="en-US" sz="2800" b="1" dirty="0">
                <a:latin typeface="黑体" panose="02010609060101010101" pitchFamily="49" charset="-122"/>
                <a:ea typeface="黑体" panose="02010609060101010101" pitchFamily="49" charset="-122"/>
              </a:rPr>
              <a:t>。无关最小项用</a:t>
            </a:r>
            <a:r>
              <a:rPr lang="zh-CN" altLang="en-US" sz="2800" b="1" dirty="0">
                <a:ea typeface="黑体" panose="02010609060101010101" pitchFamily="49" charset="-122"/>
              </a:rPr>
              <a:t>“</a:t>
            </a:r>
            <a:r>
              <a:rPr lang="en-US" altLang="zh-CN" sz="2800" b="1" dirty="0">
                <a:solidFill>
                  <a:srgbClr val="FF0066"/>
                </a:solidFill>
                <a:latin typeface="黑体" panose="02010609060101010101" pitchFamily="49" charset="-122"/>
                <a:ea typeface="黑体" panose="02010609060101010101" pitchFamily="49" charset="-122"/>
              </a:rPr>
              <a:t>d</a:t>
            </a:r>
            <a:r>
              <a:rPr lang="en-US" altLang="zh-CN"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或者</a:t>
            </a:r>
            <a:r>
              <a:rPr lang="zh-CN" altLang="en-US" sz="2800" b="1" dirty="0">
                <a:ea typeface="黑体" panose="02010609060101010101" pitchFamily="49" charset="-122"/>
              </a:rPr>
              <a:t>“</a:t>
            </a:r>
            <a:r>
              <a:rPr lang="en-US" altLang="zh-CN" sz="2800" b="1" dirty="0">
                <a:solidFill>
                  <a:srgbClr val="FF0066"/>
                </a:solidFill>
                <a:latin typeface="黑体" panose="02010609060101010101" pitchFamily="49" charset="-122"/>
                <a:ea typeface="黑体" panose="02010609060101010101" pitchFamily="49" charset="-122"/>
              </a:rPr>
              <a:t>×</a:t>
            </a:r>
            <a:r>
              <a:rPr lang="en-US" altLang="zh-CN"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表示。</a:t>
            </a:r>
          </a:p>
          <a:p>
            <a:pPr marL="0" lvl="0" indent="0" algn="just" eaLnBrk="1" hangingPunct="1">
              <a:spcBef>
                <a:spcPct val="0"/>
              </a:spcBef>
              <a:buNone/>
            </a:pPr>
            <a:r>
              <a:rPr lang="zh-CN" altLang="en-US" sz="2800" dirty="0">
                <a:latin typeface="黑体" panose="02010609060101010101" pitchFamily="49" charset="-122"/>
                <a:ea typeface="黑体" panose="02010609060101010101" pitchFamily="49" charset="-122"/>
              </a:rPr>
              <a:t>  </a:t>
            </a:r>
            <a:r>
              <a:rPr lang="en-US" altLang="zh-CN" sz="2800" b="1" dirty="0">
                <a:solidFill>
                  <a:schemeClr val="accent2"/>
                </a:solidFill>
                <a:latin typeface="黑体" panose="02010609060101010101" pitchFamily="49" charset="-122"/>
                <a:ea typeface="黑体" panose="02010609060101010101" pitchFamily="49" charset="-122"/>
              </a:rPr>
              <a:t>2</a:t>
            </a:r>
            <a:r>
              <a:rPr lang="zh-CN" altLang="en-US" sz="2800" b="1" dirty="0">
                <a:solidFill>
                  <a:schemeClr val="accent2"/>
                </a:solidFill>
                <a:latin typeface="黑体" panose="02010609060101010101" pitchFamily="49" charset="-122"/>
                <a:ea typeface="黑体" panose="02010609060101010101" pitchFamily="49" charset="-122"/>
              </a:rPr>
              <a:t>、具有约束的逻辑函数是一种</a:t>
            </a:r>
            <a:r>
              <a:rPr lang="zh-CN" altLang="en-US" sz="2800" b="1" dirty="0">
                <a:solidFill>
                  <a:schemeClr val="accent2"/>
                </a:solidFill>
                <a:ea typeface="黑体" panose="02010609060101010101" pitchFamily="49" charset="-122"/>
              </a:rPr>
              <a:t>包含无关最小项的逻辑函数</a:t>
            </a:r>
            <a:r>
              <a:rPr lang="zh-CN" altLang="en-US" sz="2800" dirty="0">
                <a:ea typeface="黑体" panose="02010609060101010101" pitchFamily="49" charset="-122"/>
              </a:rPr>
              <a:t>。</a:t>
            </a:r>
          </a:p>
          <a:p>
            <a:pPr marL="0" lvl="0" indent="0" algn="just" eaLnBrk="1" hangingPunct="1">
              <a:spcBef>
                <a:spcPct val="0"/>
              </a:spcBef>
              <a:buNone/>
            </a:pPr>
            <a:r>
              <a:rPr lang="zh-CN" altLang="en-US" sz="2800" dirty="0">
                <a:ea typeface="黑体" panose="02010609060101010101" pitchFamily="49" charset="-122"/>
              </a:rPr>
              <a:t>    </a:t>
            </a:r>
            <a:r>
              <a:rPr lang="en-US" altLang="zh-CN" sz="2800" b="1" dirty="0">
                <a:solidFill>
                  <a:schemeClr val="accent2"/>
                </a:solidFill>
                <a:latin typeface="黑体" panose="02010609060101010101" pitchFamily="49" charset="-122"/>
                <a:ea typeface="黑体" panose="02010609060101010101" pitchFamily="49" charset="-122"/>
              </a:rPr>
              <a:t>3</a:t>
            </a:r>
            <a:r>
              <a:rPr lang="zh-CN" altLang="en-US" sz="2800" b="1" dirty="0">
                <a:solidFill>
                  <a:schemeClr val="accent2"/>
                </a:solidFill>
                <a:ea typeface="黑体" panose="02010609060101010101" pitchFamily="49" charset="-122"/>
              </a:rPr>
              <a:t>、</a:t>
            </a:r>
            <a:r>
              <a:rPr lang="zh-CN" altLang="en-US" sz="2800" b="1" dirty="0">
                <a:solidFill>
                  <a:schemeClr val="accent2"/>
                </a:solidFill>
                <a:latin typeface="黑体" panose="02010609060101010101" pitchFamily="49" charset="-122"/>
                <a:ea typeface="黑体" panose="02010609060101010101" pitchFamily="49" charset="-122"/>
              </a:rPr>
              <a:t>具有约束的逻辑函数的化简</a:t>
            </a:r>
          </a:p>
          <a:p>
            <a:pPr marL="0" lvl="0" indent="0" eaLnBrk="1" hangingPunct="1">
              <a:spcBef>
                <a:spcPct val="0"/>
              </a:spcBef>
              <a:buNone/>
            </a:pPr>
            <a:r>
              <a:rPr lang="zh-CN" altLang="en-US"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由于在无关项的相应取值下，函数值随意取成</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或</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都不影响函数原有的功能，因此可以充分利用这些无关项其值可以取</a:t>
            </a:r>
            <a:r>
              <a:rPr lang="en-US" altLang="zh-CN" sz="2800" b="1" dirty="0">
                <a:solidFill>
                  <a:srgbClr val="FF3300"/>
                </a:solidFill>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，也可以取</a:t>
            </a:r>
            <a:r>
              <a:rPr lang="en-US" altLang="zh-CN" sz="2800" b="1" dirty="0">
                <a:solidFill>
                  <a:srgbClr val="FF3300"/>
                </a:solidFill>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来化简逻辑函数，即采用卡诺图化简函数时，可以利用</a:t>
            </a:r>
            <a:r>
              <a:rPr lang="en-US" altLang="zh-CN" sz="2800" b="1" dirty="0">
                <a:ea typeface="黑体" panose="02010609060101010101" pitchFamily="49" charset="-122"/>
              </a:rPr>
              <a:t>Ø</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或</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来扩大卡诺圈。</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109</a:t>
            </a:fld>
            <a:r>
              <a:rPr lang="zh-CN" altLang="en-US" sz="1400" dirty="0">
                <a:ea typeface="楷体_GB2312"/>
              </a:rPr>
              <a:t>）</a:t>
            </a:r>
          </a:p>
        </p:txBody>
      </p:sp>
      <p:sp>
        <p:nvSpPr>
          <p:cNvPr id="146435" name="Text Box 2"/>
          <p:cNvSpPr txBox="1"/>
          <p:nvPr/>
        </p:nvSpPr>
        <p:spPr>
          <a:xfrm>
            <a:off x="233363" y="242888"/>
            <a:ext cx="8696325" cy="487362"/>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sz="2400" dirty="0">
                <a:latin typeface="黑体" panose="02010609060101010101" pitchFamily="49" charset="-122"/>
                <a:ea typeface="黑体" panose="02010609060101010101" pitchFamily="49" charset="-122"/>
              </a:rPr>
              <a:t>  </a:t>
            </a:r>
            <a:r>
              <a:rPr lang="zh-CN" altLang="en-US" b="1" dirty="0">
                <a:solidFill>
                  <a:srgbClr val="CC3300"/>
                </a:solidFill>
                <a:latin typeface="黑体" panose="02010609060101010101" pitchFamily="49" charset="-122"/>
                <a:ea typeface="黑体" panose="02010609060101010101" pitchFamily="49" charset="-122"/>
              </a:rPr>
              <a:t>三、化简举例</a:t>
            </a:r>
          </a:p>
        </p:txBody>
      </p:sp>
      <p:grpSp>
        <p:nvGrpSpPr>
          <p:cNvPr id="234568" name="Group 72"/>
          <p:cNvGrpSpPr/>
          <p:nvPr/>
        </p:nvGrpSpPr>
        <p:grpSpPr>
          <a:xfrm>
            <a:off x="190500" y="849313"/>
            <a:ext cx="5416550" cy="1497012"/>
            <a:chOff x="120" y="535"/>
            <a:chExt cx="3412" cy="943"/>
          </a:xfrm>
        </p:grpSpPr>
        <p:graphicFrame>
          <p:nvGraphicFramePr>
            <p:cNvPr id="146478" name="Object 3"/>
            <p:cNvGraphicFramePr>
              <a:graphicFrameLocks noChangeAspect="1"/>
            </p:cNvGraphicFramePr>
            <p:nvPr/>
          </p:nvGraphicFramePr>
          <p:xfrm>
            <a:off x="796" y="738"/>
            <a:ext cx="2109" cy="740"/>
          </p:xfrm>
          <a:graphic>
            <a:graphicData uri="http://schemas.openxmlformats.org/presentationml/2006/ole">
              <mc:AlternateContent xmlns:mc="http://schemas.openxmlformats.org/markup-compatibility/2006">
                <mc:Choice xmlns:v="urn:schemas-microsoft-com:vml" Requires="v">
                  <p:oleObj spid="_x0000_s53255" r:id="rId3" imgW="25012650" imgH="8772525" progId="Equation.3">
                    <p:embed/>
                  </p:oleObj>
                </mc:Choice>
                <mc:Fallback>
                  <p:oleObj r:id="rId3" imgW="25012650" imgH="8772525" progId="Equation.3">
                    <p:embed/>
                    <p:pic>
                      <p:nvPicPr>
                        <p:cNvPr id="0" name="图片 3199"/>
                        <p:cNvPicPr/>
                        <p:nvPr/>
                      </p:nvPicPr>
                      <p:blipFill>
                        <a:blip r:embed="rId4"/>
                        <a:stretch>
                          <a:fillRect/>
                        </a:stretch>
                      </p:blipFill>
                      <p:spPr>
                        <a:xfrm>
                          <a:off x="796" y="738"/>
                          <a:ext cx="2109" cy="740"/>
                        </a:xfrm>
                        <a:prstGeom prst="rect">
                          <a:avLst/>
                        </a:prstGeom>
                        <a:noFill/>
                        <a:ln w="38100">
                          <a:noFill/>
                          <a:miter/>
                        </a:ln>
                      </p:spPr>
                    </p:pic>
                  </p:oleObj>
                </mc:Fallback>
              </mc:AlternateContent>
            </a:graphicData>
          </a:graphic>
        </p:graphicFrame>
        <p:sp>
          <p:nvSpPr>
            <p:cNvPr id="146479" name="AutoShape 4"/>
            <p:cNvSpPr/>
            <p:nvPr/>
          </p:nvSpPr>
          <p:spPr>
            <a:xfrm>
              <a:off x="622" y="896"/>
              <a:ext cx="64" cy="457"/>
            </a:xfrm>
            <a:prstGeom prst="leftBrace">
              <a:avLst>
                <a:gd name="adj1" fmla="val 59505"/>
                <a:gd name="adj2" fmla="val 50000"/>
              </a:avLst>
            </a:prstGeom>
            <a:noFill/>
            <a:ln w="254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46480" name="Text Box 6"/>
            <p:cNvSpPr txBox="1"/>
            <p:nvPr/>
          </p:nvSpPr>
          <p:spPr>
            <a:xfrm>
              <a:off x="120" y="535"/>
              <a:ext cx="3412"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例：化简下列函数</a:t>
              </a:r>
            </a:p>
          </p:txBody>
        </p:sp>
      </p:grpSp>
      <p:grpSp>
        <p:nvGrpSpPr>
          <p:cNvPr id="234504" name="Group 8"/>
          <p:cNvGrpSpPr/>
          <p:nvPr/>
        </p:nvGrpSpPr>
        <p:grpSpPr>
          <a:xfrm>
            <a:off x="5754688" y="511175"/>
            <a:ext cx="3048000" cy="1720850"/>
            <a:chOff x="2640" y="2400"/>
            <a:chExt cx="1920" cy="1084"/>
          </a:xfrm>
        </p:grpSpPr>
        <p:sp>
          <p:nvSpPr>
            <p:cNvPr id="146453" name="Text Box 9"/>
            <p:cNvSpPr txBox="1"/>
            <p:nvPr/>
          </p:nvSpPr>
          <p:spPr>
            <a:xfrm>
              <a:off x="2784" y="2880"/>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a:t>
              </a:r>
            </a:p>
          </p:txBody>
        </p:sp>
        <p:sp>
          <p:nvSpPr>
            <p:cNvPr id="146454" name="Rectangle 10"/>
            <p:cNvSpPr/>
            <p:nvPr/>
          </p:nvSpPr>
          <p:spPr>
            <a:xfrm>
              <a:off x="4176" y="315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46455" name="Rectangle 11"/>
            <p:cNvSpPr/>
            <p:nvPr/>
          </p:nvSpPr>
          <p:spPr>
            <a:xfrm>
              <a:off x="4176" y="283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46456" name="Rectangle 12"/>
            <p:cNvSpPr/>
            <p:nvPr/>
          </p:nvSpPr>
          <p:spPr>
            <a:xfrm>
              <a:off x="3792" y="315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46457" name="Rectangle 13"/>
            <p:cNvSpPr/>
            <p:nvPr/>
          </p:nvSpPr>
          <p:spPr>
            <a:xfrm>
              <a:off x="3792" y="283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46458" name="Rectangle 14"/>
            <p:cNvSpPr/>
            <p:nvPr/>
          </p:nvSpPr>
          <p:spPr>
            <a:xfrm>
              <a:off x="3408" y="315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46459" name="Rectangle 15"/>
            <p:cNvSpPr/>
            <p:nvPr/>
          </p:nvSpPr>
          <p:spPr>
            <a:xfrm>
              <a:off x="3024" y="315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 </a:t>
              </a:r>
            </a:p>
          </p:txBody>
        </p:sp>
        <p:sp>
          <p:nvSpPr>
            <p:cNvPr id="146460" name="Rectangle 16"/>
            <p:cNvSpPr/>
            <p:nvPr/>
          </p:nvSpPr>
          <p:spPr>
            <a:xfrm>
              <a:off x="3408" y="283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r>
                <a:rPr lang="en-US" altLang="zh-CN" sz="2400" baseline="-30000" dirty="0">
                  <a:ea typeface="楷体_GB2312"/>
                </a:rPr>
                <a:t> </a:t>
              </a:r>
            </a:p>
          </p:txBody>
        </p:sp>
        <p:sp>
          <p:nvSpPr>
            <p:cNvPr id="146461" name="Rectangle 17"/>
            <p:cNvSpPr/>
            <p:nvPr/>
          </p:nvSpPr>
          <p:spPr>
            <a:xfrm>
              <a:off x="3024" y="283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a:t>
              </a:r>
            </a:p>
          </p:txBody>
        </p:sp>
        <p:sp>
          <p:nvSpPr>
            <p:cNvPr id="146462" name="Line 18"/>
            <p:cNvSpPr/>
            <p:nvPr/>
          </p:nvSpPr>
          <p:spPr>
            <a:xfrm>
              <a:off x="3024" y="2832"/>
              <a:ext cx="1536" cy="0"/>
            </a:xfrm>
            <a:prstGeom prst="line">
              <a:avLst/>
            </a:prstGeom>
            <a:ln w="12700" cap="sq" cmpd="sng">
              <a:solidFill>
                <a:schemeClr val="tx1"/>
              </a:solidFill>
              <a:prstDash val="solid"/>
              <a:headEnd type="none" w="med" len="med"/>
              <a:tailEnd type="none" w="med" len="med"/>
            </a:ln>
          </p:spPr>
        </p:sp>
        <p:sp>
          <p:nvSpPr>
            <p:cNvPr id="146463" name="Line 19"/>
            <p:cNvSpPr/>
            <p:nvPr/>
          </p:nvSpPr>
          <p:spPr>
            <a:xfrm>
              <a:off x="3024" y="3158"/>
              <a:ext cx="1536" cy="0"/>
            </a:xfrm>
            <a:prstGeom prst="line">
              <a:avLst/>
            </a:prstGeom>
            <a:ln w="12700" cap="flat" cmpd="sng">
              <a:solidFill>
                <a:schemeClr val="tx1"/>
              </a:solidFill>
              <a:prstDash val="solid"/>
              <a:headEnd type="none" w="med" len="med"/>
              <a:tailEnd type="none" w="med" len="med"/>
            </a:ln>
          </p:spPr>
        </p:sp>
        <p:sp>
          <p:nvSpPr>
            <p:cNvPr id="146464" name="Line 20"/>
            <p:cNvSpPr/>
            <p:nvPr/>
          </p:nvSpPr>
          <p:spPr>
            <a:xfrm>
              <a:off x="3024" y="3484"/>
              <a:ext cx="1536" cy="0"/>
            </a:xfrm>
            <a:prstGeom prst="line">
              <a:avLst/>
            </a:prstGeom>
            <a:ln w="12700" cap="sq" cmpd="sng">
              <a:solidFill>
                <a:schemeClr val="tx1"/>
              </a:solidFill>
              <a:prstDash val="solid"/>
              <a:headEnd type="none" w="med" len="med"/>
              <a:tailEnd type="none" w="med" len="med"/>
            </a:ln>
          </p:spPr>
        </p:sp>
        <p:sp>
          <p:nvSpPr>
            <p:cNvPr id="146465" name="Line 21"/>
            <p:cNvSpPr/>
            <p:nvPr/>
          </p:nvSpPr>
          <p:spPr>
            <a:xfrm>
              <a:off x="3024" y="2832"/>
              <a:ext cx="0" cy="652"/>
            </a:xfrm>
            <a:prstGeom prst="line">
              <a:avLst/>
            </a:prstGeom>
            <a:ln w="12700" cap="sq" cmpd="sng">
              <a:solidFill>
                <a:schemeClr val="tx1"/>
              </a:solidFill>
              <a:prstDash val="solid"/>
              <a:headEnd type="none" w="med" len="med"/>
              <a:tailEnd type="none" w="med" len="med"/>
            </a:ln>
          </p:spPr>
        </p:sp>
        <p:sp>
          <p:nvSpPr>
            <p:cNvPr id="146466" name="Line 22"/>
            <p:cNvSpPr/>
            <p:nvPr/>
          </p:nvSpPr>
          <p:spPr>
            <a:xfrm>
              <a:off x="3408" y="2832"/>
              <a:ext cx="0" cy="652"/>
            </a:xfrm>
            <a:prstGeom prst="line">
              <a:avLst/>
            </a:prstGeom>
            <a:ln w="12700" cap="flat" cmpd="sng">
              <a:solidFill>
                <a:schemeClr val="tx1"/>
              </a:solidFill>
              <a:prstDash val="solid"/>
              <a:headEnd type="none" w="med" len="med"/>
              <a:tailEnd type="none" w="med" len="med"/>
            </a:ln>
          </p:spPr>
        </p:sp>
        <p:sp>
          <p:nvSpPr>
            <p:cNvPr id="146467" name="Line 23"/>
            <p:cNvSpPr/>
            <p:nvPr/>
          </p:nvSpPr>
          <p:spPr>
            <a:xfrm>
              <a:off x="4560" y="2832"/>
              <a:ext cx="0" cy="652"/>
            </a:xfrm>
            <a:prstGeom prst="line">
              <a:avLst/>
            </a:prstGeom>
            <a:ln w="12700" cap="sq" cmpd="sng">
              <a:solidFill>
                <a:schemeClr val="tx1"/>
              </a:solidFill>
              <a:prstDash val="solid"/>
              <a:headEnd type="none" w="med" len="med"/>
              <a:tailEnd type="none" w="med" len="med"/>
            </a:ln>
          </p:spPr>
        </p:sp>
        <p:sp>
          <p:nvSpPr>
            <p:cNvPr id="146468" name="Line 24"/>
            <p:cNvSpPr/>
            <p:nvPr/>
          </p:nvSpPr>
          <p:spPr>
            <a:xfrm>
              <a:off x="3792" y="2832"/>
              <a:ext cx="0" cy="652"/>
            </a:xfrm>
            <a:prstGeom prst="line">
              <a:avLst/>
            </a:prstGeom>
            <a:ln w="12700" cap="flat" cmpd="sng">
              <a:solidFill>
                <a:schemeClr val="tx1"/>
              </a:solidFill>
              <a:prstDash val="solid"/>
              <a:headEnd type="none" w="med" len="med"/>
              <a:tailEnd type="none" w="med" len="med"/>
            </a:ln>
          </p:spPr>
        </p:sp>
        <p:sp>
          <p:nvSpPr>
            <p:cNvPr id="146469" name="Line 25"/>
            <p:cNvSpPr/>
            <p:nvPr/>
          </p:nvSpPr>
          <p:spPr>
            <a:xfrm>
              <a:off x="4176" y="2832"/>
              <a:ext cx="0" cy="652"/>
            </a:xfrm>
            <a:prstGeom prst="line">
              <a:avLst/>
            </a:prstGeom>
            <a:ln w="12700" cap="flat" cmpd="sng">
              <a:solidFill>
                <a:schemeClr val="tx1"/>
              </a:solidFill>
              <a:prstDash val="solid"/>
              <a:headEnd type="none" w="med" len="med"/>
              <a:tailEnd type="none" w="med" len="med"/>
            </a:ln>
          </p:spPr>
        </p:sp>
        <p:sp>
          <p:nvSpPr>
            <p:cNvPr id="146470" name="Line 26"/>
            <p:cNvSpPr/>
            <p:nvPr/>
          </p:nvSpPr>
          <p:spPr>
            <a:xfrm>
              <a:off x="2784" y="2592"/>
              <a:ext cx="240" cy="240"/>
            </a:xfrm>
            <a:prstGeom prst="line">
              <a:avLst/>
            </a:prstGeom>
            <a:ln w="12700" cap="flat" cmpd="sng">
              <a:solidFill>
                <a:schemeClr val="tx1"/>
              </a:solidFill>
              <a:prstDash val="solid"/>
              <a:headEnd type="none" w="med" len="med"/>
              <a:tailEnd type="none" w="med" len="med"/>
            </a:ln>
          </p:spPr>
        </p:sp>
        <p:sp>
          <p:nvSpPr>
            <p:cNvPr id="146471" name="Text Box 27"/>
            <p:cNvSpPr txBox="1"/>
            <p:nvPr/>
          </p:nvSpPr>
          <p:spPr>
            <a:xfrm>
              <a:off x="2793" y="3168"/>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a:t>
              </a:r>
            </a:p>
          </p:txBody>
        </p:sp>
        <p:sp>
          <p:nvSpPr>
            <p:cNvPr id="146472" name="Text Box 28"/>
            <p:cNvSpPr txBox="1"/>
            <p:nvPr/>
          </p:nvSpPr>
          <p:spPr>
            <a:xfrm>
              <a:off x="3072" y="2553"/>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46473" name="Text Box 29"/>
            <p:cNvSpPr txBox="1"/>
            <p:nvPr/>
          </p:nvSpPr>
          <p:spPr>
            <a:xfrm>
              <a:off x="3456" y="2544"/>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46474" name="Text Box 30"/>
            <p:cNvSpPr txBox="1"/>
            <p:nvPr/>
          </p:nvSpPr>
          <p:spPr>
            <a:xfrm>
              <a:off x="3840" y="2544"/>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46475" name="Text Box 31"/>
            <p:cNvSpPr txBox="1"/>
            <p:nvPr/>
          </p:nvSpPr>
          <p:spPr>
            <a:xfrm>
              <a:off x="4224" y="2544"/>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46476" name="Text Box 32"/>
            <p:cNvSpPr txBox="1"/>
            <p:nvPr/>
          </p:nvSpPr>
          <p:spPr>
            <a:xfrm>
              <a:off x="2785" y="2400"/>
              <a:ext cx="37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BC</a:t>
              </a:r>
            </a:p>
          </p:txBody>
        </p:sp>
        <p:sp>
          <p:nvSpPr>
            <p:cNvPr id="146477" name="Text Box 33"/>
            <p:cNvSpPr txBox="1"/>
            <p:nvPr/>
          </p:nvSpPr>
          <p:spPr>
            <a:xfrm>
              <a:off x="2640" y="2592"/>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a:t>
              </a:r>
            </a:p>
          </p:txBody>
        </p:sp>
      </p:grpSp>
      <p:sp>
        <p:nvSpPr>
          <p:cNvPr id="234562" name="AutoShape 66"/>
          <p:cNvSpPr/>
          <p:nvPr/>
        </p:nvSpPr>
        <p:spPr>
          <a:xfrm>
            <a:off x="7054850" y="1757363"/>
            <a:ext cx="1031875" cy="415925"/>
          </a:xfrm>
          <a:prstGeom prst="roundRect">
            <a:avLst>
              <a:gd name="adj" fmla="val 16667"/>
            </a:avLst>
          </a:prstGeom>
          <a:noFill/>
          <a:ln w="25400" cap="flat" cmpd="sng">
            <a:solidFill>
              <a:srgbClr val="FF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234563" name="AutoShape 67"/>
          <p:cNvSpPr/>
          <p:nvPr/>
        </p:nvSpPr>
        <p:spPr>
          <a:xfrm>
            <a:off x="6403975" y="1277938"/>
            <a:ext cx="1117600" cy="879475"/>
          </a:xfrm>
          <a:prstGeom prst="roundRect">
            <a:avLst>
              <a:gd name="adj" fmla="val 16667"/>
            </a:avLst>
          </a:prstGeom>
          <a:noFill/>
          <a:ln w="2540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pSp>
        <p:nvGrpSpPr>
          <p:cNvPr id="234569" name="Group 73"/>
          <p:cNvGrpSpPr/>
          <p:nvPr/>
        </p:nvGrpSpPr>
        <p:grpSpPr>
          <a:xfrm>
            <a:off x="100013" y="2346325"/>
            <a:ext cx="8815387" cy="3963988"/>
            <a:chOff x="63" y="1478"/>
            <a:chExt cx="5553" cy="2497"/>
          </a:xfrm>
        </p:grpSpPr>
        <p:sp>
          <p:nvSpPr>
            <p:cNvPr id="110609" name="Text Box 5"/>
            <p:cNvSpPr txBox="1">
              <a:spLocks noRot="1" noChangeAspect="1" noMove="1" noResize="1" noEditPoints="1" noAdjustHandles="1" noChangeArrowheads="1" noChangeShapeType="1" noTextEdit="1"/>
            </p:cNvSpPr>
            <p:nvPr/>
          </p:nvSpPr>
          <p:spPr bwMode="auto">
            <a:xfrm>
              <a:off x="138" y="1478"/>
              <a:ext cx="5478" cy="1722"/>
            </a:xfrm>
            <a:prstGeom prst="rect">
              <a:avLst/>
            </a:prstGeom>
            <a:blipFill rotWithShape="1">
              <a:blip r:embed="rId5"/>
              <a:stretch>
                <a:fillRect l="-2523" t="-4018" b="-6250"/>
              </a:stretch>
            </a:blipFill>
            <a:ln>
              <a:noFill/>
            </a:ln>
            <a:effectLst/>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楷体_GB2312"/>
                  <a:cs typeface="楷体_GB2312"/>
                </a:rPr>
                <a:t> </a:t>
              </a:r>
            </a:p>
          </p:txBody>
        </p:sp>
        <p:graphicFrame>
          <p:nvGraphicFramePr>
            <p:cNvPr id="146450" name="Object 34"/>
            <p:cNvGraphicFramePr>
              <a:graphicFrameLocks noChangeAspect="1"/>
            </p:cNvGraphicFramePr>
            <p:nvPr/>
          </p:nvGraphicFramePr>
          <p:xfrm>
            <a:off x="63" y="1790"/>
            <a:ext cx="4578" cy="716"/>
          </p:xfrm>
          <a:graphic>
            <a:graphicData uri="http://schemas.openxmlformats.org/presentationml/2006/ole">
              <mc:AlternateContent xmlns:mc="http://schemas.openxmlformats.org/markup-compatibility/2006">
                <mc:Choice xmlns:v="urn:schemas-microsoft-com:vml" Requires="v">
                  <p:oleObj spid="_x0000_s53256" r:id="rId6" imgW="53320950" imgH="8334375" progId="Equation.DSMT4">
                    <p:embed/>
                  </p:oleObj>
                </mc:Choice>
                <mc:Fallback>
                  <p:oleObj r:id="rId6" imgW="53320950" imgH="8334375" progId="Equation.DSMT4">
                    <p:embed/>
                    <p:pic>
                      <p:nvPicPr>
                        <p:cNvPr id="0" name="图片 3198"/>
                        <p:cNvPicPr/>
                        <p:nvPr/>
                      </p:nvPicPr>
                      <p:blipFill>
                        <a:blip r:embed="rId7"/>
                        <a:stretch>
                          <a:fillRect/>
                        </a:stretch>
                      </p:blipFill>
                      <p:spPr>
                        <a:xfrm>
                          <a:off x="63" y="1790"/>
                          <a:ext cx="4578" cy="716"/>
                        </a:xfrm>
                        <a:prstGeom prst="rect">
                          <a:avLst/>
                        </a:prstGeom>
                        <a:noFill/>
                        <a:ln w="38100">
                          <a:noFill/>
                          <a:miter/>
                        </a:ln>
                      </p:spPr>
                    </p:pic>
                  </p:oleObj>
                </mc:Fallback>
              </mc:AlternateContent>
            </a:graphicData>
          </a:graphic>
        </p:graphicFrame>
        <p:graphicFrame>
          <p:nvGraphicFramePr>
            <p:cNvPr id="146451" name="Object 70"/>
            <p:cNvGraphicFramePr>
              <a:graphicFrameLocks noChangeAspect="1"/>
            </p:cNvGraphicFramePr>
            <p:nvPr/>
          </p:nvGraphicFramePr>
          <p:xfrm>
            <a:off x="728" y="3309"/>
            <a:ext cx="1092" cy="666"/>
          </p:xfrm>
          <a:graphic>
            <a:graphicData uri="http://schemas.openxmlformats.org/presentationml/2006/ole">
              <mc:AlternateContent xmlns:mc="http://schemas.openxmlformats.org/markup-compatibility/2006">
                <mc:Choice xmlns:v="urn:schemas-microsoft-com:vml" Requires="v">
                  <p:oleObj spid="_x0000_s53257" r:id="rId8" imgW="12944475" imgH="7896225" progId="Equation.3">
                    <p:embed/>
                  </p:oleObj>
                </mc:Choice>
                <mc:Fallback>
                  <p:oleObj r:id="rId8" imgW="12944475" imgH="7896225" progId="Equation.3">
                    <p:embed/>
                    <p:pic>
                      <p:nvPicPr>
                        <p:cNvPr id="0" name="图片 3203"/>
                        <p:cNvPicPr/>
                        <p:nvPr/>
                      </p:nvPicPr>
                      <p:blipFill>
                        <a:blip r:embed="rId9"/>
                        <a:stretch>
                          <a:fillRect/>
                        </a:stretch>
                      </p:blipFill>
                      <p:spPr>
                        <a:xfrm>
                          <a:off x="728" y="3309"/>
                          <a:ext cx="1092" cy="666"/>
                        </a:xfrm>
                        <a:prstGeom prst="rect">
                          <a:avLst/>
                        </a:prstGeom>
                        <a:noFill/>
                        <a:ln w="38100">
                          <a:noFill/>
                          <a:miter/>
                        </a:ln>
                      </p:spPr>
                    </p:pic>
                  </p:oleObj>
                </mc:Fallback>
              </mc:AlternateContent>
            </a:graphicData>
          </a:graphic>
        </p:graphicFrame>
        <p:sp>
          <p:nvSpPr>
            <p:cNvPr id="146452" name="AutoShape 71"/>
            <p:cNvSpPr/>
            <p:nvPr/>
          </p:nvSpPr>
          <p:spPr>
            <a:xfrm>
              <a:off x="587" y="3437"/>
              <a:ext cx="64" cy="457"/>
            </a:xfrm>
            <a:prstGeom prst="leftBrace">
              <a:avLst>
                <a:gd name="adj1" fmla="val 59505"/>
                <a:gd name="adj2" fmla="val 50000"/>
              </a:avLst>
            </a:prstGeom>
            <a:noFill/>
            <a:ln w="254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pSp>
      <p:grpSp>
        <p:nvGrpSpPr>
          <p:cNvPr id="234580" name="Group 84"/>
          <p:cNvGrpSpPr/>
          <p:nvPr/>
        </p:nvGrpSpPr>
        <p:grpSpPr>
          <a:xfrm>
            <a:off x="6764338" y="2162175"/>
            <a:ext cx="539750" cy="700088"/>
            <a:chOff x="4261" y="1362"/>
            <a:chExt cx="340" cy="441"/>
          </a:xfrm>
        </p:grpSpPr>
        <p:sp>
          <p:nvSpPr>
            <p:cNvPr id="146445" name="Line 74"/>
            <p:cNvSpPr/>
            <p:nvPr/>
          </p:nvSpPr>
          <p:spPr>
            <a:xfrm>
              <a:off x="4261" y="1362"/>
              <a:ext cx="155" cy="174"/>
            </a:xfrm>
            <a:prstGeom prst="line">
              <a:avLst/>
            </a:prstGeom>
            <a:ln w="25400" cap="flat" cmpd="sng">
              <a:solidFill>
                <a:srgbClr val="FF0000"/>
              </a:solidFill>
              <a:prstDash val="solid"/>
              <a:headEnd type="none" w="med" len="med"/>
              <a:tailEnd type="none" w="med" len="med"/>
            </a:ln>
          </p:spPr>
        </p:sp>
        <p:grpSp>
          <p:nvGrpSpPr>
            <p:cNvPr id="146446" name="Group 80"/>
            <p:cNvGrpSpPr/>
            <p:nvPr/>
          </p:nvGrpSpPr>
          <p:grpSpPr>
            <a:xfrm>
              <a:off x="4371" y="1573"/>
              <a:ext cx="230" cy="230"/>
              <a:chOff x="4489" y="137"/>
              <a:chExt cx="230" cy="230"/>
            </a:xfrm>
          </p:grpSpPr>
          <p:sp>
            <p:nvSpPr>
              <p:cNvPr id="146447" name="Text Box 81"/>
              <p:cNvSpPr txBox="1"/>
              <p:nvPr/>
            </p:nvSpPr>
            <p:spPr>
              <a:xfrm>
                <a:off x="4509" y="137"/>
                <a:ext cx="210" cy="230"/>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0000"/>
                    </a:solidFill>
                    <a:ea typeface="楷体_GB2312"/>
                  </a:rPr>
                  <a:t>B</a:t>
                </a:r>
              </a:p>
            </p:txBody>
          </p:sp>
          <p:sp>
            <p:nvSpPr>
              <p:cNvPr id="146448" name="Line 82"/>
              <p:cNvSpPr/>
              <p:nvPr/>
            </p:nvSpPr>
            <p:spPr>
              <a:xfrm>
                <a:off x="4489" y="146"/>
                <a:ext cx="119" cy="0"/>
              </a:xfrm>
              <a:prstGeom prst="line">
                <a:avLst/>
              </a:prstGeom>
              <a:ln w="25400" cap="flat" cmpd="sng">
                <a:solidFill>
                  <a:srgbClr val="FF0000"/>
                </a:solidFill>
                <a:prstDash val="solid"/>
                <a:headEnd type="none" w="med" len="med"/>
                <a:tailEnd type="none" w="med" len="med"/>
              </a:ln>
            </p:spPr>
          </p:sp>
        </p:grpSp>
      </p:grpSp>
      <p:grpSp>
        <p:nvGrpSpPr>
          <p:cNvPr id="234581" name="Group 85"/>
          <p:cNvGrpSpPr/>
          <p:nvPr/>
        </p:nvGrpSpPr>
        <p:grpSpPr>
          <a:xfrm>
            <a:off x="7735888" y="2190750"/>
            <a:ext cx="798512" cy="639763"/>
            <a:chOff x="4873" y="1380"/>
            <a:chExt cx="503" cy="403"/>
          </a:xfrm>
        </p:grpSpPr>
        <p:sp>
          <p:nvSpPr>
            <p:cNvPr id="146443" name="Text Box 75"/>
            <p:cNvSpPr txBox="1"/>
            <p:nvPr/>
          </p:nvSpPr>
          <p:spPr>
            <a:xfrm>
              <a:off x="5002" y="1553"/>
              <a:ext cx="374" cy="230"/>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00FF"/>
                  </a:solidFill>
                  <a:ea typeface="楷体_GB2312"/>
                </a:rPr>
                <a:t>AC</a:t>
              </a:r>
            </a:p>
          </p:txBody>
        </p:sp>
        <p:sp>
          <p:nvSpPr>
            <p:cNvPr id="146444" name="Line 83"/>
            <p:cNvSpPr/>
            <p:nvPr/>
          </p:nvSpPr>
          <p:spPr>
            <a:xfrm>
              <a:off x="4873" y="1380"/>
              <a:ext cx="155" cy="174"/>
            </a:xfrm>
            <a:prstGeom prst="line">
              <a:avLst/>
            </a:prstGeom>
            <a:ln w="25400" cap="flat" cmpd="sng">
              <a:solidFill>
                <a:srgbClr val="FF00FF"/>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4568"/>
                                        </p:tgtEl>
                                        <p:attrNameLst>
                                          <p:attrName>style.visibility</p:attrName>
                                        </p:attrNameLst>
                                      </p:cBhvr>
                                      <p:to>
                                        <p:strVal val="visible"/>
                                      </p:to>
                                    </p:set>
                                    <p:animEffect transition="in" filter="blinds(horizontal)">
                                      <p:cBhvr>
                                        <p:cTn id="7" dur="500"/>
                                        <p:tgtEl>
                                          <p:spTgt spid="2345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4569"/>
                                        </p:tgtEl>
                                        <p:attrNameLst>
                                          <p:attrName>style.visibility</p:attrName>
                                        </p:attrNameLst>
                                      </p:cBhvr>
                                      <p:to>
                                        <p:strVal val="visible"/>
                                      </p:to>
                                    </p:set>
                                    <p:animEffect transition="in" filter="blinds(horizontal)">
                                      <p:cBhvr>
                                        <p:cTn id="12" dur="500"/>
                                        <p:tgtEl>
                                          <p:spTgt spid="234569"/>
                                        </p:tgtEl>
                                      </p:cBhvr>
                                    </p:animEffect>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234504"/>
                                        </p:tgtEl>
                                        <p:attrNameLst>
                                          <p:attrName>style.visibility</p:attrName>
                                        </p:attrNameLst>
                                      </p:cBhvr>
                                      <p:to>
                                        <p:strVal val="visible"/>
                                      </p:to>
                                    </p:set>
                                    <p:anim calcmode="lin" valueType="num">
                                      <p:cBhvr additive="base">
                                        <p:cTn id="16" dur="500" fill="hold"/>
                                        <p:tgtEl>
                                          <p:spTgt spid="234504"/>
                                        </p:tgtEl>
                                        <p:attrNameLst>
                                          <p:attrName>ppt_x</p:attrName>
                                        </p:attrNameLst>
                                      </p:cBhvr>
                                      <p:tavLst>
                                        <p:tav tm="0">
                                          <p:val>
                                            <p:strVal val="1+#ppt_w/2"/>
                                          </p:val>
                                        </p:tav>
                                        <p:tav tm="100000">
                                          <p:val>
                                            <p:strVal val="#ppt_x"/>
                                          </p:val>
                                        </p:tav>
                                      </p:tavLst>
                                    </p:anim>
                                    <p:anim calcmode="lin" valueType="num">
                                      <p:cBhvr additive="base">
                                        <p:cTn id="17" dur="500" fill="hold"/>
                                        <p:tgtEl>
                                          <p:spTgt spid="23450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3" presetClass="entr" presetSubtype="10" fill="hold" nodeType="afterEffect">
                                  <p:stCondLst>
                                    <p:cond delay="0"/>
                                  </p:stCondLst>
                                  <p:childTnLst>
                                    <p:set>
                                      <p:cBhvr>
                                        <p:cTn id="20" dur="1" fill="hold">
                                          <p:stCondLst>
                                            <p:cond delay="0"/>
                                          </p:stCondLst>
                                        </p:cTn>
                                        <p:tgtEl>
                                          <p:spTgt spid="234563"/>
                                        </p:tgtEl>
                                        <p:attrNameLst>
                                          <p:attrName>style.visibility</p:attrName>
                                        </p:attrNameLst>
                                      </p:cBhvr>
                                      <p:to>
                                        <p:strVal val="visible"/>
                                      </p:to>
                                    </p:set>
                                    <p:animEffect transition="in" filter="blinds(horizontal)">
                                      <p:cBhvr>
                                        <p:cTn id="21" dur="500"/>
                                        <p:tgtEl>
                                          <p:spTgt spid="234563"/>
                                        </p:tgtEl>
                                      </p:cBhvr>
                                    </p:animEffect>
                                  </p:childTnLst>
                                </p:cTn>
                              </p:par>
                            </p:childTnLst>
                          </p:cTn>
                        </p:par>
                        <p:par>
                          <p:cTn id="22" fill="hold">
                            <p:stCondLst>
                              <p:cond delay="1500"/>
                            </p:stCondLst>
                            <p:childTnLst>
                              <p:par>
                                <p:cTn id="23" presetID="2" presetClass="entr" presetSubtype="1" fill="hold" nodeType="afterEffect">
                                  <p:stCondLst>
                                    <p:cond delay="0"/>
                                  </p:stCondLst>
                                  <p:childTnLst>
                                    <p:set>
                                      <p:cBhvr>
                                        <p:cTn id="24" dur="1" fill="hold">
                                          <p:stCondLst>
                                            <p:cond delay="0"/>
                                          </p:stCondLst>
                                        </p:cTn>
                                        <p:tgtEl>
                                          <p:spTgt spid="234580"/>
                                        </p:tgtEl>
                                        <p:attrNameLst>
                                          <p:attrName>style.visibility</p:attrName>
                                        </p:attrNameLst>
                                      </p:cBhvr>
                                      <p:to>
                                        <p:strVal val="visible"/>
                                      </p:to>
                                    </p:set>
                                    <p:anim calcmode="lin" valueType="num">
                                      <p:cBhvr additive="base">
                                        <p:cTn id="25" dur="500" fill="hold"/>
                                        <p:tgtEl>
                                          <p:spTgt spid="234580"/>
                                        </p:tgtEl>
                                        <p:attrNameLst>
                                          <p:attrName>ppt_x</p:attrName>
                                        </p:attrNameLst>
                                      </p:cBhvr>
                                      <p:tavLst>
                                        <p:tav tm="0">
                                          <p:val>
                                            <p:strVal val="#ppt_x"/>
                                          </p:val>
                                        </p:tav>
                                        <p:tav tm="100000">
                                          <p:val>
                                            <p:strVal val="#ppt_x"/>
                                          </p:val>
                                        </p:tav>
                                      </p:tavLst>
                                    </p:anim>
                                    <p:anim calcmode="lin" valueType="num">
                                      <p:cBhvr additive="base">
                                        <p:cTn id="26" dur="500" fill="hold"/>
                                        <p:tgtEl>
                                          <p:spTgt spid="234580"/>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5" presetClass="entr" presetSubtype="10" fill="hold" nodeType="afterEffect">
                                  <p:stCondLst>
                                    <p:cond delay="0"/>
                                  </p:stCondLst>
                                  <p:childTnLst>
                                    <p:set>
                                      <p:cBhvr>
                                        <p:cTn id="29" dur="1" fill="hold">
                                          <p:stCondLst>
                                            <p:cond delay="0"/>
                                          </p:stCondLst>
                                        </p:cTn>
                                        <p:tgtEl>
                                          <p:spTgt spid="234562"/>
                                        </p:tgtEl>
                                        <p:attrNameLst>
                                          <p:attrName>style.visibility</p:attrName>
                                        </p:attrNameLst>
                                      </p:cBhvr>
                                      <p:to>
                                        <p:strVal val="visible"/>
                                      </p:to>
                                    </p:set>
                                    <p:animEffect transition="in" filter="checkerboard(across)">
                                      <p:cBhvr>
                                        <p:cTn id="30" dur="500"/>
                                        <p:tgtEl>
                                          <p:spTgt spid="234562"/>
                                        </p:tgtEl>
                                      </p:cBhvr>
                                    </p:animEffect>
                                  </p:childTnLst>
                                </p:cTn>
                              </p:par>
                            </p:childTnLst>
                          </p:cTn>
                        </p:par>
                        <p:par>
                          <p:cTn id="31" fill="hold">
                            <p:stCondLst>
                              <p:cond delay="2500"/>
                            </p:stCondLst>
                            <p:childTnLst>
                              <p:par>
                                <p:cTn id="32" presetID="2" presetClass="entr" presetSubtype="2" fill="hold" nodeType="afterEffect">
                                  <p:stCondLst>
                                    <p:cond delay="0"/>
                                  </p:stCondLst>
                                  <p:childTnLst>
                                    <p:set>
                                      <p:cBhvr>
                                        <p:cTn id="33" dur="1" fill="hold">
                                          <p:stCondLst>
                                            <p:cond delay="0"/>
                                          </p:stCondLst>
                                        </p:cTn>
                                        <p:tgtEl>
                                          <p:spTgt spid="234581"/>
                                        </p:tgtEl>
                                        <p:attrNameLst>
                                          <p:attrName>style.visibility</p:attrName>
                                        </p:attrNameLst>
                                      </p:cBhvr>
                                      <p:to>
                                        <p:strVal val="visible"/>
                                      </p:to>
                                    </p:set>
                                    <p:anim calcmode="lin" valueType="num">
                                      <p:cBhvr additive="base">
                                        <p:cTn id="34" dur="500" fill="hold"/>
                                        <p:tgtEl>
                                          <p:spTgt spid="234581"/>
                                        </p:tgtEl>
                                        <p:attrNameLst>
                                          <p:attrName>ppt_x</p:attrName>
                                        </p:attrNameLst>
                                      </p:cBhvr>
                                      <p:tavLst>
                                        <p:tav tm="0">
                                          <p:val>
                                            <p:strVal val="1+#ppt_w/2"/>
                                          </p:val>
                                        </p:tav>
                                        <p:tav tm="100000">
                                          <p:val>
                                            <p:strVal val="#ppt_x"/>
                                          </p:val>
                                        </p:tav>
                                      </p:tavLst>
                                    </p:anim>
                                    <p:anim calcmode="lin" valueType="num">
                                      <p:cBhvr additive="base">
                                        <p:cTn id="35" dur="500" fill="hold"/>
                                        <p:tgtEl>
                                          <p:spTgt spid="2345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11</a:t>
            </a:fld>
            <a:r>
              <a:rPr lang="zh-CN" altLang="en-US" sz="1400" dirty="0">
                <a:ea typeface="楷体_GB2312"/>
              </a:rPr>
              <a:t>）</a:t>
            </a:r>
          </a:p>
        </p:txBody>
      </p:sp>
      <p:sp>
        <p:nvSpPr>
          <p:cNvPr id="92162" name="Rectangle 2"/>
          <p:cNvSpPr/>
          <p:nvPr/>
        </p:nvSpPr>
        <p:spPr>
          <a:xfrm>
            <a:off x="228600" y="619125"/>
            <a:ext cx="8664575" cy="13716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hangingPunct="1">
              <a:buNone/>
            </a:pPr>
            <a:r>
              <a:rPr lang="zh-CN" altLang="en-US" sz="2400" b="1" dirty="0">
                <a:latin typeface="黑体" panose="02010609060101010101" pitchFamily="49" charset="-122"/>
                <a:ea typeface="黑体" panose="02010609060101010101" pitchFamily="49" charset="-122"/>
              </a:rPr>
              <a:t>数字符号为：</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9</a:t>
            </a:r>
            <a:r>
              <a:rPr lang="zh-CN" altLang="en-US" sz="2400" b="1" dirty="0">
                <a:latin typeface="黑体" panose="02010609060101010101" pitchFamily="49" charset="-122"/>
                <a:ea typeface="黑体" panose="02010609060101010101" pitchFamily="49" charset="-122"/>
              </a:rPr>
              <a:t>；基数是</a:t>
            </a:r>
            <a:r>
              <a:rPr lang="en-US" altLang="zh-CN" sz="2400" b="1" dirty="0">
                <a:latin typeface="黑体" panose="02010609060101010101" pitchFamily="49" charset="-122"/>
                <a:ea typeface="黑体" panose="02010609060101010101" pitchFamily="49" charset="-122"/>
              </a:rPr>
              <a:t>10</a:t>
            </a:r>
            <a:r>
              <a:rPr lang="zh-CN" altLang="en-US" sz="2400" b="1" dirty="0">
                <a:latin typeface="黑体" panose="02010609060101010101" pitchFamily="49" charset="-122"/>
                <a:ea typeface="黑体" panose="02010609060101010101" pitchFamily="49" charset="-122"/>
              </a:rPr>
              <a:t>。</a:t>
            </a:r>
          </a:p>
          <a:p>
            <a:pPr marL="342900" lvl="0" indent="-342900" eaLnBrk="1" hangingPunct="1">
              <a:buNone/>
            </a:pPr>
            <a:r>
              <a:rPr lang="zh-CN" altLang="en-US" sz="2400" b="1" dirty="0">
                <a:latin typeface="黑体" panose="02010609060101010101" pitchFamily="49" charset="-122"/>
                <a:ea typeface="黑体" panose="02010609060101010101" pitchFamily="49" charset="-122"/>
              </a:rPr>
              <a:t>运算规律：逢十进一，借一当十，即：</a:t>
            </a:r>
            <a:r>
              <a:rPr lang="en-US" altLang="zh-CN" sz="2400" b="1" dirty="0">
                <a:latin typeface="黑体" panose="02010609060101010101" pitchFamily="49" charset="-122"/>
                <a:ea typeface="黑体" panose="02010609060101010101" pitchFamily="49" charset="-122"/>
              </a:rPr>
              <a:t>9</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9</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p>
          <a:p>
            <a:pPr marL="342900" lvl="0" indent="-342900" eaLnBrk="1" hangingPunct="1">
              <a:buNone/>
            </a:pPr>
            <a:r>
              <a:rPr lang="zh-CN" altLang="en-US" sz="2400" b="1" dirty="0">
                <a:latin typeface="黑体" panose="02010609060101010101" pitchFamily="49" charset="-122"/>
                <a:ea typeface="黑体" panose="02010609060101010101" pitchFamily="49" charset="-122"/>
              </a:rPr>
              <a:t>十进制数的权展开式：</a:t>
            </a:r>
          </a:p>
        </p:txBody>
      </p:sp>
      <p:sp>
        <p:nvSpPr>
          <p:cNvPr id="92164" name="Text Box 4"/>
          <p:cNvSpPr txBox="1"/>
          <p:nvPr/>
        </p:nvSpPr>
        <p:spPr>
          <a:xfrm>
            <a:off x="304800" y="4124325"/>
            <a:ext cx="2209800" cy="4572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ea typeface="楷体_GB2312"/>
              </a:rPr>
              <a:t>５　５　５　５</a:t>
            </a:r>
            <a:endParaRPr lang="zh-CN" altLang="en-US" sz="2400" b="1" dirty="0">
              <a:solidFill>
                <a:srgbClr val="CC3300"/>
              </a:solidFill>
              <a:ea typeface="楷体_GB2312"/>
            </a:endParaRPr>
          </a:p>
        </p:txBody>
      </p:sp>
      <p:sp>
        <p:nvSpPr>
          <p:cNvPr id="92165" name="Text Box 5"/>
          <p:cNvSpPr txBox="1"/>
          <p:nvPr/>
        </p:nvSpPr>
        <p:spPr>
          <a:xfrm>
            <a:off x="2819400" y="1914525"/>
            <a:ext cx="3048000" cy="4572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ea typeface="楷体_GB2312"/>
              </a:rPr>
              <a:t>５</a:t>
            </a:r>
            <a:r>
              <a:rPr lang="en-US" altLang="zh-CN" sz="2400" b="1" dirty="0">
                <a:ea typeface="楷体_GB2312"/>
              </a:rPr>
              <a:t>×</a:t>
            </a:r>
            <a:r>
              <a:rPr lang="zh-CN" altLang="en-US" sz="2400" b="1" dirty="0">
                <a:ea typeface="楷体_GB2312"/>
              </a:rPr>
              <a:t>１０</a:t>
            </a:r>
            <a:r>
              <a:rPr lang="zh-CN" altLang="en-US" sz="2400" b="1" baseline="30000" dirty="0">
                <a:ea typeface="楷体_GB2312"/>
              </a:rPr>
              <a:t>３</a:t>
            </a:r>
            <a:r>
              <a:rPr lang="zh-CN" altLang="en-US" sz="2400" b="1" dirty="0">
                <a:ea typeface="楷体_GB2312"/>
              </a:rPr>
              <a:t>＝５０００</a:t>
            </a:r>
            <a:endParaRPr lang="zh-CN" altLang="en-US" sz="1800" b="1" baseline="30000" dirty="0">
              <a:ea typeface="楷体_GB2312"/>
            </a:endParaRPr>
          </a:p>
        </p:txBody>
      </p:sp>
      <p:sp>
        <p:nvSpPr>
          <p:cNvPr id="92166" name="Text Box 6"/>
          <p:cNvSpPr txBox="1"/>
          <p:nvPr/>
        </p:nvSpPr>
        <p:spPr>
          <a:xfrm>
            <a:off x="2819400" y="2371725"/>
            <a:ext cx="2971800" cy="4572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ea typeface="楷体_GB2312"/>
              </a:rPr>
              <a:t>５</a:t>
            </a:r>
            <a:r>
              <a:rPr lang="en-US" altLang="zh-CN" sz="2400" b="1" dirty="0">
                <a:ea typeface="楷体_GB2312"/>
              </a:rPr>
              <a:t>×</a:t>
            </a:r>
            <a:r>
              <a:rPr lang="zh-CN" altLang="en-US" sz="2400" b="1" dirty="0">
                <a:ea typeface="楷体_GB2312"/>
              </a:rPr>
              <a:t>１０</a:t>
            </a:r>
            <a:r>
              <a:rPr lang="zh-CN" altLang="en-US" sz="2400" b="1" baseline="30000" dirty="0">
                <a:ea typeface="楷体_GB2312"/>
              </a:rPr>
              <a:t>２</a:t>
            </a:r>
            <a:r>
              <a:rPr lang="zh-CN" altLang="en-US" sz="2400" b="1" dirty="0">
                <a:ea typeface="楷体_GB2312"/>
              </a:rPr>
              <a:t>＝　５００</a:t>
            </a:r>
            <a:endParaRPr lang="zh-CN" altLang="en-US" sz="1800" b="1" baseline="30000" dirty="0">
              <a:ea typeface="楷体_GB2312"/>
            </a:endParaRPr>
          </a:p>
        </p:txBody>
      </p:sp>
      <p:sp>
        <p:nvSpPr>
          <p:cNvPr id="92167" name="Text Box 7"/>
          <p:cNvSpPr txBox="1"/>
          <p:nvPr/>
        </p:nvSpPr>
        <p:spPr>
          <a:xfrm>
            <a:off x="2819400" y="2905125"/>
            <a:ext cx="2971800" cy="4572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ea typeface="楷体_GB2312"/>
              </a:rPr>
              <a:t>５</a:t>
            </a:r>
            <a:r>
              <a:rPr lang="en-US" altLang="zh-CN" sz="2400" b="1" dirty="0">
                <a:ea typeface="楷体_GB2312"/>
              </a:rPr>
              <a:t>×</a:t>
            </a:r>
            <a:r>
              <a:rPr lang="zh-CN" altLang="en-US" sz="2400" b="1" dirty="0">
                <a:ea typeface="楷体_GB2312"/>
              </a:rPr>
              <a:t>１０</a:t>
            </a:r>
            <a:r>
              <a:rPr lang="zh-CN" altLang="en-US" sz="2400" b="1" baseline="30000" dirty="0">
                <a:ea typeface="楷体_GB2312"/>
              </a:rPr>
              <a:t>１</a:t>
            </a:r>
            <a:r>
              <a:rPr lang="zh-CN" altLang="en-US" sz="2400" b="1" dirty="0">
                <a:ea typeface="楷体_GB2312"/>
              </a:rPr>
              <a:t>＝　　５０</a:t>
            </a:r>
            <a:endParaRPr lang="zh-CN" altLang="en-US" sz="1800" b="1" baseline="30000" dirty="0">
              <a:ea typeface="楷体_GB2312"/>
            </a:endParaRPr>
          </a:p>
        </p:txBody>
      </p:sp>
      <p:sp>
        <p:nvSpPr>
          <p:cNvPr id="92168" name="Text Box 8"/>
          <p:cNvSpPr txBox="1"/>
          <p:nvPr/>
        </p:nvSpPr>
        <p:spPr>
          <a:xfrm>
            <a:off x="2819400" y="3438525"/>
            <a:ext cx="3124200" cy="4572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ea typeface="楷体_GB2312"/>
              </a:rPr>
              <a:t>５</a:t>
            </a:r>
            <a:r>
              <a:rPr lang="en-US" altLang="zh-CN" sz="2400" b="1" dirty="0">
                <a:ea typeface="楷体_GB2312"/>
              </a:rPr>
              <a:t>×</a:t>
            </a:r>
            <a:r>
              <a:rPr lang="zh-CN" altLang="en-US" sz="2400" b="1" dirty="0">
                <a:ea typeface="楷体_GB2312"/>
              </a:rPr>
              <a:t>１０</a:t>
            </a:r>
            <a:r>
              <a:rPr lang="zh-CN" altLang="en-US" sz="2400" b="1" baseline="30000" dirty="0">
                <a:ea typeface="楷体_GB2312"/>
              </a:rPr>
              <a:t>０</a:t>
            </a:r>
            <a:r>
              <a:rPr lang="zh-CN" altLang="en-US" sz="2400" b="1" dirty="0">
                <a:ea typeface="楷体_GB2312"/>
              </a:rPr>
              <a:t>＝　　　５</a:t>
            </a:r>
            <a:r>
              <a:rPr lang="zh-CN" altLang="en-US" sz="2400" dirty="0">
                <a:ea typeface="楷体_GB2312"/>
              </a:rPr>
              <a:t>　</a:t>
            </a:r>
            <a:endParaRPr lang="zh-CN" altLang="en-US" sz="1800" baseline="30000" dirty="0">
              <a:ea typeface="楷体_GB2312"/>
            </a:endParaRPr>
          </a:p>
        </p:txBody>
      </p:sp>
      <p:sp>
        <p:nvSpPr>
          <p:cNvPr id="92169" name="Freeform 9"/>
          <p:cNvSpPr/>
          <p:nvPr/>
        </p:nvSpPr>
        <p:spPr>
          <a:xfrm flipV="1">
            <a:off x="2238375" y="3667125"/>
            <a:ext cx="533400" cy="304800"/>
          </a:xfrm>
          <a:custGeom>
            <a:avLst/>
            <a:gdLst/>
            <a:ahLst/>
            <a:cxnLst>
              <a:cxn ang="0">
                <a:pos x="0" y="0"/>
              </a:cxn>
              <a:cxn ang="0">
                <a:pos x="0" y="2147483646"/>
              </a:cxn>
              <a:cxn ang="0">
                <a:pos x="2147483646" y="2147483646"/>
              </a:cxn>
            </a:cxnLst>
            <a:rect l="0" t="0" r="0" b="0"/>
            <a:pathLst>
              <a:path w="336" h="192">
                <a:moveTo>
                  <a:pt x="0" y="0"/>
                </a:moveTo>
                <a:lnTo>
                  <a:pt x="0" y="192"/>
                </a:lnTo>
                <a:lnTo>
                  <a:pt x="336" y="192"/>
                </a:lnTo>
              </a:path>
            </a:pathLst>
          </a:custGeom>
          <a:noFill/>
          <a:ln w="38100" cap="flat" cmpd="sng">
            <a:solidFill>
              <a:srgbClr val="FF6600">
                <a:alpha val="100000"/>
              </a:srgbClr>
            </a:solidFill>
            <a:prstDash val="solid"/>
            <a:round/>
            <a:headEnd type="none" w="med" len="med"/>
            <a:tailEnd type="triangle" w="med" len="med"/>
          </a:ln>
        </p:spPr>
        <p:txBody>
          <a:bodyPr/>
          <a:lstStyle/>
          <a:p>
            <a:endParaRPr lang="zh-CN" altLang="en-US"/>
          </a:p>
        </p:txBody>
      </p:sp>
      <p:sp>
        <p:nvSpPr>
          <p:cNvPr id="92170" name="Freeform 10"/>
          <p:cNvSpPr/>
          <p:nvPr/>
        </p:nvSpPr>
        <p:spPr>
          <a:xfrm flipV="1">
            <a:off x="1676400" y="3133725"/>
            <a:ext cx="990600" cy="838200"/>
          </a:xfrm>
          <a:custGeom>
            <a:avLst/>
            <a:gdLst/>
            <a:ahLst/>
            <a:cxnLst>
              <a:cxn ang="0">
                <a:pos x="0" y="0"/>
              </a:cxn>
              <a:cxn ang="0">
                <a:pos x="0" y="2147483646"/>
              </a:cxn>
              <a:cxn ang="0">
                <a:pos x="2147483646" y="2147483646"/>
              </a:cxn>
            </a:cxnLst>
            <a:rect l="0" t="0" r="0" b="0"/>
            <a:pathLst>
              <a:path w="624" h="528">
                <a:moveTo>
                  <a:pt x="0" y="0"/>
                </a:moveTo>
                <a:lnTo>
                  <a:pt x="0" y="528"/>
                </a:lnTo>
                <a:lnTo>
                  <a:pt x="624" y="528"/>
                </a:lnTo>
              </a:path>
            </a:pathLst>
          </a:custGeom>
          <a:noFill/>
          <a:ln w="38100" cap="flat" cmpd="sng">
            <a:solidFill>
              <a:srgbClr val="FF6600">
                <a:alpha val="100000"/>
              </a:srgbClr>
            </a:solidFill>
            <a:prstDash val="solid"/>
            <a:round/>
            <a:headEnd type="none" w="med" len="med"/>
            <a:tailEnd type="triangle" w="med" len="med"/>
          </a:ln>
        </p:spPr>
        <p:txBody>
          <a:bodyPr/>
          <a:lstStyle/>
          <a:p>
            <a:endParaRPr lang="zh-CN" altLang="en-US"/>
          </a:p>
        </p:txBody>
      </p:sp>
      <p:sp>
        <p:nvSpPr>
          <p:cNvPr id="92171" name="Freeform 11"/>
          <p:cNvSpPr/>
          <p:nvPr/>
        </p:nvSpPr>
        <p:spPr>
          <a:xfrm flipV="1">
            <a:off x="1066800" y="2600325"/>
            <a:ext cx="1676400" cy="1371600"/>
          </a:xfrm>
          <a:custGeom>
            <a:avLst/>
            <a:gdLst/>
            <a:ahLst/>
            <a:cxnLst>
              <a:cxn ang="0">
                <a:pos x="0" y="0"/>
              </a:cxn>
              <a:cxn ang="0">
                <a:pos x="0" y="2147483646"/>
              </a:cxn>
              <a:cxn ang="0">
                <a:pos x="2147483646" y="2147483646"/>
              </a:cxn>
            </a:cxnLst>
            <a:rect l="0" t="0" r="0" b="0"/>
            <a:pathLst>
              <a:path w="1056" h="864">
                <a:moveTo>
                  <a:pt x="0" y="0"/>
                </a:moveTo>
                <a:lnTo>
                  <a:pt x="0" y="864"/>
                </a:lnTo>
                <a:lnTo>
                  <a:pt x="1056" y="864"/>
                </a:lnTo>
              </a:path>
            </a:pathLst>
          </a:custGeom>
          <a:noFill/>
          <a:ln w="38100" cap="flat" cmpd="sng">
            <a:solidFill>
              <a:srgbClr val="FF6600">
                <a:alpha val="100000"/>
              </a:srgbClr>
            </a:solidFill>
            <a:prstDash val="solid"/>
            <a:round/>
            <a:headEnd type="none" w="med" len="med"/>
            <a:tailEnd type="triangle" w="med" len="med"/>
          </a:ln>
        </p:spPr>
        <p:txBody>
          <a:bodyPr/>
          <a:lstStyle/>
          <a:p>
            <a:endParaRPr lang="zh-CN" altLang="en-US"/>
          </a:p>
        </p:txBody>
      </p:sp>
      <p:sp>
        <p:nvSpPr>
          <p:cNvPr id="92172" name="Freeform 12"/>
          <p:cNvSpPr/>
          <p:nvPr/>
        </p:nvSpPr>
        <p:spPr>
          <a:xfrm flipV="1">
            <a:off x="457200" y="2143125"/>
            <a:ext cx="2286000" cy="1905000"/>
          </a:xfrm>
          <a:custGeom>
            <a:avLst/>
            <a:gdLst/>
            <a:ahLst/>
            <a:cxnLst>
              <a:cxn ang="0">
                <a:pos x="0" y="0"/>
              </a:cxn>
              <a:cxn ang="0">
                <a:pos x="0" y="2147483646"/>
              </a:cxn>
              <a:cxn ang="0">
                <a:pos x="2147483646" y="2147483646"/>
              </a:cxn>
            </a:cxnLst>
            <a:rect l="0" t="0" r="0" b="0"/>
            <a:pathLst>
              <a:path w="1440" h="1200">
                <a:moveTo>
                  <a:pt x="0" y="0"/>
                </a:moveTo>
                <a:lnTo>
                  <a:pt x="0" y="1200"/>
                </a:lnTo>
                <a:lnTo>
                  <a:pt x="1440" y="1200"/>
                </a:lnTo>
              </a:path>
            </a:pathLst>
          </a:custGeom>
          <a:noFill/>
          <a:ln w="38100" cap="flat" cmpd="sng">
            <a:solidFill>
              <a:srgbClr val="FF6600">
                <a:alpha val="100000"/>
              </a:srgbClr>
            </a:solidFill>
            <a:prstDash val="solid"/>
            <a:round/>
            <a:headEnd type="none" w="med" len="med"/>
            <a:tailEnd type="triangle" w="med" len="med"/>
          </a:ln>
        </p:spPr>
        <p:txBody>
          <a:bodyPr/>
          <a:lstStyle/>
          <a:p>
            <a:endParaRPr lang="zh-CN" altLang="en-US"/>
          </a:p>
        </p:txBody>
      </p:sp>
      <p:sp>
        <p:nvSpPr>
          <p:cNvPr id="92173" name="Line 13"/>
          <p:cNvSpPr/>
          <p:nvPr/>
        </p:nvSpPr>
        <p:spPr>
          <a:xfrm>
            <a:off x="2501900" y="4086225"/>
            <a:ext cx="3276600" cy="0"/>
          </a:xfrm>
          <a:prstGeom prst="line">
            <a:avLst/>
          </a:prstGeom>
          <a:ln w="38100" cap="flat" cmpd="sng">
            <a:solidFill>
              <a:schemeClr val="tx1"/>
            </a:solidFill>
            <a:prstDash val="solid"/>
            <a:headEnd type="none" w="med" len="med"/>
            <a:tailEnd type="none" w="med" len="med"/>
          </a:ln>
        </p:spPr>
      </p:sp>
      <p:sp>
        <p:nvSpPr>
          <p:cNvPr id="92174" name="Text Box 14"/>
          <p:cNvSpPr txBox="1"/>
          <p:nvPr/>
        </p:nvSpPr>
        <p:spPr>
          <a:xfrm>
            <a:off x="4267200" y="4124325"/>
            <a:ext cx="1727200" cy="4572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ea typeface="楷体_GB2312"/>
              </a:rPr>
              <a:t>＝５５５５</a:t>
            </a:r>
            <a:endParaRPr lang="zh-CN" altLang="en-US" sz="2400" b="1" dirty="0">
              <a:solidFill>
                <a:srgbClr val="CC3300"/>
              </a:solidFill>
              <a:ea typeface="楷体_GB2312"/>
            </a:endParaRPr>
          </a:p>
        </p:txBody>
      </p:sp>
      <p:sp>
        <p:nvSpPr>
          <p:cNvPr id="92175" name="Text Box 15"/>
          <p:cNvSpPr txBox="1"/>
          <p:nvPr/>
        </p:nvSpPr>
        <p:spPr>
          <a:xfrm>
            <a:off x="6096000" y="1914525"/>
            <a:ext cx="2895600" cy="1225550"/>
          </a:xfrm>
          <a:prstGeom prst="rect">
            <a:avLst/>
          </a:prstGeom>
          <a:noFill/>
          <a:ln w="38100" cap="flat" cmpd="sng">
            <a:solidFill>
              <a:srgbClr val="339933"/>
            </a:solidFill>
            <a:prstDash val="solid"/>
            <a:miter/>
            <a:headEnd type="none" w="med" len="med"/>
            <a:tailEnd type="none" w="med" len="med"/>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ea typeface="楷体_GB2312"/>
              </a:rPr>
              <a:t>10</a:t>
            </a:r>
            <a:r>
              <a:rPr lang="en-US" altLang="zh-CN" sz="2400" b="1" baseline="30000" dirty="0">
                <a:ea typeface="楷体_GB2312"/>
              </a:rPr>
              <a:t>3</a:t>
            </a:r>
            <a:r>
              <a:rPr lang="zh-CN" altLang="en-US" sz="2400" b="1" dirty="0">
                <a:ea typeface="楷体_GB2312"/>
              </a:rPr>
              <a:t>、</a:t>
            </a:r>
            <a:r>
              <a:rPr lang="en-US" altLang="zh-CN" sz="2400" b="1" dirty="0">
                <a:ea typeface="楷体_GB2312"/>
              </a:rPr>
              <a:t>10</a:t>
            </a:r>
            <a:r>
              <a:rPr lang="en-US" altLang="zh-CN" sz="2400" b="1" baseline="30000" dirty="0">
                <a:ea typeface="楷体_GB2312"/>
              </a:rPr>
              <a:t>2</a:t>
            </a:r>
            <a:r>
              <a:rPr lang="zh-CN" altLang="en-US" sz="2400" b="1" dirty="0">
                <a:ea typeface="楷体_GB2312"/>
              </a:rPr>
              <a:t>、</a:t>
            </a:r>
            <a:r>
              <a:rPr lang="en-US" altLang="zh-CN" sz="2400" b="1" dirty="0">
                <a:ea typeface="楷体_GB2312"/>
              </a:rPr>
              <a:t>10</a:t>
            </a:r>
            <a:r>
              <a:rPr lang="en-US" altLang="zh-CN" sz="2400" b="1" baseline="30000" dirty="0">
                <a:ea typeface="楷体_GB2312"/>
              </a:rPr>
              <a:t>1</a:t>
            </a:r>
            <a:r>
              <a:rPr lang="zh-CN" altLang="en-US" sz="2400" b="1" dirty="0">
                <a:ea typeface="楷体_GB2312"/>
              </a:rPr>
              <a:t>、</a:t>
            </a:r>
            <a:r>
              <a:rPr lang="en-US" altLang="zh-CN" sz="2400" b="1" dirty="0">
                <a:ea typeface="楷体_GB2312"/>
              </a:rPr>
              <a:t>10</a:t>
            </a:r>
            <a:r>
              <a:rPr lang="en-US" altLang="zh-CN" sz="2400" b="1" baseline="30000" dirty="0">
                <a:ea typeface="楷体_GB2312"/>
              </a:rPr>
              <a:t>0</a:t>
            </a:r>
            <a:r>
              <a:rPr lang="zh-CN" altLang="en-US" sz="2400" b="1" dirty="0">
                <a:latin typeface="黑体" panose="02010609060101010101" pitchFamily="49" charset="-122"/>
                <a:ea typeface="黑体" panose="02010609060101010101" pitchFamily="49" charset="-122"/>
              </a:rPr>
              <a:t>称为十进制的权。各数位的权是</a:t>
            </a:r>
            <a:r>
              <a:rPr lang="en-US" altLang="zh-CN" sz="2400" b="1" dirty="0">
                <a:latin typeface="黑体" panose="02010609060101010101" pitchFamily="49" charset="-122"/>
                <a:ea typeface="黑体" panose="02010609060101010101" pitchFamily="49" charset="-122"/>
              </a:rPr>
              <a:t>10</a:t>
            </a:r>
            <a:r>
              <a:rPr lang="zh-CN" altLang="en-US" sz="2400" b="1" dirty="0">
                <a:latin typeface="黑体" panose="02010609060101010101" pitchFamily="49" charset="-122"/>
                <a:ea typeface="黑体" panose="02010609060101010101" pitchFamily="49" charset="-122"/>
              </a:rPr>
              <a:t>的幂。</a:t>
            </a:r>
          </a:p>
        </p:txBody>
      </p:sp>
      <p:sp>
        <p:nvSpPr>
          <p:cNvPr id="92176" name="Text Box 16"/>
          <p:cNvSpPr txBox="1"/>
          <p:nvPr/>
        </p:nvSpPr>
        <p:spPr>
          <a:xfrm>
            <a:off x="381000" y="4783138"/>
            <a:ext cx="3200400" cy="860425"/>
          </a:xfrm>
          <a:prstGeom prst="rect">
            <a:avLst/>
          </a:prstGeom>
          <a:noFill/>
          <a:ln w="38100" cap="flat" cmpd="sng">
            <a:solidFill>
              <a:srgbClr val="339933"/>
            </a:solidFill>
            <a:prstDash val="solid"/>
            <a:miter/>
            <a:headEnd type="none" w="med" len="med"/>
            <a:tailEnd type="none" w="med" len="med"/>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ea typeface="黑体" panose="02010609060101010101" pitchFamily="49" charset="-122"/>
              </a:rPr>
              <a:t>同样的数码在不同的数位上代表的数值不同。</a:t>
            </a:r>
          </a:p>
        </p:txBody>
      </p:sp>
      <p:sp>
        <p:nvSpPr>
          <p:cNvPr id="92177" name="Text Box 17"/>
          <p:cNvSpPr txBox="1"/>
          <p:nvPr/>
        </p:nvSpPr>
        <p:spPr>
          <a:xfrm>
            <a:off x="2501900" y="3649663"/>
            <a:ext cx="304800" cy="4572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ea typeface="楷体_GB2312"/>
              </a:rPr>
              <a:t>＋</a:t>
            </a:r>
            <a:endParaRPr lang="zh-CN" altLang="en-US" sz="2400" b="1" dirty="0">
              <a:solidFill>
                <a:srgbClr val="CC3300"/>
              </a:solidFill>
              <a:ea typeface="楷体_GB2312"/>
            </a:endParaRPr>
          </a:p>
        </p:txBody>
      </p:sp>
      <p:sp>
        <p:nvSpPr>
          <p:cNvPr id="92178" name="Text Box 18"/>
          <p:cNvSpPr txBox="1"/>
          <p:nvPr/>
        </p:nvSpPr>
        <p:spPr>
          <a:xfrm>
            <a:off x="6096000" y="3286125"/>
            <a:ext cx="2819400" cy="1955800"/>
          </a:xfrm>
          <a:prstGeom prst="rect">
            <a:avLst/>
          </a:prstGeom>
          <a:noFill/>
          <a:ln w="38100" cap="flat" cmpd="sng">
            <a:solidFill>
              <a:srgbClr val="339933"/>
            </a:solidFill>
            <a:prstDash val="solid"/>
            <a:miter/>
            <a:headEnd type="none" w="med" len="med"/>
            <a:tailEnd type="none" w="med" len="med"/>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ea typeface="黑体" panose="02010609060101010101" pitchFamily="49" charset="-122"/>
              </a:rPr>
              <a:t>任意一个十进制数都可以表示为各个数位上的数码与其对应的权的乘积之和，称权展开式。</a:t>
            </a:r>
          </a:p>
        </p:txBody>
      </p:sp>
      <p:sp>
        <p:nvSpPr>
          <p:cNvPr id="92179" name="Rectangle 19"/>
          <p:cNvSpPr/>
          <p:nvPr/>
        </p:nvSpPr>
        <p:spPr>
          <a:xfrm>
            <a:off x="381000" y="5662613"/>
            <a:ext cx="6629400" cy="4572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ea typeface="黑体" panose="02010609060101010101" pitchFamily="49" charset="-122"/>
              </a:rPr>
              <a:t>即：</a:t>
            </a:r>
            <a:r>
              <a:rPr lang="en-US" altLang="zh-CN" sz="2400" b="1" dirty="0">
                <a:ea typeface="黑体" panose="02010609060101010101" pitchFamily="49" charset="-122"/>
              </a:rPr>
              <a:t>(5555)</a:t>
            </a:r>
            <a:r>
              <a:rPr lang="en-US" altLang="zh-CN" sz="2400" b="1" baseline="-25000" dirty="0">
                <a:ea typeface="黑体" panose="02010609060101010101" pitchFamily="49" charset="-122"/>
              </a:rPr>
              <a:t>10</a:t>
            </a:r>
            <a:r>
              <a:rPr lang="zh-CN" altLang="en-US" sz="2400" b="1" dirty="0">
                <a:ea typeface="黑体" panose="02010609060101010101" pitchFamily="49" charset="-122"/>
              </a:rPr>
              <a:t>＝</a:t>
            </a:r>
            <a:r>
              <a:rPr lang="en-US" altLang="zh-CN" sz="2400" b="1" dirty="0">
                <a:ea typeface="黑体" panose="02010609060101010101" pitchFamily="49" charset="-122"/>
              </a:rPr>
              <a:t>5×10</a:t>
            </a:r>
            <a:r>
              <a:rPr lang="en-US" altLang="zh-CN" sz="2400" b="1" baseline="30000" dirty="0">
                <a:ea typeface="黑体" panose="02010609060101010101" pitchFamily="49" charset="-122"/>
              </a:rPr>
              <a:t>3</a:t>
            </a:r>
            <a:r>
              <a:rPr lang="en-US" altLang="zh-CN" sz="2400" b="1" dirty="0">
                <a:ea typeface="黑体" panose="02010609060101010101" pitchFamily="49" charset="-122"/>
              </a:rPr>
              <a:t> </a:t>
            </a:r>
            <a:r>
              <a:rPr lang="zh-CN" altLang="en-US" sz="2400" b="1" dirty="0">
                <a:ea typeface="黑体" panose="02010609060101010101" pitchFamily="49" charset="-122"/>
              </a:rPr>
              <a:t>＋</a:t>
            </a:r>
            <a:r>
              <a:rPr lang="en-US" altLang="zh-CN" sz="2400" b="1" dirty="0">
                <a:ea typeface="黑体" panose="02010609060101010101" pitchFamily="49" charset="-122"/>
              </a:rPr>
              <a:t>5×10</a:t>
            </a:r>
            <a:r>
              <a:rPr lang="en-US" altLang="zh-CN" sz="2400" b="1" baseline="30000" dirty="0">
                <a:ea typeface="黑体" panose="02010609060101010101" pitchFamily="49" charset="-122"/>
              </a:rPr>
              <a:t>2</a:t>
            </a:r>
            <a:r>
              <a:rPr lang="zh-CN" altLang="en-US" sz="2400" b="1" dirty="0">
                <a:ea typeface="黑体" panose="02010609060101010101" pitchFamily="49" charset="-122"/>
              </a:rPr>
              <a:t>＋</a:t>
            </a:r>
            <a:r>
              <a:rPr lang="en-US" altLang="zh-CN" sz="2400" b="1" dirty="0">
                <a:ea typeface="黑体" panose="02010609060101010101" pitchFamily="49" charset="-122"/>
              </a:rPr>
              <a:t>5×10</a:t>
            </a:r>
            <a:r>
              <a:rPr lang="en-US" altLang="zh-CN" sz="2400" b="1" baseline="30000"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5×10</a:t>
            </a:r>
            <a:r>
              <a:rPr lang="en-US" altLang="zh-CN" sz="2400" b="1" baseline="30000" dirty="0">
                <a:ea typeface="黑体" panose="02010609060101010101" pitchFamily="49" charset="-122"/>
              </a:rPr>
              <a:t>0</a:t>
            </a:r>
            <a:endParaRPr lang="en-US" altLang="zh-CN" sz="1800" b="1" baseline="30000" dirty="0">
              <a:ea typeface="黑体" panose="02010609060101010101" pitchFamily="49" charset="-122"/>
            </a:endParaRPr>
          </a:p>
        </p:txBody>
      </p:sp>
      <p:sp>
        <p:nvSpPr>
          <p:cNvPr id="92180" name="Rectangle 20"/>
          <p:cNvSpPr/>
          <p:nvPr/>
        </p:nvSpPr>
        <p:spPr>
          <a:xfrm>
            <a:off x="304800" y="6172200"/>
            <a:ext cx="8659813" cy="457200"/>
          </a:xfrm>
          <a:prstGeom prst="rect">
            <a:avLst/>
          </a:prstGeom>
          <a:noFill/>
          <a:ln w="9525">
            <a:noFill/>
          </a:ln>
        </p:spPr>
        <p:txBody>
          <a:bodyPr wrap="none"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ea typeface="黑体" panose="02010609060101010101" pitchFamily="49" charset="-122"/>
              </a:rPr>
              <a:t>又如：</a:t>
            </a:r>
            <a:r>
              <a:rPr lang="en-US" altLang="zh-CN" sz="2400" b="1" dirty="0">
                <a:ea typeface="黑体" panose="02010609060101010101" pitchFamily="49" charset="-122"/>
              </a:rPr>
              <a:t>(209.04)</a:t>
            </a:r>
            <a:r>
              <a:rPr lang="en-US" altLang="zh-CN" sz="2400" b="1" baseline="-25000" dirty="0">
                <a:ea typeface="黑体" panose="02010609060101010101" pitchFamily="49" charset="-122"/>
              </a:rPr>
              <a:t>10</a:t>
            </a:r>
            <a:r>
              <a:rPr lang="zh-CN" altLang="en-US" sz="2400" b="1" dirty="0">
                <a:ea typeface="黑体" panose="02010609060101010101" pitchFamily="49" charset="-122"/>
              </a:rPr>
              <a:t>＝ </a:t>
            </a:r>
            <a:r>
              <a:rPr lang="en-US" altLang="zh-CN" sz="2400" b="1" dirty="0">
                <a:ea typeface="黑体" panose="02010609060101010101" pitchFamily="49" charset="-122"/>
              </a:rPr>
              <a:t>2×10</a:t>
            </a:r>
            <a:r>
              <a:rPr lang="en-US" altLang="zh-CN" sz="2400" b="1" baseline="30000" dirty="0">
                <a:ea typeface="黑体" panose="02010609060101010101" pitchFamily="49" charset="-122"/>
              </a:rPr>
              <a:t>2</a:t>
            </a:r>
            <a:r>
              <a:rPr lang="en-US" altLang="zh-CN" sz="2400" b="1" dirty="0">
                <a:ea typeface="黑体" panose="02010609060101010101" pitchFamily="49" charset="-122"/>
              </a:rPr>
              <a:t> </a:t>
            </a:r>
            <a:r>
              <a:rPr lang="zh-CN" altLang="en-US" sz="2400" b="1" dirty="0">
                <a:ea typeface="黑体" panose="02010609060101010101" pitchFamily="49" charset="-122"/>
              </a:rPr>
              <a:t>＋</a:t>
            </a:r>
            <a:r>
              <a:rPr lang="en-US" altLang="zh-CN" sz="2400" b="1" dirty="0">
                <a:ea typeface="黑体" panose="02010609060101010101" pitchFamily="49" charset="-122"/>
              </a:rPr>
              <a:t>0×10</a:t>
            </a:r>
            <a:r>
              <a:rPr lang="en-US" altLang="zh-CN" sz="2400" b="1" baseline="30000"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9×10</a:t>
            </a:r>
            <a:r>
              <a:rPr lang="en-US" altLang="zh-CN" sz="2400" b="1" baseline="30000"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0×10</a:t>
            </a:r>
            <a:r>
              <a:rPr lang="zh-CN" altLang="en-US" sz="2400" b="1" baseline="30000" dirty="0">
                <a:ea typeface="黑体" panose="02010609060101010101" pitchFamily="49" charset="-122"/>
              </a:rPr>
              <a:t>－</a:t>
            </a:r>
            <a:r>
              <a:rPr lang="en-US" altLang="zh-CN" sz="2400" b="1" baseline="30000"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4 ×10</a:t>
            </a:r>
            <a:r>
              <a:rPr lang="zh-CN" altLang="en-US" sz="2400" b="1" baseline="30000" dirty="0">
                <a:ea typeface="黑体" panose="02010609060101010101" pitchFamily="49" charset="-122"/>
              </a:rPr>
              <a:t>－</a:t>
            </a:r>
            <a:r>
              <a:rPr lang="en-US" altLang="zh-CN" sz="2400" b="1" baseline="30000" dirty="0">
                <a:ea typeface="黑体" panose="02010609060101010101" pitchFamily="49" charset="-122"/>
              </a:rPr>
              <a:t>2</a:t>
            </a:r>
          </a:p>
        </p:txBody>
      </p:sp>
      <p:sp>
        <p:nvSpPr>
          <p:cNvPr id="17429" name="Text Box 21"/>
          <p:cNvSpPr txBox="1"/>
          <p:nvPr/>
        </p:nvSpPr>
        <p:spPr>
          <a:xfrm>
            <a:off x="3175000" y="149225"/>
            <a:ext cx="25908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zh-CN" altLang="en-US" b="1" dirty="0">
                <a:ea typeface="黑体" panose="02010609060101010101" pitchFamily="49" charset="-122"/>
              </a:rPr>
              <a:t>十进制数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2">
                                            <p:txEl>
                                              <p:pRg st="0" end="0"/>
                                            </p:txEl>
                                          </p:spTgt>
                                        </p:tgtEl>
                                        <p:attrNameLst>
                                          <p:attrName>style.visibility</p:attrName>
                                        </p:attrNameLst>
                                      </p:cBhvr>
                                      <p:to>
                                        <p:strVal val="visible"/>
                                      </p:to>
                                    </p:set>
                                    <p:animEffect transition="in" filter="wipe(left)">
                                      <p:cBhvr>
                                        <p:cTn id="7" dur="500"/>
                                        <p:tgtEl>
                                          <p:spTgt spid="92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2">
                                            <p:txEl>
                                              <p:pRg st="1" end="1"/>
                                            </p:txEl>
                                          </p:spTgt>
                                        </p:tgtEl>
                                        <p:attrNameLst>
                                          <p:attrName>style.visibility</p:attrName>
                                        </p:attrNameLst>
                                      </p:cBhvr>
                                      <p:to>
                                        <p:strVal val="visible"/>
                                      </p:to>
                                    </p:set>
                                    <p:animEffect transition="in" filter="wipe(left)">
                                      <p:cBhvr>
                                        <p:cTn id="12" dur="500"/>
                                        <p:tgtEl>
                                          <p:spTgt spid="921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62">
                                            <p:txEl>
                                              <p:pRg st="2" end="2"/>
                                            </p:txEl>
                                          </p:spTgt>
                                        </p:tgtEl>
                                        <p:attrNameLst>
                                          <p:attrName>style.visibility</p:attrName>
                                        </p:attrNameLst>
                                      </p:cBhvr>
                                      <p:to>
                                        <p:strVal val="visible"/>
                                      </p:to>
                                    </p:set>
                                    <p:animEffect transition="in" filter="wipe(left)">
                                      <p:cBhvr>
                                        <p:cTn id="17" dur="500"/>
                                        <p:tgtEl>
                                          <p:spTgt spid="921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92164">
                                            <p:txEl>
                                              <p:pRg st="0" end="0"/>
                                            </p:txEl>
                                          </p:spTgt>
                                        </p:tgtEl>
                                        <p:attrNameLst>
                                          <p:attrName>style.visibility</p:attrName>
                                        </p:attrNameLst>
                                      </p:cBhvr>
                                      <p:to>
                                        <p:strVal val="visible"/>
                                      </p:to>
                                    </p:set>
                                    <p:animEffect transition="in" filter="wipe(up)">
                                      <p:cBhvr>
                                        <p:cTn id="22" dur="75"/>
                                        <p:tgtEl>
                                          <p:spTgt spid="92164">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92169"/>
                                        </p:tgtEl>
                                        <p:attrNameLst>
                                          <p:attrName>style.visibility</p:attrName>
                                        </p:attrNameLst>
                                      </p:cBhvr>
                                      <p:to>
                                        <p:strVal val="visible"/>
                                      </p:to>
                                    </p:set>
                                    <p:animEffect transition="in" filter="strips(upRight)">
                                      <p:cBhvr>
                                        <p:cTn id="27" dur="500"/>
                                        <p:tgtEl>
                                          <p:spTgt spid="92169"/>
                                        </p:tgtEl>
                                      </p:cBhvr>
                                    </p:animEffect>
                                  </p:childTnLst>
                                </p:cTn>
                              </p:par>
                            </p:childTnLst>
                          </p:cTn>
                        </p:par>
                        <p:par>
                          <p:cTn id="28" fill="hold">
                            <p:stCondLst>
                              <p:cond delay="500"/>
                            </p:stCondLst>
                            <p:childTnLst>
                              <p:par>
                                <p:cTn id="29" presetID="22" presetClass="entr" presetSubtype="8" fill="hold" grpId="0" nodeType="afterEffect">
                                  <p:stCondLst>
                                    <p:cond delay="0"/>
                                  </p:stCondLst>
                                  <p:iterate type="lt">
                                    <p:tmPct val="100000"/>
                                  </p:iterate>
                                  <p:childTnLst>
                                    <p:set>
                                      <p:cBhvr>
                                        <p:cTn id="30" dur="1" fill="hold">
                                          <p:stCondLst>
                                            <p:cond delay="0"/>
                                          </p:stCondLst>
                                        </p:cTn>
                                        <p:tgtEl>
                                          <p:spTgt spid="92168"/>
                                        </p:tgtEl>
                                        <p:attrNameLst>
                                          <p:attrName>style.visibility</p:attrName>
                                        </p:attrNameLst>
                                      </p:cBhvr>
                                      <p:to>
                                        <p:strVal val="visible"/>
                                      </p:to>
                                    </p:set>
                                    <p:animEffect transition="in" filter="wipe(left)">
                                      <p:cBhvr>
                                        <p:cTn id="31" dur="75"/>
                                        <p:tgtEl>
                                          <p:spTgt spid="92168"/>
                                        </p:tgtEl>
                                      </p:cBhvr>
                                    </p:animEffect>
                                  </p:childTnLst>
                                  <p:subTnLst>
                                    <p:audio>
                                      <p:cMediaNode>
                                        <p:cTn display="0" masterRel="sameClick">
                                          <p:stCondLst>
                                            <p:cond evt="begin" delay="0">
                                              <p:tn val="29"/>
                                            </p:cond>
                                          </p:stCondLst>
                                          <p:endCondLst>
                                            <p:cond evt="onStopAudio" delay="0">
                                              <p:tgtEl>
                                                <p:sldTgt/>
                                              </p:tgtEl>
                                            </p:cond>
                                          </p:endCondLst>
                                        </p:cTn>
                                        <p:tgtEl>
                                          <p:sndTgt r:embed="rId2" name="TYPE.WAV"/>
                                        </p:tgtEl>
                                      </p:cMediaNode>
                                    </p:audio>
                                  </p:subTnLst>
                                </p:cTn>
                              </p:par>
                            </p:childTnLst>
                          </p:cTn>
                        </p:par>
                      </p:childTnLst>
                    </p:cTn>
                  </p:par>
                  <p:par>
                    <p:cTn id="32" fill="hold">
                      <p:stCondLst>
                        <p:cond delay="indefinite"/>
                      </p:stCondLst>
                      <p:childTnLst>
                        <p:par>
                          <p:cTn id="33" fill="hold">
                            <p:stCondLst>
                              <p:cond delay="0"/>
                            </p:stCondLst>
                            <p:childTnLst>
                              <p:par>
                                <p:cTn id="34" presetID="18" presetClass="entr" presetSubtype="3" fill="hold" nodeType="clickEffect">
                                  <p:stCondLst>
                                    <p:cond delay="0"/>
                                  </p:stCondLst>
                                  <p:childTnLst>
                                    <p:set>
                                      <p:cBhvr>
                                        <p:cTn id="35" dur="1" fill="hold">
                                          <p:stCondLst>
                                            <p:cond delay="0"/>
                                          </p:stCondLst>
                                        </p:cTn>
                                        <p:tgtEl>
                                          <p:spTgt spid="92170"/>
                                        </p:tgtEl>
                                        <p:attrNameLst>
                                          <p:attrName>style.visibility</p:attrName>
                                        </p:attrNameLst>
                                      </p:cBhvr>
                                      <p:to>
                                        <p:strVal val="visible"/>
                                      </p:to>
                                    </p:set>
                                    <p:animEffect transition="in" filter="strips(upRight)">
                                      <p:cBhvr>
                                        <p:cTn id="36" dur="500"/>
                                        <p:tgtEl>
                                          <p:spTgt spid="92170"/>
                                        </p:tgtEl>
                                      </p:cBhvr>
                                    </p:animEffect>
                                  </p:childTnLst>
                                </p:cTn>
                              </p:par>
                            </p:childTnLst>
                          </p:cTn>
                        </p:par>
                        <p:par>
                          <p:cTn id="37" fill="hold">
                            <p:stCondLst>
                              <p:cond delay="500"/>
                            </p:stCondLst>
                            <p:childTnLst>
                              <p:par>
                                <p:cTn id="38" presetID="22" presetClass="entr" presetSubtype="8" fill="hold" grpId="0" nodeType="afterEffect">
                                  <p:stCondLst>
                                    <p:cond delay="0"/>
                                  </p:stCondLst>
                                  <p:iterate type="lt">
                                    <p:tmPct val="100000"/>
                                  </p:iterate>
                                  <p:childTnLst>
                                    <p:set>
                                      <p:cBhvr>
                                        <p:cTn id="39" dur="1" fill="hold">
                                          <p:stCondLst>
                                            <p:cond delay="0"/>
                                          </p:stCondLst>
                                        </p:cTn>
                                        <p:tgtEl>
                                          <p:spTgt spid="92167"/>
                                        </p:tgtEl>
                                        <p:attrNameLst>
                                          <p:attrName>style.visibility</p:attrName>
                                        </p:attrNameLst>
                                      </p:cBhvr>
                                      <p:to>
                                        <p:strVal val="visible"/>
                                      </p:to>
                                    </p:set>
                                    <p:animEffect transition="in" filter="wipe(left)">
                                      <p:cBhvr>
                                        <p:cTn id="40" dur="75"/>
                                        <p:tgtEl>
                                          <p:spTgt spid="92167"/>
                                        </p:tgtEl>
                                      </p:cBhvr>
                                    </p:animEffect>
                                  </p:childTnLst>
                                  <p:subTnLst>
                                    <p:audio>
                                      <p:cMediaNode>
                                        <p:cTn display="0" masterRel="sameClick">
                                          <p:stCondLst>
                                            <p:cond evt="begin" delay="0">
                                              <p:tn val="38"/>
                                            </p:cond>
                                          </p:stCondLst>
                                          <p:endCondLst>
                                            <p:cond evt="onStopAudio" delay="0">
                                              <p:tgtEl>
                                                <p:sldTgt/>
                                              </p:tgtEl>
                                            </p:cond>
                                          </p:endCondLst>
                                        </p:cTn>
                                        <p:tgtEl>
                                          <p:sndTgt r:embed="rId2" name="TYPE.WAV"/>
                                        </p:tgtEl>
                                      </p:cMediaNode>
                                    </p:audio>
                                  </p:subTnLst>
                                </p:cTn>
                              </p:par>
                            </p:childTnLst>
                          </p:cTn>
                        </p:par>
                      </p:childTnLst>
                    </p:cTn>
                  </p:par>
                  <p:par>
                    <p:cTn id="41" fill="hold">
                      <p:stCondLst>
                        <p:cond delay="indefinite"/>
                      </p:stCondLst>
                      <p:childTnLst>
                        <p:par>
                          <p:cTn id="42" fill="hold">
                            <p:stCondLst>
                              <p:cond delay="0"/>
                            </p:stCondLst>
                            <p:childTnLst>
                              <p:par>
                                <p:cTn id="43" presetID="18" presetClass="entr" presetSubtype="3" fill="hold" nodeType="clickEffect">
                                  <p:stCondLst>
                                    <p:cond delay="0"/>
                                  </p:stCondLst>
                                  <p:childTnLst>
                                    <p:set>
                                      <p:cBhvr>
                                        <p:cTn id="44" dur="1" fill="hold">
                                          <p:stCondLst>
                                            <p:cond delay="0"/>
                                          </p:stCondLst>
                                        </p:cTn>
                                        <p:tgtEl>
                                          <p:spTgt spid="92171"/>
                                        </p:tgtEl>
                                        <p:attrNameLst>
                                          <p:attrName>style.visibility</p:attrName>
                                        </p:attrNameLst>
                                      </p:cBhvr>
                                      <p:to>
                                        <p:strVal val="visible"/>
                                      </p:to>
                                    </p:set>
                                    <p:animEffect transition="in" filter="strips(upRight)">
                                      <p:cBhvr>
                                        <p:cTn id="45" dur="500"/>
                                        <p:tgtEl>
                                          <p:spTgt spid="92171"/>
                                        </p:tgtEl>
                                      </p:cBhvr>
                                    </p:animEffect>
                                  </p:childTnLst>
                                </p:cTn>
                              </p:par>
                            </p:childTnLst>
                          </p:cTn>
                        </p:par>
                        <p:par>
                          <p:cTn id="46" fill="hold">
                            <p:stCondLst>
                              <p:cond delay="500"/>
                            </p:stCondLst>
                            <p:childTnLst>
                              <p:par>
                                <p:cTn id="47" presetID="22" presetClass="entr" presetSubtype="8" fill="hold" grpId="0" nodeType="afterEffect">
                                  <p:stCondLst>
                                    <p:cond delay="0"/>
                                  </p:stCondLst>
                                  <p:iterate type="lt">
                                    <p:tmPct val="100000"/>
                                  </p:iterate>
                                  <p:childTnLst>
                                    <p:set>
                                      <p:cBhvr>
                                        <p:cTn id="48" dur="1" fill="hold">
                                          <p:stCondLst>
                                            <p:cond delay="0"/>
                                          </p:stCondLst>
                                        </p:cTn>
                                        <p:tgtEl>
                                          <p:spTgt spid="92166"/>
                                        </p:tgtEl>
                                        <p:attrNameLst>
                                          <p:attrName>style.visibility</p:attrName>
                                        </p:attrNameLst>
                                      </p:cBhvr>
                                      <p:to>
                                        <p:strVal val="visible"/>
                                      </p:to>
                                    </p:set>
                                    <p:animEffect transition="in" filter="wipe(left)">
                                      <p:cBhvr>
                                        <p:cTn id="49" dur="75"/>
                                        <p:tgtEl>
                                          <p:spTgt spid="92166"/>
                                        </p:tgtEl>
                                      </p:cBhvr>
                                    </p:animEffect>
                                  </p:childTnLst>
                                  <p:subTnLst>
                                    <p:audio>
                                      <p:cMediaNode>
                                        <p:cTn display="0" masterRel="sameClick">
                                          <p:stCondLst>
                                            <p:cond evt="begin" delay="0">
                                              <p:tn val="47"/>
                                            </p:cond>
                                          </p:stCondLst>
                                          <p:endCondLst>
                                            <p:cond evt="onStopAudio" delay="0">
                                              <p:tgtEl>
                                                <p:sldTgt/>
                                              </p:tgtEl>
                                            </p:cond>
                                          </p:endCondLst>
                                        </p:cTn>
                                        <p:tgtEl>
                                          <p:sndTgt r:embed="rId2" name="TYPE.WAV"/>
                                        </p:tgtEl>
                                      </p:cMediaNode>
                                    </p:audio>
                                  </p:subTnLst>
                                </p:cTn>
                              </p:par>
                            </p:childTnLst>
                          </p:cTn>
                        </p:par>
                      </p:childTnLst>
                    </p:cTn>
                  </p:par>
                  <p:par>
                    <p:cTn id="50" fill="hold">
                      <p:stCondLst>
                        <p:cond delay="indefinite"/>
                      </p:stCondLst>
                      <p:childTnLst>
                        <p:par>
                          <p:cTn id="51" fill="hold">
                            <p:stCondLst>
                              <p:cond delay="0"/>
                            </p:stCondLst>
                            <p:childTnLst>
                              <p:par>
                                <p:cTn id="52" presetID="18" presetClass="entr" presetSubtype="3" fill="hold" nodeType="clickEffect">
                                  <p:stCondLst>
                                    <p:cond delay="0"/>
                                  </p:stCondLst>
                                  <p:childTnLst>
                                    <p:set>
                                      <p:cBhvr>
                                        <p:cTn id="53" dur="1" fill="hold">
                                          <p:stCondLst>
                                            <p:cond delay="0"/>
                                          </p:stCondLst>
                                        </p:cTn>
                                        <p:tgtEl>
                                          <p:spTgt spid="92172"/>
                                        </p:tgtEl>
                                        <p:attrNameLst>
                                          <p:attrName>style.visibility</p:attrName>
                                        </p:attrNameLst>
                                      </p:cBhvr>
                                      <p:to>
                                        <p:strVal val="visible"/>
                                      </p:to>
                                    </p:set>
                                    <p:animEffect transition="in" filter="strips(upRight)">
                                      <p:cBhvr>
                                        <p:cTn id="54" dur="500"/>
                                        <p:tgtEl>
                                          <p:spTgt spid="92172"/>
                                        </p:tgtEl>
                                      </p:cBhvr>
                                    </p:animEffect>
                                  </p:childTnLst>
                                </p:cTn>
                              </p:par>
                            </p:childTnLst>
                          </p:cTn>
                        </p:par>
                        <p:par>
                          <p:cTn id="55" fill="hold">
                            <p:stCondLst>
                              <p:cond delay="500"/>
                            </p:stCondLst>
                            <p:childTnLst>
                              <p:par>
                                <p:cTn id="56" presetID="22" presetClass="entr" presetSubtype="8" fill="hold" grpId="0" nodeType="afterEffect">
                                  <p:stCondLst>
                                    <p:cond delay="0"/>
                                  </p:stCondLst>
                                  <p:iterate type="lt">
                                    <p:tmPct val="100000"/>
                                  </p:iterate>
                                  <p:childTnLst>
                                    <p:set>
                                      <p:cBhvr>
                                        <p:cTn id="57" dur="1" fill="hold">
                                          <p:stCondLst>
                                            <p:cond delay="0"/>
                                          </p:stCondLst>
                                        </p:cTn>
                                        <p:tgtEl>
                                          <p:spTgt spid="92165"/>
                                        </p:tgtEl>
                                        <p:attrNameLst>
                                          <p:attrName>style.visibility</p:attrName>
                                        </p:attrNameLst>
                                      </p:cBhvr>
                                      <p:to>
                                        <p:strVal val="visible"/>
                                      </p:to>
                                    </p:set>
                                    <p:animEffect transition="in" filter="wipe(left)">
                                      <p:cBhvr>
                                        <p:cTn id="58" dur="75"/>
                                        <p:tgtEl>
                                          <p:spTgt spid="92165"/>
                                        </p:tgtEl>
                                      </p:cBhvr>
                                    </p:animEffect>
                                  </p:childTnLst>
                                  <p:subTnLst>
                                    <p:audio>
                                      <p:cMediaNode>
                                        <p:cTn display="0" masterRel="sameClick">
                                          <p:stCondLst>
                                            <p:cond evt="begin" delay="0">
                                              <p:tn val="56"/>
                                            </p:cond>
                                          </p:stCondLst>
                                          <p:endCondLst>
                                            <p:cond evt="onStopAudio" delay="0">
                                              <p:tgtEl>
                                                <p:sldTgt/>
                                              </p:tgtEl>
                                            </p:cond>
                                          </p:endCondLst>
                                        </p:cTn>
                                        <p:tgtEl>
                                          <p:sndTgt r:embed="rId2" name="TYPE.WAV"/>
                                        </p:tgtEl>
                                      </p:cMediaNode>
                                    </p:audio>
                                  </p:sub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92176"/>
                                        </p:tgtEl>
                                        <p:attrNameLst>
                                          <p:attrName>style.visibility</p:attrName>
                                        </p:attrNameLst>
                                      </p:cBhvr>
                                      <p:to>
                                        <p:strVal val="visible"/>
                                      </p:to>
                                    </p:set>
                                    <p:animEffect transition="in" filter="wipe(left)">
                                      <p:cBhvr>
                                        <p:cTn id="63" dur="500"/>
                                        <p:tgtEl>
                                          <p:spTgt spid="9217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92175"/>
                                        </p:tgtEl>
                                        <p:attrNameLst>
                                          <p:attrName>style.visibility</p:attrName>
                                        </p:attrNameLst>
                                      </p:cBhvr>
                                      <p:to>
                                        <p:strVal val="visible"/>
                                      </p:to>
                                    </p:set>
                                    <p:animEffect transition="in" filter="wipe(left)">
                                      <p:cBhvr>
                                        <p:cTn id="68" dur="500"/>
                                        <p:tgtEl>
                                          <p:spTgt spid="9217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iterate type="lt">
                                    <p:tmPct val="100000"/>
                                  </p:iterate>
                                  <p:childTnLst>
                                    <p:set>
                                      <p:cBhvr>
                                        <p:cTn id="72" dur="1" fill="hold">
                                          <p:stCondLst>
                                            <p:cond delay="0"/>
                                          </p:stCondLst>
                                        </p:cTn>
                                        <p:tgtEl>
                                          <p:spTgt spid="92177">
                                            <p:txEl>
                                              <p:pRg st="0" end="0"/>
                                            </p:txEl>
                                          </p:spTgt>
                                        </p:tgtEl>
                                        <p:attrNameLst>
                                          <p:attrName>style.visibility</p:attrName>
                                        </p:attrNameLst>
                                      </p:cBhvr>
                                      <p:to>
                                        <p:strVal val="visible"/>
                                      </p:to>
                                    </p:set>
                                    <p:animEffect transition="in" filter="wipe(up)">
                                      <p:cBhvr>
                                        <p:cTn id="73" dur="75"/>
                                        <p:tgtEl>
                                          <p:spTgt spid="92177">
                                            <p:txEl>
                                              <p:pRg st="0" end="0"/>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2" name="TYPE.WAV"/>
                                        </p:tgtEl>
                                      </p:cMediaNode>
                                    </p:audio>
                                  </p:subTnLst>
                                </p:cTn>
                              </p:par>
                            </p:childTnLst>
                          </p:cTn>
                        </p:par>
                        <p:par>
                          <p:cTn id="74" fill="hold">
                            <p:stCondLst>
                              <p:cond delay="75"/>
                            </p:stCondLst>
                            <p:childTnLst>
                              <p:par>
                                <p:cTn id="75" presetID="22" presetClass="entr" presetSubtype="8" fill="hold" nodeType="afterEffect">
                                  <p:stCondLst>
                                    <p:cond delay="0"/>
                                  </p:stCondLst>
                                  <p:childTnLst>
                                    <p:set>
                                      <p:cBhvr>
                                        <p:cTn id="76" dur="1" fill="hold">
                                          <p:stCondLst>
                                            <p:cond delay="0"/>
                                          </p:stCondLst>
                                        </p:cTn>
                                        <p:tgtEl>
                                          <p:spTgt spid="92173"/>
                                        </p:tgtEl>
                                        <p:attrNameLst>
                                          <p:attrName>style.visibility</p:attrName>
                                        </p:attrNameLst>
                                      </p:cBhvr>
                                      <p:to>
                                        <p:strVal val="visible"/>
                                      </p:to>
                                    </p:set>
                                    <p:animEffect transition="in" filter="wipe(left)">
                                      <p:cBhvr>
                                        <p:cTn id="77" dur="500"/>
                                        <p:tgtEl>
                                          <p:spTgt spid="92173"/>
                                        </p:tgtEl>
                                      </p:cBhvr>
                                    </p:animEffect>
                                  </p:childTnLst>
                                </p:cTn>
                              </p:par>
                            </p:childTnLst>
                          </p:cTn>
                        </p:par>
                        <p:par>
                          <p:cTn id="78" fill="hold">
                            <p:stCondLst>
                              <p:cond delay="575"/>
                            </p:stCondLst>
                            <p:childTnLst>
                              <p:par>
                                <p:cTn id="79" presetID="22" presetClass="entr" presetSubtype="1" fill="hold" grpId="0" nodeType="afterEffect">
                                  <p:stCondLst>
                                    <p:cond delay="0"/>
                                  </p:stCondLst>
                                  <p:iterate type="lt">
                                    <p:tmPct val="100000"/>
                                  </p:iterate>
                                  <p:childTnLst>
                                    <p:set>
                                      <p:cBhvr>
                                        <p:cTn id="80" dur="1" fill="hold">
                                          <p:stCondLst>
                                            <p:cond delay="0"/>
                                          </p:stCondLst>
                                        </p:cTn>
                                        <p:tgtEl>
                                          <p:spTgt spid="92174">
                                            <p:txEl>
                                              <p:pRg st="0" end="0"/>
                                            </p:txEl>
                                          </p:spTgt>
                                        </p:tgtEl>
                                        <p:attrNameLst>
                                          <p:attrName>style.visibility</p:attrName>
                                        </p:attrNameLst>
                                      </p:cBhvr>
                                      <p:to>
                                        <p:strVal val="visible"/>
                                      </p:to>
                                    </p:set>
                                    <p:animEffect transition="in" filter="wipe(up)">
                                      <p:cBhvr>
                                        <p:cTn id="81" dur="75"/>
                                        <p:tgtEl>
                                          <p:spTgt spid="92174">
                                            <p:txEl>
                                              <p:pRg st="0" end="0"/>
                                            </p:txEl>
                                          </p:spTgt>
                                        </p:tgtEl>
                                      </p:cBhvr>
                                    </p:animEffect>
                                  </p:childTnLst>
                                  <p:subTnLst>
                                    <p:audio>
                                      <p:cMediaNode>
                                        <p:cTn display="0" masterRel="sameClick">
                                          <p:stCondLst>
                                            <p:cond evt="begin" delay="0">
                                              <p:tn val="79"/>
                                            </p:cond>
                                          </p:stCondLst>
                                          <p:endCondLst>
                                            <p:cond evt="onStopAudio" delay="0">
                                              <p:tgtEl>
                                                <p:sldTgt/>
                                              </p:tgtEl>
                                            </p:cond>
                                          </p:endCondLst>
                                        </p:cTn>
                                        <p:tgtEl>
                                          <p:sndTgt r:embed="rId2" name="TYPE.WAV"/>
                                        </p:tgtEl>
                                      </p:cMediaNode>
                                    </p:audio>
                                  </p:sub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2178"/>
                                        </p:tgtEl>
                                        <p:attrNameLst>
                                          <p:attrName>style.visibility</p:attrName>
                                        </p:attrNameLst>
                                      </p:cBhvr>
                                      <p:to>
                                        <p:strVal val="visible"/>
                                      </p:to>
                                    </p:set>
                                    <p:animEffect transition="in" filter="wipe(left)">
                                      <p:cBhvr>
                                        <p:cTn id="86" dur="500"/>
                                        <p:tgtEl>
                                          <p:spTgt spid="9217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92179">
                                            <p:txEl>
                                              <p:pRg st="0" end="0"/>
                                            </p:txEl>
                                          </p:spTgt>
                                        </p:tgtEl>
                                        <p:attrNameLst>
                                          <p:attrName>style.visibility</p:attrName>
                                        </p:attrNameLst>
                                      </p:cBhvr>
                                      <p:to>
                                        <p:strVal val="visible"/>
                                      </p:to>
                                    </p:set>
                                    <p:animEffect transition="in" filter="wipe(left)">
                                      <p:cBhvr>
                                        <p:cTn id="91" dur="500"/>
                                        <p:tgtEl>
                                          <p:spTgt spid="92179">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92180">
                                            <p:txEl>
                                              <p:pRg st="0" end="0"/>
                                            </p:txEl>
                                          </p:spTgt>
                                        </p:tgtEl>
                                        <p:attrNameLst>
                                          <p:attrName>style.visibility</p:attrName>
                                        </p:attrNameLst>
                                      </p:cBhvr>
                                      <p:to>
                                        <p:strVal val="visible"/>
                                      </p:to>
                                    </p:set>
                                    <p:animEffect transition="in" filter="wipe(left)">
                                      <p:cBhvr>
                                        <p:cTn id="96" dur="500"/>
                                        <p:tgtEl>
                                          <p:spTgt spid="921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build="p"/>
      <p:bldP spid="92164" grpId="0" build="p"/>
      <p:bldP spid="92165" grpId="0"/>
      <p:bldP spid="92166" grpId="0"/>
      <p:bldP spid="92167" grpId="0"/>
      <p:bldP spid="92168" grpId="0"/>
      <p:bldP spid="92174" grpId="0" build="p" advAuto="1000"/>
      <p:bldP spid="92175" grpId="0" animBg="1"/>
      <p:bldP spid="92176" grpId="0" animBg="1"/>
      <p:bldP spid="92177" grpId="0" build="p"/>
      <p:bldP spid="92178" grpId="0" animBg="1"/>
      <p:bldP spid="92179" grpId="0" build="p"/>
      <p:bldP spid="92180"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110</a:t>
            </a:fld>
            <a:r>
              <a:rPr lang="zh-CN" altLang="en-US" sz="1400" dirty="0">
                <a:ea typeface="楷体_GB2312"/>
              </a:rPr>
              <a:t>）</a:t>
            </a:r>
          </a:p>
        </p:txBody>
      </p:sp>
      <p:sp>
        <p:nvSpPr>
          <p:cNvPr id="147459" name="Text Box 2"/>
          <p:cNvSpPr txBox="1"/>
          <p:nvPr/>
        </p:nvSpPr>
        <p:spPr>
          <a:xfrm>
            <a:off x="406400" y="479425"/>
            <a:ext cx="8359775" cy="1325563"/>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rgbClr val="FF0000"/>
                </a:solidFill>
                <a:ea typeface="黑体" panose="02010609060101010101" pitchFamily="49" charset="-122"/>
              </a:rPr>
              <a:t>作业题</a:t>
            </a:r>
          </a:p>
          <a:p>
            <a:pPr marL="0" lvl="0" indent="0" eaLnBrk="1" hangingPunct="1">
              <a:spcBef>
                <a:spcPct val="50000"/>
              </a:spcBef>
              <a:buNone/>
            </a:pPr>
            <a:r>
              <a:rPr lang="en-US" altLang="zh-CN" b="1" dirty="0">
                <a:ea typeface="黑体" panose="02010609060101010101" pitchFamily="49" charset="-122"/>
              </a:rPr>
              <a:t>P37  </a:t>
            </a:r>
            <a:r>
              <a:rPr lang="zh-CN" altLang="en-US" b="1" dirty="0">
                <a:ea typeface="黑体" panose="02010609060101010101" pitchFamily="49" charset="-122"/>
              </a:rPr>
              <a:t>题</a:t>
            </a:r>
            <a:r>
              <a:rPr lang="en-US" altLang="zh-CN" b="1" dirty="0">
                <a:ea typeface="黑体" panose="02010609060101010101" pitchFamily="49" charset="-122"/>
              </a:rPr>
              <a:t>10</a:t>
            </a:r>
            <a:r>
              <a:rPr lang="zh-CN" altLang="en-US" b="1" dirty="0">
                <a:ea typeface="黑体" panose="02010609060101010101" pitchFamily="49" charset="-122"/>
              </a:rPr>
              <a:t>，</a:t>
            </a:r>
            <a:r>
              <a:rPr lang="en-US" altLang="zh-CN" b="1" dirty="0">
                <a:ea typeface="黑体" panose="02010609060101010101" pitchFamily="49" charset="-122"/>
              </a:rPr>
              <a:t>11</a:t>
            </a:r>
            <a:endParaRPr lang="zh-CN" altLang="en-US" b="1" dirty="0">
              <a:ea typeface="黑体" panose="02010609060101010101" pitchFamily="49"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111</a:t>
            </a:fld>
            <a:r>
              <a:rPr lang="zh-CN" altLang="en-US" sz="1400" dirty="0">
                <a:ea typeface="楷体_GB2312"/>
              </a:rPr>
              <a:t>）</a:t>
            </a:r>
          </a:p>
        </p:txBody>
      </p:sp>
      <p:sp>
        <p:nvSpPr>
          <p:cNvPr id="148483" name="Rectangle 2"/>
          <p:cNvSpPr/>
          <p:nvPr/>
        </p:nvSpPr>
        <p:spPr>
          <a:xfrm>
            <a:off x="898525" y="414338"/>
            <a:ext cx="1670050" cy="57943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dirty="0">
                <a:solidFill>
                  <a:srgbClr val="FF3300"/>
                </a:solidFill>
                <a:latin typeface="黑体" panose="02010609060101010101" pitchFamily="49" charset="-122"/>
                <a:ea typeface="黑体" panose="02010609060101010101" pitchFamily="49" charset="-122"/>
              </a:rPr>
              <a:t>1</a:t>
            </a:r>
            <a:r>
              <a:rPr lang="zh-CN" altLang="en-US" dirty="0">
                <a:solidFill>
                  <a:srgbClr val="FF3300"/>
                </a:solidFill>
                <a:latin typeface="黑体" panose="02010609060101010101" pitchFamily="49" charset="-122"/>
                <a:ea typeface="黑体" panose="02010609060101010101" pitchFamily="49" charset="-122"/>
              </a:rPr>
              <a:t>、化简</a:t>
            </a:r>
            <a:r>
              <a:rPr lang="zh-CN" altLang="en-US" sz="1800" dirty="0">
                <a:latin typeface="Arial" panose="020B0604020202020204" pitchFamily="34" charset="0"/>
                <a:ea typeface="黑体" panose="02010609060101010101" pitchFamily="49" charset="-122"/>
              </a:rPr>
              <a:t> </a:t>
            </a:r>
          </a:p>
        </p:txBody>
      </p:sp>
      <p:sp>
        <p:nvSpPr>
          <p:cNvPr id="148484" name="Rectangle 3"/>
          <p:cNvSpPr/>
          <p:nvPr/>
        </p:nvSpPr>
        <p:spPr>
          <a:xfrm>
            <a:off x="0" y="330993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aphicFrame>
        <p:nvGraphicFramePr>
          <p:cNvPr id="148485" name="Object 4"/>
          <p:cNvGraphicFramePr>
            <a:graphicFrameLocks noChangeAspect="1"/>
          </p:cNvGraphicFramePr>
          <p:nvPr/>
        </p:nvGraphicFramePr>
        <p:xfrm>
          <a:off x="2724150" y="344488"/>
          <a:ext cx="5713413" cy="677862"/>
        </p:xfrm>
        <a:graphic>
          <a:graphicData uri="http://schemas.openxmlformats.org/presentationml/2006/ole">
            <mc:AlternateContent xmlns:mc="http://schemas.openxmlformats.org/markup-compatibility/2006">
              <mc:Choice xmlns:v="urn:schemas-microsoft-com:vml" Requires="v">
                <p:oleObj spid="_x0000_s54279" r:id="rId3" imgW="34671000" imgH="4171950" progId="Equation.3">
                  <p:embed/>
                </p:oleObj>
              </mc:Choice>
              <mc:Fallback>
                <p:oleObj r:id="rId3" imgW="34671000" imgH="4171950" progId="Equation.3">
                  <p:embed/>
                  <p:pic>
                    <p:nvPicPr>
                      <p:cNvPr id="0" name="图片 3202"/>
                      <p:cNvPicPr/>
                      <p:nvPr/>
                    </p:nvPicPr>
                    <p:blipFill>
                      <a:blip r:embed="rId4"/>
                      <a:stretch>
                        <a:fillRect/>
                      </a:stretch>
                    </p:blipFill>
                    <p:spPr>
                      <a:xfrm>
                        <a:off x="2724150" y="344488"/>
                        <a:ext cx="5713413" cy="677862"/>
                      </a:xfrm>
                      <a:prstGeom prst="rect">
                        <a:avLst/>
                      </a:prstGeom>
                      <a:noFill/>
                      <a:ln w="38100">
                        <a:noFill/>
                        <a:miter/>
                      </a:ln>
                    </p:spPr>
                  </p:pic>
                </p:oleObj>
              </mc:Fallback>
            </mc:AlternateContent>
          </a:graphicData>
        </a:graphic>
      </p:graphicFrame>
      <p:sp>
        <p:nvSpPr>
          <p:cNvPr id="148486" name="Rectangle 5"/>
          <p:cNvSpPr/>
          <p:nvPr/>
        </p:nvSpPr>
        <p:spPr>
          <a:xfrm>
            <a:off x="0" y="25908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aphicFrame>
        <p:nvGraphicFramePr>
          <p:cNvPr id="148487" name="Object 8"/>
          <p:cNvGraphicFramePr>
            <a:graphicFrameLocks noChangeAspect="1"/>
          </p:cNvGraphicFramePr>
          <p:nvPr/>
        </p:nvGraphicFramePr>
        <p:xfrm>
          <a:off x="1957388" y="1749425"/>
          <a:ext cx="4114800" cy="3000375"/>
        </p:xfrm>
        <a:graphic>
          <a:graphicData uri="http://schemas.openxmlformats.org/presentationml/2006/ole">
            <mc:AlternateContent xmlns:mc="http://schemas.openxmlformats.org/markup-compatibility/2006">
              <mc:Choice xmlns:v="urn:schemas-microsoft-com:vml" Requires="v">
                <p:oleObj spid="_x0000_s54280" r:id="rId5" imgW="1607820" imgH="1216025" progId="Visio.Drawing.11">
                  <p:embed/>
                </p:oleObj>
              </mc:Choice>
              <mc:Fallback>
                <p:oleObj r:id="rId5" imgW="1607820" imgH="1216025" progId="Visio.Drawing.11">
                  <p:embed/>
                  <p:pic>
                    <p:nvPicPr>
                      <p:cNvPr id="0" name="图片 3201"/>
                      <p:cNvPicPr/>
                      <p:nvPr/>
                    </p:nvPicPr>
                    <p:blipFill>
                      <a:blip r:embed="rId6"/>
                      <a:stretch>
                        <a:fillRect/>
                      </a:stretch>
                    </p:blipFill>
                    <p:spPr>
                      <a:xfrm>
                        <a:off x="1957388" y="1749425"/>
                        <a:ext cx="4114800" cy="3000375"/>
                      </a:xfrm>
                      <a:prstGeom prst="rect">
                        <a:avLst/>
                      </a:prstGeom>
                      <a:noFill/>
                      <a:ln w="38100">
                        <a:noFill/>
                        <a:miter/>
                      </a:ln>
                    </p:spPr>
                  </p:pic>
                </p:oleObj>
              </mc:Fallback>
            </mc:AlternateContent>
          </a:graphicData>
        </a:graphic>
      </p:graphicFrame>
      <p:sp>
        <p:nvSpPr>
          <p:cNvPr id="260114" name="Text Box 18"/>
          <p:cNvSpPr txBox="1"/>
          <p:nvPr/>
        </p:nvSpPr>
        <p:spPr>
          <a:xfrm>
            <a:off x="3133725" y="2949575"/>
            <a:ext cx="2292350" cy="150495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457200" lvl="0" indent="-457200" eaLnBrk="1" hangingPunct="1">
              <a:lnSpc>
                <a:spcPct val="120000"/>
              </a:lnSpc>
              <a:spcBef>
                <a:spcPct val="50000"/>
              </a:spcBef>
              <a:buAutoNum type="arabicPlain"/>
            </a:pPr>
            <a:r>
              <a:rPr lang="en-US" altLang="zh-CN" dirty="0">
                <a:solidFill>
                  <a:srgbClr val="FF0000"/>
                </a:solidFill>
                <a:ea typeface="楷体_GB2312"/>
              </a:rPr>
              <a:t>   1      1</a:t>
            </a:r>
          </a:p>
          <a:p>
            <a:pPr marL="457200" lvl="0" indent="-457200" eaLnBrk="1" hangingPunct="1">
              <a:lnSpc>
                <a:spcPct val="120000"/>
              </a:lnSpc>
              <a:spcBef>
                <a:spcPct val="50000"/>
              </a:spcBef>
              <a:buNone/>
            </a:pPr>
            <a:r>
              <a:rPr lang="en-US" altLang="zh-CN" dirty="0">
                <a:solidFill>
                  <a:srgbClr val="FF0000"/>
                </a:solidFill>
                <a:ea typeface="楷体_GB2312"/>
              </a:rPr>
              <a:t>1</a:t>
            </a:r>
          </a:p>
        </p:txBody>
      </p:sp>
      <p:sp>
        <p:nvSpPr>
          <p:cNvPr id="260115" name="Text Box 19"/>
          <p:cNvSpPr txBox="1"/>
          <p:nvPr/>
        </p:nvSpPr>
        <p:spPr>
          <a:xfrm>
            <a:off x="3886200" y="2922588"/>
            <a:ext cx="2292350" cy="150495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457200" lvl="0" indent="-457200" eaLnBrk="1" hangingPunct="1">
              <a:lnSpc>
                <a:spcPct val="120000"/>
              </a:lnSpc>
              <a:spcBef>
                <a:spcPct val="50000"/>
              </a:spcBef>
              <a:buNone/>
            </a:pPr>
            <a:r>
              <a:rPr lang="en-US" altLang="zh-CN" dirty="0">
                <a:solidFill>
                  <a:srgbClr val="FF0000"/>
                </a:solidFill>
                <a:ea typeface="楷体_GB2312"/>
              </a:rPr>
              <a:t>               0</a:t>
            </a:r>
          </a:p>
          <a:p>
            <a:pPr marL="457200" lvl="0" indent="-457200" eaLnBrk="1" hangingPunct="1">
              <a:lnSpc>
                <a:spcPct val="120000"/>
              </a:lnSpc>
              <a:spcBef>
                <a:spcPct val="50000"/>
              </a:spcBef>
              <a:buNone/>
            </a:pPr>
            <a:r>
              <a:rPr lang="en-US" altLang="zh-CN" dirty="0">
                <a:solidFill>
                  <a:srgbClr val="FF0000"/>
                </a:solidFill>
                <a:ea typeface="楷体_GB2312"/>
              </a:rPr>
              <a:t>0      0     0</a:t>
            </a:r>
          </a:p>
        </p:txBody>
      </p:sp>
      <p:sp>
        <p:nvSpPr>
          <p:cNvPr id="260116" name="Oval 20"/>
          <p:cNvSpPr/>
          <p:nvPr/>
        </p:nvSpPr>
        <p:spPr>
          <a:xfrm>
            <a:off x="3729038" y="2890838"/>
            <a:ext cx="1493837" cy="812800"/>
          </a:xfrm>
          <a:prstGeom prst="ellipse">
            <a:avLst/>
          </a:prstGeom>
          <a:noFill/>
          <a:ln w="38100" cap="flat" cmpd="sng">
            <a:solidFill>
              <a:srgbClr val="0000FF"/>
            </a:solidFill>
            <a:prstDash val="solid"/>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260117" name="Oval 21"/>
          <p:cNvSpPr/>
          <p:nvPr/>
        </p:nvSpPr>
        <p:spPr>
          <a:xfrm>
            <a:off x="2946400" y="2917825"/>
            <a:ext cx="711200" cy="1712913"/>
          </a:xfrm>
          <a:prstGeom prst="ellipse">
            <a:avLst/>
          </a:prstGeom>
          <a:noFill/>
          <a:ln w="38100" cap="flat" cmpd="sng">
            <a:solidFill>
              <a:srgbClr val="FF00FF"/>
            </a:solidFill>
            <a:prstDash val="solid"/>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260118" name="Line 22"/>
          <p:cNvSpPr/>
          <p:nvPr/>
        </p:nvSpPr>
        <p:spPr>
          <a:xfrm flipH="1">
            <a:off x="2322513" y="4530725"/>
            <a:ext cx="768350" cy="579438"/>
          </a:xfrm>
          <a:prstGeom prst="line">
            <a:avLst/>
          </a:prstGeom>
          <a:ln w="38100" cap="flat" cmpd="sng">
            <a:solidFill>
              <a:srgbClr val="FF00FF"/>
            </a:solidFill>
            <a:prstDash val="solid"/>
            <a:headEnd type="none" w="med" len="med"/>
            <a:tailEnd type="none" w="med" len="med"/>
          </a:ln>
        </p:spPr>
      </p:sp>
      <p:sp>
        <p:nvSpPr>
          <p:cNvPr id="260120" name="Line 24"/>
          <p:cNvSpPr/>
          <p:nvPr/>
        </p:nvSpPr>
        <p:spPr>
          <a:xfrm flipH="1">
            <a:off x="4106863" y="2047875"/>
            <a:ext cx="768350" cy="928688"/>
          </a:xfrm>
          <a:prstGeom prst="line">
            <a:avLst/>
          </a:prstGeom>
          <a:ln w="38100" cap="flat" cmpd="sng">
            <a:solidFill>
              <a:srgbClr val="0000FF"/>
            </a:solidFill>
            <a:prstDash val="solid"/>
            <a:headEnd type="none" w="med" len="med"/>
            <a:tailEnd type="none" w="med" len="med"/>
          </a:ln>
        </p:spPr>
      </p:sp>
      <p:grpSp>
        <p:nvGrpSpPr>
          <p:cNvPr id="260127" name="Group 31"/>
          <p:cNvGrpSpPr/>
          <p:nvPr/>
        </p:nvGrpSpPr>
        <p:grpSpPr>
          <a:xfrm>
            <a:off x="1755775" y="5126038"/>
            <a:ext cx="725488" cy="487362"/>
            <a:chOff x="1106" y="2725"/>
            <a:chExt cx="457" cy="307"/>
          </a:xfrm>
        </p:grpSpPr>
        <p:sp>
          <p:nvSpPr>
            <p:cNvPr id="148499" name="Text Box 23"/>
            <p:cNvSpPr txBox="1"/>
            <p:nvPr/>
          </p:nvSpPr>
          <p:spPr>
            <a:xfrm>
              <a:off x="1106" y="2725"/>
              <a:ext cx="457" cy="307"/>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00FF"/>
                  </a:solidFill>
                  <a:ea typeface="楷体_GB2312"/>
                </a:rPr>
                <a:t>BC</a:t>
              </a:r>
            </a:p>
          </p:txBody>
        </p:sp>
        <p:sp>
          <p:nvSpPr>
            <p:cNvPr id="148500" name="Line 27"/>
            <p:cNvSpPr/>
            <p:nvPr/>
          </p:nvSpPr>
          <p:spPr>
            <a:xfrm>
              <a:off x="1115" y="2752"/>
              <a:ext cx="128" cy="0"/>
            </a:xfrm>
            <a:prstGeom prst="line">
              <a:avLst/>
            </a:prstGeom>
            <a:ln w="38100" cap="flat" cmpd="sng">
              <a:solidFill>
                <a:srgbClr val="FF00FF"/>
              </a:solidFill>
              <a:prstDash val="solid"/>
              <a:headEnd type="none" w="med" len="med"/>
              <a:tailEnd type="none" w="med" len="med"/>
            </a:ln>
          </p:spPr>
        </p:sp>
        <p:sp>
          <p:nvSpPr>
            <p:cNvPr id="148501" name="Line 28"/>
            <p:cNvSpPr/>
            <p:nvPr/>
          </p:nvSpPr>
          <p:spPr>
            <a:xfrm>
              <a:off x="1316" y="2743"/>
              <a:ext cx="128" cy="0"/>
            </a:xfrm>
            <a:prstGeom prst="line">
              <a:avLst/>
            </a:prstGeom>
            <a:ln w="38100" cap="flat" cmpd="sng">
              <a:solidFill>
                <a:srgbClr val="FF00FF"/>
              </a:solidFill>
              <a:prstDash val="solid"/>
              <a:headEnd type="none" w="med" len="med"/>
              <a:tailEnd type="none" w="med" len="med"/>
            </a:ln>
          </p:spPr>
        </p:sp>
      </p:grpSp>
      <p:grpSp>
        <p:nvGrpSpPr>
          <p:cNvPr id="260128" name="Group 32"/>
          <p:cNvGrpSpPr/>
          <p:nvPr/>
        </p:nvGrpSpPr>
        <p:grpSpPr>
          <a:xfrm>
            <a:off x="4992688" y="1730375"/>
            <a:ext cx="725487" cy="487363"/>
            <a:chOff x="3145" y="586"/>
            <a:chExt cx="457" cy="307"/>
          </a:xfrm>
        </p:grpSpPr>
        <p:sp>
          <p:nvSpPr>
            <p:cNvPr id="148497" name="Text Box 25"/>
            <p:cNvSpPr txBox="1"/>
            <p:nvPr/>
          </p:nvSpPr>
          <p:spPr>
            <a:xfrm>
              <a:off x="3145" y="586"/>
              <a:ext cx="457" cy="307"/>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0000FF"/>
                  </a:solidFill>
                  <a:ea typeface="楷体_GB2312"/>
                </a:rPr>
                <a:t>AC</a:t>
              </a:r>
            </a:p>
          </p:txBody>
        </p:sp>
        <p:sp>
          <p:nvSpPr>
            <p:cNvPr id="148498" name="Line 30"/>
            <p:cNvSpPr/>
            <p:nvPr/>
          </p:nvSpPr>
          <p:spPr>
            <a:xfrm>
              <a:off x="3162" y="613"/>
              <a:ext cx="128" cy="0"/>
            </a:xfrm>
            <a:prstGeom prst="line">
              <a:avLst/>
            </a:prstGeom>
            <a:ln w="38100" cap="flat" cmpd="sng">
              <a:solidFill>
                <a:srgbClr val="0000FF"/>
              </a:solidFill>
              <a:prstDash val="solid"/>
              <a:headEnd type="none" w="med" len="med"/>
              <a:tailEnd type="none" w="med" len="med"/>
            </a:ln>
          </p:spPr>
        </p:sp>
      </p:grpSp>
      <p:graphicFrame>
        <p:nvGraphicFramePr>
          <p:cNvPr id="260129" name="Object 33"/>
          <p:cNvGraphicFramePr>
            <a:graphicFrameLocks noChangeAspect="1"/>
          </p:cNvGraphicFramePr>
          <p:nvPr/>
        </p:nvGraphicFramePr>
        <p:xfrm>
          <a:off x="1670050" y="5859463"/>
          <a:ext cx="3146425" cy="736600"/>
        </p:xfrm>
        <a:graphic>
          <a:graphicData uri="http://schemas.openxmlformats.org/presentationml/2006/ole">
            <mc:AlternateContent xmlns:mc="http://schemas.openxmlformats.org/markup-compatibility/2006">
              <mc:Choice xmlns:v="urn:schemas-microsoft-com:vml" Requires="v">
                <p:oleObj spid="_x0000_s54281" r:id="rId7" imgW="17554575" imgH="4171950" progId="Equation.3">
                  <p:embed/>
                </p:oleObj>
              </mc:Choice>
              <mc:Fallback>
                <p:oleObj r:id="rId7" imgW="17554575" imgH="4171950" progId="Equation.3">
                  <p:embed/>
                  <p:pic>
                    <p:nvPicPr>
                      <p:cNvPr id="0" name="图片 3200"/>
                      <p:cNvPicPr/>
                      <p:nvPr/>
                    </p:nvPicPr>
                    <p:blipFill>
                      <a:blip r:embed="rId8"/>
                      <a:stretch>
                        <a:fillRect/>
                      </a:stretch>
                    </p:blipFill>
                    <p:spPr>
                      <a:xfrm>
                        <a:off x="1670050" y="5859463"/>
                        <a:ext cx="3146425" cy="736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0114"/>
                                        </p:tgtEl>
                                        <p:attrNameLst>
                                          <p:attrName>style.visibility</p:attrName>
                                        </p:attrNameLst>
                                      </p:cBhvr>
                                      <p:to>
                                        <p:strVal val="visible"/>
                                      </p:to>
                                    </p:set>
                                    <p:anim calcmode="lin" valueType="num">
                                      <p:cBhvr additive="base">
                                        <p:cTn id="7" dur="500" fill="hold"/>
                                        <p:tgtEl>
                                          <p:spTgt spid="260114"/>
                                        </p:tgtEl>
                                        <p:attrNameLst>
                                          <p:attrName>ppt_x</p:attrName>
                                        </p:attrNameLst>
                                      </p:cBhvr>
                                      <p:tavLst>
                                        <p:tav tm="0">
                                          <p:val>
                                            <p:strVal val="0-#ppt_w/2"/>
                                          </p:val>
                                        </p:tav>
                                        <p:tav tm="100000">
                                          <p:val>
                                            <p:strVal val="#ppt_x"/>
                                          </p:val>
                                        </p:tav>
                                      </p:tavLst>
                                    </p:anim>
                                    <p:anim calcmode="lin" valueType="num">
                                      <p:cBhvr additive="base">
                                        <p:cTn id="8" dur="500" fill="hold"/>
                                        <p:tgtEl>
                                          <p:spTgt spid="2601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60115"/>
                                        </p:tgtEl>
                                        <p:attrNameLst>
                                          <p:attrName>style.visibility</p:attrName>
                                        </p:attrNameLst>
                                      </p:cBhvr>
                                      <p:to>
                                        <p:strVal val="visible"/>
                                      </p:to>
                                    </p:set>
                                    <p:anim calcmode="lin" valueType="num">
                                      <p:cBhvr additive="base">
                                        <p:cTn id="12" dur="500" fill="hold"/>
                                        <p:tgtEl>
                                          <p:spTgt spid="260115"/>
                                        </p:tgtEl>
                                        <p:attrNameLst>
                                          <p:attrName>ppt_x</p:attrName>
                                        </p:attrNameLst>
                                      </p:cBhvr>
                                      <p:tavLst>
                                        <p:tav tm="0">
                                          <p:val>
                                            <p:strVal val="1+#ppt_w/2"/>
                                          </p:val>
                                        </p:tav>
                                        <p:tav tm="100000">
                                          <p:val>
                                            <p:strVal val="#ppt_x"/>
                                          </p:val>
                                        </p:tav>
                                      </p:tavLst>
                                    </p:anim>
                                    <p:anim calcmode="lin" valueType="num">
                                      <p:cBhvr additive="base">
                                        <p:cTn id="13" dur="500" fill="hold"/>
                                        <p:tgtEl>
                                          <p:spTgt spid="26011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260117"/>
                                        </p:tgtEl>
                                        <p:attrNameLst>
                                          <p:attrName>style.visibility</p:attrName>
                                        </p:attrNameLst>
                                      </p:cBhvr>
                                      <p:to>
                                        <p:strVal val="visible"/>
                                      </p:to>
                                    </p:set>
                                    <p:anim calcmode="lin" valueType="num">
                                      <p:cBhvr>
                                        <p:cTn id="18" dur="500" fill="hold"/>
                                        <p:tgtEl>
                                          <p:spTgt spid="260117"/>
                                        </p:tgtEl>
                                        <p:attrNameLst>
                                          <p:attrName>ppt_w</p:attrName>
                                        </p:attrNameLst>
                                      </p:cBhvr>
                                      <p:tavLst>
                                        <p:tav tm="0">
                                          <p:val>
                                            <p:fltVal val="0"/>
                                          </p:val>
                                        </p:tav>
                                        <p:tav tm="100000">
                                          <p:val>
                                            <p:strVal val="#ppt_w"/>
                                          </p:val>
                                        </p:tav>
                                      </p:tavLst>
                                    </p:anim>
                                    <p:anim calcmode="lin" valueType="num">
                                      <p:cBhvr>
                                        <p:cTn id="19" dur="500" fill="hold"/>
                                        <p:tgtEl>
                                          <p:spTgt spid="260117"/>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260116"/>
                                        </p:tgtEl>
                                        <p:attrNameLst>
                                          <p:attrName>style.visibility</p:attrName>
                                        </p:attrNameLst>
                                      </p:cBhvr>
                                      <p:to>
                                        <p:strVal val="visible"/>
                                      </p:to>
                                    </p:set>
                                    <p:anim calcmode="lin" valueType="num">
                                      <p:cBhvr>
                                        <p:cTn id="24" dur="500" fill="hold"/>
                                        <p:tgtEl>
                                          <p:spTgt spid="260116"/>
                                        </p:tgtEl>
                                        <p:attrNameLst>
                                          <p:attrName>ppt_w</p:attrName>
                                        </p:attrNameLst>
                                      </p:cBhvr>
                                      <p:tavLst>
                                        <p:tav tm="0">
                                          <p:val>
                                            <p:fltVal val="0"/>
                                          </p:val>
                                        </p:tav>
                                        <p:tav tm="100000">
                                          <p:val>
                                            <p:strVal val="#ppt_w"/>
                                          </p:val>
                                        </p:tav>
                                      </p:tavLst>
                                    </p:anim>
                                    <p:anim calcmode="lin" valueType="num">
                                      <p:cBhvr>
                                        <p:cTn id="25" dur="500" fill="hold"/>
                                        <p:tgtEl>
                                          <p:spTgt spid="260116"/>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60118"/>
                                        </p:tgtEl>
                                        <p:attrNameLst>
                                          <p:attrName>style.visibility</p:attrName>
                                        </p:attrNameLst>
                                      </p:cBhvr>
                                      <p:to>
                                        <p:strVal val="visible"/>
                                      </p:to>
                                    </p:set>
                                    <p:animEffect transition="in" filter="dissolve">
                                      <p:cBhvr>
                                        <p:cTn id="30" dur="500"/>
                                        <p:tgtEl>
                                          <p:spTgt spid="260118"/>
                                        </p:tgtEl>
                                      </p:cBhvr>
                                    </p:animEffect>
                                  </p:childTnLst>
                                </p:cTn>
                              </p:par>
                            </p:childTnLst>
                          </p:cTn>
                        </p:par>
                        <p:par>
                          <p:cTn id="31" fill="hold">
                            <p:stCondLst>
                              <p:cond delay="500"/>
                            </p:stCondLst>
                            <p:childTnLst>
                              <p:par>
                                <p:cTn id="32" presetID="23" presetClass="entr" presetSubtype="16" fill="hold" nodeType="afterEffect">
                                  <p:stCondLst>
                                    <p:cond delay="0"/>
                                  </p:stCondLst>
                                  <p:childTnLst>
                                    <p:set>
                                      <p:cBhvr>
                                        <p:cTn id="33" dur="1" fill="hold">
                                          <p:stCondLst>
                                            <p:cond delay="0"/>
                                          </p:stCondLst>
                                        </p:cTn>
                                        <p:tgtEl>
                                          <p:spTgt spid="260127"/>
                                        </p:tgtEl>
                                        <p:attrNameLst>
                                          <p:attrName>style.visibility</p:attrName>
                                        </p:attrNameLst>
                                      </p:cBhvr>
                                      <p:to>
                                        <p:strVal val="visible"/>
                                      </p:to>
                                    </p:set>
                                    <p:anim calcmode="lin" valueType="num">
                                      <p:cBhvr>
                                        <p:cTn id="34" dur="500" fill="hold"/>
                                        <p:tgtEl>
                                          <p:spTgt spid="260127"/>
                                        </p:tgtEl>
                                        <p:attrNameLst>
                                          <p:attrName>ppt_w</p:attrName>
                                        </p:attrNameLst>
                                      </p:cBhvr>
                                      <p:tavLst>
                                        <p:tav tm="0">
                                          <p:val>
                                            <p:fltVal val="0"/>
                                          </p:val>
                                        </p:tav>
                                        <p:tav tm="100000">
                                          <p:val>
                                            <p:strVal val="#ppt_w"/>
                                          </p:val>
                                        </p:tav>
                                      </p:tavLst>
                                    </p:anim>
                                    <p:anim calcmode="lin" valueType="num">
                                      <p:cBhvr>
                                        <p:cTn id="35" dur="500" fill="hold"/>
                                        <p:tgtEl>
                                          <p:spTgt spid="260127"/>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60120"/>
                                        </p:tgtEl>
                                        <p:attrNameLst>
                                          <p:attrName>style.visibility</p:attrName>
                                        </p:attrNameLst>
                                      </p:cBhvr>
                                      <p:to>
                                        <p:strVal val="visible"/>
                                      </p:to>
                                    </p:set>
                                    <p:animEffect transition="in" filter="dissolve">
                                      <p:cBhvr>
                                        <p:cTn id="40" dur="500"/>
                                        <p:tgtEl>
                                          <p:spTgt spid="260120"/>
                                        </p:tgtEl>
                                      </p:cBhvr>
                                    </p:animEffect>
                                  </p:childTnLst>
                                </p:cTn>
                              </p:par>
                            </p:childTnLst>
                          </p:cTn>
                        </p:par>
                        <p:par>
                          <p:cTn id="41" fill="hold">
                            <p:stCondLst>
                              <p:cond delay="500"/>
                            </p:stCondLst>
                            <p:childTnLst>
                              <p:par>
                                <p:cTn id="42" presetID="23" presetClass="entr" presetSubtype="16" fill="hold" nodeType="afterEffect">
                                  <p:stCondLst>
                                    <p:cond delay="0"/>
                                  </p:stCondLst>
                                  <p:childTnLst>
                                    <p:set>
                                      <p:cBhvr>
                                        <p:cTn id="43" dur="1" fill="hold">
                                          <p:stCondLst>
                                            <p:cond delay="0"/>
                                          </p:stCondLst>
                                        </p:cTn>
                                        <p:tgtEl>
                                          <p:spTgt spid="260128"/>
                                        </p:tgtEl>
                                        <p:attrNameLst>
                                          <p:attrName>style.visibility</p:attrName>
                                        </p:attrNameLst>
                                      </p:cBhvr>
                                      <p:to>
                                        <p:strVal val="visible"/>
                                      </p:to>
                                    </p:set>
                                    <p:anim calcmode="lin" valueType="num">
                                      <p:cBhvr>
                                        <p:cTn id="44" dur="500" fill="hold"/>
                                        <p:tgtEl>
                                          <p:spTgt spid="260128"/>
                                        </p:tgtEl>
                                        <p:attrNameLst>
                                          <p:attrName>ppt_w</p:attrName>
                                        </p:attrNameLst>
                                      </p:cBhvr>
                                      <p:tavLst>
                                        <p:tav tm="0">
                                          <p:val>
                                            <p:fltVal val="0"/>
                                          </p:val>
                                        </p:tav>
                                        <p:tav tm="100000">
                                          <p:val>
                                            <p:strVal val="#ppt_w"/>
                                          </p:val>
                                        </p:tav>
                                      </p:tavLst>
                                    </p:anim>
                                    <p:anim calcmode="lin" valueType="num">
                                      <p:cBhvr>
                                        <p:cTn id="45" dur="500" fill="hold"/>
                                        <p:tgtEl>
                                          <p:spTgt spid="260128"/>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60129"/>
                                        </p:tgtEl>
                                        <p:attrNameLst>
                                          <p:attrName>style.visibility</p:attrName>
                                        </p:attrNameLst>
                                      </p:cBhvr>
                                      <p:to>
                                        <p:strVal val="visible"/>
                                      </p:to>
                                    </p:set>
                                    <p:animEffect transition="in" filter="wipe(left)">
                                      <p:cBhvr>
                                        <p:cTn id="50" dur="500"/>
                                        <p:tgtEl>
                                          <p:spTgt spid="260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14" grpId="0"/>
      <p:bldP spid="26011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112</a:t>
            </a:fld>
            <a:r>
              <a:rPr lang="zh-CN" altLang="en-US" sz="1400" dirty="0">
                <a:ea typeface="楷体_GB2312"/>
              </a:rPr>
              <a:t>）</a:t>
            </a:r>
          </a:p>
        </p:txBody>
      </p:sp>
      <p:sp>
        <p:nvSpPr>
          <p:cNvPr id="149507" name="Rectangle 2"/>
          <p:cNvSpPr/>
          <p:nvPr/>
        </p:nvSpPr>
        <p:spPr>
          <a:xfrm>
            <a:off x="0" y="33194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aphicFrame>
        <p:nvGraphicFramePr>
          <p:cNvPr id="149508" name="Object 3"/>
          <p:cNvGraphicFramePr>
            <a:graphicFrameLocks noChangeAspect="1"/>
          </p:cNvGraphicFramePr>
          <p:nvPr/>
        </p:nvGraphicFramePr>
        <p:xfrm>
          <a:off x="2208213" y="379413"/>
          <a:ext cx="5899150" cy="722312"/>
        </p:xfrm>
        <a:graphic>
          <a:graphicData uri="http://schemas.openxmlformats.org/presentationml/2006/ole">
            <mc:AlternateContent xmlns:mc="http://schemas.openxmlformats.org/markup-compatibility/2006">
              <mc:Choice xmlns:v="urn:schemas-microsoft-com:vml" Requires="v">
                <p:oleObj spid="_x0000_s55301" r:id="rId3" imgW="30937200" imgH="3733800" progId="Equation.3">
                  <p:embed/>
                </p:oleObj>
              </mc:Choice>
              <mc:Fallback>
                <p:oleObj r:id="rId3" imgW="30937200" imgH="3733800" progId="Equation.3">
                  <p:embed/>
                  <p:pic>
                    <p:nvPicPr>
                      <p:cNvPr id="0" name="图片 3205"/>
                      <p:cNvPicPr/>
                      <p:nvPr/>
                    </p:nvPicPr>
                    <p:blipFill>
                      <a:blip r:embed="rId4"/>
                      <a:stretch>
                        <a:fillRect/>
                      </a:stretch>
                    </p:blipFill>
                    <p:spPr>
                      <a:xfrm>
                        <a:off x="2208213" y="379413"/>
                        <a:ext cx="5899150" cy="722312"/>
                      </a:xfrm>
                      <a:prstGeom prst="rect">
                        <a:avLst/>
                      </a:prstGeom>
                      <a:noFill/>
                      <a:ln w="38100">
                        <a:noFill/>
                        <a:miter/>
                      </a:ln>
                    </p:spPr>
                  </p:pic>
                </p:oleObj>
              </mc:Fallback>
            </mc:AlternateContent>
          </a:graphicData>
        </a:graphic>
      </p:graphicFrame>
      <p:sp>
        <p:nvSpPr>
          <p:cNvPr id="149509" name="Rectangle 4"/>
          <p:cNvSpPr/>
          <p:nvPr/>
        </p:nvSpPr>
        <p:spPr>
          <a:xfrm>
            <a:off x="438150" y="395288"/>
            <a:ext cx="1670050" cy="57943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dirty="0">
                <a:solidFill>
                  <a:srgbClr val="FF3300"/>
                </a:solidFill>
                <a:latin typeface="黑体" panose="02010609060101010101" pitchFamily="49" charset="-122"/>
                <a:ea typeface="黑体" panose="02010609060101010101" pitchFamily="49" charset="-122"/>
              </a:rPr>
              <a:t>2</a:t>
            </a:r>
            <a:r>
              <a:rPr lang="zh-CN" altLang="en-US" dirty="0">
                <a:solidFill>
                  <a:srgbClr val="FF3300"/>
                </a:solidFill>
                <a:latin typeface="黑体" panose="02010609060101010101" pitchFamily="49" charset="-122"/>
                <a:ea typeface="黑体" panose="02010609060101010101" pitchFamily="49" charset="-122"/>
              </a:rPr>
              <a:t>、化简</a:t>
            </a:r>
            <a:r>
              <a:rPr lang="zh-CN" altLang="en-US" sz="1800" dirty="0">
                <a:latin typeface="Arial" panose="020B0604020202020204" pitchFamily="34" charset="0"/>
                <a:ea typeface="黑体" panose="02010609060101010101" pitchFamily="49" charset="-122"/>
              </a:rPr>
              <a:t> </a:t>
            </a:r>
          </a:p>
        </p:txBody>
      </p:sp>
      <p:sp>
        <p:nvSpPr>
          <p:cNvPr id="149510" name="Rectangle 5"/>
          <p:cNvSpPr/>
          <p:nvPr/>
        </p:nvSpPr>
        <p:spPr>
          <a:xfrm>
            <a:off x="0" y="23241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aphicFrame>
        <p:nvGraphicFramePr>
          <p:cNvPr id="261126" name="Object 6"/>
          <p:cNvGraphicFramePr>
            <a:graphicFrameLocks noChangeAspect="1"/>
          </p:cNvGraphicFramePr>
          <p:nvPr/>
        </p:nvGraphicFramePr>
        <p:xfrm>
          <a:off x="2238375" y="5543550"/>
          <a:ext cx="3994150" cy="593725"/>
        </p:xfrm>
        <a:graphic>
          <a:graphicData uri="http://schemas.openxmlformats.org/presentationml/2006/ole">
            <mc:AlternateContent xmlns:mc="http://schemas.openxmlformats.org/markup-compatibility/2006">
              <mc:Choice xmlns:v="urn:schemas-microsoft-com:vml" Requires="v">
                <p:oleObj spid="_x0000_s55302" r:id="rId5" imgW="36642675" imgH="4171950" progId="Equation.3">
                  <p:embed/>
                </p:oleObj>
              </mc:Choice>
              <mc:Fallback>
                <p:oleObj r:id="rId5" imgW="36642675" imgH="4171950" progId="Equation.3">
                  <p:embed/>
                  <p:pic>
                    <p:nvPicPr>
                      <p:cNvPr id="0" name="图片 3204"/>
                      <p:cNvPicPr/>
                      <p:nvPr/>
                    </p:nvPicPr>
                    <p:blipFill>
                      <a:blip r:embed="rId6"/>
                      <a:stretch>
                        <a:fillRect/>
                      </a:stretch>
                    </p:blipFill>
                    <p:spPr>
                      <a:xfrm>
                        <a:off x="2238375" y="5543550"/>
                        <a:ext cx="3994150" cy="593725"/>
                      </a:xfrm>
                      <a:prstGeom prst="rect">
                        <a:avLst/>
                      </a:prstGeom>
                      <a:noFill/>
                      <a:ln w="38100">
                        <a:noFill/>
                        <a:miter/>
                      </a:ln>
                    </p:spPr>
                  </p:pic>
                </p:oleObj>
              </mc:Fallback>
            </mc:AlternateContent>
          </a:graphicData>
        </a:graphic>
      </p:graphicFrame>
      <p:grpSp>
        <p:nvGrpSpPr>
          <p:cNvPr id="261158" name="Group 38"/>
          <p:cNvGrpSpPr/>
          <p:nvPr/>
        </p:nvGrpSpPr>
        <p:grpSpPr>
          <a:xfrm>
            <a:off x="338138" y="1173163"/>
            <a:ext cx="4822825" cy="3706812"/>
            <a:chOff x="213" y="739"/>
            <a:chExt cx="3038" cy="2335"/>
          </a:xfrm>
        </p:grpSpPr>
        <p:sp>
          <p:nvSpPr>
            <p:cNvPr id="149534" name="Freeform 18"/>
            <p:cNvSpPr/>
            <p:nvPr/>
          </p:nvSpPr>
          <p:spPr>
            <a:xfrm>
              <a:off x="624" y="1325"/>
              <a:ext cx="2627" cy="1749"/>
            </a:xfrm>
            <a:custGeom>
              <a:avLst/>
              <a:gdLst/>
              <a:ahLst/>
              <a:cxnLst>
                <a:cxn ang="0">
                  <a:pos x="0" y="1749"/>
                </a:cxn>
                <a:cxn ang="0">
                  <a:pos x="2627" y="1749"/>
                </a:cxn>
                <a:cxn ang="0">
                  <a:pos x="2627" y="0"/>
                </a:cxn>
                <a:cxn ang="0">
                  <a:pos x="0" y="0"/>
                </a:cxn>
                <a:cxn ang="0">
                  <a:pos x="0" y="1749"/>
                </a:cxn>
                <a:cxn ang="0">
                  <a:pos x="0" y="1749"/>
                </a:cxn>
              </a:cxnLst>
              <a:rect l="0" t="0" r="0" b="0"/>
              <a:pathLst>
                <a:path w="2627" h="1749">
                  <a:moveTo>
                    <a:pt x="0" y="1749"/>
                  </a:moveTo>
                  <a:lnTo>
                    <a:pt x="2627" y="1749"/>
                  </a:lnTo>
                  <a:lnTo>
                    <a:pt x="2627" y="0"/>
                  </a:lnTo>
                  <a:lnTo>
                    <a:pt x="0" y="0"/>
                  </a:lnTo>
                  <a:lnTo>
                    <a:pt x="0" y="1749"/>
                  </a:lnTo>
                  <a:close/>
                </a:path>
              </a:pathLst>
            </a:custGeom>
            <a:noFill/>
            <a:ln w="25400" cap="rnd" cmpd="sng">
              <a:solidFill>
                <a:srgbClr val="000000">
                  <a:alpha val="100000"/>
                </a:srgbClr>
              </a:solidFill>
              <a:prstDash val="solid"/>
              <a:round/>
              <a:headEnd type="none" w="med" len="med"/>
              <a:tailEnd type="none" w="med" len="med"/>
            </a:ln>
          </p:spPr>
          <p:txBody>
            <a:bodyPr/>
            <a:lstStyle/>
            <a:p>
              <a:endParaRPr lang="zh-CN" altLang="en-US"/>
            </a:p>
          </p:txBody>
        </p:sp>
        <p:sp>
          <p:nvSpPr>
            <p:cNvPr id="149535" name="Line 19"/>
            <p:cNvSpPr/>
            <p:nvPr/>
          </p:nvSpPr>
          <p:spPr>
            <a:xfrm>
              <a:off x="624" y="1762"/>
              <a:ext cx="2627" cy="1"/>
            </a:xfrm>
            <a:prstGeom prst="line">
              <a:avLst/>
            </a:prstGeom>
            <a:ln w="25400" cap="rnd" cmpd="sng">
              <a:solidFill>
                <a:srgbClr val="000000"/>
              </a:solidFill>
              <a:prstDash val="solid"/>
              <a:headEnd type="none" w="med" len="med"/>
              <a:tailEnd type="none" w="med" len="med"/>
            </a:ln>
          </p:spPr>
        </p:sp>
        <p:sp>
          <p:nvSpPr>
            <p:cNvPr id="149536" name="Line 20"/>
            <p:cNvSpPr/>
            <p:nvPr/>
          </p:nvSpPr>
          <p:spPr>
            <a:xfrm>
              <a:off x="624" y="2200"/>
              <a:ext cx="2627" cy="1"/>
            </a:xfrm>
            <a:prstGeom prst="line">
              <a:avLst/>
            </a:prstGeom>
            <a:ln w="25400" cap="rnd" cmpd="sng">
              <a:solidFill>
                <a:srgbClr val="000000"/>
              </a:solidFill>
              <a:prstDash val="solid"/>
              <a:headEnd type="none" w="med" len="med"/>
              <a:tailEnd type="none" w="med" len="med"/>
            </a:ln>
          </p:spPr>
        </p:sp>
        <p:sp>
          <p:nvSpPr>
            <p:cNvPr id="149537" name="Line 21"/>
            <p:cNvSpPr/>
            <p:nvPr/>
          </p:nvSpPr>
          <p:spPr>
            <a:xfrm>
              <a:off x="624" y="2626"/>
              <a:ext cx="2627" cy="1"/>
            </a:xfrm>
            <a:prstGeom prst="line">
              <a:avLst/>
            </a:prstGeom>
            <a:ln w="25400" cap="rnd" cmpd="sng">
              <a:solidFill>
                <a:srgbClr val="000000"/>
              </a:solidFill>
              <a:prstDash val="solid"/>
              <a:headEnd type="none" w="med" len="med"/>
              <a:tailEnd type="none" w="med" len="med"/>
            </a:ln>
          </p:spPr>
        </p:sp>
        <p:sp>
          <p:nvSpPr>
            <p:cNvPr id="149538" name="Line 22"/>
            <p:cNvSpPr/>
            <p:nvPr/>
          </p:nvSpPr>
          <p:spPr>
            <a:xfrm>
              <a:off x="1938" y="1325"/>
              <a:ext cx="1" cy="1749"/>
            </a:xfrm>
            <a:prstGeom prst="line">
              <a:avLst/>
            </a:prstGeom>
            <a:ln w="25400" cap="rnd" cmpd="sng">
              <a:solidFill>
                <a:srgbClr val="000000"/>
              </a:solidFill>
              <a:prstDash val="solid"/>
              <a:headEnd type="none" w="med" len="med"/>
              <a:tailEnd type="none" w="med" len="med"/>
            </a:ln>
          </p:spPr>
        </p:sp>
        <p:sp>
          <p:nvSpPr>
            <p:cNvPr id="149539" name="Line 23"/>
            <p:cNvSpPr/>
            <p:nvPr/>
          </p:nvSpPr>
          <p:spPr>
            <a:xfrm flipH="1" flipV="1">
              <a:off x="333" y="739"/>
              <a:ext cx="291" cy="586"/>
            </a:xfrm>
            <a:prstGeom prst="line">
              <a:avLst/>
            </a:prstGeom>
            <a:ln w="25400" cap="rnd" cmpd="sng">
              <a:solidFill>
                <a:srgbClr val="000000"/>
              </a:solidFill>
              <a:prstDash val="solid"/>
              <a:headEnd type="none" w="med" len="med"/>
              <a:tailEnd type="none" w="med" len="med"/>
            </a:ln>
          </p:spPr>
        </p:sp>
        <p:sp>
          <p:nvSpPr>
            <p:cNvPr id="149540" name="Rectangle 24"/>
            <p:cNvSpPr/>
            <p:nvPr/>
          </p:nvSpPr>
          <p:spPr>
            <a:xfrm>
              <a:off x="213" y="1011"/>
              <a:ext cx="267"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AB</a:t>
              </a:r>
              <a:endParaRPr lang="en-US" altLang="zh-CN" sz="2400" b="1" dirty="0">
                <a:latin typeface="굴림"/>
                <a:ea typeface="굴림"/>
              </a:endParaRPr>
            </a:p>
          </p:txBody>
        </p:sp>
        <p:sp>
          <p:nvSpPr>
            <p:cNvPr id="149541" name="Rectangle 25"/>
            <p:cNvSpPr/>
            <p:nvPr/>
          </p:nvSpPr>
          <p:spPr>
            <a:xfrm>
              <a:off x="477" y="829"/>
              <a:ext cx="278"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CD</a:t>
              </a:r>
              <a:endParaRPr lang="en-US" altLang="zh-CN" sz="2400" b="1" dirty="0">
                <a:latin typeface="굴림"/>
                <a:ea typeface="굴림"/>
              </a:endParaRPr>
            </a:p>
          </p:txBody>
        </p:sp>
        <p:sp>
          <p:nvSpPr>
            <p:cNvPr id="149542" name="Rectangle 26"/>
            <p:cNvSpPr/>
            <p:nvPr/>
          </p:nvSpPr>
          <p:spPr>
            <a:xfrm>
              <a:off x="373" y="1447"/>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00</a:t>
              </a:r>
              <a:endParaRPr lang="en-US" altLang="zh-CN" sz="2400" b="1" dirty="0">
                <a:latin typeface="굴림"/>
                <a:ea typeface="굴림"/>
              </a:endParaRPr>
            </a:p>
          </p:txBody>
        </p:sp>
        <p:sp>
          <p:nvSpPr>
            <p:cNvPr id="149543" name="Rectangle 27"/>
            <p:cNvSpPr/>
            <p:nvPr/>
          </p:nvSpPr>
          <p:spPr>
            <a:xfrm>
              <a:off x="851" y="1053"/>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00</a:t>
              </a:r>
              <a:endParaRPr lang="en-US" altLang="zh-CN" sz="2400" b="1" dirty="0">
                <a:latin typeface="굴림"/>
                <a:ea typeface="굴림"/>
              </a:endParaRPr>
            </a:p>
          </p:txBody>
        </p:sp>
        <p:sp>
          <p:nvSpPr>
            <p:cNvPr id="149544" name="Rectangle 28"/>
            <p:cNvSpPr/>
            <p:nvPr/>
          </p:nvSpPr>
          <p:spPr>
            <a:xfrm>
              <a:off x="1544" y="1053"/>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01</a:t>
              </a:r>
              <a:endParaRPr lang="en-US" altLang="zh-CN" sz="2400" b="1" dirty="0">
                <a:latin typeface="굴림"/>
                <a:ea typeface="굴림"/>
              </a:endParaRPr>
            </a:p>
          </p:txBody>
        </p:sp>
        <p:sp>
          <p:nvSpPr>
            <p:cNvPr id="149545" name="Rectangle 29"/>
            <p:cNvSpPr/>
            <p:nvPr/>
          </p:nvSpPr>
          <p:spPr>
            <a:xfrm>
              <a:off x="373" y="1888"/>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01</a:t>
              </a:r>
              <a:endParaRPr lang="en-US" altLang="zh-CN" sz="2400" b="1" dirty="0">
                <a:latin typeface="굴림"/>
                <a:ea typeface="굴림"/>
              </a:endParaRPr>
            </a:p>
          </p:txBody>
        </p:sp>
        <p:sp>
          <p:nvSpPr>
            <p:cNvPr id="149546" name="Rectangle 30"/>
            <p:cNvSpPr/>
            <p:nvPr/>
          </p:nvSpPr>
          <p:spPr>
            <a:xfrm>
              <a:off x="2174" y="1053"/>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11</a:t>
              </a:r>
              <a:endParaRPr lang="en-US" altLang="zh-CN" sz="2400" b="1" dirty="0">
                <a:latin typeface="굴림"/>
                <a:ea typeface="굴림"/>
              </a:endParaRPr>
            </a:p>
          </p:txBody>
        </p:sp>
        <p:sp>
          <p:nvSpPr>
            <p:cNvPr id="149547" name="Rectangle 31"/>
            <p:cNvSpPr/>
            <p:nvPr/>
          </p:nvSpPr>
          <p:spPr>
            <a:xfrm>
              <a:off x="373" y="2329"/>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11</a:t>
              </a:r>
              <a:endParaRPr lang="en-US" altLang="zh-CN" sz="2400" b="1" dirty="0">
                <a:latin typeface="굴림"/>
                <a:ea typeface="굴림"/>
              </a:endParaRPr>
            </a:p>
          </p:txBody>
        </p:sp>
        <p:sp>
          <p:nvSpPr>
            <p:cNvPr id="149548" name="Rectangle 32"/>
            <p:cNvSpPr/>
            <p:nvPr/>
          </p:nvSpPr>
          <p:spPr>
            <a:xfrm>
              <a:off x="373" y="2804"/>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10</a:t>
              </a:r>
              <a:endParaRPr lang="en-US" altLang="zh-CN" sz="2400" b="1" dirty="0">
                <a:latin typeface="굴림"/>
                <a:ea typeface="굴림"/>
              </a:endParaRPr>
            </a:p>
          </p:txBody>
        </p:sp>
        <p:sp>
          <p:nvSpPr>
            <p:cNvPr id="149549" name="Rectangle 33"/>
            <p:cNvSpPr/>
            <p:nvPr/>
          </p:nvSpPr>
          <p:spPr>
            <a:xfrm>
              <a:off x="2809" y="1053"/>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10</a:t>
              </a:r>
              <a:endParaRPr lang="en-US" altLang="zh-CN" sz="2400" b="1" dirty="0">
                <a:latin typeface="굴림"/>
                <a:ea typeface="굴림"/>
              </a:endParaRPr>
            </a:p>
          </p:txBody>
        </p:sp>
        <p:sp>
          <p:nvSpPr>
            <p:cNvPr id="149550" name="Line 34"/>
            <p:cNvSpPr/>
            <p:nvPr/>
          </p:nvSpPr>
          <p:spPr>
            <a:xfrm>
              <a:off x="1281" y="1325"/>
              <a:ext cx="1" cy="1749"/>
            </a:xfrm>
            <a:prstGeom prst="line">
              <a:avLst/>
            </a:prstGeom>
            <a:ln w="25400" cap="rnd" cmpd="sng">
              <a:solidFill>
                <a:srgbClr val="000000"/>
              </a:solidFill>
              <a:prstDash val="solid"/>
              <a:headEnd type="none" w="med" len="med"/>
              <a:tailEnd type="none" w="med" len="med"/>
            </a:ln>
          </p:spPr>
        </p:sp>
        <p:sp>
          <p:nvSpPr>
            <p:cNvPr id="149551" name="Line 35"/>
            <p:cNvSpPr/>
            <p:nvPr/>
          </p:nvSpPr>
          <p:spPr>
            <a:xfrm>
              <a:off x="2595" y="1325"/>
              <a:ext cx="1" cy="1749"/>
            </a:xfrm>
            <a:prstGeom prst="line">
              <a:avLst/>
            </a:prstGeom>
            <a:ln w="25400" cap="rnd" cmpd="sng">
              <a:solidFill>
                <a:srgbClr val="000000"/>
              </a:solidFill>
              <a:prstDash val="solid"/>
              <a:headEnd type="none" w="med" len="med"/>
              <a:tailEnd type="none" w="med" len="med"/>
            </a:ln>
          </p:spPr>
        </p:sp>
      </p:grpSp>
      <p:grpSp>
        <p:nvGrpSpPr>
          <p:cNvPr id="261182" name="Group 62"/>
          <p:cNvGrpSpPr/>
          <p:nvPr/>
        </p:nvGrpSpPr>
        <p:grpSpPr>
          <a:xfrm>
            <a:off x="1401763" y="2282825"/>
            <a:ext cx="3370262" cy="2425700"/>
            <a:chOff x="883" y="1438"/>
            <a:chExt cx="2123" cy="1528"/>
          </a:xfrm>
        </p:grpSpPr>
        <p:sp>
          <p:nvSpPr>
            <p:cNvPr id="149518" name="Rectangle 11"/>
            <p:cNvSpPr/>
            <p:nvPr/>
          </p:nvSpPr>
          <p:spPr>
            <a:xfrm>
              <a:off x="883" y="2736"/>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0</a:t>
              </a:r>
            </a:p>
          </p:txBody>
        </p:sp>
        <p:sp>
          <p:nvSpPr>
            <p:cNvPr id="149519" name="Rectangle 40"/>
            <p:cNvSpPr/>
            <p:nvPr/>
          </p:nvSpPr>
          <p:spPr>
            <a:xfrm>
              <a:off x="892" y="1438"/>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1</a:t>
              </a:r>
            </a:p>
          </p:txBody>
        </p:sp>
        <p:sp>
          <p:nvSpPr>
            <p:cNvPr id="149520" name="Rectangle 41"/>
            <p:cNvSpPr/>
            <p:nvPr/>
          </p:nvSpPr>
          <p:spPr>
            <a:xfrm>
              <a:off x="2172" y="1438"/>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1</a:t>
              </a:r>
            </a:p>
          </p:txBody>
        </p:sp>
        <p:sp>
          <p:nvSpPr>
            <p:cNvPr id="149521" name="Rectangle 42"/>
            <p:cNvSpPr/>
            <p:nvPr/>
          </p:nvSpPr>
          <p:spPr>
            <a:xfrm>
              <a:off x="900" y="1868"/>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1</a:t>
              </a:r>
            </a:p>
          </p:txBody>
        </p:sp>
        <p:sp>
          <p:nvSpPr>
            <p:cNvPr id="149522" name="Rectangle 43"/>
            <p:cNvSpPr/>
            <p:nvPr/>
          </p:nvSpPr>
          <p:spPr>
            <a:xfrm>
              <a:off x="1521" y="1868"/>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1</a:t>
              </a:r>
            </a:p>
          </p:txBody>
        </p:sp>
        <p:sp>
          <p:nvSpPr>
            <p:cNvPr id="149523" name="Rectangle 44"/>
            <p:cNvSpPr/>
            <p:nvPr/>
          </p:nvSpPr>
          <p:spPr>
            <a:xfrm>
              <a:off x="899" y="2289"/>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1</a:t>
              </a:r>
            </a:p>
          </p:txBody>
        </p:sp>
        <p:sp>
          <p:nvSpPr>
            <p:cNvPr id="149524" name="Rectangle 49"/>
            <p:cNvSpPr/>
            <p:nvPr/>
          </p:nvSpPr>
          <p:spPr>
            <a:xfrm>
              <a:off x="1514" y="2297"/>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1</a:t>
              </a:r>
            </a:p>
          </p:txBody>
        </p:sp>
        <p:sp>
          <p:nvSpPr>
            <p:cNvPr id="149525" name="Rectangle 50"/>
            <p:cNvSpPr/>
            <p:nvPr/>
          </p:nvSpPr>
          <p:spPr>
            <a:xfrm>
              <a:off x="2172" y="2297"/>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1</a:t>
              </a:r>
            </a:p>
          </p:txBody>
        </p:sp>
        <p:sp>
          <p:nvSpPr>
            <p:cNvPr id="149526" name="Rectangle 52"/>
            <p:cNvSpPr/>
            <p:nvPr/>
          </p:nvSpPr>
          <p:spPr>
            <a:xfrm>
              <a:off x="2831" y="2297"/>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1</a:t>
              </a:r>
            </a:p>
          </p:txBody>
        </p:sp>
        <p:sp>
          <p:nvSpPr>
            <p:cNvPr id="149527" name="Rectangle 53"/>
            <p:cNvSpPr/>
            <p:nvPr/>
          </p:nvSpPr>
          <p:spPr>
            <a:xfrm>
              <a:off x="1506" y="1439"/>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0</a:t>
              </a:r>
            </a:p>
          </p:txBody>
        </p:sp>
        <p:sp>
          <p:nvSpPr>
            <p:cNvPr id="149528" name="Rectangle 54"/>
            <p:cNvSpPr/>
            <p:nvPr/>
          </p:nvSpPr>
          <p:spPr>
            <a:xfrm>
              <a:off x="2821" y="1439"/>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0</a:t>
              </a:r>
            </a:p>
          </p:txBody>
        </p:sp>
        <p:sp>
          <p:nvSpPr>
            <p:cNvPr id="149529" name="Rectangle 55"/>
            <p:cNvSpPr/>
            <p:nvPr/>
          </p:nvSpPr>
          <p:spPr>
            <a:xfrm>
              <a:off x="2822" y="1860"/>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0</a:t>
              </a:r>
            </a:p>
          </p:txBody>
        </p:sp>
        <p:sp>
          <p:nvSpPr>
            <p:cNvPr id="149530" name="Rectangle 56"/>
            <p:cNvSpPr/>
            <p:nvPr/>
          </p:nvSpPr>
          <p:spPr>
            <a:xfrm>
              <a:off x="2822" y="2719"/>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0</a:t>
              </a:r>
            </a:p>
          </p:txBody>
        </p:sp>
        <p:sp>
          <p:nvSpPr>
            <p:cNvPr id="149531" name="Rectangle 57"/>
            <p:cNvSpPr/>
            <p:nvPr/>
          </p:nvSpPr>
          <p:spPr>
            <a:xfrm>
              <a:off x="2163" y="1860"/>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0</a:t>
              </a:r>
            </a:p>
          </p:txBody>
        </p:sp>
        <p:sp>
          <p:nvSpPr>
            <p:cNvPr id="149532" name="Rectangle 59"/>
            <p:cNvSpPr/>
            <p:nvPr/>
          </p:nvSpPr>
          <p:spPr>
            <a:xfrm>
              <a:off x="2164" y="2728"/>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0</a:t>
              </a:r>
            </a:p>
          </p:txBody>
        </p:sp>
        <p:sp>
          <p:nvSpPr>
            <p:cNvPr id="149533" name="Rectangle 60"/>
            <p:cNvSpPr/>
            <p:nvPr/>
          </p:nvSpPr>
          <p:spPr>
            <a:xfrm>
              <a:off x="1505" y="2728"/>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0</a:t>
              </a:r>
            </a:p>
          </p:txBody>
        </p:sp>
      </p:grpSp>
      <p:sp>
        <p:nvSpPr>
          <p:cNvPr id="261183" name="Oval 63"/>
          <p:cNvSpPr/>
          <p:nvPr/>
        </p:nvSpPr>
        <p:spPr>
          <a:xfrm>
            <a:off x="1089025" y="3556000"/>
            <a:ext cx="3903663" cy="566738"/>
          </a:xfrm>
          <a:prstGeom prst="ellipse">
            <a:avLst/>
          </a:prstGeom>
          <a:noFill/>
          <a:ln w="38100" cap="flat" cmpd="sng">
            <a:solidFill>
              <a:srgbClr val="FF00FF"/>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261184" name="Oval 64"/>
          <p:cNvSpPr/>
          <p:nvPr/>
        </p:nvSpPr>
        <p:spPr>
          <a:xfrm>
            <a:off x="1089025" y="2827338"/>
            <a:ext cx="1887538" cy="1292225"/>
          </a:xfrm>
          <a:prstGeom prst="ellipse">
            <a:avLst/>
          </a:prstGeom>
          <a:noFill/>
          <a:ln w="38100" cap="flat" cmpd="sng">
            <a:solidFill>
              <a:srgbClr val="0000FF"/>
            </a:solidFill>
            <a:prstDash val="solid"/>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261185" name="Oval 65"/>
          <p:cNvSpPr/>
          <p:nvPr/>
        </p:nvSpPr>
        <p:spPr>
          <a:xfrm>
            <a:off x="1147763" y="2144713"/>
            <a:ext cx="741362" cy="1292225"/>
          </a:xfrm>
          <a:prstGeom prst="ellipse">
            <a:avLst/>
          </a:prstGeom>
          <a:noFill/>
          <a:ln w="38100" cap="flat" cmpd="sng">
            <a:solidFill>
              <a:srgbClr val="993300"/>
            </a:solidFill>
            <a:prstDash val="solid"/>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261186" name="Oval 66"/>
          <p:cNvSpPr/>
          <p:nvPr/>
        </p:nvSpPr>
        <p:spPr>
          <a:xfrm>
            <a:off x="3236913" y="2130425"/>
            <a:ext cx="654050" cy="654050"/>
          </a:xfrm>
          <a:prstGeom prst="ellipse">
            <a:avLst/>
          </a:prstGeom>
          <a:noFill/>
          <a:ln w="38100" cap="flat" cmpd="sng">
            <a:solidFill>
              <a:srgbClr val="FF0000"/>
            </a:solidFill>
            <a:prstDash val="solid"/>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1158"/>
                                        </p:tgtEl>
                                        <p:attrNameLst>
                                          <p:attrName>style.visibility</p:attrName>
                                        </p:attrNameLst>
                                      </p:cBhvr>
                                      <p:to>
                                        <p:strVal val="visible"/>
                                      </p:to>
                                    </p:set>
                                    <p:anim calcmode="lin" valueType="num">
                                      <p:cBhvr additive="base">
                                        <p:cTn id="7" dur="500" fill="hold"/>
                                        <p:tgtEl>
                                          <p:spTgt spid="261158"/>
                                        </p:tgtEl>
                                        <p:attrNameLst>
                                          <p:attrName>ppt_x</p:attrName>
                                        </p:attrNameLst>
                                      </p:cBhvr>
                                      <p:tavLst>
                                        <p:tav tm="0">
                                          <p:val>
                                            <p:strVal val="0-#ppt_w/2"/>
                                          </p:val>
                                        </p:tav>
                                        <p:tav tm="100000">
                                          <p:val>
                                            <p:strVal val="#ppt_x"/>
                                          </p:val>
                                        </p:tav>
                                      </p:tavLst>
                                    </p:anim>
                                    <p:anim calcmode="lin" valueType="num">
                                      <p:cBhvr additive="base">
                                        <p:cTn id="8" dur="500" fill="hold"/>
                                        <p:tgtEl>
                                          <p:spTgt spid="2611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61182"/>
                                        </p:tgtEl>
                                        <p:attrNameLst>
                                          <p:attrName>style.visibility</p:attrName>
                                        </p:attrNameLst>
                                      </p:cBhvr>
                                      <p:to>
                                        <p:strVal val="visible"/>
                                      </p:to>
                                    </p:set>
                                    <p:animEffect transition="in" filter="box(in)">
                                      <p:cBhvr>
                                        <p:cTn id="13" dur="500"/>
                                        <p:tgtEl>
                                          <p:spTgt spid="261182"/>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261183"/>
                                        </p:tgtEl>
                                        <p:attrNameLst>
                                          <p:attrName>style.visibility</p:attrName>
                                        </p:attrNameLst>
                                      </p:cBhvr>
                                      <p:to>
                                        <p:strVal val="visible"/>
                                      </p:to>
                                    </p:set>
                                    <p:anim calcmode="lin" valueType="num">
                                      <p:cBhvr>
                                        <p:cTn id="18" dur="500" fill="hold"/>
                                        <p:tgtEl>
                                          <p:spTgt spid="261183"/>
                                        </p:tgtEl>
                                        <p:attrNameLst>
                                          <p:attrName>ppt_w</p:attrName>
                                        </p:attrNameLst>
                                      </p:cBhvr>
                                      <p:tavLst>
                                        <p:tav tm="0">
                                          <p:val>
                                            <p:fltVal val="0"/>
                                          </p:val>
                                        </p:tav>
                                        <p:tav tm="100000">
                                          <p:val>
                                            <p:strVal val="#ppt_w"/>
                                          </p:val>
                                        </p:tav>
                                      </p:tavLst>
                                    </p:anim>
                                    <p:anim calcmode="lin" valueType="num">
                                      <p:cBhvr>
                                        <p:cTn id="19" dur="500" fill="hold"/>
                                        <p:tgtEl>
                                          <p:spTgt spid="261183"/>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261184"/>
                                        </p:tgtEl>
                                        <p:attrNameLst>
                                          <p:attrName>style.visibility</p:attrName>
                                        </p:attrNameLst>
                                      </p:cBhvr>
                                      <p:to>
                                        <p:strVal val="visible"/>
                                      </p:to>
                                    </p:set>
                                    <p:anim calcmode="lin" valueType="num">
                                      <p:cBhvr>
                                        <p:cTn id="24" dur="500" fill="hold"/>
                                        <p:tgtEl>
                                          <p:spTgt spid="261184"/>
                                        </p:tgtEl>
                                        <p:attrNameLst>
                                          <p:attrName>ppt_w</p:attrName>
                                        </p:attrNameLst>
                                      </p:cBhvr>
                                      <p:tavLst>
                                        <p:tav tm="0">
                                          <p:val>
                                            <p:fltVal val="0"/>
                                          </p:val>
                                        </p:tav>
                                        <p:tav tm="100000">
                                          <p:val>
                                            <p:strVal val="#ppt_w"/>
                                          </p:val>
                                        </p:tav>
                                      </p:tavLst>
                                    </p:anim>
                                    <p:anim calcmode="lin" valueType="num">
                                      <p:cBhvr>
                                        <p:cTn id="25" dur="500" fill="hold"/>
                                        <p:tgtEl>
                                          <p:spTgt spid="261184"/>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261185"/>
                                        </p:tgtEl>
                                        <p:attrNameLst>
                                          <p:attrName>style.visibility</p:attrName>
                                        </p:attrNameLst>
                                      </p:cBhvr>
                                      <p:to>
                                        <p:strVal val="visible"/>
                                      </p:to>
                                    </p:set>
                                    <p:anim calcmode="lin" valueType="num">
                                      <p:cBhvr>
                                        <p:cTn id="30" dur="500" fill="hold"/>
                                        <p:tgtEl>
                                          <p:spTgt spid="261185"/>
                                        </p:tgtEl>
                                        <p:attrNameLst>
                                          <p:attrName>ppt_w</p:attrName>
                                        </p:attrNameLst>
                                      </p:cBhvr>
                                      <p:tavLst>
                                        <p:tav tm="0">
                                          <p:val>
                                            <p:fltVal val="0"/>
                                          </p:val>
                                        </p:tav>
                                        <p:tav tm="100000">
                                          <p:val>
                                            <p:strVal val="#ppt_w"/>
                                          </p:val>
                                        </p:tav>
                                      </p:tavLst>
                                    </p:anim>
                                    <p:anim calcmode="lin" valueType="num">
                                      <p:cBhvr>
                                        <p:cTn id="31" dur="500" fill="hold"/>
                                        <p:tgtEl>
                                          <p:spTgt spid="261185"/>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nodeType="clickEffect">
                                  <p:stCondLst>
                                    <p:cond delay="0"/>
                                  </p:stCondLst>
                                  <p:childTnLst>
                                    <p:set>
                                      <p:cBhvr>
                                        <p:cTn id="35" dur="1" fill="hold">
                                          <p:stCondLst>
                                            <p:cond delay="0"/>
                                          </p:stCondLst>
                                        </p:cTn>
                                        <p:tgtEl>
                                          <p:spTgt spid="261186"/>
                                        </p:tgtEl>
                                        <p:attrNameLst>
                                          <p:attrName>style.visibility</p:attrName>
                                        </p:attrNameLst>
                                      </p:cBhvr>
                                      <p:to>
                                        <p:strVal val="visible"/>
                                      </p:to>
                                    </p:set>
                                    <p:anim calcmode="lin" valueType="num">
                                      <p:cBhvr>
                                        <p:cTn id="36" dur="500" fill="hold"/>
                                        <p:tgtEl>
                                          <p:spTgt spid="261186"/>
                                        </p:tgtEl>
                                        <p:attrNameLst>
                                          <p:attrName>ppt_w</p:attrName>
                                        </p:attrNameLst>
                                      </p:cBhvr>
                                      <p:tavLst>
                                        <p:tav tm="0">
                                          <p:val>
                                            <p:fltVal val="0"/>
                                          </p:val>
                                        </p:tav>
                                        <p:tav tm="100000">
                                          <p:val>
                                            <p:strVal val="#ppt_w"/>
                                          </p:val>
                                        </p:tav>
                                      </p:tavLst>
                                    </p:anim>
                                    <p:anim calcmode="lin" valueType="num">
                                      <p:cBhvr>
                                        <p:cTn id="37" dur="500" fill="hold"/>
                                        <p:tgtEl>
                                          <p:spTgt spid="261186"/>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61126"/>
                                        </p:tgtEl>
                                        <p:attrNameLst>
                                          <p:attrName>style.visibility</p:attrName>
                                        </p:attrNameLst>
                                      </p:cBhvr>
                                      <p:to>
                                        <p:strVal val="visible"/>
                                      </p:to>
                                    </p:set>
                                    <p:anim calcmode="lin" valueType="num">
                                      <p:cBhvr>
                                        <p:cTn id="42" dur="500" fill="hold"/>
                                        <p:tgtEl>
                                          <p:spTgt spid="261126"/>
                                        </p:tgtEl>
                                        <p:attrNameLst>
                                          <p:attrName>ppt_w</p:attrName>
                                        </p:attrNameLst>
                                      </p:cBhvr>
                                      <p:tavLst>
                                        <p:tav tm="0">
                                          <p:val>
                                            <p:fltVal val="0"/>
                                          </p:val>
                                        </p:tav>
                                        <p:tav tm="100000">
                                          <p:val>
                                            <p:strVal val="#ppt_w"/>
                                          </p:val>
                                        </p:tav>
                                      </p:tavLst>
                                    </p:anim>
                                    <p:anim calcmode="lin" valueType="num">
                                      <p:cBhvr>
                                        <p:cTn id="43" dur="500" fill="hold"/>
                                        <p:tgtEl>
                                          <p:spTgt spid="261126"/>
                                        </p:tgtEl>
                                        <p:attrNameLst>
                                          <p:attrName>ppt_h</p:attrName>
                                        </p:attrNameLst>
                                      </p:cBhvr>
                                      <p:tavLst>
                                        <p:tav tm="0">
                                          <p:val>
                                            <p:fltVal val="0"/>
                                          </p:val>
                                        </p:tav>
                                        <p:tav tm="100000">
                                          <p:val>
                                            <p:strVal val="#ppt_h"/>
                                          </p:val>
                                        </p:tav>
                                      </p:tavLst>
                                    </p:anim>
                                    <p:animEffect transition="in" filter="fade">
                                      <p:cBhvr>
                                        <p:cTn id="44" dur="500"/>
                                        <p:tgtEl>
                                          <p:spTgt spid="261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113</a:t>
            </a:fld>
            <a:r>
              <a:rPr lang="zh-CN" altLang="en-US" sz="1400" dirty="0">
                <a:ea typeface="楷体_GB2312"/>
              </a:rPr>
              <a:t>）</a:t>
            </a:r>
          </a:p>
        </p:txBody>
      </p:sp>
      <p:sp>
        <p:nvSpPr>
          <p:cNvPr id="150531" name="Rectangle 2"/>
          <p:cNvSpPr/>
          <p:nvPr/>
        </p:nvSpPr>
        <p:spPr>
          <a:xfrm>
            <a:off x="201613" y="209550"/>
            <a:ext cx="6416675" cy="175260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defTabSz="914400" eaLnBrk="1" hangingPunct="1">
              <a:lnSpc>
                <a:spcPct val="120000"/>
              </a:lnSpc>
              <a:spcBef>
                <a:spcPct val="0"/>
              </a:spcBef>
              <a:buNone/>
              <a:tabLst>
                <a:tab pos="971550" algn="l"/>
                <a:tab pos="4392930" algn="r"/>
              </a:tabLst>
            </a:pPr>
            <a:r>
              <a:rPr lang="en-US" altLang="zh-CN" sz="2400" b="1" dirty="0">
                <a:solidFill>
                  <a:srgbClr val="000066"/>
                </a:solidFill>
                <a:ea typeface="楷体_GB2312"/>
              </a:rPr>
              <a:t>     </a:t>
            </a:r>
            <a:r>
              <a:rPr lang="en-US" altLang="zh-CN" sz="2400" b="1" dirty="0">
                <a:solidFill>
                  <a:srgbClr val="000066"/>
                </a:solidFill>
                <a:latin typeface="黑体" panose="02010609060101010101" pitchFamily="49" charset="-122"/>
                <a:ea typeface="黑体" panose="02010609060101010101" pitchFamily="49" charset="-122"/>
              </a:rPr>
              <a:t>3</a:t>
            </a:r>
            <a:r>
              <a:rPr lang="zh-CN" altLang="en-US" sz="2400" b="1" dirty="0">
                <a:solidFill>
                  <a:srgbClr val="000066"/>
                </a:solidFill>
                <a:latin typeface="黑体" panose="02010609060101010101" pitchFamily="49" charset="-122"/>
                <a:ea typeface="黑体" panose="02010609060101010101" pitchFamily="49" charset="-122"/>
              </a:rPr>
              <a:t>、要求设计一个逻辑电路，能够判断一位十进制数是奇数还是偶数，当十进制数为奇数时，电路输出为</a:t>
            </a:r>
            <a:r>
              <a:rPr lang="en-US" altLang="zh-CN" sz="2400" b="1" dirty="0">
                <a:solidFill>
                  <a:srgbClr val="000066"/>
                </a:solidFill>
                <a:latin typeface="黑体" panose="02010609060101010101" pitchFamily="49" charset="-122"/>
                <a:ea typeface="黑体" panose="02010609060101010101" pitchFamily="49" charset="-122"/>
              </a:rPr>
              <a:t>1</a:t>
            </a:r>
            <a:r>
              <a:rPr lang="zh-CN" altLang="en-US" sz="2400" b="1" dirty="0">
                <a:solidFill>
                  <a:srgbClr val="000066"/>
                </a:solidFill>
                <a:latin typeface="黑体" panose="02010609060101010101" pitchFamily="49" charset="-122"/>
                <a:ea typeface="黑体" panose="02010609060101010101" pitchFamily="49" charset="-122"/>
              </a:rPr>
              <a:t>，当十进制数为偶数时，电路输出为</a:t>
            </a:r>
            <a:r>
              <a:rPr lang="en-US" altLang="zh-CN" sz="2400" b="1" dirty="0">
                <a:solidFill>
                  <a:srgbClr val="000066"/>
                </a:solidFill>
                <a:latin typeface="黑体" panose="02010609060101010101" pitchFamily="49" charset="-122"/>
                <a:ea typeface="黑体" panose="02010609060101010101" pitchFamily="49" charset="-122"/>
              </a:rPr>
              <a:t>0</a:t>
            </a:r>
            <a:r>
              <a:rPr lang="zh-CN" altLang="en-US" sz="2400" b="1" dirty="0">
                <a:solidFill>
                  <a:srgbClr val="000066"/>
                </a:solidFill>
                <a:latin typeface="黑体" panose="02010609060101010101" pitchFamily="49" charset="-122"/>
                <a:ea typeface="黑体" panose="02010609060101010101" pitchFamily="49" charset="-122"/>
              </a:rPr>
              <a:t>。</a:t>
            </a:r>
          </a:p>
        </p:txBody>
      </p:sp>
      <p:sp>
        <p:nvSpPr>
          <p:cNvPr id="150532" name="Rectangle 4"/>
          <p:cNvSpPr/>
          <p:nvPr/>
        </p:nvSpPr>
        <p:spPr>
          <a:xfrm>
            <a:off x="6557963" y="-190500"/>
            <a:ext cx="184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zh-CN" altLang="zh-CN" sz="2000" b="1" dirty="0">
              <a:solidFill>
                <a:srgbClr val="000066"/>
              </a:solidFill>
              <a:ea typeface="楷体_GB2312"/>
            </a:endParaRPr>
          </a:p>
        </p:txBody>
      </p:sp>
      <p:grpSp>
        <p:nvGrpSpPr>
          <p:cNvPr id="263239" name="Group 71"/>
          <p:cNvGrpSpPr/>
          <p:nvPr/>
        </p:nvGrpSpPr>
        <p:grpSpPr>
          <a:xfrm>
            <a:off x="6789738" y="234950"/>
            <a:ext cx="2149475" cy="6221413"/>
            <a:chOff x="4131" y="184"/>
            <a:chExt cx="1354" cy="3919"/>
          </a:xfrm>
        </p:grpSpPr>
        <p:sp>
          <p:nvSpPr>
            <p:cNvPr id="150574" name="Rectangle 5"/>
            <p:cNvSpPr/>
            <p:nvPr/>
          </p:nvSpPr>
          <p:spPr>
            <a:xfrm>
              <a:off x="5041" y="3855"/>
              <a:ext cx="203"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GB" altLang="zh-CN" sz="2200" b="1" dirty="0">
                  <a:solidFill>
                    <a:srgbClr val="000066"/>
                  </a:solidFill>
                  <a:ea typeface="楷体_GB2312"/>
                  <a:sym typeface="Symbol" panose="05050102010706020507" pitchFamily="18" charset="2"/>
                </a:rPr>
                <a:t></a:t>
              </a:r>
            </a:p>
          </p:txBody>
        </p:sp>
        <p:sp>
          <p:nvSpPr>
            <p:cNvPr id="150575" name="Rectangle 6"/>
            <p:cNvSpPr/>
            <p:nvPr/>
          </p:nvSpPr>
          <p:spPr>
            <a:xfrm>
              <a:off x="4230" y="3873"/>
              <a:ext cx="538"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1111</a:t>
              </a:r>
            </a:p>
          </p:txBody>
        </p:sp>
        <p:sp>
          <p:nvSpPr>
            <p:cNvPr id="150576" name="Rectangle 7"/>
            <p:cNvSpPr/>
            <p:nvPr/>
          </p:nvSpPr>
          <p:spPr>
            <a:xfrm>
              <a:off x="5041" y="3616"/>
              <a:ext cx="194"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GB" altLang="zh-CN" sz="2200" b="1" dirty="0">
                  <a:solidFill>
                    <a:srgbClr val="000066"/>
                  </a:solidFill>
                  <a:ea typeface="楷体_GB2312"/>
                  <a:sym typeface="Symbol" panose="05050102010706020507" pitchFamily="18" charset="2"/>
                </a:rPr>
                <a:t></a:t>
              </a:r>
            </a:p>
          </p:txBody>
        </p:sp>
        <p:sp>
          <p:nvSpPr>
            <p:cNvPr id="150577" name="Rectangle 8"/>
            <p:cNvSpPr/>
            <p:nvPr/>
          </p:nvSpPr>
          <p:spPr>
            <a:xfrm>
              <a:off x="4230" y="3643"/>
              <a:ext cx="529"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1110</a:t>
              </a:r>
            </a:p>
          </p:txBody>
        </p:sp>
        <p:sp>
          <p:nvSpPr>
            <p:cNvPr id="150578" name="Rectangle 9"/>
            <p:cNvSpPr/>
            <p:nvPr/>
          </p:nvSpPr>
          <p:spPr>
            <a:xfrm>
              <a:off x="5041" y="3395"/>
              <a:ext cx="176"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GB" altLang="zh-CN" sz="2200" b="1" dirty="0">
                  <a:solidFill>
                    <a:srgbClr val="000066"/>
                  </a:solidFill>
                  <a:ea typeface="楷体_GB2312"/>
                  <a:sym typeface="Symbol" panose="05050102010706020507" pitchFamily="18" charset="2"/>
                </a:rPr>
                <a:t></a:t>
              </a:r>
            </a:p>
          </p:txBody>
        </p:sp>
        <p:sp>
          <p:nvSpPr>
            <p:cNvPr id="150579" name="Rectangle 10"/>
            <p:cNvSpPr/>
            <p:nvPr/>
          </p:nvSpPr>
          <p:spPr>
            <a:xfrm>
              <a:off x="4239" y="3413"/>
              <a:ext cx="511"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1101</a:t>
              </a:r>
            </a:p>
          </p:txBody>
        </p:sp>
        <p:sp>
          <p:nvSpPr>
            <p:cNvPr id="150580" name="Rectangle 11"/>
            <p:cNvSpPr/>
            <p:nvPr/>
          </p:nvSpPr>
          <p:spPr>
            <a:xfrm>
              <a:off x="5041" y="3183"/>
              <a:ext cx="194"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GB" altLang="zh-CN" sz="2200" b="1" dirty="0">
                  <a:solidFill>
                    <a:srgbClr val="000066"/>
                  </a:solidFill>
                  <a:ea typeface="楷体_GB2312"/>
                  <a:sym typeface="Symbol" panose="05050102010706020507" pitchFamily="18" charset="2"/>
                </a:rPr>
                <a:t></a:t>
              </a:r>
            </a:p>
          </p:txBody>
        </p:sp>
        <p:sp>
          <p:nvSpPr>
            <p:cNvPr id="150581" name="Rectangle 12"/>
            <p:cNvSpPr/>
            <p:nvPr/>
          </p:nvSpPr>
          <p:spPr>
            <a:xfrm>
              <a:off x="4230" y="3183"/>
              <a:ext cx="529"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1100</a:t>
              </a:r>
            </a:p>
          </p:txBody>
        </p:sp>
        <p:sp>
          <p:nvSpPr>
            <p:cNvPr id="150582" name="Rectangle 13"/>
            <p:cNvSpPr/>
            <p:nvPr/>
          </p:nvSpPr>
          <p:spPr>
            <a:xfrm>
              <a:off x="5041" y="2935"/>
              <a:ext cx="222"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GB" altLang="zh-CN" sz="2200" b="1" dirty="0">
                  <a:solidFill>
                    <a:srgbClr val="000066"/>
                  </a:solidFill>
                  <a:ea typeface="楷体_GB2312"/>
                  <a:sym typeface="Symbol" panose="05050102010706020507" pitchFamily="18" charset="2"/>
                </a:rPr>
                <a:t></a:t>
              </a:r>
            </a:p>
          </p:txBody>
        </p:sp>
        <p:sp>
          <p:nvSpPr>
            <p:cNvPr id="150583" name="Rectangle 14"/>
            <p:cNvSpPr/>
            <p:nvPr/>
          </p:nvSpPr>
          <p:spPr>
            <a:xfrm>
              <a:off x="4239" y="2953"/>
              <a:ext cx="511"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1011</a:t>
              </a:r>
            </a:p>
          </p:txBody>
        </p:sp>
        <p:sp>
          <p:nvSpPr>
            <p:cNvPr id="150584" name="Rectangle 15"/>
            <p:cNvSpPr/>
            <p:nvPr/>
          </p:nvSpPr>
          <p:spPr>
            <a:xfrm>
              <a:off x="5041" y="2705"/>
              <a:ext cx="231"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GB" altLang="zh-CN" sz="2200" b="1" dirty="0">
                  <a:solidFill>
                    <a:srgbClr val="000066"/>
                  </a:solidFill>
                  <a:ea typeface="楷体_GB2312"/>
                  <a:sym typeface="Symbol" panose="05050102010706020507" pitchFamily="18" charset="2"/>
                </a:rPr>
                <a:t></a:t>
              </a:r>
            </a:p>
          </p:txBody>
        </p:sp>
        <p:sp>
          <p:nvSpPr>
            <p:cNvPr id="150585" name="Rectangle 16"/>
            <p:cNvSpPr/>
            <p:nvPr/>
          </p:nvSpPr>
          <p:spPr>
            <a:xfrm>
              <a:off x="4248" y="2723"/>
              <a:ext cx="502"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1010</a:t>
              </a:r>
            </a:p>
          </p:txBody>
        </p:sp>
        <p:sp>
          <p:nvSpPr>
            <p:cNvPr id="150586" name="Rectangle 17"/>
            <p:cNvSpPr/>
            <p:nvPr/>
          </p:nvSpPr>
          <p:spPr>
            <a:xfrm>
              <a:off x="5050" y="2484"/>
              <a:ext cx="213"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1</a:t>
              </a:r>
            </a:p>
          </p:txBody>
        </p:sp>
        <p:sp>
          <p:nvSpPr>
            <p:cNvPr id="150587" name="Rectangle 18"/>
            <p:cNvSpPr/>
            <p:nvPr/>
          </p:nvSpPr>
          <p:spPr>
            <a:xfrm>
              <a:off x="4221" y="2493"/>
              <a:ext cx="548"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1001</a:t>
              </a:r>
            </a:p>
          </p:txBody>
        </p:sp>
        <p:sp>
          <p:nvSpPr>
            <p:cNvPr id="150588" name="Rectangle 19"/>
            <p:cNvSpPr/>
            <p:nvPr/>
          </p:nvSpPr>
          <p:spPr>
            <a:xfrm>
              <a:off x="5050" y="2263"/>
              <a:ext cx="194"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0</a:t>
              </a:r>
            </a:p>
          </p:txBody>
        </p:sp>
        <p:sp>
          <p:nvSpPr>
            <p:cNvPr id="150589" name="Rectangle 20"/>
            <p:cNvSpPr/>
            <p:nvPr/>
          </p:nvSpPr>
          <p:spPr>
            <a:xfrm>
              <a:off x="4221" y="2263"/>
              <a:ext cx="538"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1000</a:t>
              </a:r>
            </a:p>
          </p:txBody>
        </p:sp>
        <p:sp>
          <p:nvSpPr>
            <p:cNvPr id="150590" name="Rectangle 21"/>
            <p:cNvSpPr/>
            <p:nvPr/>
          </p:nvSpPr>
          <p:spPr>
            <a:xfrm>
              <a:off x="5050" y="2033"/>
              <a:ext cx="239"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1</a:t>
              </a:r>
            </a:p>
          </p:txBody>
        </p:sp>
        <p:sp>
          <p:nvSpPr>
            <p:cNvPr id="150591" name="Rectangle 22"/>
            <p:cNvSpPr/>
            <p:nvPr/>
          </p:nvSpPr>
          <p:spPr>
            <a:xfrm>
              <a:off x="4239" y="2033"/>
              <a:ext cx="520"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0111</a:t>
              </a:r>
            </a:p>
          </p:txBody>
        </p:sp>
        <p:sp>
          <p:nvSpPr>
            <p:cNvPr id="150592" name="Rectangle 23"/>
            <p:cNvSpPr/>
            <p:nvPr/>
          </p:nvSpPr>
          <p:spPr>
            <a:xfrm>
              <a:off x="5050" y="1803"/>
              <a:ext cx="239"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0</a:t>
              </a:r>
            </a:p>
          </p:txBody>
        </p:sp>
        <p:sp>
          <p:nvSpPr>
            <p:cNvPr id="150593" name="Rectangle 24"/>
            <p:cNvSpPr/>
            <p:nvPr/>
          </p:nvSpPr>
          <p:spPr>
            <a:xfrm>
              <a:off x="4221" y="1803"/>
              <a:ext cx="548"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0110</a:t>
              </a:r>
            </a:p>
          </p:txBody>
        </p:sp>
        <p:sp>
          <p:nvSpPr>
            <p:cNvPr id="150594" name="Rectangle 25"/>
            <p:cNvSpPr/>
            <p:nvPr/>
          </p:nvSpPr>
          <p:spPr>
            <a:xfrm>
              <a:off x="5050" y="1573"/>
              <a:ext cx="240"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1</a:t>
              </a:r>
            </a:p>
          </p:txBody>
        </p:sp>
        <p:sp>
          <p:nvSpPr>
            <p:cNvPr id="150595" name="Rectangle 26"/>
            <p:cNvSpPr/>
            <p:nvPr/>
          </p:nvSpPr>
          <p:spPr>
            <a:xfrm>
              <a:off x="4221" y="1573"/>
              <a:ext cx="538"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0101</a:t>
              </a:r>
            </a:p>
          </p:txBody>
        </p:sp>
        <p:sp>
          <p:nvSpPr>
            <p:cNvPr id="150596" name="Rectangle 27"/>
            <p:cNvSpPr/>
            <p:nvPr/>
          </p:nvSpPr>
          <p:spPr>
            <a:xfrm>
              <a:off x="5050" y="1343"/>
              <a:ext cx="231"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0</a:t>
              </a:r>
            </a:p>
          </p:txBody>
        </p:sp>
        <p:sp>
          <p:nvSpPr>
            <p:cNvPr id="150597" name="Rectangle 28"/>
            <p:cNvSpPr/>
            <p:nvPr/>
          </p:nvSpPr>
          <p:spPr>
            <a:xfrm>
              <a:off x="4221" y="1343"/>
              <a:ext cx="557"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0100</a:t>
              </a:r>
            </a:p>
          </p:txBody>
        </p:sp>
        <p:sp>
          <p:nvSpPr>
            <p:cNvPr id="150598" name="Rectangle 29"/>
            <p:cNvSpPr/>
            <p:nvPr/>
          </p:nvSpPr>
          <p:spPr>
            <a:xfrm>
              <a:off x="5050" y="1104"/>
              <a:ext cx="240"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1</a:t>
              </a:r>
            </a:p>
          </p:txBody>
        </p:sp>
        <p:sp>
          <p:nvSpPr>
            <p:cNvPr id="150599" name="Rectangle 30"/>
            <p:cNvSpPr/>
            <p:nvPr/>
          </p:nvSpPr>
          <p:spPr>
            <a:xfrm>
              <a:off x="4221" y="1113"/>
              <a:ext cx="547"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0011</a:t>
              </a:r>
            </a:p>
          </p:txBody>
        </p:sp>
        <p:sp>
          <p:nvSpPr>
            <p:cNvPr id="150600" name="Rectangle 31"/>
            <p:cNvSpPr/>
            <p:nvPr/>
          </p:nvSpPr>
          <p:spPr>
            <a:xfrm>
              <a:off x="5059" y="892"/>
              <a:ext cx="258"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0</a:t>
              </a:r>
            </a:p>
          </p:txBody>
        </p:sp>
        <p:sp>
          <p:nvSpPr>
            <p:cNvPr id="150601" name="Rectangle 32"/>
            <p:cNvSpPr/>
            <p:nvPr/>
          </p:nvSpPr>
          <p:spPr>
            <a:xfrm>
              <a:off x="4221" y="883"/>
              <a:ext cx="547"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0010</a:t>
              </a:r>
            </a:p>
          </p:txBody>
        </p:sp>
        <p:sp>
          <p:nvSpPr>
            <p:cNvPr id="150602" name="Rectangle 33"/>
            <p:cNvSpPr/>
            <p:nvPr/>
          </p:nvSpPr>
          <p:spPr>
            <a:xfrm>
              <a:off x="5050" y="653"/>
              <a:ext cx="240"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1</a:t>
              </a:r>
            </a:p>
          </p:txBody>
        </p:sp>
        <p:sp>
          <p:nvSpPr>
            <p:cNvPr id="150603" name="Rectangle 34"/>
            <p:cNvSpPr/>
            <p:nvPr/>
          </p:nvSpPr>
          <p:spPr>
            <a:xfrm>
              <a:off x="4230" y="653"/>
              <a:ext cx="557"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0001</a:t>
              </a:r>
            </a:p>
          </p:txBody>
        </p:sp>
        <p:sp>
          <p:nvSpPr>
            <p:cNvPr id="150604" name="Rectangle 35"/>
            <p:cNvSpPr/>
            <p:nvPr/>
          </p:nvSpPr>
          <p:spPr>
            <a:xfrm>
              <a:off x="5059" y="423"/>
              <a:ext cx="267"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0</a:t>
              </a:r>
            </a:p>
          </p:txBody>
        </p:sp>
        <p:sp>
          <p:nvSpPr>
            <p:cNvPr id="150605" name="Rectangle 36"/>
            <p:cNvSpPr/>
            <p:nvPr/>
          </p:nvSpPr>
          <p:spPr>
            <a:xfrm>
              <a:off x="4239" y="423"/>
              <a:ext cx="510"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0000</a:t>
              </a:r>
            </a:p>
          </p:txBody>
        </p:sp>
        <p:sp>
          <p:nvSpPr>
            <p:cNvPr id="150606" name="Rectangle 37"/>
            <p:cNvSpPr/>
            <p:nvPr/>
          </p:nvSpPr>
          <p:spPr>
            <a:xfrm>
              <a:off x="5032" y="184"/>
              <a:ext cx="231"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Y</a:t>
              </a:r>
            </a:p>
          </p:txBody>
        </p:sp>
        <p:sp>
          <p:nvSpPr>
            <p:cNvPr id="150607" name="Rectangle 38"/>
            <p:cNvSpPr/>
            <p:nvPr/>
          </p:nvSpPr>
          <p:spPr>
            <a:xfrm>
              <a:off x="4195" y="193"/>
              <a:ext cx="621" cy="23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200" b="1" dirty="0">
                  <a:solidFill>
                    <a:srgbClr val="000066"/>
                  </a:solidFill>
                  <a:ea typeface="楷体_GB2312"/>
                </a:rPr>
                <a:t>ABCD</a:t>
              </a:r>
            </a:p>
          </p:txBody>
        </p:sp>
        <p:sp>
          <p:nvSpPr>
            <p:cNvPr id="150608" name="Line 39"/>
            <p:cNvSpPr/>
            <p:nvPr/>
          </p:nvSpPr>
          <p:spPr>
            <a:xfrm>
              <a:off x="4131" y="193"/>
              <a:ext cx="1354" cy="0"/>
            </a:xfrm>
            <a:prstGeom prst="line">
              <a:avLst/>
            </a:prstGeom>
            <a:ln w="28575" cap="sq" cmpd="sng">
              <a:solidFill>
                <a:schemeClr val="tx1"/>
              </a:solidFill>
              <a:prstDash val="solid"/>
              <a:headEnd type="none" w="med" len="med"/>
              <a:tailEnd type="none" w="med" len="med"/>
            </a:ln>
          </p:spPr>
        </p:sp>
        <p:sp>
          <p:nvSpPr>
            <p:cNvPr id="150609" name="Line 40"/>
            <p:cNvSpPr/>
            <p:nvPr/>
          </p:nvSpPr>
          <p:spPr>
            <a:xfrm>
              <a:off x="4131" y="423"/>
              <a:ext cx="1354" cy="0"/>
            </a:xfrm>
            <a:prstGeom prst="line">
              <a:avLst/>
            </a:prstGeom>
            <a:ln w="12700" cap="flat" cmpd="sng">
              <a:solidFill>
                <a:schemeClr val="tx1"/>
              </a:solidFill>
              <a:prstDash val="solid"/>
              <a:headEnd type="none" w="med" len="med"/>
              <a:tailEnd type="none" w="med" len="med"/>
            </a:ln>
          </p:spPr>
        </p:sp>
        <p:sp>
          <p:nvSpPr>
            <p:cNvPr id="150610" name="Line 41"/>
            <p:cNvSpPr/>
            <p:nvPr/>
          </p:nvSpPr>
          <p:spPr>
            <a:xfrm>
              <a:off x="4131" y="653"/>
              <a:ext cx="1354" cy="0"/>
            </a:xfrm>
            <a:prstGeom prst="line">
              <a:avLst/>
            </a:prstGeom>
            <a:ln w="12700" cap="flat" cmpd="sng">
              <a:solidFill>
                <a:schemeClr val="tx1"/>
              </a:solidFill>
              <a:prstDash val="solid"/>
              <a:headEnd type="none" w="med" len="med"/>
              <a:tailEnd type="none" w="med" len="med"/>
            </a:ln>
          </p:spPr>
        </p:sp>
        <p:sp>
          <p:nvSpPr>
            <p:cNvPr id="150611" name="Line 42"/>
            <p:cNvSpPr/>
            <p:nvPr/>
          </p:nvSpPr>
          <p:spPr>
            <a:xfrm>
              <a:off x="4131" y="883"/>
              <a:ext cx="1354" cy="0"/>
            </a:xfrm>
            <a:prstGeom prst="line">
              <a:avLst/>
            </a:prstGeom>
            <a:ln w="12700" cap="flat" cmpd="sng">
              <a:solidFill>
                <a:schemeClr val="tx1"/>
              </a:solidFill>
              <a:prstDash val="solid"/>
              <a:headEnd type="none" w="med" len="med"/>
              <a:tailEnd type="none" w="med" len="med"/>
            </a:ln>
          </p:spPr>
        </p:sp>
        <p:sp>
          <p:nvSpPr>
            <p:cNvPr id="150612" name="Line 43"/>
            <p:cNvSpPr/>
            <p:nvPr/>
          </p:nvSpPr>
          <p:spPr>
            <a:xfrm>
              <a:off x="4131" y="1113"/>
              <a:ext cx="1354" cy="0"/>
            </a:xfrm>
            <a:prstGeom prst="line">
              <a:avLst/>
            </a:prstGeom>
            <a:ln w="12700" cap="flat" cmpd="sng">
              <a:solidFill>
                <a:schemeClr val="tx1"/>
              </a:solidFill>
              <a:prstDash val="solid"/>
              <a:headEnd type="none" w="med" len="med"/>
              <a:tailEnd type="none" w="med" len="med"/>
            </a:ln>
          </p:spPr>
        </p:sp>
        <p:sp>
          <p:nvSpPr>
            <p:cNvPr id="150613" name="Line 44"/>
            <p:cNvSpPr/>
            <p:nvPr/>
          </p:nvSpPr>
          <p:spPr>
            <a:xfrm>
              <a:off x="4131" y="1343"/>
              <a:ext cx="1354" cy="0"/>
            </a:xfrm>
            <a:prstGeom prst="line">
              <a:avLst/>
            </a:prstGeom>
            <a:ln w="12700" cap="flat" cmpd="sng">
              <a:solidFill>
                <a:schemeClr val="tx1"/>
              </a:solidFill>
              <a:prstDash val="solid"/>
              <a:headEnd type="none" w="med" len="med"/>
              <a:tailEnd type="none" w="med" len="med"/>
            </a:ln>
          </p:spPr>
        </p:sp>
        <p:sp>
          <p:nvSpPr>
            <p:cNvPr id="150614" name="Line 45"/>
            <p:cNvSpPr/>
            <p:nvPr/>
          </p:nvSpPr>
          <p:spPr>
            <a:xfrm>
              <a:off x="4131" y="1573"/>
              <a:ext cx="1354" cy="0"/>
            </a:xfrm>
            <a:prstGeom prst="line">
              <a:avLst/>
            </a:prstGeom>
            <a:ln w="12700" cap="flat" cmpd="sng">
              <a:solidFill>
                <a:schemeClr val="tx1"/>
              </a:solidFill>
              <a:prstDash val="solid"/>
              <a:headEnd type="none" w="med" len="med"/>
              <a:tailEnd type="none" w="med" len="med"/>
            </a:ln>
          </p:spPr>
        </p:sp>
        <p:sp>
          <p:nvSpPr>
            <p:cNvPr id="150615" name="Line 46"/>
            <p:cNvSpPr/>
            <p:nvPr/>
          </p:nvSpPr>
          <p:spPr>
            <a:xfrm>
              <a:off x="4131" y="1803"/>
              <a:ext cx="1354" cy="0"/>
            </a:xfrm>
            <a:prstGeom prst="line">
              <a:avLst/>
            </a:prstGeom>
            <a:ln w="12700" cap="flat" cmpd="sng">
              <a:solidFill>
                <a:schemeClr val="tx1"/>
              </a:solidFill>
              <a:prstDash val="solid"/>
              <a:headEnd type="none" w="med" len="med"/>
              <a:tailEnd type="none" w="med" len="med"/>
            </a:ln>
          </p:spPr>
        </p:sp>
        <p:sp>
          <p:nvSpPr>
            <p:cNvPr id="150616" name="Line 47"/>
            <p:cNvSpPr/>
            <p:nvPr/>
          </p:nvSpPr>
          <p:spPr>
            <a:xfrm>
              <a:off x="4131" y="2033"/>
              <a:ext cx="1354" cy="0"/>
            </a:xfrm>
            <a:prstGeom prst="line">
              <a:avLst/>
            </a:prstGeom>
            <a:ln w="12700" cap="flat" cmpd="sng">
              <a:solidFill>
                <a:schemeClr val="tx1"/>
              </a:solidFill>
              <a:prstDash val="solid"/>
              <a:headEnd type="none" w="med" len="med"/>
              <a:tailEnd type="none" w="med" len="med"/>
            </a:ln>
          </p:spPr>
        </p:sp>
        <p:sp>
          <p:nvSpPr>
            <p:cNvPr id="150617" name="Line 48"/>
            <p:cNvSpPr/>
            <p:nvPr/>
          </p:nvSpPr>
          <p:spPr>
            <a:xfrm>
              <a:off x="4131" y="2263"/>
              <a:ext cx="1354" cy="0"/>
            </a:xfrm>
            <a:prstGeom prst="line">
              <a:avLst/>
            </a:prstGeom>
            <a:ln w="12700" cap="flat" cmpd="sng">
              <a:solidFill>
                <a:schemeClr val="tx1"/>
              </a:solidFill>
              <a:prstDash val="solid"/>
              <a:headEnd type="none" w="med" len="med"/>
              <a:tailEnd type="none" w="med" len="med"/>
            </a:ln>
          </p:spPr>
        </p:sp>
        <p:sp>
          <p:nvSpPr>
            <p:cNvPr id="150618" name="Line 49"/>
            <p:cNvSpPr/>
            <p:nvPr/>
          </p:nvSpPr>
          <p:spPr>
            <a:xfrm>
              <a:off x="4131" y="2493"/>
              <a:ext cx="1354" cy="0"/>
            </a:xfrm>
            <a:prstGeom prst="line">
              <a:avLst/>
            </a:prstGeom>
            <a:ln w="12700" cap="flat" cmpd="sng">
              <a:solidFill>
                <a:schemeClr val="tx1"/>
              </a:solidFill>
              <a:prstDash val="solid"/>
              <a:headEnd type="none" w="med" len="med"/>
              <a:tailEnd type="none" w="med" len="med"/>
            </a:ln>
          </p:spPr>
        </p:sp>
        <p:sp>
          <p:nvSpPr>
            <p:cNvPr id="150619" name="Line 50"/>
            <p:cNvSpPr/>
            <p:nvPr/>
          </p:nvSpPr>
          <p:spPr>
            <a:xfrm>
              <a:off x="4131" y="2723"/>
              <a:ext cx="1354" cy="0"/>
            </a:xfrm>
            <a:prstGeom prst="line">
              <a:avLst/>
            </a:prstGeom>
            <a:ln w="12700" cap="flat" cmpd="sng">
              <a:solidFill>
                <a:schemeClr val="tx1"/>
              </a:solidFill>
              <a:prstDash val="solid"/>
              <a:headEnd type="none" w="med" len="med"/>
              <a:tailEnd type="none" w="med" len="med"/>
            </a:ln>
          </p:spPr>
        </p:sp>
        <p:sp>
          <p:nvSpPr>
            <p:cNvPr id="150620" name="Line 51"/>
            <p:cNvSpPr/>
            <p:nvPr/>
          </p:nvSpPr>
          <p:spPr>
            <a:xfrm>
              <a:off x="4131" y="2953"/>
              <a:ext cx="1354" cy="0"/>
            </a:xfrm>
            <a:prstGeom prst="line">
              <a:avLst/>
            </a:prstGeom>
            <a:ln w="12700" cap="flat" cmpd="sng">
              <a:solidFill>
                <a:schemeClr val="tx1"/>
              </a:solidFill>
              <a:prstDash val="solid"/>
              <a:headEnd type="none" w="med" len="med"/>
              <a:tailEnd type="none" w="med" len="med"/>
            </a:ln>
          </p:spPr>
        </p:sp>
        <p:sp>
          <p:nvSpPr>
            <p:cNvPr id="150621" name="Line 52"/>
            <p:cNvSpPr/>
            <p:nvPr/>
          </p:nvSpPr>
          <p:spPr>
            <a:xfrm>
              <a:off x="4131" y="3183"/>
              <a:ext cx="1354" cy="0"/>
            </a:xfrm>
            <a:prstGeom prst="line">
              <a:avLst/>
            </a:prstGeom>
            <a:ln w="12700" cap="flat" cmpd="sng">
              <a:solidFill>
                <a:schemeClr val="tx1"/>
              </a:solidFill>
              <a:prstDash val="solid"/>
              <a:headEnd type="none" w="med" len="med"/>
              <a:tailEnd type="none" w="med" len="med"/>
            </a:ln>
          </p:spPr>
        </p:sp>
        <p:sp>
          <p:nvSpPr>
            <p:cNvPr id="150622" name="Line 53"/>
            <p:cNvSpPr/>
            <p:nvPr/>
          </p:nvSpPr>
          <p:spPr>
            <a:xfrm>
              <a:off x="4131" y="3413"/>
              <a:ext cx="1354" cy="0"/>
            </a:xfrm>
            <a:prstGeom prst="line">
              <a:avLst/>
            </a:prstGeom>
            <a:ln w="12700" cap="flat" cmpd="sng">
              <a:solidFill>
                <a:schemeClr val="tx1"/>
              </a:solidFill>
              <a:prstDash val="solid"/>
              <a:headEnd type="none" w="med" len="med"/>
              <a:tailEnd type="none" w="med" len="med"/>
            </a:ln>
          </p:spPr>
        </p:sp>
        <p:sp>
          <p:nvSpPr>
            <p:cNvPr id="150623" name="Line 54"/>
            <p:cNvSpPr/>
            <p:nvPr/>
          </p:nvSpPr>
          <p:spPr>
            <a:xfrm>
              <a:off x="4131" y="3643"/>
              <a:ext cx="1354" cy="0"/>
            </a:xfrm>
            <a:prstGeom prst="line">
              <a:avLst/>
            </a:prstGeom>
            <a:ln w="12700" cap="flat" cmpd="sng">
              <a:solidFill>
                <a:schemeClr val="tx1"/>
              </a:solidFill>
              <a:prstDash val="solid"/>
              <a:headEnd type="none" w="med" len="med"/>
              <a:tailEnd type="none" w="med" len="med"/>
            </a:ln>
          </p:spPr>
        </p:sp>
        <p:sp>
          <p:nvSpPr>
            <p:cNvPr id="150624" name="Line 55"/>
            <p:cNvSpPr/>
            <p:nvPr/>
          </p:nvSpPr>
          <p:spPr>
            <a:xfrm>
              <a:off x="4131" y="3873"/>
              <a:ext cx="1354" cy="0"/>
            </a:xfrm>
            <a:prstGeom prst="line">
              <a:avLst/>
            </a:prstGeom>
            <a:ln w="12700" cap="flat" cmpd="sng">
              <a:solidFill>
                <a:schemeClr val="tx1"/>
              </a:solidFill>
              <a:prstDash val="solid"/>
              <a:headEnd type="none" w="med" len="med"/>
              <a:tailEnd type="none" w="med" len="med"/>
            </a:ln>
          </p:spPr>
        </p:sp>
        <p:sp>
          <p:nvSpPr>
            <p:cNvPr id="150625" name="Line 56"/>
            <p:cNvSpPr/>
            <p:nvPr/>
          </p:nvSpPr>
          <p:spPr>
            <a:xfrm>
              <a:off x="4131" y="4103"/>
              <a:ext cx="1354" cy="0"/>
            </a:xfrm>
            <a:prstGeom prst="line">
              <a:avLst/>
            </a:prstGeom>
            <a:ln w="28575" cap="sq" cmpd="sng">
              <a:solidFill>
                <a:schemeClr val="tx1"/>
              </a:solidFill>
              <a:prstDash val="solid"/>
              <a:headEnd type="none" w="med" len="med"/>
              <a:tailEnd type="none" w="med" len="med"/>
            </a:ln>
          </p:spPr>
        </p:sp>
        <p:sp>
          <p:nvSpPr>
            <p:cNvPr id="150626" name="Line 57"/>
            <p:cNvSpPr/>
            <p:nvPr/>
          </p:nvSpPr>
          <p:spPr>
            <a:xfrm>
              <a:off x="4131" y="193"/>
              <a:ext cx="0" cy="3910"/>
            </a:xfrm>
            <a:prstGeom prst="line">
              <a:avLst/>
            </a:prstGeom>
            <a:ln w="28575" cap="sq" cmpd="sng">
              <a:solidFill>
                <a:schemeClr val="tx1"/>
              </a:solidFill>
              <a:prstDash val="solid"/>
              <a:headEnd type="none" w="med" len="med"/>
              <a:tailEnd type="none" w="med" len="med"/>
            </a:ln>
          </p:spPr>
        </p:sp>
        <p:sp>
          <p:nvSpPr>
            <p:cNvPr id="150627" name="Line 58"/>
            <p:cNvSpPr/>
            <p:nvPr/>
          </p:nvSpPr>
          <p:spPr>
            <a:xfrm>
              <a:off x="4843" y="193"/>
              <a:ext cx="0" cy="3910"/>
            </a:xfrm>
            <a:prstGeom prst="line">
              <a:avLst/>
            </a:prstGeom>
            <a:ln w="12700" cap="flat" cmpd="sng">
              <a:solidFill>
                <a:schemeClr val="tx1"/>
              </a:solidFill>
              <a:prstDash val="solid"/>
              <a:headEnd type="none" w="med" len="med"/>
              <a:tailEnd type="none" w="med" len="med"/>
            </a:ln>
          </p:spPr>
        </p:sp>
        <p:sp>
          <p:nvSpPr>
            <p:cNvPr id="150628" name="Line 59"/>
            <p:cNvSpPr/>
            <p:nvPr/>
          </p:nvSpPr>
          <p:spPr>
            <a:xfrm>
              <a:off x="5485" y="193"/>
              <a:ext cx="0" cy="3910"/>
            </a:xfrm>
            <a:prstGeom prst="line">
              <a:avLst/>
            </a:prstGeom>
            <a:ln w="28575" cap="sq" cmpd="sng">
              <a:solidFill>
                <a:schemeClr val="tx1"/>
              </a:solidFill>
              <a:prstDash val="solid"/>
              <a:headEnd type="none" w="med" len="med"/>
              <a:tailEnd type="none" w="med" len="med"/>
            </a:ln>
          </p:spPr>
        </p:sp>
      </p:grpSp>
      <p:sp>
        <p:nvSpPr>
          <p:cNvPr id="263228" name="Rectangle 60"/>
          <p:cNvSpPr/>
          <p:nvPr/>
        </p:nvSpPr>
        <p:spPr>
          <a:xfrm>
            <a:off x="452438" y="1955800"/>
            <a:ext cx="314483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000066"/>
                </a:solidFill>
                <a:latin typeface="黑体" panose="02010609060101010101" pitchFamily="49" charset="-122"/>
                <a:ea typeface="黑体" panose="02010609060101010101" pitchFamily="49" charset="-122"/>
              </a:rPr>
              <a:t>解</a:t>
            </a:r>
            <a:r>
              <a:rPr lang="en-US" altLang="zh-CN" sz="2400" b="1" dirty="0">
                <a:solidFill>
                  <a:srgbClr val="000066"/>
                </a:solidFill>
                <a:latin typeface="黑体" panose="02010609060101010101" pitchFamily="49" charset="-122"/>
                <a:ea typeface="黑体" panose="02010609060101010101" pitchFamily="49" charset="-122"/>
              </a:rPr>
              <a:t>:(1)</a:t>
            </a:r>
            <a:r>
              <a:rPr lang="zh-CN" altLang="en-US" sz="2400" b="1" dirty="0">
                <a:solidFill>
                  <a:srgbClr val="000066"/>
                </a:solidFill>
                <a:latin typeface="黑体" panose="02010609060101010101" pitchFamily="49" charset="-122"/>
                <a:ea typeface="黑体" panose="02010609060101010101" pitchFamily="49" charset="-122"/>
              </a:rPr>
              <a:t>列出真值表</a:t>
            </a:r>
          </a:p>
        </p:txBody>
      </p:sp>
      <p:sp>
        <p:nvSpPr>
          <p:cNvPr id="263229" name="Rectangle 61"/>
          <p:cNvSpPr/>
          <p:nvPr/>
        </p:nvSpPr>
        <p:spPr>
          <a:xfrm>
            <a:off x="833438" y="2428875"/>
            <a:ext cx="23764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000066"/>
                </a:solidFill>
                <a:latin typeface="黑体" panose="02010609060101010101" pitchFamily="49" charset="-122"/>
                <a:ea typeface="黑体" panose="02010609060101010101" pitchFamily="49" charset="-122"/>
              </a:rPr>
              <a:t>(2)</a:t>
            </a:r>
            <a:r>
              <a:rPr lang="zh-CN" altLang="en-US" sz="2400" b="1" dirty="0">
                <a:solidFill>
                  <a:srgbClr val="000066"/>
                </a:solidFill>
                <a:latin typeface="黑体" panose="02010609060101010101" pitchFamily="49" charset="-122"/>
                <a:ea typeface="黑体" panose="02010609060101010101" pitchFamily="49" charset="-122"/>
              </a:rPr>
              <a:t>画出卡诺图</a:t>
            </a:r>
          </a:p>
        </p:txBody>
      </p:sp>
      <p:graphicFrame>
        <p:nvGraphicFramePr>
          <p:cNvPr id="263235" name="Object 67"/>
          <p:cNvGraphicFramePr>
            <a:graphicFrameLocks noChangeAspect="1"/>
          </p:cNvGraphicFramePr>
          <p:nvPr/>
        </p:nvGraphicFramePr>
        <p:xfrm>
          <a:off x="4632325" y="2303463"/>
          <a:ext cx="1484313" cy="447675"/>
        </p:xfrm>
        <a:graphic>
          <a:graphicData uri="http://schemas.openxmlformats.org/presentationml/2006/ole">
            <mc:AlternateContent xmlns:mc="http://schemas.openxmlformats.org/markup-compatibility/2006">
              <mc:Choice xmlns:v="urn:schemas-microsoft-com:vml" Requires="v">
                <p:oleObj spid="_x0000_s56323" r:id="rId3" imgW="9439275" imgH="2847975" progId="Equation.3">
                  <p:embed/>
                </p:oleObj>
              </mc:Choice>
              <mc:Fallback>
                <p:oleObj r:id="rId3" imgW="9439275" imgH="2847975" progId="Equation.3">
                  <p:embed/>
                  <p:pic>
                    <p:nvPicPr>
                      <p:cNvPr id="0" name="图片 3206"/>
                      <p:cNvPicPr/>
                      <p:nvPr/>
                    </p:nvPicPr>
                    <p:blipFill>
                      <a:blip r:embed="rId4"/>
                      <a:stretch>
                        <a:fillRect/>
                      </a:stretch>
                    </p:blipFill>
                    <p:spPr>
                      <a:xfrm>
                        <a:off x="4632325" y="2303463"/>
                        <a:ext cx="1484313" cy="447675"/>
                      </a:xfrm>
                      <a:prstGeom prst="rect">
                        <a:avLst/>
                      </a:prstGeom>
                      <a:noFill/>
                      <a:ln w="38100">
                        <a:noFill/>
                        <a:miter/>
                      </a:ln>
                    </p:spPr>
                  </p:pic>
                </p:oleObj>
              </mc:Fallback>
            </mc:AlternateContent>
          </a:graphicData>
        </a:graphic>
      </p:graphicFrame>
      <p:grpSp>
        <p:nvGrpSpPr>
          <p:cNvPr id="263240" name="Group 72"/>
          <p:cNvGrpSpPr/>
          <p:nvPr/>
        </p:nvGrpSpPr>
        <p:grpSpPr>
          <a:xfrm>
            <a:off x="517525" y="2952750"/>
            <a:ext cx="4822825" cy="3706813"/>
            <a:chOff x="213" y="739"/>
            <a:chExt cx="3038" cy="2335"/>
          </a:xfrm>
        </p:grpSpPr>
        <p:sp>
          <p:nvSpPr>
            <p:cNvPr id="150556" name="Freeform 73"/>
            <p:cNvSpPr/>
            <p:nvPr/>
          </p:nvSpPr>
          <p:spPr>
            <a:xfrm>
              <a:off x="624" y="1325"/>
              <a:ext cx="2627" cy="1749"/>
            </a:xfrm>
            <a:custGeom>
              <a:avLst/>
              <a:gdLst/>
              <a:ahLst/>
              <a:cxnLst>
                <a:cxn ang="0">
                  <a:pos x="0" y="1749"/>
                </a:cxn>
                <a:cxn ang="0">
                  <a:pos x="2627" y="1749"/>
                </a:cxn>
                <a:cxn ang="0">
                  <a:pos x="2627" y="0"/>
                </a:cxn>
                <a:cxn ang="0">
                  <a:pos x="0" y="0"/>
                </a:cxn>
                <a:cxn ang="0">
                  <a:pos x="0" y="1749"/>
                </a:cxn>
                <a:cxn ang="0">
                  <a:pos x="0" y="1749"/>
                </a:cxn>
              </a:cxnLst>
              <a:rect l="0" t="0" r="0" b="0"/>
              <a:pathLst>
                <a:path w="2627" h="1749">
                  <a:moveTo>
                    <a:pt x="0" y="1749"/>
                  </a:moveTo>
                  <a:lnTo>
                    <a:pt x="2627" y="1749"/>
                  </a:lnTo>
                  <a:lnTo>
                    <a:pt x="2627" y="0"/>
                  </a:lnTo>
                  <a:lnTo>
                    <a:pt x="0" y="0"/>
                  </a:lnTo>
                  <a:lnTo>
                    <a:pt x="0" y="1749"/>
                  </a:lnTo>
                  <a:close/>
                </a:path>
              </a:pathLst>
            </a:custGeom>
            <a:noFill/>
            <a:ln w="25400" cap="rnd" cmpd="sng">
              <a:solidFill>
                <a:srgbClr val="000000">
                  <a:alpha val="100000"/>
                </a:srgbClr>
              </a:solidFill>
              <a:prstDash val="solid"/>
              <a:round/>
              <a:headEnd type="none" w="med" len="med"/>
              <a:tailEnd type="none" w="med" len="med"/>
            </a:ln>
          </p:spPr>
          <p:txBody>
            <a:bodyPr/>
            <a:lstStyle/>
            <a:p>
              <a:endParaRPr lang="zh-CN" altLang="en-US"/>
            </a:p>
          </p:txBody>
        </p:sp>
        <p:sp>
          <p:nvSpPr>
            <p:cNvPr id="150557" name="Line 74"/>
            <p:cNvSpPr/>
            <p:nvPr/>
          </p:nvSpPr>
          <p:spPr>
            <a:xfrm>
              <a:off x="624" y="1762"/>
              <a:ext cx="2627" cy="1"/>
            </a:xfrm>
            <a:prstGeom prst="line">
              <a:avLst/>
            </a:prstGeom>
            <a:ln w="25400" cap="rnd" cmpd="sng">
              <a:solidFill>
                <a:srgbClr val="000000"/>
              </a:solidFill>
              <a:prstDash val="solid"/>
              <a:headEnd type="none" w="med" len="med"/>
              <a:tailEnd type="none" w="med" len="med"/>
            </a:ln>
          </p:spPr>
        </p:sp>
        <p:sp>
          <p:nvSpPr>
            <p:cNvPr id="150558" name="Line 75"/>
            <p:cNvSpPr/>
            <p:nvPr/>
          </p:nvSpPr>
          <p:spPr>
            <a:xfrm>
              <a:off x="624" y="2200"/>
              <a:ext cx="2627" cy="1"/>
            </a:xfrm>
            <a:prstGeom prst="line">
              <a:avLst/>
            </a:prstGeom>
            <a:ln w="25400" cap="rnd" cmpd="sng">
              <a:solidFill>
                <a:srgbClr val="000000"/>
              </a:solidFill>
              <a:prstDash val="solid"/>
              <a:headEnd type="none" w="med" len="med"/>
              <a:tailEnd type="none" w="med" len="med"/>
            </a:ln>
          </p:spPr>
        </p:sp>
        <p:sp>
          <p:nvSpPr>
            <p:cNvPr id="150559" name="Line 76"/>
            <p:cNvSpPr/>
            <p:nvPr/>
          </p:nvSpPr>
          <p:spPr>
            <a:xfrm>
              <a:off x="624" y="2626"/>
              <a:ext cx="2627" cy="1"/>
            </a:xfrm>
            <a:prstGeom prst="line">
              <a:avLst/>
            </a:prstGeom>
            <a:ln w="25400" cap="rnd" cmpd="sng">
              <a:solidFill>
                <a:srgbClr val="000000"/>
              </a:solidFill>
              <a:prstDash val="solid"/>
              <a:headEnd type="none" w="med" len="med"/>
              <a:tailEnd type="none" w="med" len="med"/>
            </a:ln>
          </p:spPr>
        </p:sp>
        <p:sp>
          <p:nvSpPr>
            <p:cNvPr id="150560" name="Line 77"/>
            <p:cNvSpPr/>
            <p:nvPr/>
          </p:nvSpPr>
          <p:spPr>
            <a:xfrm>
              <a:off x="1938" y="1325"/>
              <a:ext cx="1" cy="1749"/>
            </a:xfrm>
            <a:prstGeom prst="line">
              <a:avLst/>
            </a:prstGeom>
            <a:ln w="25400" cap="rnd" cmpd="sng">
              <a:solidFill>
                <a:srgbClr val="000000"/>
              </a:solidFill>
              <a:prstDash val="solid"/>
              <a:headEnd type="none" w="med" len="med"/>
              <a:tailEnd type="none" w="med" len="med"/>
            </a:ln>
          </p:spPr>
        </p:sp>
        <p:sp>
          <p:nvSpPr>
            <p:cNvPr id="150561" name="Line 78"/>
            <p:cNvSpPr/>
            <p:nvPr/>
          </p:nvSpPr>
          <p:spPr>
            <a:xfrm flipH="1" flipV="1">
              <a:off x="333" y="739"/>
              <a:ext cx="291" cy="586"/>
            </a:xfrm>
            <a:prstGeom prst="line">
              <a:avLst/>
            </a:prstGeom>
            <a:ln w="25400" cap="rnd" cmpd="sng">
              <a:solidFill>
                <a:srgbClr val="000000"/>
              </a:solidFill>
              <a:prstDash val="solid"/>
              <a:headEnd type="none" w="med" len="med"/>
              <a:tailEnd type="none" w="med" len="med"/>
            </a:ln>
          </p:spPr>
        </p:sp>
        <p:sp>
          <p:nvSpPr>
            <p:cNvPr id="150562" name="Rectangle 79"/>
            <p:cNvSpPr/>
            <p:nvPr/>
          </p:nvSpPr>
          <p:spPr>
            <a:xfrm>
              <a:off x="213" y="1011"/>
              <a:ext cx="267"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AB</a:t>
              </a:r>
              <a:endParaRPr lang="en-US" altLang="zh-CN" sz="2400" b="1" dirty="0">
                <a:latin typeface="굴림"/>
                <a:ea typeface="굴림"/>
              </a:endParaRPr>
            </a:p>
          </p:txBody>
        </p:sp>
        <p:sp>
          <p:nvSpPr>
            <p:cNvPr id="150563" name="Rectangle 80"/>
            <p:cNvSpPr/>
            <p:nvPr/>
          </p:nvSpPr>
          <p:spPr>
            <a:xfrm>
              <a:off x="477" y="829"/>
              <a:ext cx="278"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CD</a:t>
              </a:r>
              <a:endParaRPr lang="en-US" altLang="zh-CN" sz="2400" b="1" dirty="0">
                <a:latin typeface="굴림"/>
                <a:ea typeface="굴림"/>
              </a:endParaRPr>
            </a:p>
          </p:txBody>
        </p:sp>
        <p:sp>
          <p:nvSpPr>
            <p:cNvPr id="150564" name="Rectangle 81"/>
            <p:cNvSpPr/>
            <p:nvPr/>
          </p:nvSpPr>
          <p:spPr>
            <a:xfrm>
              <a:off x="373" y="1447"/>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00</a:t>
              </a:r>
              <a:endParaRPr lang="en-US" altLang="zh-CN" sz="2400" b="1" dirty="0">
                <a:latin typeface="굴림"/>
                <a:ea typeface="굴림"/>
              </a:endParaRPr>
            </a:p>
          </p:txBody>
        </p:sp>
        <p:sp>
          <p:nvSpPr>
            <p:cNvPr id="150565" name="Rectangle 82"/>
            <p:cNvSpPr/>
            <p:nvPr/>
          </p:nvSpPr>
          <p:spPr>
            <a:xfrm>
              <a:off x="851" y="1053"/>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00</a:t>
              </a:r>
              <a:endParaRPr lang="en-US" altLang="zh-CN" sz="2400" b="1" dirty="0">
                <a:latin typeface="굴림"/>
                <a:ea typeface="굴림"/>
              </a:endParaRPr>
            </a:p>
          </p:txBody>
        </p:sp>
        <p:sp>
          <p:nvSpPr>
            <p:cNvPr id="150566" name="Rectangle 83"/>
            <p:cNvSpPr/>
            <p:nvPr/>
          </p:nvSpPr>
          <p:spPr>
            <a:xfrm>
              <a:off x="1544" y="1053"/>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01</a:t>
              </a:r>
              <a:endParaRPr lang="en-US" altLang="zh-CN" sz="2400" b="1" dirty="0">
                <a:latin typeface="굴림"/>
                <a:ea typeface="굴림"/>
              </a:endParaRPr>
            </a:p>
          </p:txBody>
        </p:sp>
        <p:sp>
          <p:nvSpPr>
            <p:cNvPr id="150567" name="Rectangle 84"/>
            <p:cNvSpPr/>
            <p:nvPr/>
          </p:nvSpPr>
          <p:spPr>
            <a:xfrm>
              <a:off x="373" y="1888"/>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01</a:t>
              </a:r>
              <a:endParaRPr lang="en-US" altLang="zh-CN" sz="2400" b="1" dirty="0">
                <a:latin typeface="굴림"/>
                <a:ea typeface="굴림"/>
              </a:endParaRPr>
            </a:p>
          </p:txBody>
        </p:sp>
        <p:sp>
          <p:nvSpPr>
            <p:cNvPr id="150568" name="Rectangle 85"/>
            <p:cNvSpPr/>
            <p:nvPr/>
          </p:nvSpPr>
          <p:spPr>
            <a:xfrm>
              <a:off x="2174" y="1053"/>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11</a:t>
              </a:r>
              <a:endParaRPr lang="en-US" altLang="zh-CN" sz="2400" b="1" dirty="0">
                <a:latin typeface="굴림"/>
                <a:ea typeface="굴림"/>
              </a:endParaRPr>
            </a:p>
          </p:txBody>
        </p:sp>
        <p:sp>
          <p:nvSpPr>
            <p:cNvPr id="150569" name="Rectangle 86"/>
            <p:cNvSpPr/>
            <p:nvPr/>
          </p:nvSpPr>
          <p:spPr>
            <a:xfrm>
              <a:off x="373" y="2329"/>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11</a:t>
              </a:r>
              <a:endParaRPr lang="en-US" altLang="zh-CN" sz="2400" b="1" dirty="0">
                <a:latin typeface="굴림"/>
                <a:ea typeface="굴림"/>
              </a:endParaRPr>
            </a:p>
          </p:txBody>
        </p:sp>
        <p:sp>
          <p:nvSpPr>
            <p:cNvPr id="150570" name="Rectangle 87"/>
            <p:cNvSpPr/>
            <p:nvPr/>
          </p:nvSpPr>
          <p:spPr>
            <a:xfrm>
              <a:off x="373" y="2804"/>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10</a:t>
              </a:r>
              <a:endParaRPr lang="en-US" altLang="zh-CN" sz="2400" b="1" dirty="0">
                <a:latin typeface="굴림"/>
                <a:ea typeface="굴림"/>
              </a:endParaRPr>
            </a:p>
          </p:txBody>
        </p:sp>
        <p:sp>
          <p:nvSpPr>
            <p:cNvPr id="150571" name="Rectangle 88"/>
            <p:cNvSpPr/>
            <p:nvPr/>
          </p:nvSpPr>
          <p:spPr>
            <a:xfrm>
              <a:off x="2809" y="1053"/>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latinLnBrk="1" hangingPunct="1">
                <a:spcBef>
                  <a:spcPct val="0"/>
                </a:spcBef>
                <a:buNone/>
              </a:pPr>
              <a:r>
                <a:rPr lang="en-US" altLang="zh-CN" sz="2400" b="1" dirty="0">
                  <a:solidFill>
                    <a:srgbClr val="000000"/>
                  </a:solidFill>
                  <a:ea typeface="굴림"/>
                </a:rPr>
                <a:t>10</a:t>
              </a:r>
              <a:endParaRPr lang="en-US" altLang="zh-CN" sz="2400" b="1" dirty="0">
                <a:latin typeface="굴림"/>
                <a:ea typeface="굴림"/>
              </a:endParaRPr>
            </a:p>
          </p:txBody>
        </p:sp>
        <p:sp>
          <p:nvSpPr>
            <p:cNvPr id="150572" name="Line 89"/>
            <p:cNvSpPr/>
            <p:nvPr/>
          </p:nvSpPr>
          <p:spPr>
            <a:xfrm>
              <a:off x="1281" y="1325"/>
              <a:ext cx="1" cy="1749"/>
            </a:xfrm>
            <a:prstGeom prst="line">
              <a:avLst/>
            </a:prstGeom>
            <a:ln w="25400" cap="rnd" cmpd="sng">
              <a:solidFill>
                <a:srgbClr val="000000"/>
              </a:solidFill>
              <a:prstDash val="solid"/>
              <a:headEnd type="none" w="med" len="med"/>
              <a:tailEnd type="none" w="med" len="med"/>
            </a:ln>
          </p:spPr>
        </p:sp>
        <p:sp>
          <p:nvSpPr>
            <p:cNvPr id="150573" name="Line 90"/>
            <p:cNvSpPr/>
            <p:nvPr/>
          </p:nvSpPr>
          <p:spPr>
            <a:xfrm>
              <a:off x="2595" y="1325"/>
              <a:ext cx="1" cy="1749"/>
            </a:xfrm>
            <a:prstGeom prst="line">
              <a:avLst/>
            </a:prstGeom>
            <a:ln w="25400" cap="rnd" cmpd="sng">
              <a:solidFill>
                <a:srgbClr val="000000"/>
              </a:solidFill>
              <a:prstDash val="solid"/>
              <a:headEnd type="none" w="med" len="med"/>
              <a:tailEnd type="none" w="med" len="med"/>
            </a:ln>
          </p:spPr>
        </p:sp>
      </p:grpSp>
      <p:grpSp>
        <p:nvGrpSpPr>
          <p:cNvPr id="263285" name="Group 117"/>
          <p:cNvGrpSpPr/>
          <p:nvPr/>
        </p:nvGrpSpPr>
        <p:grpSpPr>
          <a:xfrm>
            <a:off x="1577975" y="4035425"/>
            <a:ext cx="3373438" cy="2446338"/>
            <a:chOff x="994" y="2605"/>
            <a:chExt cx="2125" cy="1541"/>
          </a:xfrm>
        </p:grpSpPr>
        <p:sp>
          <p:nvSpPr>
            <p:cNvPr id="150540" name="Rectangle 92"/>
            <p:cNvSpPr/>
            <p:nvPr/>
          </p:nvSpPr>
          <p:spPr>
            <a:xfrm>
              <a:off x="1014" y="3903"/>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0</a:t>
              </a:r>
            </a:p>
          </p:txBody>
        </p:sp>
        <p:sp>
          <p:nvSpPr>
            <p:cNvPr id="150541" name="Rectangle 93"/>
            <p:cNvSpPr/>
            <p:nvPr/>
          </p:nvSpPr>
          <p:spPr>
            <a:xfrm>
              <a:off x="1014" y="2605"/>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0</a:t>
              </a:r>
            </a:p>
          </p:txBody>
        </p:sp>
        <p:sp>
          <p:nvSpPr>
            <p:cNvPr id="150542" name="Rectangle 94"/>
            <p:cNvSpPr/>
            <p:nvPr/>
          </p:nvSpPr>
          <p:spPr>
            <a:xfrm>
              <a:off x="2294" y="2605"/>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1</a:t>
              </a:r>
            </a:p>
          </p:txBody>
        </p:sp>
        <p:sp>
          <p:nvSpPr>
            <p:cNvPr id="150543" name="Rectangle 95"/>
            <p:cNvSpPr/>
            <p:nvPr/>
          </p:nvSpPr>
          <p:spPr>
            <a:xfrm>
              <a:off x="1013" y="3035"/>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0</a:t>
              </a:r>
            </a:p>
          </p:txBody>
        </p:sp>
        <p:sp>
          <p:nvSpPr>
            <p:cNvPr id="150544" name="Rectangle 96"/>
            <p:cNvSpPr/>
            <p:nvPr/>
          </p:nvSpPr>
          <p:spPr>
            <a:xfrm>
              <a:off x="1625" y="3035"/>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1</a:t>
              </a:r>
            </a:p>
          </p:txBody>
        </p:sp>
        <p:sp>
          <p:nvSpPr>
            <p:cNvPr id="150545" name="Rectangle 97"/>
            <p:cNvSpPr/>
            <p:nvPr/>
          </p:nvSpPr>
          <p:spPr>
            <a:xfrm>
              <a:off x="994" y="3390"/>
              <a:ext cx="175" cy="326"/>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b="1" dirty="0">
                  <a:ea typeface="楷体_GB2312"/>
                </a:rPr>
                <a:t>×</a:t>
              </a:r>
            </a:p>
          </p:txBody>
        </p:sp>
        <p:sp>
          <p:nvSpPr>
            <p:cNvPr id="150546" name="Rectangle 98"/>
            <p:cNvSpPr/>
            <p:nvPr/>
          </p:nvSpPr>
          <p:spPr>
            <a:xfrm>
              <a:off x="1591" y="3389"/>
              <a:ext cx="175" cy="326"/>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b="1" dirty="0">
                  <a:ea typeface="楷体_GB2312"/>
                </a:rPr>
                <a:t>×</a:t>
              </a:r>
            </a:p>
          </p:txBody>
        </p:sp>
        <p:sp>
          <p:nvSpPr>
            <p:cNvPr id="150547" name="Rectangle 99"/>
            <p:cNvSpPr/>
            <p:nvPr/>
          </p:nvSpPr>
          <p:spPr>
            <a:xfrm>
              <a:off x="2276" y="3389"/>
              <a:ext cx="175" cy="326"/>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b="1" dirty="0">
                  <a:ea typeface="楷体_GB2312"/>
                </a:rPr>
                <a:t>×</a:t>
              </a:r>
            </a:p>
          </p:txBody>
        </p:sp>
        <p:sp>
          <p:nvSpPr>
            <p:cNvPr id="150548" name="Rectangle 100"/>
            <p:cNvSpPr/>
            <p:nvPr/>
          </p:nvSpPr>
          <p:spPr>
            <a:xfrm>
              <a:off x="2926" y="3389"/>
              <a:ext cx="175" cy="326"/>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b="1" dirty="0">
                  <a:ea typeface="楷体_GB2312"/>
                </a:rPr>
                <a:t>×</a:t>
              </a:r>
            </a:p>
          </p:txBody>
        </p:sp>
        <p:sp>
          <p:nvSpPr>
            <p:cNvPr id="150549" name="Rectangle 101"/>
            <p:cNvSpPr/>
            <p:nvPr/>
          </p:nvSpPr>
          <p:spPr>
            <a:xfrm>
              <a:off x="1628" y="2606"/>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1</a:t>
              </a:r>
            </a:p>
          </p:txBody>
        </p:sp>
        <p:sp>
          <p:nvSpPr>
            <p:cNvPr id="150550" name="Rectangle 102"/>
            <p:cNvSpPr/>
            <p:nvPr/>
          </p:nvSpPr>
          <p:spPr>
            <a:xfrm>
              <a:off x="2943" y="2606"/>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0</a:t>
              </a:r>
            </a:p>
          </p:txBody>
        </p:sp>
        <p:sp>
          <p:nvSpPr>
            <p:cNvPr id="150551" name="Rectangle 103"/>
            <p:cNvSpPr/>
            <p:nvPr/>
          </p:nvSpPr>
          <p:spPr>
            <a:xfrm>
              <a:off x="2944" y="3027"/>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0</a:t>
              </a:r>
            </a:p>
          </p:txBody>
        </p:sp>
        <p:sp>
          <p:nvSpPr>
            <p:cNvPr id="150552" name="Rectangle 104"/>
            <p:cNvSpPr/>
            <p:nvPr/>
          </p:nvSpPr>
          <p:spPr>
            <a:xfrm>
              <a:off x="2926" y="3820"/>
              <a:ext cx="175" cy="326"/>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b="1" dirty="0">
                  <a:ea typeface="楷体_GB2312"/>
                </a:rPr>
                <a:t>×</a:t>
              </a:r>
            </a:p>
          </p:txBody>
        </p:sp>
        <p:sp>
          <p:nvSpPr>
            <p:cNvPr id="150553" name="Rectangle 105"/>
            <p:cNvSpPr/>
            <p:nvPr/>
          </p:nvSpPr>
          <p:spPr>
            <a:xfrm>
              <a:off x="2294" y="3027"/>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1</a:t>
              </a:r>
            </a:p>
          </p:txBody>
        </p:sp>
        <p:sp>
          <p:nvSpPr>
            <p:cNvPr id="150554" name="Rectangle 106"/>
            <p:cNvSpPr/>
            <p:nvPr/>
          </p:nvSpPr>
          <p:spPr>
            <a:xfrm>
              <a:off x="2277" y="3820"/>
              <a:ext cx="175" cy="326"/>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b="1" dirty="0">
                  <a:ea typeface="楷体_GB2312"/>
                </a:rPr>
                <a:t>×</a:t>
              </a:r>
            </a:p>
          </p:txBody>
        </p:sp>
        <p:sp>
          <p:nvSpPr>
            <p:cNvPr id="150555" name="Rectangle 107"/>
            <p:cNvSpPr/>
            <p:nvPr/>
          </p:nvSpPr>
          <p:spPr>
            <a:xfrm>
              <a:off x="1627" y="3895"/>
              <a:ext cx="175" cy="230"/>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Arial" panose="020B0604020202020204" pitchFamily="34" charset="0"/>
                  <a:ea typeface="楷体_GB2312"/>
                </a:rPr>
                <a:t> </a:t>
              </a:r>
              <a:r>
                <a:rPr lang="en-US" altLang="zh-CN" sz="2400" dirty="0">
                  <a:ea typeface="楷体_GB2312"/>
                </a:rPr>
                <a:t>1</a:t>
              </a:r>
            </a:p>
          </p:txBody>
        </p:sp>
      </p:grpSp>
      <p:sp>
        <p:nvSpPr>
          <p:cNvPr id="263277" name="Oval 109"/>
          <p:cNvSpPr/>
          <p:nvPr/>
        </p:nvSpPr>
        <p:spPr>
          <a:xfrm>
            <a:off x="2109788" y="3898900"/>
            <a:ext cx="2251075" cy="2730500"/>
          </a:xfrm>
          <a:prstGeom prst="ellipse">
            <a:avLst/>
          </a:prstGeom>
          <a:noFill/>
          <a:ln w="38100" cap="flat" cmpd="sng">
            <a:solidFill>
              <a:srgbClr val="0000FF"/>
            </a:solidFill>
            <a:prstDash val="solid"/>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3228"/>
                                        </p:tgtEl>
                                        <p:attrNameLst>
                                          <p:attrName>style.visibility</p:attrName>
                                        </p:attrNameLst>
                                      </p:cBhvr>
                                      <p:to>
                                        <p:strVal val="visible"/>
                                      </p:to>
                                    </p:set>
                                    <p:animEffect transition="in" filter="wipe(up)">
                                      <p:cBhvr>
                                        <p:cTn id="7" dur="500"/>
                                        <p:tgtEl>
                                          <p:spTgt spid="263228"/>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263239"/>
                                        </p:tgtEl>
                                        <p:attrNameLst>
                                          <p:attrName>style.visibility</p:attrName>
                                        </p:attrNameLst>
                                      </p:cBhvr>
                                      <p:to>
                                        <p:strVal val="visible"/>
                                      </p:to>
                                    </p:set>
                                    <p:anim calcmode="lin" valueType="num">
                                      <p:cBhvr additive="base">
                                        <p:cTn id="11" dur="500" fill="hold"/>
                                        <p:tgtEl>
                                          <p:spTgt spid="263239"/>
                                        </p:tgtEl>
                                        <p:attrNameLst>
                                          <p:attrName>ppt_x</p:attrName>
                                        </p:attrNameLst>
                                      </p:cBhvr>
                                      <p:tavLst>
                                        <p:tav tm="0">
                                          <p:val>
                                            <p:strVal val="1+#ppt_w/2"/>
                                          </p:val>
                                        </p:tav>
                                        <p:tav tm="100000">
                                          <p:val>
                                            <p:strVal val="#ppt_x"/>
                                          </p:val>
                                        </p:tav>
                                      </p:tavLst>
                                    </p:anim>
                                    <p:anim calcmode="lin" valueType="num">
                                      <p:cBhvr additive="base">
                                        <p:cTn id="12" dur="500" fill="hold"/>
                                        <p:tgtEl>
                                          <p:spTgt spid="26323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3229"/>
                                        </p:tgtEl>
                                        <p:attrNameLst>
                                          <p:attrName>style.visibility</p:attrName>
                                        </p:attrNameLst>
                                      </p:cBhvr>
                                      <p:to>
                                        <p:strVal val="visible"/>
                                      </p:to>
                                    </p:set>
                                    <p:animEffect transition="in" filter="wipe(up)">
                                      <p:cBhvr>
                                        <p:cTn id="17" dur="500"/>
                                        <p:tgtEl>
                                          <p:spTgt spid="263229"/>
                                        </p:tgtEl>
                                      </p:cBhvr>
                                    </p:animEffect>
                                  </p:childTnLst>
                                </p:cTn>
                              </p:par>
                            </p:childTnLst>
                          </p:cTn>
                        </p:par>
                        <p:par>
                          <p:cTn id="18" fill="hold">
                            <p:stCondLst>
                              <p:cond delay="500"/>
                            </p:stCondLst>
                            <p:childTnLst>
                              <p:par>
                                <p:cTn id="19" presetID="2" presetClass="entr" presetSubtype="8" fill="hold" nodeType="afterEffect">
                                  <p:stCondLst>
                                    <p:cond delay="0"/>
                                  </p:stCondLst>
                                  <p:childTnLst>
                                    <p:set>
                                      <p:cBhvr>
                                        <p:cTn id="20" dur="1" fill="hold">
                                          <p:stCondLst>
                                            <p:cond delay="0"/>
                                          </p:stCondLst>
                                        </p:cTn>
                                        <p:tgtEl>
                                          <p:spTgt spid="263240"/>
                                        </p:tgtEl>
                                        <p:attrNameLst>
                                          <p:attrName>style.visibility</p:attrName>
                                        </p:attrNameLst>
                                      </p:cBhvr>
                                      <p:to>
                                        <p:strVal val="visible"/>
                                      </p:to>
                                    </p:set>
                                    <p:anim calcmode="lin" valueType="num">
                                      <p:cBhvr additive="base">
                                        <p:cTn id="21" dur="500" fill="hold"/>
                                        <p:tgtEl>
                                          <p:spTgt spid="263240"/>
                                        </p:tgtEl>
                                        <p:attrNameLst>
                                          <p:attrName>ppt_x</p:attrName>
                                        </p:attrNameLst>
                                      </p:cBhvr>
                                      <p:tavLst>
                                        <p:tav tm="0">
                                          <p:val>
                                            <p:strVal val="0-#ppt_w/2"/>
                                          </p:val>
                                        </p:tav>
                                        <p:tav tm="100000">
                                          <p:val>
                                            <p:strVal val="#ppt_x"/>
                                          </p:val>
                                        </p:tav>
                                      </p:tavLst>
                                    </p:anim>
                                    <p:anim calcmode="lin" valueType="num">
                                      <p:cBhvr additive="base">
                                        <p:cTn id="22" dur="500" fill="hold"/>
                                        <p:tgtEl>
                                          <p:spTgt spid="26324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263285"/>
                                        </p:tgtEl>
                                        <p:attrNameLst>
                                          <p:attrName>style.visibility</p:attrName>
                                        </p:attrNameLst>
                                      </p:cBhvr>
                                      <p:to>
                                        <p:strVal val="visible"/>
                                      </p:to>
                                    </p:set>
                                    <p:anim calcmode="lin" valueType="num">
                                      <p:cBhvr>
                                        <p:cTn id="27" dur="500" fill="hold"/>
                                        <p:tgtEl>
                                          <p:spTgt spid="263285"/>
                                        </p:tgtEl>
                                        <p:attrNameLst>
                                          <p:attrName>ppt_w</p:attrName>
                                        </p:attrNameLst>
                                      </p:cBhvr>
                                      <p:tavLst>
                                        <p:tav tm="0">
                                          <p:val>
                                            <p:fltVal val="0"/>
                                          </p:val>
                                        </p:tav>
                                        <p:tav tm="100000">
                                          <p:val>
                                            <p:strVal val="#ppt_w"/>
                                          </p:val>
                                        </p:tav>
                                      </p:tavLst>
                                    </p:anim>
                                    <p:anim calcmode="lin" valueType="num">
                                      <p:cBhvr>
                                        <p:cTn id="28" dur="500" fill="hold"/>
                                        <p:tgtEl>
                                          <p:spTgt spid="263285"/>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263277"/>
                                        </p:tgtEl>
                                        <p:attrNameLst>
                                          <p:attrName>style.visibility</p:attrName>
                                        </p:attrNameLst>
                                      </p:cBhvr>
                                      <p:to>
                                        <p:strVal val="visible"/>
                                      </p:to>
                                    </p:set>
                                    <p:anim calcmode="lin" valueType="num">
                                      <p:cBhvr>
                                        <p:cTn id="33" dur="500" fill="hold"/>
                                        <p:tgtEl>
                                          <p:spTgt spid="263277"/>
                                        </p:tgtEl>
                                        <p:attrNameLst>
                                          <p:attrName>ppt_w</p:attrName>
                                        </p:attrNameLst>
                                      </p:cBhvr>
                                      <p:tavLst>
                                        <p:tav tm="0">
                                          <p:val>
                                            <p:fltVal val="0"/>
                                          </p:val>
                                        </p:tav>
                                        <p:tav tm="100000">
                                          <p:val>
                                            <p:strVal val="#ppt_w"/>
                                          </p:val>
                                        </p:tav>
                                      </p:tavLst>
                                    </p:anim>
                                    <p:anim calcmode="lin" valueType="num">
                                      <p:cBhvr>
                                        <p:cTn id="34" dur="500" fill="hold"/>
                                        <p:tgtEl>
                                          <p:spTgt spid="263277"/>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63235"/>
                                        </p:tgtEl>
                                        <p:attrNameLst>
                                          <p:attrName>style.visibility</p:attrName>
                                        </p:attrNameLst>
                                      </p:cBhvr>
                                      <p:to>
                                        <p:strVal val="visible"/>
                                      </p:to>
                                    </p:set>
                                    <p:animEffect transition="in" filter="box(in)">
                                      <p:cBhvr>
                                        <p:cTn id="39" dur="500"/>
                                        <p:tgtEl>
                                          <p:spTgt spid="263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28" grpId="0"/>
      <p:bldP spid="26322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114</a:t>
            </a:fld>
            <a:r>
              <a:rPr lang="zh-CN" altLang="en-US" sz="1400" dirty="0">
                <a:ea typeface="楷体_GB2312"/>
              </a:rPr>
              <a:t>）</a:t>
            </a:r>
          </a:p>
        </p:txBody>
      </p:sp>
      <p:sp>
        <p:nvSpPr>
          <p:cNvPr id="151555" name="Rectangle 2">
            <a:hlinkClick r:id="rId2" action="ppaction://hlinksldjump"/>
          </p:cNvPr>
          <p:cNvSpPr/>
          <p:nvPr/>
        </p:nvSpPr>
        <p:spPr>
          <a:xfrm>
            <a:off x="1692275" y="4365625"/>
            <a:ext cx="5334000" cy="7620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nSpc>
                <a:spcPct val="140000"/>
              </a:lnSpc>
              <a:spcBef>
                <a:spcPct val="0"/>
              </a:spcBef>
              <a:buNone/>
            </a:pPr>
            <a:endParaRPr lang="zh-CN" altLang="zh-CN" sz="2800" b="1" dirty="0">
              <a:ea typeface="楷体_GB2312"/>
            </a:endParaRPr>
          </a:p>
        </p:txBody>
      </p:sp>
      <p:sp>
        <p:nvSpPr>
          <p:cNvPr id="151556" name="Rectangle 3"/>
          <p:cNvSpPr/>
          <p:nvPr/>
        </p:nvSpPr>
        <p:spPr>
          <a:xfrm>
            <a:off x="3044825" y="5124450"/>
            <a:ext cx="2211388" cy="5588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203780" name="Rectangle 4"/>
          <p:cNvSpPr/>
          <p:nvPr/>
        </p:nvSpPr>
        <p:spPr>
          <a:xfrm>
            <a:off x="395288" y="1011238"/>
            <a:ext cx="8064500" cy="6477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hangingPunct="1">
              <a:buNone/>
            </a:pPr>
            <a:r>
              <a:rPr lang="en-US" altLang="zh-CN" b="1" dirty="0">
                <a:solidFill>
                  <a:srgbClr val="0000FF"/>
                </a:solidFill>
                <a:latin typeface="黑体" panose="02010609060101010101" pitchFamily="49" charset="-122"/>
                <a:ea typeface="黑体" panose="02010609060101010101" pitchFamily="49" charset="-122"/>
              </a:rPr>
              <a:t>1.3.1 </a:t>
            </a:r>
            <a:r>
              <a:rPr lang="zh-CN" altLang="en-US" b="1" dirty="0">
                <a:solidFill>
                  <a:srgbClr val="0000FF"/>
                </a:solidFill>
                <a:latin typeface="黑体" panose="02010609060101010101" pitchFamily="49" charset="-122"/>
                <a:ea typeface="黑体" panose="02010609060101010101" pitchFamily="49" charset="-122"/>
              </a:rPr>
              <a:t>逻辑函数的表示法</a:t>
            </a:r>
          </a:p>
        </p:txBody>
      </p:sp>
      <p:sp>
        <p:nvSpPr>
          <p:cNvPr id="203781" name="Text Box 5"/>
          <p:cNvSpPr txBox="1"/>
          <p:nvPr/>
        </p:nvSpPr>
        <p:spPr>
          <a:xfrm>
            <a:off x="395288" y="3386138"/>
            <a:ext cx="8159750" cy="26543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ea typeface="楷体_GB2312"/>
              </a:rPr>
              <a:t>　</a:t>
            </a:r>
            <a:r>
              <a:rPr lang="zh-CN" altLang="en-US" sz="2800" b="1" dirty="0">
                <a:solidFill>
                  <a:srgbClr val="FF0000"/>
                </a:solidFill>
                <a:latin typeface="黑体" panose="02010609060101010101" pitchFamily="49" charset="-122"/>
                <a:ea typeface="黑体" panose="02010609060101010101" pitchFamily="49" charset="-122"/>
              </a:rPr>
              <a:t>一、逻辑表达式</a:t>
            </a:r>
            <a:endParaRPr lang="zh-CN" altLang="en-US" sz="2800" b="1" dirty="0">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逻辑表达式是由逻辑变量、逻辑运算符和必要的括号所构成的式子。例如</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a:t>
            </a:r>
            <a:r>
              <a:rPr lang="en-US" altLang="zh-CN" sz="2800" b="1" dirty="0">
                <a:ea typeface="黑体" panose="02010609060101010101" pitchFamily="49" charset="-122"/>
              </a:rPr>
              <a:t>Y</a:t>
            </a:r>
            <a:r>
              <a:rPr lang="zh-CN" altLang="en-US" sz="2800" b="1" dirty="0">
                <a:ea typeface="黑体" panose="02010609060101010101" pitchFamily="49" charset="-122"/>
              </a:rPr>
              <a:t>＝</a:t>
            </a:r>
            <a:r>
              <a:rPr lang="en-US" altLang="zh-CN" sz="2800" b="1" dirty="0">
                <a:ea typeface="黑体" panose="02010609060101010101" pitchFamily="49" charset="-122"/>
              </a:rPr>
              <a:t>F(A</a:t>
            </a:r>
            <a:r>
              <a:rPr lang="zh-CN"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ea typeface="黑体" panose="02010609060101010101" pitchFamily="49" charset="-122"/>
              </a:rPr>
              <a:t>，</a:t>
            </a:r>
            <a:r>
              <a:rPr lang="en-US" altLang="zh-CN" sz="2800" b="1" dirty="0">
                <a:ea typeface="黑体" panose="02010609060101010101" pitchFamily="49" charset="-122"/>
              </a:rPr>
              <a:t>C)</a:t>
            </a:r>
            <a:r>
              <a:rPr lang="zh-CN" altLang="en-US" sz="2800" b="1" dirty="0">
                <a:ea typeface="黑体" panose="02010609060101010101" pitchFamily="49" charset="-122"/>
              </a:rPr>
              <a:t>＝</a:t>
            </a:r>
            <a:r>
              <a:rPr lang="en-US" altLang="zh-CN" sz="2800" b="1" dirty="0">
                <a:ea typeface="黑体" panose="02010609060101010101" pitchFamily="49" charset="-122"/>
              </a:rPr>
              <a:t>AB</a:t>
            </a:r>
            <a:r>
              <a:rPr lang="zh-CN" altLang="en-US" sz="2800" b="1" dirty="0">
                <a:ea typeface="黑体" panose="02010609060101010101" pitchFamily="49" charset="-122"/>
              </a:rPr>
              <a:t>＋</a:t>
            </a:r>
            <a:r>
              <a:rPr lang="en-US" altLang="zh-CN" sz="2800" b="1" dirty="0">
                <a:ea typeface="黑体" panose="02010609060101010101" pitchFamily="49" charset="-122"/>
              </a:rPr>
              <a:t>BC</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为一由三个变量</a:t>
            </a:r>
            <a:r>
              <a:rPr lang="en-US" altLang="zh-CN" sz="2800" b="1" dirty="0">
                <a:ea typeface="黑体" panose="02010609060101010101" pitchFamily="49" charset="-122"/>
              </a:rPr>
              <a:t>A</a:t>
            </a:r>
            <a:r>
              <a:rPr lang="zh-CN"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和</a:t>
            </a:r>
            <a:r>
              <a:rPr lang="en-US" altLang="zh-CN" sz="2800" b="1" dirty="0">
                <a:ea typeface="黑体" panose="02010609060101010101" pitchFamily="49" charset="-122"/>
              </a:rPr>
              <a:t>C</a:t>
            </a:r>
            <a:r>
              <a:rPr lang="zh-CN" altLang="en-US" sz="2800" b="1" dirty="0">
                <a:latin typeface="黑体" panose="02010609060101010101" pitchFamily="49" charset="-122"/>
                <a:ea typeface="黑体" panose="02010609060101010101" pitchFamily="49" charset="-122"/>
              </a:rPr>
              <a:t>进行逻辑运算构成的逻辑表达式。</a:t>
            </a:r>
          </a:p>
        </p:txBody>
      </p:sp>
      <p:sp>
        <p:nvSpPr>
          <p:cNvPr id="203782" name="Text Box 6"/>
          <p:cNvSpPr txBox="1"/>
          <p:nvPr/>
        </p:nvSpPr>
        <p:spPr>
          <a:xfrm>
            <a:off x="323850" y="1976438"/>
            <a:ext cx="8159750" cy="94615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ea typeface="楷体_GB2312"/>
              </a:rPr>
              <a:t>　</a:t>
            </a:r>
            <a:r>
              <a:rPr lang="zh-CN" altLang="en-US" sz="2800" b="1" dirty="0">
                <a:ea typeface="黑体" panose="02010609060101010101" pitchFamily="49" charset="-122"/>
              </a:rPr>
              <a:t>逻辑函数的表示法有逻辑表达式、真值表、逻辑图、波形图和卡诺图等。</a:t>
            </a:r>
          </a:p>
        </p:txBody>
      </p:sp>
      <p:sp>
        <p:nvSpPr>
          <p:cNvPr id="151560" name="Text Box 7"/>
          <p:cNvSpPr txBox="1"/>
          <p:nvPr/>
        </p:nvSpPr>
        <p:spPr>
          <a:xfrm>
            <a:off x="311150" y="230188"/>
            <a:ext cx="8580438"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0000"/>
                </a:solidFill>
                <a:latin typeface="黑体" panose="02010609060101010101" pitchFamily="49" charset="-122"/>
                <a:ea typeface="黑体" panose="02010609060101010101" pitchFamily="49" charset="-122"/>
              </a:rPr>
              <a:t>1.3  </a:t>
            </a:r>
            <a:r>
              <a:rPr lang="zh-CN" altLang="en-US" b="1" dirty="0">
                <a:solidFill>
                  <a:srgbClr val="FF0000"/>
                </a:solidFill>
                <a:latin typeface="黑体" panose="02010609060101010101" pitchFamily="49" charset="-122"/>
                <a:ea typeface="黑体" panose="02010609060101010101" pitchFamily="49" charset="-122"/>
              </a:rPr>
              <a:t>逻辑函数的表示方法及其相互之间的转换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3780"/>
                                        </p:tgtEl>
                                        <p:attrNameLst>
                                          <p:attrName>style.visibility</p:attrName>
                                        </p:attrNameLst>
                                      </p:cBhvr>
                                      <p:to>
                                        <p:strVal val="visible"/>
                                      </p:to>
                                    </p:set>
                                    <p:animEffect transition="in" filter="blinds(horizontal)">
                                      <p:cBhvr>
                                        <p:cTn id="7" dur="500"/>
                                        <p:tgtEl>
                                          <p:spTgt spid="2037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3782">
                                            <p:txEl>
                                              <p:pRg st="0" end="0"/>
                                            </p:txEl>
                                          </p:spTgt>
                                        </p:tgtEl>
                                        <p:attrNameLst>
                                          <p:attrName>style.visibility</p:attrName>
                                        </p:attrNameLst>
                                      </p:cBhvr>
                                      <p:to>
                                        <p:strVal val="visible"/>
                                      </p:to>
                                    </p:set>
                                    <p:animEffect transition="in" filter="wipe(left)">
                                      <p:cBhvr>
                                        <p:cTn id="12" dur="500"/>
                                        <p:tgtEl>
                                          <p:spTgt spid="2037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3781">
                                            <p:txEl>
                                              <p:pRg st="0" end="0"/>
                                            </p:txEl>
                                          </p:spTgt>
                                        </p:tgtEl>
                                        <p:attrNameLst>
                                          <p:attrName>style.visibility</p:attrName>
                                        </p:attrNameLst>
                                      </p:cBhvr>
                                      <p:to>
                                        <p:strVal val="visible"/>
                                      </p:to>
                                    </p:set>
                                    <p:anim calcmode="lin" valueType="num">
                                      <p:cBhvr additive="base">
                                        <p:cTn id="17" dur="500" fill="hold"/>
                                        <p:tgtEl>
                                          <p:spTgt spid="20378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37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3781">
                                            <p:txEl>
                                              <p:pRg st="1" end="1"/>
                                            </p:txEl>
                                          </p:spTgt>
                                        </p:tgtEl>
                                        <p:attrNameLst>
                                          <p:attrName>style.visibility</p:attrName>
                                        </p:attrNameLst>
                                      </p:cBhvr>
                                      <p:to>
                                        <p:strVal val="visible"/>
                                      </p:to>
                                    </p:set>
                                    <p:anim calcmode="lin" valueType="num">
                                      <p:cBhvr additive="base">
                                        <p:cTn id="23" dur="500" fill="hold"/>
                                        <p:tgtEl>
                                          <p:spTgt spid="20378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37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3781">
                                            <p:txEl>
                                              <p:pRg st="2" end="2"/>
                                            </p:txEl>
                                          </p:spTgt>
                                        </p:tgtEl>
                                        <p:attrNameLst>
                                          <p:attrName>style.visibility</p:attrName>
                                        </p:attrNameLst>
                                      </p:cBhvr>
                                      <p:to>
                                        <p:strVal val="visible"/>
                                      </p:to>
                                    </p:set>
                                    <p:anim calcmode="lin" valueType="num">
                                      <p:cBhvr additive="base">
                                        <p:cTn id="29" dur="500" fill="hold"/>
                                        <p:tgtEl>
                                          <p:spTgt spid="203781">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37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3781">
                                            <p:txEl>
                                              <p:pRg st="3" end="3"/>
                                            </p:txEl>
                                          </p:spTgt>
                                        </p:tgtEl>
                                        <p:attrNameLst>
                                          <p:attrName>style.visibility</p:attrName>
                                        </p:attrNameLst>
                                      </p:cBhvr>
                                      <p:to>
                                        <p:strVal val="visible"/>
                                      </p:to>
                                    </p:set>
                                    <p:anim calcmode="lin" valueType="num">
                                      <p:cBhvr additive="base">
                                        <p:cTn id="35" dur="500" fill="hold"/>
                                        <p:tgtEl>
                                          <p:spTgt spid="203781">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378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p:bldP spid="203782"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115</a:t>
            </a:fld>
            <a:r>
              <a:rPr lang="zh-CN" altLang="en-US" sz="1400" dirty="0">
                <a:ea typeface="楷体_GB2312"/>
              </a:rPr>
              <a:t>）</a:t>
            </a:r>
          </a:p>
        </p:txBody>
      </p:sp>
      <p:sp>
        <p:nvSpPr>
          <p:cNvPr id="204802" name="Text Box 2"/>
          <p:cNvSpPr txBox="1"/>
          <p:nvPr/>
        </p:nvSpPr>
        <p:spPr>
          <a:xfrm>
            <a:off x="323850" y="476250"/>
            <a:ext cx="5184775" cy="5643563"/>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ea typeface="楷体_GB2312"/>
              </a:rPr>
              <a:t>　 </a:t>
            </a:r>
            <a:r>
              <a:rPr lang="zh-CN" altLang="en-US" sz="2800" b="1" dirty="0">
                <a:solidFill>
                  <a:srgbClr val="FF0000"/>
                </a:solidFill>
                <a:latin typeface="黑体" panose="02010609060101010101" pitchFamily="49" charset="-122"/>
                <a:ea typeface="黑体" panose="02010609060101010101" pitchFamily="49" charset="-122"/>
              </a:rPr>
              <a:t>二、真值表</a:t>
            </a:r>
            <a:endParaRPr lang="zh-CN" altLang="en-US" sz="2800" b="1" dirty="0">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真值表是一种由逻辑变量的所有可能取值组合及其对应的逻辑函数值所构成的表格。</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真值表列写方法：每一个变量均有</a:t>
            </a:r>
            <a:r>
              <a:rPr lang="en-US" altLang="zh-CN" sz="2800" b="1" dirty="0">
                <a:ea typeface="黑体" panose="02010609060101010101" pitchFamily="49" charset="-122"/>
              </a:rPr>
              <a:t>0</a:t>
            </a:r>
            <a:r>
              <a:rPr lang="zh-CN" altLang="en-US" sz="2800" b="1" dirty="0">
                <a:ea typeface="黑体" panose="02010609060101010101" pitchFamily="49" charset="-122"/>
              </a:rPr>
              <a:t>、</a:t>
            </a:r>
            <a:r>
              <a:rPr lang="en-US" altLang="zh-CN" sz="2800" b="1" dirty="0">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两种取值，</a:t>
            </a:r>
            <a:r>
              <a:rPr lang="en-US" altLang="zh-CN" sz="2800" b="1" dirty="0">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个变量共有</a:t>
            </a:r>
            <a:r>
              <a:rPr lang="en-US" altLang="zh-CN" sz="2800" b="1" dirty="0">
                <a:ea typeface="黑体" panose="02010609060101010101" pitchFamily="49" charset="-122"/>
              </a:rPr>
              <a:t>2</a:t>
            </a:r>
            <a:r>
              <a:rPr lang="en-US" altLang="zh-CN" sz="2800" b="1" baseline="30000" dirty="0">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种不同的取值，将这</a:t>
            </a:r>
            <a:r>
              <a:rPr lang="en-US" altLang="zh-CN" sz="2800" b="1" dirty="0">
                <a:ea typeface="黑体" panose="02010609060101010101" pitchFamily="49" charset="-122"/>
              </a:rPr>
              <a:t>2</a:t>
            </a:r>
            <a:r>
              <a:rPr lang="en-US" altLang="zh-CN" sz="2800" b="1" baseline="30000" dirty="0">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种不同的取值按顺序（一般按二进制递增规律）排列起来，同时在相应位置上填入函数的值，便可得到逻辑函数的真值表。例如函数</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a:t>
            </a:r>
            <a:r>
              <a:rPr lang="en-US" altLang="zh-CN" sz="2800" b="1" dirty="0">
                <a:ea typeface="黑体" panose="02010609060101010101" pitchFamily="49" charset="-122"/>
              </a:rPr>
              <a:t>Y</a:t>
            </a:r>
            <a:r>
              <a:rPr lang="zh-CN" altLang="en-US" sz="2800" b="1" dirty="0">
                <a:ea typeface="黑体" panose="02010609060101010101" pitchFamily="49" charset="-122"/>
              </a:rPr>
              <a:t>＝ＡＢ＋ＢＣ</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的真值表如右表所示。</a:t>
            </a:r>
          </a:p>
        </p:txBody>
      </p:sp>
      <p:graphicFrame>
        <p:nvGraphicFramePr>
          <p:cNvPr id="204803" name="Group 3"/>
          <p:cNvGraphicFramePr>
            <a:graphicFrameLocks noGrp="1"/>
          </p:cNvGraphicFramePr>
          <p:nvPr>
            <p:ph idx="1"/>
          </p:nvPr>
        </p:nvGraphicFramePr>
        <p:xfrm>
          <a:off x="5867400" y="1125538"/>
          <a:ext cx="2806700" cy="4664075"/>
        </p:xfrm>
        <a:graphic>
          <a:graphicData uri="http://schemas.openxmlformats.org/drawingml/2006/table">
            <a:tbl>
              <a:tblPr/>
              <a:tblGrid>
                <a:gridCol w="1800225">
                  <a:extLst>
                    <a:ext uri="{9D8B030D-6E8A-4147-A177-3AD203B41FA5}">
                      <a16:colId xmlns:a16="http://schemas.microsoft.com/office/drawing/2014/main" val="20000"/>
                    </a:ext>
                  </a:extLst>
                </a:gridCol>
                <a:gridCol w="1006475">
                  <a:extLst>
                    <a:ext uri="{9D8B030D-6E8A-4147-A177-3AD203B41FA5}">
                      <a16:colId xmlns:a16="http://schemas.microsoft.com/office/drawing/2014/main" val="20001"/>
                    </a:ext>
                  </a:extLst>
                </a:gridCol>
              </a:tblGrid>
              <a:tr h="51823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 </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3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3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0   0   1</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3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0   1   0</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3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3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3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1   0   1</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23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1   1   0</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23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1   1   1</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2">
                                            <p:txEl>
                                              <p:pRg st="1" end="1"/>
                                            </p:txEl>
                                          </p:spTgt>
                                        </p:tgtEl>
                                        <p:attrNameLst>
                                          <p:attrName>style.visibility</p:attrName>
                                        </p:attrNameLst>
                                      </p:cBhvr>
                                      <p:to>
                                        <p:strVal val="visible"/>
                                      </p:to>
                                    </p:set>
                                    <p:animEffect transition="in" filter="wipe(left)">
                                      <p:cBhvr>
                                        <p:cTn id="7" dur="500"/>
                                        <p:tgtEl>
                                          <p:spTgt spid="2048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02">
                                            <p:txEl>
                                              <p:pRg st="2" end="2"/>
                                            </p:txEl>
                                          </p:spTgt>
                                        </p:tgtEl>
                                        <p:attrNameLst>
                                          <p:attrName>style.visibility</p:attrName>
                                        </p:attrNameLst>
                                      </p:cBhvr>
                                      <p:to>
                                        <p:strVal val="visible"/>
                                      </p:to>
                                    </p:set>
                                    <p:animEffect transition="in" filter="wipe(left)">
                                      <p:cBhvr>
                                        <p:cTn id="12" dur="500"/>
                                        <p:tgtEl>
                                          <p:spTgt spid="204802">
                                            <p:txEl>
                                              <p:pRg st="2" end="2"/>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4802">
                                            <p:txEl>
                                              <p:pRg st="3" end="3"/>
                                            </p:txEl>
                                          </p:spTgt>
                                        </p:tgtEl>
                                        <p:attrNameLst>
                                          <p:attrName>style.visibility</p:attrName>
                                        </p:attrNameLst>
                                      </p:cBhvr>
                                      <p:to>
                                        <p:strVal val="visible"/>
                                      </p:to>
                                    </p:set>
                                    <p:animEffect transition="in" filter="wipe(left)">
                                      <p:cBhvr>
                                        <p:cTn id="16" dur="500"/>
                                        <p:tgtEl>
                                          <p:spTgt spid="204802">
                                            <p:txEl>
                                              <p:pRg st="3" end="3"/>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04802">
                                            <p:txEl>
                                              <p:pRg st="4" end="4"/>
                                            </p:txEl>
                                          </p:spTgt>
                                        </p:tgtEl>
                                        <p:attrNameLst>
                                          <p:attrName>style.visibility</p:attrName>
                                        </p:attrNameLst>
                                      </p:cBhvr>
                                      <p:to>
                                        <p:strVal val="visible"/>
                                      </p:to>
                                    </p:set>
                                    <p:animEffect transition="in" filter="wipe(left)">
                                      <p:cBhvr>
                                        <p:cTn id="20" dur="500"/>
                                        <p:tgtEl>
                                          <p:spTgt spid="204802">
                                            <p:txEl>
                                              <p:pRg st="4" end="4"/>
                                            </p:txEl>
                                          </p:spTgt>
                                        </p:tgtEl>
                                      </p:cBhvr>
                                    </p:animEffect>
                                  </p:childTnLst>
                                </p:cTn>
                              </p:par>
                            </p:childTnLst>
                          </p:cTn>
                        </p:par>
                        <p:par>
                          <p:cTn id="21" fill="hold">
                            <p:stCondLst>
                              <p:cond delay="1500"/>
                            </p:stCondLst>
                            <p:childTnLst>
                              <p:par>
                                <p:cTn id="22" presetID="2" presetClass="entr" presetSubtype="4" fill="hold" nodeType="afterEffect">
                                  <p:stCondLst>
                                    <p:cond delay="0"/>
                                  </p:stCondLst>
                                  <p:childTnLst>
                                    <p:set>
                                      <p:cBhvr>
                                        <p:cTn id="23" dur="1" fill="hold">
                                          <p:stCondLst>
                                            <p:cond delay="0"/>
                                          </p:stCondLst>
                                        </p:cTn>
                                        <p:tgtEl>
                                          <p:spTgt spid="204803"/>
                                        </p:tgtEl>
                                        <p:attrNameLst>
                                          <p:attrName>style.visibility</p:attrName>
                                        </p:attrNameLst>
                                      </p:cBhvr>
                                      <p:to>
                                        <p:strVal val="visible"/>
                                      </p:to>
                                    </p:set>
                                    <p:anim calcmode="lin" valueType="num">
                                      <p:cBhvr additive="base">
                                        <p:cTn id="24" dur="500" fill="hold"/>
                                        <p:tgtEl>
                                          <p:spTgt spid="204803"/>
                                        </p:tgtEl>
                                        <p:attrNameLst>
                                          <p:attrName>ppt_x</p:attrName>
                                        </p:attrNameLst>
                                      </p:cBhvr>
                                      <p:tavLst>
                                        <p:tav tm="0">
                                          <p:val>
                                            <p:strVal val="#ppt_x"/>
                                          </p:val>
                                        </p:tav>
                                        <p:tav tm="100000">
                                          <p:val>
                                            <p:strVal val="#ppt_x"/>
                                          </p:val>
                                        </p:tav>
                                      </p:tavLst>
                                    </p:anim>
                                    <p:anim calcmode="lin" valueType="num">
                                      <p:cBhvr additive="base">
                                        <p:cTn id="25" dur="500" fill="hold"/>
                                        <p:tgtEl>
                                          <p:spTgt spid="2048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116</a:t>
            </a:fld>
            <a:r>
              <a:rPr lang="zh-CN" altLang="en-US" sz="1400" dirty="0">
                <a:ea typeface="楷体_GB2312"/>
              </a:rPr>
              <a:t>）</a:t>
            </a:r>
          </a:p>
        </p:txBody>
      </p:sp>
      <p:sp>
        <p:nvSpPr>
          <p:cNvPr id="205826" name="Text Box 2"/>
          <p:cNvSpPr txBox="1"/>
          <p:nvPr/>
        </p:nvSpPr>
        <p:spPr>
          <a:xfrm>
            <a:off x="250825" y="406400"/>
            <a:ext cx="8713788" cy="2287588"/>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ea typeface="楷体_GB2312"/>
              </a:rPr>
              <a:t>　 </a:t>
            </a:r>
            <a:r>
              <a:rPr lang="zh-CN" altLang="en-US" b="1" dirty="0">
                <a:solidFill>
                  <a:srgbClr val="FF0000"/>
                </a:solidFill>
                <a:latin typeface="黑体" panose="02010609060101010101" pitchFamily="49" charset="-122"/>
                <a:ea typeface="黑体" panose="02010609060101010101" pitchFamily="49" charset="-122"/>
              </a:rPr>
              <a:t>三、卡诺图</a:t>
            </a:r>
            <a:endParaRPr lang="zh-CN" altLang="en-US" dirty="0">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卡诺图是由表示逻辑变量的所有取值组合的小方格所构成的平面图。它是一种用图形描述逻辑函数的方法，这种方法在逻辑函数化简中十分有用，在前面结合函数化简问题已经进行详细介绍。</a:t>
            </a:r>
          </a:p>
        </p:txBody>
      </p:sp>
      <p:sp>
        <p:nvSpPr>
          <p:cNvPr id="205827" name="Text Box 3"/>
          <p:cNvSpPr txBox="1"/>
          <p:nvPr/>
        </p:nvSpPr>
        <p:spPr>
          <a:xfrm>
            <a:off x="250825" y="2781300"/>
            <a:ext cx="8642350" cy="1630363"/>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50000"/>
              </a:spcBef>
              <a:buNone/>
            </a:pPr>
            <a:r>
              <a:rPr lang="zh-CN" altLang="en-US" sz="2400" dirty="0">
                <a:ea typeface="楷体_GB2312"/>
              </a:rPr>
              <a:t>　</a:t>
            </a:r>
            <a:r>
              <a:rPr lang="zh-CN" altLang="en-US" sz="2800" b="1" dirty="0">
                <a:latin typeface="黑体" panose="02010609060101010101" pitchFamily="49" charset="-122"/>
                <a:ea typeface="黑体" panose="02010609060101010101" pitchFamily="49" charset="-122"/>
              </a:rPr>
              <a:t>逻辑函数卡诺图的填写方法：在那些使函数值为</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的变量取值组合所对应的小方格内填入</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，其余的方格内填入</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，便得到该函数的卡诺图。</a:t>
            </a:r>
          </a:p>
        </p:txBody>
      </p:sp>
      <p:grpSp>
        <p:nvGrpSpPr>
          <p:cNvPr id="205828" name="Group 4"/>
          <p:cNvGrpSpPr/>
          <p:nvPr/>
        </p:nvGrpSpPr>
        <p:grpSpPr>
          <a:xfrm>
            <a:off x="3460750" y="4503738"/>
            <a:ext cx="4708525" cy="1947862"/>
            <a:chOff x="1156" y="2856"/>
            <a:chExt cx="2966" cy="1227"/>
          </a:xfrm>
        </p:grpSpPr>
        <p:sp>
          <p:nvSpPr>
            <p:cNvPr id="153607" name="AutoShape 5"/>
            <p:cNvSpPr>
              <a:spLocks noChangeAspect="1" noTextEdit="1"/>
            </p:cNvSpPr>
            <p:nvPr/>
          </p:nvSpPr>
          <p:spPr>
            <a:xfrm>
              <a:off x="1156" y="2856"/>
              <a:ext cx="2966" cy="1227"/>
            </a:xfrm>
            <a:prstGeom prst="rect">
              <a:avLst/>
            </a:prstGeom>
            <a:solidFill>
              <a:srgbClr val="D9FFEC"/>
            </a:solidFill>
            <a:ln w="9525">
              <a:noFill/>
            </a:ln>
          </p:spPr>
          <p:txBody>
            <a:bodyPr/>
            <a:lstStyle/>
            <a:p>
              <a:endParaRPr lang="zh-CN" altLang="en-US"/>
            </a:p>
          </p:txBody>
        </p:sp>
        <p:sp>
          <p:nvSpPr>
            <p:cNvPr id="153608" name="Rectangle 6"/>
            <p:cNvSpPr/>
            <p:nvPr/>
          </p:nvSpPr>
          <p:spPr>
            <a:xfrm>
              <a:off x="1408" y="2911"/>
              <a:ext cx="427"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i="1" dirty="0">
                  <a:solidFill>
                    <a:srgbClr val="000000"/>
                  </a:solidFill>
                  <a:ea typeface="楷体_GB2312"/>
                </a:rPr>
                <a:t>  BC</a:t>
              </a:r>
              <a:endParaRPr lang="en-US" altLang="zh-CN" sz="2400" dirty="0">
                <a:ea typeface="楷体_GB2312"/>
              </a:endParaRPr>
            </a:p>
          </p:txBody>
        </p:sp>
        <p:sp>
          <p:nvSpPr>
            <p:cNvPr id="153609" name="Rectangle 7"/>
            <p:cNvSpPr/>
            <p:nvPr/>
          </p:nvSpPr>
          <p:spPr>
            <a:xfrm>
              <a:off x="1273" y="3190"/>
              <a:ext cx="207"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i="1" dirty="0">
                  <a:solidFill>
                    <a:srgbClr val="000000"/>
                  </a:solidFill>
                  <a:ea typeface="楷体_GB2312"/>
                </a:rPr>
                <a:t> A</a:t>
              </a:r>
              <a:endParaRPr lang="en-US" altLang="zh-CN" sz="2400" dirty="0">
                <a:ea typeface="楷体_GB2312"/>
              </a:endParaRPr>
            </a:p>
          </p:txBody>
        </p:sp>
        <p:sp>
          <p:nvSpPr>
            <p:cNvPr id="153610" name="Rectangle 8"/>
            <p:cNvSpPr/>
            <p:nvPr/>
          </p:nvSpPr>
          <p:spPr>
            <a:xfrm>
              <a:off x="1945" y="3170"/>
              <a:ext cx="300"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dirty="0">
                  <a:solidFill>
                    <a:srgbClr val="000000"/>
                  </a:solidFill>
                  <a:ea typeface="楷体_GB2312"/>
                </a:rPr>
                <a:t>0 0</a:t>
              </a:r>
              <a:endParaRPr lang="en-US" altLang="zh-CN" sz="2400" dirty="0">
                <a:ea typeface="楷体_GB2312"/>
              </a:endParaRPr>
            </a:p>
          </p:txBody>
        </p:sp>
        <p:sp>
          <p:nvSpPr>
            <p:cNvPr id="153611" name="Rectangle 9"/>
            <p:cNvSpPr/>
            <p:nvPr/>
          </p:nvSpPr>
          <p:spPr>
            <a:xfrm>
              <a:off x="2517" y="3170"/>
              <a:ext cx="300"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dirty="0">
                  <a:solidFill>
                    <a:srgbClr val="000000"/>
                  </a:solidFill>
                  <a:ea typeface="楷体_GB2312"/>
                </a:rPr>
                <a:t>0 1</a:t>
              </a:r>
              <a:endParaRPr lang="en-US" altLang="zh-CN" sz="2400" dirty="0">
                <a:ea typeface="楷体_GB2312"/>
              </a:endParaRPr>
            </a:p>
          </p:txBody>
        </p:sp>
        <p:sp>
          <p:nvSpPr>
            <p:cNvPr id="153612" name="Rectangle 10"/>
            <p:cNvSpPr/>
            <p:nvPr/>
          </p:nvSpPr>
          <p:spPr>
            <a:xfrm>
              <a:off x="3079" y="3170"/>
              <a:ext cx="300"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dirty="0">
                  <a:solidFill>
                    <a:srgbClr val="000000"/>
                  </a:solidFill>
                  <a:ea typeface="楷体_GB2312"/>
                </a:rPr>
                <a:t>1 1</a:t>
              </a:r>
              <a:endParaRPr lang="en-US" altLang="zh-CN" sz="2400" dirty="0">
                <a:ea typeface="楷体_GB2312"/>
              </a:endParaRPr>
            </a:p>
          </p:txBody>
        </p:sp>
        <p:sp>
          <p:nvSpPr>
            <p:cNvPr id="153613" name="Rectangle 11"/>
            <p:cNvSpPr/>
            <p:nvPr/>
          </p:nvSpPr>
          <p:spPr>
            <a:xfrm>
              <a:off x="3651" y="3170"/>
              <a:ext cx="300"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dirty="0">
                  <a:solidFill>
                    <a:srgbClr val="000000"/>
                  </a:solidFill>
                  <a:ea typeface="楷体_GB2312"/>
                </a:rPr>
                <a:t>1 0</a:t>
              </a:r>
              <a:endParaRPr lang="en-US" altLang="zh-CN" sz="2400" dirty="0">
                <a:ea typeface="楷体_GB2312"/>
              </a:endParaRPr>
            </a:p>
          </p:txBody>
        </p:sp>
        <p:sp>
          <p:nvSpPr>
            <p:cNvPr id="153614" name="Line 12"/>
            <p:cNvSpPr/>
            <p:nvPr/>
          </p:nvSpPr>
          <p:spPr>
            <a:xfrm>
              <a:off x="1178" y="2931"/>
              <a:ext cx="635" cy="539"/>
            </a:xfrm>
            <a:prstGeom prst="line">
              <a:avLst/>
            </a:prstGeom>
            <a:ln w="22225" cap="flat" cmpd="sng">
              <a:solidFill>
                <a:srgbClr val="000000"/>
              </a:solidFill>
              <a:prstDash val="solid"/>
              <a:headEnd type="none" w="med" len="med"/>
              <a:tailEnd type="none" w="med" len="med"/>
            </a:ln>
          </p:spPr>
        </p:sp>
        <p:sp>
          <p:nvSpPr>
            <p:cNvPr id="153615" name="Rectangle 13"/>
            <p:cNvSpPr/>
            <p:nvPr/>
          </p:nvSpPr>
          <p:spPr>
            <a:xfrm>
              <a:off x="1383" y="3450"/>
              <a:ext cx="120"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dirty="0">
                  <a:solidFill>
                    <a:srgbClr val="000000"/>
                  </a:solidFill>
                  <a:ea typeface="楷体_GB2312"/>
                </a:rPr>
                <a:t>0</a:t>
              </a:r>
              <a:endParaRPr lang="en-US" altLang="zh-CN" sz="2400" dirty="0">
                <a:ea typeface="楷体_GB2312"/>
              </a:endParaRPr>
            </a:p>
          </p:txBody>
        </p:sp>
        <p:sp>
          <p:nvSpPr>
            <p:cNvPr id="153616" name="Rectangle 14"/>
            <p:cNvSpPr/>
            <p:nvPr/>
          </p:nvSpPr>
          <p:spPr>
            <a:xfrm>
              <a:off x="2056" y="3450"/>
              <a:ext cx="120"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dirty="0">
                  <a:solidFill>
                    <a:srgbClr val="000000"/>
                  </a:solidFill>
                  <a:ea typeface="楷体_GB2312"/>
                </a:rPr>
                <a:t>0</a:t>
              </a:r>
              <a:endParaRPr lang="en-US" altLang="zh-CN" sz="2400" dirty="0">
                <a:ea typeface="楷体_GB2312"/>
              </a:endParaRPr>
            </a:p>
          </p:txBody>
        </p:sp>
        <p:sp>
          <p:nvSpPr>
            <p:cNvPr id="153617" name="Rectangle 15"/>
            <p:cNvSpPr/>
            <p:nvPr/>
          </p:nvSpPr>
          <p:spPr>
            <a:xfrm>
              <a:off x="2623" y="3450"/>
              <a:ext cx="120"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dirty="0">
                  <a:solidFill>
                    <a:srgbClr val="000000"/>
                  </a:solidFill>
                  <a:ea typeface="楷体_GB2312"/>
                </a:rPr>
                <a:t>0</a:t>
              </a:r>
              <a:endParaRPr lang="en-US" altLang="zh-CN" sz="2400" dirty="0">
                <a:ea typeface="楷体_GB2312"/>
              </a:endParaRPr>
            </a:p>
          </p:txBody>
        </p:sp>
        <p:sp>
          <p:nvSpPr>
            <p:cNvPr id="153618" name="Rectangle 16"/>
            <p:cNvSpPr/>
            <p:nvPr/>
          </p:nvSpPr>
          <p:spPr>
            <a:xfrm>
              <a:off x="3190" y="3450"/>
              <a:ext cx="120"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dirty="0">
                  <a:solidFill>
                    <a:srgbClr val="000000"/>
                  </a:solidFill>
                  <a:ea typeface="楷体_GB2312"/>
                </a:rPr>
                <a:t>1</a:t>
              </a:r>
              <a:endParaRPr lang="en-US" altLang="zh-CN" sz="2400" dirty="0">
                <a:ea typeface="楷体_GB2312"/>
              </a:endParaRPr>
            </a:p>
          </p:txBody>
        </p:sp>
        <p:sp>
          <p:nvSpPr>
            <p:cNvPr id="153619" name="Rectangle 17"/>
            <p:cNvSpPr/>
            <p:nvPr/>
          </p:nvSpPr>
          <p:spPr>
            <a:xfrm>
              <a:off x="3743" y="3450"/>
              <a:ext cx="120"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dirty="0">
                  <a:solidFill>
                    <a:srgbClr val="000000"/>
                  </a:solidFill>
                  <a:ea typeface="楷体_GB2312"/>
                </a:rPr>
                <a:t>0</a:t>
              </a:r>
              <a:endParaRPr lang="en-US" altLang="zh-CN" sz="2400" dirty="0">
                <a:ea typeface="楷体_GB2312"/>
              </a:endParaRPr>
            </a:p>
          </p:txBody>
        </p:sp>
        <p:sp>
          <p:nvSpPr>
            <p:cNvPr id="153620" name="Rectangle 18"/>
            <p:cNvSpPr/>
            <p:nvPr/>
          </p:nvSpPr>
          <p:spPr>
            <a:xfrm>
              <a:off x="1813" y="3470"/>
              <a:ext cx="1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21" name="Line 19"/>
            <p:cNvSpPr/>
            <p:nvPr/>
          </p:nvSpPr>
          <p:spPr>
            <a:xfrm>
              <a:off x="1813" y="3470"/>
              <a:ext cx="13" cy="0"/>
            </a:xfrm>
            <a:prstGeom prst="line">
              <a:avLst/>
            </a:prstGeom>
            <a:ln w="0" cap="flat" cmpd="sng">
              <a:solidFill>
                <a:srgbClr val="000000"/>
              </a:solidFill>
              <a:prstDash val="solid"/>
              <a:headEnd type="none" w="med" len="med"/>
              <a:tailEnd type="none" w="med" len="med"/>
            </a:ln>
          </p:spPr>
        </p:sp>
        <p:sp>
          <p:nvSpPr>
            <p:cNvPr id="153622" name="Line 20"/>
            <p:cNvSpPr/>
            <p:nvPr/>
          </p:nvSpPr>
          <p:spPr>
            <a:xfrm>
              <a:off x="1813" y="3470"/>
              <a:ext cx="0" cy="20"/>
            </a:xfrm>
            <a:prstGeom prst="line">
              <a:avLst/>
            </a:prstGeom>
            <a:ln w="0" cap="flat" cmpd="sng">
              <a:solidFill>
                <a:srgbClr val="000000"/>
              </a:solidFill>
              <a:prstDash val="solid"/>
              <a:headEnd type="none" w="med" len="med"/>
              <a:tailEnd type="none" w="med" len="med"/>
            </a:ln>
          </p:spPr>
        </p:sp>
        <p:sp>
          <p:nvSpPr>
            <p:cNvPr id="153623" name="Rectangle 21"/>
            <p:cNvSpPr/>
            <p:nvPr/>
          </p:nvSpPr>
          <p:spPr>
            <a:xfrm>
              <a:off x="1813" y="3470"/>
              <a:ext cx="1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24" name="Line 22"/>
            <p:cNvSpPr/>
            <p:nvPr/>
          </p:nvSpPr>
          <p:spPr>
            <a:xfrm>
              <a:off x="1813" y="3470"/>
              <a:ext cx="13" cy="0"/>
            </a:xfrm>
            <a:prstGeom prst="line">
              <a:avLst/>
            </a:prstGeom>
            <a:ln w="0" cap="flat" cmpd="sng">
              <a:solidFill>
                <a:srgbClr val="000000"/>
              </a:solidFill>
              <a:prstDash val="solid"/>
              <a:headEnd type="none" w="med" len="med"/>
              <a:tailEnd type="none" w="med" len="med"/>
            </a:ln>
          </p:spPr>
        </p:sp>
        <p:sp>
          <p:nvSpPr>
            <p:cNvPr id="153625" name="Line 23"/>
            <p:cNvSpPr/>
            <p:nvPr/>
          </p:nvSpPr>
          <p:spPr>
            <a:xfrm>
              <a:off x="1813" y="3470"/>
              <a:ext cx="0" cy="20"/>
            </a:xfrm>
            <a:prstGeom prst="line">
              <a:avLst/>
            </a:prstGeom>
            <a:ln w="0" cap="flat" cmpd="sng">
              <a:solidFill>
                <a:srgbClr val="000000"/>
              </a:solidFill>
              <a:prstDash val="solid"/>
              <a:headEnd type="none" w="med" len="med"/>
              <a:tailEnd type="none" w="med" len="med"/>
            </a:ln>
          </p:spPr>
        </p:sp>
        <p:sp>
          <p:nvSpPr>
            <p:cNvPr id="153626" name="Rectangle 24"/>
            <p:cNvSpPr/>
            <p:nvPr/>
          </p:nvSpPr>
          <p:spPr>
            <a:xfrm>
              <a:off x="1826" y="3470"/>
              <a:ext cx="554"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27" name="Line 25"/>
            <p:cNvSpPr/>
            <p:nvPr/>
          </p:nvSpPr>
          <p:spPr>
            <a:xfrm>
              <a:off x="1826" y="3470"/>
              <a:ext cx="554" cy="0"/>
            </a:xfrm>
            <a:prstGeom prst="line">
              <a:avLst/>
            </a:prstGeom>
            <a:ln w="0" cap="flat" cmpd="sng">
              <a:solidFill>
                <a:srgbClr val="000000"/>
              </a:solidFill>
              <a:prstDash val="solid"/>
              <a:headEnd type="none" w="med" len="med"/>
              <a:tailEnd type="none" w="med" len="med"/>
            </a:ln>
          </p:spPr>
        </p:sp>
        <p:sp>
          <p:nvSpPr>
            <p:cNvPr id="153628" name="Rectangle 26"/>
            <p:cNvSpPr/>
            <p:nvPr/>
          </p:nvSpPr>
          <p:spPr>
            <a:xfrm>
              <a:off x="2380" y="3470"/>
              <a:ext cx="1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29" name="Line 27"/>
            <p:cNvSpPr/>
            <p:nvPr/>
          </p:nvSpPr>
          <p:spPr>
            <a:xfrm>
              <a:off x="2380" y="3470"/>
              <a:ext cx="13" cy="0"/>
            </a:xfrm>
            <a:prstGeom prst="line">
              <a:avLst/>
            </a:prstGeom>
            <a:ln w="0" cap="flat" cmpd="sng">
              <a:solidFill>
                <a:srgbClr val="000000"/>
              </a:solidFill>
              <a:prstDash val="solid"/>
              <a:headEnd type="none" w="med" len="med"/>
              <a:tailEnd type="none" w="med" len="med"/>
            </a:ln>
          </p:spPr>
        </p:sp>
        <p:sp>
          <p:nvSpPr>
            <p:cNvPr id="153630" name="Line 28"/>
            <p:cNvSpPr/>
            <p:nvPr/>
          </p:nvSpPr>
          <p:spPr>
            <a:xfrm>
              <a:off x="2380" y="3470"/>
              <a:ext cx="0" cy="20"/>
            </a:xfrm>
            <a:prstGeom prst="line">
              <a:avLst/>
            </a:prstGeom>
            <a:ln w="0" cap="flat" cmpd="sng">
              <a:solidFill>
                <a:srgbClr val="000000"/>
              </a:solidFill>
              <a:prstDash val="solid"/>
              <a:headEnd type="none" w="med" len="med"/>
              <a:tailEnd type="none" w="med" len="med"/>
            </a:ln>
          </p:spPr>
        </p:sp>
        <p:sp>
          <p:nvSpPr>
            <p:cNvPr id="153631" name="Rectangle 29"/>
            <p:cNvSpPr/>
            <p:nvPr/>
          </p:nvSpPr>
          <p:spPr>
            <a:xfrm>
              <a:off x="2393" y="3470"/>
              <a:ext cx="540"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32" name="Line 30"/>
            <p:cNvSpPr/>
            <p:nvPr/>
          </p:nvSpPr>
          <p:spPr>
            <a:xfrm>
              <a:off x="2393" y="3470"/>
              <a:ext cx="540" cy="0"/>
            </a:xfrm>
            <a:prstGeom prst="line">
              <a:avLst/>
            </a:prstGeom>
            <a:ln w="0" cap="flat" cmpd="sng">
              <a:solidFill>
                <a:srgbClr val="000000"/>
              </a:solidFill>
              <a:prstDash val="solid"/>
              <a:headEnd type="none" w="med" len="med"/>
              <a:tailEnd type="none" w="med" len="med"/>
            </a:ln>
          </p:spPr>
        </p:sp>
        <p:sp>
          <p:nvSpPr>
            <p:cNvPr id="153633" name="Rectangle 31"/>
            <p:cNvSpPr/>
            <p:nvPr/>
          </p:nvSpPr>
          <p:spPr>
            <a:xfrm>
              <a:off x="2933" y="3470"/>
              <a:ext cx="14"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34" name="Line 32"/>
            <p:cNvSpPr/>
            <p:nvPr/>
          </p:nvSpPr>
          <p:spPr>
            <a:xfrm>
              <a:off x="2933" y="3470"/>
              <a:ext cx="14" cy="0"/>
            </a:xfrm>
            <a:prstGeom prst="line">
              <a:avLst/>
            </a:prstGeom>
            <a:ln w="0" cap="flat" cmpd="sng">
              <a:solidFill>
                <a:srgbClr val="000000"/>
              </a:solidFill>
              <a:prstDash val="solid"/>
              <a:headEnd type="none" w="med" len="med"/>
              <a:tailEnd type="none" w="med" len="med"/>
            </a:ln>
          </p:spPr>
        </p:sp>
        <p:sp>
          <p:nvSpPr>
            <p:cNvPr id="153635" name="Line 33"/>
            <p:cNvSpPr/>
            <p:nvPr/>
          </p:nvSpPr>
          <p:spPr>
            <a:xfrm>
              <a:off x="2933" y="3470"/>
              <a:ext cx="0" cy="20"/>
            </a:xfrm>
            <a:prstGeom prst="line">
              <a:avLst/>
            </a:prstGeom>
            <a:ln w="0" cap="flat" cmpd="sng">
              <a:solidFill>
                <a:srgbClr val="000000"/>
              </a:solidFill>
              <a:prstDash val="solid"/>
              <a:headEnd type="none" w="med" len="med"/>
              <a:tailEnd type="none" w="med" len="med"/>
            </a:ln>
          </p:spPr>
        </p:sp>
        <p:sp>
          <p:nvSpPr>
            <p:cNvPr id="153636" name="Rectangle 34"/>
            <p:cNvSpPr/>
            <p:nvPr/>
          </p:nvSpPr>
          <p:spPr>
            <a:xfrm>
              <a:off x="2947" y="3470"/>
              <a:ext cx="55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37" name="Line 35"/>
            <p:cNvSpPr/>
            <p:nvPr/>
          </p:nvSpPr>
          <p:spPr>
            <a:xfrm>
              <a:off x="2947" y="3470"/>
              <a:ext cx="553" cy="0"/>
            </a:xfrm>
            <a:prstGeom prst="line">
              <a:avLst/>
            </a:prstGeom>
            <a:ln w="0" cap="flat" cmpd="sng">
              <a:solidFill>
                <a:srgbClr val="000000"/>
              </a:solidFill>
              <a:prstDash val="solid"/>
              <a:headEnd type="none" w="med" len="med"/>
              <a:tailEnd type="none" w="med" len="med"/>
            </a:ln>
          </p:spPr>
        </p:sp>
        <p:sp>
          <p:nvSpPr>
            <p:cNvPr id="153638" name="Rectangle 36"/>
            <p:cNvSpPr/>
            <p:nvPr/>
          </p:nvSpPr>
          <p:spPr>
            <a:xfrm>
              <a:off x="3500" y="3470"/>
              <a:ext cx="14"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39" name="Line 37"/>
            <p:cNvSpPr/>
            <p:nvPr/>
          </p:nvSpPr>
          <p:spPr>
            <a:xfrm>
              <a:off x="3500" y="3470"/>
              <a:ext cx="14" cy="0"/>
            </a:xfrm>
            <a:prstGeom prst="line">
              <a:avLst/>
            </a:prstGeom>
            <a:ln w="0" cap="flat" cmpd="sng">
              <a:solidFill>
                <a:srgbClr val="000000"/>
              </a:solidFill>
              <a:prstDash val="solid"/>
              <a:headEnd type="none" w="med" len="med"/>
              <a:tailEnd type="none" w="med" len="med"/>
            </a:ln>
          </p:spPr>
        </p:sp>
        <p:sp>
          <p:nvSpPr>
            <p:cNvPr id="153640" name="Line 38"/>
            <p:cNvSpPr/>
            <p:nvPr/>
          </p:nvSpPr>
          <p:spPr>
            <a:xfrm>
              <a:off x="3500" y="3470"/>
              <a:ext cx="0" cy="20"/>
            </a:xfrm>
            <a:prstGeom prst="line">
              <a:avLst/>
            </a:prstGeom>
            <a:ln w="0" cap="flat" cmpd="sng">
              <a:solidFill>
                <a:srgbClr val="000000"/>
              </a:solidFill>
              <a:prstDash val="solid"/>
              <a:headEnd type="none" w="med" len="med"/>
              <a:tailEnd type="none" w="med" len="med"/>
            </a:ln>
          </p:spPr>
        </p:sp>
        <p:sp>
          <p:nvSpPr>
            <p:cNvPr id="153641" name="Rectangle 39"/>
            <p:cNvSpPr/>
            <p:nvPr/>
          </p:nvSpPr>
          <p:spPr>
            <a:xfrm>
              <a:off x="3514" y="3470"/>
              <a:ext cx="55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42" name="Line 40"/>
            <p:cNvSpPr/>
            <p:nvPr/>
          </p:nvSpPr>
          <p:spPr>
            <a:xfrm>
              <a:off x="3514" y="3470"/>
              <a:ext cx="553" cy="0"/>
            </a:xfrm>
            <a:prstGeom prst="line">
              <a:avLst/>
            </a:prstGeom>
            <a:ln w="0" cap="flat" cmpd="sng">
              <a:solidFill>
                <a:srgbClr val="000000"/>
              </a:solidFill>
              <a:prstDash val="solid"/>
              <a:headEnd type="none" w="med" len="med"/>
              <a:tailEnd type="none" w="med" len="med"/>
            </a:ln>
          </p:spPr>
        </p:sp>
        <p:sp>
          <p:nvSpPr>
            <p:cNvPr id="153643" name="Rectangle 41"/>
            <p:cNvSpPr/>
            <p:nvPr/>
          </p:nvSpPr>
          <p:spPr>
            <a:xfrm>
              <a:off x="4067" y="3470"/>
              <a:ext cx="14"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44" name="Line 42"/>
            <p:cNvSpPr/>
            <p:nvPr/>
          </p:nvSpPr>
          <p:spPr>
            <a:xfrm>
              <a:off x="4067" y="3470"/>
              <a:ext cx="14" cy="0"/>
            </a:xfrm>
            <a:prstGeom prst="line">
              <a:avLst/>
            </a:prstGeom>
            <a:ln w="0" cap="flat" cmpd="sng">
              <a:solidFill>
                <a:srgbClr val="000000"/>
              </a:solidFill>
              <a:prstDash val="solid"/>
              <a:headEnd type="none" w="med" len="med"/>
              <a:tailEnd type="none" w="med" len="med"/>
            </a:ln>
          </p:spPr>
        </p:sp>
        <p:sp>
          <p:nvSpPr>
            <p:cNvPr id="153645" name="Line 43"/>
            <p:cNvSpPr/>
            <p:nvPr/>
          </p:nvSpPr>
          <p:spPr>
            <a:xfrm>
              <a:off x="4067" y="3470"/>
              <a:ext cx="0" cy="20"/>
            </a:xfrm>
            <a:prstGeom prst="line">
              <a:avLst/>
            </a:prstGeom>
            <a:ln w="0" cap="flat" cmpd="sng">
              <a:solidFill>
                <a:srgbClr val="000000"/>
              </a:solidFill>
              <a:prstDash val="solid"/>
              <a:headEnd type="none" w="med" len="med"/>
              <a:tailEnd type="none" w="med" len="med"/>
            </a:ln>
          </p:spPr>
        </p:sp>
        <p:sp>
          <p:nvSpPr>
            <p:cNvPr id="153646" name="Rectangle 44"/>
            <p:cNvSpPr/>
            <p:nvPr/>
          </p:nvSpPr>
          <p:spPr>
            <a:xfrm>
              <a:off x="4067" y="3470"/>
              <a:ext cx="14"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47" name="Line 45"/>
            <p:cNvSpPr/>
            <p:nvPr/>
          </p:nvSpPr>
          <p:spPr>
            <a:xfrm>
              <a:off x="4067" y="3470"/>
              <a:ext cx="14" cy="0"/>
            </a:xfrm>
            <a:prstGeom prst="line">
              <a:avLst/>
            </a:prstGeom>
            <a:ln w="0" cap="flat" cmpd="sng">
              <a:solidFill>
                <a:srgbClr val="000000"/>
              </a:solidFill>
              <a:prstDash val="solid"/>
              <a:headEnd type="none" w="med" len="med"/>
              <a:tailEnd type="none" w="med" len="med"/>
            </a:ln>
          </p:spPr>
        </p:sp>
        <p:sp>
          <p:nvSpPr>
            <p:cNvPr id="153648" name="Line 46"/>
            <p:cNvSpPr/>
            <p:nvPr/>
          </p:nvSpPr>
          <p:spPr>
            <a:xfrm>
              <a:off x="4067" y="3470"/>
              <a:ext cx="0" cy="20"/>
            </a:xfrm>
            <a:prstGeom prst="line">
              <a:avLst/>
            </a:prstGeom>
            <a:ln w="0" cap="flat" cmpd="sng">
              <a:solidFill>
                <a:srgbClr val="000000"/>
              </a:solidFill>
              <a:prstDash val="solid"/>
              <a:headEnd type="none" w="med" len="med"/>
              <a:tailEnd type="none" w="med" len="med"/>
            </a:ln>
          </p:spPr>
        </p:sp>
        <p:sp>
          <p:nvSpPr>
            <p:cNvPr id="153649" name="Rectangle 47"/>
            <p:cNvSpPr/>
            <p:nvPr/>
          </p:nvSpPr>
          <p:spPr>
            <a:xfrm>
              <a:off x="1813" y="3490"/>
              <a:ext cx="13" cy="25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50" name="Line 48"/>
            <p:cNvSpPr/>
            <p:nvPr/>
          </p:nvSpPr>
          <p:spPr>
            <a:xfrm>
              <a:off x="1813" y="3490"/>
              <a:ext cx="0" cy="259"/>
            </a:xfrm>
            <a:prstGeom prst="line">
              <a:avLst/>
            </a:prstGeom>
            <a:ln w="0" cap="flat" cmpd="sng">
              <a:solidFill>
                <a:srgbClr val="000000"/>
              </a:solidFill>
              <a:prstDash val="solid"/>
              <a:headEnd type="none" w="med" len="med"/>
              <a:tailEnd type="none" w="med" len="med"/>
            </a:ln>
          </p:spPr>
        </p:sp>
        <p:sp>
          <p:nvSpPr>
            <p:cNvPr id="153651" name="Rectangle 49"/>
            <p:cNvSpPr/>
            <p:nvPr/>
          </p:nvSpPr>
          <p:spPr>
            <a:xfrm>
              <a:off x="2380" y="3490"/>
              <a:ext cx="13" cy="25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52" name="Line 50"/>
            <p:cNvSpPr/>
            <p:nvPr/>
          </p:nvSpPr>
          <p:spPr>
            <a:xfrm>
              <a:off x="2380" y="3490"/>
              <a:ext cx="0" cy="259"/>
            </a:xfrm>
            <a:prstGeom prst="line">
              <a:avLst/>
            </a:prstGeom>
            <a:ln w="0" cap="flat" cmpd="sng">
              <a:solidFill>
                <a:srgbClr val="000000"/>
              </a:solidFill>
              <a:prstDash val="solid"/>
              <a:headEnd type="none" w="med" len="med"/>
              <a:tailEnd type="none" w="med" len="med"/>
            </a:ln>
          </p:spPr>
        </p:sp>
        <p:sp>
          <p:nvSpPr>
            <p:cNvPr id="153653" name="Rectangle 51"/>
            <p:cNvSpPr/>
            <p:nvPr/>
          </p:nvSpPr>
          <p:spPr>
            <a:xfrm>
              <a:off x="2933" y="3490"/>
              <a:ext cx="14" cy="25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54" name="Line 52"/>
            <p:cNvSpPr/>
            <p:nvPr/>
          </p:nvSpPr>
          <p:spPr>
            <a:xfrm>
              <a:off x="2933" y="3490"/>
              <a:ext cx="0" cy="259"/>
            </a:xfrm>
            <a:prstGeom prst="line">
              <a:avLst/>
            </a:prstGeom>
            <a:ln w="0" cap="flat" cmpd="sng">
              <a:solidFill>
                <a:srgbClr val="000000"/>
              </a:solidFill>
              <a:prstDash val="solid"/>
              <a:headEnd type="none" w="med" len="med"/>
              <a:tailEnd type="none" w="med" len="med"/>
            </a:ln>
          </p:spPr>
        </p:sp>
        <p:sp>
          <p:nvSpPr>
            <p:cNvPr id="153655" name="Rectangle 53"/>
            <p:cNvSpPr/>
            <p:nvPr/>
          </p:nvSpPr>
          <p:spPr>
            <a:xfrm>
              <a:off x="3500" y="3490"/>
              <a:ext cx="14" cy="25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56" name="Line 54"/>
            <p:cNvSpPr/>
            <p:nvPr/>
          </p:nvSpPr>
          <p:spPr>
            <a:xfrm>
              <a:off x="3500" y="3490"/>
              <a:ext cx="0" cy="259"/>
            </a:xfrm>
            <a:prstGeom prst="line">
              <a:avLst/>
            </a:prstGeom>
            <a:ln w="0" cap="flat" cmpd="sng">
              <a:solidFill>
                <a:srgbClr val="000000"/>
              </a:solidFill>
              <a:prstDash val="solid"/>
              <a:headEnd type="none" w="med" len="med"/>
              <a:tailEnd type="none" w="med" len="med"/>
            </a:ln>
          </p:spPr>
        </p:sp>
        <p:sp>
          <p:nvSpPr>
            <p:cNvPr id="153657" name="Rectangle 55"/>
            <p:cNvSpPr/>
            <p:nvPr/>
          </p:nvSpPr>
          <p:spPr>
            <a:xfrm>
              <a:off x="4067" y="3490"/>
              <a:ext cx="14" cy="25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58" name="Line 56"/>
            <p:cNvSpPr/>
            <p:nvPr/>
          </p:nvSpPr>
          <p:spPr>
            <a:xfrm>
              <a:off x="4067" y="3490"/>
              <a:ext cx="0" cy="259"/>
            </a:xfrm>
            <a:prstGeom prst="line">
              <a:avLst/>
            </a:prstGeom>
            <a:ln w="0" cap="flat" cmpd="sng">
              <a:solidFill>
                <a:srgbClr val="000000"/>
              </a:solidFill>
              <a:prstDash val="solid"/>
              <a:headEnd type="none" w="med" len="med"/>
              <a:tailEnd type="none" w="med" len="med"/>
            </a:ln>
          </p:spPr>
        </p:sp>
        <p:sp>
          <p:nvSpPr>
            <p:cNvPr id="153659" name="Rectangle 57"/>
            <p:cNvSpPr/>
            <p:nvPr/>
          </p:nvSpPr>
          <p:spPr>
            <a:xfrm>
              <a:off x="1383" y="3749"/>
              <a:ext cx="120"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dirty="0">
                  <a:solidFill>
                    <a:srgbClr val="000000"/>
                  </a:solidFill>
                  <a:ea typeface="楷体_GB2312"/>
                </a:rPr>
                <a:t>1</a:t>
              </a:r>
              <a:endParaRPr lang="en-US" altLang="zh-CN" sz="2400" dirty="0">
                <a:ea typeface="楷体_GB2312"/>
              </a:endParaRPr>
            </a:p>
          </p:txBody>
        </p:sp>
        <p:sp>
          <p:nvSpPr>
            <p:cNvPr id="153660" name="Rectangle 58"/>
            <p:cNvSpPr/>
            <p:nvPr/>
          </p:nvSpPr>
          <p:spPr>
            <a:xfrm>
              <a:off x="2056" y="3749"/>
              <a:ext cx="120"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dirty="0">
                  <a:solidFill>
                    <a:srgbClr val="000000"/>
                  </a:solidFill>
                  <a:ea typeface="楷体_GB2312"/>
                </a:rPr>
                <a:t>0</a:t>
              </a:r>
              <a:endParaRPr lang="en-US" altLang="zh-CN" sz="2400" dirty="0">
                <a:ea typeface="楷体_GB2312"/>
              </a:endParaRPr>
            </a:p>
          </p:txBody>
        </p:sp>
        <p:sp>
          <p:nvSpPr>
            <p:cNvPr id="153661" name="Rectangle 59"/>
            <p:cNvSpPr/>
            <p:nvPr/>
          </p:nvSpPr>
          <p:spPr>
            <a:xfrm>
              <a:off x="2623" y="3749"/>
              <a:ext cx="120"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dirty="0">
                  <a:solidFill>
                    <a:srgbClr val="000000"/>
                  </a:solidFill>
                  <a:ea typeface="楷体_GB2312"/>
                </a:rPr>
                <a:t>0</a:t>
              </a:r>
              <a:endParaRPr lang="en-US" altLang="zh-CN" sz="2400" dirty="0">
                <a:ea typeface="楷体_GB2312"/>
              </a:endParaRPr>
            </a:p>
          </p:txBody>
        </p:sp>
        <p:sp>
          <p:nvSpPr>
            <p:cNvPr id="153662" name="Rectangle 60"/>
            <p:cNvSpPr/>
            <p:nvPr/>
          </p:nvSpPr>
          <p:spPr>
            <a:xfrm>
              <a:off x="3190" y="3749"/>
              <a:ext cx="120"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dirty="0">
                  <a:solidFill>
                    <a:srgbClr val="000000"/>
                  </a:solidFill>
                  <a:ea typeface="楷体_GB2312"/>
                </a:rPr>
                <a:t>1</a:t>
              </a:r>
              <a:endParaRPr lang="en-US" altLang="zh-CN" sz="2400" dirty="0">
                <a:ea typeface="楷体_GB2312"/>
              </a:endParaRPr>
            </a:p>
          </p:txBody>
        </p:sp>
        <p:sp>
          <p:nvSpPr>
            <p:cNvPr id="153663" name="Rectangle 61"/>
            <p:cNvSpPr/>
            <p:nvPr/>
          </p:nvSpPr>
          <p:spPr>
            <a:xfrm>
              <a:off x="3743" y="3749"/>
              <a:ext cx="120"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dirty="0">
                  <a:solidFill>
                    <a:srgbClr val="000000"/>
                  </a:solidFill>
                  <a:ea typeface="楷体_GB2312"/>
                </a:rPr>
                <a:t>1</a:t>
              </a:r>
              <a:endParaRPr lang="en-US" altLang="zh-CN" sz="2400" dirty="0">
                <a:ea typeface="楷体_GB2312"/>
              </a:endParaRPr>
            </a:p>
          </p:txBody>
        </p:sp>
        <p:sp>
          <p:nvSpPr>
            <p:cNvPr id="153664" name="Rectangle 62"/>
            <p:cNvSpPr/>
            <p:nvPr/>
          </p:nvSpPr>
          <p:spPr>
            <a:xfrm>
              <a:off x="1813" y="3749"/>
              <a:ext cx="1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65" name="Line 63"/>
            <p:cNvSpPr/>
            <p:nvPr/>
          </p:nvSpPr>
          <p:spPr>
            <a:xfrm>
              <a:off x="1813" y="3749"/>
              <a:ext cx="13" cy="0"/>
            </a:xfrm>
            <a:prstGeom prst="line">
              <a:avLst/>
            </a:prstGeom>
            <a:ln w="0" cap="flat" cmpd="sng">
              <a:solidFill>
                <a:srgbClr val="000000"/>
              </a:solidFill>
              <a:prstDash val="solid"/>
              <a:headEnd type="none" w="med" len="med"/>
              <a:tailEnd type="none" w="med" len="med"/>
            </a:ln>
          </p:spPr>
        </p:sp>
        <p:sp>
          <p:nvSpPr>
            <p:cNvPr id="153666" name="Line 64"/>
            <p:cNvSpPr/>
            <p:nvPr/>
          </p:nvSpPr>
          <p:spPr>
            <a:xfrm>
              <a:off x="1813" y="3749"/>
              <a:ext cx="0" cy="20"/>
            </a:xfrm>
            <a:prstGeom prst="line">
              <a:avLst/>
            </a:prstGeom>
            <a:ln w="0" cap="flat" cmpd="sng">
              <a:solidFill>
                <a:srgbClr val="000000"/>
              </a:solidFill>
              <a:prstDash val="solid"/>
              <a:headEnd type="none" w="med" len="med"/>
              <a:tailEnd type="none" w="med" len="med"/>
            </a:ln>
          </p:spPr>
        </p:sp>
        <p:sp>
          <p:nvSpPr>
            <p:cNvPr id="153667" name="Rectangle 65"/>
            <p:cNvSpPr/>
            <p:nvPr/>
          </p:nvSpPr>
          <p:spPr>
            <a:xfrm>
              <a:off x="1826" y="3749"/>
              <a:ext cx="554"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68" name="Line 66"/>
            <p:cNvSpPr/>
            <p:nvPr/>
          </p:nvSpPr>
          <p:spPr>
            <a:xfrm>
              <a:off x="1826" y="3749"/>
              <a:ext cx="554" cy="0"/>
            </a:xfrm>
            <a:prstGeom prst="line">
              <a:avLst/>
            </a:prstGeom>
            <a:ln w="0" cap="flat" cmpd="sng">
              <a:solidFill>
                <a:srgbClr val="000000"/>
              </a:solidFill>
              <a:prstDash val="solid"/>
              <a:headEnd type="none" w="med" len="med"/>
              <a:tailEnd type="none" w="med" len="med"/>
            </a:ln>
          </p:spPr>
        </p:sp>
        <p:sp>
          <p:nvSpPr>
            <p:cNvPr id="153669" name="Rectangle 67"/>
            <p:cNvSpPr/>
            <p:nvPr/>
          </p:nvSpPr>
          <p:spPr>
            <a:xfrm>
              <a:off x="2380" y="3749"/>
              <a:ext cx="1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70" name="Line 68"/>
            <p:cNvSpPr/>
            <p:nvPr/>
          </p:nvSpPr>
          <p:spPr>
            <a:xfrm>
              <a:off x="2380" y="3749"/>
              <a:ext cx="13" cy="0"/>
            </a:xfrm>
            <a:prstGeom prst="line">
              <a:avLst/>
            </a:prstGeom>
            <a:ln w="0" cap="flat" cmpd="sng">
              <a:solidFill>
                <a:srgbClr val="000000"/>
              </a:solidFill>
              <a:prstDash val="solid"/>
              <a:headEnd type="none" w="med" len="med"/>
              <a:tailEnd type="none" w="med" len="med"/>
            </a:ln>
          </p:spPr>
        </p:sp>
        <p:sp>
          <p:nvSpPr>
            <p:cNvPr id="153671" name="Line 69"/>
            <p:cNvSpPr/>
            <p:nvPr/>
          </p:nvSpPr>
          <p:spPr>
            <a:xfrm>
              <a:off x="2380" y="3749"/>
              <a:ext cx="0" cy="20"/>
            </a:xfrm>
            <a:prstGeom prst="line">
              <a:avLst/>
            </a:prstGeom>
            <a:ln w="0" cap="flat" cmpd="sng">
              <a:solidFill>
                <a:srgbClr val="000000"/>
              </a:solidFill>
              <a:prstDash val="solid"/>
              <a:headEnd type="none" w="med" len="med"/>
              <a:tailEnd type="none" w="med" len="med"/>
            </a:ln>
          </p:spPr>
        </p:sp>
        <p:sp>
          <p:nvSpPr>
            <p:cNvPr id="153672" name="Rectangle 70"/>
            <p:cNvSpPr/>
            <p:nvPr/>
          </p:nvSpPr>
          <p:spPr>
            <a:xfrm>
              <a:off x="2393" y="3749"/>
              <a:ext cx="540"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73" name="Line 71"/>
            <p:cNvSpPr/>
            <p:nvPr/>
          </p:nvSpPr>
          <p:spPr>
            <a:xfrm>
              <a:off x="2393" y="3749"/>
              <a:ext cx="540" cy="0"/>
            </a:xfrm>
            <a:prstGeom prst="line">
              <a:avLst/>
            </a:prstGeom>
            <a:ln w="0" cap="flat" cmpd="sng">
              <a:solidFill>
                <a:srgbClr val="000000"/>
              </a:solidFill>
              <a:prstDash val="solid"/>
              <a:headEnd type="none" w="med" len="med"/>
              <a:tailEnd type="none" w="med" len="med"/>
            </a:ln>
          </p:spPr>
        </p:sp>
        <p:sp>
          <p:nvSpPr>
            <p:cNvPr id="153674" name="Rectangle 72"/>
            <p:cNvSpPr/>
            <p:nvPr/>
          </p:nvSpPr>
          <p:spPr>
            <a:xfrm>
              <a:off x="2933" y="3749"/>
              <a:ext cx="14"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75" name="Line 73"/>
            <p:cNvSpPr/>
            <p:nvPr/>
          </p:nvSpPr>
          <p:spPr>
            <a:xfrm>
              <a:off x="2933" y="3749"/>
              <a:ext cx="14" cy="0"/>
            </a:xfrm>
            <a:prstGeom prst="line">
              <a:avLst/>
            </a:prstGeom>
            <a:ln w="0" cap="flat" cmpd="sng">
              <a:solidFill>
                <a:srgbClr val="000000"/>
              </a:solidFill>
              <a:prstDash val="solid"/>
              <a:headEnd type="none" w="med" len="med"/>
              <a:tailEnd type="none" w="med" len="med"/>
            </a:ln>
          </p:spPr>
        </p:sp>
        <p:sp>
          <p:nvSpPr>
            <p:cNvPr id="153676" name="Line 74"/>
            <p:cNvSpPr/>
            <p:nvPr/>
          </p:nvSpPr>
          <p:spPr>
            <a:xfrm>
              <a:off x="2933" y="3749"/>
              <a:ext cx="0" cy="20"/>
            </a:xfrm>
            <a:prstGeom prst="line">
              <a:avLst/>
            </a:prstGeom>
            <a:ln w="0" cap="flat" cmpd="sng">
              <a:solidFill>
                <a:srgbClr val="000000"/>
              </a:solidFill>
              <a:prstDash val="solid"/>
              <a:headEnd type="none" w="med" len="med"/>
              <a:tailEnd type="none" w="med" len="med"/>
            </a:ln>
          </p:spPr>
        </p:sp>
        <p:sp>
          <p:nvSpPr>
            <p:cNvPr id="153677" name="Rectangle 75"/>
            <p:cNvSpPr/>
            <p:nvPr/>
          </p:nvSpPr>
          <p:spPr>
            <a:xfrm>
              <a:off x="2947" y="3749"/>
              <a:ext cx="55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78" name="Line 76"/>
            <p:cNvSpPr/>
            <p:nvPr/>
          </p:nvSpPr>
          <p:spPr>
            <a:xfrm>
              <a:off x="2947" y="3749"/>
              <a:ext cx="553" cy="0"/>
            </a:xfrm>
            <a:prstGeom prst="line">
              <a:avLst/>
            </a:prstGeom>
            <a:ln w="0" cap="flat" cmpd="sng">
              <a:solidFill>
                <a:srgbClr val="000000"/>
              </a:solidFill>
              <a:prstDash val="solid"/>
              <a:headEnd type="none" w="med" len="med"/>
              <a:tailEnd type="none" w="med" len="med"/>
            </a:ln>
          </p:spPr>
        </p:sp>
        <p:sp>
          <p:nvSpPr>
            <p:cNvPr id="153679" name="Rectangle 77"/>
            <p:cNvSpPr/>
            <p:nvPr/>
          </p:nvSpPr>
          <p:spPr>
            <a:xfrm>
              <a:off x="3500" y="3749"/>
              <a:ext cx="14"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80" name="Line 78"/>
            <p:cNvSpPr/>
            <p:nvPr/>
          </p:nvSpPr>
          <p:spPr>
            <a:xfrm>
              <a:off x="3500" y="3749"/>
              <a:ext cx="14" cy="0"/>
            </a:xfrm>
            <a:prstGeom prst="line">
              <a:avLst/>
            </a:prstGeom>
            <a:ln w="0" cap="flat" cmpd="sng">
              <a:solidFill>
                <a:srgbClr val="000000"/>
              </a:solidFill>
              <a:prstDash val="solid"/>
              <a:headEnd type="none" w="med" len="med"/>
              <a:tailEnd type="none" w="med" len="med"/>
            </a:ln>
          </p:spPr>
        </p:sp>
        <p:sp>
          <p:nvSpPr>
            <p:cNvPr id="153681" name="Line 79"/>
            <p:cNvSpPr/>
            <p:nvPr/>
          </p:nvSpPr>
          <p:spPr>
            <a:xfrm>
              <a:off x="3500" y="3749"/>
              <a:ext cx="0" cy="20"/>
            </a:xfrm>
            <a:prstGeom prst="line">
              <a:avLst/>
            </a:prstGeom>
            <a:ln w="0" cap="flat" cmpd="sng">
              <a:solidFill>
                <a:srgbClr val="000000"/>
              </a:solidFill>
              <a:prstDash val="solid"/>
              <a:headEnd type="none" w="med" len="med"/>
              <a:tailEnd type="none" w="med" len="med"/>
            </a:ln>
          </p:spPr>
        </p:sp>
        <p:sp>
          <p:nvSpPr>
            <p:cNvPr id="153682" name="Rectangle 80"/>
            <p:cNvSpPr/>
            <p:nvPr/>
          </p:nvSpPr>
          <p:spPr>
            <a:xfrm>
              <a:off x="3514" y="3749"/>
              <a:ext cx="55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83" name="Line 81"/>
            <p:cNvSpPr/>
            <p:nvPr/>
          </p:nvSpPr>
          <p:spPr>
            <a:xfrm>
              <a:off x="3514" y="3749"/>
              <a:ext cx="553" cy="0"/>
            </a:xfrm>
            <a:prstGeom prst="line">
              <a:avLst/>
            </a:prstGeom>
            <a:ln w="0" cap="flat" cmpd="sng">
              <a:solidFill>
                <a:srgbClr val="000000"/>
              </a:solidFill>
              <a:prstDash val="solid"/>
              <a:headEnd type="none" w="med" len="med"/>
              <a:tailEnd type="none" w="med" len="med"/>
            </a:ln>
          </p:spPr>
        </p:sp>
        <p:sp>
          <p:nvSpPr>
            <p:cNvPr id="153684" name="Rectangle 82"/>
            <p:cNvSpPr/>
            <p:nvPr/>
          </p:nvSpPr>
          <p:spPr>
            <a:xfrm>
              <a:off x="4067" y="3749"/>
              <a:ext cx="14"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85" name="Line 83"/>
            <p:cNvSpPr/>
            <p:nvPr/>
          </p:nvSpPr>
          <p:spPr>
            <a:xfrm>
              <a:off x="4067" y="3749"/>
              <a:ext cx="14" cy="0"/>
            </a:xfrm>
            <a:prstGeom prst="line">
              <a:avLst/>
            </a:prstGeom>
            <a:ln w="0" cap="flat" cmpd="sng">
              <a:solidFill>
                <a:srgbClr val="000000"/>
              </a:solidFill>
              <a:prstDash val="solid"/>
              <a:headEnd type="none" w="med" len="med"/>
              <a:tailEnd type="none" w="med" len="med"/>
            </a:ln>
          </p:spPr>
        </p:sp>
        <p:sp>
          <p:nvSpPr>
            <p:cNvPr id="153686" name="Line 84"/>
            <p:cNvSpPr/>
            <p:nvPr/>
          </p:nvSpPr>
          <p:spPr>
            <a:xfrm>
              <a:off x="4067" y="3749"/>
              <a:ext cx="0" cy="20"/>
            </a:xfrm>
            <a:prstGeom prst="line">
              <a:avLst/>
            </a:prstGeom>
            <a:ln w="0" cap="flat" cmpd="sng">
              <a:solidFill>
                <a:srgbClr val="000000"/>
              </a:solidFill>
              <a:prstDash val="solid"/>
              <a:headEnd type="none" w="med" len="med"/>
              <a:tailEnd type="none" w="med" len="med"/>
            </a:ln>
          </p:spPr>
        </p:sp>
        <p:sp>
          <p:nvSpPr>
            <p:cNvPr id="153687" name="Rectangle 85"/>
            <p:cNvSpPr/>
            <p:nvPr/>
          </p:nvSpPr>
          <p:spPr>
            <a:xfrm>
              <a:off x="1813" y="3769"/>
              <a:ext cx="13" cy="25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88" name="Line 86"/>
            <p:cNvSpPr/>
            <p:nvPr/>
          </p:nvSpPr>
          <p:spPr>
            <a:xfrm>
              <a:off x="1813" y="3769"/>
              <a:ext cx="0" cy="259"/>
            </a:xfrm>
            <a:prstGeom prst="line">
              <a:avLst/>
            </a:prstGeom>
            <a:ln w="0" cap="flat" cmpd="sng">
              <a:solidFill>
                <a:srgbClr val="000000"/>
              </a:solidFill>
              <a:prstDash val="solid"/>
              <a:headEnd type="none" w="med" len="med"/>
              <a:tailEnd type="none" w="med" len="med"/>
            </a:ln>
          </p:spPr>
        </p:sp>
        <p:sp>
          <p:nvSpPr>
            <p:cNvPr id="153689" name="Rectangle 87"/>
            <p:cNvSpPr/>
            <p:nvPr/>
          </p:nvSpPr>
          <p:spPr>
            <a:xfrm>
              <a:off x="1813" y="4028"/>
              <a:ext cx="1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90" name="Line 88"/>
            <p:cNvSpPr/>
            <p:nvPr/>
          </p:nvSpPr>
          <p:spPr>
            <a:xfrm>
              <a:off x="1813" y="4028"/>
              <a:ext cx="13" cy="0"/>
            </a:xfrm>
            <a:prstGeom prst="line">
              <a:avLst/>
            </a:prstGeom>
            <a:ln w="0" cap="flat" cmpd="sng">
              <a:solidFill>
                <a:srgbClr val="000000"/>
              </a:solidFill>
              <a:prstDash val="solid"/>
              <a:headEnd type="none" w="med" len="med"/>
              <a:tailEnd type="none" w="med" len="med"/>
            </a:ln>
          </p:spPr>
        </p:sp>
        <p:sp>
          <p:nvSpPr>
            <p:cNvPr id="153691" name="Line 89"/>
            <p:cNvSpPr/>
            <p:nvPr/>
          </p:nvSpPr>
          <p:spPr>
            <a:xfrm>
              <a:off x="1813" y="4028"/>
              <a:ext cx="0" cy="20"/>
            </a:xfrm>
            <a:prstGeom prst="line">
              <a:avLst/>
            </a:prstGeom>
            <a:ln w="0" cap="flat" cmpd="sng">
              <a:solidFill>
                <a:srgbClr val="000000"/>
              </a:solidFill>
              <a:prstDash val="solid"/>
              <a:headEnd type="none" w="med" len="med"/>
              <a:tailEnd type="none" w="med" len="med"/>
            </a:ln>
          </p:spPr>
        </p:sp>
        <p:sp>
          <p:nvSpPr>
            <p:cNvPr id="153692" name="Rectangle 90"/>
            <p:cNvSpPr/>
            <p:nvPr/>
          </p:nvSpPr>
          <p:spPr>
            <a:xfrm>
              <a:off x="1813" y="4028"/>
              <a:ext cx="1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93" name="Line 91"/>
            <p:cNvSpPr/>
            <p:nvPr/>
          </p:nvSpPr>
          <p:spPr>
            <a:xfrm>
              <a:off x="1813" y="4028"/>
              <a:ext cx="13" cy="0"/>
            </a:xfrm>
            <a:prstGeom prst="line">
              <a:avLst/>
            </a:prstGeom>
            <a:ln w="0" cap="flat" cmpd="sng">
              <a:solidFill>
                <a:srgbClr val="000000"/>
              </a:solidFill>
              <a:prstDash val="solid"/>
              <a:headEnd type="none" w="med" len="med"/>
              <a:tailEnd type="none" w="med" len="med"/>
            </a:ln>
          </p:spPr>
        </p:sp>
        <p:sp>
          <p:nvSpPr>
            <p:cNvPr id="153694" name="Line 92"/>
            <p:cNvSpPr/>
            <p:nvPr/>
          </p:nvSpPr>
          <p:spPr>
            <a:xfrm>
              <a:off x="1813" y="4028"/>
              <a:ext cx="0" cy="20"/>
            </a:xfrm>
            <a:prstGeom prst="line">
              <a:avLst/>
            </a:prstGeom>
            <a:ln w="0" cap="flat" cmpd="sng">
              <a:solidFill>
                <a:srgbClr val="000000"/>
              </a:solidFill>
              <a:prstDash val="solid"/>
              <a:headEnd type="none" w="med" len="med"/>
              <a:tailEnd type="none" w="med" len="med"/>
            </a:ln>
          </p:spPr>
        </p:sp>
        <p:sp>
          <p:nvSpPr>
            <p:cNvPr id="153695" name="Rectangle 93"/>
            <p:cNvSpPr/>
            <p:nvPr/>
          </p:nvSpPr>
          <p:spPr>
            <a:xfrm>
              <a:off x="1826" y="4028"/>
              <a:ext cx="554"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96" name="Line 94"/>
            <p:cNvSpPr/>
            <p:nvPr/>
          </p:nvSpPr>
          <p:spPr>
            <a:xfrm>
              <a:off x="1826" y="4028"/>
              <a:ext cx="554" cy="0"/>
            </a:xfrm>
            <a:prstGeom prst="line">
              <a:avLst/>
            </a:prstGeom>
            <a:ln w="0" cap="flat" cmpd="sng">
              <a:solidFill>
                <a:srgbClr val="000000"/>
              </a:solidFill>
              <a:prstDash val="solid"/>
              <a:headEnd type="none" w="med" len="med"/>
              <a:tailEnd type="none" w="med" len="med"/>
            </a:ln>
          </p:spPr>
        </p:sp>
        <p:sp>
          <p:nvSpPr>
            <p:cNvPr id="153697" name="Rectangle 95"/>
            <p:cNvSpPr/>
            <p:nvPr/>
          </p:nvSpPr>
          <p:spPr>
            <a:xfrm>
              <a:off x="2380" y="3769"/>
              <a:ext cx="13" cy="25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698" name="Line 96"/>
            <p:cNvSpPr/>
            <p:nvPr/>
          </p:nvSpPr>
          <p:spPr>
            <a:xfrm>
              <a:off x="2380" y="3769"/>
              <a:ext cx="0" cy="259"/>
            </a:xfrm>
            <a:prstGeom prst="line">
              <a:avLst/>
            </a:prstGeom>
            <a:ln w="0" cap="flat" cmpd="sng">
              <a:solidFill>
                <a:srgbClr val="000000"/>
              </a:solidFill>
              <a:prstDash val="solid"/>
              <a:headEnd type="none" w="med" len="med"/>
              <a:tailEnd type="none" w="med" len="med"/>
            </a:ln>
          </p:spPr>
        </p:sp>
        <p:sp>
          <p:nvSpPr>
            <p:cNvPr id="153699" name="Rectangle 97"/>
            <p:cNvSpPr/>
            <p:nvPr/>
          </p:nvSpPr>
          <p:spPr>
            <a:xfrm>
              <a:off x="2380" y="4028"/>
              <a:ext cx="1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700" name="Line 98"/>
            <p:cNvSpPr/>
            <p:nvPr/>
          </p:nvSpPr>
          <p:spPr>
            <a:xfrm>
              <a:off x="2380" y="4028"/>
              <a:ext cx="13" cy="0"/>
            </a:xfrm>
            <a:prstGeom prst="line">
              <a:avLst/>
            </a:prstGeom>
            <a:ln w="0" cap="flat" cmpd="sng">
              <a:solidFill>
                <a:srgbClr val="000000"/>
              </a:solidFill>
              <a:prstDash val="solid"/>
              <a:headEnd type="none" w="med" len="med"/>
              <a:tailEnd type="none" w="med" len="med"/>
            </a:ln>
          </p:spPr>
        </p:sp>
        <p:sp>
          <p:nvSpPr>
            <p:cNvPr id="153701" name="Line 99"/>
            <p:cNvSpPr/>
            <p:nvPr/>
          </p:nvSpPr>
          <p:spPr>
            <a:xfrm>
              <a:off x="2380" y="4028"/>
              <a:ext cx="0" cy="20"/>
            </a:xfrm>
            <a:prstGeom prst="line">
              <a:avLst/>
            </a:prstGeom>
            <a:ln w="0" cap="flat" cmpd="sng">
              <a:solidFill>
                <a:srgbClr val="000000"/>
              </a:solidFill>
              <a:prstDash val="solid"/>
              <a:headEnd type="none" w="med" len="med"/>
              <a:tailEnd type="none" w="med" len="med"/>
            </a:ln>
          </p:spPr>
        </p:sp>
        <p:sp>
          <p:nvSpPr>
            <p:cNvPr id="153702" name="Rectangle 100"/>
            <p:cNvSpPr/>
            <p:nvPr/>
          </p:nvSpPr>
          <p:spPr>
            <a:xfrm>
              <a:off x="2393" y="4028"/>
              <a:ext cx="540"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703" name="Line 101"/>
            <p:cNvSpPr/>
            <p:nvPr/>
          </p:nvSpPr>
          <p:spPr>
            <a:xfrm>
              <a:off x="2393" y="4028"/>
              <a:ext cx="540" cy="0"/>
            </a:xfrm>
            <a:prstGeom prst="line">
              <a:avLst/>
            </a:prstGeom>
            <a:ln w="0" cap="flat" cmpd="sng">
              <a:solidFill>
                <a:srgbClr val="000000"/>
              </a:solidFill>
              <a:prstDash val="solid"/>
              <a:headEnd type="none" w="med" len="med"/>
              <a:tailEnd type="none" w="med" len="med"/>
            </a:ln>
          </p:spPr>
        </p:sp>
        <p:sp>
          <p:nvSpPr>
            <p:cNvPr id="153704" name="Rectangle 102"/>
            <p:cNvSpPr/>
            <p:nvPr/>
          </p:nvSpPr>
          <p:spPr>
            <a:xfrm>
              <a:off x="2933" y="3769"/>
              <a:ext cx="14" cy="25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705" name="Line 103"/>
            <p:cNvSpPr/>
            <p:nvPr/>
          </p:nvSpPr>
          <p:spPr>
            <a:xfrm>
              <a:off x="2933" y="3769"/>
              <a:ext cx="0" cy="259"/>
            </a:xfrm>
            <a:prstGeom prst="line">
              <a:avLst/>
            </a:prstGeom>
            <a:ln w="0" cap="flat" cmpd="sng">
              <a:solidFill>
                <a:srgbClr val="000000"/>
              </a:solidFill>
              <a:prstDash val="solid"/>
              <a:headEnd type="none" w="med" len="med"/>
              <a:tailEnd type="none" w="med" len="med"/>
            </a:ln>
          </p:spPr>
        </p:sp>
        <p:sp>
          <p:nvSpPr>
            <p:cNvPr id="153706" name="Rectangle 104"/>
            <p:cNvSpPr/>
            <p:nvPr/>
          </p:nvSpPr>
          <p:spPr>
            <a:xfrm>
              <a:off x="2933" y="4028"/>
              <a:ext cx="14"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707" name="Line 105"/>
            <p:cNvSpPr/>
            <p:nvPr/>
          </p:nvSpPr>
          <p:spPr>
            <a:xfrm>
              <a:off x="2933" y="4028"/>
              <a:ext cx="14" cy="0"/>
            </a:xfrm>
            <a:prstGeom prst="line">
              <a:avLst/>
            </a:prstGeom>
            <a:ln w="0" cap="flat" cmpd="sng">
              <a:solidFill>
                <a:srgbClr val="000000"/>
              </a:solidFill>
              <a:prstDash val="solid"/>
              <a:headEnd type="none" w="med" len="med"/>
              <a:tailEnd type="none" w="med" len="med"/>
            </a:ln>
          </p:spPr>
        </p:sp>
        <p:sp>
          <p:nvSpPr>
            <p:cNvPr id="153708" name="Line 106"/>
            <p:cNvSpPr/>
            <p:nvPr/>
          </p:nvSpPr>
          <p:spPr>
            <a:xfrm>
              <a:off x="2933" y="4028"/>
              <a:ext cx="0" cy="20"/>
            </a:xfrm>
            <a:prstGeom prst="line">
              <a:avLst/>
            </a:prstGeom>
            <a:ln w="0" cap="flat" cmpd="sng">
              <a:solidFill>
                <a:srgbClr val="000000"/>
              </a:solidFill>
              <a:prstDash val="solid"/>
              <a:headEnd type="none" w="med" len="med"/>
              <a:tailEnd type="none" w="med" len="med"/>
            </a:ln>
          </p:spPr>
        </p:sp>
        <p:sp>
          <p:nvSpPr>
            <p:cNvPr id="153709" name="Rectangle 107"/>
            <p:cNvSpPr/>
            <p:nvPr/>
          </p:nvSpPr>
          <p:spPr>
            <a:xfrm>
              <a:off x="2947" y="4028"/>
              <a:ext cx="55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710" name="Line 108"/>
            <p:cNvSpPr/>
            <p:nvPr/>
          </p:nvSpPr>
          <p:spPr>
            <a:xfrm>
              <a:off x="2947" y="4028"/>
              <a:ext cx="553" cy="0"/>
            </a:xfrm>
            <a:prstGeom prst="line">
              <a:avLst/>
            </a:prstGeom>
            <a:ln w="0" cap="flat" cmpd="sng">
              <a:solidFill>
                <a:srgbClr val="000000"/>
              </a:solidFill>
              <a:prstDash val="solid"/>
              <a:headEnd type="none" w="med" len="med"/>
              <a:tailEnd type="none" w="med" len="med"/>
            </a:ln>
          </p:spPr>
        </p:sp>
        <p:sp>
          <p:nvSpPr>
            <p:cNvPr id="153711" name="Rectangle 109"/>
            <p:cNvSpPr/>
            <p:nvPr/>
          </p:nvSpPr>
          <p:spPr>
            <a:xfrm>
              <a:off x="3500" y="3769"/>
              <a:ext cx="14" cy="25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712" name="Line 110"/>
            <p:cNvSpPr/>
            <p:nvPr/>
          </p:nvSpPr>
          <p:spPr>
            <a:xfrm>
              <a:off x="3500" y="3769"/>
              <a:ext cx="0" cy="259"/>
            </a:xfrm>
            <a:prstGeom prst="line">
              <a:avLst/>
            </a:prstGeom>
            <a:ln w="0" cap="flat" cmpd="sng">
              <a:solidFill>
                <a:srgbClr val="000000"/>
              </a:solidFill>
              <a:prstDash val="solid"/>
              <a:headEnd type="none" w="med" len="med"/>
              <a:tailEnd type="none" w="med" len="med"/>
            </a:ln>
          </p:spPr>
        </p:sp>
        <p:sp>
          <p:nvSpPr>
            <p:cNvPr id="153713" name="Rectangle 111"/>
            <p:cNvSpPr/>
            <p:nvPr/>
          </p:nvSpPr>
          <p:spPr>
            <a:xfrm>
              <a:off x="3500" y="4028"/>
              <a:ext cx="14"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714" name="Line 112"/>
            <p:cNvSpPr/>
            <p:nvPr/>
          </p:nvSpPr>
          <p:spPr>
            <a:xfrm>
              <a:off x="3500" y="4028"/>
              <a:ext cx="14" cy="0"/>
            </a:xfrm>
            <a:prstGeom prst="line">
              <a:avLst/>
            </a:prstGeom>
            <a:ln w="0" cap="flat" cmpd="sng">
              <a:solidFill>
                <a:srgbClr val="000000"/>
              </a:solidFill>
              <a:prstDash val="solid"/>
              <a:headEnd type="none" w="med" len="med"/>
              <a:tailEnd type="none" w="med" len="med"/>
            </a:ln>
          </p:spPr>
        </p:sp>
        <p:sp>
          <p:nvSpPr>
            <p:cNvPr id="153715" name="Line 113"/>
            <p:cNvSpPr/>
            <p:nvPr/>
          </p:nvSpPr>
          <p:spPr>
            <a:xfrm>
              <a:off x="3500" y="4028"/>
              <a:ext cx="0" cy="20"/>
            </a:xfrm>
            <a:prstGeom prst="line">
              <a:avLst/>
            </a:prstGeom>
            <a:ln w="0" cap="flat" cmpd="sng">
              <a:solidFill>
                <a:srgbClr val="000000"/>
              </a:solidFill>
              <a:prstDash val="solid"/>
              <a:headEnd type="none" w="med" len="med"/>
              <a:tailEnd type="none" w="med" len="med"/>
            </a:ln>
          </p:spPr>
        </p:sp>
        <p:sp>
          <p:nvSpPr>
            <p:cNvPr id="153716" name="Rectangle 114"/>
            <p:cNvSpPr/>
            <p:nvPr/>
          </p:nvSpPr>
          <p:spPr>
            <a:xfrm>
              <a:off x="3514" y="4028"/>
              <a:ext cx="55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717" name="Line 115"/>
            <p:cNvSpPr/>
            <p:nvPr/>
          </p:nvSpPr>
          <p:spPr>
            <a:xfrm>
              <a:off x="3514" y="4028"/>
              <a:ext cx="553" cy="0"/>
            </a:xfrm>
            <a:prstGeom prst="line">
              <a:avLst/>
            </a:prstGeom>
            <a:ln w="0" cap="flat" cmpd="sng">
              <a:solidFill>
                <a:srgbClr val="000000"/>
              </a:solidFill>
              <a:prstDash val="solid"/>
              <a:headEnd type="none" w="med" len="med"/>
              <a:tailEnd type="none" w="med" len="med"/>
            </a:ln>
          </p:spPr>
        </p:sp>
        <p:sp>
          <p:nvSpPr>
            <p:cNvPr id="153718" name="Rectangle 116"/>
            <p:cNvSpPr/>
            <p:nvPr/>
          </p:nvSpPr>
          <p:spPr>
            <a:xfrm>
              <a:off x="4067" y="3769"/>
              <a:ext cx="14" cy="25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719" name="Line 117"/>
            <p:cNvSpPr/>
            <p:nvPr/>
          </p:nvSpPr>
          <p:spPr>
            <a:xfrm>
              <a:off x="4067" y="3769"/>
              <a:ext cx="0" cy="259"/>
            </a:xfrm>
            <a:prstGeom prst="line">
              <a:avLst/>
            </a:prstGeom>
            <a:ln w="0" cap="flat" cmpd="sng">
              <a:solidFill>
                <a:srgbClr val="000000"/>
              </a:solidFill>
              <a:prstDash val="solid"/>
              <a:headEnd type="none" w="med" len="med"/>
              <a:tailEnd type="none" w="med" len="med"/>
            </a:ln>
          </p:spPr>
        </p:sp>
        <p:sp>
          <p:nvSpPr>
            <p:cNvPr id="153720" name="Rectangle 118"/>
            <p:cNvSpPr/>
            <p:nvPr/>
          </p:nvSpPr>
          <p:spPr>
            <a:xfrm>
              <a:off x="4067" y="4028"/>
              <a:ext cx="14"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721" name="Line 119"/>
            <p:cNvSpPr/>
            <p:nvPr/>
          </p:nvSpPr>
          <p:spPr>
            <a:xfrm>
              <a:off x="4067" y="4028"/>
              <a:ext cx="14" cy="0"/>
            </a:xfrm>
            <a:prstGeom prst="line">
              <a:avLst/>
            </a:prstGeom>
            <a:ln w="0" cap="flat" cmpd="sng">
              <a:solidFill>
                <a:srgbClr val="000000"/>
              </a:solidFill>
              <a:prstDash val="solid"/>
              <a:headEnd type="none" w="med" len="med"/>
              <a:tailEnd type="none" w="med" len="med"/>
            </a:ln>
          </p:spPr>
        </p:sp>
        <p:sp>
          <p:nvSpPr>
            <p:cNvPr id="153722" name="Line 120"/>
            <p:cNvSpPr/>
            <p:nvPr/>
          </p:nvSpPr>
          <p:spPr>
            <a:xfrm>
              <a:off x="4067" y="4028"/>
              <a:ext cx="0" cy="20"/>
            </a:xfrm>
            <a:prstGeom prst="line">
              <a:avLst/>
            </a:prstGeom>
            <a:ln w="0" cap="flat" cmpd="sng">
              <a:solidFill>
                <a:srgbClr val="000000"/>
              </a:solidFill>
              <a:prstDash val="solid"/>
              <a:headEnd type="none" w="med" len="med"/>
              <a:tailEnd type="none" w="med" len="med"/>
            </a:ln>
          </p:spPr>
        </p:sp>
        <p:sp>
          <p:nvSpPr>
            <p:cNvPr id="153723" name="Rectangle 121"/>
            <p:cNvSpPr/>
            <p:nvPr/>
          </p:nvSpPr>
          <p:spPr>
            <a:xfrm>
              <a:off x="4067" y="4028"/>
              <a:ext cx="14"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3724" name="Line 122"/>
            <p:cNvSpPr/>
            <p:nvPr/>
          </p:nvSpPr>
          <p:spPr>
            <a:xfrm>
              <a:off x="4067" y="4028"/>
              <a:ext cx="14" cy="0"/>
            </a:xfrm>
            <a:prstGeom prst="line">
              <a:avLst/>
            </a:prstGeom>
            <a:ln w="0" cap="flat" cmpd="sng">
              <a:solidFill>
                <a:srgbClr val="000000"/>
              </a:solidFill>
              <a:prstDash val="solid"/>
              <a:headEnd type="none" w="med" len="med"/>
              <a:tailEnd type="none" w="med" len="med"/>
            </a:ln>
          </p:spPr>
        </p:sp>
        <p:sp>
          <p:nvSpPr>
            <p:cNvPr id="153725" name="Line 123"/>
            <p:cNvSpPr/>
            <p:nvPr/>
          </p:nvSpPr>
          <p:spPr>
            <a:xfrm>
              <a:off x="4067" y="4028"/>
              <a:ext cx="0" cy="20"/>
            </a:xfrm>
            <a:prstGeom prst="line">
              <a:avLst/>
            </a:prstGeom>
            <a:ln w="0" cap="flat" cmpd="sng">
              <a:solidFill>
                <a:srgbClr val="000000"/>
              </a:solidFill>
              <a:prstDash val="solid"/>
              <a:headEnd type="none" w="med" len="med"/>
              <a:tailEnd type="none" w="med" len="med"/>
            </a:ln>
          </p:spPr>
        </p:sp>
      </p:grpSp>
      <p:sp>
        <p:nvSpPr>
          <p:cNvPr id="205948" name="Text Box 124"/>
          <p:cNvSpPr txBox="1"/>
          <p:nvPr/>
        </p:nvSpPr>
        <p:spPr>
          <a:xfrm>
            <a:off x="280988" y="5002213"/>
            <a:ext cx="2952750" cy="11176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50000"/>
              </a:spcBef>
              <a:buNone/>
            </a:pPr>
            <a:r>
              <a:rPr lang="zh-CN" altLang="en-US" sz="2400" dirty="0">
                <a:ea typeface="楷体_GB2312"/>
              </a:rPr>
              <a:t>　</a:t>
            </a:r>
            <a:r>
              <a:rPr lang="zh-CN" altLang="en-US" sz="2800" b="1" dirty="0">
                <a:latin typeface="黑体" panose="02010609060101010101" pitchFamily="49" charset="-122"/>
                <a:ea typeface="黑体" panose="02010609060101010101" pitchFamily="49" charset="-122"/>
              </a:rPr>
              <a:t>函数</a:t>
            </a:r>
            <a:r>
              <a:rPr lang="en-US" altLang="zh-CN" sz="2800" b="1" dirty="0">
                <a:ea typeface="黑体" panose="02010609060101010101" pitchFamily="49" charset="-122"/>
              </a:rPr>
              <a:t>Y=AB</a:t>
            </a:r>
            <a:r>
              <a:rPr lang="zh-CN" altLang="en-US" sz="2800" b="1" dirty="0">
                <a:ea typeface="黑体" panose="02010609060101010101" pitchFamily="49" charset="-122"/>
              </a:rPr>
              <a:t>＋</a:t>
            </a:r>
            <a:r>
              <a:rPr lang="en-US" altLang="zh-CN" sz="2800" b="1" dirty="0">
                <a:ea typeface="黑体" panose="02010609060101010101" pitchFamily="49" charset="-122"/>
              </a:rPr>
              <a:t>BC</a:t>
            </a:r>
            <a:r>
              <a:rPr lang="zh-CN" altLang="en-US" sz="2800" b="1" dirty="0">
                <a:latin typeface="黑体" panose="02010609060101010101" pitchFamily="49" charset="-122"/>
                <a:ea typeface="黑体" panose="02010609060101010101" pitchFamily="49" charset="-122"/>
              </a:rPr>
              <a:t>的卡诺图如右。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26">
                                            <p:txEl>
                                              <p:pRg st="1" end="1"/>
                                            </p:txEl>
                                          </p:spTgt>
                                        </p:tgtEl>
                                        <p:attrNameLst>
                                          <p:attrName>style.visibility</p:attrName>
                                        </p:attrNameLst>
                                      </p:cBhvr>
                                      <p:to>
                                        <p:strVal val="visible"/>
                                      </p:to>
                                    </p:set>
                                    <p:animEffect transition="in" filter="wipe(left)">
                                      <p:cBhvr>
                                        <p:cTn id="7" dur="500"/>
                                        <p:tgtEl>
                                          <p:spTgt spid="2058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827">
                                            <p:txEl>
                                              <p:pRg st="0" end="0"/>
                                            </p:txEl>
                                          </p:spTgt>
                                        </p:tgtEl>
                                        <p:attrNameLst>
                                          <p:attrName>style.visibility</p:attrName>
                                        </p:attrNameLst>
                                      </p:cBhvr>
                                      <p:to>
                                        <p:strVal val="visible"/>
                                      </p:to>
                                    </p:set>
                                    <p:animEffect transition="in" filter="wipe(left)">
                                      <p:cBhvr>
                                        <p:cTn id="12" dur="500"/>
                                        <p:tgtEl>
                                          <p:spTgt spid="2058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948">
                                            <p:txEl>
                                              <p:pRg st="0" end="0"/>
                                            </p:txEl>
                                          </p:spTgt>
                                        </p:tgtEl>
                                        <p:attrNameLst>
                                          <p:attrName>style.visibility</p:attrName>
                                        </p:attrNameLst>
                                      </p:cBhvr>
                                      <p:to>
                                        <p:strVal val="visible"/>
                                      </p:to>
                                    </p:set>
                                    <p:animEffect transition="in" filter="wipe(left)">
                                      <p:cBhvr>
                                        <p:cTn id="17" dur="500"/>
                                        <p:tgtEl>
                                          <p:spTgt spid="20594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05828"/>
                                        </p:tgtEl>
                                        <p:attrNameLst>
                                          <p:attrName>style.visibility</p:attrName>
                                        </p:attrNameLst>
                                      </p:cBhvr>
                                      <p:to>
                                        <p:strVal val="visible"/>
                                      </p:to>
                                    </p:set>
                                    <p:anim calcmode="lin" valueType="num">
                                      <p:cBhvr additive="base">
                                        <p:cTn id="22" dur="500" fill="hold"/>
                                        <p:tgtEl>
                                          <p:spTgt spid="205828"/>
                                        </p:tgtEl>
                                        <p:attrNameLst>
                                          <p:attrName>ppt_x</p:attrName>
                                        </p:attrNameLst>
                                      </p:cBhvr>
                                      <p:tavLst>
                                        <p:tav tm="0">
                                          <p:val>
                                            <p:strVal val="#ppt_x"/>
                                          </p:val>
                                        </p:tav>
                                        <p:tav tm="100000">
                                          <p:val>
                                            <p:strVal val="#ppt_x"/>
                                          </p:val>
                                        </p:tav>
                                      </p:tavLst>
                                    </p:anim>
                                    <p:anim calcmode="lin" valueType="num">
                                      <p:cBhvr additive="base">
                                        <p:cTn id="23" dur="500" fill="hold"/>
                                        <p:tgtEl>
                                          <p:spTgt spid="205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build="p"/>
      <p:bldP spid="205827" grpId="0" build="p"/>
      <p:bldP spid="205948"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117</a:t>
            </a:fld>
            <a:r>
              <a:rPr lang="zh-CN" altLang="en-US" sz="1400" dirty="0">
                <a:ea typeface="楷体_GB2312"/>
              </a:rPr>
              <a:t>）</a:t>
            </a:r>
          </a:p>
        </p:txBody>
      </p:sp>
      <p:sp>
        <p:nvSpPr>
          <p:cNvPr id="206850" name="Text Box 2"/>
          <p:cNvSpPr txBox="1"/>
          <p:nvPr/>
        </p:nvSpPr>
        <p:spPr>
          <a:xfrm>
            <a:off x="250825" y="260350"/>
            <a:ext cx="4033838" cy="180022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ea typeface="楷体_GB2312"/>
              </a:rPr>
              <a:t>　 </a:t>
            </a:r>
            <a:r>
              <a:rPr lang="zh-CN" altLang="en-US" sz="2800" b="1" dirty="0">
                <a:solidFill>
                  <a:srgbClr val="FF0000"/>
                </a:solidFill>
                <a:latin typeface="黑体" panose="02010609060101010101" pitchFamily="49" charset="-122"/>
                <a:ea typeface="黑体" panose="02010609060101010101" pitchFamily="49" charset="-122"/>
              </a:rPr>
              <a:t>四、逻辑图</a:t>
            </a:r>
            <a:r>
              <a:rPr lang="zh-CN" altLang="en-US" sz="2800" b="1" dirty="0">
                <a:latin typeface="黑体" panose="02010609060101010101" pitchFamily="49" charset="-122"/>
                <a:ea typeface="黑体" panose="02010609060101010101" pitchFamily="49" charset="-122"/>
              </a:rPr>
              <a:t>　</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逻辑图是由表示逻辑运算的逻辑符号所构成的图形。</a:t>
            </a:r>
          </a:p>
        </p:txBody>
      </p:sp>
      <p:sp>
        <p:nvSpPr>
          <p:cNvPr id="206851" name="Text Box 3"/>
          <p:cNvSpPr txBox="1"/>
          <p:nvPr/>
        </p:nvSpPr>
        <p:spPr>
          <a:xfrm>
            <a:off x="900113" y="2060575"/>
            <a:ext cx="2720975" cy="519113"/>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ea typeface="黑体" panose="02010609060101010101" pitchFamily="49" charset="-122"/>
              </a:rPr>
              <a:t>Y</a:t>
            </a:r>
            <a:r>
              <a:rPr lang="zh-CN" altLang="en-US" sz="2800" dirty="0">
                <a:ea typeface="黑体" panose="02010609060101010101" pitchFamily="49" charset="-122"/>
              </a:rPr>
              <a:t>＝ＡＢ＋ＢＣ</a:t>
            </a:r>
          </a:p>
        </p:txBody>
      </p:sp>
      <p:sp>
        <p:nvSpPr>
          <p:cNvPr id="206852" name="Text Box 4"/>
          <p:cNvSpPr txBox="1"/>
          <p:nvPr/>
        </p:nvSpPr>
        <p:spPr>
          <a:xfrm>
            <a:off x="4716463" y="188913"/>
            <a:ext cx="4038600" cy="26543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ea typeface="楷体_GB2312"/>
              </a:rPr>
              <a:t>    </a:t>
            </a:r>
            <a:r>
              <a:rPr lang="zh-CN" altLang="en-US" sz="2800" b="1" dirty="0">
                <a:solidFill>
                  <a:srgbClr val="FF0000"/>
                </a:solidFill>
                <a:ea typeface="黑体" panose="02010609060101010101" pitchFamily="49" charset="-122"/>
              </a:rPr>
              <a:t>五、波形图</a:t>
            </a:r>
            <a:endParaRPr lang="zh-CN" altLang="en-US" sz="2800" b="1" dirty="0">
              <a:ea typeface="黑体" panose="02010609060101010101" pitchFamily="49" charset="-122"/>
            </a:endParaRPr>
          </a:p>
          <a:p>
            <a:pPr marL="0" lvl="0" indent="0" eaLnBrk="1" hangingPunct="1">
              <a:spcBef>
                <a:spcPct val="0"/>
              </a:spcBef>
              <a:buNone/>
            </a:pPr>
            <a:r>
              <a:rPr lang="zh-CN" altLang="en-US" sz="2800" b="1" dirty="0">
                <a:ea typeface="黑体" panose="02010609060101010101" pitchFamily="49" charset="-122"/>
              </a:rPr>
              <a:t>    波形图是由输入变量的所有可能取值组合的高、低电平及其对应的输出函数值的高、低电平所构成的图形。</a:t>
            </a:r>
          </a:p>
        </p:txBody>
      </p:sp>
      <p:sp>
        <p:nvSpPr>
          <p:cNvPr id="206853" name="Text Box 5"/>
          <p:cNvSpPr txBox="1"/>
          <p:nvPr/>
        </p:nvSpPr>
        <p:spPr>
          <a:xfrm>
            <a:off x="5580063" y="2852738"/>
            <a:ext cx="2736850" cy="519112"/>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ea typeface="黑体" panose="02010609060101010101" pitchFamily="49" charset="-122"/>
              </a:rPr>
              <a:t>Y</a:t>
            </a:r>
            <a:r>
              <a:rPr lang="zh-CN" altLang="en-US" sz="2800" dirty="0">
                <a:ea typeface="黑体" panose="02010609060101010101" pitchFamily="49" charset="-122"/>
              </a:rPr>
              <a:t>＝ＡＢ＋ＢＣ</a:t>
            </a:r>
          </a:p>
        </p:txBody>
      </p:sp>
      <p:grpSp>
        <p:nvGrpSpPr>
          <p:cNvPr id="206854" name="Group 6"/>
          <p:cNvGrpSpPr/>
          <p:nvPr/>
        </p:nvGrpSpPr>
        <p:grpSpPr>
          <a:xfrm>
            <a:off x="4787900" y="3705225"/>
            <a:ext cx="4032250" cy="2244725"/>
            <a:chOff x="3016" y="2205"/>
            <a:chExt cx="2540" cy="1414"/>
          </a:xfrm>
        </p:grpSpPr>
        <p:sp>
          <p:nvSpPr>
            <p:cNvPr id="154658" name="Text Box 7"/>
            <p:cNvSpPr txBox="1"/>
            <p:nvPr/>
          </p:nvSpPr>
          <p:spPr>
            <a:xfrm>
              <a:off x="3288" y="2296"/>
              <a:ext cx="2268" cy="132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0   0   0   0   1   1   1   1   0</a:t>
              </a:r>
            </a:p>
            <a:p>
              <a:pPr marL="0" lvl="0" indent="0" eaLnBrk="1" hangingPunct="1">
                <a:spcBef>
                  <a:spcPct val="50000"/>
                </a:spcBef>
                <a:buNone/>
              </a:pPr>
              <a:r>
                <a:rPr lang="en-US" altLang="zh-CN" sz="2400" dirty="0">
                  <a:ea typeface="楷体_GB2312"/>
                </a:rPr>
                <a:t>0   0   1   1   0   0   1   1   0</a:t>
              </a:r>
            </a:p>
            <a:p>
              <a:pPr marL="0" lvl="0" indent="0" eaLnBrk="1" hangingPunct="1">
                <a:spcBef>
                  <a:spcPct val="50000"/>
                </a:spcBef>
                <a:buNone/>
              </a:pPr>
              <a:r>
                <a:rPr lang="en-US" altLang="zh-CN" sz="2400" dirty="0">
                  <a:ea typeface="楷体_GB2312"/>
                </a:rPr>
                <a:t>0   1   0   1   0   1   0   1   0</a:t>
              </a:r>
            </a:p>
            <a:p>
              <a:pPr marL="0" lvl="0" indent="0" eaLnBrk="1" hangingPunct="1">
                <a:spcBef>
                  <a:spcPct val="50000"/>
                </a:spcBef>
                <a:buNone/>
              </a:pPr>
              <a:r>
                <a:rPr lang="en-US" altLang="zh-CN" sz="2400" dirty="0">
                  <a:ea typeface="楷体_GB2312"/>
                </a:rPr>
                <a:t>0   0   0   1   0   0   1   1   0</a:t>
              </a:r>
            </a:p>
          </p:txBody>
        </p:sp>
        <p:sp>
          <p:nvSpPr>
            <p:cNvPr id="154659" name="Text Box 8"/>
            <p:cNvSpPr txBox="1"/>
            <p:nvPr/>
          </p:nvSpPr>
          <p:spPr>
            <a:xfrm>
              <a:off x="3016" y="2341"/>
              <a:ext cx="182" cy="126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a:t>
              </a:r>
            </a:p>
            <a:p>
              <a:pPr marL="0" lvl="0" indent="0" eaLnBrk="1" hangingPunct="1">
                <a:spcBef>
                  <a:spcPct val="50000"/>
                </a:spcBef>
                <a:buNone/>
              </a:pPr>
              <a:r>
                <a:rPr lang="en-US" altLang="zh-CN" sz="2400" dirty="0">
                  <a:ea typeface="楷体_GB2312"/>
                </a:rPr>
                <a:t>B</a:t>
              </a:r>
            </a:p>
            <a:p>
              <a:pPr marL="0" lvl="0" indent="0" eaLnBrk="1" hangingPunct="1">
                <a:spcBef>
                  <a:spcPct val="50000"/>
                </a:spcBef>
                <a:buNone/>
              </a:pPr>
              <a:r>
                <a:rPr lang="en-US" altLang="zh-CN" sz="2400" dirty="0">
                  <a:ea typeface="楷体_GB2312"/>
                </a:rPr>
                <a:t>C</a:t>
              </a:r>
            </a:p>
            <a:p>
              <a:pPr marL="0" lvl="0" indent="0" eaLnBrk="1" hangingPunct="1">
                <a:spcBef>
                  <a:spcPct val="50000"/>
                </a:spcBef>
                <a:buNone/>
              </a:pPr>
              <a:r>
                <a:rPr lang="en-US" altLang="zh-CN" sz="2400" dirty="0">
                  <a:ea typeface="楷体_GB2312"/>
                </a:rPr>
                <a:t>Y</a:t>
              </a:r>
            </a:p>
          </p:txBody>
        </p:sp>
        <p:sp>
          <p:nvSpPr>
            <p:cNvPr id="154660" name="Line 9"/>
            <p:cNvSpPr/>
            <p:nvPr/>
          </p:nvSpPr>
          <p:spPr>
            <a:xfrm>
              <a:off x="3334" y="3612"/>
              <a:ext cx="680" cy="0"/>
            </a:xfrm>
            <a:prstGeom prst="line">
              <a:avLst/>
            </a:prstGeom>
            <a:ln w="25400" cap="flat" cmpd="sng">
              <a:solidFill>
                <a:schemeClr val="tx1"/>
              </a:solidFill>
              <a:prstDash val="solid"/>
              <a:miter/>
              <a:headEnd type="none" w="med" len="med"/>
              <a:tailEnd type="none" w="med" len="med"/>
            </a:ln>
          </p:spPr>
        </p:sp>
        <p:sp>
          <p:nvSpPr>
            <p:cNvPr id="154661" name="Line 10"/>
            <p:cNvSpPr/>
            <p:nvPr/>
          </p:nvSpPr>
          <p:spPr>
            <a:xfrm>
              <a:off x="4241" y="2296"/>
              <a:ext cx="952" cy="0"/>
            </a:xfrm>
            <a:prstGeom prst="line">
              <a:avLst/>
            </a:prstGeom>
            <a:ln w="25400" cap="flat" cmpd="sng">
              <a:solidFill>
                <a:schemeClr val="tx1"/>
              </a:solidFill>
              <a:prstDash val="solid"/>
              <a:miter/>
              <a:headEnd type="none" w="med" len="med"/>
              <a:tailEnd type="none" w="med" len="med"/>
            </a:ln>
          </p:spPr>
        </p:sp>
        <p:sp>
          <p:nvSpPr>
            <p:cNvPr id="154662" name="Line 11"/>
            <p:cNvSpPr/>
            <p:nvPr/>
          </p:nvSpPr>
          <p:spPr>
            <a:xfrm flipV="1">
              <a:off x="4241" y="2296"/>
              <a:ext cx="0" cy="272"/>
            </a:xfrm>
            <a:prstGeom prst="line">
              <a:avLst/>
            </a:prstGeom>
            <a:ln w="25400" cap="flat" cmpd="sng">
              <a:solidFill>
                <a:schemeClr val="tx1"/>
              </a:solidFill>
              <a:prstDash val="solid"/>
              <a:miter/>
              <a:headEnd type="none" w="med" len="med"/>
              <a:tailEnd type="none" w="med" len="med"/>
            </a:ln>
          </p:spPr>
        </p:sp>
        <p:sp>
          <p:nvSpPr>
            <p:cNvPr id="154663" name="Line 12"/>
            <p:cNvSpPr/>
            <p:nvPr/>
          </p:nvSpPr>
          <p:spPr>
            <a:xfrm flipV="1">
              <a:off x="5193" y="2296"/>
              <a:ext cx="0" cy="272"/>
            </a:xfrm>
            <a:prstGeom prst="line">
              <a:avLst/>
            </a:prstGeom>
            <a:ln w="25400" cap="flat" cmpd="sng">
              <a:solidFill>
                <a:schemeClr val="tx1"/>
              </a:solidFill>
              <a:prstDash val="solid"/>
              <a:miter/>
              <a:headEnd type="none" w="med" len="med"/>
              <a:tailEnd type="none" w="med" len="med"/>
            </a:ln>
          </p:spPr>
        </p:sp>
        <p:sp>
          <p:nvSpPr>
            <p:cNvPr id="154664" name="Line 13"/>
            <p:cNvSpPr/>
            <p:nvPr/>
          </p:nvSpPr>
          <p:spPr>
            <a:xfrm>
              <a:off x="5193" y="2568"/>
              <a:ext cx="226" cy="0"/>
            </a:xfrm>
            <a:prstGeom prst="line">
              <a:avLst/>
            </a:prstGeom>
            <a:ln w="25400" cap="flat" cmpd="sng">
              <a:solidFill>
                <a:schemeClr val="tx1"/>
              </a:solidFill>
              <a:prstDash val="solid"/>
              <a:miter/>
              <a:headEnd type="none" w="med" len="med"/>
              <a:tailEnd type="none" w="med" len="med"/>
            </a:ln>
          </p:spPr>
        </p:sp>
        <p:sp>
          <p:nvSpPr>
            <p:cNvPr id="154665" name="Line 14"/>
            <p:cNvSpPr/>
            <p:nvPr/>
          </p:nvSpPr>
          <p:spPr>
            <a:xfrm>
              <a:off x="3334" y="2886"/>
              <a:ext cx="408" cy="0"/>
            </a:xfrm>
            <a:prstGeom prst="line">
              <a:avLst/>
            </a:prstGeom>
            <a:ln w="25400" cap="flat" cmpd="sng">
              <a:solidFill>
                <a:schemeClr val="tx1"/>
              </a:solidFill>
              <a:prstDash val="solid"/>
              <a:miter/>
              <a:headEnd type="none" w="med" len="med"/>
              <a:tailEnd type="none" w="med" len="med"/>
            </a:ln>
          </p:spPr>
        </p:sp>
        <p:sp>
          <p:nvSpPr>
            <p:cNvPr id="154666" name="Line 15"/>
            <p:cNvSpPr/>
            <p:nvPr/>
          </p:nvSpPr>
          <p:spPr>
            <a:xfrm flipV="1">
              <a:off x="3742" y="2659"/>
              <a:ext cx="0" cy="227"/>
            </a:xfrm>
            <a:prstGeom prst="line">
              <a:avLst/>
            </a:prstGeom>
            <a:ln w="25400" cap="flat" cmpd="sng">
              <a:solidFill>
                <a:schemeClr val="tx1"/>
              </a:solidFill>
              <a:prstDash val="solid"/>
              <a:miter/>
              <a:headEnd type="none" w="med" len="med"/>
              <a:tailEnd type="none" w="med" len="med"/>
            </a:ln>
          </p:spPr>
        </p:sp>
        <p:sp>
          <p:nvSpPr>
            <p:cNvPr id="154667" name="Line 16"/>
            <p:cNvSpPr/>
            <p:nvPr/>
          </p:nvSpPr>
          <p:spPr>
            <a:xfrm>
              <a:off x="3742" y="2659"/>
              <a:ext cx="499" cy="0"/>
            </a:xfrm>
            <a:prstGeom prst="line">
              <a:avLst/>
            </a:prstGeom>
            <a:ln w="25400" cap="flat" cmpd="sng">
              <a:solidFill>
                <a:schemeClr val="tx1"/>
              </a:solidFill>
              <a:prstDash val="solid"/>
              <a:miter/>
              <a:headEnd type="none" w="med" len="med"/>
              <a:tailEnd type="none" w="med" len="med"/>
            </a:ln>
          </p:spPr>
        </p:sp>
        <p:sp>
          <p:nvSpPr>
            <p:cNvPr id="154668" name="Line 17"/>
            <p:cNvSpPr/>
            <p:nvPr/>
          </p:nvSpPr>
          <p:spPr>
            <a:xfrm>
              <a:off x="4740" y="2659"/>
              <a:ext cx="453" cy="0"/>
            </a:xfrm>
            <a:prstGeom prst="line">
              <a:avLst/>
            </a:prstGeom>
            <a:ln w="25400" cap="flat" cmpd="sng">
              <a:solidFill>
                <a:schemeClr val="tx1"/>
              </a:solidFill>
              <a:prstDash val="solid"/>
              <a:miter/>
              <a:headEnd type="none" w="med" len="med"/>
              <a:tailEnd type="none" w="med" len="med"/>
            </a:ln>
          </p:spPr>
        </p:sp>
        <p:sp>
          <p:nvSpPr>
            <p:cNvPr id="154669" name="Line 18"/>
            <p:cNvSpPr/>
            <p:nvPr/>
          </p:nvSpPr>
          <p:spPr>
            <a:xfrm>
              <a:off x="4241" y="2886"/>
              <a:ext cx="499" cy="0"/>
            </a:xfrm>
            <a:prstGeom prst="line">
              <a:avLst/>
            </a:prstGeom>
            <a:ln w="25400" cap="flat" cmpd="sng">
              <a:solidFill>
                <a:schemeClr val="tx1"/>
              </a:solidFill>
              <a:prstDash val="solid"/>
              <a:miter/>
              <a:headEnd type="none" w="med" len="med"/>
              <a:tailEnd type="none" w="med" len="med"/>
            </a:ln>
          </p:spPr>
        </p:sp>
        <p:sp>
          <p:nvSpPr>
            <p:cNvPr id="154670" name="Line 19"/>
            <p:cNvSpPr/>
            <p:nvPr/>
          </p:nvSpPr>
          <p:spPr>
            <a:xfrm flipV="1">
              <a:off x="4241" y="2659"/>
              <a:ext cx="0" cy="227"/>
            </a:xfrm>
            <a:prstGeom prst="line">
              <a:avLst/>
            </a:prstGeom>
            <a:ln w="25400" cap="flat" cmpd="sng">
              <a:solidFill>
                <a:schemeClr val="tx1"/>
              </a:solidFill>
              <a:prstDash val="solid"/>
              <a:miter/>
              <a:headEnd type="none" w="med" len="med"/>
              <a:tailEnd type="none" w="med" len="med"/>
            </a:ln>
          </p:spPr>
        </p:sp>
        <p:sp>
          <p:nvSpPr>
            <p:cNvPr id="154671" name="Line 20"/>
            <p:cNvSpPr/>
            <p:nvPr/>
          </p:nvSpPr>
          <p:spPr>
            <a:xfrm flipV="1">
              <a:off x="4740" y="2659"/>
              <a:ext cx="0" cy="227"/>
            </a:xfrm>
            <a:prstGeom prst="line">
              <a:avLst/>
            </a:prstGeom>
            <a:ln w="25400" cap="flat" cmpd="sng">
              <a:solidFill>
                <a:schemeClr val="tx1"/>
              </a:solidFill>
              <a:prstDash val="solid"/>
              <a:miter/>
              <a:headEnd type="none" w="med" len="med"/>
              <a:tailEnd type="none" w="med" len="med"/>
            </a:ln>
          </p:spPr>
        </p:sp>
        <p:sp>
          <p:nvSpPr>
            <p:cNvPr id="154672" name="Line 21"/>
            <p:cNvSpPr/>
            <p:nvPr/>
          </p:nvSpPr>
          <p:spPr>
            <a:xfrm flipV="1">
              <a:off x="5193" y="2659"/>
              <a:ext cx="0" cy="227"/>
            </a:xfrm>
            <a:prstGeom prst="line">
              <a:avLst/>
            </a:prstGeom>
            <a:ln w="25400" cap="flat" cmpd="sng">
              <a:solidFill>
                <a:schemeClr val="tx1"/>
              </a:solidFill>
              <a:prstDash val="solid"/>
              <a:miter/>
              <a:headEnd type="none" w="med" len="med"/>
              <a:tailEnd type="none" w="med" len="med"/>
            </a:ln>
          </p:spPr>
        </p:sp>
        <p:sp>
          <p:nvSpPr>
            <p:cNvPr id="154673" name="Line 22"/>
            <p:cNvSpPr/>
            <p:nvPr/>
          </p:nvSpPr>
          <p:spPr>
            <a:xfrm>
              <a:off x="5193" y="2886"/>
              <a:ext cx="226" cy="0"/>
            </a:xfrm>
            <a:prstGeom prst="line">
              <a:avLst/>
            </a:prstGeom>
            <a:ln w="25400" cap="flat" cmpd="sng">
              <a:solidFill>
                <a:schemeClr val="tx1"/>
              </a:solidFill>
              <a:prstDash val="solid"/>
              <a:miter/>
              <a:headEnd type="none" w="med" len="med"/>
              <a:tailEnd type="none" w="med" len="med"/>
            </a:ln>
          </p:spPr>
        </p:sp>
        <p:sp>
          <p:nvSpPr>
            <p:cNvPr id="154674" name="Line 23"/>
            <p:cNvSpPr/>
            <p:nvPr/>
          </p:nvSpPr>
          <p:spPr>
            <a:xfrm>
              <a:off x="5193" y="3249"/>
              <a:ext cx="226" cy="0"/>
            </a:xfrm>
            <a:prstGeom prst="line">
              <a:avLst/>
            </a:prstGeom>
            <a:ln w="25400" cap="flat" cmpd="sng">
              <a:solidFill>
                <a:schemeClr val="tx1"/>
              </a:solidFill>
              <a:prstDash val="solid"/>
              <a:miter/>
              <a:headEnd type="none" w="med" len="med"/>
              <a:tailEnd type="none" w="med" len="med"/>
            </a:ln>
          </p:spPr>
        </p:sp>
        <p:sp>
          <p:nvSpPr>
            <p:cNvPr id="154675" name="Line 24"/>
            <p:cNvSpPr/>
            <p:nvPr/>
          </p:nvSpPr>
          <p:spPr>
            <a:xfrm>
              <a:off x="3334" y="3249"/>
              <a:ext cx="180" cy="0"/>
            </a:xfrm>
            <a:prstGeom prst="line">
              <a:avLst/>
            </a:prstGeom>
            <a:ln w="25400" cap="flat" cmpd="sng">
              <a:solidFill>
                <a:schemeClr val="tx1"/>
              </a:solidFill>
              <a:prstDash val="solid"/>
              <a:miter/>
              <a:headEnd type="none" w="med" len="med"/>
              <a:tailEnd type="none" w="med" len="med"/>
            </a:ln>
          </p:spPr>
        </p:sp>
        <p:sp>
          <p:nvSpPr>
            <p:cNvPr id="154676" name="Line 25"/>
            <p:cNvSpPr/>
            <p:nvPr/>
          </p:nvSpPr>
          <p:spPr>
            <a:xfrm flipV="1">
              <a:off x="3515" y="3022"/>
              <a:ext cx="0" cy="227"/>
            </a:xfrm>
            <a:prstGeom prst="line">
              <a:avLst/>
            </a:prstGeom>
            <a:ln w="25400" cap="flat" cmpd="sng">
              <a:solidFill>
                <a:schemeClr val="tx1"/>
              </a:solidFill>
              <a:prstDash val="solid"/>
              <a:miter/>
              <a:headEnd type="none" w="med" len="med"/>
              <a:tailEnd type="none" w="med" len="med"/>
            </a:ln>
          </p:spPr>
        </p:sp>
        <p:sp>
          <p:nvSpPr>
            <p:cNvPr id="154677" name="Line 26"/>
            <p:cNvSpPr/>
            <p:nvPr/>
          </p:nvSpPr>
          <p:spPr>
            <a:xfrm flipV="1">
              <a:off x="3742" y="3022"/>
              <a:ext cx="0" cy="227"/>
            </a:xfrm>
            <a:prstGeom prst="line">
              <a:avLst/>
            </a:prstGeom>
            <a:ln w="25400" cap="flat" cmpd="sng">
              <a:solidFill>
                <a:schemeClr val="tx1"/>
              </a:solidFill>
              <a:prstDash val="solid"/>
              <a:miter/>
              <a:headEnd type="none" w="med" len="med"/>
              <a:tailEnd type="none" w="med" len="med"/>
            </a:ln>
          </p:spPr>
        </p:sp>
        <p:sp>
          <p:nvSpPr>
            <p:cNvPr id="154678" name="Line 27"/>
            <p:cNvSpPr/>
            <p:nvPr/>
          </p:nvSpPr>
          <p:spPr>
            <a:xfrm flipV="1">
              <a:off x="4014" y="3022"/>
              <a:ext cx="0" cy="227"/>
            </a:xfrm>
            <a:prstGeom prst="line">
              <a:avLst/>
            </a:prstGeom>
            <a:ln w="25400" cap="flat" cmpd="sng">
              <a:solidFill>
                <a:schemeClr val="tx1"/>
              </a:solidFill>
              <a:prstDash val="solid"/>
              <a:miter/>
              <a:headEnd type="none" w="med" len="med"/>
              <a:tailEnd type="none" w="med" len="med"/>
            </a:ln>
          </p:spPr>
        </p:sp>
        <p:sp>
          <p:nvSpPr>
            <p:cNvPr id="154679" name="Line 28"/>
            <p:cNvSpPr/>
            <p:nvPr/>
          </p:nvSpPr>
          <p:spPr>
            <a:xfrm>
              <a:off x="3515" y="3022"/>
              <a:ext cx="226" cy="0"/>
            </a:xfrm>
            <a:prstGeom prst="line">
              <a:avLst/>
            </a:prstGeom>
            <a:ln w="25400" cap="flat" cmpd="sng">
              <a:solidFill>
                <a:schemeClr val="tx1"/>
              </a:solidFill>
              <a:prstDash val="solid"/>
              <a:miter/>
              <a:headEnd type="none" w="med" len="med"/>
              <a:tailEnd type="none" w="med" len="med"/>
            </a:ln>
          </p:spPr>
        </p:sp>
        <p:sp>
          <p:nvSpPr>
            <p:cNvPr id="154680" name="Line 29"/>
            <p:cNvSpPr/>
            <p:nvPr/>
          </p:nvSpPr>
          <p:spPr>
            <a:xfrm>
              <a:off x="4014" y="3022"/>
              <a:ext cx="226" cy="0"/>
            </a:xfrm>
            <a:prstGeom prst="line">
              <a:avLst/>
            </a:prstGeom>
            <a:ln w="25400" cap="flat" cmpd="sng">
              <a:solidFill>
                <a:schemeClr val="tx1"/>
              </a:solidFill>
              <a:prstDash val="solid"/>
              <a:miter/>
              <a:headEnd type="none" w="med" len="med"/>
              <a:tailEnd type="none" w="med" len="med"/>
            </a:ln>
          </p:spPr>
        </p:sp>
        <p:sp>
          <p:nvSpPr>
            <p:cNvPr id="154681" name="Line 30"/>
            <p:cNvSpPr/>
            <p:nvPr/>
          </p:nvSpPr>
          <p:spPr>
            <a:xfrm flipV="1">
              <a:off x="4241" y="3022"/>
              <a:ext cx="0" cy="227"/>
            </a:xfrm>
            <a:prstGeom prst="line">
              <a:avLst/>
            </a:prstGeom>
            <a:ln w="25400" cap="flat" cmpd="sng">
              <a:solidFill>
                <a:schemeClr val="tx1"/>
              </a:solidFill>
              <a:prstDash val="solid"/>
              <a:miter/>
              <a:headEnd type="none" w="med" len="med"/>
              <a:tailEnd type="none" w="med" len="med"/>
            </a:ln>
          </p:spPr>
        </p:sp>
        <p:sp>
          <p:nvSpPr>
            <p:cNvPr id="154682" name="Line 31"/>
            <p:cNvSpPr/>
            <p:nvPr/>
          </p:nvSpPr>
          <p:spPr>
            <a:xfrm flipV="1">
              <a:off x="4014" y="3022"/>
              <a:ext cx="0" cy="227"/>
            </a:xfrm>
            <a:prstGeom prst="line">
              <a:avLst/>
            </a:prstGeom>
            <a:ln w="25400" cap="flat" cmpd="sng">
              <a:solidFill>
                <a:schemeClr val="tx1"/>
              </a:solidFill>
              <a:prstDash val="solid"/>
              <a:miter/>
              <a:headEnd type="none" w="med" len="med"/>
              <a:tailEnd type="none" w="med" len="med"/>
            </a:ln>
          </p:spPr>
        </p:sp>
        <p:sp>
          <p:nvSpPr>
            <p:cNvPr id="154683" name="Line 32"/>
            <p:cNvSpPr/>
            <p:nvPr/>
          </p:nvSpPr>
          <p:spPr>
            <a:xfrm>
              <a:off x="4468" y="3022"/>
              <a:ext cx="226" cy="0"/>
            </a:xfrm>
            <a:prstGeom prst="line">
              <a:avLst/>
            </a:prstGeom>
            <a:ln w="25400" cap="flat" cmpd="sng">
              <a:solidFill>
                <a:schemeClr val="tx1"/>
              </a:solidFill>
              <a:prstDash val="solid"/>
              <a:miter/>
              <a:headEnd type="none" w="med" len="med"/>
              <a:tailEnd type="none" w="med" len="med"/>
            </a:ln>
          </p:spPr>
        </p:sp>
        <p:sp>
          <p:nvSpPr>
            <p:cNvPr id="154684" name="Line 33"/>
            <p:cNvSpPr/>
            <p:nvPr/>
          </p:nvSpPr>
          <p:spPr>
            <a:xfrm flipV="1">
              <a:off x="4694" y="3022"/>
              <a:ext cx="0" cy="227"/>
            </a:xfrm>
            <a:prstGeom prst="line">
              <a:avLst/>
            </a:prstGeom>
            <a:ln w="25400" cap="flat" cmpd="sng">
              <a:solidFill>
                <a:schemeClr val="tx1"/>
              </a:solidFill>
              <a:prstDash val="solid"/>
              <a:miter/>
              <a:headEnd type="none" w="med" len="med"/>
              <a:tailEnd type="none" w="med" len="med"/>
            </a:ln>
          </p:spPr>
        </p:sp>
        <p:sp>
          <p:nvSpPr>
            <p:cNvPr id="154685" name="Line 34"/>
            <p:cNvSpPr/>
            <p:nvPr/>
          </p:nvSpPr>
          <p:spPr>
            <a:xfrm>
              <a:off x="4241" y="3249"/>
              <a:ext cx="226" cy="0"/>
            </a:xfrm>
            <a:prstGeom prst="line">
              <a:avLst/>
            </a:prstGeom>
            <a:ln w="25400" cap="flat" cmpd="sng">
              <a:solidFill>
                <a:schemeClr val="tx1"/>
              </a:solidFill>
              <a:prstDash val="solid"/>
              <a:miter/>
              <a:headEnd type="none" w="med" len="med"/>
              <a:tailEnd type="none" w="med" len="med"/>
            </a:ln>
          </p:spPr>
        </p:sp>
        <p:sp>
          <p:nvSpPr>
            <p:cNvPr id="154686" name="Line 35"/>
            <p:cNvSpPr/>
            <p:nvPr/>
          </p:nvSpPr>
          <p:spPr>
            <a:xfrm>
              <a:off x="3742" y="3249"/>
              <a:ext cx="272" cy="0"/>
            </a:xfrm>
            <a:prstGeom prst="line">
              <a:avLst/>
            </a:prstGeom>
            <a:ln w="25400" cap="flat" cmpd="sng">
              <a:solidFill>
                <a:schemeClr val="tx1"/>
              </a:solidFill>
              <a:prstDash val="solid"/>
              <a:miter/>
              <a:headEnd type="none" w="med" len="med"/>
              <a:tailEnd type="none" w="med" len="med"/>
            </a:ln>
          </p:spPr>
        </p:sp>
        <p:sp>
          <p:nvSpPr>
            <p:cNvPr id="154687" name="Line 36"/>
            <p:cNvSpPr/>
            <p:nvPr/>
          </p:nvSpPr>
          <p:spPr>
            <a:xfrm flipV="1">
              <a:off x="4967" y="3022"/>
              <a:ext cx="0" cy="227"/>
            </a:xfrm>
            <a:prstGeom prst="line">
              <a:avLst/>
            </a:prstGeom>
            <a:ln w="25400" cap="flat" cmpd="sng">
              <a:solidFill>
                <a:schemeClr val="tx1"/>
              </a:solidFill>
              <a:prstDash val="solid"/>
              <a:miter/>
              <a:headEnd type="none" w="med" len="med"/>
              <a:tailEnd type="none" w="med" len="med"/>
            </a:ln>
          </p:spPr>
        </p:sp>
        <p:sp>
          <p:nvSpPr>
            <p:cNvPr id="154688" name="Line 37"/>
            <p:cNvSpPr/>
            <p:nvPr/>
          </p:nvSpPr>
          <p:spPr>
            <a:xfrm>
              <a:off x="4967" y="3022"/>
              <a:ext cx="226" cy="0"/>
            </a:xfrm>
            <a:prstGeom prst="line">
              <a:avLst/>
            </a:prstGeom>
            <a:ln w="25400" cap="flat" cmpd="sng">
              <a:solidFill>
                <a:schemeClr val="tx1"/>
              </a:solidFill>
              <a:prstDash val="solid"/>
              <a:miter/>
              <a:headEnd type="none" w="med" len="med"/>
              <a:tailEnd type="none" w="med" len="med"/>
            </a:ln>
          </p:spPr>
        </p:sp>
        <p:sp>
          <p:nvSpPr>
            <p:cNvPr id="154689" name="Line 38"/>
            <p:cNvSpPr/>
            <p:nvPr/>
          </p:nvSpPr>
          <p:spPr>
            <a:xfrm flipV="1">
              <a:off x="5193" y="3022"/>
              <a:ext cx="0" cy="227"/>
            </a:xfrm>
            <a:prstGeom prst="line">
              <a:avLst/>
            </a:prstGeom>
            <a:ln w="25400" cap="flat" cmpd="sng">
              <a:solidFill>
                <a:schemeClr val="tx1"/>
              </a:solidFill>
              <a:prstDash val="solid"/>
              <a:miter/>
              <a:headEnd type="none" w="med" len="med"/>
              <a:tailEnd type="none" w="med" len="med"/>
            </a:ln>
          </p:spPr>
        </p:sp>
        <p:sp>
          <p:nvSpPr>
            <p:cNvPr id="154690" name="Line 39"/>
            <p:cNvSpPr/>
            <p:nvPr/>
          </p:nvSpPr>
          <p:spPr>
            <a:xfrm>
              <a:off x="5193" y="3612"/>
              <a:ext cx="226" cy="0"/>
            </a:xfrm>
            <a:prstGeom prst="line">
              <a:avLst/>
            </a:prstGeom>
            <a:ln w="25400" cap="flat" cmpd="sng">
              <a:solidFill>
                <a:schemeClr val="tx1"/>
              </a:solidFill>
              <a:prstDash val="solid"/>
              <a:miter/>
              <a:headEnd type="none" w="med" len="med"/>
              <a:tailEnd type="none" w="med" len="med"/>
            </a:ln>
          </p:spPr>
        </p:sp>
        <p:sp>
          <p:nvSpPr>
            <p:cNvPr id="154691" name="Line 40"/>
            <p:cNvSpPr/>
            <p:nvPr/>
          </p:nvSpPr>
          <p:spPr>
            <a:xfrm>
              <a:off x="4694" y="3249"/>
              <a:ext cx="272" cy="0"/>
            </a:xfrm>
            <a:prstGeom prst="line">
              <a:avLst/>
            </a:prstGeom>
            <a:ln w="25400" cap="flat" cmpd="sng">
              <a:solidFill>
                <a:schemeClr val="tx1"/>
              </a:solidFill>
              <a:prstDash val="solid"/>
              <a:miter/>
              <a:headEnd type="none" w="med" len="med"/>
              <a:tailEnd type="none" w="med" len="med"/>
            </a:ln>
          </p:spPr>
        </p:sp>
        <p:sp>
          <p:nvSpPr>
            <p:cNvPr id="154692" name="Line 41"/>
            <p:cNvSpPr/>
            <p:nvPr/>
          </p:nvSpPr>
          <p:spPr>
            <a:xfrm>
              <a:off x="4014" y="3385"/>
              <a:ext cx="226" cy="0"/>
            </a:xfrm>
            <a:prstGeom prst="line">
              <a:avLst/>
            </a:prstGeom>
            <a:ln w="25400" cap="flat" cmpd="sng">
              <a:solidFill>
                <a:schemeClr val="tx1"/>
              </a:solidFill>
              <a:prstDash val="solid"/>
              <a:miter/>
              <a:headEnd type="none" w="med" len="med"/>
              <a:tailEnd type="none" w="med" len="med"/>
            </a:ln>
          </p:spPr>
        </p:sp>
        <p:sp>
          <p:nvSpPr>
            <p:cNvPr id="154693" name="Line 42"/>
            <p:cNvSpPr/>
            <p:nvPr/>
          </p:nvSpPr>
          <p:spPr>
            <a:xfrm flipV="1">
              <a:off x="4468" y="3022"/>
              <a:ext cx="0" cy="227"/>
            </a:xfrm>
            <a:prstGeom prst="line">
              <a:avLst/>
            </a:prstGeom>
            <a:ln w="25400" cap="flat" cmpd="sng">
              <a:solidFill>
                <a:schemeClr val="tx1"/>
              </a:solidFill>
              <a:prstDash val="solid"/>
              <a:miter/>
              <a:headEnd type="none" w="med" len="med"/>
              <a:tailEnd type="none" w="med" len="med"/>
            </a:ln>
          </p:spPr>
        </p:sp>
        <p:sp>
          <p:nvSpPr>
            <p:cNvPr id="154694" name="Line 43"/>
            <p:cNvSpPr/>
            <p:nvPr/>
          </p:nvSpPr>
          <p:spPr>
            <a:xfrm flipV="1">
              <a:off x="4014" y="3385"/>
              <a:ext cx="0" cy="227"/>
            </a:xfrm>
            <a:prstGeom prst="line">
              <a:avLst/>
            </a:prstGeom>
            <a:ln w="25400" cap="flat" cmpd="sng">
              <a:solidFill>
                <a:schemeClr val="tx1"/>
              </a:solidFill>
              <a:prstDash val="solid"/>
              <a:miter/>
              <a:headEnd type="none" w="med" len="med"/>
              <a:tailEnd type="none" w="med" len="med"/>
            </a:ln>
          </p:spPr>
        </p:sp>
        <p:sp>
          <p:nvSpPr>
            <p:cNvPr id="154695" name="Line 44"/>
            <p:cNvSpPr/>
            <p:nvPr/>
          </p:nvSpPr>
          <p:spPr>
            <a:xfrm flipV="1">
              <a:off x="4241" y="3385"/>
              <a:ext cx="0" cy="227"/>
            </a:xfrm>
            <a:prstGeom prst="line">
              <a:avLst/>
            </a:prstGeom>
            <a:ln w="25400" cap="flat" cmpd="sng">
              <a:solidFill>
                <a:schemeClr val="tx1"/>
              </a:solidFill>
              <a:prstDash val="solid"/>
              <a:miter/>
              <a:headEnd type="none" w="med" len="med"/>
              <a:tailEnd type="none" w="med" len="med"/>
            </a:ln>
          </p:spPr>
        </p:sp>
        <p:sp>
          <p:nvSpPr>
            <p:cNvPr id="154696" name="Line 45"/>
            <p:cNvSpPr/>
            <p:nvPr/>
          </p:nvSpPr>
          <p:spPr>
            <a:xfrm flipV="1">
              <a:off x="4740" y="3385"/>
              <a:ext cx="0" cy="227"/>
            </a:xfrm>
            <a:prstGeom prst="line">
              <a:avLst/>
            </a:prstGeom>
            <a:ln w="25400" cap="flat" cmpd="sng">
              <a:solidFill>
                <a:schemeClr val="tx1"/>
              </a:solidFill>
              <a:prstDash val="solid"/>
              <a:miter/>
              <a:headEnd type="none" w="med" len="med"/>
              <a:tailEnd type="none" w="med" len="med"/>
            </a:ln>
          </p:spPr>
        </p:sp>
        <p:sp>
          <p:nvSpPr>
            <p:cNvPr id="154697" name="Line 46"/>
            <p:cNvSpPr/>
            <p:nvPr/>
          </p:nvSpPr>
          <p:spPr>
            <a:xfrm flipV="1">
              <a:off x="5193" y="3385"/>
              <a:ext cx="0" cy="227"/>
            </a:xfrm>
            <a:prstGeom prst="line">
              <a:avLst/>
            </a:prstGeom>
            <a:ln w="25400" cap="flat" cmpd="sng">
              <a:solidFill>
                <a:schemeClr val="tx1"/>
              </a:solidFill>
              <a:prstDash val="solid"/>
              <a:miter/>
              <a:headEnd type="none" w="med" len="med"/>
              <a:tailEnd type="none" w="med" len="med"/>
            </a:ln>
          </p:spPr>
        </p:sp>
        <p:sp>
          <p:nvSpPr>
            <p:cNvPr id="154698" name="Line 47"/>
            <p:cNvSpPr/>
            <p:nvPr/>
          </p:nvSpPr>
          <p:spPr>
            <a:xfrm>
              <a:off x="4241" y="3612"/>
              <a:ext cx="499" cy="0"/>
            </a:xfrm>
            <a:prstGeom prst="line">
              <a:avLst/>
            </a:prstGeom>
            <a:ln w="25400" cap="flat" cmpd="sng">
              <a:solidFill>
                <a:schemeClr val="tx1"/>
              </a:solidFill>
              <a:prstDash val="solid"/>
              <a:miter/>
              <a:headEnd type="none" w="med" len="med"/>
              <a:tailEnd type="none" w="med" len="med"/>
            </a:ln>
          </p:spPr>
        </p:sp>
        <p:sp>
          <p:nvSpPr>
            <p:cNvPr id="154699" name="Line 48"/>
            <p:cNvSpPr/>
            <p:nvPr/>
          </p:nvSpPr>
          <p:spPr>
            <a:xfrm>
              <a:off x="4740" y="3385"/>
              <a:ext cx="453" cy="0"/>
            </a:xfrm>
            <a:prstGeom prst="line">
              <a:avLst/>
            </a:prstGeom>
            <a:ln w="25400" cap="flat" cmpd="sng">
              <a:solidFill>
                <a:schemeClr val="tx1"/>
              </a:solidFill>
              <a:prstDash val="solid"/>
              <a:miter/>
              <a:headEnd type="none" w="med" len="med"/>
              <a:tailEnd type="none" w="med" len="med"/>
            </a:ln>
          </p:spPr>
        </p:sp>
        <p:sp>
          <p:nvSpPr>
            <p:cNvPr id="154700" name="Line 49"/>
            <p:cNvSpPr/>
            <p:nvPr/>
          </p:nvSpPr>
          <p:spPr>
            <a:xfrm>
              <a:off x="3334" y="2568"/>
              <a:ext cx="906" cy="0"/>
            </a:xfrm>
            <a:prstGeom prst="line">
              <a:avLst/>
            </a:prstGeom>
            <a:ln w="25400" cap="flat" cmpd="sng">
              <a:solidFill>
                <a:schemeClr val="tx1"/>
              </a:solidFill>
              <a:prstDash val="solid"/>
              <a:miter/>
              <a:headEnd type="none" w="med" len="med"/>
              <a:tailEnd type="none" w="med" len="med"/>
            </a:ln>
          </p:spPr>
        </p:sp>
        <p:sp>
          <p:nvSpPr>
            <p:cNvPr id="154701" name="Oval 50"/>
            <p:cNvSpPr/>
            <p:nvPr/>
          </p:nvSpPr>
          <p:spPr>
            <a:xfrm>
              <a:off x="4727" y="2211"/>
              <a:ext cx="240" cy="720"/>
            </a:xfrm>
            <a:prstGeom prst="ellipse">
              <a:avLst/>
            </a:prstGeom>
            <a:noFill/>
            <a:ln w="38100" cap="flat" cmpd="sng">
              <a:solidFill>
                <a:srgbClr val="CC3300"/>
              </a:solidFill>
              <a:prstDash val="solid"/>
              <a:headEnd type="none" w="med" len="med"/>
              <a:tailEnd type="none" w="med" len="med"/>
            </a:ln>
          </p:spPr>
          <p:txBody>
            <a:bodyPr wrap="none" lIns="0" r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4702" name="Oval 51"/>
            <p:cNvSpPr/>
            <p:nvPr/>
          </p:nvSpPr>
          <p:spPr>
            <a:xfrm>
              <a:off x="4014" y="2568"/>
              <a:ext cx="240" cy="720"/>
            </a:xfrm>
            <a:prstGeom prst="ellipse">
              <a:avLst/>
            </a:prstGeom>
            <a:noFill/>
            <a:ln w="38100" cap="flat" cmpd="sng">
              <a:solidFill>
                <a:srgbClr val="CC3300"/>
              </a:solidFill>
              <a:prstDash val="solid"/>
              <a:headEnd type="none" w="med" len="med"/>
              <a:tailEnd type="none" w="med" len="med"/>
            </a:ln>
          </p:spPr>
          <p:txBody>
            <a:bodyPr wrap="none" lIns="0" r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4703" name="Oval 52"/>
            <p:cNvSpPr/>
            <p:nvPr/>
          </p:nvSpPr>
          <p:spPr>
            <a:xfrm>
              <a:off x="4967" y="2205"/>
              <a:ext cx="240" cy="720"/>
            </a:xfrm>
            <a:prstGeom prst="ellipse">
              <a:avLst/>
            </a:prstGeom>
            <a:noFill/>
            <a:ln w="38100" cap="flat" cmpd="sng">
              <a:solidFill>
                <a:srgbClr val="CC3300"/>
              </a:solidFill>
              <a:prstDash val="solid"/>
              <a:headEnd type="none" w="med" len="med"/>
              <a:tailEnd type="none" w="med" len="med"/>
            </a:ln>
          </p:spPr>
          <p:txBody>
            <a:bodyPr wrap="none" lIns="0" r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4704" name="Oval 53"/>
            <p:cNvSpPr/>
            <p:nvPr/>
          </p:nvSpPr>
          <p:spPr>
            <a:xfrm>
              <a:off x="4967" y="2568"/>
              <a:ext cx="240" cy="720"/>
            </a:xfrm>
            <a:prstGeom prst="ellipse">
              <a:avLst/>
            </a:prstGeom>
            <a:noFill/>
            <a:ln w="38100" cap="flat" cmpd="sng">
              <a:solidFill>
                <a:srgbClr val="CC3300"/>
              </a:solidFill>
              <a:prstDash val="solid"/>
              <a:headEnd type="none" w="med" len="med"/>
              <a:tailEnd type="none" w="med" len="med"/>
            </a:ln>
          </p:spPr>
          <p:txBody>
            <a:bodyPr wrap="none" lIns="0" r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pSp>
      <p:grpSp>
        <p:nvGrpSpPr>
          <p:cNvPr id="206902" name="Group 54"/>
          <p:cNvGrpSpPr/>
          <p:nvPr/>
        </p:nvGrpSpPr>
        <p:grpSpPr>
          <a:xfrm>
            <a:off x="468313" y="3068638"/>
            <a:ext cx="3451225" cy="2665412"/>
            <a:chOff x="295" y="1933"/>
            <a:chExt cx="2174" cy="1679"/>
          </a:xfrm>
        </p:grpSpPr>
        <p:sp>
          <p:nvSpPr>
            <p:cNvPr id="154633" name="AutoShape 55"/>
            <p:cNvSpPr>
              <a:spLocks noChangeAspect="1" noTextEdit="1"/>
            </p:cNvSpPr>
            <p:nvPr/>
          </p:nvSpPr>
          <p:spPr>
            <a:xfrm>
              <a:off x="295" y="1933"/>
              <a:ext cx="2159" cy="1679"/>
            </a:xfrm>
            <a:prstGeom prst="rect">
              <a:avLst/>
            </a:prstGeom>
            <a:solidFill>
              <a:srgbClr val="D9FFEC"/>
            </a:solidFill>
            <a:ln w="9525">
              <a:noFill/>
            </a:ln>
          </p:spPr>
          <p:txBody>
            <a:bodyPr/>
            <a:lstStyle/>
            <a:p>
              <a:endParaRPr lang="zh-CN" altLang="en-US"/>
            </a:p>
          </p:txBody>
        </p:sp>
        <p:sp>
          <p:nvSpPr>
            <p:cNvPr id="154634" name="Freeform 56"/>
            <p:cNvSpPr/>
            <p:nvPr/>
          </p:nvSpPr>
          <p:spPr>
            <a:xfrm>
              <a:off x="1210" y="2368"/>
              <a:ext cx="719" cy="345"/>
            </a:xfrm>
            <a:custGeom>
              <a:avLst/>
              <a:gdLst/>
              <a:ahLst/>
              <a:cxnLst>
                <a:cxn ang="0">
                  <a:pos x="0" y="0"/>
                </a:cxn>
                <a:cxn ang="0">
                  <a:pos x="179" y="0"/>
                </a:cxn>
                <a:cxn ang="0">
                  <a:pos x="179" y="345"/>
                </a:cxn>
                <a:cxn ang="0">
                  <a:pos x="719" y="345"/>
                </a:cxn>
              </a:cxnLst>
              <a:rect l="0" t="0" r="0" b="0"/>
              <a:pathLst>
                <a:path w="719" h="345">
                  <a:moveTo>
                    <a:pt x="0" y="0"/>
                  </a:moveTo>
                  <a:lnTo>
                    <a:pt x="179" y="0"/>
                  </a:lnTo>
                  <a:lnTo>
                    <a:pt x="179" y="345"/>
                  </a:lnTo>
                  <a:lnTo>
                    <a:pt x="719" y="345"/>
                  </a:lnTo>
                </a:path>
              </a:pathLst>
            </a:custGeom>
            <a:noFill/>
            <a:ln w="23813" cap="flat" cmpd="sng">
              <a:solidFill>
                <a:srgbClr val="000000">
                  <a:alpha val="100000"/>
                </a:srgbClr>
              </a:solidFill>
              <a:prstDash val="solid"/>
              <a:round/>
              <a:headEnd type="none" w="med" len="med"/>
              <a:tailEnd type="none" w="med" len="med"/>
            </a:ln>
          </p:spPr>
          <p:txBody>
            <a:bodyPr/>
            <a:lstStyle/>
            <a:p>
              <a:endParaRPr lang="zh-CN" altLang="en-US"/>
            </a:p>
          </p:txBody>
        </p:sp>
        <p:sp>
          <p:nvSpPr>
            <p:cNvPr id="154635" name="Line 57"/>
            <p:cNvSpPr/>
            <p:nvPr/>
          </p:nvSpPr>
          <p:spPr>
            <a:xfrm>
              <a:off x="520" y="2173"/>
              <a:ext cx="540" cy="0"/>
            </a:xfrm>
            <a:prstGeom prst="line">
              <a:avLst/>
            </a:prstGeom>
            <a:ln w="23813" cap="flat" cmpd="sng">
              <a:solidFill>
                <a:srgbClr val="000000"/>
              </a:solidFill>
              <a:prstDash val="solid"/>
              <a:headEnd type="none" w="med" len="med"/>
              <a:tailEnd type="none" w="med" len="med"/>
            </a:ln>
          </p:spPr>
        </p:sp>
        <p:sp>
          <p:nvSpPr>
            <p:cNvPr id="154636" name="Line 58"/>
            <p:cNvSpPr/>
            <p:nvPr/>
          </p:nvSpPr>
          <p:spPr>
            <a:xfrm>
              <a:off x="505" y="2503"/>
              <a:ext cx="540" cy="0"/>
            </a:xfrm>
            <a:prstGeom prst="line">
              <a:avLst/>
            </a:prstGeom>
            <a:ln w="23813" cap="flat" cmpd="sng">
              <a:solidFill>
                <a:srgbClr val="000000"/>
              </a:solidFill>
              <a:prstDash val="solid"/>
              <a:headEnd type="none" w="med" len="med"/>
              <a:tailEnd type="none" w="med" len="med"/>
            </a:ln>
          </p:spPr>
        </p:sp>
        <p:sp>
          <p:nvSpPr>
            <p:cNvPr id="154637" name="Line 59"/>
            <p:cNvSpPr/>
            <p:nvPr/>
          </p:nvSpPr>
          <p:spPr>
            <a:xfrm>
              <a:off x="703" y="3132"/>
              <a:ext cx="357" cy="0"/>
            </a:xfrm>
            <a:prstGeom prst="line">
              <a:avLst/>
            </a:prstGeom>
            <a:ln w="23813" cap="flat" cmpd="sng">
              <a:solidFill>
                <a:srgbClr val="000000"/>
              </a:solidFill>
              <a:prstDash val="solid"/>
              <a:headEnd type="none" w="med" len="med"/>
              <a:tailEnd type="none" w="med" len="med"/>
            </a:ln>
          </p:spPr>
        </p:sp>
        <p:sp>
          <p:nvSpPr>
            <p:cNvPr id="154638" name="Line 60"/>
            <p:cNvSpPr/>
            <p:nvPr/>
          </p:nvSpPr>
          <p:spPr>
            <a:xfrm>
              <a:off x="520" y="3432"/>
              <a:ext cx="540" cy="0"/>
            </a:xfrm>
            <a:prstGeom prst="line">
              <a:avLst/>
            </a:prstGeom>
            <a:ln w="23813" cap="flat" cmpd="sng">
              <a:solidFill>
                <a:srgbClr val="000000"/>
              </a:solidFill>
              <a:prstDash val="solid"/>
              <a:headEnd type="none" w="med" len="med"/>
              <a:tailEnd type="none" w="med" len="med"/>
            </a:ln>
          </p:spPr>
        </p:sp>
        <p:sp>
          <p:nvSpPr>
            <p:cNvPr id="154639" name="Rectangle 61"/>
            <p:cNvSpPr/>
            <p:nvPr/>
          </p:nvSpPr>
          <p:spPr>
            <a:xfrm>
              <a:off x="2214" y="2743"/>
              <a:ext cx="255" cy="38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4640" name="Rectangle 62"/>
            <p:cNvSpPr/>
            <p:nvPr/>
          </p:nvSpPr>
          <p:spPr>
            <a:xfrm>
              <a:off x="2214" y="2877"/>
              <a:ext cx="10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i="1" dirty="0">
                  <a:solidFill>
                    <a:srgbClr val="000000"/>
                  </a:solidFill>
                  <a:ea typeface="楷体_GB2312"/>
                </a:rPr>
                <a:t>Y</a:t>
              </a:r>
              <a:endParaRPr lang="en-US" altLang="zh-CN" sz="2400" dirty="0">
                <a:ea typeface="楷体_GB2312"/>
              </a:endParaRPr>
            </a:p>
          </p:txBody>
        </p:sp>
        <p:sp>
          <p:nvSpPr>
            <p:cNvPr id="154641" name="Line 63"/>
            <p:cNvSpPr/>
            <p:nvPr/>
          </p:nvSpPr>
          <p:spPr>
            <a:xfrm>
              <a:off x="1599" y="2832"/>
              <a:ext cx="720" cy="0"/>
            </a:xfrm>
            <a:prstGeom prst="line">
              <a:avLst/>
            </a:prstGeom>
            <a:ln w="23813" cap="flat" cmpd="sng">
              <a:solidFill>
                <a:srgbClr val="000000"/>
              </a:solidFill>
              <a:prstDash val="solid"/>
              <a:headEnd type="none" w="med" len="med"/>
              <a:tailEnd type="none" w="med" len="med"/>
            </a:ln>
          </p:spPr>
        </p:sp>
        <p:sp>
          <p:nvSpPr>
            <p:cNvPr id="154642" name="Rectangle 64"/>
            <p:cNvSpPr/>
            <p:nvPr/>
          </p:nvSpPr>
          <p:spPr>
            <a:xfrm>
              <a:off x="850" y="2053"/>
              <a:ext cx="375" cy="630"/>
            </a:xfrm>
            <a:prstGeom prst="rect">
              <a:avLst/>
            </a:prstGeom>
            <a:solidFill>
              <a:srgbClr val="FFFFFF"/>
            </a:solidFill>
            <a:ln w="238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4643" name="Rectangle 65"/>
            <p:cNvSpPr/>
            <p:nvPr/>
          </p:nvSpPr>
          <p:spPr>
            <a:xfrm>
              <a:off x="970" y="2098"/>
              <a:ext cx="143"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&amp;</a:t>
              </a:r>
              <a:endParaRPr lang="en-US" altLang="zh-CN" sz="2400" dirty="0">
                <a:ea typeface="楷体_GB2312"/>
              </a:endParaRPr>
            </a:p>
          </p:txBody>
        </p:sp>
        <p:sp>
          <p:nvSpPr>
            <p:cNvPr id="154644" name="Freeform 66"/>
            <p:cNvSpPr/>
            <p:nvPr/>
          </p:nvSpPr>
          <p:spPr>
            <a:xfrm>
              <a:off x="1210" y="2982"/>
              <a:ext cx="719" cy="315"/>
            </a:xfrm>
            <a:custGeom>
              <a:avLst/>
              <a:gdLst/>
              <a:ahLst/>
              <a:cxnLst>
                <a:cxn ang="0">
                  <a:pos x="0" y="315"/>
                </a:cxn>
                <a:cxn ang="0">
                  <a:pos x="179" y="315"/>
                </a:cxn>
                <a:cxn ang="0">
                  <a:pos x="179" y="0"/>
                </a:cxn>
                <a:cxn ang="0">
                  <a:pos x="719" y="0"/>
                </a:cxn>
              </a:cxnLst>
              <a:rect l="0" t="0" r="0" b="0"/>
              <a:pathLst>
                <a:path w="719" h="315">
                  <a:moveTo>
                    <a:pt x="0" y="315"/>
                  </a:moveTo>
                  <a:lnTo>
                    <a:pt x="179" y="315"/>
                  </a:lnTo>
                  <a:lnTo>
                    <a:pt x="179" y="0"/>
                  </a:lnTo>
                  <a:lnTo>
                    <a:pt x="719" y="0"/>
                  </a:lnTo>
                </a:path>
              </a:pathLst>
            </a:custGeom>
            <a:noFill/>
            <a:ln w="23813" cap="flat" cmpd="sng">
              <a:solidFill>
                <a:srgbClr val="000000">
                  <a:alpha val="100000"/>
                </a:srgbClr>
              </a:solidFill>
              <a:prstDash val="solid"/>
              <a:round/>
              <a:headEnd type="none" w="med" len="med"/>
              <a:tailEnd type="none" w="med" len="med"/>
            </a:ln>
          </p:spPr>
          <p:txBody>
            <a:bodyPr/>
            <a:lstStyle/>
            <a:p>
              <a:endParaRPr lang="zh-CN" altLang="en-US"/>
            </a:p>
          </p:txBody>
        </p:sp>
        <p:sp>
          <p:nvSpPr>
            <p:cNvPr id="154645" name="Rectangle 67"/>
            <p:cNvSpPr/>
            <p:nvPr/>
          </p:nvSpPr>
          <p:spPr>
            <a:xfrm>
              <a:off x="1584" y="2518"/>
              <a:ext cx="375" cy="644"/>
            </a:xfrm>
            <a:prstGeom prst="rect">
              <a:avLst/>
            </a:prstGeom>
            <a:solidFill>
              <a:srgbClr val="FFFFFF"/>
            </a:solidFill>
            <a:ln w="238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4646" name="Rectangle 68"/>
            <p:cNvSpPr/>
            <p:nvPr/>
          </p:nvSpPr>
          <p:spPr>
            <a:xfrm>
              <a:off x="1614" y="2608"/>
              <a:ext cx="184"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latin typeface="宋体" panose="02010600030101010101" pitchFamily="2" charset="-122"/>
                  <a:ea typeface="楷体_GB2312"/>
                </a:rPr>
                <a:t>≥</a:t>
              </a:r>
              <a:endParaRPr lang="en-US" altLang="zh-CN" sz="2400" dirty="0">
                <a:ea typeface="楷体_GB2312"/>
              </a:endParaRPr>
            </a:p>
          </p:txBody>
        </p:sp>
        <p:sp>
          <p:nvSpPr>
            <p:cNvPr id="154647" name="Rectangle 69"/>
            <p:cNvSpPr/>
            <p:nvPr/>
          </p:nvSpPr>
          <p:spPr>
            <a:xfrm>
              <a:off x="1794" y="2578"/>
              <a:ext cx="9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1</a:t>
              </a:r>
              <a:endParaRPr lang="en-US" altLang="zh-CN" sz="2400" dirty="0">
                <a:ea typeface="楷体_GB2312"/>
              </a:endParaRPr>
            </a:p>
          </p:txBody>
        </p:sp>
        <p:sp>
          <p:nvSpPr>
            <p:cNvPr id="154648" name="Rectangle 70"/>
            <p:cNvSpPr/>
            <p:nvPr/>
          </p:nvSpPr>
          <p:spPr>
            <a:xfrm>
              <a:off x="850" y="2967"/>
              <a:ext cx="375" cy="645"/>
            </a:xfrm>
            <a:prstGeom prst="rect">
              <a:avLst/>
            </a:prstGeom>
            <a:solidFill>
              <a:srgbClr val="FFFFFF"/>
            </a:solidFill>
            <a:ln w="238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4649" name="Rectangle 71"/>
            <p:cNvSpPr/>
            <p:nvPr/>
          </p:nvSpPr>
          <p:spPr>
            <a:xfrm>
              <a:off x="970" y="3027"/>
              <a:ext cx="143"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&amp;</a:t>
              </a:r>
              <a:endParaRPr lang="en-US" altLang="zh-CN" sz="2400" dirty="0">
                <a:ea typeface="楷体_GB2312"/>
              </a:endParaRPr>
            </a:p>
          </p:txBody>
        </p:sp>
        <p:sp>
          <p:nvSpPr>
            <p:cNvPr id="154650" name="Rectangle 72"/>
            <p:cNvSpPr/>
            <p:nvPr/>
          </p:nvSpPr>
          <p:spPr>
            <a:xfrm>
              <a:off x="325" y="1933"/>
              <a:ext cx="375" cy="39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4651" name="Rectangle 73"/>
            <p:cNvSpPr/>
            <p:nvPr/>
          </p:nvSpPr>
          <p:spPr>
            <a:xfrm>
              <a:off x="325" y="2068"/>
              <a:ext cx="11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i="1" dirty="0">
                  <a:solidFill>
                    <a:srgbClr val="000000"/>
                  </a:solidFill>
                  <a:ea typeface="楷体_GB2312"/>
                </a:rPr>
                <a:t>A</a:t>
              </a:r>
              <a:endParaRPr lang="en-US" altLang="zh-CN" sz="2400" dirty="0">
                <a:ea typeface="楷体_GB2312"/>
              </a:endParaRPr>
            </a:p>
          </p:txBody>
        </p:sp>
        <p:sp>
          <p:nvSpPr>
            <p:cNvPr id="154652" name="Rectangle 74"/>
            <p:cNvSpPr/>
            <p:nvPr/>
          </p:nvSpPr>
          <p:spPr>
            <a:xfrm>
              <a:off x="310" y="2248"/>
              <a:ext cx="375" cy="39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4653" name="Rectangle 75"/>
            <p:cNvSpPr/>
            <p:nvPr/>
          </p:nvSpPr>
          <p:spPr>
            <a:xfrm>
              <a:off x="310" y="2368"/>
              <a:ext cx="11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i="1" dirty="0">
                  <a:solidFill>
                    <a:srgbClr val="000000"/>
                  </a:solidFill>
                  <a:ea typeface="楷体_GB2312"/>
                </a:rPr>
                <a:t>B</a:t>
              </a:r>
              <a:endParaRPr lang="en-US" altLang="zh-CN" sz="2400" dirty="0">
                <a:ea typeface="楷体_GB2312"/>
              </a:endParaRPr>
            </a:p>
          </p:txBody>
        </p:sp>
        <p:sp>
          <p:nvSpPr>
            <p:cNvPr id="154654" name="Rectangle 76"/>
            <p:cNvSpPr/>
            <p:nvPr/>
          </p:nvSpPr>
          <p:spPr>
            <a:xfrm>
              <a:off x="295" y="3192"/>
              <a:ext cx="375" cy="39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4655" name="Rectangle 77"/>
            <p:cNvSpPr/>
            <p:nvPr/>
          </p:nvSpPr>
          <p:spPr>
            <a:xfrm>
              <a:off x="295" y="3327"/>
              <a:ext cx="123"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i="1" dirty="0">
                  <a:solidFill>
                    <a:srgbClr val="000000"/>
                  </a:solidFill>
                  <a:ea typeface="楷体_GB2312"/>
                </a:rPr>
                <a:t>C</a:t>
              </a:r>
              <a:endParaRPr lang="en-US" altLang="zh-CN" sz="2400" dirty="0">
                <a:ea typeface="楷体_GB2312"/>
              </a:endParaRPr>
            </a:p>
          </p:txBody>
        </p:sp>
        <p:sp>
          <p:nvSpPr>
            <p:cNvPr id="154656" name="Line 78"/>
            <p:cNvSpPr/>
            <p:nvPr/>
          </p:nvSpPr>
          <p:spPr>
            <a:xfrm flipV="1">
              <a:off x="703" y="2500"/>
              <a:ext cx="0" cy="635"/>
            </a:xfrm>
            <a:prstGeom prst="line">
              <a:avLst/>
            </a:prstGeom>
            <a:ln w="25400" cap="flat" cmpd="sng">
              <a:solidFill>
                <a:srgbClr val="000000"/>
              </a:solidFill>
              <a:prstDash val="solid"/>
              <a:miter/>
              <a:headEnd type="none" w="med" len="med"/>
              <a:tailEnd type="none" w="med" len="med"/>
            </a:ln>
          </p:spPr>
        </p:sp>
        <p:sp>
          <p:nvSpPr>
            <p:cNvPr id="154657" name="Oval 79"/>
            <p:cNvSpPr/>
            <p:nvPr/>
          </p:nvSpPr>
          <p:spPr>
            <a:xfrm>
              <a:off x="669" y="2472"/>
              <a:ext cx="56" cy="57"/>
            </a:xfrm>
            <a:prstGeom prst="ellipse">
              <a:avLst/>
            </a:prstGeom>
            <a:solidFill>
              <a:srgbClr val="000000"/>
            </a:solid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850">
                                            <p:txEl>
                                              <p:pRg st="1" end="1"/>
                                            </p:txEl>
                                          </p:spTgt>
                                        </p:tgtEl>
                                        <p:attrNameLst>
                                          <p:attrName>style.visibility</p:attrName>
                                        </p:attrNameLst>
                                      </p:cBhvr>
                                      <p:to>
                                        <p:strVal val="visible"/>
                                      </p:to>
                                    </p:set>
                                    <p:animEffect transition="in" filter="wipe(left)">
                                      <p:cBhvr>
                                        <p:cTn id="7" dur="500"/>
                                        <p:tgtEl>
                                          <p:spTgt spid="20685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6851"/>
                                        </p:tgtEl>
                                        <p:attrNameLst>
                                          <p:attrName>style.visibility</p:attrName>
                                        </p:attrNameLst>
                                      </p:cBhvr>
                                      <p:to>
                                        <p:strVal val="visible"/>
                                      </p:to>
                                    </p:set>
                                    <p:animEffect transition="in" filter="dissolve">
                                      <p:cBhvr>
                                        <p:cTn id="12" dur="500"/>
                                        <p:tgtEl>
                                          <p:spTgt spid="20685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6902"/>
                                        </p:tgtEl>
                                        <p:attrNameLst>
                                          <p:attrName>style.visibility</p:attrName>
                                        </p:attrNameLst>
                                      </p:cBhvr>
                                      <p:to>
                                        <p:strVal val="visible"/>
                                      </p:to>
                                    </p:set>
                                    <p:animEffect transition="in" filter="box(in)">
                                      <p:cBhvr>
                                        <p:cTn id="17" dur="500"/>
                                        <p:tgtEl>
                                          <p:spTgt spid="2069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6852">
                                            <p:txEl>
                                              <p:pRg st="0" end="0"/>
                                            </p:txEl>
                                          </p:spTgt>
                                        </p:tgtEl>
                                        <p:attrNameLst>
                                          <p:attrName>style.visibility</p:attrName>
                                        </p:attrNameLst>
                                      </p:cBhvr>
                                      <p:to>
                                        <p:strVal val="visible"/>
                                      </p:to>
                                    </p:set>
                                    <p:animEffect transition="in" filter="wipe(left)">
                                      <p:cBhvr>
                                        <p:cTn id="22" dur="500"/>
                                        <p:tgtEl>
                                          <p:spTgt spid="20685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6852">
                                            <p:txEl>
                                              <p:pRg st="1" end="1"/>
                                            </p:txEl>
                                          </p:spTgt>
                                        </p:tgtEl>
                                        <p:attrNameLst>
                                          <p:attrName>style.visibility</p:attrName>
                                        </p:attrNameLst>
                                      </p:cBhvr>
                                      <p:to>
                                        <p:strVal val="visible"/>
                                      </p:to>
                                    </p:set>
                                    <p:animEffect transition="in" filter="wipe(left)">
                                      <p:cBhvr>
                                        <p:cTn id="27" dur="500"/>
                                        <p:tgtEl>
                                          <p:spTgt spid="20685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6853"/>
                                        </p:tgtEl>
                                        <p:attrNameLst>
                                          <p:attrName>style.visibility</p:attrName>
                                        </p:attrNameLst>
                                      </p:cBhvr>
                                      <p:to>
                                        <p:strVal val="visible"/>
                                      </p:to>
                                    </p:set>
                                    <p:animEffect transition="in" filter="dissolve">
                                      <p:cBhvr>
                                        <p:cTn id="32" dur="500"/>
                                        <p:tgtEl>
                                          <p:spTgt spid="20685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6854"/>
                                        </p:tgtEl>
                                        <p:attrNameLst>
                                          <p:attrName>style.visibility</p:attrName>
                                        </p:attrNameLst>
                                      </p:cBhvr>
                                      <p:to>
                                        <p:strVal val="visible"/>
                                      </p:to>
                                    </p:set>
                                    <p:anim calcmode="lin" valueType="num">
                                      <p:cBhvr additive="base">
                                        <p:cTn id="37" dur="500" fill="hold"/>
                                        <p:tgtEl>
                                          <p:spTgt spid="206854"/>
                                        </p:tgtEl>
                                        <p:attrNameLst>
                                          <p:attrName>ppt_x</p:attrName>
                                        </p:attrNameLst>
                                      </p:cBhvr>
                                      <p:tavLst>
                                        <p:tav tm="0">
                                          <p:val>
                                            <p:strVal val="#ppt_x"/>
                                          </p:val>
                                        </p:tav>
                                        <p:tav tm="100000">
                                          <p:val>
                                            <p:strVal val="#ppt_x"/>
                                          </p:val>
                                        </p:tav>
                                      </p:tavLst>
                                    </p:anim>
                                    <p:anim calcmode="lin" valueType="num">
                                      <p:cBhvr additive="base">
                                        <p:cTn id="38" dur="500" fill="hold"/>
                                        <p:tgtEl>
                                          <p:spTgt spid="2068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p:bldP spid="206851" grpId="0"/>
      <p:bldP spid="206852" grpId="0" build="p"/>
      <p:bldP spid="206853"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118</a:t>
            </a:fld>
            <a:r>
              <a:rPr lang="zh-CN" altLang="en-US" sz="1400" dirty="0">
                <a:ea typeface="楷体_GB2312"/>
              </a:rPr>
              <a:t>）</a:t>
            </a:r>
          </a:p>
        </p:txBody>
      </p:sp>
      <p:sp>
        <p:nvSpPr>
          <p:cNvPr id="155651" name="Rectangle 6"/>
          <p:cNvSpPr/>
          <p:nvPr/>
        </p:nvSpPr>
        <p:spPr>
          <a:xfrm>
            <a:off x="520700" y="454025"/>
            <a:ext cx="6959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0000FF"/>
                </a:solidFill>
                <a:latin typeface="黑体" panose="02010609060101010101" pitchFamily="49" charset="-122"/>
                <a:ea typeface="黑体" panose="02010609060101010101" pitchFamily="49" charset="-122"/>
              </a:rPr>
              <a:t>1.3.2  </a:t>
            </a:r>
            <a:r>
              <a:rPr lang="zh-CN" altLang="en-US" b="1" dirty="0">
                <a:solidFill>
                  <a:srgbClr val="0000FF"/>
                </a:solidFill>
                <a:latin typeface="黑体" panose="02010609060101010101" pitchFamily="49" charset="-122"/>
                <a:ea typeface="黑体" panose="02010609060101010101" pitchFamily="49" charset="-122"/>
              </a:rPr>
              <a:t>几种表示方法之间的转换</a:t>
            </a:r>
          </a:p>
        </p:txBody>
      </p:sp>
      <p:sp>
        <p:nvSpPr>
          <p:cNvPr id="41992" name="Text Box 8"/>
          <p:cNvSpPr txBox="1"/>
          <p:nvPr/>
        </p:nvSpPr>
        <p:spPr>
          <a:xfrm>
            <a:off x="220663" y="1116013"/>
            <a:ext cx="8713787" cy="94615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ea typeface="楷体_GB2312"/>
              </a:rPr>
              <a:t>　 </a:t>
            </a:r>
            <a:r>
              <a:rPr lang="zh-CN" altLang="en-US" sz="2800" b="1" dirty="0">
                <a:latin typeface="黑体" panose="02010609060101010101" pitchFamily="49" charset="-122"/>
                <a:ea typeface="黑体" panose="02010609060101010101" pitchFamily="49" charset="-122"/>
              </a:rPr>
              <a:t>逻辑函数的几种表示在本质上是相通的，可以互相转换。其中最基本的真值表与逻辑图之间的转换。</a:t>
            </a:r>
          </a:p>
        </p:txBody>
      </p:sp>
      <p:sp>
        <p:nvSpPr>
          <p:cNvPr id="41993" name="Text Box 9"/>
          <p:cNvSpPr txBox="1"/>
          <p:nvPr/>
        </p:nvSpPr>
        <p:spPr>
          <a:xfrm>
            <a:off x="192088" y="2162175"/>
            <a:ext cx="8713787" cy="35083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ea typeface="楷体_GB2312"/>
              </a:rPr>
              <a:t>　 </a:t>
            </a:r>
            <a:r>
              <a:rPr lang="zh-CN" altLang="en-US" sz="2800" b="1" dirty="0">
                <a:solidFill>
                  <a:srgbClr val="CC3300"/>
                </a:solidFill>
                <a:ea typeface="黑体" panose="02010609060101010101" pitchFamily="49" charset="-122"/>
              </a:rPr>
              <a:t>一、由</a:t>
            </a:r>
            <a:r>
              <a:rPr lang="zh-CN" altLang="en-US" sz="2800" b="1" dirty="0">
                <a:solidFill>
                  <a:srgbClr val="CC3300"/>
                </a:solidFill>
                <a:latin typeface="黑体" panose="02010609060101010101" pitchFamily="49" charset="-122"/>
                <a:ea typeface="黑体" panose="02010609060101010101" pitchFamily="49" charset="-122"/>
              </a:rPr>
              <a:t>真值表到逻辑图的转换</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a:t>
            </a:r>
            <a:r>
              <a:rPr lang="en-US" altLang="zh-CN" sz="2800" b="1" dirty="0">
                <a:solidFill>
                  <a:schemeClr val="accent2"/>
                </a:solidFill>
                <a:latin typeface="黑体" panose="02010609060101010101" pitchFamily="49" charset="-122"/>
                <a:ea typeface="黑体" panose="02010609060101010101" pitchFamily="49" charset="-122"/>
              </a:rPr>
              <a:t>1</a:t>
            </a:r>
            <a:r>
              <a:rPr lang="zh-CN" altLang="en-US" sz="2800" b="1" dirty="0">
                <a:solidFill>
                  <a:schemeClr val="accent2"/>
                </a:solidFill>
                <a:latin typeface="黑体" panose="02010609060101010101" pitchFamily="49" charset="-122"/>
                <a:ea typeface="黑体" panose="02010609060101010101" pitchFamily="49" charset="-122"/>
              </a:rPr>
              <a:t>、一般步骤</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⑴ 根据真值表写出函数的与或表达式或画出函数的卡诺图。</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⑵ 用公式法或者图形法进行化简，求出函数的最简与或表达式。</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⑶ 根据表达式画逻辑图，有时还要对与或表达式做适当变换，才能画出所需要的逻辑图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92"/>
                                        </p:tgtEl>
                                        <p:attrNameLst>
                                          <p:attrName>style.visibility</p:attrName>
                                        </p:attrNameLst>
                                      </p:cBhvr>
                                      <p:to>
                                        <p:strVal val="visible"/>
                                      </p:to>
                                    </p:set>
                                    <p:animEffect transition="in" filter="blinds(horizontal)">
                                      <p:cBhvr>
                                        <p:cTn id="7" dur="500"/>
                                        <p:tgtEl>
                                          <p:spTgt spid="419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93"/>
                                        </p:tgtEl>
                                        <p:attrNameLst>
                                          <p:attrName>style.visibility</p:attrName>
                                        </p:attrNameLst>
                                      </p:cBhvr>
                                      <p:to>
                                        <p:strVal val="visible"/>
                                      </p:to>
                                    </p:set>
                                    <p:animEffect transition="in" filter="blinds(horizontal)">
                                      <p:cBhvr>
                                        <p:cTn id="12" dur="500"/>
                                        <p:tgtEl>
                                          <p:spTgt spid="4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2" grpId="0"/>
      <p:bldP spid="4199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119</a:t>
            </a:fld>
            <a:r>
              <a:rPr lang="zh-CN" altLang="en-US" sz="1400" dirty="0">
                <a:ea typeface="楷体_GB2312"/>
              </a:rPr>
              <a:t>）</a:t>
            </a:r>
          </a:p>
        </p:txBody>
      </p:sp>
      <p:sp>
        <p:nvSpPr>
          <p:cNvPr id="156675" name="Text Box 3"/>
          <p:cNvSpPr txBox="1"/>
          <p:nvPr/>
        </p:nvSpPr>
        <p:spPr>
          <a:xfrm>
            <a:off x="220663" y="258763"/>
            <a:ext cx="8713787" cy="436245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ea typeface="楷体_GB2312"/>
              </a:rPr>
              <a:t>　 </a:t>
            </a:r>
            <a:r>
              <a:rPr lang="en-US" altLang="zh-CN" sz="2800" b="1" dirty="0">
                <a:solidFill>
                  <a:schemeClr val="accent2"/>
                </a:solidFill>
                <a:latin typeface="黑体" panose="02010609060101010101" pitchFamily="49" charset="-122"/>
                <a:ea typeface="黑体" panose="02010609060101010101" pitchFamily="49" charset="-122"/>
              </a:rPr>
              <a:t>2</a:t>
            </a:r>
            <a:r>
              <a:rPr lang="zh-CN" altLang="en-US" sz="2800" b="1" dirty="0">
                <a:solidFill>
                  <a:schemeClr val="accent2"/>
                </a:solidFill>
                <a:latin typeface="黑体" panose="02010609060101010101" pitchFamily="49" charset="-122"/>
                <a:ea typeface="黑体" panose="02010609060101010101" pitchFamily="49" charset="-122"/>
              </a:rPr>
              <a:t>、转换举例</a:t>
            </a:r>
          </a:p>
          <a:p>
            <a:pPr marL="0" lvl="0" indent="0" eaLnBrk="1" hangingPunct="1">
              <a:spcBef>
                <a:spcPct val="0"/>
              </a:spcBef>
              <a:buNone/>
            </a:pPr>
            <a:r>
              <a:rPr lang="zh-CN" altLang="en-US"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例：输出变量</a:t>
            </a:r>
            <a:r>
              <a:rPr lang="en-US" altLang="zh-CN" sz="2800" b="1" dirty="0">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是输入变量</a:t>
            </a:r>
            <a:r>
              <a:rPr lang="en-US" altLang="zh-CN" sz="2800" b="1" dirty="0">
                <a:ea typeface="黑体" panose="02010609060101010101" pitchFamily="49" charset="-122"/>
              </a:rPr>
              <a:t>A</a:t>
            </a:r>
            <a:r>
              <a:rPr lang="zh-CN"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ea typeface="黑体" panose="02010609060101010101" pitchFamily="49" charset="-122"/>
              </a:rPr>
              <a:t>、</a:t>
            </a:r>
            <a:r>
              <a:rPr lang="en-US" altLang="zh-CN" sz="2800" b="1" dirty="0">
                <a:ea typeface="黑体" panose="02010609060101010101" pitchFamily="49" charset="-122"/>
              </a:rPr>
              <a:t>C</a:t>
            </a:r>
            <a:r>
              <a:rPr lang="zh-CN" altLang="en-US" sz="2800" b="1" dirty="0">
                <a:latin typeface="黑体" panose="02010609060101010101" pitchFamily="49" charset="-122"/>
                <a:ea typeface="黑体" panose="02010609060101010101" pitchFamily="49" charset="-122"/>
              </a:rPr>
              <a:t>的函数，当</a:t>
            </a:r>
            <a:r>
              <a:rPr lang="en-US" altLang="zh-CN" sz="2800" b="1" dirty="0">
                <a:ea typeface="黑体" panose="02010609060101010101" pitchFamily="49" charset="-122"/>
              </a:rPr>
              <a:t>A</a:t>
            </a:r>
            <a:r>
              <a:rPr lang="zh-CN"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ea typeface="黑体" panose="02010609060101010101" pitchFamily="49" charset="-122"/>
              </a:rPr>
              <a:t>、</a:t>
            </a:r>
            <a:r>
              <a:rPr lang="en-US" altLang="zh-CN" sz="2800" b="1" dirty="0">
                <a:ea typeface="黑体" panose="02010609060101010101" pitchFamily="49" charset="-122"/>
              </a:rPr>
              <a:t>C</a:t>
            </a:r>
            <a:r>
              <a:rPr lang="zh-CN" altLang="en-US" sz="2800" b="1" dirty="0">
                <a:ea typeface="黑体" panose="02010609060101010101" pitchFamily="49" charset="-122"/>
              </a:rPr>
              <a:t>取值中有奇数个</a:t>
            </a:r>
            <a:r>
              <a:rPr lang="en-US" altLang="zh-CN" sz="2800" b="1" dirty="0">
                <a:ea typeface="黑体" panose="02010609060101010101" pitchFamily="49" charset="-122"/>
              </a:rPr>
              <a:t>1</a:t>
            </a:r>
            <a:r>
              <a:rPr lang="zh-CN" altLang="en-US" sz="2800" b="1" dirty="0">
                <a:ea typeface="黑体" panose="02010609060101010101" pitchFamily="49" charset="-122"/>
              </a:rPr>
              <a:t>时</a:t>
            </a:r>
            <a:r>
              <a:rPr lang="en-US" altLang="zh-CN" sz="2800" b="1" dirty="0">
                <a:ea typeface="黑体" panose="02010609060101010101" pitchFamily="49" charset="-122"/>
              </a:rPr>
              <a:t>Y=1</a:t>
            </a:r>
            <a:r>
              <a:rPr lang="zh-CN" altLang="en-US" sz="2800" b="1" dirty="0">
                <a:ea typeface="黑体" panose="02010609060101010101" pitchFamily="49" charset="-122"/>
              </a:rPr>
              <a:t>，否则</a:t>
            </a:r>
            <a:r>
              <a:rPr lang="en-US" altLang="zh-CN" sz="2800" b="1" dirty="0">
                <a:ea typeface="黑体" panose="02010609060101010101" pitchFamily="49" charset="-122"/>
              </a:rPr>
              <a:t>Y=0</a:t>
            </a:r>
            <a:r>
              <a:rPr lang="zh-CN" altLang="en-US" sz="2800" b="1" dirty="0">
                <a:ea typeface="黑体" panose="02010609060101010101" pitchFamily="49" charset="-122"/>
              </a:rPr>
              <a:t>，而且</a:t>
            </a:r>
            <a:r>
              <a:rPr lang="zh-CN" altLang="en-US" sz="2800" b="1" dirty="0">
                <a:latin typeface="黑体" panose="02010609060101010101" pitchFamily="49" charset="-122"/>
                <a:ea typeface="黑体" panose="02010609060101010101" pitchFamily="49" charset="-122"/>
              </a:rPr>
              <a:t>输入变量取值不会出现全为</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的情况。</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解：根据题意可以列出真值表，如表所示。</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写表达式：</a:t>
            </a:r>
          </a:p>
          <a:p>
            <a:pPr marL="0" lvl="0" indent="0" eaLnBrk="1" hangingPunct="1">
              <a:spcBef>
                <a:spcPct val="0"/>
              </a:spcBef>
              <a:buNone/>
            </a:pPr>
            <a:endParaRPr lang="zh-CN" altLang="en-US" sz="2800" b="1" dirty="0">
              <a:latin typeface="黑体" panose="02010609060101010101" pitchFamily="49" charset="-122"/>
              <a:ea typeface="黑体" panose="02010609060101010101" pitchFamily="49" charset="-122"/>
            </a:endParaRPr>
          </a:p>
          <a:p>
            <a:pPr marL="0" lvl="0" indent="0" eaLnBrk="1" hangingPunct="1">
              <a:spcBef>
                <a:spcPct val="0"/>
              </a:spcBef>
              <a:buNone/>
            </a:pPr>
            <a:endParaRPr lang="zh-CN" altLang="en-US" sz="2800" b="1" dirty="0">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进行化简：用公式法化简得</a:t>
            </a:r>
          </a:p>
        </p:txBody>
      </p:sp>
      <p:grpSp>
        <p:nvGrpSpPr>
          <p:cNvPr id="156676" name="Group 17"/>
          <p:cNvGrpSpPr/>
          <p:nvPr/>
        </p:nvGrpSpPr>
        <p:grpSpPr>
          <a:xfrm>
            <a:off x="6270625" y="2906713"/>
            <a:ext cx="2466975" cy="2936875"/>
            <a:chOff x="4078" y="2233"/>
            <a:chExt cx="1554" cy="1850"/>
          </a:xfrm>
        </p:grpSpPr>
        <p:sp>
          <p:nvSpPr>
            <p:cNvPr id="156681" name="Rectangle 18"/>
            <p:cNvSpPr/>
            <p:nvPr/>
          </p:nvSpPr>
          <p:spPr>
            <a:xfrm>
              <a:off x="5172" y="2489"/>
              <a:ext cx="460" cy="1594"/>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000" dirty="0">
                  <a:ea typeface="楷体_GB2312"/>
                </a:rPr>
                <a:t>×</a:t>
              </a:r>
            </a:p>
            <a:p>
              <a:pPr marL="0" lvl="0" indent="0" algn="ctr" eaLnBrk="1" hangingPunct="1">
                <a:spcBef>
                  <a:spcPct val="0"/>
                </a:spcBef>
                <a:buNone/>
              </a:pPr>
              <a:r>
                <a:rPr lang="en-US" altLang="zh-CN" sz="2000" dirty="0">
                  <a:ea typeface="楷体_GB2312"/>
                </a:rPr>
                <a:t>1</a:t>
              </a:r>
            </a:p>
            <a:p>
              <a:pPr marL="0" lvl="0" indent="0" algn="ctr" eaLnBrk="1" hangingPunct="1">
                <a:spcBef>
                  <a:spcPct val="0"/>
                </a:spcBef>
                <a:buNone/>
              </a:pPr>
              <a:r>
                <a:rPr lang="en-US" altLang="zh-CN" sz="2000" dirty="0">
                  <a:ea typeface="楷体_GB2312"/>
                </a:rPr>
                <a:t>1</a:t>
              </a:r>
            </a:p>
            <a:p>
              <a:pPr marL="0" lvl="0" indent="0" algn="ctr" eaLnBrk="1" hangingPunct="1">
                <a:spcBef>
                  <a:spcPct val="0"/>
                </a:spcBef>
                <a:buNone/>
              </a:pPr>
              <a:r>
                <a:rPr lang="en-US" altLang="zh-CN" sz="2000" dirty="0">
                  <a:ea typeface="楷体_GB2312"/>
                </a:rPr>
                <a:t>0</a:t>
              </a:r>
            </a:p>
            <a:p>
              <a:pPr marL="0" lvl="0" indent="0" algn="ctr" eaLnBrk="1" hangingPunct="1">
                <a:spcBef>
                  <a:spcPct val="0"/>
                </a:spcBef>
                <a:buNone/>
              </a:pPr>
              <a:r>
                <a:rPr lang="en-US" altLang="zh-CN" sz="2000" dirty="0">
                  <a:ea typeface="楷体_GB2312"/>
                </a:rPr>
                <a:t>1</a:t>
              </a:r>
            </a:p>
            <a:p>
              <a:pPr marL="0" lvl="0" indent="0" algn="ctr" eaLnBrk="1" hangingPunct="1">
                <a:spcBef>
                  <a:spcPct val="0"/>
                </a:spcBef>
                <a:buNone/>
              </a:pPr>
              <a:r>
                <a:rPr lang="en-US" altLang="zh-CN" sz="2000" dirty="0">
                  <a:ea typeface="楷体_GB2312"/>
                </a:rPr>
                <a:t>0</a:t>
              </a:r>
            </a:p>
            <a:p>
              <a:pPr marL="0" lvl="0" indent="0" algn="ctr" eaLnBrk="1" hangingPunct="1">
                <a:spcBef>
                  <a:spcPct val="0"/>
                </a:spcBef>
                <a:buNone/>
              </a:pPr>
              <a:r>
                <a:rPr lang="en-US" altLang="zh-CN" sz="2000" dirty="0">
                  <a:ea typeface="楷体_GB2312"/>
                </a:rPr>
                <a:t>0</a:t>
              </a:r>
            </a:p>
            <a:p>
              <a:pPr marL="0" lvl="0" indent="0" algn="ctr" eaLnBrk="1" hangingPunct="1">
                <a:spcBef>
                  <a:spcPct val="0"/>
                </a:spcBef>
                <a:buNone/>
              </a:pPr>
              <a:r>
                <a:rPr lang="en-US" altLang="zh-CN" sz="2000" dirty="0">
                  <a:ea typeface="楷体_GB2312"/>
                </a:rPr>
                <a:t>1</a:t>
              </a:r>
            </a:p>
          </p:txBody>
        </p:sp>
        <p:sp>
          <p:nvSpPr>
            <p:cNvPr id="156682" name="Rectangle 19"/>
            <p:cNvSpPr/>
            <p:nvPr/>
          </p:nvSpPr>
          <p:spPr>
            <a:xfrm>
              <a:off x="4078" y="2489"/>
              <a:ext cx="1094" cy="1594"/>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000" dirty="0">
                  <a:ea typeface="楷体_GB2312"/>
                </a:rPr>
                <a:t>0      0      0</a:t>
              </a:r>
            </a:p>
            <a:p>
              <a:pPr marL="0" lvl="0" indent="0" algn="ctr" eaLnBrk="1" hangingPunct="1">
                <a:spcBef>
                  <a:spcPct val="0"/>
                </a:spcBef>
                <a:buNone/>
              </a:pPr>
              <a:r>
                <a:rPr lang="en-US" altLang="zh-CN" sz="2000" dirty="0">
                  <a:ea typeface="楷体_GB2312"/>
                </a:rPr>
                <a:t>0      0      1</a:t>
              </a:r>
            </a:p>
            <a:p>
              <a:pPr marL="0" lvl="0" indent="0" algn="ctr" eaLnBrk="1" hangingPunct="1">
                <a:spcBef>
                  <a:spcPct val="0"/>
                </a:spcBef>
                <a:buNone/>
              </a:pPr>
              <a:r>
                <a:rPr lang="en-US" altLang="zh-CN" sz="2000" dirty="0">
                  <a:ea typeface="楷体_GB2312"/>
                </a:rPr>
                <a:t>0      1      0</a:t>
              </a:r>
            </a:p>
            <a:p>
              <a:pPr marL="0" lvl="0" indent="0" algn="ctr" eaLnBrk="1" hangingPunct="1">
                <a:spcBef>
                  <a:spcPct val="0"/>
                </a:spcBef>
                <a:buNone/>
              </a:pPr>
              <a:r>
                <a:rPr lang="en-US" altLang="zh-CN" sz="2000" dirty="0">
                  <a:ea typeface="楷体_GB2312"/>
                </a:rPr>
                <a:t>0      1      1</a:t>
              </a:r>
            </a:p>
            <a:p>
              <a:pPr marL="0" lvl="0" indent="0" algn="ctr" eaLnBrk="1" hangingPunct="1">
                <a:spcBef>
                  <a:spcPct val="0"/>
                </a:spcBef>
                <a:buNone/>
              </a:pPr>
              <a:r>
                <a:rPr lang="en-US" altLang="zh-CN" sz="2000" dirty="0">
                  <a:ea typeface="楷体_GB2312"/>
                </a:rPr>
                <a:t>1      0      0</a:t>
              </a:r>
            </a:p>
            <a:p>
              <a:pPr marL="0" lvl="0" indent="0" algn="ctr" eaLnBrk="1" hangingPunct="1">
                <a:spcBef>
                  <a:spcPct val="0"/>
                </a:spcBef>
                <a:buNone/>
              </a:pPr>
              <a:r>
                <a:rPr lang="en-US" altLang="zh-CN" sz="2000" dirty="0">
                  <a:ea typeface="楷体_GB2312"/>
                </a:rPr>
                <a:t>1      0      1</a:t>
              </a:r>
            </a:p>
            <a:p>
              <a:pPr marL="0" lvl="0" indent="0" algn="ctr" eaLnBrk="1" hangingPunct="1">
                <a:spcBef>
                  <a:spcPct val="0"/>
                </a:spcBef>
                <a:buNone/>
              </a:pPr>
              <a:r>
                <a:rPr lang="en-US" altLang="zh-CN" sz="2000" dirty="0">
                  <a:ea typeface="楷体_GB2312"/>
                </a:rPr>
                <a:t>1      1      0</a:t>
              </a:r>
            </a:p>
            <a:p>
              <a:pPr marL="0" lvl="0" indent="0" algn="ctr" eaLnBrk="1" hangingPunct="1">
                <a:spcBef>
                  <a:spcPct val="0"/>
                </a:spcBef>
                <a:buNone/>
              </a:pPr>
              <a:r>
                <a:rPr lang="en-US" altLang="zh-CN" sz="2000" dirty="0">
                  <a:ea typeface="楷体_GB2312"/>
                </a:rPr>
                <a:t>1      1      1</a:t>
              </a:r>
            </a:p>
          </p:txBody>
        </p:sp>
        <p:sp>
          <p:nvSpPr>
            <p:cNvPr id="156683" name="Rectangle 20"/>
            <p:cNvSpPr/>
            <p:nvPr/>
          </p:nvSpPr>
          <p:spPr>
            <a:xfrm>
              <a:off x="5172" y="2233"/>
              <a:ext cx="460" cy="256"/>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000" dirty="0">
                  <a:ea typeface="楷体_GB2312"/>
                </a:rPr>
                <a:t>Y</a:t>
              </a:r>
            </a:p>
          </p:txBody>
        </p:sp>
        <p:sp>
          <p:nvSpPr>
            <p:cNvPr id="156684" name="Rectangle 21"/>
            <p:cNvSpPr/>
            <p:nvPr/>
          </p:nvSpPr>
          <p:spPr>
            <a:xfrm>
              <a:off x="4078" y="2233"/>
              <a:ext cx="1094" cy="256"/>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000" dirty="0">
                  <a:ea typeface="楷体_GB2312"/>
                </a:rPr>
                <a:t>A     B     C</a:t>
              </a:r>
            </a:p>
          </p:txBody>
        </p:sp>
        <p:sp>
          <p:nvSpPr>
            <p:cNvPr id="156685" name="Line 22"/>
            <p:cNvSpPr/>
            <p:nvPr/>
          </p:nvSpPr>
          <p:spPr>
            <a:xfrm>
              <a:off x="4078" y="2233"/>
              <a:ext cx="1554" cy="0"/>
            </a:xfrm>
            <a:prstGeom prst="line">
              <a:avLst/>
            </a:prstGeom>
            <a:ln w="28575" cap="sq" cmpd="sng">
              <a:solidFill>
                <a:schemeClr val="tx1"/>
              </a:solidFill>
              <a:prstDash val="solid"/>
              <a:headEnd type="none" w="med" len="med"/>
              <a:tailEnd type="none" w="med" len="med"/>
            </a:ln>
          </p:spPr>
        </p:sp>
        <p:sp>
          <p:nvSpPr>
            <p:cNvPr id="156686" name="Line 23"/>
            <p:cNvSpPr/>
            <p:nvPr/>
          </p:nvSpPr>
          <p:spPr>
            <a:xfrm>
              <a:off x="4078" y="2489"/>
              <a:ext cx="1554" cy="0"/>
            </a:xfrm>
            <a:prstGeom prst="line">
              <a:avLst/>
            </a:prstGeom>
            <a:ln w="12700" cap="flat" cmpd="sng">
              <a:solidFill>
                <a:schemeClr val="tx1"/>
              </a:solidFill>
              <a:prstDash val="solid"/>
              <a:headEnd type="none" w="med" len="med"/>
              <a:tailEnd type="none" w="med" len="med"/>
            </a:ln>
          </p:spPr>
        </p:sp>
        <p:sp>
          <p:nvSpPr>
            <p:cNvPr id="156687" name="Line 24"/>
            <p:cNvSpPr/>
            <p:nvPr/>
          </p:nvSpPr>
          <p:spPr>
            <a:xfrm>
              <a:off x="4078" y="4083"/>
              <a:ext cx="1554" cy="0"/>
            </a:xfrm>
            <a:prstGeom prst="line">
              <a:avLst/>
            </a:prstGeom>
            <a:ln w="28575" cap="sq" cmpd="sng">
              <a:solidFill>
                <a:schemeClr val="tx1"/>
              </a:solidFill>
              <a:prstDash val="solid"/>
              <a:headEnd type="none" w="med" len="med"/>
              <a:tailEnd type="none" w="med" len="med"/>
            </a:ln>
          </p:spPr>
        </p:sp>
        <p:sp>
          <p:nvSpPr>
            <p:cNvPr id="156688" name="Line 25"/>
            <p:cNvSpPr/>
            <p:nvPr/>
          </p:nvSpPr>
          <p:spPr>
            <a:xfrm>
              <a:off x="4078" y="2233"/>
              <a:ext cx="0" cy="1850"/>
            </a:xfrm>
            <a:prstGeom prst="line">
              <a:avLst/>
            </a:prstGeom>
            <a:ln w="28575" cap="sq" cmpd="sng">
              <a:solidFill>
                <a:schemeClr val="tx1"/>
              </a:solidFill>
              <a:prstDash val="solid"/>
              <a:headEnd type="none" w="med" len="med"/>
              <a:tailEnd type="none" w="med" len="med"/>
            </a:ln>
          </p:spPr>
        </p:sp>
        <p:sp>
          <p:nvSpPr>
            <p:cNvPr id="156689" name="Line 26"/>
            <p:cNvSpPr/>
            <p:nvPr/>
          </p:nvSpPr>
          <p:spPr>
            <a:xfrm>
              <a:off x="5172" y="2233"/>
              <a:ext cx="0" cy="1850"/>
            </a:xfrm>
            <a:prstGeom prst="line">
              <a:avLst/>
            </a:prstGeom>
            <a:ln w="12700" cap="flat" cmpd="sng">
              <a:solidFill>
                <a:schemeClr val="tx1"/>
              </a:solidFill>
              <a:prstDash val="solid"/>
              <a:headEnd type="none" w="med" len="med"/>
              <a:tailEnd type="none" w="med" len="med"/>
            </a:ln>
          </p:spPr>
        </p:sp>
        <p:sp>
          <p:nvSpPr>
            <p:cNvPr id="156690" name="Line 27"/>
            <p:cNvSpPr/>
            <p:nvPr/>
          </p:nvSpPr>
          <p:spPr>
            <a:xfrm>
              <a:off x="5632" y="2233"/>
              <a:ext cx="0" cy="1850"/>
            </a:xfrm>
            <a:prstGeom prst="line">
              <a:avLst/>
            </a:prstGeom>
            <a:ln w="28575" cap="sq" cmpd="sng">
              <a:solidFill>
                <a:schemeClr val="tx1"/>
              </a:solidFill>
              <a:prstDash val="solid"/>
              <a:headEnd type="none" w="med" len="med"/>
              <a:tailEnd type="none" w="med" len="med"/>
            </a:ln>
          </p:spPr>
        </p:sp>
      </p:grpSp>
      <p:graphicFrame>
        <p:nvGraphicFramePr>
          <p:cNvPr id="156677" name="Object 29"/>
          <p:cNvGraphicFramePr>
            <a:graphicFrameLocks noChangeAspect="1"/>
          </p:cNvGraphicFramePr>
          <p:nvPr/>
        </p:nvGraphicFramePr>
        <p:xfrm>
          <a:off x="1169988" y="2868613"/>
          <a:ext cx="4421187" cy="1155700"/>
        </p:xfrm>
        <a:graphic>
          <a:graphicData uri="http://schemas.openxmlformats.org/presentationml/2006/ole">
            <mc:AlternateContent xmlns:mc="http://schemas.openxmlformats.org/markup-compatibility/2006">
              <mc:Choice xmlns:v="urn:schemas-microsoft-com:vml" Requires="v">
                <p:oleObj spid="_x0000_s57349" r:id="rId3" imgW="33575625" imgH="8772525" progId="Equation.3">
                  <p:embed/>
                </p:oleObj>
              </mc:Choice>
              <mc:Fallback>
                <p:oleObj r:id="rId3" imgW="33575625" imgH="8772525" progId="Equation.3">
                  <p:embed/>
                  <p:pic>
                    <p:nvPicPr>
                      <p:cNvPr id="0" name="图片 3208"/>
                      <p:cNvPicPr/>
                      <p:nvPr/>
                    </p:nvPicPr>
                    <p:blipFill>
                      <a:blip r:embed="rId4"/>
                      <a:stretch>
                        <a:fillRect/>
                      </a:stretch>
                    </p:blipFill>
                    <p:spPr>
                      <a:xfrm>
                        <a:off x="1169988" y="2868613"/>
                        <a:ext cx="4421187" cy="1155700"/>
                      </a:xfrm>
                      <a:prstGeom prst="rect">
                        <a:avLst/>
                      </a:prstGeom>
                      <a:noFill/>
                      <a:ln w="38100">
                        <a:noFill/>
                        <a:miter/>
                      </a:ln>
                    </p:spPr>
                  </p:pic>
                </p:oleObj>
              </mc:Fallback>
            </mc:AlternateContent>
          </a:graphicData>
        </a:graphic>
      </p:graphicFrame>
      <p:sp>
        <p:nvSpPr>
          <p:cNvPr id="156678" name="AutoShape 30"/>
          <p:cNvSpPr/>
          <p:nvPr/>
        </p:nvSpPr>
        <p:spPr>
          <a:xfrm>
            <a:off x="944563" y="3062288"/>
            <a:ext cx="101600" cy="725487"/>
          </a:xfrm>
          <a:prstGeom prst="leftBrace">
            <a:avLst>
              <a:gd name="adj1" fmla="val 59505"/>
              <a:gd name="adj2" fmla="val 50000"/>
            </a:avLst>
          </a:prstGeom>
          <a:noFill/>
          <a:ln w="254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aphicFrame>
        <p:nvGraphicFramePr>
          <p:cNvPr id="156679" name="Object 32"/>
          <p:cNvGraphicFramePr>
            <a:graphicFrameLocks noChangeAspect="1"/>
          </p:cNvGraphicFramePr>
          <p:nvPr/>
        </p:nvGraphicFramePr>
        <p:xfrm>
          <a:off x="719138" y="4556125"/>
          <a:ext cx="5367337" cy="1712913"/>
        </p:xfrm>
        <a:graphic>
          <a:graphicData uri="http://schemas.openxmlformats.org/presentationml/2006/ole">
            <mc:AlternateContent xmlns:mc="http://schemas.openxmlformats.org/markup-compatibility/2006">
              <mc:Choice xmlns:v="urn:schemas-microsoft-com:vml" Requires="v">
                <p:oleObj spid="_x0000_s57350" r:id="rId5" imgW="41252775" imgH="13163550" progId="Equation.3">
                  <p:embed/>
                </p:oleObj>
              </mc:Choice>
              <mc:Fallback>
                <p:oleObj r:id="rId5" imgW="41252775" imgH="13163550" progId="Equation.3">
                  <p:embed/>
                  <p:pic>
                    <p:nvPicPr>
                      <p:cNvPr id="0" name="图片 3212"/>
                      <p:cNvPicPr/>
                      <p:nvPr/>
                    </p:nvPicPr>
                    <p:blipFill>
                      <a:blip r:embed="rId6"/>
                      <a:stretch>
                        <a:fillRect/>
                      </a:stretch>
                    </p:blipFill>
                    <p:spPr>
                      <a:xfrm>
                        <a:off x="719138" y="4556125"/>
                        <a:ext cx="5367337" cy="1712913"/>
                      </a:xfrm>
                      <a:prstGeom prst="rect">
                        <a:avLst/>
                      </a:prstGeom>
                      <a:noFill/>
                      <a:ln w="38100">
                        <a:noFill/>
                        <a:miter/>
                      </a:ln>
                    </p:spPr>
                  </p:pic>
                </p:oleObj>
              </mc:Fallback>
            </mc:AlternateContent>
          </a:graphicData>
        </a:graphic>
      </p:graphicFrame>
      <p:sp>
        <p:nvSpPr>
          <p:cNvPr id="156680" name="AutoShape 33"/>
          <p:cNvSpPr/>
          <p:nvPr/>
        </p:nvSpPr>
        <p:spPr>
          <a:xfrm>
            <a:off x="479425" y="4806950"/>
            <a:ext cx="188913" cy="1203325"/>
          </a:xfrm>
          <a:prstGeom prst="leftBrace">
            <a:avLst>
              <a:gd name="adj1" fmla="val 53081"/>
              <a:gd name="adj2" fmla="val 50000"/>
            </a:avLst>
          </a:prstGeom>
          <a:noFill/>
          <a:ln w="25400" cap="flat" cmpd="sng">
            <a:solidFill>
              <a:schemeClr val="tx1"/>
            </a:solidFill>
            <a:prstDash val="solid"/>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12</a:t>
            </a:fld>
            <a:r>
              <a:rPr lang="zh-CN" altLang="en-US" sz="1400" dirty="0">
                <a:ea typeface="楷体_GB2312"/>
              </a:rPr>
              <a:t>）</a:t>
            </a:r>
          </a:p>
        </p:txBody>
      </p:sp>
      <p:sp>
        <p:nvSpPr>
          <p:cNvPr id="18435" name="Text Box 2"/>
          <p:cNvSpPr txBox="1"/>
          <p:nvPr/>
        </p:nvSpPr>
        <p:spPr>
          <a:xfrm>
            <a:off x="3262313" y="206375"/>
            <a:ext cx="25908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b="1" dirty="0">
                <a:ea typeface="黑体" panose="02010609060101010101" pitchFamily="49" charset="-122"/>
              </a:rPr>
              <a:t>3</a:t>
            </a:r>
            <a:r>
              <a:rPr lang="zh-CN" altLang="en-US" b="1" dirty="0">
                <a:ea typeface="黑体" panose="02010609060101010101" pitchFamily="49" charset="-122"/>
              </a:rPr>
              <a:t>、二进制数</a:t>
            </a:r>
          </a:p>
        </p:txBody>
      </p:sp>
      <p:sp>
        <p:nvSpPr>
          <p:cNvPr id="93187" name="Rectangle 3"/>
          <p:cNvSpPr/>
          <p:nvPr/>
        </p:nvSpPr>
        <p:spPr>
          <a:xfrm>
            <a:off x="228600" y="838200"/>
            <a:ext cx="8753475" cy="21336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hangingPunct="1">
              <a:buNone/>
            </a:pPr>
            <a:r>
              <a:rPr lang="zh-CN" altLang="en-US" sz="2400" b="1" dirty="0">
                <a:latin typeface="黑体" panose="02010609060101010101" pitchFamily="49" charset="-122"/>
                <a:ea typeface="黑体" panose="02010609060101010101" pitchFamily="49" charset="-122"/>
              </a:rPr>
              <a:t>数字符号为：</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；基数是</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a:t>
            </a:r>
          </a:p>
          <a:p>
            <a:pPr marL="342900" lvl="0" indent="-342900" eaLnBrk="1" hangingPunct="1">
              <a:buNone/>
            </a:pPr>
            <a:r>
              <a:rPr lang="zh-CN" altLang="en-US" sz="2400" b="1" dirty="0">
                <a:latin typeface="黑体" panose="02010609060101010101" pitchFamily="49" charset="-122"/>
                <a:ea typeface="黑体" panose="02010609060101010101" pitchFamily="49" charset="-122"/>
              </a:rPr>
              <a:t>运算规律：逢二进一，借一当二，即：</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p>
          <a:p>
            <a:pPr marL="342900" lvl="0" indent="-342900" eaLnBrk="1" hangingPunct="1">
              <a:buNone/>
            </a:pPr>
            <a:r>
              <a:rPr lang="zh-CN" altLang="en-US" sz="2400" b="1" dirty="0">
                <a:latin typeface="黑体" panose="02010609060101010101" pitchFamily="49" charset="-122"/>
                <a:ea typeface="黑体" panose="02010609060101010101" pitchFamily="49" charset="-122"/>
              </a:rPr>
              <a:t>二进制数的权展开式：如：</a:t>
            </a:r>
          </a:p>
          <a:p>
            <a:pPr marL="342900" lvl="0" indent="-342900" eaLnBrk="1" hangingPunct="1">
              <a:buNone/>
            </a:pPr>
            <a:r>
              <a:rPr lang="en-US" altLang="zh-CN" sz="2400" b="1" dirty="0">
                <a:latin typeface="黑体" panose="02010609060101010101" pitchFamily="49" charset="-122"/>
                <a:ea typeface="黑体" panose="02010609060101010101" pitchFamily="49" charset="-122"/>
              </a:rPr>
              <a:t>(101.01)</a:t>
            </a:r>
            <a:r>
              <a:rPr lang="en-US" altLang="zh-CN" sz="2400" b="1" baseline="-25000"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1×2</a:t>
            </a:r>
            <a:r>
              <a:rPr lang="en-US" altLang="zh-CN" sz="2400" b="1" baseline="30000"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0×2</a:t>
            </a:r>
            <a:r>
              <a:rPr lang="en-US" altLang="zh-CN" sz="2400" b="1" baseline="30000"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1×2</a:t>
            </a:r>
            <a:r>
              <a:rPr lang="en-US" altLang="zh-CN" sz="2400" b="1" baseline="30000"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0×2</a:t>
            </a:r>
            <a:r>
              <a:rPr lang="zh-CN" altLang="en-US" sz="2400" b="1" baseline="30000" dirty="0">
                <a:latin typeface="黑体" panose="02010609060101010101" pitchFamily="49" charset="-122"/>
                <a:ea typeface="黑体" panose="02010609060101010101" pitchFamily="49" charset="-122"/>
              </a:rPr>
              <a:t>－</a:t>
            </a:r>
            <a:r>
              <a:rPr lang="en-US" altLang="zh-CN" sz="2400" b="1" baseline="30000"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1×2</a:t>
            </a:r>
            <a:r>
              <a:rPr lang="zh-CN" altLang="en-US" sz="2400" b="1" baseline="30000" dirty="0">
                <a:latin typeface="黑体" panose="02010609060101010101" pitchFamily="49" charset="-122"/>
                <a:ea typeface="黑体" panose="02010609060101010101" pitchFamily="49" charset="-122"/>
              </a:rPr>
              <a:t>－</a:t>
            </a:r>
            <a:r>
              <a:rPr lang="en-US" altLang="zh-CN" sz="2400" b="1" baseline="30000" dirty="0">
                <a:latin typeface="黑体" panose="02010609060101010101" pitchFamily="49" charset="-122"/>
                <a:ea typeface="黑体" panose="02010609060101010101" pitchFamily="49" charset="-122"/>
              </a:rPr>
              <a:t>2 </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(5.25)</a:t>
            </a:r>
            <a:r>
              <a:rPr lang="en-US" altLang="zh-CN" sz="2400" b="1" baseline="-25000" dirty="0">
                <a:latin typeface="黑体" panose="02010609060101010101" pitchFamily="49" charset="-122"/>
                <a:ea typeface="黑体" panose="02010609060101010101" pitchFamily="49" charset="-122"/>
              </a:rPr>
              <a:t>10</a:t>
            </a:r>
          </a:p>
        </p:txBody>
      </p:sp>
      <p:sp>
        <p:nvSpPr>
          <p:cNvPr id="93188" name="Text Box 4"/>
          <p:cNvSpPr txBox="1"/>
          <p:nvPr/>
        </p:nvSpPr>
        <p:spPr>
          <a:xfrm>
            <a:off x="1962150" y="5003800"/>
            <a:ext cx="6884988" cy="15525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ea typeface="黑体" panose="02010609060101010101" pitchFamily="49" charset="-122"/>
              </a:rPr>
              <a:t>加法规则：</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10</a:t>
            </a:r>
          </a:p>
          <a:p>
            <a:pPr marL="0" lvl="0" indent="0" eaLnBrk="1" hangingPunct="1">
              <a:spcBef>
                <a:spcPct val="0"/>
              </a:spcBef>
              <a:buNone/>
            </a:pPr>
            <a:r>
              <a:rPr lang="zh-CN" altLang="en-US" sz="2400" b="1" dirty="0">
                <a:ea typeface="黑体" panose="02010609060101010101" pitchFamily="49" charset="-122"/>
              </a:rPr>
              <a:t>减法规则：</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0</a:t>
            </a:r>
          </a:p>
          <a:p>
            <a:pPr marL="0" lvl="0" indent="0" eaLnBrk="1" hangingPunct="1">
              <a:spcBef>
                <a:spcPct val="0"/>
              </a:spcBef>
              <a:buNone/>
            </a:pPr>
            <a:r>
              <a:rPr lang="zh-CN" altLang="en-US" sz="2400" b="1" dirty="0">
                <a:ea typeface="黑体" panose="02010609060101010101" pitchFamily="49" charset="-122"/>
              </a:rPr>
              <a:t>乘法规则：</a:t>
            </a:r>
            <a:r>
              <a:rPr lang="en-US" altLang="zh-CN" sz="2400" b="1" dirty="0">
                <a:ea typeface="黑体" panose="02010609060101010101" pitchFamily="49" charset="-122"/>
              </a:rPr>
              <a:t>0×0</a:t>
            </a:r>
            <a:r>
              <a:rPr lang="zh-CN" altLang="en-US" sz="2400" b="1" dirty="0">
                <a:ea typeface="黑体" panose="02010609060101010101" pitchFamily="49" charset="-122"/>
              </a:rPr>
              <a:t>＝</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0×1</a:t>
            </a:r>
            <a:r>
              <a:rPr lang="zh-CN" altLang="en-US" sz="2400" b="1" dirty="0">
                <a:ea typeface="黑体" panose="02010609060101010101" pitchFamily="49" charset="-122"/>
              </a:rPr>
              <a:t>＝</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1×0</a:t>
            </a:r>
            <a:r>
              <a:rPr lang="zh-CN" altLang="en-US" sz="2400" b="1" dirty="0">
                <a:ea typeface="黑体" panose="02010609060101010101" pitchFamily="49" charset="-122"/>
              </a:rPr>
              <a:t>＝</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1×1</a:t>
            </a:r>
            <a:r>
              <a:rPr lang="zh-CN" altLang="en-US" sz="2400" b="1" dirty="0">
                <a:ea typeface="黑体" panose="02010609060101010101" pitchFamily="49" charset="-122"/>
              </a:rPr>
              <a:t>＝</a:t>
            </a:r>
            <a:r>
              <a:rPr lang="en-US" altLang="zh-CN" sz="2400" b="1" dirty="0">
                <a:ea typeface="黑体" panose="02010609060101010101" pitchFamily="49" charset="-122"/>
              </a:rPr>
              <a:t>1</a:t>
            </a:r>
          </a:p>
          <a:p>
            <a:pPr marL="0" lvl="0" indent="0" eaLnBrk="1" hangingPunct="1">
              <a:spcBef>
                <a:spcPct val="0"/>
              </a:spcBef>
              <a:buNone/>
            </a:pPr>
            <a:r>
              <a:rPr lang="zh-CN" altLang="en-US" sz="2400" b="1" dirty="0">
                <a:ea typeface="黑体" panose="02010609060101010101" pitchFamily="49" charset="-122"/>
              </a:rPr>
              <a:t>除法规则：</a:t>
            </a:r>
            <a:r>
              <a:rPr lang="en-US" altLang="zh-CN" sz="2400" b="1" dirty="0">
                <a:ea typeface="黑体" panose="02010609060101010101" pitchFamily="49" charset="-122"/>
              </a:rPr>
              <a:t>0÷1</a:t>
            </a:r>
            <a:r>
              <a:rPr lang="zh-CN" altLang="en-US" sz="2400" b="1" dirty="0">
                <a:ea typeface="黑体" panose="02010609060101010101" pitchFamily="49" charset="-122"/>
              </a:rPr>
              <a:t>＝</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1÷1</a:t>
            </a:r>
            <a:r>
              <a:rPr lang="zh-CN" altLang="en-US" sz="2400" b="1" dirty="0">
                <a:ea typeface="黑体" panose="02010609060101010101" pitchFamily="49" charset="-122"/>
              </a:rPr>
              <a:t>＝</a:t>
            </a:r>
            <a:r>
              <a:rPr lang="en-US" altLang="zh-CN" sz="2400" b="1" dirty="0">
                <a:ea typeface="黑体" panose="02010609060101010101" pitchFamily="49" charset="-122"/>
              </a:rPr>
              <a:t>1</a:t>
            </a:r>
          </a:p>
        </p:txBody>
      </p:sp>
      <p:sp>
        <p:nvSpPr>
          <p:cNvPr id="93189" name="Text Box 5"/>
          <p:cNvSpPr txBox="1"/>
          <p:nvPr/>
        </p:nvSpPr>
        <p:spPr>
          <a:xfrm>
            <a:off x="541338" y="5241925"/>
            <a:ext cx="990600" cy="1066800"/>
          </a:xfrm>
          <a:prstGeom prst="rect">
            <a:avLst/>
          </a:prstGeom>
          <a:solidFill>
            <a:srgbClr val="66CCFF"/>
          </a:solid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solidFill>
                  <a:schemeClr val="bg1"/>
                </a:solidFill>
                <a:ea typeface="黑体" panose="02010609060101010101" pitchFamily="49" charset="-122"/>
              </a:rPr>
              <a:t>运算规则</a:t>
            </a:r>
            <a:endParaRPr lang="zh-CN" altLang="en-US" sz="2400" dirty="0">
              <a:ea typeface="黑体" panose="02010609060101010101" pitchFamily="49" charset="-122"/>
            </a:endParaRPr>
          </a:p>
        </p:txBody>
      </p:sp>
      <p:sp>
        <p:nvSpPr>
          <p:cNvPr id="93190" name="Text Box 6"/>
          <p:cNvSpPr txBox="1"/>
          <p:nvPr/>
        </p:nvSpPr>
        <p:spPr>
          <a:xfrm>
            <a:off x="2232025" y="3352800"/>
            <a:ext cx="5029200" cy="469900"/>
          </a:xfrm>
          <a:prstGeom prst="rect">
            <a:avLst/>
          </a:prstGeom>
          <a:noFill/>
          <a:ln w="12700" cap="flat" cmpd="sng">
            <a:solidFill>
              <a:srgbClr val="339933"/>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algn="ctr">
              <a:spcBef>
                <a:spcPct val="50000"/>
              </a:spcBef>
              <a:buClr>
                <a:schemeClr val="tx2"/>
              </a:buClr>
              <a:buSzPct val="75000"/>
              <a:buFont typeface="Monotype Sorts"/>
              <a:buNone/>
            </a:pPr>
            <a:r>
              <a:rPr lang="zh-CN" altLang="en-US" sz="2400" b="1" dirty="0">
                <a:ea typeface="黑体" panose="02010609060101010101" pitchFamily="49" charset="-122"/>
              </a:rPr>
              <a:t>各数位的权是２的幂</a:t>
            </a:r>
          </a:p>
        </p:txBody>
      </p:sp>
      <p:sp>
        <p:nvSpPr>
          <p:cNvPr id="93191" name="Line 7"/>
          <p:cNvSpPr/>
          <p:nvPr/>
        </p:nvSpPr>
        <p:spPr>
          <a:xfrm flipV="1">
            <a:off x="2636838" y="2590800"/>
            <a:ext cx="0" cy="762000"/>
          </a:xfrm>
          <a:prstGeom prst="line">
            <a:avLst/>
          </a:prstGeom>
          <a:ln w="57150" cap="flat" cmpd="sng">
            <a:solidFill>
              <a:srgbClr val="FF3300"/>
            </a:solidFill>
            <a:prstDash val="solid"/>
            <a:headEnd type="none" w="sm" len="sm"/>
            <a:tailEnd type="triangle" w="med" len="med"/>
          </a:ln>
        </p:spPr>
      </p:sp>
      <p:sp>
        <p:nvSpPr>
          <p:cNvPr id="93192" name="Line 8"/>
          <p:cNvSpPr/>
          <p:nvPr/>
        </p:nvSpPr>
        <p:spPr>
          <a:xfrm flipV="1">
            <a:off x="3671888" y="2590800"/>
            <a:ext cx="0" cy="762000"/>
          </a:xfrm>
          <a:prstGeom prst="line">
            <a:avLst/>
          </a:prstGeom>
          <a:ln w="57150" cap="flat" cmpd="sng">
            <a:solidFill>
              <a:srgbClr val="FF3300"/>
            </a:solidFill>
            <a:prstDash val="solid"/>
            <a:headEnd type="none" w="sm" len="sm"/>
            <a:tailEnd type="triangle" w="med" len="med"/>
          </a:ln>
        </p:spPr>
      </p:sp>
      <p:sp>
        <p:nvSpPr>
          <p:cNvPr id="93193" name="Line 9"/>
          <p:cNvSpPr/>
          <p:nvPr/>
        </p:nvSpPr>
        <p:spPr>
          <a:xfrm flipV="1">
            <a:off x="5697538" y="2590800"/>
            <a:ext cx="0" cy="762000"/>
          </a:xfrm>
          <a:prstGeom prst="line">
            <a:avLst/>
          </a:prstGeom>
          <a:ln w="57150" cap="flat" cmpd="sng">
            <a:solidFill>
              <a:srgbClr val="FF3300"/>
            </a:solidFill>
            <a:prstDash val="solid"/>
            <a:headEnd type="none" w="sm" len="sm"/>
            <a:tailEnd type="triangle" w="med" len="med"/>
          </a:ln>
        </p:spPr>
      </p:sp>
      <p:sp>
        <p:nvSpPr>
          <p:cNvPr id="93194" name="Line 10"/>
          <p:cNvSpPr/>
          <p:nvPr/>
        </p:nvSpPr>
        <p:spPr>
          <a:xfrm flipV="1">
            <a:off x="6911975" y="2590800"/>
            <a:ext cx="0" cy="762000"/>
          </a:xfrm>
          <a:prstGeom prst="line">
            <a:avLst/>
          </a:prstGeom>
          <a:ln w="57150" cap="flat" cmpd="sng">
            <a:solidFill>
              <a:srgbClr val="FF3300"/>
            </a:solidFill>
            <a:prstDash val="solid"/>
            <a:headEnd type="none" w="sm" len="sm"/>
            <a:tailEnd type="triangle" w="med" len="med"/>
          </a:ln>
        </p:spPr>
      </p:sp>
      <p:sp>
        <p:nvSpPr>
          <p:cNvPr id="93195" name="Line 11"/>
          <p:cNvSpPr/>
          <p:nvPr/>
        </p:nvSpPr>
        <p:spPr>
          <a:xfrm flipV="1">
            <a:off x="4662488" y="2590800"/>
            <a:ext cx="0" cy="762000"/>
          </a:xfrm>
          <a:prstGeom prst="line">
            <a:avLst/>
          </a:prstGeom>
          <a:ln w="57150" cap="flat" cmpd="sng">
            <a:solidFill>
              <a:srgbClr val="FF3300"/>
            </a:solidFill>
            <a:prstDash val="solid"/>
            <a:headEnd type="none" w="sm" len="sm"/>
            <a:tailEnd type="triangle" w="med" len="med"/>
          </a:ln>
        </p:spPr>
      </p:sp>
      <p:sp>
        <p:nvSpPr>
          <p:cNvPr id="93196" name="Text Box 12"/>
          <p:cNvSpPr txBox="1"/>
          <p:nvPr/>
        </p:nvSpPr>
        <p:spPr>
          <a:xfrm>
            <a:off x="609600" y="4114800"/>
            <a:ext cx="8001000" cy="4572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zh-CN" sz="2400" dirty="0">
              <a:solidFill>
                <a:srgbClr val="CC3300"/>
              </a:solidFill>
              <a:ea typeface="楷体_GB2312"/>
            </a:endParaRPr>
          </a:p>
        </p:txBody>
      </p:sp>
      <p:sp>
        <p:nvSpPr>
          <p:cNvPr id="93197" name="Text Box 13"/>
          <p:cNvSpPr txBox="1"/>
          <p:nvPr/>
        </p:nvSpPr>
        <p:spPr>
          <a:xfrm>
            <a:off x="457200" y="3924300"/>
            <a:ext cx="8186738" cy="82232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    </a:t>
            </a:r>
            <a:r>
              <a:rPr lang="zh-CN" altLang="en-US" sz="2400" b="1" dirty="0">
                <a:latin typeface="黑体" panose="02010609060101010101" pitchFamily="49" charset="-122"/>
                <a:ea typeface="黑体" panose="02010609060101010101" pitchFamily="49" charset="-122"/>
              </a:rPr>
              <a:t>二进制数只有</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和</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两个数码，它的每一位都可以用电子元件来实现，且运算规则简单，相应的运算电路也容易实现。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wipe(left)">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wipe(left)">
                                      <p:cBhvr>
                                        <p:cTn id="12" dur="500"/>
                                        <p:tgtEl>
                                          <p:spTgt spid="93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wipe(left)">
                                      <p:cBhvr>
                                        <p:cTn id="17" dur="500"/>
                                        <p:tgtEl>
                                          <p:spTgt spid="93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187">
                                            <p:txEl>
                                              <p:pRg st="3" end="3"/>
                                            </p:txEl>
                                          </p:spTgt>
                                        </p:tgtEl>
                                        <p:attrNameLst>
                                          <p:attrName>style.visibility</p:attrName>
                                        </p:attrNameLst>
                                      </p:cBhvr>
                                      <p:to>
                                        <p:strVal val="visible"/>
                                      </p:to>
                                    </p:set>
                                    <p:animEffect transition="in" filter="wipe(left)">
                                      <p:cBhvr>
                                        <p:cTn id="22" dur="500"/>
                                        <p:tgtEl>
                                          <p:spTgt spid="931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93191"/>
                                        </p:tgtEl>
                                        <p:attrNameLst>
                                          <p:attrName>style.visibility</p:attrName>
                                        </p:attrNameLst>
                                      </p:cBhvr>
                                      <p:to>
                                        <p:strVal val="visible"/>
                                      </p:to>
                                    </p:set>
                                    <p:animEffect transition="in" filter="slide(fromBottom)">
                                      <p:cBhvr>
                                        <p:cTn id="27" dur="500"/>
                                        <p:tgtEl>
                                          <p:spTgt spid="93191"/>
                                        </p:tgtEl>
                                      </p:cBhvr>
                                    </p:animEffect>
                                  </p:childTnLst>
                                </p:cTn>
                              </p:par>
                            </p:childTnLst>
                          </p:cTn>
                        </p:par>
                        <p:par>
                          <p:cTn id="28" fill="hold">
                            <p:stCondLst>
                              <p:cond delay="500"/>
                            </p:stCondLst>
                            <p:childTnLst>
                              <p:par>
                                <p:cTn id="29" presetID="12" presetClass="entr" presetSubtype="4" fill="hold" nodeType="afterEffect">
                                  <p:stCondLst>
                                    <p:cond delay="0"/>
                                  </p:stCondLst>
                                  <p:childTnLst>
                                    <p:set>
                                      <p:cBhvr>
                                        <p:cTn id="30" dur="1" fill="hold">
                                          <p:stCondLst>
                                            <p:cond delay="0"/>
                                          </p:stCondLst>
                                        </p:cTn>
                                        <p:tgtEl>
                                          <p:spTgt spid="93192"/>
                                        </p:tgtEl>
                                        <p:attrNameLst>
                                          <p:attrName>style.visibility</p:attrName>
                                        </p:attrNameLst>
                                      </p:cBhvr>
                                      <p:to>
                                        <p:strVal val="visible"/>
                                      </p:to>
                                    </p:set>
                                    <p:animEffect transition="in" filter="slide(fromBottom)">
                                      <p:cBhvr>
                                        <p:cTn id="31" dur="500"/>
                                        <p:tgtEl>
                                          <p:spTgt spid="93192"/>
                                        </p:tgtEl>
                                      </p:cBhvr>
                                    </p:animEffect>
                                  </p:childTnLst>
                                </p:cTn>
                              </p:par>
                            </p:childTnLst>
                          </p:cTn>
                        </p:par>
                        <p:par>
                          <p:cTn id="32" fill="hold">
                            <p:stCondLst>
                              <p:cond delay="1000"/>
                            </p:stCondLst>
                            <p:childTnLst>
                              <p:par>
                                <p:cTn id="33" presetID="12" presetClass="entr" presetSubtype="4" fill="hold" nodeType="afterEffect">
                                  <p:stCondLst>
                                    <p:cond delay="0"/>
                                  </p:stCondLst>
                                  <p:childTnLst>
                                    <p:set>
                                      <p:cBhvr>
                                        <p:cTn id="34" dur="1" fill="hold">
                                          <p:stCondLst>
                                            <p:cond delay="0"/>
                                          </p:stCondLst>
                                        </p:cTn>
                                        <p:tgtEl>
                                          <p:spTgt spid="93195"/>
                                        </p:tgtEl>
                                        <p:attrNameLst>
                                          <p:attrName>style.visibility</p:attrName>
                                        </p:attrNameLst>
                                      </p:cBhvr>
                                      <p:to>
                                        <p:strVal val="visible"/>
                                      </p:to>
                                    </p:set>
                                    <p:animEffect transition="in" filter="slide(fromBottom)">
                                      <p:cBhvr>
                                        <p:cTn id="35" dur="500"/>
                                        <p:tgtEl>
                                          <p:spTgt spid="93195"/>
                                        </p:tgtEl>
                                      </p:cBhvr>
                                    </p:animEffect>
                                  </p:childTnLst>
                                </p:cTn>
                              </p:par>
                            </p:childTnLst>
                          </p:cTn>
                        </p:par>
                        <p:par>
                          <p:cTn id="36" fill="hold">
                            <p:stCondLst>
                              <p:cond delay="1500"/>
                            </p:stCondLst>
                            <p:childTnLst>
                              <p:par>
                                <p:cTn id="37" presetID="12" presetClass="entr" presetSubtype="4" fill="hold" nodeType="afterEffect">
                                  <p:stCondLst>
                                    <p:cond delay="0"/>
                                  </p:stCondLst>
                                  <p:childTnLst>
                                    <p:set>
                                      <p:cBhvr>
                                        <p:cTn id="38" dur="1" fill="hold">
                                          <p:stCondLst>
                                            <p:cond delay="0"/>
                                          </p:stCondLst>
                                        </p:cTn>
                                        <p:tgtEl>
                                          <p:spTgt spid="93193"/>
                                        </p:tgtEl>
                                        <p:attrNameLst>
                                          <p:attrName>style.visibility</p:attrName>
                                        </p:attrNameLst>
                                      </p:cBhvr>
                                      <p:to>
                                        <p:strVal val="visible"/>
                                      </p:to>
                                    </p:set>
                                    <p:animEffect transition="in" filter="slide(fromBottom)">
                                      <p:cBhvr>
                                        <p:cTn id="39" dur="500"/>
                                        <p:tgtEl>
                                          <p:spTgt spid="93193"/>
                                        </p:tgtEl>
                                      </p:cBhvr>
                                    </p:animEffect>
                                  </p:childTnLst>
                                </p:cTn>
                              </p:par>
                            </p:childTnLst>
                          </p:cTn>
                        </p:par>
                        <p:par>
                          <p:cTn id="40" fill="hold">
                            <p:stCondLst>
                              <p:cond delay="2000"/>
                            </p:stCondLst>
                            <p:childTnLst>
                              <p:par>
                                <p:cTn id="41" presetID="12" presetClass="entr" presetSubtype="4" fill="hold" nodeType="afterEffect">
                                  <p:stCondLst>
                                    <p:cond delay="0"/>
                                  </p:stCondLst>
                                  <p:childTnLst>
                                    <p:set>
                                      <p:cBhvr>
                                        <p:cTn id="42" dur="1" fill="hold">
                                          <p:stCondLst>
                                            <p:cond delay="0"/>
                                          </p:stCondLst>
                                        </p:cTn>
                                        <p:tgtEl>
                                          <p:spTgt spid="93194"/>
                                        </p:tgtEl>
                                        <p:attrNameLst>
                                          <p:attrName>style.visibility</p:attrName>
                                        </p:attrNameLst>
                                      </p:cBhvr>
                                      <p:to>
                                        <p:strVal val="visible"/>
                                      </p:to>
                                    </p:set>
                                    <p:animEffect transition="in" filter="slide(fromBottom)">
                                      <p:cBhvr>
                                        <p:cTn id="43" dur="500"/>
                                        <p:tgtEl>
                                          <p:spTgt spid="93194"/>
                                        </p:tgtEl>
                                      </p:cBhvr>
                                    </p:animEffect>
                                  </p:childTnLst>
                                </p:cTn>
                              </p:par>
                            </p:childTnLst>
                          </p:cTn>
                        </p:par>
                        <p:par>
                          <p:cTn id="44" fill="hold">
                            <p:stCondLst>
                              <p:cond delay="2500"/>
                            </p:stCondLst>
                            <p:childTnLst>
                              <p:par>
                                <p:cTn id="45" presetID="5" presetClass="entr" presetSubtype="10" fill="hold" grpId="0" nodeType="afterEffect">
                                  <p:stCondLst>
                                    <p:cond delay="0"/>
                                  </p:stCondLst>
                                  <p:childTnLst>
                                    <p:set>
                                      <p:cBhvr>
                                        <p:cTn id="46" dur="1" fill="hold">
                                          <p:stCondLst>
                                            <p:cond delay="0"/>
                                          </p:stCondLst>
                                        </p:cTn>
                                        <p:tgtEl>
                                          <p:spTgt spid="93190"/>
                                        </p:tgtEl>
                                        <p:attrNameLst>
                                          <p:attrName>style.visibility</p:attrName>
                                        </p:attrNameLst>
                                      </p:cBhvr>
                                      <p:to>
                                        <p:strVal val="visible"/>
                                      </p:to>
                                    </p:set>
                                    <p:animEffect transition="in" filter="checkerboard(across)">
                                      <p:cBhvr>
                                        <p:cTn id="47" dur="500"/>
                                        <p:tgtEl>
                                          <p:spTgt spid="93190"/>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nodePh="1">
                                  <p:stCondLst>
                                    <p:cond delay="0"/>
                                  </p:stCondLst>
                                  <p:endCondLst>
                                    <p:cond evt="begin" delay="0">
                                      <p:tn val="50"/>
                                    </p:cond>
                                  </p:endCondLst>
                                  <p:childTnLst>
                                    <p:set>
                                      <p:cBhvr>
                                        <p:cTn id="51" dur="1" fill="hold">
                                          <p:stCondLst>
                                            <p:cond delay="0"/>
                                          </p:stCondLst>
                                        </p:cTn>
                                        <p:tgtEl>
                                          <p:spTgt spid="93196"/>
                                        </p:tgtEl>
                                        <p:attrNameLst>
                                          <p:attrName>style.visibility</p:attrName>
                                        </p:attrNameLst>
                                      </p:cBhvr>
                                      <p:to>
                                        <p:strVal val="visible"/>
                                      </p:to>
                                    </p:set>
                                    <p:animEffect transition="in" filter="slide(fromBottom)">
                                      <p:cBhvr>
                                        <p:cTn id="52" dur="500"/>
                                        <p:tgtEl>
                                          <p:spTgt spid="9319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93197"/>
                                        </p:tgtEl>
                                        <p:attrNameLst>
                                          <p:attrName>style.visibility</p:attrName>
                                        </p:attrNameLst>
                                      </p:cBhvr>
                                      <p:to>
                                        <p:strVal val="visible"/>
                                      </p:to>
                                    </p:set>
                                    <p:anim calcmode="lin" valueType="num">
                                      <p:cBhvr additive="base">
                                        <p:cTn id="57" dur="500" fill="hold"/>
                                        <p:tgtEl>
                                          <p:spTgt spid="93197"/>
                                        </p:tgtEl>
                                        <p:attrNameLst>
                                          <p:attrName>ppt_x</p:attrName>
                                        </p:attrNameLst>
                                      </p:cBhvr>
                                      <p:tavLst>
                                        <p:tav tm="0">
                                          <p:val>
                                            <p:strVal val="#ppt_x"/>
                                          </p:val>
                                        </p:tav>
                                        <p:tav tm="100000">
                                          <p:val>
                                            <p:strVal val="#ppt_x"/>
                                          </p:val>
                                        </p:tav>
                                      </p:tavLst>
                                    </p:anim>
                                    <p:anim calcmode="lin" valueType="num">
                                      <p:cBhvr additive="base">
                                        <p:cTn id="58" dur="500" fill="hold"/>
                                        <p:tgtEl>
                                          <p:spTgt spid="9319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93189"/>
                                        </p:tgtEl>
                                        <p:attrNameLst>
                                          <p:attrName>style.visibility</p:attrName>
                                        </p:attrNameLst>
                                      </p:cBhvr>
                                      <p:to>
                                        <p:strVal val="visible"/>
                                      </p:to>
                                    </p:set>
                                    <p:animEffect transition="in" filter="dissolve">
                                      <p:cBhvr>
                                        <p:cTn id="63" dur="500"/>
                                        <p:tgtEl>
                                          <p:spTgt spid="9318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93188">
                                            <p:txEl>
                                              <p:pRg st="0" end="0"/>
                                            </p:txEl>
                                          </p:spTgt>
                                        </p:tgtEl>
                                        <p:attrNameLst>
                                          <p:attrName>style.visibility</p:attrName>
                                        </p:attrNameLst>
                                      </p:cBhvr>
                                      <p:to>
                                        <p:strVal val="visible"/>
                                      </p:to>
                                    </p:set>
                                    <p:animEffect transition="in" filter="wipe(left)">
                                      <p:cBhvr>
                                        <p:cTn id="68" dur="500"/>
                                        <p:tgtEl>
                                          <p:spTgt spid="93188">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93188">
                                            <p:txEl>
                                              <p:pRg st="1" end="1"/>
                                            </p:txEl>
                                          </p:spTgt>
                                        </p:tgtEl>
                                        <p:attrNameLst>
                                          <p:attrName>style.visibility</p:attrName>
                                        </p:attrNameLst>
                                      </p:cBhvr>
                                      <p:to>
                                        <p:strVal val="visible"/>
                                      </p:to>
                                    </p:set>
                                    <p:animEffect transition="in" filter="wipe(left)">
                                      <p:cBhvr>
                                        <p:cTn id="73" dur="500"/>
                                        <p:tgtEl>
                                          <p:spTgt spid="93188">
                                            <p:txEl>
                                              <p:pRg st="1" end="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93188">
                                            <p:txEl>
                                              <p:pRg st="2" end="2"/>
                                            </p:txEl>
                                          </p:spTgt>
                                        </p:tgtEl>
                                        <p:attrNameLst>
                                          <p:attrName>style.visibility</p:attrName>
                                        </p:attrNameLst>
                                      </p:cBhvr>
                                      <p:to>
                                        <p:strVal val="visible"/>
                                      </p:to>
                                    </p:set>
                                    <p:animEffect transition="in" filter="wipe(left)">
                                      <p:cBhvr>
                                        <p:cTn id="78" dur="500"/>
                                        <p:tgtEl>
                                          <p:spTgt spid="93188">
                                            <p:txEl>
                                              <p:pRg st="2" end="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93188">
                                            <p:txEl>
                                              <p:pRg st="3" end="3"/>
                                            </p:txEl>
                                          </p:spTgt>
                                        </p:tgtEl>
                                        <p:attrNameLst>
                                          <p:attrName>style.visibility</p:attrName>
                                        </p:attrNameLst>
                                      </p:cBhvr>
                                      <p:to>
                                        <p:strVal val="visible"/>
                                      </p:to>
                                    </p:set>
                                    <p:animEffect transition="in" filter="wipe(left)">
                                      <p:cBhvr>
                                        <p:cTn id="83" dur="500"/>
                                        <p:tgtEl>
                                          <p:spTgt spid="931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P spid="93188" grpId="0" build="p"/>
      <p:bldP spid="93189" grpId="0" animBg="1"/>
      <p:bldP spid="93190" grpId="0" animBg="1"/>
      <p:bldP spid="93196" grpId="0"/>
      <p:bldP spid="9319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120</a:t>
            </a:fld>
            <a:r>
              <a:rPr lang="zh-CN" altLang="en-US" sz="1400" dirty="0">
                <a:ea typeface="楷体_GB2312"/>
              </a:rPr>
              <a:t>）</a:t>
            </a:r>
          </a:p>
        </p:txBody>
      </p:sp>
      <p:sp>
        <p:nvSpPr>
          <p:cNvPr id="236546" name="Text Box 2"/>
          <p:cNvSpPr txBox="1"/>
          <p:nvPr/>
        </p:nvSpPr>
        <p:spPr>
          <a:xfrm>
            <a:off x="220663" y="1308100"/>
            <a:ext cx="4344987" cy="180022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如果要用与非运算逻辑符号画逻辑图，则应先将最简与或式转换成最简与非－与非式，如下</a:t>
            </a:r>
          </a:p>
        </p:txBody>
      </p:sp>
      <p:grpSp>
        <p:nvGrpSpPr>
          <p:cNvPr id="236567" name="Group 23"/>
          <p:cNvGrpSpPr/>
          <p:nvPr/>
        </p:nvGrpSpPr>
        <p:grpSpPr>
          <a:xfrm>
            <a:off x="292100" y="3094038"/>
            <a:ext cx="4598988" cy="1789112"/>
            <a:chOff x="184" y="2192"/>
            <a:chExt cx="2897" cy="1127"/>
          </a:xfrm>
        </p:grpSpPr>
        <p:graphicFrame>
          <p:nvGraphicFramePr>
            <p:cNvPr id="157709" name="Object 18"/>
            <p:cNvGraphicFramePr>
              <a:graphicFrameLocks noChangeAspect="1"/>
            </p:cNvGraphicFramePr>
            <p:nvPr/>
          </p:nvGraphicFramePr>
          <p:xfrm>
            <a:off x="325" y="2192"/>
            <a:ext cx="2107" cy="1127"/>
          </p:xfrm>
          <a:graphic>
            <a:graphicData uri="http://schemas.openxmlformats.org/presentationml/2006/ole">
              <mc:AlternateContent xmlns:mc="http://schemas.openxmlformats.org/markup-compatibility/2006">
                <mc:Choice xmlns:v="urn:schemas-microsoft-com:vml" Requires="v">
                  <p:oleObj spid="_x0000_s58373" r:id="rId3" imgW="28308300" imgH="15144750" progId="Equation.3">
                    <p:embed/>
                  </p:oleObj>
                </mc:Choice>
                <mc:Fallback>
                  <p:oleObj r:id="rId3" imgW="28308300" imgH="15144750" progId="Equation.3">
                    <p:embed/>
                    <p:pic>
                      <p:nvPicPr>
                        <p:cNvPr id="0" name="图片 3209"/>
                        <p:cNvPicPr/>
                        <p:nvPr/>
                      </p:nvPicPr>
                      <p:blipFill>
                        <a:blip r:embed="rId4"/>
                        <a:stretch>
                          <a:fillRect/>
                        </a:stretch>
                      </p:blipFill>
                      <p:spPr>
                        <a:xfrm>
                          <a:off x="325" y="2192"/>
                          <a:ext cx="2107" cy="1127"/>
                        </a:xfrm>
                        <a:prstGeom prst="rect">
                          <a:avLst/>
                        </a:prstGeom>
                        <a:noFill/>
                        <a:ln w="38100">
                          <a:noFill/>
                          <a:miter/>
                        </a:ln>
                      </p:spPr>
                    </p:pic>
                  </p:oleObj>
                </mc:Fallback>
              </mc:AlternateContent>
            </a:graphicData>
          </a:graphic>
        </p:graphicFrame>
        <p:sp>
          <p:nvSpPr>
            <p:cNvPr id="157710" name="AutoShape 19"/>
            <p:cNvSpPr/>
            <p:nvPr/>
          </p:nvSpPr>
          <p:spPr>
            <a:xfrm>
              <a:off x="184" y="2407"/>
              <a:ext cx="92" cy="750"/>
            </a:xfrm>
            <a:prstGeom prst="leftBrace">
              <a:avLst>
                <a:gd name="adj1" fmla="val 67934"/>
                <a:gd name="adj2" fmla="val 50000"/>
              </a:avLst>
            </a:prstGeom>
            <a:noFill/>
            <a:ln w="25400" cap="flat" cmpd="sng">
              <a:solidFill>
                <a:schemeClr val="tx1"/>
              </a:solidFill>
              <a:prstDash val="solid"/>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7711" name="Text Box 20"/>
            <p:cNvSpPr txBox="1"/>
            <p:nvPr/>
          </p:nvSpPr>
          <p:spPr>
            <a:xfrm>
              <a:off x="2469" y="2560"/>
              <a:ext cx="612" cy="288"/>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(1·3·2)</a:t>
              </a:r>
            </a:p>
          </p:txBody>
        </p:sp>
      </p:grpSp>
      <p:grpSp>
        <p:nvGrpSpPr>
          <p:cNvPr id="157701" name="Group 22"/>
          <p:cNvGrpSpPr/>
          <p:nvPr/>
        </p:nvGrpSpPr>
        <p:grpSpPr>
          <a:xfrm>
            <a:off x="334963" y="242888"/>
            <a:ext cx="4524375" cy="1014412"/>
            <a:chOff x="211" y="252"/>
            <a:chExt cx="2850" cy="639"/>
          </a:xfrm>
        </p:grpSpPr>
        <p:graphicFrame>
          <p:nvGraphicFramePr>
            <p:cNvPr id="157706" name="Object 16"/>
            <p:cNvGraphicFramePr>
              <a:graphicFrameLocks noChangeAspect="1"/>
            </p:cNvGraphicFramePr>
            <p:nvPr/>
          </p:nvGraphicFramePr>
          <p:xfrm>
            <a:off x="335" y="252"/>
            <a:ext cx="2061" cy="639"/>
          </p:xfrm>
          <a:graphic>
            <a:graphicData uri="http://schemas.openxmlformats.org/presentationml/2006/ole">
              <mc:AlternateContent xmlns:mc="http://schemas.openxmlformats.org/markup-compatibility/2006">
                <mc:Choice xmlns:v="urn:schemas-microsoft-com:vml" Requires="v">
                  <p:oleObj spid="_x0000_s58374" r:id="rId5" imgW="28308300" imgH="8772525" progId="Equation.3">
                    <p:embed/>
                  </p:oleObj>
                </mc:Choice>
                <mc:Fallback>
                  <p:oleObj r:id="rId5" imgW="28308300" imgH="8772525" progId="Equation.3">
                    <p:embed/>
                    <p:pic>
                      <p:nvPicPr>
                        <p:cNvPr id="0" name="图片 3213"/>
                        <p:cNvPicPr/>
                        <p:nvPr/>
                      </p:nvPicPr>
                      <p:blipFill>
                        <a:blip r:embed="rId6"/>
                        <a:stretch>
                          <a:fillRect/>
                        </a:stretch>
                      </p:blipFill>
                      <p:spPr>
                        <a:xfrm>
                          <a:off x="335" y="252"/>
                          <a:ext cx="2061" cy="639"/>
                        </a:xfrm>
                        <a:prstGeom prst="rect">
                          <a:avLst/>
                        </a:prstGeom>
                        <a:noFill/>
                        <a:ln w="38100">
                          <a:noFill/>
                          <a:miter/>
                        </a:ln>
                      </p:spPr>
                    </p:pic>
                  </p:oleObj>
                </mc:Fallback>
              </mc:AlternateContent>
            </a:graphicData>
          </a:graphic>
        </p:graphicFrame>
        <p:sp>
          <p:nvSpPr>
            <p:cNvPr id="157707" name="AutoShape 17"/>
            <p:cNvSpPr/>
            <p:nvPr/>
          </p:nvSpPr>
          <p:spPr>
            <a:xfrm>
              <a:off x="211" y="358"/>
              <a:ext cx="64" cy="457"/>
            </a:xfrm>
            <a:prstGeom prst="leftBrace">
              <a:avLst>
                <a:gd name="adj1" fmla="val 59505"/>
                <a:gd name="adj2" fmla="val 50000"/>
              </a:avLst>
            </a:prstGeom>
            <a:noFill/>
            <a:ln w="25400" cap="flat" cmpd="sng">
              <a:solidFill>
                <a:schemeClr val="tx1"/>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57708" name="Text Box 21"/>
            <p:cNvSpPr txBox="1"/>
            <p:nvPr/>
          </p:nvSpPr>
          <p:spPr>
            <a:xfrm>
              <a:off x="2449" y="430"/>
              <a:ext cx="612" cy="288"/>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(1·3·1)</a:t>
              </a:r>
            </a:p>
          </p:txBody>
        </p:sp>
      </p:grpSp>
      <p:sp>
        <p:nvSpPr>
          <p:cNvPr id="236568" name="Text Box 24"/>
          <p:cNvSpPr txBox="1"/>
          <p:nvPr/>
        </p:nvSpPr>
        <p:spPr>
          <a:xfrm>
            <a:off x="206375" y="4887913"/>
            <a:ext cx="4344988" cy="180022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根据式（</a:t>
            </a:r>
            <a:r>
              <a:rPr lang="en-US" altLang="zh-CN" sz="2800" b="1" dirty="0">
                <a:latin typeface="黑体" panose="02010609060101010101" pitchFamily="49" charset="-122"/>
                <a:ea typeface="黑体" panose="02010609060101010101" pitchFamily="49" charset="-122"/>
              </a:rPr>
              <a:t>1</a:t>
            </a:r>
            <a:r>
              <a:rPr lang="en-US" altLang="zh-CN" sz="2800" b="1" dirty="0">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a:t>
            </a:r>
            <a:r>
              <a:rPr lang="en-US" altLang="zh-CN" sz="2800" b="1" dirty="0">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）可画出逻辑图如图（</a:t>
            </a: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）所示。根据式（</a:t>
            </a:r>
            <a:r>
              <a:rPr lang="en-US" altLang="zh-CN" sz="2800" b="1" dirty="0">
                <a:latin typeface="黑体" panose="02010609060101010101" pitchFamily="49" charset="-122"/>
                <a:ea typeface="黑体" panose="02010609060101010101" pitchFamily="49" charset="-122"/>
              </a:rPr>
              <a:t>1</a:t>
            </a:r>
            <a:r>
              <a:rPr lang="en-US" altLang="zh-CN" sz="2800" b="1" dirty="0">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a:t>
            </a:r>
            <a:r>
              <a:rPr lang="en-US" altLang="zh-CN" sz="2800" b="1" dirty="0">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）可画出逻辑图如图（</a:t>
            </a:r>
            <a:r>
              <a:rPr lang="en-US" altLang="zh-CN" sz="2800" b="1" dirty="0">
                <a:latin typeface="黑体" panose="02010609060101010101" pitchFamily="49" charset="-122"/>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）所示。</a:t>
            </a:r>
          </a:p>
        </p:txBody>
      </p:sp>
      <p:grpSp>
        <p:nvGrpSpPr>
          <p:cNvPr id="236717" name="Group 173"/>
          <p:cNvGrpSpPr/>
          <p:nvPr/>
        </p:nvGrpSpPr>
        <p:grpSpPr>
          <a:xfrm>
            <a:off x="5481638" y="312738"/>
            <a:ext cx="3119437" cy="6138862"/>
            <a:chOff x="3453" y="197"/>
            <a:chExt cx="1965" cy="3867"/>
          </a:xfrm>
        </p:grpSpPr>
        <p:pic>
          <p:nvPicPr>
            <p:cNvPr id="157704" name="Picture 174"/>
            <p:cNvPicPr>
              <a:picLocks noChangeAspect="1"/>
            </p:cNvPicPr>
            <p:nvPr/>
          </p:nvPicPr>
          <p:blipFill>
            <a:blip r:embed="rId7"/>
            <a:stretch>
              <a:fillRect/>
            </a:stretch>
          </p:blipFill>
          <p:spPr>
            <a:xfrm>
              <a:off x="3453" y="197"/>
              <a:ext cx="1938" cy="1943"/>
            </a:xfrm>
            <a:prstGeom prst="rect">
              <a:avLst/>
            </a:prstGeom>
            <a:noFill/>
            <a:ln w="38100">
              <a:noFill/>
            </a:ln>
          </p:spPr>
        </p:pic>
        <p:pic>
          <p:nvPicPr>
            <p:cNvPr id="157705" name="Picture 175"/>
            <p:cNvPicPr>
              <a:picLocks noChangeAspect="1"/>
            </p:cNvPicPr>
            <p:nvPr/>
          </p:nvPicPr>
          <p:blipFill>
            <a:blip r:embed="rId8"/>
            <a:stretch>
              <a:fillRect/>
            </a:stretch>
          </p:blipFill>
          <p:spPr>
            <a:xfrm>
              <a:off x="3473" y="2165"/>
              <a:ext cx="1945" cy="1899"/>
            </a:xfrm>
            <a:prstGeom prst="rect">
              <a:avLst/>
            </a:prstGeom>
            <a:noFill/>
            <a:ln w="38100">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546"/>
                                        </p:tgtEl>
                                        <p:attrNameLst>
                                          <p:attrName>style.visibility</p:attrName>
                                        </p:attrNameLst>
                                      </p:cBhvr>
                                      <p:to>
                                        <p:strVal val="visible"/>
                                      </p:to>
                                    </p:set>
                                    <p:animEffect transition="in" filter="wipe(left)">
                                      <p:cBhvr>
                                        <p:cTn id="7" dur="500"/>
                                        <p:tgtEl>
                                          <p:spTgt spid="2365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6567"/>
                                        </p:tgtEl>
                                        <p:attrNameLst>
                                          <p:attrName>style.visibility</p:attrName>
                                        </p:attrNameLst>
                                      </p:cBhvr>
                                      <p:to>
                                        <p:strVal val="visible"/>
                                      </p:to>
                                    </p:set>
                                    <p:anim calcmode="lin" valueType="num">
                                      <p:cBhvr additive="base">
                                        <p:cTn id="12" dur="500" fill="hold"/>
                                        <p:tgtEl>
                                          <p:spTgt spid="236567"/>
                                        </p:tgtEl>
                                        <p:attrNameLst>
                                          <p:attrName>ppt_x</p:attrName>
                                        </p:attrNameLst>
                                      </p:cBhvr>
                                      <p:tavLst>
                                        <p:tav tm="0">
                                          <p:val>
                                            <p:strVal val="0-#ppt_w/2"/>
                                          </p:val>
                                        </p:tav>
                                        <p:tav tm="100000">
                                          <p:val>
                                            <p:strVal val="#ppt_x"/>
                                          </p:val>
                                        </p:tav>
                                      </p:tavLst>
                                    </p:anim>
                                    <p:anim calcmode="lin" valueType="num">
                                      <p:cBhvr additive="base">
                                        <p:cTn id="13" dur="500" fill="hold"/>
                                        <p:tgtEl>
                                          <p:spTgt spid="23656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6568"/>
                                        </p:tgtEl>
                                        <p:attrNameLst>
                                          <p:attrName>style.visibility</p:attrName>
                                        </p:attrNameLst>
                                      </p:cBhvr>
                                      <p:to>
                                        <p:strVal val="visible"/>
                                      </p:to>
                                    </p:set>
                                    <p:animEffect transition="in" filter="wipe(left)">
                                      <p:cBhvr>
                                        <p:cTn id="18" dur="500"/>
                                        <p:tgtEl>
                                          <p:spTgt spid="23656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6717"/>
                                        </p:tgtEl>
                                        <p:attrNameLst>
                                          <p:attrName>style.visibility</p:attrName>
                                        </p:attrNameLst>
                                      </p:cBhvr>
                                      <p:to>
                                        <p:strVal val="visible"/>
                                      </p:to>
                                    </p:set>
                                    <p:anim calcmode="lin" valueType="num">
                                      <p:cBhvr additive="base">
                                        <p:cTn id="23" dur="500" fill="hold"/>
                                        <p:tgtEl>
                                          <p:spTgt spid="236717"/>
                                        </p:tgtEl>
                                        <p:attrNameLst>
                                          <p:attrName>ppt_x</p:attrName>
                                        </p:attrNameLst>
                                      </p:cBhvr>
                                      <p:tavLst>
                                        <p:tav tm="0">
                                          <p:val>
                                            <p:strVal val="#ppt_x"/>
                                          </p:val>
                                        </p:tav>
                                        <p:tav tm="100000">
                                          <p:val>
                                            <p:strVal val="#ppt_x"/>
                                          </p:val>
                                        </p:tav>
                                      </p:tavLst>
                                    </p:anim>
                                    <p:anim calcmode="lin" valueType="num">
                                      <p:cBhvr additive="base">
                                        <p:cTn id="24" dur="500" fill="hold"/>
                                        <p:tgtEl>
                                          <p:spTgt spid="2367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p:bldP spid="236568"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121</a:t>
            </a:fld>
            <a:r>
              <a:rPr lang="zh-CN" altLang="en-US" sz="1400" dirty="0">
                <a:ea typeface="楷体_GB2312"/>
              </a:rPr>
              <a:t>）</a:t>
            </a:r>
          </a:p>
        </p:txBody>
      </p:sp>
      <p:sp>
        <p:nvSpPr>
          <p:cNvPr id="158723" name="Text Box 4"/>
          <p:cNvSpPr txBox="1"/>
          <p:nvPr/>
        </p:nvSpPr>
        <p:spPr>
          <a:xfrm>
            <a:off x="220663" y="554038"/>
            <a:ext cx="8713787" cy="4281487"/>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40000"/>
              </a:lnSpc>
              <a:spcBef>
                <a:spcPct val="0"/>
              </a:spcBef>
              <a:buNone/>
            </a:pPr>
            <a:r>
              <a:rPr lang="zh-CN" altLang="en-US" sz="2400" dirty="0">
                <a:ea typeface="楷体_GB2312"/>
              </a:rPr>
              <a:t>　 </a:t>
            </a:r>
            <a:r>
              <a:rPr lang="zh-CN" altLang="en-US" sz="2800" b="1" dirty="0">
                <a:solidFill>
                  <a:srgbClr val="CC3300"/>
                </a:solidFill>
                <a:ea typeface="黑体" panose="02010609060101010101" pitchFamily="49" charset="-122"/>
              </a:rPr>
              <a:t>二、由</a:t>
            </a:r>
            <a:r>
              <a:rPr lang="zh-CN" altLang="en-US" sz="2800" b="1" dirty="0">
                <a:solidFill>
                  <a:srgbClr val="CC3300"/>
                </a:solidFill>
                <a:latin typeface="黑体" panose="02010609060101010101" pitchFamily="49" charset="-122"/>
                <a:ea typeface="黑体" panose="02010609060101010101" pitchFamily="49" charset="-122"/>
              </a:rPr>
              <a:t>逻辑图到真值表的转换</a:t>
            </a:r>
          </a:p>
          <a:p>
            <a:pPr marL="0" lvl="0" indent="0" eaLnBrk="1" hangingPunct="1">
              <a:lnSpc>
                <a:spcPct val="140000"/>
              </a:lnSpc>
              <a:spcBef>
                <a:spcPct val="0"/>
              </a:spcBef>
              <a:buNone/>
            </a:pPr>
            <a:r>
              <a:rPr lang="zh-CN" altLang="en-US" sz="2800" b="1" dirty="0">
                <a:latin typeface="黑体" panose="02010609060101010101" pitchFamily="49" charset="-122"/>
                <a:ea typeface="黑体" panose="02010609060101010101" pitchFamily="49" charset="-122"/>
              </a:rPr>
              <a:t>  </a:t>
            </a:r>
            <a:r>
              <a:rPr lang="en-US" altLang="zh-CN" sz="2800" b="1" dirty="0">
                <a:solidFill>
                  <a:schemeClr val="accent2"/>
                </a:solidFill>
                <a:latin typeface="黑体" panose="02010609060101010101" pitchFamily="49" charset="-122"/>
                <a:ea typeface="黑体" panose="02010609060101010101" pitchFamily="49" charset="-122"/>
              </a:rPr>
              <a:t>1</a:t>
            </a:r>
            <a:r>
              <a:rPr lang="zh-CN" altLang="en-US" sz="2800" b="1" dirty="0">
                <a:solidFill>
                  <a:schemeClr val="accent2"/>
                </a:solidFill>
                <a:latin typeface="黑体" panose="02010609060101010101" pitchFamily="49" charset="-122"/>
                <a:ea typeface="黑体" panose="02010609060101010101" pitchFamily="49" charset="-122"/>
              </a:rPr>
              <a:t>、一般步骤</a:t>
            </a:r>
          </a:p>
          <a:p>
            <a:pPr marL="0" lvl="0" indent="0" eaLnBrk="1" hangingPunct="1">
              <a:lnSpc>
                <a:spcPct val="140000"/>
              </a:lnSpc>
              <a:spcBef>
                <a:spcPct val="0"/>
              </a:spcBef>
              <a:buNone/>
            </a:pPr>
            <a:r>
              <a:rPr lang="zh-CN" altLang="en-US" sz="2800" b="1" dirty="0">
                <a:latin typeface="黑体" panose="02010609060101010101" pitchFamily="49" charset="-122"/>
                <a:ea typeface="黑体" panose="02010609060101010101" pitchFamily="49" charset="-122"/>
              </a:rPr>
              <a:t>  ⑴ 从输入到输出或从输出到输入，用逐级推导的方法，写出输出变量（函数）的逻辑表达式。</a:t>
            </a:r>
          </a:p>
          <a:p>
            <a:pPr marL="0" lvl="0" indent="0" eaLnBrk="1" hangingPunct="1">
              <a:lnSpc>
                <a:spcPct val="140000"/>
              </a:lnSpc>
              <a:spcBef>
                <a:spcPct val="0"/>
              </a:spcBef>
              <a:buNone/>
            </a:pPr>
            <a:r>
              <a:rPr lang="zh-CN" altLang="en-US" sz="2800" b="1" dirty="0">
                <a:latin typeface="黑体" panose="02010609060101010101" pitchFamily="49" charset="-122"/>
                <a:ea typeface="黑体" panose="02010609060101010101" pitchFamily="49" charset="-122"/>
              </a:rPr>
              <a:t>  ⑵ 进行化简，求出函数的最简与或表达式。</a:t>
            </a:r>
          </a:p>
          <a:p>
            <a:pPr marL="0" lvl="0" indent="0" eaLnBrk="1" hangingPunct="1">
              <a:lnSpc>
                <a:spcPct val="140000"/>
              </a:lnSpc>
              <a:spcBef>
                <a:spcPct val="0"/>
              </a:spcBef>
              <a:buNone/>
            </a:pPr>
            <a:r>
              <a:rPr lang="zh-CN" altLang="en-US" sz="2800" b="1" dirty="0">
                <a:latin typeface="黑体" panose="02010609060101010101" pitchFamily="49" charset="-122"/>
                <a:ea typeface="黑体" panose="02010609060101010101" pitchFamily="49" charset="-122"/>
              </a:rPr>
              <a:t>  ⑶ 将变量各种可能取值代入与或式中进行运算，列出函数的真值表。</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122</a:t>
            </a:fld>
            <a:r>
              <a:rPr lang="zh-CN" altLang="en-US" sz="1400" dirty="0">
                <a:ea typeface="楷体_GB2312"/>
              </a:rPr>
              <a:t>）</a:t>
            </a:r>
          </a:p>
        </p:txBody>
      </p:sp>
      <p:pic>
        <p:nvPicPr>
          <p:cNvPr id="235526" name="Picture 6"/>
          <p:cNvPicPr>
            <a:picLocks noChangeAspect="1"/>
          </p:cNvPicPr>
          <p:nvPr/>
        </p:nvPicPr>
        <p:blipFill>
          <a:blip r:embed="rId3"/>
          <a:stretch>
            <a:fillRect/>
          </a:stretch>
        </p:blipFill>
        <p:spPr>
          <a:xfrm>
            <a:off x="5532438" y="168275"/>
            <a:ext cx="3540125" cy="3136900"/>
          </a:xfrm>
          <a:prstGeom prst="rect">
            <a:avLst/>
          </a:prstGeom>
          <a:noFill/>
          <a:ln w="38100">
            <a:noFill/>
          </a:ln>
        </p:spPr>
      </p:pic>
      <p:sp>
        <p:nvSpPr>
          <p:cNvPr id="235527" name="Text Box 7"/>
          <p:cNvSpPr txBox="1"/>
          <p:nvPr/>
        </p:nvSpPr>
        <p:spPr>
          <a:xfrm>
            <a:off x="192088" y="177800"/>
            <a:ext cx="5273675" cy="131127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ea typeface="楷体_GB2312"/>
              </a:rPr>
              <a:t>　 </a:t>
            </a:r>
            <a:r>
              <a:rPr lang="en-US" altLang="zh-CN" sz="2800" b="1" dirty="0">
                <a:solidFill>
                  <a:schemeClr val="accent2"/>
                </a:solidFill>
                <a:latin typeface="黑体" panose="02010609060101010101" pitchFamily="49" charset="-122"/>
                <a:ea typeface="黑体" panose="02010609060101010101" pitchFamily="49" charset="-122"/>
              </a:rPr>
              <a:t>2</a:t>
            </a:r>
            <a:r>
              <a:rPr lang="zh-CN" altLang="en-US" sz="2800" b="1" dirty="0">
                <a:solidFill>
                  <a:schemeClr val="accent2"/>
                </a:solidFill>
                <a:latin typeface="黑体" panose="02010609060101010101" pitchFamily="49" charset="-122"/>
                <a:ea typeface="黑体" panose="02010609060101010101" pitchFamily="49" charset="-122"/>
              </a:rPr>
              <a:t>、转换举例</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例：逻辑图如图所示，列出输出信号</a:t>
            </a:r>
            <a:r>
              <a:rPr lang="en-US" altLang="zh-CN" sz="2400" b="1" dirty="0">
                <a:ea typeface="黑体" panose="02010609060101010101" pitchFamily="49" charset="-122"/>
              </a:rPr>
              <a:t>Y</a:t>
            </a:r>
            <a:r>
              <a:rPr lang="zh-CN" altLang="en-US" sz="2400" b="1" dirty="0">
                <a:latin typeface="黑体" panose="02010609060101010101" pitchFamily="49" charset="-122"/>
                <a:ea typeface="黑体" panose="02010609060101010101" pitchFamily="49" charset="-122"/>
              </a:rPr>
              <a:t>的真值表。</a:t>
            </a:r>
          </a:p>
        </p:txBody>
      </p:sp>
      <p:sp>
        <p:nvSpPr>
          <p:cNvPr id="235528" name="Text Box 8"/>
          <p:cNvSpPr txBox="1"/>
          <p:nvPr/>
        </p:nvSpPr>
        <p:spPr>
          <a:xfrm>
            <a:off x="587375" y="1498600"/>
            <a:ext cx="4300538" cy="36512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黑体" panose="02010609060101010101" pitchFamily="49" charset="-122"/>
                <a:ea typeface="黑体" panose="02010609060101010101" pitchFamily="49" charset="-122"/>
              </a:rPr>
              <a:t>解：设中间变量为</a:t>
            </a:r>
            <a:r>
              <a:rPr lang="en-US" altLang="zh-CN" sz="2400" b="1" dirty="0">
                <a:latin typeface="黑体" panose="02010609060101010101" pitchFamily="49" charset="-122"/>
                <a:ea typeface="黑体" panose="02010609060101010101" pitchFamily="49" charset="-122"/>
              </a:rPr>
              <a:t>P</a:t>
            </a:r>
            <a:r>
              <a:rPr lang="zh-CN" altLang="en-US" sz="2400" b="1" dirty="0">
                <a:latin typeface="黑体" panose="02010609060101010101" pitchFamily="49" charset="-122"/>
                <a:ea typeface="黑体" panose="02010609060101010101" pitchFamily="49" charset="-122"/>
              </a:rPr>
              <a:t>，由图可得</a:t>
            </a:r>
          </a:p>
        </p:txBody>
      </p:sp>
      <p:graphicFrame>
        <p:nvGraphicFramePr>
          <p:cNvPr id="235529" name="Object 9"/>
          <p:cNvGraphicFramePr>
            <a:graphicFrameLocks noChangeAspect="1"/>
          </p:cNvGraphicFramePr>
          <p:nvPr/>
        </p:nvGraphicFramePr>
        <p:xfrm>
          <a:off x="315913" y="2005013"/>
          <a:ext cx="5324475" cy="1195387"/>
        </p:xfrm>
        <a:graphic>
          <a:graphicData uri="http://schemas.openxmlformats.org/presentationml/2006/ole">
            <mc:AlternateContent xmlns:mc="http://schemas.openxmlformats.org/markup-compatibility/2006">
              <mc:Choice xmlns:v="urn:schemas-microsoft-com:vml" Requires="v">
                <p:oleObj spid="_x0000_s59399" r:id="rId4" imgW="44986575" imgH="10096500" progId="Equation.3">
                  <p:embed/>
                </p:oleObj>
              </mc:Choice>
              <mc:Fallback>
                <p:oleObj r:id="rId4" imgW="44986575" imgH="10096500" progId="Equation.3">
                  <p:embed/>
                  <p:pic>
                    <p:nvPicPr>
                      <p:cNvPr id="0" name="图片 3207"/>
                      <p:cNvPicPr/>
                      <p:nvPr/>
                    </p:nvPicPr>
                    <p:blipFill>
                      <a:blip r:embed="rId5"/>
                      <a:stretch>
                        <a:fillRect/>
                      </a:stretch>
                    </p:blipFill>
                    <p:spPr>
                      <a:xfrm>
                        <a:off x="315913" y="2005013"/>
                        <a:ext cx="5324475" cy="1195387"/>
                      </a:xfrm>
                      <a:prstGeom prst="rect">
                        <a:avLst/>
                      </a:prstGeom>
                      <a:noFill/>
                      <a:ln w="38100">
                        <a:noFill/>
                        <a:miter/>
                      </a:ln>
                    </p:spPr>
                  </p:pic>
                </p:oleObj>
              </mc:Fallback>
            </mc:AlternateContent>
          </a:graphicData>
        </a:graphic>
      </p:graphicFrame>
      <p:grpSp>
        <p:nvGrpSpPr>
          <p:cNvPr id="235534" name="Group 14"/>
          <p:cNvGrpSpPr/>
          <p:nvPr/>
        </p:nvGrpSpPr>
        <p:grpSpPr>
          <a:xfrm>
            <a:off x="217488" y="3308350"/>
            <a:ext cx="4387850" cy="427038"/>
            <a:chOff x="137" y="2084"/>
            <a:chExt cx="2764" cy="269"/>
          </a:xfrm>
        </p:grpSpPr>
        <p:sp>
          <p:nvSpPr>
            <p:cNvPr id="159765" name="Text Box 10"/>
            <p:cNvSpPr txBox="1"/>
            <p:nvPr/>
          </p:nvSpPr>
          <p:spPr>
            <a:xfrm>
              <a:off x="137" y="2123"/>
              <a:ext cx="2764"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将</a:t>
              </a:r>
              <a:r>
                <a:rPr lang="zh-CN" altLang="en-US" sz="2400"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代入上式，得</a:t>
              </a:r>
            </a:p>
          </p:txBody>
        </p:sp>
        <p:graphicFrame>
          <p:nvGraphicFramePr>
            <p:cNvPr id="159766" name="Object 11"/>
            <p:cNvGraphicFramePr>
              <a:graphicFrameLocks noChangeAspect="1"/>
            </p:cNvGraphicFramePr>
            <p:nvPr/>
          </p:nvGraphicFramePr>
          <p:xfrm>
            <a:off x="453" y="2084"/>
            <a:ext cx="1029" cy="262"/>
          </p:xfrm>
          <a:graphic>
            <a:graphicData uri="http://schemas.openxmlformats.org/presentationml/2006/ole">
              <mc:AlternateContent xmlns:mc="http://schemas.openxmlformats.org/markup-compatibility/2006">
                <mc:Choice xmlns:v="urn:schemas-microsoft-com:vml" Requires="v">
                  <p:oleObj spid="_x0000_s59400" r:id="rId6" imgW="14478000" imgH="3514725" progId="Equation.3">
                    <p:embed/>
                  </p:oleObj>
                </mc:Choice>
                <mc:Fallback>
                  <p:oleObj r:id="rId6" imgW="14478000" imgH="3514725" progId="Equation.3">
                    <p:embed/>
                    <p:pic>
                      <p:nvPicPr>
                        <p:cNvPr id="0" name="图片 3210"/>
                        <p:cNvPicPr/>
                        <p:nvPr/>
                      </p:nvPicPr>
                      <p:blipFill>
                        <a:blip r:embed="rId7"/>
                        <a:stretch>
                          <a:fillRect/>
                        </a:stretch>
                      </p:blipFill>
                      <p:spPr>
                        <a:xfrm>
                          <a:off x="453" y="2084"/>
                          <a:ext cx="1029" cy="262"/>
                        </a:xfrm>
                        <a:prstGeom prst="rect">
                          <a:avLst/>
                        </a:prstGeom>
                        <a:noFill/>
                        <a:ln w="38100">
                          <a:noFill/>
                          <a:miter/>
                        </a:ln>
                      </p:spPr>
                    </p:pic>
                  </p:oleObj>
                </mc:Fallback>
              </mc:AlternateContent>
            </a:graphicData>
          </a:graphic>
        </p:graphicFrame>
      </p:grpSp>
      <p:graphicFrame>
        <p:nvGraphicFramePr>
          <p:cNvPr id="235533" name="Object 13"/>
          <p:cNvGraphicFramePr>
            <a:graphicFrameLocks noChangeAspect="1"/>
          </p:cNvGraphicFramePr>
          <p:nvPr/>
        </p:nvGraphicFramePr>
        <p:xfrm>
          <a:off x="315913" y="3846513"/>
          <a:ext cx="3917950" cy="1587500"/>
        </p:xfrm>
        <a:graphic>
          <a:graphicData uri="http://schemas.openxmlformats.org/presentationml/2006/ole">
            <mc:AlternateContent xmlns:mc="http://schemas.openxmlformats.org/markup-compatibility/2006">
              <mc:Choice xmlns:v="urn:schemas-microsoft-com:vml" Requires="v">
                <p:oleObj spid="_x0000_s59401" r:id="rId8" imgW="33575625" imgH="13601700" progId="Equation.3">
                  <p:embed/>
                </p:oleObj>
              </mc:Choice>
              <mc:Fallback>
                <p:oleObj r:id="rId8" imgW="33575625" imgH="13601700" progId="Equation.3">
                  <p:embed/>
                  <p:pic>
                    <p:nvPicPr>
                      <p:cNvPr id="0" name="图片 3211"/>
                      <p:cNvPicPr/>
                      <p:nvPr/>
                    </p:nvPicPr>
                    <p:blipFill>
                      <a:blip r:embed="rId9"/>
                      <a:stretch>
                        <a:fillRect/>
                      </a:stretch>
                    </p:blipFill>
                    <p:spPr>
                      <a:xfrm>
                        <a:off x="315913" y="3846513"/>
                        <a:ext cx="3917950" cy="1587500"/>
                      </a:xfrm>
                      <a:prstGeom prst="rect">
                        <a:avLst/>
                      </a:prstGeom>
                      <a:noFill/>
                      <a:ln w="38100">
                        <a:noFill/>
                        <a:miter/>
                      </a:ln>
                    </p:spPr>
                  </p:pic>
                </p:oleObj>
              </mc:Fallback>
            </mc:AlternateContent>
          </a:graphicData>
        </a:graphic>
      </p:graphicFrame>
      <p:grpSp>
        <p:nvGrpSpPr>
          <p:cNvPr id="235559" name="Group 39"/>
          <p:cNvGrpSpPr/>
          <p:nvPr/>
        </p:nvGrpSpPr>
        <p:grpSpPr>
          <a:xfrm>
            <a:off x="6065838" y="3482975"/>
            <a:ext cx="2584450" cy="2927350"/>
            <a:chOff x="3821" y="2194"/>
            <a:chExt cx="1628" cy="1844"/>
          </a:xfrm>
        </p:grpSpPr>
        <p:sp>
          <p:nvSpPr>
            <p:cNvPr id="159755" name="Rectangle 19"/>
            <p:cNvSpPr/>
            <p:nvPr/>
          </p:nvSpPr>
          <p:spPr>
            <a:xfrm>
              <a:off x="4934" y="2444"/>
              <a:ext cx="515" cy="1594"/>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000" dirty="0">
                  <a:ea typeface="楷体_GB2312"/>
                </a:rPr>
                <a:t>0</a:t>
              </a:r>
            </a:p>
            <a:p>
              <a:pPr marL="0" lvl="0" indent="0" algn="ctr" eaLnBrk="1" hangingPunct="1">
                <a:spcBef>
                  <a:spcPct val="0"/>
                </a:spcBef>
                <a:buNone/>
              </a:pPr>
              <a:r>
                <a:rPr lang="en-US" altLang="zh-CN" sz="2000" dirty="0">
                  <a:ea typeface="楷体_GB2312"/>
                </a:rPr>
                <a:t>1</a:t>
              </a:r>
            </a:p>
            <a:p>
              <a:pPr marL="0" lvl="0" indent="0" algn="ctr" eaLnBrk="1" hangingPunct="1">
                <a:spcBef>
                  <a:spcPct val="0"/>
                </a:spcBef>
                <a:buNone/>
              </a:pPr>
              <a:r>
                <a:rPr lang="en-US" altLang="zh-CN" sz="2000" dirty="0">
                  <a:ea typeface="楷体_GB2312"/>
                </a:rPr>
                <a:t>1</a:t>
              </a:r>
            </a:p>
            <a:p>
              <a:pPr marL="0" lvl="0" indent="0" algn="ctr" eaLnBrk="1" hangingPunct="1">
                <a:spcBef>
                  <a:spcPct val="0"/>
                </a:spcBef>
                <a:buNone/>
              </a:pPr>
              <a:r>
                <a:rPr lang="en-US" altLang="zh-CN" sz="2000" dirty="0">
                  <a:ea typeface="楷体_GB2312"/>
                </a:rPr>
                <a:t>0</a:t>
              </a:r>
            </a:p>
            <a:p>
              <a:pPr marL="0" lvl="0" indent="0" algn="ctr" eaLnBrk="1" hangingPunct="1">
                <a:spcBef>
                  <a:spcPct val="0"/>
                </a:spcBef>
                <a:buNone/>
              </a:pPr>
              <a:r>
                <a:rPr lang="en-US" altLang="zh-CN" sz="2000" dirty="0">
                  <a:ea typeface="楷体_GB2312"/>
                </a:rPr>
                <a:t>1</a:t>
              </a:r>
            </a:p>
            <a:p>
              <a:pPr marL="0" lvl="0" indent="0" algn="ctr" eaLnBrk="1" hangingPunct="1">
                <a:spcBef>
                  <a:spcPct val="0"/>
                </a:spcBef>
                <a:buNone/>
              </a:pPr>
              <a:r>
                <a:rPr lang="en-US" altLang="zh-CN" sz="2000" dirty="0">
                  <a:ea typeface="楷体_GB2312"/>
                </a:rPr>
                <a:t>0</a:t>
              </a:r>
            </a:p>
            <a:p>
              <a:pPr marL="0" lvl="0" indent="0" algn="ctr" eaLnBrk="1" hangingPunct="1">
                <a:spcBef>
                  <a:spcPct val="0"/>
                </a:spcBef>
                <a:buNone/>
              </a:pPr>
              <a:r>
                <a:rPr lang="en-US" altLang="zh-CN" sz="2000" dirty="0">
                  <a:ea typeface="楷体_GB2312"/>
                </a:rPr>
                <a:t>0</a:t>
              </a:r>
            </a:p>
            <a:p>
              <a:pPr marL="0" lvl="0" indent="0" algn="ctr" eaLnBrk="1" hangingPunct="1">
                <a:spcBef>
                  <a:spcPct val="0"/>
                </a:spcBef>
                <a:buNone/>
              </a:pPr>
              <a:r>
                <a:rPr lang="en-US" altLang="zh-CN" sz="2000" dirty="0">
                  <a:ea typeface="楷体_GB2312"/>
                </a:rPr>
                <a:t>1</a:t>
              </a:r>
            </a:p>
          </p:txBody>
        </p:sp>
        <p:sp>
          <p:nvSpPr>
            <p:cNvPr id="159756" name="Rectangle 18"/>
            <p:cNvSpPr/>
            <p:nvPr/>
          </p:nvSpPr>
          <p:spPr>
            <a:xfrm>
              <a:off x="3821" y="2444"/>
              <a:ext cx="1113" cy="1594"/>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000" dirty="0">
                  <a:ea typeface="楷体_GB2312"/>
                </a:rPr>
                <a:t>0     0     0</a:t>
              </a:r>
            </a:p>
            <a:p>
              <a:pPr marL="0" lvl="0" indent="0" algn="ctr" eaLnBrk="1" hangingPunct="1">
                <a:spcBef>
                  <a:spcPct val="0"/>
                </a:spcBef>
                <a:buNone/>
              </a:pPr>
              <a:r>
                <a:rPr lang="en-US" altLang="zh-CN" sz="2000" dirty="0">
                  <a:ea typeface="楷体_GB2312"/>
                </a:rPr>
                <a:t>0     0     1</a:t>
              </a:r>
            </a:p>
            <a:p>
              <a:pPr marL="0" lvl="0" indent="0" algn="ctr" eaLnBrk="1" hangingPunct="1">
                <a:spcBef>
                  <a:spcPct val="0"/>
                </a:spcBef>
                <a:buNone/>
              </a:pPr>
              <a:r>
                <a:rPr lang="en-US" altLang="zh-CN" sz="2000" dirty="0">
                  <a:ea typeface="楷体_GB2312"/>
                </a:rPr>
                <a:t>0     1     0</a:t>
              </a:r>
            </a:p>
            <a:p>
              <a:pPr marL="0" lvl="0" indent="0" algn="ctr" eaLnBrk="1" hangingPunct="1">
                <a:spcBef>
                  <a:spcPct val="0"/>
                </a:spcBef>
                <a:buNone/>
              </a:pPr>
              <a:r>
                <a:rPr lang="en-US" altLang="zh-CN" sz="2000" dirty="0">
                  <a:ea typeface="楷体_GB2312"/>
                </a:rPr>
                <a:t>0     1     1</a:t>
              </a:r>
            </a:p>
            <a:p>
              <a:pPr marL="0" lvl="0" indent="0" algn="ctr" eaLnBrk="1" hangingPunct="1">
                <a:spcBef>
                  <a:spcPct val="0"/>
                </a:spcBef>
                <a:buNone/>
              </a:pPr>
              <a:r>
                <a:rPr lang="en-US" altLang="zh-CN" sz="2000" dirty="0">
                  <a:ea typeface="楷体_GB2312"/>
                </a:rPr>
                <a:t>1     0     0</a:t>
              </a:r>
            </a:p>
            <a:p>
              <a:pPr marL="0" lvl="0" indent="0" algn="ctr" eaLnBrk="1" hangingPunct="1">
                <a:spcBef>
                  <a:spcPct val="0"/>
                </a:spcBef>
                <a:buNone/>
              </a:pPr>
              <a:r>
                <a:rPr lang="en-US" altLang="zh-CN" sz="2000" dirty="0">
                  <a:ea typeface="楷体_GB2312"/>
                </a:rPr>
                <a:t>1     0     1</a:t>
              </a:r>
            </a:p>
            <a:p>
              <a:pPr marL="0" lvl="0" indent="0" algn="ctr" eaLnBrk="1" hangingPunct="1">
                <a:spcBef>
                  <a:spcPct val="0"/>
                </a:spcBef>
                <a:buNone/>
              </a:pPr>
              <a:r>
                <a:rPr lang="en-US" altLang="zh-CN" sz="2000" dirty="0">
                  <a:ea typeface="楷体_GB2312"/>
                </a:rPr>
                <a:t>1     1     0</a:t>
              </a:r>
            </a:p>
            <a:p>
              <a:pPr marL="0" lvl="0" indent="0" algn="ctr" eaLnBrk="1" hangingPunct="1">
                <a:spcBef>
                  <a:spcPct val="0"/>
                </a:spcBef>
                <a:buNone/>
              </a:pPr>
              <a:r>
                <a:rPr lang="en-US" altLang="zh-CN" sz="2000" dirty="0">
                  <a:ea typeface="楷体_GB2312"/>
                </a:rPr>
                <a:t>1     1     1</a:t>
              </a:r>
            </a:p>
          </p:txBody>
        </p:sp>
        <p:sp>
          <p:nvSpPr>
            <p:cNvPr id="159757" name="Rectangle 17"/>
            <p:cNvSpPr/>
            <p:nvPr/>
          </p:nvSpPr>
          <p:spPr>
            <a:xfrm>
              <a:off x="4934" y="2194"/>
              <a:ext cx="515" cy="250"/>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000" dirty="0">
                  <a:ea typeface="楷体_GB2312"/>
                </a:rPr>
                <a:t>Y</a:t>
              </a:r>
            </a:p>
          </p:txBody>
        </p:sp>
        <p:sp>
          <p:nvSpPr>
            <p:cNvPr id="159758" name="Rectangle 16"/>
            <p:cNvSpPr/>
            <p:nvPr/>
          </p:nvSpPr>
          <p:spPr>
            <a:xfrm>
              <a:off x="3821" y="2194"/>
              <a:ext cx="1113" cy="250"/>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000" dirty="0">
                  <a:ea typeface="楷体_GB2312"/>
                </a:rPr>
                <a:t>A    B    C</a:t>
              </a:r>
            </a:p>
          </p:txBody>
        </p:sp>
        <p:sp>
          <p:nvSpPr>
            <p:cNvPr id="159759" name="Line 20"/>
            <p:cNvSpPr/>
            <p:nvPr/>
          </p:nvSpPr>
          <p:spPr>
            <a:xfrm>
              <a:off x="3821" y="2194"/>
              <a:ext cx="1628" cy="0"/>
            </a:xfrm>
            <a:prstGeom prst="line">
              <a:avLst/>
            </a:prstGeom>
            <a:ln w="28575" cap="sq" cmpd="sng">
              <a:solidFill>
                <a:schemeClr val="tx1"/>
              </a:solidFill>
              <a:prstDash val="solid"/>
              <a:headEnd type="none" w="med" len="med"/>
              <a:tailEnd type="none" w="med" len="med"/>
            </a:ln>
          </p:spPr>
        </p:sp>
        <p:sp>
          <p:nvSpPr>
            <p:cNvPr id="159760" name="Line 21"/>
            <p:cNvSpPr/>
            <p:nvPr/>
          </p:nvSpPr>
          <p:spPr>
            <a:xfrm>
              <a:off x="3821" y="2444"/>
              <a:ext cx="1628" cy="0"/>
            </a:xfrm>
            <a:prstGeom prst="line">
              <a:avLst/>
            </a:prstGeom>
            <a:ln w="12700" cap="flat" cmpd="sng">
              <a:solidFill>
                <a:schemeClr val="tx1"/>
              </a:solidFill>
              <a:prstDash val="solid"/>
              <a:headEnd type="none" w="med" len="med"/>
              <a:tailEnd type="none" w="med" len="med"/>
            </a:ln>
          </p:spPr>
        </p:sp>
        <p:sp>
          <p:nvSpPr>
            <p:cNvPr id="159761" name="Line 22"/>
            <p:cNvSpPr/>
            <p:nvPr/>
          </p:nvSpPr>
          <p:spPr>
            <a:xfrm>
              <a:off x="3821" y="4038"/>
              <a:ext cx="1628" cy="0"/>
            </a:xfrm>
            <a:prstGeom prst="line">
              <a:avLst/>
            </a:prstGeom>
            <a:ln w="28575" cap="sq" cmpd="sng">
              <a:solidFill>
                <a:schemeClr val="tx1"/>
              </a:solidFill>
              <a:prstDash val="solid"/>
              <a:headEnd type="none" w="med" len="med"/>
              <a:tailEnd type="none" w="med" len="med"/>
            </a:ln>
          </p:spPr>
        </p:sp>
        <p:sp>
          <p:nvSpPr>
            <p:cNvPr id="159762" name="Line 23"/>
            <p:cNvSpPr/>
            <p:nvPr/>
          </p:nvSpPr>
          <p:spPr>
            <a:xfrm>
              <a:off x="3821" y="2194"/>
              <a:ext cx="0" cy="1844"/>
            </a:xfrm>
            <a:prstGeom prst="line">
              <a:avLst/>
            </a:prstGeom>
            <a:ln w="28575" cap="sq" cmpd="sng">
              <a:solidFill>
                <a:schemeClr val="tx1"/>
              </a:solidFill>
              <a:prstDash val="solid"/>
              <a:headEnd type="none" w="med" len="med"/>
              <a:tailEnd type="none" w="med" len="med"/>
            </a:ln>
          </p:spPr>
        </p:sp>
        <p:sp>
          <p:nvSpPr>
            <p:cNvPr id="159763" name="Line 24"/>
            <p:cNvSpPr/>
            <p:nvPr/>
          </p:nvSpPr>
          <p:spPr>
            <a:xfrm>
              <a:off x="4934" y="2194"/>
              <a:ext cx="0" cy="1844"/>
            </a:xfrm>
            <a:prstGeom prst="line">
              <a:avLst/>
            </a:prstGeom>
            <a:ln w="12700" cap="flat" cmpd="sng">
              <a:solidFill>
                <a:schemeClr val="tx1"/>
              </a:solidFill>
              <a:prstDash val="solid"/>
              <a:headEnd type="none" w="med" len="med"/>
              <a:tailEnd type="none" w="med" len="med"/>
            </a:ln>
          </p:spPr>
        </p:sp>
        <p:sp>
          <p:nvSpPr>
            <p:cNvPr id="159764" name="Line 25"/>
            <p:cNvSpPr/>
            <p:nvPr/>
          </p:nvSpPr>
          <p:spPr>
            <a:xfrm>
              <a:off x="5449" y="2194"/>
              <a:ext cx="0" cy="1844"/>
            </a:xfrm>
            <a:prstGeom prst="line">
              <a:avLst/>
            </a:prstGeom>
            <a:ln w="28575" cap="sq" cmpd="sng">
              <a:solidFill>
                <a:schemeClr val="tx1"/>
              </a:solidFill>
              <a:prstDash val="solid"/>
              <a:headEnd type="none" w="med" len="med"/>
              <a:tailEnd type="none" w="med" len="med"/>
            </a:ln>
          </p:spPr>
        </p:sp>
      </p:grpSp>
      <p:sp>
        <p:nvSpPr>
          <p:cNvPr id="235557" name="Text Box 37"/>
          <p:cNvSpPr txBox="1"/>
          <p:nvPr/>
        </p:nvSpPr>
        <p:spPr>
          <a:xfrm>
            <a:off x="384175" y="5418138"/>
            <a:ext cx="5432425" cy="10953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上式是</a:t>
            </a:r>
            <a:r>
              <a:rPr lang="en-US" altLang="zh-CN" sz="2400" b="1" dirty="0">
                <a:latin typeface="黑体" panose="02010609060101010101" pitchFamily="49" charset="-122"/>
                <a:ea typeface="黑体" panose="02010609060101010101" pitchFamily="49" charset="-122"/>
              </a:rPr>
              <a:t>Y</a:t>
            </a:r>
            <a:r>
              <a:rPr lang="zh-CN" altLang="en-US" sz="2400" b="1" dirty="0">
                <a:latin typeface="黑体" panose="02010609060101010101" pitchFamily="49" charset="-122"/>
                <a:ea typeface="黑体" panose="02010609060101010101" pitchFamily="49" charset="-122"/>
              </a:rPr>
              <a:t>的标准与或式，与真值表有简单而直接的对应关系。</a:t>
            </a:r>
            <a:r>
              <a:rPr lang="en-US" altLang="zh-CN" sz="2400" b="1" dirty="0">
                <a:latin typeface="黑体" panose="02010609060101010101" pitchFamily="49" charset="-122"/>
                <a:ea typeface="黑体" panose="02010609060101010101" pitchFamily="49" charset="-122"/>
              </a:rPr>
              <a:t>Y</a:t>
            </a:r>
            <a:r>
              <a:rPr lang="zh-CN" altLang="en-US" sz="2400" b="1" dirty="0">
                <a:latin typeface="黑体" panose="02010609060101010101" pitchFamily="49" charset="-122"/>
                <a:ea typeface="黑体" panose="02010609060101010101" pitchFamily="49" charset="-122"/>
              </a:rPr>
              <a:t>的真值表如右表所示。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5527">
                                            <p:txEl>
                                              <p:pRg st="1" end="1"/>
                                            </p:txEl>
                                          </p:spTgt>
                                        </p:tgtEl>
                                        <p:attrNameLst>
                                          <p:attrName>style.visibility</p:attrName>
                                        </p:attrNameLst>
                                      </p:cBhvr>
                                      <p:to>
                                        <p:strVal val="visible"/>
                                      </p:to>
                                    </p:set>
                                    <p:animEffect transition="in" filter="checkerboard(across)">
                                      <p:cBhvr>
                                        <p:cTn id="7" dur="500"/>
                                        <p:tgtEl>
                                          <p:spTgt spid="235527">
                                            <p:txEl>
                                              <p:pRg st="1" end="1"/>
                                            </p:txEl>
                                          </p:spTgt>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235526"/>
                                        </p:tgtEl>
                                        <p:attrNameLst>
                                          <p:attrName>style.visibility</p:attrName>
                                        </p:attrNameLst>
                                      </p:cBhvr>
                                      <p:to>
                                        <p:strVal val="visible"/>
                                      </p:to>
                                    </p:set>
                                    <p:anim calcmode="lin" valueType="num">
                                      <p:cBhvr additive="base">
                                        <p:cTn id="11" dur="500" fill="hold"/>
                                        <p:tgtEl>
                                          <p:spTgt spid="235526"/>
                                        </p:tgtEl>
                                        <p:attrNameLst>
                                          <p:attrName>ppt_x</p:attrName>
                                        </p:attrNameLst>
                                      </p:cBhvr>
                                      <p:tavLst>
                                        <p:tav tm="0">
                                          <p:val>
                                            <p:strVal val="1+#ppt_w/2"/>
                                          </p:val>
                                        </p:tav>
                                        <p:tav tm="100000">
                                          <p:val>
                                            <p:strVal val="#ppt_x"/>
                                          </p:val>
                                        </p:tav>
                                      </p:tavLst>
                                    </p:anim>
                                    <p:anim calcmode="lin" valueType="num">
                                      <p:cBhvr additive="base">
                                        <p:cTn id="12" dur="500" fill="hold"/>
                                        <p:tgtEl>
                                          <p:spTgt spid="23552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28"/>
                                        </p:tgtEl>
                                        <p:attrNameLst>
                                          <p:attrName>style.visibility</p:attrName>
                                        </p:attrNameLst>
                                      </p:cBhvr>
                                      <p:to>
                                        <p:strVal val="visible"/>
                                      </p:to>
                                    </p:set>
                                    <p:animEffect transition="in" filter="blinds(horizontal)">
                                      <p:cBhvr>
                                        <p:cTn id="17" dur="500"/>
                                        <p:tgtEl>
                                          <p:spTgt spid="23552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35529"/>
                                        </p:tgtEl>
                                        <p:attrNameLst>
                                          <p:attrName>style.visibility</p:attrName>
                                        </p:attrNameLst>
                                      </p:cBhvr>
                                      <p:to>
                                        <p:strVal val="visible"/>
                                      </p:to>
                                    </p:set>
                                    <p:animEffect transition="in" filter="wipe(up)">
                                      <p:cBhvr>
                                        <p:cTn id="21" dur="500"/>
                                        <p:tgtEl>
                                          <p:spTgt spid="23552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35534"/>
                                        </p:tgtEl>
                                        <p:attrNameLst>
                                          <p:attrName>style.visibility</p:attrName>
                                        </p:attrNameLst>
                                      </p:cBhvr>
                                      <p:to>
                                        <p:strVal val="visible"/>
                                      </p:to>
                                    </p:set>
                                    <p:animEffect transition="in" filter="blinds(horizontal)">
                                      <p:cBhvr>
                                        <p:cTn id="26" dur="500"/>
                                        <p:tgtEl>
                                          <p:spTgt spid="235534"/>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35533"/>
                                        </p:tgtEl>
                                        <p:attrNameLst>
                                          <p:attrName>style.visibility</p:attrName>
                                        </p:attrNameLst>
                                      </p:cBhvr>
                                      <p:to>
                                        <p:strVal val="visible"/>
                                      </p:to>
                                    </p:set>
                                    <p:animEffect transition="in" filter="wipe(left)">
                                      <p:cBhvr>
                                        <p:cTn id="30" dur="500"/>
                                        <p:tgtEl>
                                          <p:spTgt spid="23553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35557"/>
                                        </p:tgtEl>
                                        <p:attrNameLst>
                                          <p:attrName>style.visibility</p:attrName>
                                        </p:attrNameLst>
                                      </p:cBhvr>
                                      <p:to>
                                        <p:strVal val="visible"/>
                                      </p:to>
                                    </p:set>
                                    <p:animEffect transition="in" filter="blinds(horizontal)">
                                      <p:cBhvr>
                                        <p:cTn id="35" dur="500"/>
                                        <p:tgtEl>
                                          <p:spTgt spid="235557"/>
                                        </p:tgtEl>
                                      </p:cBhvr>
                                    </p:animEffect>
                                  </p:childTnLst>
                                </p:cTn>
                              </p:par>
                            </p:childTnLst>
                          </p:cTn>
                        </p:par>
                        <p:par>
                          <p:cTn id="36" fill="hold">
                            <p:stCondLst>
                              <p:cond delay="500"/>
                            </p:stCondLst>
                            <p:childTnLst>
                              <p:par>
                                <p:cTn id="37" presetID="2" presetClass="entr" presetSubtype="2" fill="hold" nodeType="afterEffect">
                                  <p:stCondLst>
                                    <p:cond delay="0"/>
                                  </p:stCondLst>
                                  <p:childTnLst>
                                    <p:set>
                                      <p:cBhvr>
                                        <p:cTn id="38" dur="1" fill="hold">
                                          <p:stCondLst>
                                            <p:cond delay="0"/>
                                          </p:stCondLst>
                                        </p:cTn>
                                        <p:tgtEl>
                                          <p:spTgt spid="235559"/>
                                        </p:tgtEl>
                                        <p:attrNameLst>
                                          <p:attrName>style.visibility</p:attrName>
                                        </p:attrNameLst>
                                      </p:cBhvr>
                                      <p:to>
                                        <p:strVal val="visible"/>
                                      </p:to>
                                    </p:set>
                                    <p:anim calcmode="lin" valueType="num">
                                      <p:cBhvr additive="base">
                                        <p:cTn id="39" dur="500" fill="hold"/>
                                        <p:tgtEl>
                                          <p:spTgt spid="235559"/>
                                        </p:tgtEl>
                                        <p:attrNameLst>
                                          <p:attrName>ppt_x</p:attrName>
                                        </p:attrNameLst>
                                      </p:cBhvr>
                                      <p:tavLst>
                                        <p:tav tm="0">
                                          <p:val>
                                            <p:strVal val="1+#ppt_w/2"/>
                                          </p:val>
                                        </p:tav>
                                        <p:tav tm="100000">
                                          <p:val>
                                            <p:strVal val="#ppt_x"/>
                                          </p:val>
                                        </p:tav>
                                      </p:tavLst>
                                    </p:anim>
                                    <p:anim calcmode="lin" valueType="num">
                                      <p:cBhvr additive="base">
                                        <p:cTn id="40" dur="500" fill="hold"/>
                                        <p:tgtEl>
                                          <p:spTgt spid="2355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8" grpId="0"/>
      <p:bldP spid="235557"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123</a:t>
            </a:fld>
            <a:r>
              <a:rPr lang="zh-CN" altLang="en-US" sz="1400" dirty="0">
                <a:ea typeface="楷体_GB2312"/>
              </a:rPr>
              <a:t>）</a:t>
            </a:r>
          </a:p>
        </p:txBody>
      </p:sp>
      <p:sp>
        <p:nvSpPr>
          <p:cNvPr id="160771" name="Text Box 2"/>
          <p:cNvSpPr txBox="1"/>
          <p:nvPr/>
        </p:nvSpPr>
        <p:spPr>
          <a:xfrm>
            <a:off x="406400" y="479425"/>
            <a:ext cx="8359775" cy="1325563"/>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rgbClr val="FF0000"/>
                </a:solidFill>
                <a:ea typeface="黑体" panose="02010609060101010101" pitchFamily="49" charset="-122"/>
              </a:rPr>
              <a:t>作业题</a:t>
            </a:r>
          </a:p>
          <a:p>
            <a:pPr marL="0" lvl="0" indent="0" eaLnBrk="1" hangingPunct="1">
              <a:spcBef>
                <a:spcPct val="50000"/>
              </a:spcBef>
              <a:buNone/>
            </a:pPr>
            <a:r>
              <a:rPr lang="en-US" altLang="zh-CN" b="1" dirty="0">
                <a:ea typeface="黑体" panose="02010609060101010101" pitchFamily="49" charset="-122"/>
              </a:rPr>
              <a:t>P37  </a:t>
            </a:r>
            <a:r>
              <a:rPr lang="zh-CN" altLang="en-US" b="1" dirty="0">
                <a:ea typeface="黑体" panose="02010609060101010101" pitchFamily="49" charset="-122"/>
              </a:rPr>
              <a:t>题</a:t>
            </a:r>
            <a:r>
              <a:rPr lang="en-US" altLang="zh-CN" b="1" dirty="0">
                <a:ea typeface="黑体" panose="02010609060101010101" pitchFamily="49" charset="-122"/>
              </a:rPr>
              <a:t>13, 14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124</a:t>
            </a:fld>
            <a:r>
              <a:rPr lang="zh-CN" altLang="en-US" sz="1400" dirty="0">
                <a:ea typeface="楷体_GB2312"/>
              </a:rPr>
              <a:t>）</a:t>
            </a:r>
          </a:p>
        </p:txBody>
      </p:sp>
      <p:graphicFrame>
        <p:nvGraphicFramePr>
          <p:cNvPr id="161795" name="Object 4"/>
          <p:cNvGraphicFramePr>
            <a:graphicFrameLocks noChangeAspect="1"/>
          </p:cNvGraphicFramePr>
          <p:nvPr/>
        </p:nvGraphicFramePr>
        <p:xfrm>
          <a:off x="757238" y="4033838"/>
          <a:ext cx="7658100" cy="800100"/>
        </p:xfrm>
        <a:graphic>
          <a:graphicData uri="http://schemas.openxmlformats.org/presentationml/2006/ole">
            <mc:AlternateContent xmlns:mc="http://schemas.openxmlformats.org/markup-compatibility/2006">
              <mc:Choice xmlns:v="urn:schemas-microsoft-com:vml" Requires="v">
                <p:oleObj spid="_x0000_s60427" r:id="rId4" imgW="52882800" imgH="4610100" progId="Equation.3">
                  <p:embed/>
                </p:oleObj>
              </mc:Choice>
              <mc:Fallback>
                <p:oleObj r:id="rId4" imgW="52882800" imgH="4610100" progId="Equation.3">
                  <p:embed/>
                  <p:pic>
                    <p:nvPicPr>
                      <p:cNvPr id="0" name="图片 3216"/>
                      <p:cNvPicPr/>
                      <p:nvPr/>
                    </p:nvPicPr>
                    <p:blipFill>
                      <a:blip r:embed="rId5"/>
                      <a:stretch>
                        <a:fillRect/>
                      </a:stretch>
                    </p:blipFill>
                    <p:spPr>
                      <a:xfrm>
                        <a:off x="757238" y="4033838"/>
                        <a:ext cx="7658100" cy="800100"/>
                      </a:xfrm>
                      <a:prstGeom prst="rect">
                        <a:avLst/>
                      </a:prstGeom>
                      <a:noFill/>
                      <a:ln w="38100">
                        <a:noFill/>
                        <a:miter/>
                      </a:ln>
                    </p:spPr>
                  </p:pic>
                </p:oleObj>
              </mc:Fallback>
            </mc:AlternateContent>
          </a:graphicData>
        </a:graphic>
      </p:graphicFrame>
      <p:graphicFrame>
        <p:nvGraphicFramePr>
          <p:cNvPr id="161796" name="Object 5"/>
          <p:cNvGraphicFramePr>
            <a:graphicFrameLocks noChangeAspect="1"/>
          </p:cNvGraphicFramePr>
          <p:nvPr/>
        </p:nvGraphicFramePr>
        <p:xfrm>
          <a:off x="762000" y="4922838"/>
          <a:ext cx="4810125" cy="808037"/>
        </p:xfrm>
        <a:graphic>
          <a:graphicData uri="http://schemas.openxmlformats.org/presentationml/2006/ole">
            <mc:AlternateContent xmlns:mc="http://schemas.openxmlformats.org/markup-compatibility/2006">
              <mc:Choice xmlns:v="urn:schemas-microsoft-com:vml" Requires="v">
                <p:oleObj spid="_x0000_s60428" r:id="rId6" imgW="23479125" imgH="4391025" progId="Equation.3">
                  <p:embed/>
                </p:oleObj>
              </mc:Choice>
              <mc:Fallback>
                <p:oleObj r:id="rId6" imgW="23479125" imgH="4391025" progId="Equation.3">
                  <p:embed/>
                  <p:pic>
                    <p:nvPicPr>
                      <p:cNvPr id="0" name="图片 3217"/>
                      <p:cNvPicPr/>
                      <p:nvPr/>
                    </p:nvPicPr>
                    <p:blipFill>
                      <a:blip r:embed="rId7"/>
                      <a:stretch>
                        <a:fillRect/>
                      </a:stretch>
                    </p:blipFill>
                    <p:spPr>
                      <a:xfrm>
                        <a:off x="762000" y="4922838"/>
                        <a:ext cx="4810125" cy="808037"/>
                      </a:xfrm>
                      <a:prstGeom prst="rect">
                        <a:avLst/>
                      </a:prstGeom>
                      <a:noFill/>
                      <a:ln w="38100">
                        <a:noFill/>
                        <a:miter/>
                      </a:ln>
                    </p:spPr>
                  </p:pic>
                </p:oleObj>
              </mc:Fallback>
            </mc:AlternateContent>
          </a:graphicData>
        </a:graphic>
      </p:graphicFrame>
      <p:graphicFrame>
        <p:nvGraphicFramePr>
          <p:cNvPr id="161797" name="Object 6"/>
          <p:cNvGraphicFramePr>
            <a:graphicFrameLocks noChangeAspect="1"/>
          </p:cNvGraphicFramePr>
          <p:nvPr/>
        </p:nvGraphicFramePr>
        <p:xfrm>
          <a:off x="722313" y="3230563"/>
          <a:ext cx="4810125" cy="808037"/>
        </p:xfrm>
        <a:graphic>
          <a:graphicData uri="http://schemas.openxmlformats.org/presentationml/2006/ole">
            <mc:AlternateContent xmlns:mc="http://schemas.openxmlformats.org/markup-compatibility/2006">
              <mc:Choice xmlns:v="urn:schemas-microsoft-com:vml" Requires="v">
                <p:oleObj spid="_x0000_s60429" r:id="rId8" imgW="23479125" imgH="4391025" progId="Equation.3">
                  <p:embed/>
                </p:oleObj>
              </mc:Choice>
              <mc:Fallback>
                <p:oleObj r:id="rId8" imgW="23479125" imgH="4391025" progId="Equation.3">
                  <p:embed/>
                  <p:pic>
                    <p:nvPicPr>
                      <p:cNvPr id="0" name="图片 3218"/>
                      <p:cNvPicPr/>
                      <p:nvPr/>
                    </p:nvPicPr>
                    <p:blipFill>
                      <a:blip r:embed="rId9"/>
                      <a:stretch>
                        <a:fillRect/>
                      </a:stretch>
                    </p:blipFill>
                    <p:spPr>
                      <a:xfrm>
                        <a:off x="722313" y="3230563"/>
                        <a:ext cx="4810125" cy="808037"/>
                      </a:xfrm>
                      <a:prstGeom prst="rect">
                        <a:avLst/>
                      </a:prstGeom>
                      <a:noFill/>
                      <a:ln w="38100">
                        <a:noFill/>
                        <a:miter/>
                      </a:ln>
                    </p:spPr>
                  </p:pic>
                </p:oleObj>
              </mc:Fallback>
            </mc:AlternateContent>
          </a:graphicData>
        </a:graphic>
      </p:graphicFrame>
      <p:graphicFrame>
        <p:nvGraphicFramePr>
          <p:cNvPr id="161798" name="Object 8"/>
          <p:cNvGraphicFramePr>
            <a:graphicFrameLocks noChangeAspect="1"/>
          </p:cNvGraphicFramePr>
          <p:nvPr/>
        </p:nvGraphicFramePr>
        <p:xfrm>
          <a:off x="671513" y="1208088"/>
          <a:ext cx="7888287" cy="677862"/>
        </p:xfrm>
        <a:graphic>
          <a:graphicData uri="http://schemas.openxmlformats.org/presentationml/2006/ole">
            <mc:AlternateContent xmlns:mc="http://schemas.openxmlformats.org/markup-compatibility/2006">
              <mc:Choice xmlns:v="urn:schemas-microsoft-com:vml" Requires="v">
                <p:oleObj spid="_x0000_s60430" r:id="rId10" imgW="47834550" imgH="4171950" progId="Equation.3">
                  <p:embed/>
                </p:oleObj>
              </mc:Choice>
              <mc:Fallback>
                <p:oleObj r:id="rId10" imgW="47834550" imgH="4171950" progId="Equation.3">
                  <p:embed/>
                  <p:pic>
                    <p:nvPicPr>
                      <p:cNvPr id="0" name="图片 3215"/>
                      <p:cNvPicPr/>
                      <p:nvPr/>
                    </p:nvPicPr>
                    <p:blipFill>
                      <a:blip r:embed="rId11"/>
                      <a:stretch>
                        <a:fillRect/>
                      </a:stretch>
                    </p:blipFill>
                    <p:spPr>
                      <a:xfrm>
                        <a:off x="671513" y="1208088"/>
                        <a:ext cx="7888287" cy="677862"/>
                      </a:xfrm>
                      <a:prstGeom prst="rect">
                        <a:avLst/>
                      </a:prstGeom>
                      <a:noFill/>
                      <a:ln w="38100">
                        <a:noFill/>
                        <a:miter/>
                      </a:ln>
                    </p:spPr>
                  </p:pic>
                </p:oleObj>
              </mc:Fallback>
            </mc:AlternateContent>
          </a:graphicData>
        </a:graphic>
      </p:graphicFrame>
      <p:graphicFrame>
        <p:nvGraphicFramePr>
          <p:cNvPr id="161799" name="Object 9"/>
          <p:cNvGraphicFramePr>
            <a:graphicFrameLocks noChangeAspect="1"/>
          </p:cNvGraphicFramePr>
          <p:nvPr/>
        </p:nvGraphicFramePr>
        <p:xfrm>
          <a:off x="742950" y="2263775"/>
          <a:ext cx="4646613" cy="765175"/>
        </p:xfrm>
        <a:graphic>
          <a:graphicData uri="http://schemas.openxmlformats.org/presentationml/2006/ole">
            <mc:AlternateContent xmlns:mc="http://schemas.openxmlformats.org/markup-compatibility/2006">
              <mc:Choice xmlns:v="urn:schemas-microsoft-com:vml" Requires="v">
                <p:oleObj spid="_x0000_s60431" r:id="rId12" imgW="26993850" imgH="4391025" progId="Equation.3">
                  <p:embed/>
                </p:oleObj>
              </mc:Choice>
              <mc:Fallback>
                <p:oleObj r:id="rId12" imgW="26993850" imgH="4391025" progId="Equation.3">
                  <p:embed/>
                  <p:pic>
                    <p:nvPicPr>
                      <p:cNvPr id="0" name="图片 3214"/>
                      <p:cNvPicPr/>
                      <p:nvPr/>
                    </p:nvPicPr>
                    <p:blipFill>
                      <a:blip r:embed="rId13"/>
                      <a:stretch>
                        <a:fillRect/>
                      </a:stretch>
                    </p:blipFill>
                    <p:spPr>
                      <a:xfrm>
                        <a:off x="742950" y="2263775"/>
                        <a:ext cx="4646613" cy="765175"/>
                      </a:xfrm>
                      <a:prstGeom prst="rect">
                        <a:avLst/>
                      </a:prstGeom>
                      <a:noFill/>
                      <a:ln w="38100">
                        <a:noFill/>
                        <a:miter/>
                      </a:ln>
                    </p:spPr>
                  </p:pic>
                </p:oleObj>
              </mc:Fallback>
            </mc:AlternateContent>
          </a:graphicData>
        </a:graphic>
      </p:graphicFrame>
      <p:sp>
        <p:nvSpPr>
          <p:cNvPr id="161800" name="Text Box 10"/>
          <p:cNvSpPr txBox="1"/>
          <p:nvPr/>
        </p:nvSpPr>
        <p:spPr>
          <a:xfrm>
            <a:off x="1773238" y="347663"/>
            <a:ext cx="5805487" cy="579437"/>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solidFill>
                  <a:schemeClr val="accent2"/>
                </a:solidFill>
                <a:ea typeface="黑体" panose="02010609060101010101" pitchFamily="49" charset="-122"/>
              </a:rPr>
              <a:t>卡诺图化简逻辑函数练习题</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125</a:t>
            </a:fld>
            <a:r>
              <a:rPr lang="zh-CN" altLang="en-US" sz="1400" dirty="0">
                <a:ea typeface="楷体_GB2312"/>
              </a:rPr>
              <a: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126</a:t>
            </a:fld>
            <a:r>
              <a:rPr lang="zh-CN" altLang="en-US" sz="1400" dirty="0">
                <a:ea typeface="楷体_GB2312"/>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13</a:t>
            </a:fld>
            <a:r>
              <a:rPr lang="zh-CN" altLang="en-US" sz="1400" dirty="0">
                <a:ea typeface="楷体_GB2312"/>
              </a:rPr>
              <a:t>）</a:t>
            </a:r>
          </a:p>
        </p:txBody>
      </p:sp>
      <p:sp>
        <p:nvSpPr>
          <p:cNvPr id="19459" name="Text Box 2"/>
          <p:cNvSpPr txBox="1"/>
          <p:nvPr/>
        </p:nvSpPr>
        <p:spPr>
          <a:xfrm>
            <a:off x="2681288" y="98425"/>
            <a:ext cx="2895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、八进制数</a:t>
            </a:r>
          </a:p>
        </p:txBody>
      </p:sp>
      <p:sp>
        <p:nvSpPr>
          <p:cNvPr id="94211" name="Rectangle 3"/>
          <p:cNvSpPr/>
          <p:nvPr/>
        </p:nvSpPr>
        <p:spPr>
          <a:xfrm>
            <a:off x="206375" y="628650"/>
            <a:ext cx="8731250" cy="19050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hangingPunct="1">
              <a:spcBef>
                <a:spcPct val="0"/>
              </a:spcBef>
              <a:buNone/>
            </a:pPr>
            <a:r>
              <a:rPr lang="zh-CN" altLang="en-US" sz="2400" b="1" dirty="0">
                <a:latin typeface="黑体" panose="02010609060101010101" pitchFamily="49" charset="-122"/>
                <a:ea typeface="黑体" panose="02010609060101010101" pitchFamily="49" charset="-122"/>
              </a:rPr>
              <a:t>数字符号为：</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7</a:t>
            </a:r>
            <a:r>
              <a:rPr lang="zh-CN" altLang="en-US" sz="2400" b="1" dirty="0">
                <a:latin typeface="黑体" panose="02010609060101010101" pitchFamily="49" charset="-122"/>
                <a:ea typeface="黑体" panose="02010609060101010101" pitchFamily="49" charset="-122"/>
              </a:rPr>
              <a:t>；基数是</a:t>
            </a:r>
            <a:r>
              <a:rPr lang="en-US" altLang="zh-CN" sz="2400" b="1" dirty="0">
                <a:latin typeface="黑体" panose="02010609060101010101" pitchFamily="49" charset="-122"/>
                <a:ea typeface="黑体" panose="02010609060101010101" pitchFamily="49" charset="-122"/>
              </a:rPr>
              <a:t>8</a:t>
            </a:r>
            <a:r>
              <a:rPr lang="zh-CN" altLang="en-US" sz="2400" b="1" dirty="0">
                <a:latin typeface="黑体" panose="02010609060101010101" pitchFamily="49" charset="-122"/>
                <a:ea typeface="黑体" panose="02010609060101010101" pitchFamily="49" charset="-122"/>
              </a:rPr>
              <a:t>。</a:t>
            </a:r>
          </a:p>
          <a:p>
            <a:pPr marL="342900" lvl="0" indent="-342900" eaLnBrk="1" hangingPunct="1">
              <a:spcBef>
                <a:spcPct val="0"/>
              </a:spcBef>
              <a:buNone/>
            </a:pPr>
            <a:r>
              <a:rPr lang="zh-CN" altLang="en-US" sz="2400" b="1" dirty="0">
                <a:latin typeface="黑体" panose="02010609060101010101" pitchFamily="49" charset="-122"/>
                <a:ea typeface="黑体" panose="02010609060101010101" pitchFamily="49" charset="-122"/>
              </a:rPr>
              <a:t>运算规律：逢八进一，借一当八，即：</a:t>
            </a:r>
            <a:r>
              <a:rPr lang="en-US" altLang="zh-CN" sz="2400" b="1" dirty="0">
                <a:latin typeface="黑体" panose="02010609060101010101" pitchFamily="49" charset="-122"/>
                <a:ea typeface="黑体" panose="02010609060101010101" pitchFamily="49" charset="-122"/>
              </a:rPr>
              <a:t>7</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7</a:t>
            </a:r>
            <a:r>
              <a:rPr lang="zh-CN" altLang="en-US" sz="2400" b="1" dirty="0">
                <a:latin typeface="黑体" panose="02010609060101010101" pitchFamily="49" charset="-122"/>
                <a:ea typeface="黑体" panose="02010609060101010101" pitchFamily="49" charset="-122"/>
              </a:rPr>
              <a:t>。</a:t>
            </a:r>
          </a:p>
          <a:p>
            <a:pPr marL="342900" lvl="0" indent="-342900" eaLnBrk="1" hangingPunct="1">
              <a:spcBef>
                <a:spcPct val="0"/>
              </a:spcBef>
              <a:buNone/>
            </a:pPr>
            <a:r>
              <a:rPr lang="zh-CN" altLang="en-US" sz="2400" b="1" dirty="0">
                <a:latin typeface="黑体" panose="02010609060101010101" pitchFamily="49" charset="-122"/>
                <a:ea typeface="黑体" panose="02010609060101010101" pitchFamily="49" charset="-122"/>
              </a:rPr>
              <a:t>八进制数的权展开式：如：</a:t>
            </a:r>
          </a:p>
          <a:p>
            <a:pPr marL="342900" lvl="0" indent="-342900" eaLnBrk="1" hangingPunct="1">
              <a:buNone/>
            </a:pPr>
            <a:r>
              <a:rPr lang="en-US" altLang="zh-CN" sz="2400" b="1" dirty="0">
                <a:latin typeface="黑体" panose="02010609060101010101" pitchFamily="49" charset="-122"/>
                <a:ea typeface="黑体" panose="02010609060101010101" pitchFamily="49" charset="-122"/>
              </a:rPr>
              <a:t>(65.2)</a:t>
            </a:r>
            <a:r>
              <a:rPr lang="en-US" altLang="zh-CN" sz="2400" b="1" baseline="-25000" dirty="0">
                <a:latin typeface="黑体" panose="02010609060101010101" pitchFamily="49" charset="-122"/>
                <a:ea typeface="黑体" panose="02010609060101010101" pitchFamily="49" charset="-122"/>
              </a:rPr>
              <a:t> 8</a:t>
            </a: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6×8</a:t>
            </a:r>
            <a:r>
              <a:rPr lang="en-US" altLang="zh-CN" sz="2400" b="1" baseline="30000"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5×8</a:t>
            </a:r>
            <a:r>
              <a:rPr lang="en-US" altLang="zh-CN" sz="2400" b="1" baseline="30000"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2×8</a:t>
            </a:r>
            <a:r>
              <a:rPr lang="zh-CN" altLang="en-US" sz="2400" b="1" baseline="30000" dirty="0">
                <a:latin typeface="黑体" panose="02010609060101010101" pitchFamily="49" charset="-122"/>
                <a:ea typeface="黑体" panose="02010609060101010101" pitchFamily="49" charset="-122"/>
              </a:rPr>
              <a:t>－</a:t>
            </a:r>
            <a:r>
              <a:rPr lang="en-US" altLang="zh-CN" sz="2400" b="1" baseline="30000"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(53.25)</a:t>
            </a:r>
            <a:r>
              <a:rPr lang="en-US" altLang="zh-CN" sz="2400" b="1" baseline="-25000" dirty="0">
                <a:latin typeface="黑体" panose="02010609060101010101" pitchFamily="49" charset="-122"/>
                <a:ea typeface="黑体" panose="02010609060101010101" pitchFamily="49" charset="-122"/>
              </a:rPr>
              <a:t>10</a:t>
            </a:r>
          </a:p>
        </p:txBody>
      </p:sp>
      <p:sp>
        <p:nvSpPr>
          <p:cNvPr id="94212" name="Text Box 4"/>
          <p:cNvSpPr txBox="1"/>
          <p:nvPr/>
        </p:nvSpPr>
        <p:spPr>
          <a:xfrm>
            <a:off x="1601788" y="2654300"/>
            <a:ext cx="4191000" cy="469900"/>
          </a:xfrm>
          <a:prstGeom prst="rect">
            <a:avLst/>
          </a:prstGeom>
          <a:noFill/>
          <a:ln w="12700" cap="flat" cmpd="sng">
            <a:solidFill>
              <a:srgbClr val="339933"/>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algn="ctr">
              <a:spcBef>
                <a:spcPct val="50000"/>
              </a:spcBef>
              <a:buClr>
                <a:schemeClr val="tx2"/>
              </a:buClr>
              <a:buSzPct val="75000"/>
              <a:buFont typeface="Monotype Sorts"/>
              <a:buNone/>
            </a:pPr>
            <a:r>
              <a:rPr lang="zh-CN" altLang="en-US" sz="2400" b="1" dirty="0">
                <a:latin typeface="黑体" panose="02010609060101010101" pitchFamily="49" charset="-122"/>
                <a:ea typeface="黑体" panose="02010609060101010101" pitchFamily="49" charset="-122"/>
              </a:rPr>
              <a:t>各数位的权是</a:t>
            </a:r>
            <a:r>
              <a:rPr lang="en-US" altLang="zh-CN" sz="2400" b="1" dirty="0">
                <a:latin typeface="黑体" panose="02010609060101010101" pitchFamily="49" charset="-122"/>
                <a:ea typeface="黑体" panose="02010609060101010101" pitchFamily="49" charset="-122"/>
              </a:rPr>
              <a:t>8</a:t>
            </a:r>
            <a:r>
              <a:rPr lang="zh-CN" altLang="en-US" sz="2400" b="1" dirty="0">
                <a:latin typeface="黑体" panose="02010609060101010101" pitchFamily="49" charset="-122"/>
                <a:ea typeface="黑体" panose="02010609060101010101" pitchFamily="49" charset="-122"/>
              </a:rPr>
              <a:t>的幂</a:t>
            </a:r>
          </a:p>
        </p:txBody>
      </p:sp>
      <p:sp>
        <p:nvSpPr>
          <p:cNvPr id="94213" name="Line 5"/>
          <p:cNvSpPr/>
          <p:nvPr/>
        </p:nvSpPr>
        <p:spPr>
          <a:xfrm flipV="1">
            <a:off x="2439988" y="2189163"/>
            <a:ext cx="0" cy="457200"/>
          </a:xfrm>
          <a:prstGeom prst="line">
            <a:avLst/>
          </a:prstGeom>
          <a:ln w="57150" cap="flat" cmpd="sng">
            <a:solidFill>
              <a:srgbClr val="FF3300"/>
            </a:solidFill>
            <a:prstDash val="solid"/>
            <a:headEnd type="none" w="sm" len="sm"/>
            <a:tailEnd type="triangle" w="med" len="med"/>
          </a:ln>
        </p:spPr>
      </p:sp>
      <p:sp>
        <p:nvSpPr>
          <p:cNvPr id="94214" name="Line 6"/>
          <p:cNvSpPr/>
          <p:nvPr/>
        </p:nvSpPr>
        <p:spPr>
          <a:xfrm flipV="1">
            <a:off x="3475038" y="2189163"/>
            <a:ext cx="0" cy="457200"/>
          </a:xfrm>
          <a:prstGeom prst="line">
            <a:avLst/>
          </a:prstGeom>
          <a:ln w="57150" cap="flat" cmpd="sng">
            <a:solidFill>
              <a:srgbClr val="FF3300"/>
            </a:solidFill>
            <a:prstDash val="solid"/>
            <a:headEnd type="none" w="sm" len="sm"/>
            <a:tailEnd type="triangle" w="med" len="med"/>
          </a:ln>
        </p:spPr>
      </p:sp>
      <p:sp>
        <p:nvSpPr>
          <p:cNvPr id="94215" name="Line 7"/>
          <p:cNvSpPr/>
          <p:nvPr/>
        </p:nvSpPr>
        <p:spPr>
          <a:xfrm flipV="1">
            <a:off x="4479925" y="2189163"/>
            <a:ext cx="0" cy="457200"/>
          </a:xfrm>
          <a:prstGeom prst="line">
            <a:avLst/>
          </a:prstGeom>
          <a:ln w="57150" cap="flat" cmpd="sng">
            <a:solidFill>
              <a:srgbClr val="FF3300"/>
            </a:solidFill>
            <a:prstDash val="solid"/>
            <a:headEnd type="none" w="sm" len="sm"/>
            <a:tailEnd type="triangle" w="med" len="med"/>
          </a:ln>
        </p:spPr>
      </p:sp>
      <p:sp>
        <p:nvSpPr>
          <p:cNvPr id="94216" name="Text Box 8"/>
          <p:cNvSpPr txBox="1"/>
          <p:nvPr/>
        </p:nvSpPr>
        <p:spPr>
          <a:xfrm>
            <a:off x="2681288" y="3209925"/>
            <a:ext cx="2895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、十六进制数</a:t>
            </a:r>
          </a:p>
        </p:txBody>
      </p:sp>
      <p:sp>
        <p:nvSpPr>
          <p:cNvPr id="94217" name="Rectangle 9"/>
          <p:cNvSpPr/>
          <p:nvPr/>
        </p:nvSpPr>
        <p:spPr>
          <a:xfrm>
            <a:off x="206375" y="3824288"/>
            <a:ext cx="8759825" cy="1905000"/>
          </a:xfrm>
          <a:prstGeom prst="rect">
            <a:avLst/>
          </a:prstGeom>
          <a:noFill/>
          <a:ln w="9525">
            <a:noFill/>
          </a:ln>
        </p:spPr>
        <p:txBody>
          <a:bodyPr lIns="0" rIns="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hangingPunct="1">
              <a:buNone/>
            </a:pPr>
            <a:r>
              <a:rPr lang="zh-CN" altLang="en-US" sz="2400" b="1" dirty="0">
                <a:latin typeface="黑体" panose="02010609060101010101" pitchFamily="49" charset="-122"/>
                <a:ea typeface="黑体" panose="02010609060101010101" pitchFamily="49" charset="-122"/>
              </a:rPr>
              <a:t>数字符号为：</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9</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A</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F</a:t>
            </a:r>
            <a:r>
              <a:rPr lang="zh-CN" altLang="en-US" sz="2400" b="1" dirty="0">
                <a:latin typeface="黑体" panose="02010609060101010101" pitchFamily="49" charset="-122"/>
                <a:ea typeface="黑体" panose="02010609060101010101" pitchFamily="49" charset="-122"/>
              </a:rPr>
              <a:t>；基数是</a:t>
            </a:r>
            <a:r>
              <a:rPr lang="en-US" altLang="zh-CN" sz="2400" b="1" dirty="0">
                <a:latin typeface="黑体" panose="02010609060101010101" pitchFamily="49" charset="-122"/>
                <a:ea typeface="黑体" panose="02010609060101010101" pitchFamily="49" charset="-122"/>
              </a:rPr>
              <a:t>16</a:t>
            </a:r>
            <a:r>
              <a:rPr lang="zh-CN" altLang="en-US" sz="2400" b="1" dirty="0">
                <a:latin typeface="黑体" panose="02010609060101010101" pitchFamily="49" charset="-122"/>
                <a:ea typeface="黑体" panose="02010609060101010101" pitchFamily="49" charset="-122"/>
              </a:rPr>
              <a:t>。</a:t>
            </a:r>
          </a:p>
          <a:p>
            <a:pPr marL="342900" lvl="0" indent="-342900" eaLnBrk="1" hangingPunct="1">
              <a:buNone/>
            </a:pPr>
            <a:r>
              <a:rPr lang="zh-CN" altLang="en-US" sz="2400" b="1" dirty="0">
                <a:latin typeface="黑体" panose="02010609060101010101" pitchFamily="49" charset="-122"/>
                <a:ea typeface="黑体" panose="02010609060101010101" pitchFamily="49" charset="-122"/>
              </a:rPr>
              <a:t>运算规律：逢十六进一，借一当十六，即：</a:t>
            </a:r>
            <a:r>
              <a:rPr lang="en-US" altLang="zh-CN" sz="2400" b="1" dirty="0">
                <a:latin typeface="黑体" panose="02010609060101010101" pitchFamily="49" charset="-122"/>
                <a:ea typeface="黑体" panose="02010609060101010101" pitchFamily="49" charset="-122"/>
              </a:rPr>
              <a:t>F</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F</a:t>
            </a:r>
            <a:r>
              <a:rPr lang="zh-CN" altLang="en-US" sz="2400" b="1" dirty="0">
                <a:latin typeface="黑体" panose="02010609060101010101" pitchFamily="49" charset="-122"/>
                <a:ea typeface="黑体" panose="02010609060101010101" pitchFamily="49" charset="-122"/>
              </a:rPr>
              <a:t>。</a:t>
            </a:r>
          </a:p>
          <a:p>
            <a:pPr marL="342900" lvl="0" indent="-342900" eaLnBrk="1" hangingPunct="1">
              <a:buNone/>
            </a:pPr>
            <a:r>
              <a:rPr lang="zh-CN" altLang="en-US" sz="2400" b="1" dirty="0">
                <a:latin typeface="黑体" panose="02010609060101010101" pitchFamily="49" charset="-122"/>
                <a:ea typeface="黑体" panose="02010609060101010101" pitchFamily="49" charset="-122"/>
              </a:rPr>
              <a:t>十六进制数的权展开式：如：</a:t>
            </a:r>
          </a:p>
          <a:p>
            <a:pPr marL="342900" lvl="0" indent="-342900" eaLnBrk="1" hangingPunct="1">
              <a:buNone/>
            </a:pPr>
            <a:r>
              <a:rPr lang="en-US" altLang="zh-CN" sz="2400" b="1" dirty="0">
                <a:latin typeface="黑体" panose="02010609060101010101" pitchFamily="49" charset="-122"/>
                <a:ea typeface="黑体" panose="02010609060101010101" pitchFamily="49" charset="-122"/>
              </a:rPr>
              <a:t>(D8.A)</a:t>
            </a:r>
            <a:r>
              <a:rPr lang="en-US" altLang="zh-CN" sz="2400" b="1" baseline="-25000" dirty="0">
                <a:latin typeface="黑体" panose="02010609060101010101" pitchFamily="49" charset="-122"/>
                <a:ea typeface="黑体" panose="02010609060101010101" pitchFamily="49" charset="-122"/>
              </a:rPr>
              <a:t> 16</a:t>
            </a: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13×16</a:t>
            </a:r>
            <a:r>
              <a:rPr lang="en-US" altLang="zh-CN" sz="2400" b="1" baseline="30000"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8×16</a:t>
            </a:r>
            <a:r>
              <a:rPr lang="en-US" altLang="zh-CN" sz="2400" b="1" baseline="30000"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10×16</a:t>
            </a:r>
            <a:r>
              <a:rPr lang="zh-CN" altLang="en-US" sz="2400" b="1" baseline="30000" dirty="0">
                <a:latin typeface="黑体" panose="02010609060101010101" pitchFamily="49" charset="-122"/>
                <a:ea typeface="黑体" panose="02010609060101010101" pitchFamily="49" charset="-122"/>
              </a:rPr>
              <a:t>－</a:t>
            </a:r>
            <a:r>
              <a:rPr lang="en-US" altLang="zh-CN" sz="2400" b="1" baseline="30000"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(216.625)</a:t>
            </a:r>
            <a:r>
              <a:rPr lang="en-US" altLang="zh-CN" sz="2400" b="1" baseline="-25000" dirty="0">
                <a:latin typeface="黑体" panose="02010609060101010101" pitchFamily="49" charset="-122"/>
                <a:ea typeface="黑体" panose="02010609060101010101" pitchFamily="49" charset="-122"/>
              </a:rPr>
              <a:t>10</a:t>
            </a:r>
          </a:p>
        </p:txBody>
      </p:sp>
      <p:sp>
        <p:nvSpPr>
          <p:cNvPr id="94218" name="Text Box 10"/>
          <p:cNvSpPr txBox="1"/>
          <p:nvPr/>
        </p:nvSpPr>
        <p:spPr>
          <a:xfrm>
            <a:off x="1916113" y="6027738"/>
            <a:ext cx="4191000" cy="469900"/>
          </a:xfrm>
          <a:prstGeom prst="rect">
            <a:avLst/>
          </a:prstGeom>
          <a:noFill/>
          <a:ln w="12700" cap="flat" cmpd="sng">
            <a:solidFill>
              <a:srgbClr val="339933"/>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algn="ctr">
              <a:spcBef>
                <a:spcPct val="50000"/>
              </a:spcBef>
              <a:buClr>
                <a:schemeClr val="tx2"/>
              </a:buClr>
              <a:buSzPct val="75000"/>
              <a:buFont typeface="Monotype Sorts"/>
              <a:buNone/>
            </a:pPr>
            <a:r>
              <a:rPr lang="zh-CN" altLang="en-US" sz="2400" b="1" dirty="0">
                <a:latin typeface="黑体" panose="02010609060101010101" pitchFamily="49" charset="-122"/>
                <a:ea typeface="黑体" panose="02010609060101010101" pitchFamily="49" charset="-122"/>
              </a:rPr>
              <a:t>各数位的权是</a:t>
            </a:r>
            <a:r>
              <a:rPr lang="en-US" altLang="zh-CN" sz="2400" b="1" dirty="0">
                <a:latin typeface="黑体" panose="02010609060101010101" pitchFamily="49" charset="-122"/>
                <a:ea typeface="黑体" panose="02010609060101010101" pitchFamily="49" charset="-122"/>
              </a:rPr>
              <a:t>16</a:t>
            </a:r>
            <a:r>
              <a:rPr lang="zh-CN" altLang="en-US" sz="2400" b="1" dirty="0">
                <a:latin typeface="黑体" panose="02010609060101010101" pitchFamily="49" charset="-122"/>
                <a:ea typeface="黑体" panose="02010609060101010101" pitchFamily="49" charset="-122"/>
              </a:rPr>
              <a:t>的幂</a:t>
            </a:r>
          </a:p>
        </p:txBody>
      </p:sp>
      <p:sp>
        <p:nvSpPr>
          <p:cNvPr id="94219" name="Line 11"/>
          <p:cNvSpPr/>
          <p:nvPr/>
        </p:nvSpPr>
        <p:spPr>
          <a:xfrm flipV="1">
            <a:off x="2728913" y="5562600"/>
            <a:ext cx="0" cy="457200"/>
          </a:xfrm>
          <a:prstGeom prst="line">
            <a:avLst/>
          </a:prstGeom>
          <a:ln w="57150" cap="flat" cmpd="sng">
            <a:solidFill>
              <a:srgbClr val="FF3300"/>
            </a:solidFill>
            <a:prstDash val="solid"/>
            <a:headEnd type="none" w="sm" len="sm"/>
            <a:tailEnd type="triangle" w="med" len="med"/>
          </a:ln>
        </p:spPr>
      </p:sp>
      <p:sp>
        <p:nvSpPr>
          <p:cNvPr id="94220" name="Line 12"/>
          <p:cNvSpPr/>
          <p:nvPr/>
        </p:nvSpPr>
        <p:spPr>
          <a:xfrm flipV="1">
            <a:off x="3898900" y="5562600"/>
            <a:ext cx="0" cy="457200"/>
          </a:xfrm>
          <a:prstGeom prst="line">
            <a:avLst/>
          </a:prstGeom>
          <a:ln w="57150" cap="flat" cmpd="sng">
            <a:solidFill>
              <a:srgbClr val="FF3300"/>
            </a:solidFill>
            <a:prstDash val="solid"/>
            <a:headEnd type="none" w="sm" len="sm"/>
            <a:tailEnd type="triangle" w="med" len="med"/>
          </a:ln>
        </p:spPr>
      </p:sp>
      <p:sp>
        <p:nvSpPr>
          <p:cNvPr id="94221" name="Line 13"/>
          <p:cNvSpPr/>
          <p:nvPr/>
        </p:nvSpPr>
        <p:spPr>
          <a:xfrm flipV="1">
            <a:off x="5218113" y="5562600"/>
            <a:ext cx="0" cy="457200"/>
          </a:xfrm>
          <a:prstGeom prst="line">
            <a:avLst/>
          </a:prstGeom>
          <a:ln w="57150" cap="flat" cmpd="sng">
            <a:solidFill>
              <a:srgbClr val="FF3300"/>
            </a:solidFill>
            <a:prstDash val="solid"/>
            <a:headEnd type="none" w="sm" len="sm"/>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wipe(left)">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wipe(left)">
                                      <p:cBhvr>
                                        <p:cTn id="12" dur="500"/>
                                        <p:tgtEl>
                                          <p:spTgt spid="94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wipe(left)">
                                      <p:cBhvr>
                                        <p:cTn id="17" dur="500"/>
                                        <p:tgtEl>
                                          <p:spTgt spid="94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wipe(left)">
                                      <p:cBhvr>
                                        <p:cTn id="22" dur="500"/>
                                        <p:tgtEl>
                                          <p:spTgt spid="942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94213"/>
                                        </p:tgtEl>
                                        <p:attrNameLst>
                                          <p:attrName>style.visibility</p:attrName>
                                        </p:attrNameLst>
                                      </p:cBhvr>
                                      <p:to>
                                        <p:strVal val="visible"/>
                                      </p:to>
                                    </p:set>
                                    <p:animEffect transition="in" filter="slide(fromBottom)">
                                      <p:cBhvr>
                                        <p:cTn id="27" dur="500"/>
                                        <p:tgtEl>
                                          <p:spTgt spid="94213"/>
                                        </p:tgtEl>
                                      </p:cBhvr>
                                    </p:animEffect>
                                  </p:childTnLst>
                                </p:cTn>
                              </p:par>
                            </p:childTnLst>
                          </p:cTn>
                        </p:par>
                        <p:par>
                          <p:cTn id="28" fill="hold">
                            <p:stCondLst>
                              <p:cond delay="500"/>
                            </p:stCondLst>
                            <p:childTnLst>
                              <p:par>
                                <p:cTn id="29" presetID="12" presetClass="entr" presetSubtype="4" fill="hold" nodeType="afterEffect">
                                  <p:stCondLst>
                                    <p:cond delay="0"/>
                                  </p:stCondLst>
                                  <p:childTnLst>
                                    <p:set>
                                      <p:cBhvr>
                                        <p:cTn id="30" dur="1" fill="hold">
                                          <p:stCondLst>
                                            <p:cond delay="0"/>
                                          </p:stCondLst>
                                        </p:cTn>
                                        <p:tgtEl>
                                          <p:spTgt spid="94214"/>
                                        </p:tgtEl>
                                        <p:attrNameLst>
                                          <p:attrName>style.visibility</p:attrName>
                                        </p:attrNameLst>
                                      </p:cBhvr>
                                      <p:to>
                                        <p:strVal val="visible"/>
                                      </p:to>
                                    </p:set>
                                    <p:animEffect transition="in" filter="slide(fromBottom)">
                                      <p:cBhvr>
                                        <p:cTn id="31" dur="500"/>
                                        <p:tgtEl>
                                          <p:spTgt spid="94214"/>
                                        </p:tgtEl>
                                      </p:cBhvr>
                                    </p:animEffect>
                                  </p:childTnLst>
                                </p:cTn>
                              </p:par>
                            </p:childTnLst>
                          </p:cTn>
                        </p:par>
                        <p:par>
                          <p:cTn id="32" fill="hold">
                            <p:stCondLst>
                              <p:cond delay="1000"/>
                            </p:stCondLst>
                            <p:childTnLst>
                              <p:par>
                                <p:cTn id="33" presetID="12" presetClass="entr" presetSubtype="4" fill="hold" nodeType="afterEffect">
                                  <p:stCondLst>
                                    <p:cond delay="0"/>
                                  </p:stCondLst>
                                  <p:childTnLst>
                                    <p:set>
                                      <p:cBhvr>
                                        <p:cTn id="34" dur="1" fill="hold">
                                          <p:stCondLst>
                                            <p:cond delay="0"/>
                                          </p:stCondLst>
                                        </p:cTn>
                                        <p:tgtEl>
                                          <p:spTgt spid="94215"/>
                                        </p:tgtEl>
                                        <p:attrNameLst>
                                          <p:attrName>style.visibility</p:attrName>
                                        </p:attrNameLst>
                                      </p:cBhvr>
                                      <p:to>
                                        <p:strVal val="visible"/>
                                      </p:to>
                                    </p:set>
                                    <p:animEffect transition="in" filter="slide(fromBottom)">
                                      <p:cBhvr>
                                        <p:cTn id="35" dur="500"/>
                                        <p:tgtEl>
                                          <p:spTgt spid="94215"/>
                                        </p:tgtEl>
                                      </p:cBhvr>
                                    </p:animEffect>
                                  </p:childTnLst>
                                </p:cTn>
                              </p:par>
                            </p:childTnLst>
                          </p:cTn>
                        </p:par>
                        <p:par>
                          <p:cTn id="36" fill="hold">
                            <p:stCondLst>
                              <p:cond delay="1500"/>
                            </p:stCondLst>
                            <p:childTnLst>
                              <p:par>
                                <p:cTn id="37" presetID="5" presetClass="entr" presetSubtype="10" fill="hold" grpId="0" nodeType="afterEffect">
                                  <p:stCondLst>
                                    <p:cond delay="0"/>
                                  </p:stCondLst>
                                  <p:childTnLst>
                                    <p:set>
                                      <p:cBhvr>
                                        <p:cTn id="38" dur="1" fill="hold">
                                          <p:stCondLst>
                                            <p:cond delay="0"/>
                                          </p:stCondLst>
                                        </p:cTn>
                                        <p:tgtEl>
                                          <p:spTgt spid="94212"/>
                                        </p:tgtEl>
                                        <p:attrNameLst>
                                          <p:attrName>style.visibility</p:attrName>
                                        </p:attrNameLst>
                                      </p:cBhvr>
                                      <p:to>
                                        <p:strVal val="visible"/>
                                      </p:to>
                                    </p:set>
                                    <p:animEffect transition="in" filter="checkerboard(across)">
                                      <p:cBhvr>
                                        <p:cTn id="39" dur="500"/>
                                        <p:tgtEl>
                                          <p:spTgt spid="9421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942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4217">
                                            <p:txEl>
                                              <p:pRg st="0" end="0"/>
                                            </p:txEl>
                                          </p:spTgt>
                                        </p:tgtEl>
                                        <p:attrNameLst>
                                          <p:attrName>style.visibility</p:attrName>
                                        </p:attrNameLst>
                                      </p:cBhvr>
                                      <p:to>
                                        <p:strVal val="visible"/>
                                      </p:to>
                                    </p:set>
                                    <p:animEffect transition="in" filter="wipe(left)">
                                      <p:cBhvr>
                                        <p:cTn id="48" dur="500"/>
                                        <p:tgtEl>
                                          <p:spTgt spid="94217">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4217">
                                            <p:txEl>
                                              <p:pRg st="1" end="1"/>
                                            </p:txEl>
                                          </p:spTgt>
                                        </p:tgtEl>
                                        <p:attrNameLst>
                                          <p:attrName>style.visibility</p:attrName>
                                        </p:attrNameLst>
                                      </p:cBhvr>
                                      <p:to>
                                        <p:strVal val="visible"/>
                                      </p:to>
                                    </p:set>
                                    <p:animEffect transition="in" filter="wipe(left)">
                                      <p:cBhvr>
                                        <p:cTn id="53" dur="500"/>
                                        <p:tgtEl>
                                          <p:spTgt spid="94217">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4217">
                                            <p:txEl>
                                              <p:pRg st="2" end="2"/>
                                            </p:txEl>
                                          </p:spTgt>
                                        </p:tgtEl>
                                        <p:attrNameLst>
                                          <p:attrName>style.visibility</p:attrName>
                                        </p:attrNameLst>
                                      </p:cBhvr>
                                      <p:to>
                                        <p:strVal val="visible"/>
                                      </p:to>
                                    </p:set>
                                    <p:animEffect transition="in" filter="wipe(left)">
                                      <p:cBhvr>
                                        <p:cTn id="58" dur="500"/>
                                        <p:tgtEl>
                                          <p:spTgt spid="94217">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94217">
                                            <p:txEl>
                                              <p:pRg st="3" end="3"/>
                                            </p:txEl>
                                          </p:spTgt>
                                        </p:tgtEl>
                                        <p:attrNameLst>
                                          <p:attrName>style.visibility</p:attrName>
                                        </p:attrNameLst>
                                      </p:cBhvr>
                                      <p:to>
                                        <p:strVal val="visible"/>
                                      </p:to>
                                    </p:set>
                                    <p:animEffect transition="in" filter="wipe(left)">
                                      <p:cBhvr>
                                        <p:cTn id="63" dur="500"/>
                                        <p:tgtEl>
                                          <p:spTgt spid="94217">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4" fill="hold" nodeType="clickEffect">
                                  <p:stCondLst>
                                    <p:cond delay="0"/>
                                  </p:stCondLst>
                                  <p:childTnLst>
                                    <p:set>
                                      <p:cBhvr>
                                        <p:cTn id="67" dur="1" fill="hold">
                                          <p:stCondLst>
                                            <p:cond delay="0"/>
                                          </p:stCondLst>
                                        </p:cTn>
                                        <p:tgtEl>
                                          <p:spTgt spid="94219"/>
                                        </p:tgtEl>
                                        <p:attrNameLst>
                                          <p:attrName>style.visibility</p:attrName>
                                        </p:attrNameLst>
                                      </p:cBhvr>
                                      <p:to>
                                        <p:strVal val="visible"/>
                                      </p:to>
                                    </p:set>
                                    <p:animEffect transition="in" filter="slide(fromBottom)">
                                      <p:cBhvr>
                                        <p:cTn id="68" dur="500"/>
                                        <p:tgtEl>
                                          <p:spTgt spid="94219"/>
                                        </p:tgtEl>
                                      </p:cBhvr>
                                    </p:animEffect>
                                  </p:childTnLst>
                                </p:cTn>
                              </p:par>
                            </p:childTnLst>
                          </p:cTn>
                        </p:par>
                        <p:par>
                          <p:cTn id="69" fill="hold">
                            <p:stCondLst>
                              <p:cond delay="500"/>
                            </p:stCondLst>
                            <p:childTnLst>
                              <p:par>
                                <p:cTn id="70" presetID="12" presetClass="entr" presetSubtype="4" fill="hold" nodeType="afterEffect">
                                  <p:stCondLst>
                                    <p:cond delay="0"/>
                                  </p:stCondLst>
                                  <p:childTnLst>
                                    <p:set>
                                      <p:cBhvr>
                                        <p:cTn id="71" dur="1" fill="hold">
                                          <p:stCondLst>
                                            <p:cond delay="0"/>
                                          </p:stCondLst>
                                        </p:cTn>
                                        <p:tgtEl>
                                          <p:spTgt spid="94220"/>
                                        </p:tgtEl>
                                        <p:attrNameLst>
                                          <p:attrName>style.visibility</p:attrName>
                                        </p:attrNameLst>
                                      </p:cBhvr>
                                      <p:to>
                                        <p:strVal val="visible"/>
                                      </p:to>
                                    </p:set>
                                    <p:animEffect transition="in" filter="slide(fromBottom)">
                                      <p:cBhvr>
                                        <p:cTn id="72" dur="500"/>
                                        <p:tgtEl>
                                          <p:spTgt spid="94220"/>
                                        </p:tgtEl>
                                      </p:cBhvr>
                                    </p:animEffect>
                                  </p:childTnLst>
                                </p:cTn>
                              </p:par>
                            </p:childTnLst>
                          </p:cTn>
                        </p:par>
                        <p:par>
                          <p:cTn id="73" fill="hold">
                            <p:stCondLst>
                              <p:cond delay="1000"/>
                            </p:stCondLst>
                            <p:childTnLst>
                              <p:par>
                                <p:cTn id="74" presetID="12" presetClass="entr" presetSubtype="4" fill="hold" nodeType="afterEffect">
                                  <p:stCondLst>
                                    <p:cond delay="0"/>
                                  </p:stCondLst>
                                  <p:childTnLst>
                                    <p:set>
                                      <p:cBhvr>
                                        <p:cTn id="75" dur="1" fill="hold">
                                          <p:stCondLst>
                                            <p:cond delay="0"/>
                                          </p:stCondLst>
                                        </p:cTn>
                                        <p:tgtEl>
                                          <p:spTgt spid="94221"/>
                                        </p:tgtEl>
                                        <p:attrNameLst>
                                          <p:attrName>style.visibility</p:attrName>
                                        </p:attrNameLst>
                                      </p:cBhvr>
                                      <p:to>
                                        <p:strVal val="visible"/>
                                      </p:to>
                                    </p:set>
                                    <p:animEffect transition="in" filter="slide(fromBottom)">
                                      <p:cBhvr>
                                        <p:cTn id="76" dur="500"/>
                                        <p:tgtEl>
                                          <p:spTgt spid="94221"/>
                                        </p:tgtEl>
                                      </p:cBhvr>
                                    </p:animEffect>
                                  </p:childTnLst>
                                </p:cTn>
                              </p:par>
                            </p:childTnLst>
                          </p:cTn>
                        </p:par>
                        <p:par>
                          <p:cTn id="77" fill="hold">
                            <p:stCondLst>
                              <p:cond delay="1500"/>
                            </p:stCondLst>
                            <p:childTnLst>
                              <p:par>
                                <p:cTn id="78" presetID="5" presetClass="entr" presetSubtype="10" fill="hold" grpId="0" nodeType="afterEffect">
                                  <p:stCondLst>
                                    <p:cond delay="0"/>
                                  </p:stCondLst>
                                  <p:childTnLst>
                                    <p:set>
                                      <p:cBhvr>
                                        <p:cTn id="79" dur="1" fill="hold">
                                          <p:stCondLst>
                                            <p:cond delay="0"/>
                                          </p:stCondLst>
                                        </p:cTn>
                                        <p:tgtEl>
                                          <p:spTgt spid="94218"/>
                                        </p:tgtEl>
                                        <p:attrNameLst>
                                          <p:attrName>style.visibility</p:attrName>
                                        </p:attrNameLst>
                                      </p:cBhvr>
                                      <p:to>
                                        <p:strVal val="visible"/>
                                      </p:to>
                                    </p:set>
                                    <p:animEffect transition="in" filter="checkerboard(across)">
                                      <p:cBhvr>
                                        <p:cTn id="80" dur="500"/>
                                        <p:tgtEl>
                                          <p:spTgt spid="94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P spid="94212" grpId="0" animBg="1"/>
      <p:bldP spid="94216" grpId="0"/>
      <p:bldP spid="94217" grpId="0" build="p"/>
      <p:bldP spid="942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14</a:t>
            </a:fld>
            <a:r>
              <a:rPr lang="zh-CN" altLang="en-US" sz="1400" dirty="0">
                <a:ea typeface="楷体_GB2312"/>
              </a:rPr>
              <a:t>）</a:t>
            </a:r>
          </a:p>
        </p:txBody>
      </p:sp>
      <p:sp>
        <p:nvSpPr>
          <p:cNvPr id="20483" name="Text Box 20"/>
          <p:cNvSpPr txBox="1"/>
          <p:nvPr/>
        </p:nvSpPr>
        <p:spPr>
          <a:xfrm>
            <a:off x="476250" y="277813"/>
            <a:ext cx="8162925" cy="2041525"/>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0000FF"/>
                </a:solidFill>
                <a:ea typeface="楷体_GB2312"/>
              </a:rPr>
              <a:t>    </a:t>
            </a:r>
            <a:r>
              <a:rPr lang="zh-CN" altLang="en-US" b="1" u="sng" dirty="0">
                <a:solidFill>
                  <a:srgbClr val="0000FF"/>
                </a:solidFill>
                <a:ea typeface="黑体" panose="02010609060101010101" pitchFamily="49" charset="-122"/>
              </a:rPr>
              <a:t>十进制的缺点：</a:t>
            </a:r>
            <a:r>
              <a:rPr lang="zh-CN" altLang="en-US" b="1" dirty="0">
                <a:ea typeface="黑体" panose="02010609060101010101" pitchFamily="49" charset="-122"/>
              </a:rPr>
              <a:t>若在数字电路中采用十进制，必须要有十个电路状态与十个记数码相对应。这样将在技术上带来许多困难，而且很不经济。</a:t>
            </a:r>
          </a:p>
        </p:txBody>
      </p:sp>
      <p:sp>
        <p:nvSpPr>
          <p:cNvPr id="20484" name="Text Box 21"/>
          <p:cNvSpPr txBox="1"/>
          <p:nvPr/>
        </p:nvSpPr>
        <p:spPr>
          <a:xfrm>
            <a:off x="476250" y="2557463"/>
            <a:ext cx="8162925" cy="1554162"/>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0000FF"/>
                </a:solidFill>
                <a:ea typeface="楷体_GB2312"/>
              </a:rPr>
              <a:t>     </a:t>
            </a:r>
            <a:r>
              <a:rPr lang="zh-CN" altLang="en-US" b="1" u="sng" dirty="0">
                <a:solidFill>
                  <a:srgbClr val="0000FF"/>
                </a:solidFill>
                <a:ea typeface="黑体" panose="02010609060101010101" pitchFamily="49" charset="-122"/>
              </a:rPr>
              <a:t>二进制的优点：</a:t>
            </a:r>
            <a:r>
              <a:rPr lang="zh-CN" altLang="en-US" b="1" dirty="0">
                <a:ea typeface="黑体" panose="02010609060101010101" pitchFamily="49" charset="-122"/>
              </a:rPr>
              <a:t>电路中任何具有的两个不同稳定状态的元件都可用来表示一位二进制数，数码的存储和传输简单、可靠。</a:t>
            </a:r>
          </a:p>
        </p:txBody>
      </p:sp>
      <p:sp>
        <p:nvSpPr>
          <p:cNvPr id="20485" name="Text Box 22"/>
          <p:cNvSpPr txBox="1"/>
          <p:nvPr/>
        </p:nvSpPr>
        <p:spPr>
          <a:xfrm>
            <a:off x="460375" y="4559300"/>
            <a:ext cx="8162925" cy="1554163"/>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0000FF"/>
                </a:solidFill>
                <a:ea typeface="楷体_GB2312"/>
              </a:rPr>
              <a:t>    </a:t>
            </a:r>
            <a:r>
              <a:rPr lang="zh-CN" altLang="en-US" b="1" u="sng" dirty="0">
                <a:solidFill>
                  <a:srgbClr val="0000FF"/>
                </a:solidFill>
                <a:ea typeface="黑体" panose="02010609060101010101" pitchFamily="49" charset="-122"/>
              </a:rPr>
              <a:t>二进制的缺点：</a:t>
            </a:r>
            <a:r>
              <a:rPr lang="zh-CN" altLang="en-US" b="1" dirty="0">
                <a:ea typeface="黑体" panose="02010609060101010101" pitchFamily="49" charset="-122"/>
              </a:rPr>
              <a:t>位数较多，不便于读数；不合人们的习惯，输入时将十进制转换成二进制，运算结果输出时再转换成十进制数。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6"/>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15</a:t>
            </a:fld>
            <a:r>
              <a:rPr lang="zh-CN" altLang="en-US" sz="1400" dirty="0">
                <a:ea typeface="楷体_GB2312"/>
              </a:rPr>
              <a:t>）</a:t>
            </a:r>
          </a:p>
        </p:txBody>
      </p:sp>
      <p:sp>
        <p:nvSpPr>
          <p:cNvPr id="21507" name="Text Box 3"/>
          <p:cNvSpPr txBox="1"/>
          <p:nvPr/>
        </p:nvSpPr>
        <p:spPr>
          <a:xfrm>
            <a:off x="657225" y="1133475"/>
            <a:ext cx="6813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600" dirty="0">
                <a:latin typeface="黑体" panose="02010609060101010101" pitchFamily="49" charset="-122"/>
                <a:ea typeface="黑体" panose="02010609060101010101" pitchFamily="49" charset="-122"/>
              </a:rPr>
              <a:t>1</a:t>
            </a:r>
            <a:r>
              <a:rPr lang="zh-CN" altLang="en-US" sz="3600" dirty="0">
                <a:latin typeface="黑体" panose="02010609060101010101" pitchFamily="49" charset="-122"/>
                <a:ea typeface="黑体" panose="02010609060101010101" pitchFamily="49" charset="-122"/>
              </a:rPr>
              <a:t>、非十进制数转换成十进制数：</a:t>
            </a:r>
            <a:endParaRPr lang="zh-CN" altLang="en-US" sz="2800" b="1" dirty="0">
              <a:ea typeface="黑体" panose="02010609060101010101" pitchFamily="49" charset="-122"/>
            </a:endParaRPr>
          </a:p>
        </p:txBody>
      </p:sp>
      <p:sp>
        <p:nvSpPr>
          <p:cNvPr id="21508" name="Text Box 4"/>
          <p:cNvSpPr txBox="1"/>
          <p:nvPr/>
        </p:nvSpPr>
        <p:spPr>
          <a:xfrm>
            <a:off x="4257675" y="1763713"/>
            <a:ext cx="403225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CC3300"/>
                </a:solidFill>
                <a:latin typeface="宋体" panose="02010600030101010101" pitchFamily="2" charset="-122"/>
                <a:ea typeface="黑体" panose="02010609060101010101" pitchFamily="49" charset="-122"/>
              </a:rPr>
              <a:t>————</a:t>
            </a:r>
            <a:r>
              <a:rPr lang="zh-CN" altLang="en-US" b="1" dirty="0">
                <a:solidFill>
                  <a:srgbClr val="CC3300"/>
                </a:solidFill>
                <a:latin typeface="Arial" panose="020B0604020202020204" pitchFamily="34" charset="0"/>
                <a:ea typeface="黑体" panose="02010609060101010101" pitchFamily="49" charset="-122"/>
              </a:rPr>
              <a:t>按权相加法</a:t>
            </a:r>
          </a:p>
        </p:txBody>
      </p:sp>
      <p:sp>
        <p:nvSpPr>
          <p:cNvPr id="21509" name="Text Box 5"/>
          <p:cNvSpPr txBox="1"/>
          <p:nvPr/>
        </p:nvSpPr>
        <p:spPr>
          <a:xfrm>
            <a:off x="1617663" y="2303463"/>
            <a:ext cx="268446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黑体" panose="02010609060101010101" pitchFamily="49" charset="-122"/>
              </a:rPr>
              <a:t>二进制数转换：</a:t>
            </a:r>
          </a:p>
        </p:txBody>
      </p:sp>
      <p:sp>
        <p:nvSpPr>
          <p:cNvPr id="21510" name="Text Box 6"/>
          <p:cNvSpPr txBox="1"/>
          <p:nvPr/>
        </p:nvSpPr>
        <p:spPr>
          <a:xfrm>
            <a:off x="1600200" y="3405188"/>
            <a:ext cx="268446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黑体" panose="02010609060101010101" pitchFamily="49" charset="-122"/>
              </a:rPr>
              <a:t>八进制数转换：</a:t>
            </a:r>
          </a:p>
        </p:txBody>
      </p:sp>
      <p:sp>
        <p:nvSpPr>
          <p:cNvPr id="21511" name="Text Box 7"/>
          <p:cNvSpPr txBox="1"/>
          <p:nvPr/>
        </p:nvSpPr>
        <p:spPr>
          <a:xfrm>
            <a:off x="296863" y="2881313"/>
            <a:ext cx="80549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000000"/>
                </a:solidFill>
                <a:ea typeface="楷体_GB2312"/>
              </a:rPr>
              <a:t>(1010.1)</a:t>
            </a:r>
            <a:r>
              <a:rPr lang="en-US" altLang="zh-CN" sz="2400" b="1" baseline="-25000" dirty="0">
                <a:solidFill>
                  <a:srgbClr val="000000"/>
                </a:solidFill>
                <a:ea typeface="楷体_GB2312"/>
              </a:rPr>
              <a:t>2</a:t>
            </a:r>
            <a:r>
              <a:rPr lang="en-US" altLang="zh-CN" sz="2400" b="1" dirty="0">
                <a:solidFill>
                  <a:srgbClr val="000000"/>
                </a:solidFill>
                <a:ea typeface="楷体_GB2312"/>
              </a:rPr>
              <a:t>=1×2</a:t>
            </a:r>
            <a:r>
              <a:rPr lang="en-US" altLang="zh-CN" sz="2400" b="1" baseline="30000" dirty="0">
                <a:solidFill>
                  <a:srgbClr val="000000"/>
                </a:solidFill>
                <a:ea typeface="楷体_GB2312"/>
              </a:rPr>
              <a:t>3</a:t>
            </a:r>
            <a:r>
              <a:rPr lang="zh-CN" altLang="en-US" sz="2400" b="1" dirty="0">
                <a:solidFill>
                  <a:srgbClr val="000000"/>
                </a:solidFill>
                <a:ea typeface="楷体_GB2312"/>
              </a:rPr>
              <a:t>＋</a:t>
            </a:r>
            <a:r>
              <a:rPr lang="en-US" altLang="zh-CN" sz="2400" b="1" dirty="0">
                <a:solidFill>
                  <a:srgbClr val="000000"/>
                </a:solidFill>
                <a:ea typeface="楷体_GB2312"/>
              </a:rPr>
              <a:t>0×2</a:t>
            </a:r>
            <a:r>
              <a:rPr lang="en-US" altLang="zh-CN" sz="2400" b="1" baseline="30000" dirty="0">
                <a:solidFill>
                  <a:srgbClr val="000000"/>
                </a:solidFill>
                <a:ea typeface="楷体_GB2312"/>
              </a:rPr>
              <a:t>2</a:t>
            </a:r>
            <a:r>
              <a:rPr lang="zh-CN" altLang="en-US" sz="2400" b="1" dirty="0">
                <a:solidFill>
                  <a:srgbClr val="000000"/>
                </a:solidFill>
                <a:ea typeface="楷体_GB2312"/>
              </a:rPr>
              <a:t>＋</a:t>
            </a:r>
            <a:r>
              <a:rPr lang="en-US" altLang="zh-CN" sz="2400" b="1" dirty="0">
                <a:solidFill>
                  <a:srgbClr val="000000"/>
                </a:solidFill>
                <a:ea typeface="楷体_GB2312"/>
              </a:rPr>
              <a:t>1×2</a:t>
            </a:r>
            <a:r>
              <a:rPr lang="en-US" altLang="zh-CN" sz="2400" b="1" baseline="30000" dirty="0">
                <a:solidFill>
                  <a:srgbClr val="000000"/>
                </a:solidFill>
                <a:ea typeface="楷体_GB2312"/>
              </a:rPr>
              <a:t>1</a:t>
            </a:r>
            <a:r>
              <a:rPr lang="zh-CN" altLang="en-US" sz="2400" b="1" dirty="0">
                <a:solidFill>
                  <a:srgbClr val="000000"/>
                </a:solidFill>
                <a:ea typeface="楷体_GB2312"/>
              </a:rPr>
              <a:t>＋</a:t>
            </a:r>
            <a:r>
              <a:rPr lang="en-US" altLang="zh-CN" sz="2400" b="1" dirty="0">
                <a:solidFill>
                  <a:srgbClr val="000000"/>
                </a:solidFill>
                <a:ea typeface="楷体_GB2312"/>
              </a:rPr>
              <a:t>0×2</a:t>
            </a:r>
            <a:r>
              <a:rPr lang="en-US" altLang="zh-CN" sz="2400" b="1" baseline="30000" dirty="0">
                <a:solidFill>
                  <a:srgbClr val="000000"/>
                </a:solidFill>
                <a:ea typeface="楷体_GB2312"/>
              </a:rPr>
              <a:t>0</a:t>
            </a:r>
            <a:r>
              <a:rPr lang="zh-CN" altLang="en-US" sz="2400" b="1" dirty="0">
                <a:solidFill>
                  <a:srgbClr val="000000"/>
                </a:solidFill>
                <a:ea typeface="楷体_GB2312"/>
              </a:rPr>
              <a:t>＋</a:t>
            </a:r>
            <a:r>
              <a:rPr lang="en-US" altLang="zh-CN" sz="2400" b="1" dirty="0">
                <a:solidFill>
                  <a:srgbClr val="000000"/>
                </a:solidFill>
                <a:ea typeface="楷体_GB2312"/>
              </a:rPr>
              <a:t>1×2</a:t>
            </a:r>
            <a:r>
              <a:rPr lang="zh-CN" altLang="en-US" sz="2400" b="1" baseline="30000" dirty="0">
                <a:solidFill>
                  <a:srgbClr val="000000"/>
                </a:solidFill>
                <a:ea typeface="楷体_GB2312"/>
              </a:rPr>
              <a:t>－</a:t>
            </a:r>
            <a:r>
              <a:rPr lang="en-US" altLang="zh-CN" sz="2400" b="1" baseline="30000" dirty="0">
                <a:solidFill>
                  <a:srgbClr val="000000"/>
                </a:solidFill>
                <a:ea typeface="楷体_GB2312"/>
              </a:rPr>
              <a:t>1</a:t>
            </a:r>
            <a:r>
              <a:rPr lang="zh-CN" altLang="en-US" sz="2400" b="1" dirty="0">
                <a:solidFill>
                  <a:srgbClr val="000000"/>
                </a:solidFill>
                <a:ea typeface="楷体_GB2312"/>
              </a:rPr>
              <a:t>＝</a:t>
            </a:r>
            <a:r>
              <a:rPr lang="en-US" altLang="zh-CN" sz="2400" b="1" dirty="0">
                <a:solidFill>
                  <a:srgbClr val="000000"/>
                </a:solidFill>
                <a:ea typeface="楷体_GB2312"/>
              </a:rPr>
              <a:t>(10.5)</a:t>
            </a:r>
            <a:r>
              <a:rPr lang="en-US" altLang="zh-CN" sz="2400" b="1" baseline="-25000" dirty="0">
                <a:solidFill>
                  <a:srgbClr val="000000"/>
                </a:solidFill>
                <a:ea typeface="楷体_GB2312"/>
              </a:rPr>
              <a:t>10</a:t>
            </a:r>
          </a:p>
        </p:txBody>
      </p:sp>
      <p:sp>
        <p:nvSpPr>
          <p:cNvPr id="21512" name="Text Box 8"/>
          <p:cNvSpPr txBox="1"/>
          <p:nvPr/>
        </p:nvSpPr>
        <p:spPr>
          <a:xfrm>
            <a:off x="1524000" y="4575175"/>
            <a:ext cx="268446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黑体" panose="02010609060101010101" pitchFamily="49" charset="-122"/>
              </a:rPr>
              <a:t>十六进制转换：</a:t>
            </a:r>
            <a:endParaRPr lang="zh-CN" altLang="en-US" sz="2400" dirty="0">
              <a:ea typeface="黑体" panose="02010609060101010101" pitchFamily="49" charset="-122"/>
            </a:endParaRPr>
          </a:p>
        </p:txBody>
      </p:sp>
      <p:sp>
        <p:nvSpPr>
          <p:cNvPr id="21513" name="Text Box 9"/>
          <p:cNvSpPr txBox="1"/>
          <p:nvPr/>
        </p:nvSpPr>
        <p:spPr>
          <a:xfrm>
            <a:off x="1511300" y="5815013"/>
            <a:ext cx="625633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990099"/>
                </a:solidFill>
                <a:ea typeface="黑体" panose="02010609060101010101" pitchFamily="49" charset="-122"/>
              </a:rPr>
              <a:t>把各个非十进制数按权展开求和即可。</a:t>
            </a:r>
            <a:endParaRPr lang="zh-CN" altLang="en-US" sz="2400" b="1" dirty="0">
              <a:solidFill>
                <a:srgbClr val="990099"/>
              </a:solidFill>
              <a:ea typeface="黑体" panose="02010609060101010101" pitchFamily="49" charset="-122"/>
            </a:endParaRPr>
          </a:p>
        </p:txBody>
      </p:sp>
      <p:sp>
        <p:nvSpPr>
          <p:cNvPr id="21514" name="Text Box 10"/>
          <p:cNvSpPr txBox="1"/>
          <p:nvPr/>
        </p:nvSpPr>
        <p:spPr>
          <a:xfrm>
            <a:off x="341313" y="3968750"/>
            <a:ext cx="760571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000000"/>
                </a:solidFill>
                <a:ea typeface="楷体_GB2312"/>
              </a:rPr>
              <a:t>(406.1)</a:t>
            </a:r>
            <a:r>
              <a:rPr lang="en-US" altLang="zh-CN" sz="2400" b="1" baseline="-25000" dirty="0">
                <a:solidFill>
                  <a:srgbClr val="000000"/>
                </a:solidFill>
                <a:ea typeface="楷体_GB2312"/>
              </a:rPr>
              <a:t>8</a:t>
            </a:r>
            <a:r>
              <a:rPr lang="zh-CN" altLang="en-US" sz="2400" b="1" dirty="0">
                <a:solidFill>
                  <a:srgbClr val="000000"/>
                </a:solidFill>
                <a:ea typeface="楷体_GB2312"/>
              </a:rPr>
              <a:t>＝</a:t>
            </a:r>
            <a:r>
              <a:rPr lang="en-US" altLang="zh-CN" sz="2400" b="1" dirty="0">
                <a:solidFill>
                  <a:srgbClr val="000000"/>
                </a:solidFill>
                <a:ea typeface="楷体_GB2312"/>
              </a:rPr>
              <a:t>4×8</a:t>
            </a:r>
            <a:r>
              <a:rPr lang="en-US" altLang="zh-CN" sz="2400" b="1" baseline="30000" dirty="0">
                <a:solidFill>
                  <a:srgbClr val="000000"/>
                </a:solidFill>
                <a:ea typeface="楷体_GB2312"/>
              </a:rPr>
              <a:t>2</a:t>
            </a:r>
            <a:r>
              <a:rPr lang="zh-CN" altLang="en-US" sz="2400" b="1" dirty="0">
                <a:solidFill>
                  <a:srgbClr val="000000"/>
                </a:solidFill>
                <a:ea typeface="楷体_GB2312"/>
              </a:rPr>
              <a:t>＋</a:t>
            </a:r>
            <a:r>
              <a:rPr lang="en-US" altLang="zh-CN" sz="2400" b="1" dirty="0">
                <a:solidFill>
                  <a:srgbClr val="000000"/>
                </a:solidFill>
                <a:ea typeface="楷体_GB2312"/>
              </a:rPr>
              <a:t>0×8</a:t>
            </a:r>
            <a:r>
              <a:rPr lang="en-US" altLang="zh-CN" sz="2400" b="1" baseline="30000" dirty="0">
                <a:solidFill>
                  <a:srgbClr val="000000"/>
                </a:solidFill>
                <a:ea typeface="楷体_GB2312"/>
              </a:rPr>
              <a:t>1</a:t>
            </a:r>
            <a:r>
              <a:rPr lang="zh-CN" altLang="en-US" sz="2400" b="1" dirty="0">
                <a:solidFill>
                  <a:srgbClr val="000000"/>
                </a:solidFill>
                <a:ea typeface="楷体_GB2312"/>
              </a:rPr>
              <a:t>＋</a:t>
            </a:r>
            <a:r>
              <a:rPr lang="en-US" altLang="zh-CN" sz="2400" b="1" dirty="0">
                <a:solidFill>
                  <a:srgbClr val="000000"/>
                </a:solidFill>
                <a:ea typeface="楷体_GB2312"/>
              </a:rPr>
              <a:t>6×8</a:t>
            </a:r>
            <a:r>
              <a:rPr lang="en-US" altLang="zh-CN" sz="2400" b="1" baseline="30000" dirty="0">
                <a:solidFill>
                  <a:srgbClr val="000000"/>
                </a:solidFill>
                <a:ea typeface="楷体_GB2312"/>
              </a:rPr>
              <a:t>0</a:t>
            </a:r>
            <a:r>
              <a:rPr lang="zh-CN" altLang="en-US" sz="2400" b="1" dirty="0">
                <a:solidFill>
                  <a:srgbClr val="000000"/>
                </a:solidFill>
                <a:ea typeface="楷体_GB2312"/>
              </a:rPr>
              <a:t>＋</a:t>
            </a:r>
            <a:r>
              <a:rPr lang="en-US" altLang="zh-CN" sz="2400" b="1" dirty="0">
                <a:solidFill>
                  <a:srgbClr val="000000"/>
                </a:solidFill>
                <a:ea typeface="楷体_GB2312"/>
              </a:rPr>
              <a:t>1×8</a:t>
            </a:r>
            <a:r>
              <a:rPr lang="zh-CN" altLang="en-US" sz="2400" b="1" baseline="30000" dirty="0">
                <a:solidFill>
                  <a:srgbClr val="000000"/>
                </a:solidFill>
                <a:ea typeface="楷体_GB2312"/>
              </a:rPr>
              <a:t>－</a:t>
            </a:r>
            <a:r>
              <a:rPr lang="en-US" altLang="zh-CN" sz="2400" b="1" baseline="30000" dirty="0">
                <a:solidFill>
                  <a:srgbClr val="000000"/>
                </a:solidFill>
                <a:ea typeface="楷体_GB2312"/>
              </a:rPr>
              <a:t>1</a:t>
            </a:r>
            <a:r>
              <a:rPr lang="zh-CN" altLang="en-US" sz="2400" b="1" dirty="0">
                <a:solidFill>
                  <a:srgbClr val="000000"/>
                </a:solidFill>
                <a:ea typeface="楷体_GB2312"/>
              </a:rPr>
              <a:t>＝</a:t>
            </a:r>
            <a:r>
              <a:rPr lang="en-US" altLang="zh-CN" sz="2400" b="1" dirty="0">
                <a:solidFill>
                  <a:srgbClr val="000000"/>
                </a:solidFill>
                <a:ea typeface="楷体_GB2312"/>
              </a:rPr>
              <a:t>(262.125)</a:t>
            </a:r>
            <a:r>
              <a:rPr lang="en-US" altLang="zh-CN" sz="2400" b="1" baseline="-25000" dirty="0">
                <a:solidFill>
                  <a:srgbClr val="000000"/>
                </a:solidFill>
                <a:ea typeface="楷体_GB2312"/>
              </a:rPr>
              <a:t>10</a:t>
            </a:r>
          </a:p>
        </p:txBody>
      </p:sp>
      <p:sp>
        <p:nvSpPr>
          <p:cNvPr id="21515" name="Text Box 11"/>
          <p:cNvSpPr txBox="1"/>
          <p:nvPr/>
        </p:nvSpPr>
        <p:spPr>
          <a:xfrm>
            <a:off x="387350" y="5229225"/>
            <a:ext cx="8280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000000"/>
                </a:solidFill>
                <a:ea typeface="楷体_GB2312"/>
              </a:rPr>
              <a:t>(2AE.4)</a:t>
            </a:r>
            <a:r>
              <a:rPr lang="en-US" altLang="zh-CN" sz="2400" b="1" baseline="-25000" dirty="0">
                <a:solidFill>
                  <a:srgbClr val="000000"/>
                </a:solidFill>
                <a:ea typeface="楷体_GB2312"/>
              </a:rPr>
              <a:t>16</a:t>
            </a:r>
            <a:r>
              <a:rPr lang="zh-CN" altLang="en-US" sz="2400" b="1" dirty="0">
                <a:solidFill>
                  <a:srgbClr val="000000"/>
                </a:solidFill>
                <a:ea typeface="楷体_GB2312"/>
              </a:rPr>
              <a:t>＝</a:t>
            </a:r>
            <a:r>
              <a:rPr lang="en-US" altLang="zh-CN" sz="2400" b="1" dirty="0">
                <a:solidFill>
                  <a:srgbClr val="000000"/>
                </a:solidFill>
                <a:ea typeface="楷体_GB2312"/>
              </a:rPr>
              <a:t>2×16</a:t>
            </a:r>
            <a:r>
              <a:rPr lang="en-US" altLang="zh-CN" sz="2400" b="1" baseline="30000" dirty="0">
                <a:solidFill>
                  <a:srgbClr val="000000"/>
                </a:solidFill>
                <a:ea typeface="楷体_GB2312"/>
              </a:rPr>
              <a:t>2</a:t>
            </a:r>
            <a:r>
              <a:rPr lang="zh-CN" altLang="en-US" sz="2400" b="1" dirty="0">
                <a:solidFill>
                  <a:srgbClr val="000000"/>
                </a:solidFill>
                <a:ea typeface="楷体_GB2312"/>
              </a:rPr>
              <a:t>＋</a:t>
            </a:r>
            <a:r>
              <a:rPr lang="en-US" altLang="zh-CN" sz="2400" b="1" dirty="0">
                <a:solidFill>
                  <a:srgbClr val="000000"/>
                </a:solidFill>
                <a:ea typeface="楷体_GB2312"/>
              </a:rPr>
              <a:t>10×16</a:t>
            </a:r>
            <a:r>
              <a:rPr lang="en-US" altLang="zh-CN" sz="2400" b="1" baseline="30000" dirty="0">
                <a:solidFill>
                  <a:srgbClr val="000000"/>
                </a:solidFill>
                <a:ea typeface="楷体_GB2312"/>
              </a:rPr>
              <a:t>1</a:t>
            </a:r>
            <a:r>
              <a:rPr lang="zh-CN" altLang="en-US" sz="2400" b="1" dirty="0">
                <a:solidFill>
                  <a:srgbClr val="000000"/>
                </a:solidFill>
                <a:ea typeface="楷体_GB2312"/>
              </a:rPr>
              <a:t>＋</a:t>
            </a:r>
            <a:r>
              <a:rPr lang="en-US" altLang="zh-CN" sz="2400" b="1" dirty="0">
                <a:solidFill>
                  <a:srgbClr val="000000"/>
                </a:solidFill>
                <a:ea typeface="楷体_GB2312"/>
              </a:rPr>
              <a:t>14×16</a:t>
            </a:r>
            <a:r>
              <a:rPr lang="en-US" altLang="zh-CN" sz="2400" b="1" baseline="30000" dirty="0">
                <a:solidFill>
                  <a:srgbClr val="000000"/>
                </a:solidFill>
                <a:ea typeface="楷体_GB2312"/>
              </a:rPr>
              <a:t>0</a:t>
            </a:r>
            <a:r>
              <a:rPr lang="zh-CN" altLang="en-US" sz="2400" b="1" dirty="0">
                <a:solidFill>
                  <a:srgbClr val="000000"/>
                </a:solidFill>
                <a:ea typeface="楷体_GB2312"/>
              </a:rPr>
              <a:t>＋</a:t>
            </a:r>
            <a:r>
              <a:rPr lang="en-US" altLang="zh-CN" sz="2400" b="1" dirty="0">
                <a:solidFill>
                  <a:srgbClr val="000000"/>
                </a:solidFill>
                <a:ea typeface="楷体_GB2312"/>
              </a:rPr>
              <a:t>4×16</a:t>
            </a:r>
            <a:r>
              <a:rPr lang="zh-CN" altLang="en-US" sz="2400" b="1" baseline="30000" dirty="0">
                <a:solidFill>
                  <a:srgbClr val="000000"/>
                </a:solidFill>
                <a:ea typeface="楷体_GB2312"/>
              </a:rPr>
              <a:t>－</a:t>
            </a:r>
            <a:r>
              <a:rPr lang="en-US" altLang="zh-CN" sz="2400" b="1" baseline="30000" dirty="0">
                <a:solidFill>
                  <a:srgbClr val="000000"/>
                </a:solidFill>
                <a:ea typeface="楷体_GB2312"/>
              </a:rPr>
              <a:t>1</a:t>
            </a:r>
            <a:r>
              <a:rPr lang="zh-CN" altLang="en-US" sz="2400" b="1" dirty="0">
                <a:solidFill>
                  <a:srgbClr val="000000"/>
                </a:solidFill>
                <a:ea typeface="楷体_GB2312"/>
              </a:rPr>
              <a:t>＝</a:t>
            </a:r>
            <a:r>
              <a:rPr lang="en-US" altLang="zh-CN" sz="2400" b="1" dirty="0">
                <a:solidFill>
                  <a:srgbClr val="000000"/>
                </a:solidFill>
                <a:ea typeface="楷体_GB2312"/>
              </a:rPr>
              <a:t>(686.25)</a:t>
            </a:r>
            <a:r>
              <a:rPr lang="en-US" altLang="zh-CN" sz="2400" b="1" baseline="-25000" dirty="0">
                <a:solidFill>
                  <a:srgbClr val="000000"/>
                </a:solidFill>
                <a:ea typeface="楷体_GB2312"/>
              </a:rPr>
              <a:t>10</a:t>
            </a:r>
          </a:p>
        </p:txBody>
      </p:sp>
      <p:sp>
        <p:nvSpPr>
          <p:cNvPr id="21516" name="Text Box 12"/>
          <p:cNvSpPr txBox="1"/>
          <p:nvPr/>
        </p:nvSpPr>
        <p:spPr>
          <a:xfrm>
            <a:off x="750888" y="309563"/>
            <a:ext cx="775335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3600" b="1" dirty="0">
                <a:solidFill>
                  <a:srgbClr val="0000FF"/>
                </a:solidFill>
                <a:latin typeface="黑体" panose="02010609060101010101" pitchFamily="49" charset="-122"/>
                <a:ea typeface="黑体" panose="02010609060101010101" pitchFamily="49" charset="-122"/>
              </a:rPr>
              <a:t>四、几种常用进制数之间的转换</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6"/>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16</a:t>
            </a:fld>
            <a:r>
              <a:rPr lang="zh-CN" altLang="en-US" sz="1400" dirty="0">
                <a:ea typeface="楷体_GB2312"/>
              </a:rPr>
              <a:t>）</a:t>
            </a:r>
          </a:p>
        </p:txBody>
      </p:sp>
      <p:sp>
        <p:nvSpPr>
          <p:cNvPr id="22531" name="Text Box 2"/>
          <p:cNvSpPr txBox="1"/>
          <p:nvPr/>
        </p:nvSpPr>
        <p:spPr>
          <a:xfrm>
            <a:off x="657225" y="368300"/>
            <a:ext cx="6378575"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600" b="1" dirty="0">
                <a:latin typeface="黑体" panose="02010609060101010101" pitchFamily="49" charset="-122"/>
                <a:ea typeface="黑体" panose="02010609060101010101" pitchFamily="49" charset="-122"/>
              </a:rPr>
              <a:t>2</a:t>
            </a:r>
            <a:r>
              <a:rPr lang="zh-CN" altLang="en-US" sz="3600" b="1" dirty="0">
                <a:latin typeface="黑体" panose="02010609060101010101" pitchFamily="49" charset="-122"/>
                <a:ea typeface="黑体" panose="02010609060101010101" pitchFamily="49" charset="-122"/>
              </a:rPr>
              <a:t>、十进制数转换成二进制数：</a:t>
            </a:r>
            <a:endParaRPr lang="zh-CN" altLang="en-US" sz="2800" b="1" dirty="0">
              <a:ea typeface="黑体" panose="02010609060101010101" pitchFamily="49" charset="-122"/>
            </a:endParaRPr>
          </a:p>
        </p:txBody>
      </p:sp>
      <p:sp>
        <p:nvSpPr>
          <p:cNvPr id="22532" name="Text Box 3"/>
          <p:cNvSpPr txBox="1"/>
          <p:nvPr/>
        </p:nvSpPr>
        <p:spPr>
          <a:xfrm>
            <a:off x="552450" y="1182688"/>
            <a:ext cx="8104188" cy="5276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十进制数转换成二进制数时，将整数部分和小数部分分别进行转换。整数部分采用除</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取余法转换，小数部分采用乘</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取整法转换。转换后再合并。</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除</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取余法：将十进制整数</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除以</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，取余数记为</a:t>
            </a:r>
            <a:r>
              <a:rPr lang="en-US" altLang="zh-CN" sz="2800" b="1" dirty="0">
                <a:latin typeface="黑体" panose="02010609060101010101" pitchFamily="49" charset="-122"/>
                <a:ea typeface="黑体" panose="02010609060101010101" pitchFamily="49" charset="-122"/>
              </a:rPr>
              <a:t>K</a:t>
            </a:r>
            <a:r>
              <a:rPr lang="en-US" altLang="zh-CN" sz="2800" b="1" baseline="-25000"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；再将所得商除以</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，取余数记为</a:t>
            </a:r>
            <a:r>
              <a:rPr lang="en-US" altLang="zh-CN" sz="2800" b="1" dirty="0">
                <a:latin typeface="黑体" panose="02010609060101010101" pitchFamily="49" charset="-122"/>
                <a:ea typeface="黑体" panose="02010609060101010101" pitchFamily="49" charset="-122"/>
              </a:rPr>
              <a:t>K</a:t>
            </a:r>
            <a:r>
              <a:rPr lang="en-US" altLang="zh-CN" sz="2800" b="1" baseline="-25000" dirty="0">
                <a:latin typeface="黑体" panose="02010609060101010101" pitchFamily="49" charset="-122"/>
                <a:ea typeface="黑体" panose="02010609060101010101" pitchFamily="49" charset="-122"/>
              </a:rPr>
              <a:t>1 </a:t>
            </a:r>
            <a:r>
              <a:rPr lang="en-US" altLang="zh-CN"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依此类推，直至商为</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，取余数记为</a:t>
            </a:r>
            <a:r>
              <a:rPr lang="en-US" altLang="zh-CN" sz="2800" b="1" dirty="0">
                <a:latin typeface="黑体" panose="02010609060101010101" pitchFamily="49" charset="-122"/>
                <a:ea typeface="黑体" panose="02010609060101010101" pitchFamily="49" charset="-122"/>
              </a:rPr>
              <a:t>K</a:t>
            </a:r>
            <a:r>
              <a:rPr lang="en-US" altLang="zh-CN" sz="2800" b="1" baseline="-25000" dirty="0">
                <a:latin typeface="黑体" panose="02010609060101010101" pitchFamily="49" charset="-122"/>
                <a:ea typeface="黑体" panose="02010609060101010101" pitchFamily="49" charset="-122"/>
              </a:rPr>
              <a:t>n</a:t>
            </a:r>
            <a:r>
              <a:rPr lang="zh-CN" altLang="en-US" sz="2800" b="1" baseline="-25000" dirty="0">
                <a:latin typeface="黑体" panose="02010609060101010101" pitchFamily="49" charset="-122"/>
                <a:ea typeface="黑体" panose="02010609060101010101" pitchFamily="49" charset="-122"/>
              </a:rPr>
              <a:t>－</a:t>
            </a:r>
            <a:r>
              <a:rPr lang="en-US" altLang="zh-CN" sz="2800" b="1" baseline="-25000"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为止。即可得到与</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对应的</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位二进制整数</a:t>
            </a:r>
            <a:r>
              <a:rPr lang="en-US" altLang="zh-CN" sz="2800" b="1" dirty="0">
                <a:latin typeface="黑体" panose="02010609060101010101" pitchFamily="49" charset="-122"/>
                <a:ea typeface="黑体" panose="02010609060101010101" pitchFamily="49" charset="-122"/>
              </a:rPr>
              <a:t>K</a:t>
            </a:r>
            <a:r>
              <a:rPr lang="en-US" altLang="zh-CN" sz="2800" b="1" baseline="-25000" dirty="0">
                <a:latin typeface="黑体" panose="02010609060101010101" pitchFamily="49" charset="-122"/>
                <a:ea typeface="黑体" panose="02010609060101010101" pitchFamily="49" charset="-122"/>
              </a:rPr>
              <a:t>n</a:t>
            </a:r>
            <a:r>
              <a:rPr lang="zh-CN" altLang="en-US" sz="2800" b="1" baseline="-25000" dirty="0">
                <a:latin typeface="黑体" panose="02010609060101010101" pitchFamily="49" charset="-122"/>
                <a:ea typeface="黑体" panose="02010609060101010101" pitchFamily="49" charset="-122"/>
              </a:rPr>
              <a:t>－</a:t>
            </a:r>
            <a:r>
              <a:rPr lang="en-US" altLang="zh-CN" sz="2800" b="1" baseline="-25000" dirty="0">
                <a:latin typeface="黑体" panose="02010609060101010101" pitchFamily="49" charset="-122"/>
                <a:ea typeface="黑体" panose="02010609060101010101" pitchFamily="49" charset="-122"/>
              </a:rPr>
              <a:t>1 </a:t>
            </a:r>
            <a:r>
              <a:rPr lang="en-US" altLang="zh-CN" sz="2800" b="1" dirty="0">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 K</a:t>
            </a:r>
            <a:r>
              <a:rPr lang="en-US" altLang="zh-CN" sz="2800" b="1" baseline="-25000" dirty="0">
                <a:latin typeface="黑体" panose="02010609060101010101" pitchFamily="49" charset="-122"/>
                <a:ea typeface="黑体" panose="02010609060101010101" pitchFamily="49" charset="-122"/>
              </a:rPr>
              <a:t>1</a:t>
            </a:r>
            <a:r>
              <a:rPr lang="en-US" altLang="zh-CN" sz="2800" b="1" dirty="0">
                <a:latin typeface="黑体" panose="02010609060101010101" pitchFamily="49" charset="-122"/>
                <a:ea typeface="黑体" panose="02010609060101010101" pitchFamily="49" charset="-122"/>
              </a:rPr>
              <a:t> K</a:t>
            </a:r>
            <a:r>
              <a:rPr lang="en-US" altLang="zh-CN" sz="2800" b="1" baseline="-25000"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乘</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取整法：将十进制小数</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乘以</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，取整数部分记为</a:t>
            </a:r>
            <a:r>
              <a:rPr lang="en-US" altLang="zh-CN" sz="2800" b="1" dirty="0">
                <a:latin typeface="黑体" panose="02010609060101010101" pitchFamily="49" charset="-122"/>
                <a:ea typeface="黑体" panose="02010609060101010101" pitchFamily="49" charset="-122"/>
              </a:rPr>
              <a:t>K</a:t>
            </a:r>
            <a:r>
              <a:rPr lang="zh-CN" altLang="en-US" sz="2800" b="1" baseline="-25000" dirty="0">
                <a:latin typeface="黑体" panose="02010609060101010101" pitchFamily="49" charset="-122"/>
                <a:ea typeface="黑体" panose="02010609060101010101" pitchFamily="49" charset="-122"/>
              </a:rPr>
              <a:t>－</a:t>
            </a:r>
            <a:r>
              <a:rPr lang="en-US" altLang="zh-CN" sz="2800" b="1" baseline="-25000"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；再将其小数部分乘以</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，取整数部分记为</a:t>
            </a:r>
            <a:r>
              <a:rPr lang="en-US" altLang="zh-CN" sz="2800" b="1" dirty="0">
                <a:latin typeface="黑体" panose="02010609060101010101" pitchFamily="49" charset="-122"/>
                <a:ea typeface="黑体" panose="02010609060101010101" pitchFamily="49" charset="-122"/>
              </a:rPr>
              <a:t>K</a:t>
            </a:r>
            <a:r>
              <a:rPr lang="zh-CN" altLang="en-US" sz="2800" b="1" baseline="-25000" dirty="0">
                <a:latin typeface="黑体" panose="02010609060101010101" pitchFamily="49" charset="-122"/>
                <a:ea typeface="黑体" panose="02010609060101010101" pitchFamily="49" charset="-122"/>
              </a:rPr>
              <a:t>－</a:t>
            </a:r>
            <a:r>
              <a:rPr lang="en-US" altLang="zh-CN" sz="2800" b="1" baseline="-25000" dirty="0">
                <a:latin typeface="黑体" panose="02010609060101010101" pitchFamily="49" charset="-122"/>
                <a:ea typeface="黑体" panose="02010609060101010101" pitchFamily="49" charset="-122"/>
              </a:rPr>
              <a:t>2  </a:t>
            </a:r>
            <a:r>
              <a:rPr lang="zh-CN" altLang="en-US" sz="2800" b="1" dirty="0">
                <a:latin typeface="黑体" panose="02010609060101010101" pitchFamily="49" charset="-122"/>
                <a:ea typeface="黑体" panose="02010609060101010101" pitchFamily="49" charset="-122"/>
              </a:rPr>
              <a:t>； </a:t>
            </a:r>
            <a:r>
              <a:rPr lang="en-US" altLang="zh-CN"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依此类推，直至其小数部分为</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或达到规定的精度要求，取整数部分记为</a:t>
            </a:r>
            <a:r>
              <a:rPr lang="en-US" altLang="zh-CN" sz="2800" b="1" dirty="0">
                <a:latin typeface="黑体" panose="02010609060101010101" pitchFamily="49" charset="-122"/>
                <a:ea typeface="黑体" panose="02010609060101010101" pitchFamily="49" charset="-122"/>
              </a:rPr>
              <a:t>K</a:t>
            </a:r>
            <a:r>
              <a:rPr lang="zh-CN" altLang="en-US" sz="2800" b="1" baseline="-25000" dirty="0">
                <a:latin typeface="黑体" panose="02010609060101010101" pitchFamily="49" charset="-122"/>
                <a:ea typeface="黑体" panose="02010609060101010101" pitchFamily="49" charset="-122"/>
              </a:rPr>
              <a:t>－</a:t>
            </a:r>
            <a:r>
              <a:rPr lang="en-US" altLang="zh-CN" sz="2800" b="1" baseline="-25000" dirty="0">
                <a:latin typeface="黑体" panose="02010609060101010101" pitchFamily="49" charset="-122"/>
                <a:ea typeface="黑体" panose="02010609060101010101" pitchFamily="49" charset="-122"/>
              </a:rPr>
              <a:t>m</a:t>
            </a:r>
            <a:r>
              <a:rPr lang="zh-CN" altLang="en-US" sz="2800" b="1" dirty="0">
                <a:latin typeface="黑体" panose="02010609060101010101" pitchFamily="49" charset="-122"/>
                <a:ea typeface="黑体" panose="02010609060101010101" pitchFamily="49" charset="-122"/>
              </a:rPr>
              <a:t>为止。即可得到与</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对应的</a:t>
            </a:r>
            <a:r>
              <a:rPr lang="en-US" altLang="zh-CN" sz="2800" b="1" dirty="0">
                <a:latin typeface="黑体" panose="02010609060101010101" pitchFamily="49" charset="-122"/>
                <a:ea typeface="黑体" panose="02010609060101010101" pitchFamily="49" charset="-122"/>
              </a:rPr>
              <a:t>m</a:t>
            </a:r>
            <a:r>
              <a:rPr lang="zh-CN" altLang="en-US" sz="2800" b="1" dirty="0">
                <a:latin typeface="黑体" panose="02010609060101010101" pitchFamily="49" charset="-122"/>
                <a:ea typeface="黑体" panose="02010609060101010101" pitchFamily="49" charset="-122"/>
              </a:rPr>
              <a:t>位二进制小数</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K</a:t>
            </a:r>
            <a:r>
              <a:rPr lang="zh-CN" altLang="en-US" sz="2800" b="1" baseline="-25000" dirty="0">
                <a:latin typeface="黑体" panose="02010609060101010101" pitchFamily="49" charset="-122"/>
                <a:ea typeface="黑体" panose="02010609060101010101" pitchFamily="49" charset="-122"/>
              </a:rPr>
              <a:t>－</a:t>
            </a:r>
            <a:r>
              <a:rPr lang="en-US" altLang="zh-CN" sz="2800" b="1" baseline="-25000" dirty="0">
                <a:latin typeface="黑体" panose="02010609060101010101" pitchFamily="49" charset="-122"/>
                <a:ea typeface="黑体" panose="02010609060101010101" pitchFamily="49" charset="-122"/>
              </a:rPr>
              <a:t>1</a:t>
            </a:r>
            <a:r>
              <a:rPr lang="en-US" altLang="zh-CN" sz="2800" b="1" dirty="0">
                <a:latin typeface="黑体" panose="02010609060101010101" pitchFamily="49" charset="-122"/>
                <a:ea typeface="黑体" panose="02010609060101010101" pitchFamily="49" charset="-122"/>
              </a:rPr>
              <a:t> K</a:t>
            </a:r>
            <a:r>
              <a:rPr lang="zh-CN" altLang="en-US" sz="2800" b="1" baseline="-25000" dirty="0">
                <a:latin typeface="黑体" panose="02010609060101010101" pitchFamily="49" charset="-122"/>
                <a:ea typeface="黑体" panose="02010609060101010101" pitchFamily="49" charset="-122"/>
              </a:rPr>
              <a:t>－</a:t>
            </a:r>
            <a:r>
              <a:rPr lang="en-US" altLang="zh-CN" sz="2800" b="1" baseline="-25000" dirty="0">
                <a:latin typeface="黑体" panose="02010609060101010101" pitchFamily="49" charset="-122"/>
                <a:ea typeface="黑体" panose="02010609060101010101" pitchFamily="49" charset="-122"/>
              </a:rPr>
              <a:t>2</a:t>
            </a:r>
            <a:r>
              <a:rPr lang="en-US" altLang="zh-CN" sz="2800" b="1" dirty="0">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 K</a:t>
            </a:r>
            <a:r>
              <a:rPr lang="zh-CN" altLang="en-US" sz="2800" b="1" baseline="-25000" dirty="0">
                <a:latin typeface="黑体" panose="02010609060101010101" pitchFamily="49" charset="-122"/>
                <a:ea typeface="黑体" panose="02010609060101010101" pitchFamily="49" charset="-122"/>
              </a:rPr>
              <a:t>－</a:t>
            </a:r>
            <a:r>
              <a:rPr lang="en-US" altLang="zh-CN" sz="2800" b="1" baseline="-25000" dirty="0">
                <a:latin typeface="黑体" panose="02010609060101010101" pitchFamily="49" charset="-122"/>
                <a:ea typeface="黑体" panose="02010609060101010101" pitchFamily="49" charset="-122"/>
              </a:rPr>
              <a:t>m</a:t>
            </a:r>
            <a:r>
              <a:rPr lang="zh-CN" altLang="en-US" sz="2800" b="1" dirty="0">
                <a:latin typeface="黑体" panose="02010609060101010101" pitchFamily="49" charset="-122"/>
                <a:ea typeface="黑体" panose="02010609060101010101" pitchFamily="49" charset="-122"/>
              </a:rPr>
              <a:t>。</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17</a:t>
            </a:fld>
            <a:r>
              <a:rPr lang="zh-CN" altLang="en-US" sz="1400" dirty="0">
                <a:ea typeface="楷体_GB2312"/>
              </a:rPr>
              <a:t>）</a:t>
            </a:r>
          </a:p>
        </p:txBody>
      </p:sp>
      <p:graphicFrame>
        <p:nvGraphicFramePr>
          <p:cNvPr id="99330" name="Object 2"/>
          <p:cNvGraphicFramePr>
            <a:graphicFrameLocks noChangeAspect="1"/>
          </p:cNvGraphicFramePr>
          <p:nvPr/>
        </p:nvGraphicFramePr>
        <p:xfrm>
          <a:off x="152400" y="1917700"/>
          <a:ext cx="4267200" cy="3625850"/>
        </p:xfrm>
        <a:graphic>
          <a:graphicData uri="http://schemas.openxmlformats.org/presentationml/2006/ole">
            <mc:AlternateContent xmlns:mc="http://schemas.openxmlformats.org/markup-compatibility/2006">
              <mc:Choice xmlns:v="urn:schemas-microsoft-com:vml" Requires="v">
                <p:oleObj spid="_x0000_s3082" r:id="rId3" imgW="1562100" imgH="1162050" progId="Word.Picture.8">
                  <p:embed/>
                </p:oleObj>
              </mc:Choice>
              <mc:Fallback>
                <p:oleObj r:id="rId3" imgW="1562100" imgH="1162050" progId="Word.Picture.8">
                  <p:embed/>
                  <p:pic>
                    <p:nvPicPr>
                      <p:cNvPr id="0" name="图片 3076"/>
                      <p:cNvPicPr/>
                      <p:nvPr/>
                    </p:nvPicPr>
                    <p:blipFill>
                      <a:blip r:embed="rId4"/>
                      <a:srcRect l="3438" r="8778"/>
                      <a:stretch>
                        <a:fillRect/>
                      </a:stretch>
                    </p:blipFill>
                    <p:spPr>
                      <a:xfrm>
                        <a:off x="152400" y="1917700"/>
                        <a:ext cx="4267200" cy="3625850"/>
                      </a:xfrm>
                      <a:prstGeom prst="rect">
                        <a:avLst/>
                      </a:prstGeom>
                      <a:solidFill>
                        <a:srgbClr val="D9FFEC"/>
                      </a:solidFill>
                      <a:ln w="38100">
                        <a:noFill/>
                        <a:miter/>
                      </a:ln>
                    </p:spPr>
                  </p:pic>
                </p:oleObj>
              </mc:Fallback>
            </mc:AlternateContent>
          </a:graphicData>
        </a:graphic>
      </p:graphicFrame>
      <p:graphicFrame>
        <p:nvGraphicFramePr>
          <p:cNvPr id="99331" name="Object 3"/>
          <p:cNvGraphicFramePr>
            <a:graphicFrameLocks noChangeAspect="1"/>
          </p:cNvGraphicFramePr>
          <p:nvPr/>
        </p:nvGraphicFramePr>
        <p:xfrm>
          <a:off x="4648200" y="2005013"/>
          <a:ext cx="4267200" cy="3538537"/>
        </p:xfrm>
        <a:graphic>
          <a:graphicData uri="http://schemas.openxmlformats.org/presentationml/2006/ole">
            <mc:AlternateContent xmlns:mc="http://schemas.openxmlformats.org/markup-compatibility/2006">
              <mc:Choice xmlns:v="urn:schemas-microsoft-com:vml" Requires="v">
                <p:oleObj spid="_x0000_s3083" r:id="rId5" imgW="1571625" imgH="1162050" progId="Word.Picture.8">
                  <p:embed/>
                </p:oleObj>
              </mc:Choice>
              <mc:Fallback>
                <p:oleObj r:id="rId5" imgW="1571625" imgH="1162050" progId="Word.Picture.8">
                  <p:embed/>
                  <p:pic>
                    <p:nvPicPr>
                      <p:cNvPr id="0" name="图片 3075"/>
                      <p:cNvPicPr/>
                      <p:nvPr/>
                    </p:nvPicPr>
                    <p:blipFill>
                      <a:blip r:embed="rId6"/>
                      <a:srcRect r="10480"/>
                      <a:stretch>
                        <a:fillRect/>
                      </a:stretch>
                    </p:blipFill>
                    <p:spPr>
                      <a:xfrm>
                        <a:off x="4648200" y="2005013"/>
                        <a:ext cx="4267200" cy="3538537"/>
                      </a:xfrm>
                      <a:prstGeom prst="rect">
                        <a:avLst/>
                      </a:prstGeom>
                      <a:solidFill>
                        <a:srgbClr val="D9FFEC"/>
                      </a:solidFill>
                      <a:ln w="38100">
                        <a:noFill/>
                        <a:miter/>
                      </a:ln>
                    </p:spPr>
                  </p:pic>
                </p:oleObj>
              </mc:Fallback>
            </mc:AlternateContent>
          </a:graphicData>
        </a:graphic>
      </p:graphicFrame>
      <p:sp>
        <p:nvSpPr>
          <p:cNvPr id="24581" name="Text Box 4"/>
          <p:cNvSpPr txBox="1"/>
          <p:nvPr/>
        </p:nvSpPr>
        <p:spPr>
          <a:xfrm>
            <a:off x="457200" y="306388"/>
            <a:ext cx="381000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latin typeface="黑体" panose="02010609060101010101" pitchFamily="49" charset="-122"/>
                <a:ea typeface="黑体" panose="02010609060101010101" pitchFamily="49" charset="-122"/>
              </a:rPr>
              <a:t>整数部分采用除</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取余法，先得到的余数为低位，后得到的余数为高位。</a:t>
            </a:r>
          </a:p>
        </p:txBody>
      </p:sp>
      <p:sp>
        <p:nvSpPr>
          <p:cNvPr id="99333" name="Text Box 5"/>
          <p:cNvSpPr txBox="1"/>
          <p:nvPr/>
        </p:nvSpPr>
        <p:spPr>
          <a:xfrm>
            <a:off x="4800600" y="304800"/>
            <a:ext cx="386715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latin typeface="黑体" panose="02010609060101010101" pitchFamily="49" charset="-122"/>
                <a:ea typeface="黑体" panose="02010609060101010101" pitchFamily="49" charset="-122"/>
              </a:rPr>
              <a:t>小数部分采用乘</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取整法，先得到的整数为高位，后得到的整数为低位。</a:t>
            </a:r>
          </a:p>
        </p:txBody>
      </p:sp>
      <p:sp>
        <p:nvSpPr>
          <p:cNvPr id="99334" name="Text Box 6"/>
          <p:cNvSpPr txBox="1"/>
          <p:nvPr/>
        </p:nvSpPr>
        <p:spPr>
          <a:xfrm>
            <a:off x="1295400" y="5716588"/>
            <a:ext cx="441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ea typeface="黑体" panose="02010609060101010101" pitchFamily="49" charset="-122"/>
              </a:rPr>
              <a:t>所以：</a:t>
            </a:r>
            <a:r>
              <a:rPr lang="en-US" altLang="zh-CN" sz="2400" b="1" dirty="0">
                <a:ea typeface="黑体" panose="02010609060101010101" pitchFamily="49" charset="-122"/>
              </a:rPr>
              <a:t>(44.375)</a:t>
            </a:r>
            <a:r>
              <a:rPr lang="en-US" altLang="zh-CN" sz="2400" b="1" baseline="-25000" dirty="0">
                <a:ea typeface="黑体" panose="02010609060101010101" pitchFamily="49" charset="-122"/>
              </a:rPr>
              <a:t>10</a:t>
            </a:r>
            <a:r>
              <a:rPr lang="zh-CN" altLang="en-US" sz="2400" b="1" dirty="0">
                <a:ea typeface="黑体" panose="02010609060101010101" pitchFamily="49" charset="-122"/>
              </a:rPr>
              <a:t>＝</a:t>
            </a:r>
            <a:r>
              <a:rPr lang="en-US" altLang="zh-CN" sz="2400" b="1" dirty="0">
                <a:ea typeface="黑体" panose="02010609060101010101" pitchFamily="49" charset="-122"/>
              </a:rPr>
              <a:t>(101100.011)</a:t>
            </a:r>
            <a:r>
              <a:rPr lang="en-US" altLang="zh-CN" sz="2400" b="1" baseline="-25000" dirty="0">
                <a:ea typeface="黑体" panose="02010609060101010101" pitchFamily="49" charset="-122"/>
              </a:rPr>
              <a:t>2</a:t>
            </a:r>
            <a:endParaRPr lang="en-US" altLang="zh-CN" sz="2400" b="1" dirty="0">
              <a:ea typeface="黑体" panose="02010609060101010101" pitchFamily="49" charset="-122"/>
            </a:endParaRPr>
          </a:p>
        </p:txBody>
      </p:sp>
      <p:sp>
        <p:nvSpPr>
          <p:cNvPr id="24584" name="Line 7"/>
          <p:cNvSpPr/>
          <p:nvPr/>
        </p:nvSpPr>
        <p:spPr>
          <a:xfrm>
            <a:off x="533400" y="723900"/>
            <a:ext cx="3473450" cy="0"/>
          </a:xfrm>
          <a:prstGeom prst="line">
            <a:avLst/>
          </a:prstGeom>
          <a:ln w="38100" cap="flat" cmpd="sng">
            <a:solidFill>
              <a:srgbClr val="FF3300"/>
            </a:solidFill>
            <a:prstDash val="solid"/>
            <a:headEnd type="none" w="sm" len="sm"/>
            <a:tailEnd type="none" w="sm" len="sm"/>
          </a:ln>
        </p:spPr>
      </p:sp>
      <p:sp>
        <p:nvSpPr>
          <p:cNvPr id="99336" name="Line 8"/>
          <p:cNvSpPr/>
          <p:nvPr/>
        </p:nvSpPr>
        <p:spPr>
          <a:xfrm>
            <a:off x="4889500" y="723900"/>
            <a:ext cx="3473450" cy="0"/>
          </a:xfrm>
          <a:prstGeom prst="line">
            <a:avLst/>
          </a:prstGeom>
          <a:ln w="38100" cap="flat" cmpd="sng">
            <a:solidFill>
              <a:srgbClr val="FF3300"/>
            </a:solidFill>
            <a:prstDash val="solid"/>
            <a:headEnd type="none" w="sm" len="sm"/>
            <a:tailEnd type="none" w="sm" len="sm"/>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dissolve">
                                      <p:cBhvr>
                                        <p:cTn id="7" dur="500"/>
                                        <p:tgtEl>
                                          <p:spTgt spid="993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333">
                                            <p:txEl>
                                              <p:pRg st="0" end="0"/>
                                            </p:txEl>
                                          </p:spTgt>
                                        </p:tgtEl>
                                        <p:attrNameLst>
                                          <p:attrName>style.visibility</p:attrName>
                                        </p:attrNameLst>
                                      </p:cBhvr>
                                      <p:to>
                                        <p:strVal val="visible"/>
                                      </p:to>
                                    </p:set>
                                    <p:animEffect transition="in" filter="wipe(left)">
                                      <p:cBhvr>
                                        <p:cTn id="12" dur="500"/>
                                        <p:tgtEl>
                                          <p:spTgt spid="99333">
                                            <p:txEl>
                                              <p:pRg st="0" end="0"/>
                                            </p:txEl>
                                          </p:spTgt>
                                        </p:tgtEl>
                                      </p:cBhvr>
                                    </p:animEffect>
                                  </p:childTnLst>
                                </p:cTn>
                              </p:par>
                            </p:childTnLst>
                          </p:cTn>
                        </p:par>
                        <p:par>
                          <p:cTn id="13" fill="hold">
                            <p:stCondLst>
                              <p:cond delay="500"/>
                            </p:stCondLst>
                            <p:childTnLst>
                              <p:par>
                                <p:cTn id="14" presetID="16" presetClass="entr" presetSubtype="37" fill="hold" nodeType="afterEffect">
                                  <p:stCondLst>
                                    <p:cond delay="0"/>
                                  </p:stCondLst>
                                  <p:childTnLst>
                                    <p:set>
                                      <p:cBhvr>
                                        <p:cTn id="15" dur="1" fill="hold">
                                          <p:stCondLst>
                                            <p:cond delay="0"/>
                                          </p:stCondLst>
                                        </p:cTn>
                                        <p:tgtEl>
                                          <p:spTgt spid="99336"/>
                                        </p:tgtEl>
                                        <p:attrNameLst>
                                          <p:attrName>style.visibility</p:attrName>
                                        </p:attrNameLst>
                                      </p:cBhvr>
                                      <p:to>
                                        <p:strVal val="visible"/>
                                      </p:to>
                                    </p:set>
                                    <p:animEffect transition="in" filter="barn(outVertical)">
                                      <p:cBhvr>
                                        <p:cTn id="16" dur="500"/>
                                        <p:tgtEl>
                                          <p:spTgt spid="9933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9331"/>
                                        </p:tgtEl>
                                        <p:attrNameLst>
                                          <p:attrName>style.visibility</p:attrName>
                                        </p:attrNameLst>
                                      </p:cBhvr>
                                      <p:to>
                                        <p:strVal val="visible"/>
                                      </p:to>
                                    </p:set>
                                    <p:animEffect transition="in" filter="dissolve">
                                      <p:cBhvr>
                                        <p:cTn id="21" dur="500"/>
                                        <p:tgtEl>
                                          <p:spTgt spid="993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9334">
                                            <p:txEl>
                                              <p:pRg st="0" end="0"/>
                                            </p:txEl>
                                          </p:spTgt>
                                        </p:tgtEl>
                                        <p:attrNameLst>
                                          <p:attrName>style.visibility</p:attrName>
                                        </p:attrNameLst>
                                      </p:cBhvr>
                                      <p:to>
                                        <p:strVal val="visible"/>
                                      </p:to>
                                    </p:set>
                                    <p:animEffect transition="in" filter="wipe(left)">
                                      <p:cBhvr>
                                        <p:cTn id="26" dur="500"/>
                                        <p:tgtEl>
                                          <p:spTgt spid="993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build="p"/>
      <p:bldP spid="9933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6"/>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18</a:t>
            </a:fld>
            <a:r>
              <a:rPr lang="zh-CN" altLang="en-US" sz="1400" dirty="0">
                <a:ea typeface="楷体_GB2312"/>
              </a:rPr>
              <a:t>）</a:t>
            </a:r>
          </a:p>
        </p:txBody>
      </p:sp>
      <p:sp>
        <p:nvSpPr>
          <p:cNvPr id="25603" name="Text Box 3"/>
          <p:cNvSpPr txBox="1"/>
          <p:nvPr/>
        </p:nvSpPr>
        <p:spPr>
          <a:xfrm>
            <a:off x="220663" y="192088"/>
            <a:ext cx="8731250" cy="16446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十进制数转换成二进制数的另一种方法是降幂比较法。如果熟记</a:t>
            </a:r>
            <a:r>
              <a:rPr lang="en-US" altLang="zh-CN" sz="2400" b="1" dirty="0">
                <a:latin typeface="黑体" panose="02010609060101010101" pitchFamily="49" charset="-122"/>
                <a:ea typeface="黑体" panose="02010609060101010101" pitchFamily="49" charset="-122"/>
              </a:rPr>
              <a:t>2</a:t>
            </a:r>
            <a:r>
              <a:rPr lang="en-US" altLang="zh-CN" sz="2400" b="1" baseline="30000"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r>
              <a:rPr lang="en-US" altLang="zh-CN" sz="2400" b="1" baseline="30000" dirty="0">
                <a:latin typeface="黑体" panose="02010609060101010101" pitchFamily="49" charset="-122"/>
                <a:ea typeface="黑体" panose="02010609060101010101" pitchFamily="49" charset="-122"/>
              </a:rPr>
              <a:t>10</a:t>
            </a:r>
            <a:r>
              <a:rPr lang="zh-CN" altLang="en-US" sz="2400" b="1" dirty="0">
                <a:latin typeface="黑体" panose="02010609060101010101" pitchFamily="49" charset="-122"/>
                <a:ea typeface="黑体" panose="02010609060101010101" pitchFamily="49" charset="-122"/>
              </a:rPr>
              <a:t>的数值是</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1024</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r>
              <a:rPr lang="zh-CN" altLang="en-US" sz="2400" b="1" baseline="30000" dirty="0">
                <a:latin typeface="黑体" panose="02010609060101010101" pitchFamily="49" charset="-122"/>
                <a:ea typeface="黑体" panose="02010609060101010101" pitchFamily="49" charset="-122"/>
              </a:rPr>
              <a:t>－</a:t>
            </a:r>
            <a:r>
              <a:rPr lang="en-US" altLang="zh-CN" sz="2400" b="1" baseline="30000"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r>
              <a:rPr lang="zh-CN" altLang="en-US" sz="2400" b="1" baseline="30000" dirty="0">
                <a:latin typeface="黑体" panose="02010609060101010101" pitchFamily="49" charset="-122"/>
                <a:ea typeface="黑体" panose="02010609060101010101" pitchFamily="49" charset="-122"/>
              </a:rPr>
              <a:t>－</a:t>
            </a:r>
            <a:r>
              <a:rPr lang="en-US" altLang="zh-CN" sz="2400" b="1" baseline="30000"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的数值是</a:t>
            </a:r>
            <a:r>
              <a:rPr lang="en-US" altLang="zh-CN" sz="2400" b="1" dirty="0">
                <a:latin typeface="黑体" panose="02010609060101010101" pitchFamily="49" charset="-122"/>
                <a:ea typeface="黑体" panose="02010609060101010101" pitchFamily="49" charset="-122"/>
              </a:rPr>
              <a:t>0.5</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0.0625</a:t>
            </a:r>
            <a:r>
              <a:rPr lang="zh-CN" altLang="en-US" sz="2400" b="1" dirty="0">
                <a:latin typeface="黑体" panose="02010609060101010101" pitchFamily="49" charset="-122"/>
                <a:ea typeface="黑体" panose="02010609060101010101" pitchFamily="49" charset="-122"/>
              </a:rPr>
              <a:t>，那么用降幂比较法，便可很容易地获得一个十进制数的二进制数转换值。例如（</a:t>
            </a:r>
            <a:r>
              <a:rPr lang="en-US" altLang="zh-CN" sz="2400" b="1" dirty="0">
                <a:latin typeface="黑体" panose="02010609060101010101" pitchFamily="49" charset="-122"/>
                <a:ea typeface="黑体" panose="02010609060101010101" pitchFamily="49" charset="-122"/>
              </a:rPr>
              <a:t>153.375</a:t>
            </a:r>
            <a:r>
              <a:rPr lang="zh-CN" altLang="en-US" sz="2400" b="1" dirty="0">
                <a:latin typeface="黑体" panose="02010609060101010101" pitchFamily="49" charset="-122"/>
                <a:ea typeface="黑体" panose="02010609060101010101" pitchFamily="49" charset="-122"/>
              </a:rPr>
              <a:t>）</a:t>
            </a:r>
            <a:r>
              <a:rPr lang="en-US" altLang="zh-CN" sz="2400" b="1" baseline="-25000" dirty="0">
                <a:latin typeface="黑体" panose="02010609060101010101" pitchFamily="49" charset="-122"/>
                <a:ea typeface="黑体" panose="02010609060101010101" pitchFamily="49" charset="-122"/>
              </a:rPr>
              <a:t>10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10011001.011</a:t>
            </a:r>
            <a:r>
              <a:rPr lang="zh-CN" altLang="en-US" sz="2400" b="1" dirty="0">
                <a:latin typeface="黑体" panose="02010609060101010101" pitchFamily="49" charset="-122"/>
                <a:ea typeface="黑体" panose="02010609060101010101" pitchFamily="49" charset="-122"/>
              </a:rPr>
              <a:t>）</a:t>
            </a:r>
            <a:r>
              <a:rPr lang="en-US" altLang="zh-CN" sz="2400" b="1" baseline="-25000" dirty="0">
                <a:latin typeface="黑体" panose="02010609060101010101" pitchFamily="49" charset="-122"/>
                <a:ea typeface="黑体" panose="02010609060101010101" pitchFamily="49" charset="-122"/>
              </a:rPr>
              <a:t>2</a:t>
            </a:r>
            <a:r>
              <a:rPr lang="en-US" altLang="zh-CN" b="1" baseline="-25000" dirty="0">
                <a:ea typeface="黑体" panose="02010609060101010101" pitchFamily="49" charset="-122"/>
              </a:rPr>
              <a:t> </a:t>
            </a:r>
            <a:endParaRPr lang="en-US" altLang="zh-CN" sz="2800" b="1" dirty="0">
              <a:latin typeface="黑体" panose="02010609060101010101" pitchFamily="49" charset="-122"/>
              <a:ea typeface="黑体" panose="02010609060101010101" pitchFamily="49" charset="-122"/>
            </a:endParaRPr>
          </a:p>
        </p:txBody>
      </p:sp>
      <p:sp>
        <p:nvSpPr>
          <p:cNvPr id="25604" name="Text Box 5"/>
          <p:cNvSpPr txBox="1"/>
          <p:nvPr/>
        </p:nvSpPr>
        <p:spPr>
          <a:xfrm>
            <a:off x="581025" y="1914525"/>
            <a:ext cx="3687763" cy="4868863"/>
          </a:xfrm>
          <a:prstGeom prst="rect">
            <a:avLst/>
          </a:prstGeom>
          <a:noFill/>
          <a:ln w="38100">
            <a:noFill/>
          </a:ln>
        </p:spPr>
        <p:txBody>
          <a:bodyPr lIns="90000" tIns="0" rIns="9000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dirty="0">
                <a:ea typeface="楷体_GB2312"/>
              </a:rPr>
              <a:t>        </a:t>
            </a:r>
            <a:r>
              <a:rPr lang="en-US" altLang="zh-CN" sz="2400" dirty="0">
                <a:ea typeface="楷体_GB2312"/>
              </a:rPr>
              <a:t>153.375</a:t>
            </a:r>
          </a:p>
          <a:p>
            <a:pPr marL="0" lvl="0" indent="0" eaLnBrk="1" hangingPunct="1">
              <a:spcBef>
                <a:spcPct val="0"/>
              </a:spcBef>
              <a:buNone/>
            </a:pPr>
            <a:r>
              <a:rPr lang="zh-CN" altLang="en-US" sz="2400" u="sng" dirty="0">
                <a:ea typeface="楷体_GB2312"/>
              </a:rPr>
              <a:t>－）   </a:t>
            </a:r>
            <a:r>
              <a:rPr lang="en-US" altLang="zh-CN" sz="2400" u="sng" dirty="0">
                <a:ea typeface="楷体_GB2312"/>
              </a:rPr>
              <a:t>128</a:t>
            </a:r>
            <a:r>
              <a:rPr lang="en-US" altLang="zh-CN" sz="2400" dirty="0">
                <a:ea typeface="楷体_GB2312"/>
              </a:rPr>
              <a:t>               2</a:t>
            </a:r>
            <a:r>
              <a:rPr lang="en-US" altLang="zh-CN" sz="2400" baseline="30000" dirty="0">
                <a:ea typeface="楷体_GB2312"/>
              </a:rPr>
              <a:t>7</a:t>
            </a:r>
          </a:p>
          <a:p>
            <a:pPr marL="0" lvl="0" indent="0" eaLnBrk="1" hangingPunct="1">
              <a:spcBef>
                <a:spcPct val="0"/>
              </a:spcBef>
              <a:buNone/>
            </a:pPr>
            <a:r>
              <a:rPr lang="en-US" altLang="zh-CN" sz="2400" dirty="0">
                <a:ea typeface="楷体_GB2312"/>
              </a:rPr>
              <a:t>             25.375</a:t>
            </a:r>
          </a:p>
          <a:p>
            <a:pPr marL="0" lvl="0" indent="0" eaLnBrk="1" hangingPunct="1">
              <a:spcBef>
                <a:spcPct val="0"/>
              </a:spcBef>
              <a:buNone/>
            </a:pPr>
            <a:r>
              <a:rPr lang="zh-CN" altLang="en-US" sz="2400" u="sng" dirty="0">
                <a:ea typeface="楷体_GB2312"/>
              </a:rPr>
              <a:t>－）     </a:t>
            </a:r>
            <a:r>
              <a:rPr lang="en-US" altLang="zh-CN" sz="2400" u="sng" dirty="0">
                <a:ea typeface="楷体_GB2312"/>
              </a:rPr>
              <a:t>16</a:t>
            </a:r>
            <a:r>
              <a:rPr lang="en-US" altLang="zh-CN" sz="2400" dirty="0">
                <a:ea typeface="楷体_GB2312"/>
              </a:rPr>
              <a:t>               2</a:t>
            </a:r>
            <a:r>
              <a:rPr lang="en-US" altLang="zh-CN" sz="2400" baseline="30000" dirty="0">
                <a:ea typeface="楷体_GB2312"/>
              </a:rPr>
              <a:t>4</a:t>
            </a:r>
          </a:p>
          <a:p>
            <a:pPr marL="0" lvl="0" indent="0" eaLnBrk="1" hangingPunct="1">
              <a:spcBef>
                <a:spcPct val="0"/>
              </a:spcBef>
              <a:buNone/>
            </a:pPr>
            <a:r>
              <a:rPr lang="en-US" altLang="zh-CN" sz="2400" dirty="0">
                <a:ea typeface="楷体_GB2312"/>
              </a:rPr>
              <a:t>               9.375</a:t>
            </a:r>
          </a:p>
          <a:p>
            <a:pPr marL="0" lvl="0" indent="0" eaLnBrk="1" hangingPunct="1">
              <a:spcBef>
                <a:spcPct val="0"/>
              </a:spcBef>
              <a:buNone/>
            </a:pPr>
            <a:r>
              <a:rPr lang="zh-CN" altLang="en-US" sz="2400" u="sng" dirty="0">
                <a:ea typeface="楷体_GB2312"/>
              </a:rPr>
              <a:t>－）       </a:t>
            </a:r>
            <a:r>
              <a:rPr lang="en-US" altLang="zh-CN" sz="2400" u="sng" dirty="0">
                <a:ea typeface="楷体_GB2312"/>
              </a:rPr>
              <a:t>8</a:t>
            </a:r>
            <a:r>
              <a:rPr lang="en-US" altLang="zh-CN" sz="2400" dirty="0">
                <a:ea typeface="楷体_GB2312"/>
              </a:rPr>
              <a:t>               2</a:t>
            </a:r>
            <a:r>
              <a:rPr lang="en-US" altLang="zh-CN" sz="2400" baseline="30000" dirty="0">
                <a:ea typeface="楷体_GB2312"/>
              </a:rPr>
              <a:t>3</a:t>
            </a:r>
          </a:p>
          <a:p>
            <a:pPr marL="0" lvl="0" indent="0" eaLnBrk="1" hangingPunct="1">
              <a:spcBef>
                <a:spcPct val="0"/>
              </a:spcBef>
              <a:buNone/>
            </a:pPr>
            <a:r>
              <a:rPr lang="en-US" altLang="zh-CN" sz="2400" dirty="0">
                <a:ea typeface="楷体_GB2312"/>
              </a:rPr>
              <a:t>               1.375</a:t>
            </a:r>
          </a:p>
          <a:p>
            <a:pPr marL="0" lvl="0" indent="0" eaLnBrk="1" hangingPunct="1">
              <a:spcBef>
                <a:spcPct val="0"/>
              </a:spcBef>
              <a:buNone/>
            </a:pPr>
            <a:r>
              <a:rPr lang="zh-CN" altLang="en-US" sz="2400" u="sng" dirty="0">
                <a:ea typeface="楷体_GB2312"/>
              </a:rPr>
              <a:t>－）       </a:t>
            </a:r>
            <a:r>
              <a:rPr lang="en-US" altLang="zh-CN" sz="2400" u="sng" dirty="0">
                <a:ea typeface="楷体_GB2312"/>
              </a:rPr>
              <a:t>1</a:t>
            </a:r>
            <a:r>
              <a:rPr lang="en-US" altLang="zh-CN" sz="2400" dirty="0">
                <a:ea typeface="楷体_GB2312"/>
              </a:rPr>
              <a:t>               2</a:t>
            </a:r>
            <a:r>
              <a:rPr lang="en-US" altLang="zh-CN" sz="2400" baseline="30000" dirty="0">
                <a:ea typeface="楷体_GB2312"/>
              </a:rPr>
              <a:t>0</a:t>
            </a:r>
          </a:p>
          <a:p>
            <a:pPr marL="0" lvl="0" indent="0" eaLnBrk="1" hangingPunct="1">
              <a:spcBef>
                <a:spcPct val="0"/>
              </a:spcBef>
              <a:buNone/>
            </a:pPr>
            <a:r>
              <a:rPr lang="en-US" altLang="zh-CN" sz="2400" dirty="0">
                <a:ea typeface="楷体_GB2312"/>
              </a:rPr>
              <a:t>               0.375</a:t>
            </a:r>
          </a:p>
          <a:p>
            <a:pPr marL="0" lvl="0" indent="0" eaLnBrk="1" hangingPunct="1">
              <a:spcBef>
                <a:spcPct val="0"/>
              </a:spcBef>
              <a:buNone/>
            </a:pPr>
            <a:r>
              <a:rPr lang="zh-CN" altLang="en-US" sz="2400" u="sng" dirty="0">
                <a:ea typeface="楷体_GB2312"/>
              </a:rPr>
              <a:t>－）       </a:t>
            </a:r>
            <a:r>
              <a:rPr lang="en-US" altLang="zh-CN" sz="2400" u="sng" dirty="0">
                <a:ea typeface="楷体_GB2312"/>
              </a:rPr>
              <a:t>0.25 </a:t>
            </a:r>
            <a:r>
              <a:rPr lang="en-US" altLang="zh-CN" sz="2400" dirty="0">
                <a:ea typeface="楷体_GB2312"/>
              </a:rPr>
              <a:t>         2</a:t>
            </a:r>
            <a:r>
              <a:rPr lang="zh-CN" altLang="en-US" sz="2400" baseline="30000" dirty="0">
                <a:ea typeface="楷体_GB2312"/>
              </a:rPr>
              <a:t>－</a:t>
            </a:r>
            <a:r>
              <a:rPr lang="en-US" altLang="zh-CN" sz="2400" baseline="30000" dirty="0">
                <a:ea typeface="楷体_GB2312"/>
              </a:rPr>
              <a:t>2</a:t>
            </a:r>
          </a:p>
          <a:p>
            <a:pPr marL="0" lvl="0" indent="0" eaLnBrk="1" hangingPunct="1">
              <a:spcBef>
                <a:spcPct val="0"/>
              </a:spcBef>
              <a:buNone/>
            </a:pPr>
            <a:r>
              <a:rPr lang="en-US" altLang="zh-CN" sz="2400" dirty="0">
                <a:ea typeface="楷体_GB2312"/>
              </a:rPr>
              <a:t>               0.125</a:t>
            </a:r>
          </a:p>
          <a:p>
            <a:pPr marL="0" lvl="0" indent="0" eaLnBrk="1" hangingPunct="1">
              <a:spcBef>
                <a:spcPct val="0"/>
              </a:spcBef>
              <a:buNone/>
            </a:pPr>
            <a:r>
              <a:rPr lang="zh-CN" altLang="en-US" sz="2400" u="sng" dirty="0">
                <a:ea typeface="楷体_GB2312"/>
              </a:rPr>
              <a:t>－）       </a:t>
            </a:r>
            <a:r>
              <a:rPr lang="en-US" altLang="zh-CN" sz="2400" u="sng" dirty="0">
                <a:ea typeface="楷体_GB2312"/>
              </a:rPr>
              <a:t>0.125</a:t>
            </a:r>
            <a:r>
              <a:rPr lang="en-US" altLang="zh-CN" sz="2400" dirty="0">
                <a:ea typeface="楷体_GB2312"/>
              </a:rPr>
              <a:t>        2</a:t>
            </a:r>
            <a:r>
              <a:rPr lang="zh-CN" altLang="en-US" sz="2400" baseline="30000" dirty="0">
                <a:ea typeface="楷体_GB2312"/>
              </a:rPr>
              <a:t>－</a:t>
            </a:r>
            <a:r>
              <a:rPr lang="en-US" altLang="zh-CN" sz="2400" baseline="30000" dirty="0">
                <a:ea typeface="楷体_GB2312"/>
              </a:rPr>
              <a:t>3</a:t>
            </a:r>
          </a:p>
          <a:p>
            <a:pPr marL="0" lvl="0" indent="0" eaLnBrk="1" hangingPunct="1">
              <a:spcBef>
                <a:spcPct val="0"/>
              </a:spcBef>
              <a:buNone/>
            </a:pPr>
            <a:r>
              <a:rPr lang="en-US" altLang="zh-CN" sz="2400" dirty="0">
                <a:ea typeface="楷体_GB2312"/>
              </a:rPr>
              <a:t>               0</a:t>
            </a:r>
            <a:endParaRPr lang="en-US" altLang="zh-CN" sz="2400" u="sng" dirty="0">
              <a:ea typeface="楷体_GB2312"/>
            </a:endParaRPr>
          </a:p>
        </p:txBody>
      </p:sp>
      <p:sp>
        <p:nvSpPr>
          <p:cNvPr id="25605" name="Text Box 6"/>
          <p:cNvSpPr txBox="1"/>
          <p:nvPr/>
        </p:nvSpPr>
        <p:spPr>
          <a:xfrm>
            <a:off x="4470400" y="2363788"/>
            <a:ext cx="3960813" cy="45720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2</a:t>
            </a:r>
            <a:r>
              <a:rPr lang="en-US" altLang="zh-CN" sz="2400" baseline="30000" dirty="0">
                <a:ea typeface="楷体_GB2312"/>
              </a:rPr>
              <a:t>8</a:t>
            </a:r>
            <a:r>
              <a:rPr lang="zh-CN" altLang="en-US" sz="2400" dirty="0">
                <a:ea typeface="楷体_GB2312"/>
              </a:rPr>
              <a:t>＝</a:t>
            </a:r>
            <a:r>
              <a:rPr lang="en-US" altLang="zh-CN" sz="2400" dirty="0">
                <a:ea typeface="楷体_GB2312"/>
              </a:rPr>
              <a:t>256</a:t>
            </a:r>
            <a:r>
              <a:rPr lang="zh-CN" altLang="en-US" sz="2400" dirty="0">
                <a:ea typeface="楷体_GB2312"/>
              </a:rPr>
              <a:t>＞</a:t>
            </a:r>
            <a:r>
              <a:rPr lang="en-US" altLang="zh-CN" sz="2400" dirty="0">
                <a:ea typeface="楷体_GB2312"/>
              </a:rPr>
              <a:t>153.375</a:t>
            </a:r>
            <a:r>
              <a:rPr lang="zh-CN" altLang="en-US" sz="2400" dirty="0">
                <a:ea typeface="楷体_GB2312"/>
              </a:rPr>
              <a:t>＞</a:t>
            </a:r>
            <a:r>
              <a:rPr lang="en-US" altLang="zh-CN" sz="2400" dirty="0">
                <a:ea typeface="楷体_GB2312"/>
              </a:rPr>
              <a:t>2</a:t>
            </a:r>
            <a:r>
              <a:rPr lang="en-US" altLang="zh-CN" sz="2400" baseline="30000" dirty="0">
                <a:ea typeface="楷体_GB2312"/>
              </a:rPr>
              <a:t>7</a:t>
            </a:r>
            <a:r>
              <a:rPr lang="zh-CN" altLang="en-US" sz="2400" dirty="0">
                <a:ea typeface="楷体_GB2312"/>
              </a:rPr>
              <a:t>＝</a:t>
            </a:r>
            <a:r>
              <a:rPr lang="en-US" altLang="zh-CN" sz="2400" dirty="0">
                <a:ea typeface="楷体_GB2312"/>
              </a:rPr>
              <a:t>128</a:t>
            </a:r>
          </a:p>
        </p:txBody>
      </p:sp>
      <p:sp>
        <p:nvSpPr>
          <p:cNvPr id="25606" name="Text Box 7"/>
          <p:cNvSpPr txBox="1"/>
          <p:nvPr/>
        </p:nvSpPr>
        <p:spPr>
          <a:xfrm>
            <a:off x="4484688" y="3090863"/>
            <a:ext cx="3960812" cy="45720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2</a:t>
            </a:r>
            <a:r>
              <a:rPr lang="en-US" altLang="zh-CN" sz="2400" baseline="30000" dirty="0">
                <a:ea typeface="楷体_GB2312"/>
              </a:rPr>
              <a:t>5</a:t>
            </a:r>
            <a:r>
              <a:rPr lang="zh-CN" altLang="en-US" sz="2400" dirty="0">
                <a:ea typeface="楷体_GB2312"/>
              </a:rPr>
              <a:t>＝</a:t>
            </a:r>
            <a:r>
              <a:rPr lang="en-US" altLang="zh-CN" sz="2400" dirty="0">
                <a:ea typeface="楷体_GB2312"/>
              </a:rPr>
              <a:t>32</a:t>
            </a:r>
            <a:r>
              <a:rPr lang="zh-CN" altLang="en-US" sz="2400" dirty="0">
                <a:ea typeface="楷体_GB2312"/>
              </a:rPr>
              <a:t>＞</a:t>
            </a:r>
            <a:r>
              <a:rPr lang="en-US" altLang="zh-CN" sz="2400" dirty="0">
                <a:ea typeface="楷体_GB2312"/>
              </a:rPr>
              <a:t>25.375</a:t>
            </a:r>
            <a:r>
              <a:rPr lang="zh-CN" altLang="en-US" sz="2400" dirty="0">
                <a:ea typeface="楷体_GB2312"/>
              </a:rPr>
              <a:t>＞</a:t>
            </a:r>
            <a:r>
              <a:rPr lang="en-US" altLang="zh-CN" sz="2400" dirty="0">
                <a:ea typeface="楷体_GB2312"/>
              </a:rPr>
              <a:t>2</a:t>
            </a:r>
            <a:r>
              <a:rPr lang="en-US" altLang="zh-CN" sz="2400" baseline="30000" dirty="0">
                <a:ea typeface="楷体_GB2312"/>
              </a:rPr>
              <a:t>4</a:t>
            </a:r>
            <a:r>
              <a:rPr lang="zh-CN" altLang="en-US" sz="2400" dirty="0">
                <a:ea typeface="楷体_GB2312"/>
              </a:rPr>
              <a:t>＝</a:t>
            </a:r>
            <a:r>
              <a:rPr lang="en-US" altLang="zh-CN" sz="2400" dirty="0">
                <a:ea typeface="楷体_GB2312"/>
              </a:rPr>
              <a:t>16        </a:t>
            </a:r>
          </a:p>
        </p:txBody>
      </p:sp>
      <p:sp>
        <p:nvSpPr>
          <p:cNvPr id="25607" name="Text Box 8"/>
          <p:cNvSpPr txBox="1"/>
          <p:nvPr/>
        </p:nvSpPr>
        <p:spPr>
          <a:xfrm>
            <a:off x="4486275" y="3817938"/>
            <a:ext cx="3960813" cy="45720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2</a:t>
            </a:r>
            <a:r>
              <a:rPr lang="en-US" altLang="zh-CN" sz="2400" baseline="30000" dirty="0">
                <a:ea typeface="楷体_GB2312"/>
              </a:rPr>
              <a:t>4</a:t>
            </a:r>
            <a:r>
              <a:rPr lang="zh-CN" altLang="en-US" sz="2400" dirty="0">
                <a:ea typeface="楷体_GB2312"/>
              </a:rPr>
              <a:t>＝</a:t>
            </a:r>
            <a:r>
              <a:rPr lang="en-US" altLang="zh-CN" sz="2400" dirty="0">
                <a:ea typeface="楷体_GB2312"/>
              </a:rPr>
              <a:t>16</a:t>
            </a:r>
            <a:r>
              <a:rPr lang="zh-CN" altLang="en-US" sz="2400" dirty="0">
                <a:ea typeface="楷体_GB2312"/>
              </a:rPr>
              <a:t>＞</a:t>
            </a:r>
            <a:r>
              <a:rPr lang="en-US" altLang="zh-CN" sz="2400" dirty="0">
                <a:ea typeface="楷体_GB2312"/>
              </a:rPr>
              <a:t>9.375</a:t>
            </a:r>
            <a:r>
              <a:rPr lang="zh-CN" altLang="en-US" sz="2400" dirty="0">
                <a:ea typeface="楷体_GB2312"/>
              </a:rPr>
              <a:t>＞</a:t>
            </a:r>
            <a:r>
              <a:rPr lang="en-US" altLang="zh-CN" sz="2400" dirty="0">
                <a:ea typeface="楷体_GB2312"/>
              </a:rPr>
              <a:t>2</a:t>
            </a:r>
            <a:r>
              <a:rPr lang="en-US" altLang="zh-CN" sz="2400" baseline="30000" dirty="0">
                <a:ea typeface="楷体_GB2312"/>
              </a:rPr>
              <a:t>3</a:t>
            </a:r>
            <a:r>
              <a:rPr lang="zh-CN" altLang="en-US" sz="2400" dirty="0">
                <a:ea typeface="楷体_GB2312"/>
              </a:rPr>
              <a:t>＝</a:t>
            </a:r>
            <a:r>
              <a:rPr lang="en-US" altLang="zh-CN" sz="2400" dirty="0">
                <a:ea typeface="楷体_GB2312"/>
              </a:rPr>
              <a:t>8        </a:t>
            </a:r>
          </a:p>
        </p:txBody>
      </p:sp>
      <p:sp>
        <p:nvSpPr>
          <p:cNvPr id="25608" name="Text Box 9"/>
          <p:cNvSpPr txBox="1"/>
          <p:nvPr/>
        </p:nvSpPr>
        <p:spPr>
          <a:xfrm>
            <a:off x="4484688" y="4543425"/>
            <a:ext cx="3960812" cy="45720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2</a:t>
            </a:r>
            <a:r>
              <a:rPr lang="en-US" altLang="zh-CN" sz="2400" baseline="30000" dirty="0">
                <a:ea typeface="楷体_GB2312"/>
              </a:rPr>
              <a:t>1</a:t>
            </a:r>
            <a:r>
              <a:rPr lang="zh-CN" altLang="en-US" sz="2400" dirty="0">
                <a:ea typeface="楷体_GB2312"/>
              </a:rPr>
              <a:t>＝</a:t>
            </a:r>
            <a:r>
              <a:rPr lang="en-US" altLang="zh-CN" sz="2400" dirty="0">
                <a:ea typeface="楷体_GB2312"/>
              </a:rPr>
              <a:t>2</a:t>
            </a:r>
            <a:r>
              <a:rPr lang="zh-CN" altLang="en-US" sz="2400" dirty="0">
                <a:ea typeface="楷体_GB2312"/>
              </a:rPr>
              <a:t>＞</a:t>
            </a:r>
            <a:r>
              <a:rPr lang="en-US" altLang="zh-CN" sz="2400" dirty="0">
                <a:ea typeface="楷体_GB2312"/>
              </a:rPr>
              <a:t>1.375</a:t>
            </a:r>
            <a:r>
              <a:rPr lang="zh-CN" altLang="en-US" sz="2400" dirty="0">
                <a:ea typeface="楷体_GB2312"/>
              </a:rPr>
              <a:t>＞</a:t>
            </a:r>
            <a:r>
              <a:rPr lang="en-US" altLang="zh-CN" sz="2400" dirty="0">
                <a:ea typeface="楷体_GB2312"/>
              </a:rPr>
              <a:t>2</a:t>
            </a:r>
            <a:r>
              <a:rPr lang="en-US" altLang="zh-CN" sz="2400" baseline="30000" dirty="0">
                <a:ea typeface="楷体_GB2312"/>
              </a:rPr>
              <a:t>0</a:t>
            </a:r>
            <a:r>
              <a:rPr lang="zh-CN" altLang="en-US" sz="2400" dirty="0">
                <a:ea typeface="楷体_GB2312"/>
              </a:rPr>
              <a:t>＝</a:t>
            </a:r>
            <a:r>
              <a:rPr lang="en-US" altLang="zh-CN" sz="2400" dirty="0">
                <a:ea typeface="楷体_GB2312"/>
              </a:rPr>
              <a:t>1        </a:t>
            </a:r>
          </a:p>
        </p:txBody>
      </p:sp>
      <p:sp>
        <p:nvSpPr>
          <p:cNvPr id="25609" name="Text Box 10"/>
          <p:cNvSpPr txBox="1"/>
          <p:nvPr/>
        </p:nvSpPr>
        <p:spPr>
          <a:xfrm>
            <a:off x="4483100" y="5283200"/>
            <a:ext cx="4295775" cy="45720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2</a:t>
            </a:r>
            <a:r>
              <a:rPr lang="zh-CN" altLang="en-US" sz="2400" baseline="30000" dirty="0">
                <a:ea typeface="楷体_GB2312"/>
              </a:rPr>
              <a:t>－</a:t>
            </a:r>
            <a:r>
              <a:rPr lang="en-US" altLang="zh-CN" sz="2400" baseline="30000" dirty="0">
                <a:ea typeface="楷体_GB2312"/>
              </a:rPr>
              <a:t>1</a:t>
            </a:r>
            <a:r>
              <a:rPr lang="zh-CN" altLang="en-US" sz="2400" dirty="0">
                <a:ea typeface="楷体_GB2312"/>
              </a:rPr>
              <a:t>＝</a:t>
            </a:r>
            <a:r>
              <a:rPr lang="en-US" altLang="zh-CN" sz="2400" dirty="0">
                <a:ea typeface="楷体_GB2312"/>
              </a:rPr>
              <a:t>0.5</a:t>
            </a:r>
            <a:r>
              <a:rPr lang="zh-CN" altLang="en-US" sz="2400" dirty="0">
                <a:ea typeface="楷体_GB2312"/>
              </a:rPr>
              <a:t>＞</a:t>
            </a:r>
            <a:r>
              <a:rPr lang="en-US" altLang="zh-CN" sz="2400" dirty="0">
                <a:ea typeface="楷体_GB2312"/>
              </a:rPr>
              <a:t>0.375</a:t>
            </a:r>
            <a:r>
              <a:rPr lang="zh-CN" altLang="en-US" sz="2400" dirty="0">
                <a:ea typeface="楷体_GB2312"/>
              </a:rPr>
              <a:t>＞</a:t>
            </a:r>
            <a:r>
              <a:rPr lang="en-US" altLang="zh-CN" sz="2400" dirty="0">
                <a:ea typeface="楷体_GB2312"/>
              </a:rPr>
              <a:t>2</a:t>
            </a:r>
            <a:r>
              <a:rPr lang="zh-CN" altLang="en-US" sz="2400" baseline="30000" dirty="0">
                <a:ea typeface="楷体_GB2312"/>
              </a:rPr>
              <a:t>－</a:t>
            </a:r>
            <a:r>
              <a:rPr lang="en-US" altLang="zh-CN" sz="2400" baseline="30000" dirty="0">
                <a:ea typeface="楷体_GB2312"/>
              </a:rPr>
              <a:t>2</a:t>
            </a:r>
            <a:r>
              <a:rPr lang="zh-CN" altLang="en-US" sz="2400" dirty="0">
                <a:ea typeface="楷体_GB2312"/>
              </a:rPr>
              <a:t>＝</a:t>
            </a:r>
            <a:r>
              <a:rPr lang="en-US" altLang="zh-CN" sz="2400" dirty="0">
                <a:ea typeface="楷体_GB2312"/>
              </a:rPr>
              <a:t>0. 25        </a:t>
            </a:r>
          </a:p>
        </p:txBody>
      </p:sp>
      <p:sp>
        <p:nvSpPr>
          <p:cNvPr id="25610" name="Text Box 11"/>
          <p:cNvSpPr txBox="1"/>
          <p:nvPr/>
        </p:nvSpPr>
        <p:spPr>
          <a:xfrm>
            <a:off x="4481513" y="6008688"/>
            <a:ext cx="4295775" cy="45720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2</a:t>
            </a:r>
            <a:r>
              <a:rPr lang="zh-CN" altLang="en-US" sz="2400" baseline="30000" dirty="0">
                <a:ea typeface="楷体_GB2312"/>
              </a:rPr>
              <a:t>－</a:t>
            </a:r>
            <a:r>
              <a:rPr lang="en-US" altLang="zh-CN" sz="2400" baseline="30000" dirty="0">
                <a:ea typeface="楷体_GB2312"/>
              </a:rPr>
              <a:t>2</a:t>
            </a:r>
            <a:r>
              <a:rPr lang="zh-CN" altLang="en-US" sz="2400" dirty="0">
                <a:ea typeface="楷体_GB2312"/>
              </a:rPr>
              <a:t>＝</a:t>
            </a:r>
            <a:r>
              <a:rPr lang="en-US" altLang="zh-CN" sz="2400" dirty="0">
                <a:ea typeface="楷体_GB2312"/>
              </a:rPr>
              <a:t>0.25</a:t>
            </a:r>
            <a:r>
              <a:rPr lang="zh-CN" altLang="en-US" sz="2400" dirty="0">
                <a:ea typeface="楷体_GB2312"/>
              </a:rPr>
              <a:t>＞</a:t>
            </a:r>
            <a:r>
              <a:rPr lang="en-US" altLang="zh-CN" sz="2400" dirty="0">
                <a:ea typeface="楷体_GB2312"/>
              </a:rPr>
              <a:t>0.125</a:t>
            </a:r>
            <a:r>
              <a:rPr lang="zh-CN" altLang="en-US" sz="2400" dirty="0">
                <a:ea typeface="楷体_GB2312"/>
              </a:rPr>
              <a:t>＝</a:t>
            </a:r>
            <a:r>
              <a:rPr lang="en-US" altLang="zh-CN" sz="2400" dirty="0">
                <a:ea typeface="楷体_GB2312"/>
              </a:rPr>
              <a:t>2</a:t>
            </a:r>
            <a:r>
              <a:rPr lang="zh-CN" altLang="en-US" sz="2400" baseline="30000" dirty="0">
                <a:ea typeface="楷体_GB2312"/>
              </a:rPr>
              <a:t>－</a:t>
            </a:r>
            <a:r>
              <a:rPr lang="en-US" altLang="zh-CN" sz="2400" baseline="30000" dirty="0">
                <a:ea typeface="楷体_GB2312"/>
              </a:rPr>
              <a:t>3</a:t>
            </a:r>
            <a:r>
              <a:rPr lang="zh-CN" altLang="en-US" sz="2400" dirty="0">
                <a:ea typeface="楷体_GB2312"/>
              </a:rPr>
              <a:t>＝</a:t>
            </a:r>
            <a:r>
              <a:rPr lang="en-US" altLang="zh-CN" sz="2400" dirty="0">
                <a:ea typeface="楷体_GB2312"/>
              </a:rPr>
              <a:t>0. 125        </a:t>
            </a: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19</a:t>
            </a:fld>
            <a:r>
              <a:rPr lang="zh-CN" altLang="en-US" sz="1400" dirty="0">
                <a:ea typeface="楷体_GB2312"/>
              </a:rPr>
              <a:t>）</a:t>
            </a:r>
          </a:p>
        </p:txBody>
      </p:sp>
      <p:sp>
        <p:nvSpPr>
          <p:cNvPr id="100354" name="Text Box 2"/>
          <p:cNvSpPr txBox="1"/>
          <p:nvPr/>
        </p:nvSpPr>
        <p:spPr>
          <a:xfrm>
            <a:off x="250825" y="4418013"/>
            <a:ext cx="83058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八进制数转换成二进制数时，只需将每位八进制数用</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位二进制数表示。</a:t>
            </a:r>
          </a:p>
        </p:txBody>
      </p:sp>
      <p:sp>
        <p:nvSpPr>
          <p:cNvPr id="100355" name="Text Box 3"/>
          <p:cNvSpPr txBox="1"/>
          <p:nvPr/>
        </p:nvSpPr>
        <p:spPr>
          <a:xfrm>
            <a:off x="341313" y="5475288"/>
            <a:ext cx="710565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ea typeface="黑体" panose="02010609060101010101" pitchFamily="49" charset="-122"/>
              </a:rPr>
              <a:t>例：</a:t>
            </a:r>
            <a:r>
              <a:rPr lang="en-US" altLang="zh-CN" sz="2800" b="1" dirty="0">
                <a:ea typeface="黑体" panose="02010609060101010101" pitchFamily="49" charset="-122"/>
              </a:rPr>
              <a:t>(56.7)</a:t>
            </a:r>
            <a:r>
              <a:rPr lang="en-US" altLang="zh-CN" sz="2800" b="1" baseline="-25000" dirty="0">
                <a:ea typeface="黑体" panose="02010609060101010101" pitchFamily="49" charset="-122"/>
              </a:rPr>
              <a:t>8</a:t>
            </a:r>
            <a:r>
              <a:rPr lang="zh-CN" altLang="en-US" sz="2800" b="1" dirty="0">
                <a:ea typeface="黑体" panose="02010609060101010101" pitchFamily="49" charset="-122"/>
              </a:rPr>
              <a:t>＝</a:t>
            </a:r>
            <a:r>
              <a:rPr lang="en-US" altLang="zh-CN" sz="2800" b="1" dirty="0">
                <a:ea typeface="黑体" panose="02010609060101010101" pitchFamily="49" charset="-122"/>
              </a:rPr>
              <a:t>(101110.111)</a:t>
            </a:r>
            <a:r>
              <a:rPr lang="en-US" altLang="zh-CN" sz="2800" b="1" baseline="-25000" dirty="0">
                <a:ea typeface="黑体" panose="02010609060101010101" pitchFamily="49" charset="-122"/>
              </a:rPr>
              <a:t>2</a:t>
            </a:r>
          </a:p>
        </p:txBody>
      </p:sp>
      <p:sp>
        <p:nvSpPr>
          <p:cNvPr id="26629" name="Text Box 4"/>
          <p:cNvSpPr txBox="1"/>
          <p:nvPr/>
        </p:nvSpPr>
        <p:spPr>
          <a:xfrm>
            <a:off x="385763" y="250825"/>
            <a:ext cx="7754937"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600" b="1" dirty="0">
                <a:latin typeface="黑体" panose="02010609060101010101" pitchFamily="49" charset="-122"/>
                <a:ea typeface="黑体" panose="02010609060101010101" pitchFamily="49" charset="-122"/>
              </a:rPr>
              <a:t>3</a:t>
            </a:r>
            <a:r>
              <a:rPr lang="zh-CN" altLang="en-US" sz="3600" b="1" dirty="0">
                <a:latin typeface="黑体" panose="02010609060101010101" pitchFamily="49" charset="-122"/>
                <a:ea typeface="黑体" panose="02010609060101010101" pitchFamily="49" charset="-122"/>
              </a:rPr>
              <a:t>、二进制数与八进制数之间的转换：</a:t>
            </a:r>
          </a:p>
        </p:txBody>
      </p:sp>
      <p:sp>
        <p:nvSpPr>
          <p:cNvPr id="100357" name="Text Box 5"/>
          <p:cNvSpPr txBox="1"/>
          <p:nvPr/>
        </p:nvSpPr>
        <p:spPr>
          <a:xfrm>
            <a:off x="206375" y="1628775"/>
            <a:ext cx="8305800" cy="1800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    </a:t>
            </a:r>
            <a:r>
              <a:rPr lang="zh-CN" altLang="en-US" sz="2800" b="1" dirty="0">
                <a:latin typeface="黑体" panose="02010609060101010101" pitchFamily="49" charset="-122"/>
                <a:ea typeface="黑体" panose="02010609060101010101" pitchFamily="49" charset="-122"/>
              </a:rPr>
              <a:t>二进制数转换成八进制数时，以小数点为界，分别往高、往低每</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位为一组，最后不足</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位用</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补充，然后写出每组对应的八进制数字符，即为相应八进制数。</a:t>
            </a:r>
          </a:p>
        </p:txBody>
      </p:sp>
      <p:sp>
        <p:nvSpPr>
          <p:cNvPr id="26631" name="Rectangle 6"/>
          <p:cNvSpPr/>
          <p:nvPr/>
        </p:nvSpPr>
        <p:spPr>
          <a:xfrm>
            <a:off x="4662488" y="904875"/>
            <a:ext cx="3443287"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b="1" dirty="0">
                <a:solidFill>
                  <a:srgbClr val="CC3300"/>
                </a:solidFill>
                <a:latin typeface="Arial" panose="020B0604020202020204" pitchFamily="34" charset="0"/>
                <a:ea typeface="黑体" panose="02010609060101010101" pitchFamily="49" charset="-122"/>
              </a:rPr>
              <a:t>———</a:t>
            </a:r>
            <a:r>
              <a:rPr lang="zh-CN" altLang="en-US" b="1" dirty="0">
                <a:solidFill>
                  <a:srgbClr val="CC3300"/>
                </a:solidFill>
                <a:latin typeface="Arial" panose="020B0604020202020204" pitchFamily="34" charset="0"/>
                <a:ea typeface="黑体" panose="02010609060101010101" pitchFamily="49" charset="-122"/>
              </a:rPr>
              <a:t>直接对应法</a:t>
            </a:r>
          </a:p>
        </p:txBody>
      </p:sp>
      <p:sp>
        <p:nvSpPr>
          <p:cNvPr id="100359" name="Rectangle 7"/>
          <p:cNvSpPr/>
          <p:nvPr/>
        </p:nvSpPr>
        <p:spPr>
          <a:xfrm>
            <a:off x="250825" y="3416300"/>
            <a:ext cx="841692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黑体" panose="02010609060101010101" pitchFamily="49" charset="-122"/>
              </a:rPr>
              <a:t>例：</a:t>
            </a:r>
            <a:r>
              <a:rPr lang="en-US" altLang="zh-CN" sz="2800" b="1" dirty="0">
                <a:ea typeface="黑体" panose="02010609060101010101" pitchFamily="49" charset="-122"/>
              </a:rPr>
              <a:t>(1110011.1011)</a:t>
            </a:r>
            <a:r>
              <a:rPr lang="en-US" altLang="zh-CN" sz="2800" b="1" baseline="-25000" dirty="0">
                <a:ea typeface="黑体" panose="02010609060101010101" pitchFamily="49" charset="-122"/>
              </a:rPr>
              <a:t>2</a:t>
            </a:r>
            <a:r>
              <a:rPr lang="en-US" altLang="zh-CN" sz="2800" b="1" dirty="0">
                <a:ea typeface="黑体" panose="02010609060101010101" pitchFamily="49" charset="-122"/>
              </a:rPr>
              <a:t> </a:t>
            </a:r>
            <a:r>
              <a:rPr lang="zh-CN" altLang="en-US" sz="2800" b="1" dirty="0">
                <a:ea typeface="黑体" panose="02010609060101010101" pitchFamily="49" charset="-122"/>
              </a:rPr>
              <a:t>＝</a:t>
            </a:r>
            <a:r>
              <a:rPr lang="en-US" altLang="zh-CN" sz="2800" b="1" dirty="0">
                <a:ea typeface="黑体" panose="02010609060101010101" pitchFamily="49" charset="-122"/>
              </a:rPr>
              <a:t>(</a:t>
            </a:r>
            <a:r>
              <a:rPr lang="en-US" altLang="zh-CN" sz="2800" b="1" dirty="0">
                <a:solidFill>
                  <a:schemeClr val="tx2"/>
                </a:solidFill>
                <a:ea typeface="黑体" panose="02010609060101010101" pitchFamily="49" charset="-122"/>
              </a:rPr>
              <a:t>00</a:t>
            </a:r>
            <a:r>
              <a:rPr lang="en-US" altLang="zh-CN" sz="2800" b="1" dirty="0">
                <a:ea typeface="黑体" panose="02010609060101010101" pitchFamily="49" charset="-122"/>
              </a:rPr>
              <a:t>1  110  011 .  101  1</a:t>
            </a:r>
            <a:r>
              <a:rPr lang="en-US" altLang="zh-CN" sz="2800" b="1" dirty="0">
                <a:solidFill>
                  <a:schemeClr val="tx2"/>
                </a:solidFill>
                <a:ea typeface="黑体" panose="02010609060101010101" pitchFamily="49" charset="-122"/>
              </a:rPr>
              <a:t>00</a:t>
            </a:r>
            <a:r>
              <a:rPr lang="en-US" altLang="zh-CN" sz="2800" b="1" dirty="0">
                <a:ea typeface="黑体" panose="02010609060101010101" pitchFamily="49" charset="-122"/>
              </a:rPr>
              <a:t>)</a:t>
            </a:r>
            <a:r>
              <a:rPr lang="en-US" altLang="zh-CN" sz="2800" b="1" baseline="-25000" dirty="0">
                <a:ea typeface="黑体" panose="02010609060101010101" pitchFamily="49" charset="-122"/>
              </a:rPr>
              <a:t>2</a:t>
            </a:r>
          </a:p>
          <a:p>
            <a:pPr marL="0" lvl="0" indent="0" eaLnBrk="1" hangingPunct="1">
              <a:spcBef>
                <a:spcPct val="0"/>
              </a:spcBef>
              <a:buNone/>
            </a:pPr>
            <a:r>
              <a:rPr lang="en-US" altLang="zh-CN" sz="2800" b="1" dirty="0">
                <a:ea typeface="黑体" panose="02010609060101010101" pitchFamily="49" charset="-122"/>
              </a:rPr>
              <a:t>          </a:t>
            </a:r>
            <a:r>
              <a:rPr lang="zh-CN" altLang="en-US" sz="2800" b="1" dirty="0">
                <a:ea typeface="黑体" panose="02010609060101010101" pitchFamily="49" charset="-122"/>
              </a:rPr>
              <a:t>＝（</a:t>
            </a:r>
            <a:r>
              <a:rPr lang="en-US" altLang="zh-CN" sz="2800" b="1" dirty="0">
                <a:ea typeface="黑体" panose="02010609060101010101" pitchFamily="49" charset="-122"/>
              </a:rPr>
              <a:t>163.54</a:t>
            </a:r>
            <a:r>
              <a:rPr lang="zh-CN" altLang="en-US" sz="2800" b="1" dirty="0">
                <a:ea typeface="黑体" panose="02010609060101010101" pitchFamily="49" charset="-122"/>
              </a:rPr>
              <a:t>）</a:t>
            </a:r>
            <a:r>
              <a:rPr lang="en-US" altLang="zh-CN" sz="2800" b="1" baseline="-25000" dirty="0">
                <a:ea typeface="黑体" panose="02010609060101010101" pitchFamily="49" charset="-122"/>
              </a:rPr>
              <a:t>8</a:t>
            </a:r>
          </a:p>
        </p:txBody>
      </p:sp>
      <p:sp>
        <p:nvSpPr>
          <p:cNvPr id="100360" name="Line 8"/>
          <p:cNvSpPr/>
          <p:nvPr/>
        </p:nvSpPr>
        <p:spPr>
          <a:xfrm>
            <a:off x="4662488" y="3384550"/>
            <a:ext cx="0" cy="609600"/>
          </a:xfrm>
          <a:prstGeom prst="line">
            <a:avLst/>
          </a:prstGeom>
          <a:ln w="38100" cap="flat" cmpd="sng">
            <a:solidFill>
              <a:srgbClr val="FF3300"/>
            </a:solidFill>
            <a:prstDash val="solid"/>
            <a:headEnd type="none" w="sm" len="sm"/>
            <a:tailEnd type="none" w="sm" len="sm"/>
          </a:ln>
        </p:spPr>
      </p:sp>
      <p:sp>
        <p:nvSpPr>
          <p:cNvPr id="100361" name="Line 9"/>
          <p:cNvSpPr/>
          <p:nvPr/>
        </p:nvSpPr>
        <p:spPr>
          <a:xfrm>
            <a:off x="5381625" y="3384550"/>
            <a:ext cx="0" cy="609600"/>
          </a:xfrm>
          <a:prstGeom prst="line">
            <a:avLst/>
          </a:prstGeom>
          <a:ln w="38100" cap="flat" cmpd="sng">
            <a:solidFill>
              <a:srgbClr val="FF3300"/>
            </a:solidFill>
            <a:prstDash val="solid"/>
            <a:headEnd type="none" w="sm" len="sm"/>
            <a:tailEnd type="none" w="sm" len="sm"/>
          </a:ln>
        </p:spPr>
      </p:sp>
      <p:sp>
        <p:nvSpPr>
          <p:cNvPr id="100362" name="Line 10"/>
          <p:cNvSpPr/>
          <p:nvPr/>
        </p:nvSpPr>
        <p:spPr>
          <a:xfrm>
            <a:off x="6911975" y="3384550"/>
            <a:ext cx="0" cy="609600"/>
          </a:xfrm>
          <a:prstGeom prst="line">
            <a:avLst/>
          </a:prstGeom>
          <a:ln w="38100" cap="flat" cmpd="sng">
            <a:solidFill>
              <a:srgbClr val="FF3300"/>
            </a:solidFill>
            <a:prstDash val="solid"/>
            <a:headEnd type="none" w="sm" len="sm"/>
            <a:tailEnd type="none" w="sm" len="sm"/>
          </a:ln>
        </p:spPr>
      </p:sp>
      <p:sp>
        <p:nvSpPr>
          <p:cNvPr id="100363" name="Line 11"/>
          <p:cNvSpPr/>
          <p:nvPr/>
        </p:nvSpPr>
        <p:spPr>
          <a:xfrm>
            <a:off x="6192838" y="3384550"/>
            <a:ext cx="0" cy="609600"/>
          </a:xfrm>
          <a:prstGeom prst="line">
            <a:avLst/>
          </a:prstGeom>
          <a:ln w="38100" cap="flat" cmpd="sng">
            <a:solidFill>
              <a:srgbClr val="FF3300"/>
            </a:solidFill>
            <a:prstDash val="solid"/>
            <a:headEnd type="none" w="sm" len="sm"/>
            <a:tailEnd type="none" w="sm" len="sm"/>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7">
                                            <p:txEl>
                                              <p:pRg st="0" end="0"/>
                                            </p:txEl>
                                          </p:spTgt>
                                        </p:tgtEl>
                                        <p:attrNameLst>
                                          <p:attrName>style.visibility</p:attrName>
                                        </p:attrNameLst>
                                      </p:cBhvr>
                                      <p:to>
                                        <p:strVal val="visible"/>
                                      </p:to>
                                    </p:set>
                                    <p:animEffect transition="in" filter="wipe(left)">
                                      <p:cBhvr>
                                        <p:cTn id="7" dur="500"/>
                                        <p:tgtEl>
                                          <p:spTgt spid="1003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0359"/>
                                        </p:tgtEl>
                                        <p:attrNameLst>
                                          <p:attrName>style.visibility</p:attrName>
                                        </p:attrNameLst>
                                      </p:cBhvr>
                                      <p:to>
                                        <p:strVal val="visible"/>
                                      </p:to>
                                    </p:set>
                                    <p:anim calcmode="lin" valueType="num">
                                      <p:cBhvr additive="base">
                                        <p:cTn id="12" dur="500" fill="hold"/>
                                        <p:tgtEl>
                                          <p:spTgt spid="100359"/>
                                        </p:tgtEl>
                                        <p:attrNameLst>
                                          <p:attrName>ppt_x</p:attrName>
                                        </p:attrNameLst>
                                      </p:cBhvr>
                                      <p:tavLst>
                                        <p:tav tm="0">
                                          <p:val>
                                            <p:strVal val="#ppt_x"/>
                                          </p:val>
                                        </p:tav>
                                        <p:tav tm="100000">
                                          <p:val>
                                            <p:strVal val="#ppt_x"/>
                                          </p:val>
                                        </p:tav>
                                      </p:tavLst>
                                    </p:anim>
                                    <p:anim calcmode="lin" valueType="num">
                                      <p:cBhvr additive="base">
                                        <p:cTn id="13" dur="500" fill="hold"/>
                                        <p:tgtEl>
                                          <p:spTgt spid="10035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100360"/>
                                        </p:tgtEl>
                                        <p:attrNameLst>
                                          <p:attrName>style.visibility</p:attrName>
                                        </p:attrNameLst>
                                      </p:cBhvr>
                                      <p:to>
                                        <p:strVal val="visible"/>
                                      </p:to>
                                    </p:set>
                                    <p:anim calcmode="lin" valueType="num">
                                      <p:cBhvr additive="base">
                                        <p:cTn id="17" dur="500" fill="hold"/>
                                        <p:tgtEl>
                                          <p:spTgt spid="100360"/>
                                        </p:tgtEl>
                                        <p:attrNameLst>
                                          <p:attrName>ppt_x</p:attrName>
                                        </p:attrNameLst>
                                      </p:cBhvr>
                                      <p:tavLst>
                                        <p:tav tm="0">
                                          <p:val>
                                            <p:strVal val="#ppt_x"/>
                                          </p:val>
                                        </p:tav>
                                        <p:tav tm="100000">
                                          <p:val>
                                            <p:strVal val="#ppt_x"/>
                                          </p:val>
                                        </p:tav>
                                      </p:tavLst>
                                    </p:anim>
                                    <p:anim calcmode="lin" valueType="num">
                                      <p:cBhvr additive="base">
                                        <p:cTn id="18" dur="500" fill="hold"/>
                                        <p:tgtEl>
                                          <p:spTgt spid="100360"/>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100361"/>
                                        </p:tgtEl>
                                        <p:attrNameLst>
                                          <p:attrName>style.visibility</p:attrName>
                                        </p:attrNameLst>
                                      </p:cBhvr>
                                      <p:to>
                                        <p:strVal val="visible"/>
                                      </p:to>
                                    </p:set>
                                    <p:anim calcmode="lin" valueType="num">
                                      <p:cBhvr additive="base">
                                        <p:cTn id="22" dur="500" fill="hold"/>
                                        <p:tgtEl>
                                          <p:spTgt spid="100361"/>
                                        </p:tgtEl>
                                        <p:attrNameLst>
                                          <p:attrName>ppt_x</p:attrName>
                                        </p:attrNameLst>
                                      </p:cBhvr>
                                      <p:tavLst>
                                        <p:tav tm="0">
                                          <p:val>
                                            <p:strVal val="#ppt_x"/>
                                          </p:val>
                                        </p:tav>
                                        <p:tav tm="100000">
                                          <p:val>
                                            <p:strVal val="#ppt_x"/>
                                          </p:val>
                                        </p:tav>
                                      </p:tavLst>
                                    </p:anim>
                                    <p:anim calcmode="lin" valueType="num">
                                      <p:cBhvr additive="base">
                                        <p:cTn id="23" dur="500" fill="hold"/>
                                        <p:tgtEl>
                                          <p:spTgt spid="100361"/>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4" fill="hold" nodeType="afterEffect">
                                  <p:stCondLst>
                                    <p:cond delay="0"/>
                                  </p:stCondLst>
                                  <p:childTnLst>
                                    <p:set>
                                      <p:cBhvr>
                                        <p:cTn id="26" dur="1" fill="hold">
                                          <p:stCondLst>
                                            <p:cond delay="0"/>
                                          </p:stCondLst>
                                        </p:cTn>
                                        <p:tgtEl>
                                          <p:spTgt spid="100363"/>
                                        </p:tgtEl>
                                        <p:attrNameLst>
                                          <p:attrName>style.visibility</p:attrName>
                                        </p:attrNameLst>
                                      </p:cBhvr>
                                      <p:to>
                                        <p:strVal val="visible"/>
                                      </p:to>
                                    </p:set>
                                    <p:anim calcmode="lin" valueType="num">
                                      <p:cBhvr additive="base">
                                        <p:cTn id="27" dur="500" fill="hold"/>
                                        <p:tgtEl>
                                          <p:spTgt spid="100363"/>
                                        </p:tgtEl>
                                        <p:attrNameLst>
                                          <p:attrName>ppt_x</p:attrName>
                                        </p:attrNameLst>
                                      </p:cBhvr>
                                      <p:tavLst>
                                        <p:tav tm="0">
                                          <p:val>
                                            <p:strVal val="#ppt_x"/>
                                          </p:val>
                                        </p:tav>
                                        <p:tav tm="100000">
                                          <p:val>
                                            <p:strVal val="#ppt_x"/>
                                          </p:val>
                                        </p:tav>
                                      </p:tavLst>
                                    </p:anim>
                                    <p:anim calcmode="lin" valueType="num">
                                      <p:cBhvr additive="base">
                                        <p:cTn id="28" dur="500" fill="hold"/>
                                        <p:tgtEl>
                                          <p:spTgt spid="100363"/>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2" presetClass="entr" presetSubtype="4" fill="hold" nodeType="afterEffect">
                                  <p:stCondLst>
                                    <p:cond delay="0"/>
                                  </p:stCondLst>
                                  <p:childTnLst>
                                    <p:set>
                                      <p:cBhvr>
                                        <p:cTn id="31" dur="1" fill="hold">
                                          <p:stCondLst>
                                            <p:cond delay="0"/>
                                          </p:stCondLst>
                                        </p:cTn>
                                        <p:tgtEl>
                                          <p:spTgt spid="100362"/>
                                        </p:tgtEl>
                                        <p:attrNameLst>
                                          <p:attrName>style.visibility</p:attrName>
                                        </p:attrNameLst>
                                      </p:cBhvr>
                                      <p:to>
                                        <p:strVal val="visible"/>
                                      </p:to>
                                    </p:set>
                                    <p:anim calcmode="lin" valueType="num">
                                      <p:cBhvr additive="base">
                                        <p:cTn id="32" dur="500" fill="hold"/>
                                        <p:tgtEl>
                                          <p:spTgt spid="100362"/>
                                        </p:tgtEl>
                                        <p:attrNameLst>
                                          <p:attrName>ppt_x</p:attrName>
                                        </p:attrNameLst>
                                      </p:cBhvr>
                                      <p:tavLst>
                                        <p:tav tm="0">
                                          <p:val>
                                            <p:strVal val="#ppt_x"/>
                                          </p:val>
                                        </p:tav>
                                        <p:tav tm="100000">
                                          <p:val>
                                            <p:strVal val="#ppt_x"/>
                                          </p:val>
                                        </p:tav>
                                      </p:tavLst>
                                    </p:anim>
                                    <p:anim calcmode="lin" valueType="num">
                                      <p:cBhvr additive="base">
                                        <p:cTn id="33" dur="500" fill="hold"/>
                                        <p:tgtEl>
                                          <p:spTgt spid="10036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0354">
                                            <p:txEl>
                                              <p:pRg st="0" end="0"/>
                                            </p:txEl>
                                          </p:spTgt>
                                        </p:tgtEl>
                                        <p:attrNameLst>
                                          <p:attrName>style.visibility</p:attrName>
                                        </p:attrNameLst>
                                      </p:cBhvr>
                                      <p:to>
                                        <p:strVal val="visible"/>
                                      </p:to>
                                    </p:set>
                                    <p:animEffect transition="in" filter="wipe(left)">
                                      <p:cBhvr>
                                        <p:cTn id="38" dur="500"/>
                                        <p:tgtEl>
                                          <p:spTgt spid="10035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4" presetClass="entr" presetSubtype="0" fill="hold" grpId="0" nodeType="clickEffect">
                                  <p:stCondLst>
                                    <p:cond delay="0"/>
                                  </p:stCondLst>
                                  <p:childTnLst>
                                    <p:set>
                                      <p:cBhvr>
                                        <p:cTn id="42" dur="1" fill="hold">
                                          <p:stCondLst>
                                            <p:cond delay="499"/>
                                          </p:stCondLst>
                                        </p:cTn>
                                        <p:tgtEl>
                                          <p:spTgt spid="100355"/>
                                        </p:tgtEl>
                                        <p:attrNameLst>
                                          <p:attrName>style.visibility</p:attrName>
                                        </p:attrNameLst>
                                      </p:cBhvr>
                                      <p:to>
                                        <p:strVal val="visible"/>
                                      </p:to>
                                    </p:set>
                                    <p:anim to="" calcmode="lin" valueType="num">
                                      <p:cBhvr>
                                        <p:cTn id="43" dur="1" fill="hold"/>
                                        <p:tgtEl>
                                          <p:spTgt spid="100355"/>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p:bldP spid="100355" grpId="0"/>
      <p:bldP spid="100357" grpId="0" build="p"/>
      <p:bldP spid="1003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p:nvPr/>
        </p:nvSpPr>
        <p:spPr>
          <a:xfrm>
            <a:off x="976313" y="895350"/>
            <a:ext cx="7086600" cy="0"/>
          </a:xfrm>
          <a:prstGeom prst="line">
            <a:avLst/>
          </a:prstGeom>
          <a:ln w="88900" cap="sq" cmpd="tri">
            <a:solidFill>
              <a:srgbClr val="FF00FF"/>
            </a:solidFill>
            <a:prstDash val="solid"/>
            <a:headEnd type="none" w="sm" len="sm"/>
            <a:tailEnd type="none" w="sm" len="sm"/>
          </a:ln>
        </p:spPr>
      </p:sp>
      <p:sp>
        <p:nvSpPr>
          <p:cNvPr id="6147" name="WordArt 3"/>
          <p:cNvSpPr>
            <a:spLocks noTextEdit="1"/>
          </p:cNvSpPr>
          <p:nvPr/>
        </p:nvSpPr>
        <p:spPr>
          <a:xfrm>
            <a:off x="3724275" y="260350"/>
            <a:ext cx="1266825" cy="504825"/>
          </a:xfrm>
          <a:prstGeom prst="rect">
            <a:avLst/>
          </a:prstGeom>
        </p:spPr>
        <p:txBody>
          <a:bodyPr wrap="none" fromWordArt="1">
            <a:prstTxWarp prst="textPlain">
              <a:avLst>
                <a:gd name="adj" fmla="val 50000"/>
              </a:avLst>
            </a:prstTxWarp>
            <a:normAutofit fontScale="77500" lnSpcReduction="20000"/>
          </a:bodyPr>
          <a:lstStyle/>
          <a:p>
            <a:pPr algn="ctr"/>
            <a:r>
              <a:rPr lang="zh-CN" altLang="en-US" sz="4000" b="1">
                <a:ln w="3175" cap="flat" cmpd="sng">
                  <a:solidFill>
                    <a:srgbClr val="993300"/>
                  </a:solidFill>
                  <a:prstDash val="solid"/>
                  <a:headEnd type="none" w="med" len="med"/>
                  <a:tailEnd type="none" w="med" len="med"/>
                </a:ln>
                <a:solidFill>
                  <a:srgbClr val="FF0000"/>
                </a:solidFill>
                <a:latin typeface="黑体" panose="02010609060101010101" pitchFamily="49" charset="-122"/>
                <a:ea typeface="黑体" panose="02010609060101010101" pitchFamily="49" charset="-122"/>
              </a:rPr>
              <a:t>前 言</a:t>
            </a:r>
          </a:p>
        </p:txBody>
      </p:sp>
      <p:sp>
        <p:nvSpPr>
          <p:cNvPr id="143364" name="Text Box 4">
            <a:hlinkClick r:id="rId2" action="ppaction://hlinksldjump"/>
          </p:cNvPr>
          <p:cNvSpPr txBox="1"/>
          <p:nvPr/>
        </p:nvSpPr>
        <p:spPr>
          <a:xfrm>
            <a:off x="630238" y="1123950"/>
            <a:ext cx="6019800" cy="4206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90000"/>
              </a:lnSpc>
              <a:spcBef>
                <a:spcPct val="50000"/>
              </a:spcBef>
              <a:buNone/>
            </a:pPr>
            <a:r>
              <a:rPr lang="en-US" altLang="zh-CN" sz="2400" b="1" dirty="0">
                <a:solidFill>
                  <a:srgbClr val="0033CC"/>
                </a:solidFill>
                <a:ea typeface="黑体" panose="02010609060101010101" pitchFamily="49" charset="-122"/>
              </a:rPr>
              <a:t>1. </a:t>
            </a:r>
            <a:r>
              <a:rPr lang="zh-CN" altLang="en-US" sz="2400" b="1" dirty="0">
                <a:solidFill>
                  <a:srgbClr val="0033CC"/>
                </a:solidFill>
                <a:ea typeface="黑体" panose="02010609060101010101" pitchFamily="49" charset="-122"/>
              </a:rPr>
              <a:t>本课程的性质</a:t>
            </a:r>
            <a:endParaRPr lang="zh-CN" altLang="en-US" sz="2400" dirty="0">
              <a:solidFill>
                <a:srgbClr val="0033CC"/>
              </a:solidFill>
              <a:latin typeface="黑体" panose="02010609060101010101" pitchFamily="49" charset="-122"/>
              <a:ea typeface="黑体" panose="02010609060101010101" pitchFamily="49" charset="-122"/>
            </a:endParaRPr>
          </a:p>
        </p:txBody>
      </p:sp>
      <p:sp>
        <p:nvSpPr>
          <p:cNvPr id="143365" name="Text Box 5">
            <a:hlinkClick r:id="rId3" action="ppaction://hlinksldjump"/>
          </p:cNvPr>
          <p:cNvSpPr txBox="1"/>
          <p:nvPr/>
        </p:nvSpPr>
        <p:spPr>
          <a:xfrm>
            <a:off x="769938" y="1619250"/>
            <a:ext cx="501491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90000"/>
              </a:lnSpc>
              <a:spcBef>
                <a:spcPct val="50000"/>
              </a:spcBef>
              <a:buNone/>
            </a:pPr>
            <a:r>
              <a:rPr lang="en-US" altLang="zh-CN" sz="2000" b="1" dirty="0">
                <a:ea typeface="楷体_GB2312"/>
              </a:rPr>
              <a:t>        </a:t>
            </a:r>
            <a:r>
              <a:rPr lang="zh-CN" altLang="en-US" sz="2000" b="1" dirty="0">
                <a:ea typeface="楷体_GB2312"/>
              </a:rPr>
              <a:t>是一门专业基础课</a:t>
            </a:r>
            <a:endParaRPr lang="zh-CN" altLang="en-US" sz="2000" b="1" dirty="0">
              <a:latin typeface="黑体" panose="02010609060101010101" pitchFamily="49" charset="-122"/>
              <a:ea typeface="黑体" panose="02010609060101010101" pitchFamily="49" charset="-122"/>
            </a:endParaRPr>
          </a:p>
        </p:txBody>
      </p:sp>
      <p:sp>
        <p:nvSpPr>
          <p:cNvPr id="143372" name="Text Box 12"/>
          <p:cNvSpPr txBox="1"/>
          <p:nvPr/>
        </p:nvSpPr>
        <p:spPr>
          <a:xfrm>
            <a:off x="630238" y="2133600"/>
            <a:ext cx="2049462" cy="4206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90000"/>
              </a:lnSpc>
              <a:spcBef>
                <a:spcPct val="50000"/>
              </a:spcBef>
              <a:buNone/>
            </a:pPr>
            <a:r>
              <a:rPr lang="en-US" altLang="zh-CN" sz="2400" b="1" dirty="0">
                <a:solidFill>
                  <a:srgbClr val="0033CC"/>
                </a:solidFill>
                <a:ea typeface="黑体" panose="02010609060101010101" pitchFamily="49" charset="-122"/>
              </a:rPr>
              <a:t>2. </a:t>
            </a:r>
            <a:r>
              <a:rPr lang="zh-CN" altLang="en-US" sz="2400" b="1" dirty="0">
                <a:solidFill>
                  <a:srgbClr val="0033CC"/>
                </a:solidFill>
                <a:ea typeface="黑体" panose="02010609060101010101" pitchFamily="49" charset="-122"/>
              </a:rPr>
              <a:t>教学目标</a:t>
            </a:r>
            <a:endParaRPr lang="zh-CN" altLang="en-US" sz="2400" dirty="0">
              <a:solidFill>
                <a:srgbClr val="0033CC"/>
              </a:solidFill>
              <a:latin typeface="黑体" panose="02010609060101010101" pitchFamily="49" charset="-122"/>
              <a:ea typeface="黑体" panose="02010609060101010101" pitchFamily="49" charset="-122"/>
            </a:endParaRPr>
          </a:p>
        </p:txBody>
      </p:sp>
      <p:sp>
        <p:nvSpPr>
          <p:cNvPr id="143373" name="Text Box 13">
            <a:hlinkClick r:id="rId4" action="ppaction://hlinksldjump"/>
          </p:cNvPr>
          <p:cNvSpPr txBox="1"/>
          <p:nvPr/>
        </p:nvSpPr>
        <p:spPr>
          <a:xfrm>
            <a:off x="912813" y="2727325"/>
            <a:ext cx="7978775"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50000"/>
              </a:spcBef>
              <a:buNone/>
            </a:pPr>
            <a:r>
              <a:rPr lang="en-US" altLang="zh-CN" sz="2000" b="1" dirty="0">
                <a:ea typeface="楷体_GB2312"/>
              </a:rPr>
              <a:t>        </a:t>
            </a:r>
            <a:r>
              <a:rPr lang="zh-CN" altLang="en-US" sz="2000" b="1" dirty="0">
                <a:ea typeface="楷体_GB2312"/>
              </a:rPr>
              <a:t>能够对一般性的、常用的数字电路进行分析，同时对较简单的单元电路进行设计。</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strips(downRight)">
                                      <p:cBhvr>
                                        <p:cTn id="7" dur="500"/>
                                        <p:tgtEl>
                                          <p:spTgt spid="14336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3365"/>
                                        </p:tgtEl>
                                        <p:attrNameLst>
                                          <p:attrName>style.visibility</p:attrName>
                                        </p:attrNameLst>
                                      </p:cBhvr>
                                      <p:to>
                                        <p:strVal val="visible"/>
                                      </p:to>
                                    </p:set>
                                    <p:animEffect transition="in" filter="strips(downRight)">
                                      <p:cBhvr>
                                        <p:cTn id="12" dur="500"/>
                                        <p:tgtEl>
                                          <p:spTgt spid="14336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3372"/>
                                        </p:tgtEl>
                                        <p:attrNameLst>
                                          <p:attrName>style.visibility</p:attrName>
                                        </p:attrNameLst>
                                      </p:cBhvr>
                                      <p:to>
                                        <p:strVal val="visible"/>
                                      </p:to>
                                    </p:set>
                                    <p:animEffect transition="in" filter="strips(downRight)">
                                      <p:cBhvr>
                                        <p:cTn id="17" dur="500"/>
                                        <p:tgtEl>
                                          <p:spTgt spid="14337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3373"/>
                                        </p:tgtEl>
                                        <p:attrNameLst>
                                          <p:attrName>style.visibility</p:attrName>
                                        </p:attrNameLst>
                                      </p:cBhvr>
                                      <p:to>
                                        <p:strVal val="visible"/>
                                      </p:to>
                                    </p:set>
                                    <p:animEffect transition="in" filter="strips(downRight)">
                                      <p:cBhvr>
                                        <p:cTn id="22" dur="500"/>
                                        <p:tgtEl>
                                          <p:spTgt spid="143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p:bldP spid="143365" grpId="0"/>
      <p:bldP spid="143372" grpId="0"/>
      <p:bldP spid="1433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20</a:t>
            </a:fld>
            <a:r>
              <a:rPr lang="zh-CN" altLang="en-US" sz="1400" dirty="0">
                <a:ea typeface="楷体_GB2312"/>
              </a:rPr>
              <a:t>）</a:t>
            </a:r>
          </a:p>
        </p:txBody>
      </p:sp>
      <p:sp>
        <p:nvSpPr>
          <p:cNvPr id="101378" name="Text Box 2"/>
          <p:cNvSpPr txBox="1"/>
          <p:nvPr/>
        </p:nvSpPr>
        <p:spPr>
          <a:xfrm>
            <a:off x="296863" y="4149725"/>
            <a:ext cx="850582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十六进制数转换成二进制数时，只需将每位十六进制数用</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位二进制数表示。</a:t>
            </a:r>
          </a:p>
        </p:txBody>
      </p:sp>
      <p:sp>
        <p:nvSpPr>
          <p:cNvPr id="101379" name="Line 3"/>
          <p:cNvSpPr/>
          <p:nvPr/>
        </p:nvSpPr>
        <p:spPr>
          <a:xfrm>
            <a:off x="4886325" y="2979738"/>
            <a:ext cx="0" cy="609600"/>
          </a:xfrm>
          <a:prstGeom prst="line">
            <a:avLst/>
          </a:prstGeom>
          <a:ln w="38100" cap="flat" cmpd="sng">
            <a:solidFill>
              <a:srgbClr val="FF3300"/>
            </a:solidFill>
            <a:prstDash val="solid"/>
            <a:headEnd type="none" w="sm" len="sm"/>
            <a:tailEnd type="none" w="sm" len="sm"/>
          </a:ln>
        </p:spPr>
      </p:sp>
      <p:sp>
        <p:nvSpPr>
          <p:cNvPr id="101380" name="Line 4"/>
          <p:cNvSpPr/>
          <p:nvPr/>
        </p:nvSpPr>
        <p:spPr>
          <a:xfrm>
            <a:off x="6821488" y="2979738"/>
            <a:ext cx="0" cy="584200"/>
          </a:xfrm>
          <a:prstGeom prst="line">
            <a:avLst/>
          </a:prstGeom>
          <a:ln w="38100" cap="flat" cmpd="sng">
            <a:solidFill>
              <a:srgbClr val="FF3300"/>
            </a:solidFill>
            <a:prstDash val="solid"/>
            <a:headEnd type="none" w="sm" len="sm"/>
            <a:tailEnd type="none" w="sm" len="sm"/>
          </a:ln>
        </p:spPr>
      </p:sp>
      <p:sp>
        <p:nvSpPr>
          <p:cNvPr id="101381" name="Line 5"/>
          <p:cNvSpPr/>
          <p:nvPr/>
        </p:nvSpPr>
        <p:spPr>
          <a:xfrm>
            <a:off x="5786438" y="2979738"/>
            <a:ext cx="0" cy="609600"/>
          </a:xfrm>
          <a:prstGeom prst="line">
            <a:avLst/>
          </a:prstGeom>
          <a:ln w="38100" cap="flat" cmpd="sng">
            <a:solidFill>
              <a:srgbClr val="FF3300"/>
            </a:solidFill>
            <a:prstDash val="solid"/>
            <a:headEnd type="none" w="sm" len="sm"/>
            <a:tailEnd type="none" w="sm" len="sm"/>
          </a:ln>
        </p:spPr>
      </p:sp>
      <p:sp>
        <p:nvSpPr>
          <p:cNvPr id="101382" name="Text Box 6"/>
          <p:cNvSpPr txBox="1"/>
          <p:nvPr/>
        </p:nvSpPr>
        <p:spPr>
          <a:xfrm>
            <a:off x="252413" y="3024188"/>
            <a:ext cx="8505825" cy="10318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a:buClr>
                <a:schemeClr val="tx2"/>
              </a:buClr>
              <a:buSzPct val="75000"/>
              <a:buFont typeface="Monotype Sorts"/>
              <a:buNone/>
            </a:pPr>
            <a:r>
              <a:rPr lang="zh-CN" altLang="en-US" sz="2800" b="1" dirty="0">
                <a:ea typeface="黑体" panose="02010609060101010101" pitchFamily="49" charset="-122"/>
              </a:rPr>
              <a:t>例：</a:t>
            </a:r>
            <a:r>
              <a:rPr lang="en-US" altLang="zh-CN" sz="2800" b="1" dirty="0">
                <a:ea typeface="黑体" panose="02010609060101010101" pitchFamily="49" charset="-122"/>
              </a:rPr>
              <a:t>(111010100.011)</a:t>
            </a:r>
            <a:r>
              <a:rPr lang="en-US" altLang="zh-CN" sz="2800" b="1" baseline="-25000" dirty="0">
                <a:ea typeface="黑体" panose="02010609060101010101" pitchFamily="49" charset="-122"/>
              </a:rPr>
              <a:t>2</a:t>
            </a:r>
            <a:r>
              <a:rPr lang="zh-CN" altLang="en-US" sz="2800" b="1" dirty="0">
                <a:ea typeface="黑体" panose="02010609060101010101" pitchFamily="49" charset="-122"/>
              </a:rPr>
              <a:t>＝</a:t>
            </a:r>
            <a:r>
              <a:rPr lang="en-US" altLang="zh-CN" sz="2800" b="1" dirty="0">
                <a:ea typeface="黑体" panose="02010609060101010101" pitchFamily="49" charset="-122"/>
              </a:rPr>
              <a:t>(</a:t>
            </a:r>
            <a:r>
              <a:rPr lang="en-US" altLang="zh-CN" sz="2800" b="1" dirty="0">
                <a:solidFill>
                  <a:schemeClr val="tx2"/>
                </a:solidFill>
                <a:ea typeface="黑体" panose="02010609060101010101" pitchFamily="49" charset="-122"/>
              </a:rPr>
              <a:t>000</a:t>
            </a:r>
            <a:r>
              <a:rPr lang="en-US" altLang="zh-CN" sz="2800" b="1" dirty="0">
                <a:ea typeface="黑体" panose="02010609060101010101" pitchFamily="49" charset="-122"/>
              </a:rPr>
              <a:t>1  1101  0100 .  011</a:t>
            </a:r>
            <a:r>
              <a:rPr lang="en-US" altLang="zh-CN" sz="2800" b="1" dirty="0">
                <a:solidFill>
                  <a:schemeClr val="tx2"/>
                </a:solidFill>
                <a:ea typeface="黑体" panose="02010609060101010101" pitchFamily="49" charset="-122"/>
              </a:rPr>
              <a:t>0</a:t>
            </a:r>
            <a:r>
              <a:rPr lang="en-US" altLang="zh-CN" sz="2800" b="1" dirty="0">
                <a:ea typeface="黑体" panose="02010609060101010101" pitchFamily="49" charset="-122"/>
              </a:rPr>
              <a:t> )</a:t>
            </a:r>
            <a:r>
              <a:rPr lang="en-US" altLang="zh-CN" sz="2800" b="1" baseline="-25000" dirty="0">
                <a:ea typeface="黑体" panose="02010609060101010101" pitchFamily="49" charset="-122"/>
              </a:rPr>
              <a:t>2</a:t>
            </a:r>
          </a:p>
          <a:p>
            <a:pPr marL="342900" lvl="0" indent="-342900">
              <a:buClr>
                <a:schemeClr val="tx2"/>
              </a:buClr>
              <a:buSzPct val="75000"/>
              <a:buFont typeface="Monotype Sorts"/>
              <a:buNone/>
            </a:pPr>
            <a:r>
              <a:rPr lang="en-US" altLang="zh-CN" sz="2800" b="1" dirty="0">
                <a:ea typeface="黑体" panose="02010609060101010101" pitchFamily="49" charset="-122"/>
              </a:rPr>
              <a:t>        </a:t>
            </a:r>
            <a:r>
              <a:rPr lang="zh-CN" altLang="en-US" sz="2800" b="1" dirty="0">
                <a:ea typeface="黑体" panose="02010609060101010101" pitchFamily="49" charset="-122"/>
              </a:rPr>
              <a:t>＝</a:t>
            </a:r>
            <a:r>
              <a:rPr lang="en-US" altLang="zh-CN" sz="2800" b="1" dirty="0">
                <a:ea typeface="黑体" panose="02010609060101010101" pitchFamily="49" charset="-122"/>
              </a:rPr>
              <a:t>(1D4.6)</a:t>
            </a:r>
            <a:r>
              <a:rPr lang="en-US" altLang="zh-CN" sz="2800" b="1" baseline="-25000" dirty="0">
                <a:ea typeface="黑体" panose="02010609060101010101" pitchFamily="49" charset="-122"/>
              </a:rPr>
              <a:t>16</a:t>
            </a:r>
            <a:endParaRPr lang="en-US" altLang="zh-CN" sz="2800" b="1" dirty="0">
              <a:ea typeface="黑体" panose="02010609060101010101" pitchFamily="49" charset="-122"/>
            </a:endParaRPr>
          </a:p>
        </p:txBody>
      </p:sp>
      <p:sp>
        <p:nvSpPr>
          <p:cNvPr id="101383" name="Text Box 7"/>
          <p:cNvSpPr txBox="1"/>
          <p:nvPr/>
        </p:nvSpPr>
        <p:spPr>
          <a:xfrm>
            <a:off x="385763" y="5273675"/>
            <a:ext cx="8010525" cy="519113"/>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a:spcBef>
                <a:spcPct val="50000"/>
              </a:spcBef>
              <a:buClr>
                <a:schemeClr val="tx2"/>
              </a:buClr>
              <a:buSzPct val="75000"/>
              <a:buFont typeface="Monotype Sorts"/>
              <a:buNone/>
            </a:pPr>
            <a:r>
              <a:rPr lang="zh-CN" altLang="en-US" sz="2800" b="1" dirty="0">
                <a:ea typeface="黑体" panose="02010609060101010101" pitchFamily="49" charset="-122"/>
              </a:rPr>
              <a:t>例：</a:t>
            </a:r>
            <a:r>
              <a:rPr lang="en-US" altLang="zh-CN" sz="2800" b="1" dirty="0">
                <a:ea typeface="黑体" panose="02010609060101010101" pitchFamily="49" charset="-122"/>
              </a:rPr>
              <a:t>(AF4.76)</a:t>
            </a:r>
            <a:r>
              <a:rPr lang="en-US" altLang="zh-CN" sz="2800" b="1" baseline="-25000" dirty="0">
                <a:ea typeface="黑体" panose="02010609060101010101" pitchFamily="49" charset="-122"/>
              </a:rPr>
              <a:t>16</a:t>
            </a:r>
            <a:r>
              <a:rPr lang="zh-CN" altLang="en-US" sz="2800" b="1" dirty="0">
                <a:ea typeface="黑体" panose="02010609060101010101" pitchFamily="49" charset="-122"/>
              </a:rPr>
              <a:t>＝</a:t>
            </a:r>
            <a:r>
              <a:rPr lang="en-US" altLang="zh-CN" sz="2800" b="1" dirty="0">
                <a:ea typeface="黑体" panose="02010609060101010101" pitchFamily="49" charset="-122"/>
              </a:rPr>
              <a:t>( 1010   1111   0100 .  0111   0110)</a:t>
            </a:r>
            <a:r>
              <a:rPr lang="en-US" altLang="zh-CN" sz="2800" b="1" baseline="-25000" dirty="0">
                <a:ea typeface="黑体" panose="02010609060101010101" pitchFamily="49" charset="-122"/>
              </a:rPr>
              <a:t>2</a:t>
            </a:r>
            <a:endParaRPr lang="en-US" altLang="zh-CN" b="1" baseline="-25000" dirty="0">
              <a:ea typeface="黑体" panose="02010609060101010101" pitchFamily="49" charset="-122"/>
            </a:endParaRPr>
          </a:p>
        </p:txBody>
      </p:sp>
      <p:sp>
        <p:nvSpPr>
          <p:cNvPr id="27657" name="Text Box 8"/>
          <p:cNvSpPr txBox="1"/>
          <p:nvPr/>
        </p:nvSpPr>
        <p:spPr>
          <a:xfrm>
            <a:off x="385763" y="250825"/>
            <a:ext cx="8213725"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600" b="1" dirty="0">
                <a:latin typeface="黑体" panose="02010609060101010101" pitchFamily="49" charset="-122"/>
                <a:ea typeface="黑体" panose="02010609060101010101" pitchFamily="49" charset="-122"/>
              </a:rPr>
              <a:t>4</a:t>
            </a:r>
            <a:r>
              <a:rPr lang="zh-CN" altLang="en-US" sz="3600" b="1" dirty="0">
                <a:latin typeface="黑体" panose="02010609060101010101" pitchFamily="49" charset="-122"/>
                <a:ea typeface="黑体" panose="02010609060101010101" pitchFamily="49" charset="-122"/>
              </a:rPr>
              <a:t>、二进制数与十六进制数之间的转换：</a:t>
            </a:r>
          </a:p>
        </p:txBody>
      </p:sp>
      <p:sp>
        <p:nvSpPr>
          <p:cNvPr id="101385" name="Text Box 9"/>
          <p:cNvSpPr txBox="1"/>
          <p:nvPr/>
        </p:nvSpPr>
        <p:spPr>
          <a:xfrm>
            <a:off x="206375" y="1449388"/>
            <a:ext cx="8640763"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    </a:t>
            </a:r>
            <a:r>
              <a:rPr lang="zh-CN" altLang="en-US" sz="2800" b="1" dirty="0">
                <a:latin typeface="黑体" panose="02010609060101010101" pitchFamily="49" charset="-122"/>
                <a:ea typeface="黑体" panose="02010609060101010101" pitchFamily="49" charset="-122"/>
              </a:rPr>
              <a:t>二进制数转换成十六进制数，以小数点为界，分别往高、往低每</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位为一组，最后不足</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位用</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补充，然后写出每组对应的十六进制数字符即可。</a:t>
            </a:r>
          </a:p>
        </p:txBody>
      </p:sp>
      <p:sp>
        <p:nvSpPr>
          <p:cNvPr id="27659" name="Rectangle 10"/>
          <p:cNvSpPr/>
          <p:nvPr/>
        </p:nvSpPr>
        <p:spPr>
          <a:xfrm>
            <a:off x="4662488" y="904875"/>
            <a:ext cx="34353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dirty="0">
                <a:solidFill>
                  <a:srgbClr val="CC3300"/>
                </a:solidFill>
                <a:latin typeface="Arial" panose="020B0604020202020204" pitchFamily="34" charset="0"/>
                <a:ea typeface="黑体" panose="02010609060101010101" pitchFamily="49" charset="-122"/>
              </a:rPr>
              <a:t>———</a:t>
            </a:r>
            <a:r>
              <a:rPr lang="zh-CN" altLang="en-US" dirty="0">
                <a:solidFill>
                  <a:srgbClr val="CC3300"/>
                </a:solidFill>
                <a:latin typeface="Arial" panose="020B0604020202020204" pitchFamily="34" charset="0"/>
                <a:ea typeface="黑体" panose="02010609060101010101" pitchFamily="49" charset="-122"/>
              </a:rPr>
              <a:t>直接对应法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85">
                                            <p:txEl>
                                              <p:pRg st="0" end="0"/>
                                            </p:txEl>
                                          </p:spTgt>
                                        </p:tgtEl>
                                        <p:attrNameLst>
                                          <p:attrName>style.visibility</p:attrName>
                                        </p:attrNameLst>
                                      </p:cBhvr>
                                      <p:to>
                                        <p:strVal val="visible"/>
                                      </p:to>
                                    </p:set>
                                    <p:animEffect transition="in" filter="wipe(left)">
                                      <p:cBhvr>
                                        <p:cTn id="7" dur="500"/>
                                        <p:tgtEl>
                                          <p:spTgt spid="101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1382"/>
                                        </p:tgtEl>
                                        <p:attrNameLst>
                                          <p:attrName>style.visibility</p:attrName>
                                        </p:attrNameLst>
                                      </p:cBhvr>
                                      <p:to>
                                        <p:strVal val="visible"/>
                                      </p:to>
                                    </p:set>
                                    <p:animEffect transition="in" filter="checkerboard(across)">
                                      <p:cBhvr>
                                        <p:cTn id="12" dur="500"/>
                                        <p:tgtEl>
                                          <p:spTgt spid="101382"/>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01379"/>
                                        </p:tgtEl>
                                        <p:attrNameLst>
                                          <p:attrName>style.visibility</p:attrName>
                                        </p:attrNameLst>
                                      </p:cBhvr>
                                      <p:to>
                                        <p:strVal val="visible"/>
                                      </p:to>
                                    </p:set>
                                    <p:anim calcmode="lin" valueType="num">
                                      <p:cBhvr additive="base">
                                        <p:cTn id="16" dur="500" fill="hold"/>
                                        <p:tgtEl>
                                          <p:spTgt spid="101379"/>
                                        </p:tgtEl>
                                        <p:attrNameLst>
                                          <p:attrName>ppt_x</p:attrName>
                                        </p:attrNameLst>
                                      </p:cBhvr>
                                      <p:tavLst>
                                        <p:tav tm="0">
                                          <p:val>
                                            <p:strVal val="#ppt_x"/>
                                          </p:val>
                                        </p:tav>
                                        <p:tav tm="100000">
                                          <p:val>
                                            <p:strVal val="#ppt_x"/>
                                          </p:val>
                                        </p:tav>
                                      </p:tavLst>
                                    </p:anim>
                                    <p:anim calcmode="lin" valueType="num">
                                      <p:cBhvr additive="base">
                                        <p:cTn id="17" dur="500" fill="hold"/>
                                        <p:tgtEl>
                                          <p:spTgt spid="101379"/>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01381"/>
                                        </p:tgtEl>
                                        <p:attrNameLst>
                                          <p:attrName>style.visibility</p:attrName>
                                        </p:attrNameLst>
                                      </p:cBhvr>
                                      <p:to>
                                        <p:strVal val="visible"/>
                                      </p:to>
                                    </p:set>
                                    <p:anim calcmode="lin" valueType="num">
                                      <p:cBhvr additive="base">
                                        <p:cTn id="21" dur="500" fill="hold"/>
                                        <p:tgtEl>
                                          <p:spTgt spid="101381"/>
                                        </p:tgtEl>
                                        <p:attrNameLst>
                                          <p:attrName>ppt_x</p:attrName>
                                        </p:attrNameLst>
                                      </p:cBhvr>
                                      <p:tavLst>
                                        <p:tav tm="0">
                                          <p:val>
                                            <p:strVal val="#ppt_x"/>
                                          </p:val>
                                        </p:tav>
                                        <p:tav tm="100000">
                                          <p:val>
                                            <p:strVal val="#ppt_x"/>
                                          </p:val>
                                        </p:tav>
                                      </p:tavLst>
                                    </p:anim>
                                    <p:anim calcmode="lin" valueType="num">
                                      <p:cBhvr additive="base">
                                        <p:cTn id="22" dur="500" fill="hold"/>
                                        <p:tgtEl>
                                          <p:spTgt spid="101381"/>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01380"/>
                                        </p:tgtEl>
                                        <p:attrNameLst>
                                          <p:attrName>style.visibility</p:attrName>
                                        </p:attrNameLst>
                                      </p:cBhvr>
                                      <p:to>
                                        <p:strVal val="visible"/>
                                      </p:to>
                                    </p:set>
                                    <p:anim calcmode="lin" valueType="num">
                                      <p:cBhvr additive="base">
                                        <p:cTn id="26" dur="500" fill="hold"/>
                                        <p:tgtEl>
                                          <p:spTgt spid="101380"/>
                                        </p:tgtEl>
                                        <p:attrNameLst>
                                          <p:attrName>ppt_x</p:attrName>
                                        </p:attrNameLst>
                                      </p:cBhvr>
                                      <p:tavLst>
                                        <p:tav tm="0">
                                          <p:val>
                                            <p:strVal val="#ppt_x"/>
                                          </p:val>
                                        </p:tav>
                                        <p:tav tm="100000">
                                          <p:val>
                                            <p:strVal val="#ppt_x"/>
                                          </p:val>
                                        </p:tav>
                                      </p:tavLst>
                                    </p:anim>
                                    <p:anim calcmode="lin" valueType="num">
                                      <p:cBhvr additive="base">
                                        <p:cTn id="27" dur="500" fill="hold"/>
                                        <p:tgtEl>
                                          <p:spTgt spid="10138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1378">
                                            <p:txEl>
                                              <p:pRg st="0" end="0"/>
                                            </p:txEl>
                                          </p:spTgt>
                                        </p:tgtEl>
                                        <p:attrNameLst>
                                          <p:attrName>style.visibility</p:attrName>
                                        </p:attrNameLst>
                                      </p:cBhvr>
                                      <p:to>
                                        <p:strVal val="visible"/>
                                      </p:to>
                                    </p:set>
                                    <p:animEffect transition="in" filter="wipe(left)">
                                      <p:cBhvr>
                                        <p:cTn id="32" dur="500"/>
                                        <p:tgtEl>
                                          <p:spTgt spid="10137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101383"/>
                                        </p:tgtEl>
                                        <p:attrNameLst>
                                          <p:attrName>style.visibility</p:attrName>
                                        </p:attrNameLst>
                                      </p:cBhvr>
                                      <p:to>
                                        <p:strVal val="visible"/>
                                      </p:to>
                                    </p:set>
                                    <p:anim to="" calcmode="lin" valueType="num">
                                      <p:cBhvr>
                                        <p:cTn id="37" dur="1" fill="hold"/>
                                        <p:tgtEl>
                                          <p:spTgt spid="101383"/>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build="p"/>
      <p:bldP spid="101382" grpId="0"/>
      <p:bldP spid="101383" grpId="0"/>
      <p:bldP spid="10138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1022350" y="2590800"/>
            <a:ext cx="8197850" cy="2286000"/>
            <a:chOff x="644" y="1632"/>
            <a:chExt cx="5164" cy="1440"/>
          </a:xfrm>
        </p:grpSpPr>
        <p:graphicFrame>
          <p:nvGraphicFramePr>
            <p:cNvPr id="28707" name="Object 2"/>
            <p:cNvGraphicFramePr>
              <a:graphicFrameLocks noChangeAspect="1"/>
            </p:cNvGraphicFramePr>
            <p:nvPr/>
          </p:nvGraphicFramePr>
          <p:xfrm>
            <a:off x="864" y="2160"/>
            <a:ext cx="2208" cy="912"/>
          </p:xfrm>
          <a:graphic>
            <a:graphicData uri="http://schemas.openxmlformats.org/presentationml/2006/ole">
              <mc:AlternateContent xmlns:mc="http://schemas.openxmlformats.org/markup-compatibility/2006">
                <mc:Choice xmlns:v="urn:schemas-microsoft-com:vml" Requires="v">
                  <p:oleObj spid="_x0000_s4101" r:id="rId3" imgW="2400300" imgH="552450" progId="Paint.Picture">
                    <p:embed/>
                  </p:oleObj>
                </mc:Choice>
                <mc:Fallback>
                  <p:oleObj r:id="rId3" imgW="2400300" imgH="552450" progId="Paint.Picture">
                    <p:embed/>
                    <p:pic>
                      <p:nvPicPr>
                        <p:cNvPr id="0" name="图片 3077"/>
                        <p:cNvPicPr/>
                        <p:nvPr/>
                      </p:nvPicPr>
                      <p:blipFill>
                        <a:blip r:embed="rId4"/>
                        <a:stretch>
                          <a:fillRect/>
                        </a:stretch>
                      </p:blipFill>
                      <p:spPr>
                        <a:xfrm>
                          <a:off x="864" y="2160"/>
                          <a:ext cx="2208" cy="912"/>
                        </a:xfrm>
                        <a:prstGeom prst="rect">
                          <a:avLst/>
                        </a:prstGeom>
                        <a:noFill/>
                        <a:ln w="38100">
                          <a:noFill/>
                          <a:miter/>
                        </a:ln>
                      </p:spPr>
                    </p:pic>
                  </p:oleObj>
                </mc:Fallback>
              </mc:AlternateContent>
            </a:graphicData>
          </a:graphic>
        </p:graphicFrame>
        <p:sp>
          <p:nvSpPr>
            <p:cNvPr id="28708" name="Line 18"/>
            <p:cNvSpPr/>
            <p:nvPr/>
          </p:nvSpPr>
          <p:spPr>
            <a:xfrm>
              <a:off x="1248" y="1968"/>
              <a:ext cx="0" cy="192"/>
            </a:xfrm>
            <a:prstGeom prst="line">
              <a:avLst/>
            </a:prstGeom>
            <a:ln w="57150" cap="flat" cmpd="sng">
              <a:solidFill>
                <a:schemeClr val="tx1"/>
              </a:solidFill>
              <a:prstDash val="solid"/>
              <a:headEnd type="none" w="med" len="med"/>
              <a:tailEnd type="triangle" w="med" len="med"/>
            </a:ln>
          </p:spPr>
        </p:sp>
        <p:sp>
          <p:nvSpPr>
            <p:cNvPr id="28709" name="Line 19"/>
            <p:cNvSpPr/>
            <p:nvPr/>
          </p:nvSpPr>
          <p:spPr>
            <a:xfrm>
              <a:off x="3744" y="1920"/>
              <a:ext cx="0" cy="192"/>
            </a:xfrm>
            <a:prstGeom prst="line">
              <a:avLst/>
            </a:prstGeom>
            <a:ln w="57150" cap="flat" cmpd="sng">
              <a:solidFill>
                <a:schemeClr val="tx1"/>
              </a:solidFill>
              <a:prstDash val="solid"/>
              <a:headEnd type="none" w="med" len="med"/>
              <a:tailEnd type="triangle" w="med" len="med"/>
            </a:ln>
          </p:spPr>
        </p:sp>
        <p:graphicFrame>
          <p:nvGraphicFramePr>
            <p:cNvPr id="28710" name="Object 3"/>
            <p:cNvGraphicFramePr>
              <a:graphicFrameLocks noChangeAspect="1"/>
            </p:cNvGraphicFramePr>
            <p:nvPr/>
          </p:nvGraphicFramePr>
          <p:xfrm>
            <a:off x="3312" y="2208"/>
            <a:ext cx="2496" cy="816"/>
          </p:xfrm>
          <a:graphic>
            <a:graphicData uri="http://schemas.openxmlformats.org/presentationml/2006/ole">
              <mc:AlternateContent xmlns:mc="http://schemas.openxmlformats.org/markup-compatibility/2006">
                <mc:Choice xmlns:v="urn:schemas-microsoft-com:vml" Requires="v">
                  <p:oleObj spid="_x0000_s4102" r:id="rId5" imgW="2162175" imgH="504825" progId="Paint.Picture">
                    <p:embed/>
                  </p:oleObj>
                </mc:Choice>
                <mc:Fallback>
                  <p:oleObj r:id="rId5" imgW="2162175" imgH="504825" progId="Paint.Picture">
                    <p:embed/>
                    <p:pic>
                      <p:nvPicPr>
                        <p:cNvPr id="0" name="图片 3078"/>
                        <p:cNvPicPr/>
                        <p:nvPr/>
                      </p:nvPicPr>
                      <p:blipFill>
                        <a:blip r:embed="rId6"/>
                        <a:stretch>
                          <a:fillRect/>
                        </a:stretch>
                      </p:blipFill>
                      <p:spPr>
                        <a:xfrm>
                          <a:off x="3312" y="2208"/>
                          <a:ext cx="2496" cy="816"/>
                        </a:xfrm>
                        <a:prstGeom prst="rect">
                          <a:avLst/>
                        </a:prstGeom>
                        <a:noFill/>
                        <a:ln w="38100">
                          <a:noFill/>
                          <a:miter/>
                        </a:ln>
                      </p:spPr>
                    </p:pic>
                  </p:oleObj>
                </mc:Fallback>
              </mc:AlternateContent>
            </a:graphicData>
          </a:graphic>
        </p:graphicFrame>
        <p:sp>
          <p:nvSpPr>
            <p:cNvPr id="28711" name="Text Box 21"/>
            <p:cNvSpPr txBox="1"/>
            <p:nvPr/>
          </p:nvSpPr>
          <p:spPr>
            <a:xfrm>
              <a:off x="644" y="1689"/>
              <a:ext cx="1612" cy="32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1 </a:t>
              </a:r>
              <a:r>
                <a:rPr lang="en-US" altLang="zh-CN" sz="2800" b="1" dirty="0">
                  <a:latin typeface="宋体" panose="02010600030101010101" pitchFamily="2" charset="-122"/>
                  <a:ea typeface="楷体_GB2312"/>
                </a:rPr>
                <a:t>= </a:t>
              </a:r>
              <a:r>
                <a:rPr lang="en-US" altLang="zh-CN" sz="2800" b="1" dirty="0">
                  <a:solidFill>
                    <a:srgbClr val="FF0000"/>
                  </a:solidFill>
                  <a:latin typeface="宋体" panose="02010600030101010101" pitchFamily="2" charset="-122"/>
                  <a:ea typeface="楷体_GB2312"/>
                </a:rPr>
                <a:t>+</a:t>
              </a:r>
              <a:r>
                <a:rPr lang="en-US" altLang="zh-CN" sz="2800" b="1" dirty="0">
                  <a:latin typeface="宋体" panose="02010600030101010101" pitchFamily="2" charset="-122"/>
                  <a:ea typeface="楷体_GB2312"/>
                </a:rPr>
                <a:t> 1101101</a:t>
              </a:r>
              <a:endParaRPr lang="en-US" altLang="zh-CN" sz="1800" dirty="0">
                <a:latin typeface="宋体" panose="02010600030101010101" pitchFamily="2" charset="-122"/>
                <a:ea typeface="楷体_GB2312"/>
              </a:endParaRPr>
            </a:p>
          </p:txBody>
        </p:sp>
        <p:sp>
          <p:nvSpPr>
            <p:cNvPr id="28712" name="Text Box 22"/>
            <p:cNvSpPr txBox="1"/>
            <p:nvPr/>
          </p:nvSpPr>
          <p:spPr>
            <a:xfrm>
              <a:off x="3160" y="1632"/>
              <a:ext cx="1612" cy="32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2 </a:t>
              </a:r>
              <a:r>
                <a:rPr lang="en-US" altLang="zh-CN" sz="2800" b="1" dirty="0">
                  <a:latin typeface="宋体" panose="02010600030101010101" pitchFamily="2" charset="-122"/>
                  <a:ea typeface="楷体_GB2312"/>
                </a:rPr>
                <a:t>= </a:t>
              </a:r>
              <a:r>
                <a:rPr lang="en-US" altLang="zh-CN" sz="2800" b="1" dirty="0">
                  <a:solidFill>
                    <a:srgbClr val="FF0000"/>
                  </a:solidFill>
                  <a:latin typeface="宋体" panose="02010600030101010101" pitchFamily="2" charset="-122"/>
                  <a:ea typeface="楷体_GB2312"/>
                </a:rPr>
                <a:t>- </a:t>
              </a:r>
              <a:r>
                <a:rPr lang="en-US" altLang="zh-CN" sz="2800" b="1" dirty="0">
                  <a:latin typeface="宋体" panose="02010600030101010101" pitchFamily="2" charset="-122"/>
                  <a:ea typeface="楷体_GB2312"/>
                </a:rPr>
                <a:t>1101101</a:t>
              </a:r>
              <a:endParaRPr lang="en-US" altLang="zh-CN" sz="1800" dirty="0">
                <a:latin typeface="宋体" panose="02010600030101010101" pitchFamily="2" charset="-122"/>
                <a:ea typeface="楷体_GB2312"/>
              </a:endParaRPr>
            </a:p>
          </p:txBody>
        </p:sp>
      </p:grpSp>
      <p:sp>
        <p:nvSpPr>
          <p:cNvPr id="33795" name="Rectangle 3"/>
          <p:cNvSpPr>
            <a:spLocks noGrp="1"/>
          </p:cNvSpPr>
          <p:nvPr>
            <p:ph idx="1" hasCustomPrompt="1"/>
          </p:nvPr>
        </p:nvSpPr>
        <p:spPr>
          <a:xfrm>
            <a:off x="685800" y="1981200"/>
            <a:ext cx="7772400" cy="609600"/>
          </a:xfrm>
          <a:ln/>
        </p:spPr>
        <p:txBody>
          <a:bodyPr vert="horz" wrap="square" lIns="91440" tIns="45720" rIns="91440" bIns="45720" anchor="t" anchorCtr="0"/>
          <a:lstStyle/>
          <a:p>
            <a:pPr eaLnBrk="1" hangingPunct="1">
              <a:buNone/>
            </a:pPr>
            <a:r>
              <a:rPr lang="zh-CN" altLang="en-US" b="1" dirty="0">
                <a:latin typeface="宋体" panose="02010600030101010101" pitchFamily="2" charset="-122"/>
              </a:rPr>
              <a:t>一、</a:t>
            </a:r>
            <a:r>
              <a:rPr lang="zh-CN" altLang="en-US" b="1" dirty="0">
                <a:solidFill>
                  <a:schemeClr val="accent2"/>
                </a:solidFill>
                <a:latin typeface="宋体" panose="02010600030101010101" pitchFamily="2" charset="-122"/>
              </a:rPr>
              <a:t>真值</a:t>
            </a:r>
            <a:r>
              <a:rPr lang="zh-CN" altLang="en-US" b="1" dirty="0">
                <a:latin typeface="宋体" panose="02010600030101010101" pitchFamily="2" charset="-122"/>
              </a:rPr>
              <a:t>与</a:t>
            </a:r>
            <a:r>
              <a:rPr lang="zh-CN" altLang="en-US" b="1" dirty="0">
                <a:solidFill>
                  <a:schemeClr val="accent2"/>
                </a:solidFill>
                <a:latin typeface="宋体" panose="02010600030101010101" pitchFamily="2" charset="-122"/>
              </a:rPr>
              <a:t>机器数</a:t>
            </a:r>
            <a:endParaRPr lang="zh-CN" altLang="en-US" b="1" dirty="0">
              <a:latin typeface="宋体" panose="02010600030101010101" pitchFamily="2" charset="-122"/>
            </a:endParaRPr>
          </a:p>
        </p:txBody>
      </p:sp>
      <p:grpSp>
        <p:nvGrpSpPr>
          <p:cNvPr id="4" name="Group 25"/>
          <p:cNvGrpSpPr/>
          <p:nvPr/>
        </p:nvGrpSpPr>
        <p:grpSpPr>
          <a:xfrm>
            <a:off x="4164013" y="685800"/>
            <a:ext cx="4294187" cy="1524000"/>
            <a:chOff x="2623" y="432"/>
            <a:chExt cx="2705" cy="960"/>
          </a:xfrm>
        </p:grpSpPr>
        <p:sp>
          <p:nvSpPr>
            <p:cNvPr id="28703" name="AutoShape 9"/>
            <p:cNvSpPr/>
            <p:nvPr/>
          </p:nvSpPr>
          <p:spPr>
            <a:xfrm>
              <a:off x="2640" y="432"/>
              <a:ext cx="2688" cy="960"/>
            </a:xfrm>
            <a:prstGeom prst="wedgeRectCallout">
              <a:avLst>
                <a:gd name="adj1" fmla="val -66963"/>
                <a:gd name="adj2" fmla="val 41250"/>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zh-CN" altLang="zh-CN" sz="4400" dirty="0">
                <a:latin typeface="Calibri" panose="020F0502020204030204" pitchFamily="34" charset="0"/>
                <a:ea typeface="楷体_GB2312"/>
              </a:endParaRPr>
            </a:p>
          </p:txBody>
        </p:sp>
        <p:sp>
          <p:nvSpPr>
            <p:cNvPr id="28704" name="Text Box 10"/>
            <p:cNvSpPr txBox="1"/>
            <p:nvPr/>
          </p:nvSpPr>
          <p:spPr>
            <a:xfrm>
              <a:off x="2784" y="461"/>
              <a:ext cx="2352" cy="327"/>
            </a:xfrm>
            <a:prstGeom prst="rect">
              <a:avLst/>
            </a:prstGeom>
            <a:solidFill>
              <a:srgbClr val="FFCC00"/>
            </a:solid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宋体" panose="02010600030101010101" pitchFamily="2" charset="-122"/>
                  <a:ea typeface="楷体_GB2312"/>
                </a:rPr>
                <a:t>符号（</a:t>
              </a:r>
              <a:r>
                <a:rPr lang="en-US" altLang="zh-CN" sz="2800" b="1" dirty="0">
                  <a:latin typeface="宋体" panose="02010600030101010101" pitchFamily="2" charset="-122"/>
                  <a:ea typeface="楷体_GB2312"/>
                </a:rPr>
                <a:t>+/-</a:t>
              </a:r>
              <a:r>
                <a:rPr lang="zh-CN" altLang="en-US" sz="2800" b="1" dirty="0">
                  <a:latin typeface="宋体" panose="02010600030101010101" pitchFamily="2" charset="-122"/>
                  <a:ea typeface="楷体_GB2312"/>
                </a:rPr>
                <a:t>）数码化</a:t>
              </a:r>
              <a:r>
                <a:rPr lang="zh-CN" altLang="en-US" sz="1800" dirty="0">
                  <a:latin typeface="宋体" panose="02010600030101010101" pitchFamily="2" charset="-122"/>
                  <a:ea typeface="楷体_GB2312"/>
                </a:rPr>
                <a:t> </a:t>
              </a:r>
            </a:p>
          </p:txBody>
        </p:sp>
        <p:sp>
          <p:nvSpPr>
            <p:cNvPr id="28705" name="Text Box 11"/>
            <p:cNvSpPr txBox="1"/>
            <p:nvPr/>
          </p:nvSpPr>
          <p:spPr>
            <a:xfrm>
              <a:off x="2623" y="912"/>
              <a:ext cx="1015" cy="327"/>
            </a:xfrm>
            <a:prstGeom prst="rect">
              <a:avLst/>
            </a:prstGeom>
            <a:solidFill>
              <a:srgbClr val="FFCC00"/>
            </a:solid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Calibri" panose="020F0502020204030204" pitchFamily="34" charset="0"/>
                  <a:ea typeface="楷体_GB2312"/>
                </a:rPr>
                <a:t>最高位：</a:t>
              </a:r>
              <a:endParaRPr lang="zh-CN" altLang="en-US" sz="4400" dirty="0">
                <a:latin typeface="Calibri" panose="020F0502020204030204" pitchFamily="34" charset="0"/>
                <a:ea typeface="楷体_GB2312"/>
              </a:endParaRPr>
            </a:p>
          </p:txBody>
        </p:sp>
        <p:sp>
          <p:nvSpPr>
            <p:cNvPr id="28706" name="Text Box 12"/>
            <p:cNvSpPr txBox="1"/>
            <p:nvPr/>
          </p:nvSpPr>
          <p:spPr>
            <a:xfrm>
              <a:off x="3504" y="777"/>
              <a:ext cx="1392" cy="596"/>
            </a:xfrm>
            <a:prstGeom prst="rect">
              <a:avLst/>
            </a:prstGeom>
            <a:solidFill>
              <a:srgbClr val="FFCC00"/>
            </a:solid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a:rPr>
                <a:t>“</a:t>
              </a:r>
              <a:r>
                <a:rPr lang="en-US" altLang="zh-CN" sz="2800" b="1" dirty="0">
                  <a:latin typeface="宋体" panose="02010600030101010101" pitchFamily="2" charset="-122"/>
                  <a:ea typeface="楷体_GB2312"/>
                </a:rPr>
                <a:t>0</a:t>
              </a:r>
              <a:r>
                <a:rPr lang="en-US" altLang="zh-CN" sz="2800" b="1" dirty="0">
                  <a:ea typeface="楷体_GB2312"/>
                </a:rPr>
                <a:t>”</a:t>
              </a:r>
              <a:r>
                <a:rPr lang="zh-CN" altLang="en-US" sz="2800" b="1" dirty="0">
                  <a:latin typeface="宋体" panose="02010600030101010101" pitchFamily="2" charset="-122"/>
                  <a:ea typeface="楷体_GB2312"/>
                </a:rPr>
                <a:t>表示</a:t>
              </a:r>
              <a:r>
                <a:rPr lang="zh-CN" altLang="en-US" sz="2800" b="1" dirty="0">
                  <a:ea typeface="楷体_GB2312"/>
                </a:rPr>
                <a:t>“</a:t>
              </a:r>
              <a:r>
                <a:rPr lang="en-US" altLang="zh-CN" sz="2800" b="1" dirty="0">
                  <a:latin typeface="宋体" panose="02010600030101010101" pitchFamily="2" charset="-122"/>
                  <a:ea typeface="楷体_GB2312"/>
                </a:rPr>
                <a:t>+</a:t>
              </a:r>
              <a:r>
                <a:rPr lang="en-US" altLang="zh-CN" sz="2800" b="1" dirty="0">
                  <a:ea typeface="楷体_GB2312"/>
                </a:rPr>
                <a:t>”</a:t>
              </a:r>
              <a:endParaRPr lang="en-US" altLang="zh-CN" sz="2800" b="1" dirty="0">
                <a:latin typeface="宋体" panose="02010600030101010101" pitchFamily="2" charset="-122"/>
                <a:ea typeface="楷体_GB2312"/>
              </a:endParaRPr>
            </a:p>
            <a:p>
              <a:pPr marL="0" lvl="0" indent="0" eaLnBrk="1" hangingPunct="1">
                <a:spcBef>
                  <a:spcPct val="0"/>
                </a:spcBef>
                <a:buNone/>
              </a:pPr>
              <a:r>
                <a:rPr lang="en-US" altLang="zh-CN" sz="2800" b="1" dirty="0">
                  <a:ea typeface="楷体_GB2312"/>
                </a:rPr>
                <a:t>“</a:t>
              </a:r>
              <a:r>
                <a:rPr lang="en-US" altLang="zh-CN" sz="2800" b="1" dirty="0">
                  <a:latin typeface="宋体" panose="02010600030101010101" pitchFamily="2" charset="-122"/>
                  <a:ea typeface="楷体_GB2312"/>
                </a:rPr>
                <a:t>1</a:t>
              </a:r>
              <a:r>
                <a:rPr lang="en-US" altLang="zh-CN" sz="2800" b="1" dirty="0">
                  <a:ea typeface="楷体_GB2312"/>
                </a:rPr>
                <a:t>”</a:t>
              </a:r>
              <a:r>
                <a:rPr lang="zh-CN" altLang="en-US" sz="2800" b="1" dirty="0">
                  <a:latin typeface="宋体" panose="02010600030101010101" pitchFamily="2" charset="-122"/>
                  <a:ea typeface="楷体_GB2312"/>
                </a:rPr>
                <a:t>表示</a:t>
              </a:r>
              <a:r>
                <a:rPr lang="zh-CN" altLang="en-US" sz="2800" b="1" dirty="0">
                  <a:ea typeface="楷体_GB2312"/>
                </a:rPr>
                <a:t>“</a:t>
              </a:r>
              <a:r>
                <a:rPr lang="en-US" altLang="zh-CN" sz="2800" b="1" dirty="0">
                  <a:latin typeface="宋体" panose="02010600030101010101" pitchFamily="2" charset="-122"/>
                  <a:ea typeface="楷体_GB2312"/>
                </a:rPr>
                <a:t>-</a:t>
              </a:r>
              <a:r>
                <a:rPr lang="en-US" altLang="zh-CN" sz="2800" b="1" dirty="0">
                  <a:ea typeface="楷体_GB2312"/>
                </a:rPr>
                <a:t>”</a:t>
              </a:r>
              <a:endParaRPr lang="en-US" altLang="zh-CN" sz="4400" dirty="0">
                <a:latin typeface="Calibri" panose="020F0502020204030204" pitchFamily="34" charset="0"/>
                <a:ea typeface="楷体_GB2312"/>
              </a:endParaRPr>
            </a:p>
          </p:txBody>
        </p:sp>
      </p:grpSp>
      <p:sp>
        <p:nvSpPr>
          <p:cNvPr id="33818" name="Text Box 26"/>
          <p:cNvSpPr txBox="1"/>
          <p:nvPr/>
        </p:nvSpPr>
        <p:spPr>
          <a:xfrm>
            <a:off x="685800" y="2667000"/>
            <a:ext cx="5838825" cy="57943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b="1" dirty="0">
                <a:latin typeface="Calibri" panose="020F0502020204030204" pitchFamily="34" charset="0"/>
                <a:ea typeface="楷体_GB2312"/>
              </a:rPr>
              <a:t>二、</a:t>
            </a:r>
            <a:r>
              <a:rPr lang="zh-CN" altLang="en-US" b="1" dirty="0">
                <a:latin typeface="宋体" panose="02010600030101010101" pitchFamily="2" charset="-122"/>
                <a:ea typeface="楷体_GB2312"/>
              </a:rPr>
              <a:t>带符号二进制数的代码表示</a:t>
            </a:r>
            <a:endParaRPr lang="zh-CN" altLang="en-US" sz="1800" b="1" dirty="0">
              <a:latin typeface="宋体" panose="02010600030101010101" pitchFamily="2" charset="-122"/>
              <a:ea typeface="楷体_GB2312"/>
            </a:endParaRPr>
          </a:p>
        </p:txBody>
      </p:sp>
      <p:sp>
        <p:nvSpPr>
          <p:cNvPr id="33846" name="Text Box 54"/>
          <p:cNvSpPr txBox="1"/>
          <p:nvPr/>
        </p:nvSpPr>
        <p:spPr>
          <a:xfrm>
            <a:off x="1295400" y="3429000"/>
            <a:ext cx="2630488" cy="5191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宋体" panose="02010600030101010101" pitchFamily="2" charset="-122"/>
                <a:ea typeface="楷体_GB2312"/>
              </a:rPr>
              <a:t>1. </a:t>
            </a:r>
            <a:r>
              <a:rPr lang="zh-CN" altLang="en-US" sz="2800" b="1" dirty="0">
                <a:latin typeface="宋体" panose="02010600030101010101" pitchFamily="2" charset="-122"/>
                <a:ea typeface="楷体_GB2312"/>
              </a:rPr>
              <a:t>原码</a:t>
            </a:r>
            <a:r>
              <a:rPr lang="en-US" altLang="zh-CN" sz="2800" b="1" dirty="0">
                <a:latin typeface="宋体" panose="02010600030101010101" pitchFamily="2" charset="-122"/>
                <a:ea typeface="楷体_GB2312"/>
              </a:rPr>
              <a:t>[X]</a:t>
            </a:r>
            <a:r>
              <a:rPr lang="zh-CN" altLang="en-US" sz="2800" b="1" baseline="-25000" dirty="0">
                <a:latin typeface="宋体" panose="02010600030101010101" pitchFamily="2" charset="-122"/>
                <a:ea typeface="楷体_GB2312"/>
              </a:rPr>
              <a:t>原：</a:t>
            </a:r>
          </a:p>
        </p:txBody>
      </p:sp>
      <p:grpSp>
        <p:nvGrpSpPr>
          <p:cNvPr id="5" name="Group 51"/>
          <p:cNvGrpSpPr/>
          <p:nvPr/>
        </p:nvGrpSpPr>
        <p:grpSpPr>
          <a:xfrm>
            <a:off x="1295400" y="3276600"/>
            <a:ext cx="6705600" cy="2209800"/>
            <a:chOff x="0" y="2640"/>
            <a:chExt cx="4224" cy="1392"/>
          </a:xfrm>
        </p:grpSpPr>
        <p:grpSp>
          <p:nvGrpSpPr>
            <p:cNvPr id="28699" name="Group 50"/>
            <p:cNvGrpSpPr/>
            <p:nvPr/>
          </p:nvGrpSpPr>
          <p:grpSpPr>
            <a:xfrm>
              <a:off x="2304" y="2640"/>
              <a:ext cx="1920" cy="1392"/>
              <a:chOff x="2160" y="2592"/>
              <a:chExt cx="1920" cy="1392"/>
            </a:xfrm>
          </p:grpSpPr>
          <p:sp>
            <p:nvSpPr>
              <p:cNvPr id="28701" name="AutoShape 46" descr="羊皮纸"/>
              <p:cNvSpPr/>
              <p:nvPr/>
            </p:nvSpPr>
            <p:spPr>
              <a:xfrm>
                <a:off x="2160" y="2592"/>
                <a:ext cx="1920" cy="1392"/>
              </a:xfrm>
              <a:prstGeom prst="leftArrowCallout">
                <a:avLst>
                  <a:gd name="adj1" fmla="val 25000"/>
                  <a:gd name="adj2" fmla="val 25000"/>
                  <a:gd name="adj3" fmla="val 22988"/>
                  <a:gd name="adj4" fmla="val 66667"/>
                </a:avLst>
              </a:prstGeom>
              <a:blipFill rotWithShape="0">
                <a:blip r:embed="rId7"/>
              </a:blip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zh-CN" altLang="en-US" sz="1800" dirty="0">
                  <a:latin typeface="Calibri" panose="020F0502020204030204" pitchFamily="34" charset="0"/>
                  <a:ea typeface="楷体_GB2312"/>
                </a:endParaRPr>
              </a:p>
            </p:txBody>
          </p:sp>
          <p:sp>
            <p:nvSpPr>
              <p:cNvPr id="28702" name="Text Box 48"/>
              <p:cNvSpPr txBox="1"/>
              <p:nvPr/>
            </p:nvSpPr>
            <p:spPr>
              <a:xfrm>
                <a:off x="2880" y="2736"/>
                <a:ext cx="1010" cy="1134"/>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zh-CN" altLang="en-US" sz="2800" b="1" dirty="0">
                    <a:latin typeface="Calibri" panose="020F0502020204030204" pitchFamily="34" charset="0"/>
                    <a:ea typeface="楷体_GB2312"/>
                  </a:rPr>
                  <a:t>原码</a:t>
                </a:r>
              </a:p>
              <a:p>
                <a:pPr marL="0" lvl="0" indent="0" algn="just" eaLnBrk="1" hangingPunct="1">
                  <a:spcBef>
                    <a:spcPct val="0"/>
                  </a:spcBef>
                  <a:buNone/>
                </a:pPr>
                <a:r>
                  <a:rPr lang="zh-CN" altLang="en-US" sz="2800" b="1" dirty="0">
                    <a:latin typeface="Calibri" panose="020F0502020204030204" pitchFamily="34" charset="0"/>
                    <a:ea typeface="楷体_GB2312"/>
                  </a:rPr>
                  <a:t>反码</a:t>
                </a:r>
              </a:p>
              <a:p>
                <a:pPr marL="0" lvl="0" indent="0" algn="just" eaLnBrk="1" hangingPunct="1">
                  <a:spcBef>
                    <a:spcPct val="0"/>
                  </a:spcBef>
                  <a:buNone/>
                </a:pPr>
                <a:r>
                  <a:rPr lang="zh-CN" altLang="en-US" sz="2800" b="1" dirty="0">
                    <a:latin typeface="Calibri" panose="020F0502020204030204" pitchFamily="34" charset="0"/>
                    <a:ea typeface="楷体_GB2312"/>
                  </a:rPr>
                  <a:t>补码</a:t>
                </a:r>
              </a:p>
              <a:p>
                <a:pPr marL="0" lvl="0" indent="0" algn="just" eaLnBrk="1" hangingPunct="1">
                  <a:spcBef>
                    <a:spcPct val="0"/>
                  </a:spcBef>
                  <a:buNone/>
                </a:pPr>
                <a:r>
                  <a:rPr lang="zh-CN" altLang="en-US" sz="2800" b="1" dirty="0">
                    <a:latin typeface="Calibri" panose="020F0502020204030204" pitchFamily="34" charset="0"/>
                    <a:ea typeface="楷体_GB2312"/>
                  </a:rPr>
                  <a:t>变形补码</a:t>
                </a:r>
                <a:endParaRPr lang="zh-CN" altLang="en-US" sz="4400" dirty="0">
                  <a:latin typeface="Calibri" panose="020F0502020204030204" pitchFamily="34" charset="0"/>
                  <a:ea typeface="楷体_GB2312"/>
                </a:endParaRPr>
              </a:p>
            </p:txBody>
          </p:sp>
        </p:grpSp>
        <p:sp>
          <p:nvSpPr>
            <p:cNvPr id="28700" name="Text Box 49"/>
            <p:cNvSpPr txBox="1"/>
            <p:nvPr/>
          </p:nvSpPr>
          <p:spPr>
            <a:xfrm>
              <a:off x="0" y="3168"/>
              <a:ext cx="2351" cy="327"/>
            </a:xfrm>
            <a:prstGeom prst="rect">
              <a:avLst/>
            </a:prstGeom>
            <a:solidFill>
              <a:srgbClr val="FFCCCC"/>
            </a:solid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宋体" panose="02010600030101010101" pitchFamily="2" charset="-122"/>
                  <a:ea typeface="楷体_GB2312"/>
                </a:rPr>
                <a:t>尾数部分的表示形式：</a:t>
              </a:r>
              <a:endParaRPr lang="zh-CN" altLang="en-US" sz="1800" dirty="0">
                <a:latin typeface="宋体" panose="02010600030101010101" pitchFamily="2" charset="-122"/>
                <a:ea typeface="楷体_GB2312"/>
              </a:endParaRPr>
            </a:p>
          </p:txBody>
        </p:sp>
      </p:grpSp>
      <p:grpSp>
        <p:nvGrpSpPr>
          <p:cNvPr id="7" name="Group 65"/>
          <p:cNvGrpSpPr/>
          <p:nvPr/>
        </p:nvGrpSpPr>
        <p:grpSpPr>
          <a:xfrm>
            <a:off x="1295400" y="3962400"/>
            <a:ext cx="3505200" cy="1524000"/>
            <a:chOff x="816" y="2496"/>
            <a:chExt cx="2208" cy="960"/>
          </a:xfrm>
        </p:grpSpPr>
        <p:sp>
          <p:nvSpPr>
            <p:cNvPr id="28695" name="AutoShape 64" descr="羊皮纸"/>
            <p:cNvSpPr/>
            <p:nvPr/>
          </p:nvSpPr>
          <p:spPr>
            <a:xfrm>
              <a:off x="816" y="2496"/>
              <a:ext cx="2208" cy="960"/>
            </a:xfrm>
            <a:prstGeom prst="wedgeRoundRectCallout">
              <a:avLst>
                <a:gd name="adj1" fmla="val 52718"/>
                <a:gd name="adj2" fmla="val -51042"/>
                <a:gd name="adj3" fmla="val 16667"/>
              </a:avLst>
            </a:prstGeom>
            <a:blipFill rotWithShape="0">
              <a:blip r:embed="rId7"/>
            </a:blip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zh-CN" altLang="zh-CN" sz="4400" dirty="0">
                <a:latin typeface="Calibri" panose="020F0502020204030204" pitchFamily="34" charset="0"/>
                <a:ea typeface="楷体_GB2312"/>
              </a:endParaRPr>
            </a:p>
          </p:txBody>
        </p:sp>
        <p:grpSp>
          <p:nvGrpSpPr>
            <p:cNvPr id="28696" name="Group 60"/>
            <p:cNvGrpSpPr/>
            <p:nvPr/>
          </p:nvGrpSpPr>
          <p:grpSpPr>
            <a:xfrm>
              <a:off x="912" y="2688"/>
              <a:ext cx="2030" cy="596"/>
              <a:chOff x="1077" y="3984"/>
              <a:chExt cx="2030" cy="596"/>
            </a:xfrm>
          </p:grpSpPr>
          <p:sp>
            <p:nvSpPr>
              <p:cNvPr id="28697" name="Text Box 57"/>
              <p:cNvSpPr txBox="1"/>
              <p:nvPr/>
            </p:nvSpPr>
            <p:spPr>
              <a:xfrm>
                <a:off x="1077" y="4156"/>
                <a:ext cx="795" cy="32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Calibri" panose="020F0502020204030204" pitchFamily="34" charset="0"/>
                    <a:ea typeface="楷体_GB2312"/>
                  </a:rPr>
                  <a:t>最高位：</a:t>
                </a:r>
              </a:p>
            </p:txBody>
          </p:sp>
          <p:sp>
            <p:nvSpPr>
              <p:cNvPr id="28698" name="Text Box 59"/>
              <p:cNvSpPr txBox="1"/>
              <p:nvPr/>
            </p:nvSpPr>
            <p:spPr>
              <a:xfrm>
                <a:off x="1872" y="3984"/>
                <a:ext cx="1235" cy="596"/>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a:rPr>
                  <a:t>“</a:t>
                </a:r>
                <a:r>
                  <a:rPr lang="en-US" altLang="zh-CN" sz="2800" b="1" dirty="0">
                    <a:latin typeface="宋体" panose="02010600030101010101" pitchFamily="2" charset="-122"/>
                    <a:ea typeface="楷体_GB2312"/>
                  </a:rPr>
                  <a:t>0</a:t>
                </a:r>
                <a:r>
                  <a:rPr lang="en-US" altLang="zh-CN" sz="2800" b="1" dirty="0">
                    <a:ea typeface="楷体_GB2312"/>
                  </a:rPr>
                  <a:t>”</a:t>
                </a:r>
                <a:r>
                  <a:rPr lang="zh-CN" altLang="en-US" sz="2800" b="1" dirty="0">
                    <a:latin typeface="宋体" panose="02010600030101010101" pitchFamily="2" charset="-122"/>
                    <a:ea typeface="楷体_GB2312"/>
                  </a:rPr>
                  <a:t>表示</a:t>
                </a:r>
                <a:r>
                  <a:rPr lang="zh-CN" altLang="en-US" sz="2800" b="1" dirty="0">
                    <a:ea typeface="楷体_GB2312"/>
                  </a:rPr>
                  <a:t>“</a:t>
                </a:r>
                <a:r>
                  <a:rPr lang="en-US" altLang="zh-CN" sz="2800" b="1" dirty="0">
                    <a:latin typeface="宋体" panose="02010600030101010101" pitchFamily="2" charset="-122"/>
                    <a:ea typeface="楷体_GB2312"/>
                  </a:rPr>
                  <a:t>+</a:t>
                </a:r>
                <a:r>
                  <a:rPr lang="en-US" altLang="zh-CN" sz="2800" b="1" dirty="0">
                    <a:ea typeface="楷体_GB2312"/>
                  </a:rPr>
                  <a:t>”</a:t>
                </a:r>
                <a:endParaRPr lang="en-US" altLang="zh-CN" sz="2800" b="1" dirty="0">
                  <a:latin typeface="宋体" panose="02010600030101010101" pitchFamily="2" charset="-122"/>
                  <a:ea typeface="楷体_GB2312"/>
                </a:endParaRPr>
              </a:p>
              <a:p>
                <a:pPr marL="0" lvl="0" indent="0" eaLnBrk="1" hangingPunct="1">
                  <a:spcBef>
                    <a:spcPct val="0"/>
                  </a:spcBef>
                  <a:buNone/>
                </a:pPr>
                <a:r>
                  <a:rPr lang="en-US" altLang="zh-CN" sz="2800" b="1" dirty="0">
                    <a:ea typeface="楷体_GB2312"/>
                  </a:rPr>
                  <a:t>“</a:t>
                </a:r>
                <a:r>
                  <a:rPr lang="en-US" altLang="zh-CN" sz="2800" b="1" dirty="0">
                    <a:latin typeface="宋体" panose="02010600030101010101" pitchFamily="2" charset="-122"/>
                    <a:ea typeface="楷体_GB2312"/>
                  </a:rPr>
                  <a:t>1</a:t>
                </a:r>
                <a:r>
                  <a:rPr lang="en-US" altLang="zh-CN" sz="2800" b="1" dirty="0">
                    <a:ea typeface="楷体_GB2312"/>
                  </a:rPr>
                  <a:t>”</a:t>
                </a:r>
                <a:r>
                  <a:rPr lang="zh-CN" altLang="en-US" sz="2800" b="1" dirty="0">
                    <a:latin typeface="宋体" panose="02010600030101010101" pitchFamily="2" charset="-122"/>
                    <a:ea typeface="楷体_GB2312"/>
                  </a:rPr>
                  <a:t>表示</a:t>
                </a:r>
                <a:r>
                  <a:rPr lang="zh-CN" altLang="en-US" sz="2800" b="1" dirty="0">
                    <a:ea typeface="楷体_GB2312"/>
                  </a:rPr>
                  <a:t>“</a:t>
                </a:r>
                <a:r>
                  <a:rPr lang="en-US" altLang="zh-CN" sz="2800" b="1" dirty="0">
                    <a:latin typeface="宋体" panose="02010600030101010101" pitchFamily="2" charset="-122"/>
                    <a:ea typeface="楷体_GB2312"/>
                  </a:rPr>
                  <a:t>-</a:t>
                </a:r>
                <a:r>
                  <a:rPr lang="en-US" altLang="zh-CN" sz="2800" b="1" dirty="0">
                    <a:ea typeface="楷体_GB2312"/>
                  </a:rPr>
                  <a:t>”</a:t>
                </a:r>
                <a:endParaRPr lang="en-US" altLang="zh-CN" sz="2800" b="1" dirty="0">
                  <a:latin typeface="宋体" panose="02010600030101010101" pitchFamily="2" charset="-122"/>
                  <a:ea typeface="楷体_GB2312"/>
                </a:endParaRPr>
              </a:p>
            </p:txBody>
          </p:sp>
        </p:grpSp>
      </p:grpSp>
      <p:sp>
        <p:nvSpPr>
          <p:cNvPr id="33847" name="Text Box 55"/>
          <p:cNvSpPr txBox="1"/>
          <p:nvPr/>
        </p:nvSpPr>
        <p:spPr>
          <a:xfrm>
            <a:off x="3886200" y="3505200"/>
            <a:ext cx="1752600" cy="5191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chemeClr val="accent2"/>
                </a:solidFill>
                <a:latin typeface="Calibri" panose="020F0502020204030204" pitchFamily="34" charset="0"/>
                <a:ea typeface="楷体_GB2312"/>
              </a:rPr>
              <a:t>符号位</a:t>
            </a:r>
            <a:endParaRPr lang="zh-CN" altLang="en-US" sz="2800" b="1" dirty="0">
              <a:latin typeface="Calibri" panose="020F0502020204030204" pitchFamily="34" charset="0"/>
              <a:ea typeface="楷体_GB2312"/>
            </a:endParaRPr>
          </a:p>
        </p:txBody>
      </p:sp>
      <p:sp>
        <p:nvSpPr>
          <p:cNvPr id="33854" name="Text Box 62"/>
          <p:cNvSpPr txBox="1"/>
          <p:nvPr/>
        </p:nvSpPr>
        <p:spPr>
          <a:xfrm>
            <a:off x="5334000" y="3352800"/>
            <a:ext cx="500063" cy="7620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4400" dirty="0">
                <a:latin typeface="Calibri" panose="020F0502020204030204" pitchFamily="34" charset="0"/>
                <a:ea typeface="楷体_GB2312"/>
              </a:rPr>
              <a:t>+</a:t>
            </a:r>
          </a:p>
        </p:txBody>
      </p:sp>
      <p:sp>
        <p:nvSpPr>
          <p:cNvPr id="33859" name="Text Box 67"/>
          <p:cNvSpPr txBox="1"/>
          <p:nvPr/>
        </p:nvSpPr>
        <p:spPr>
          <a:xfrm>
            <a:off x="5715000" y="3505200"/>
            <a:ext cx="3030538" cy="5191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Calibri" panose="020F0502020204030204" pitchFamily="34" charset="0"/>
                <a:ea typeface="楷体_GB2312"/>
              </a:rPr>
              <a:t>尾数部分（真值）</a:t>
            </a:r>
          </a:p>
        </p:txBody>
      </p:sp>
      <p:sp>
        <p:nvSpPr>
          <p:cNvPr id="33860" name="Text Box 68"/>
          <p:cNvSpPr txBox="1"/>
          <p:nvPr/>
        </p:nvSpPr>
        <p:spPr>
          <a:xfrm>
            <a:off x="1371600" y="5715000"/>
            <a:ext cx="2320925" cy="5191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Calibri" panose="020F0502020204030204" pitchFamily="34" charset="0"/>
                <a:ea typeface="楷体_GB2312"/>
              </a:rPr>
              <a:t>原码的性质：</a:t>
            </a:r>
            <a:endParaRPr lang="zh-CN" altLang="en-US" sz="4400" dirty="0">
              <a:latin typeface="Calibri" panose="020F0502020204030204" pitchFamily="34" charset="0"/>
              <a:ea typeface="楷体_GB2312"/>
            </a:endParaRPr>
          </a:p>
        </p:txBody>
      </p:sp>
      <p:grpSp>
        <p:nvGrpSpPr>
          <p:cNvPr id="9" name="Group 78"/>
          <p:cNvGrpSpPr/>
          <p:nvPr/>
        </p:nvGrpSpPr>
        <p:grpSpPr>
          <a:xfrm>
            <a:off x="304800" y="2057400"/>
            <a:ext cx="8534400" cy="3657600"/>
            <a:chOff x="192" y="1296"/>
            <a:chExt cx="5376" cy="2304"/>
          </a:xfrm>
        </p:grpSpPr>
        <p:sp>
          <p:nvSpPr>
            <p:cNvPr id="28690" name="AutoShape 72"/>
            <p:cNvSpPr/>
            <p:nvPr/>
          </p:nvSpPr>
          <p:spPr>
            <a:xfrm>
              <a:off x="192" y="1296"/>
              <a:ext cx="5376" cy="2304"/>
            </a:xfrm>
            <a:prstGeom prst="wedgeRectCallout">
              <a:avLst>
                <a:gd name="adj1" fmla="val 1676"/>
                <a:gd name="adj2" fmla="val 55644"/>
              </a:avLst>
            </a:prstGeom>
            <a:solidFill>
              <a:srgbClr val="FFCC00"/>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zh-CN" altLang="zh-CN" sz="4400" dirty="0">
                <a:latin typeface="Calibri" panose="020F0502020204030204" pitchFamily="34" charset="0"/>
                <a:ea typeface="楷体_GB2312"/>
              </a:endParaRPr>
            </a:p>
          </p:txBody>
        </p:sp>
        <p:grpSp>
          <p:nvGrpSpPr>
            <p:cNvPr id="28691" name="Group 77"/>
            <p:cNvGrpSpPr/>
            <p:nvPr/>
          </p:nvGrpSpPr>
          <p:grpSpPr>
            <a:xfrm>
              <a:off x="223" y="1335"/>
              <a:ext cx="5249" cy="2131"/>
              <a:chOff x="223" y="1335"/>
              <a:chExt cx="5249" cy="2131"/>
            </a:xfrm>
          </p:grpSpPr>
          <p:sp>
            <p:nvSpPr>
              <p:cNvPr id="28692" name="Text Box 73"/>
              <p:cNvSpPr txBox="1"/>
              <p:nvPr/>
            </p:nvSpPr>
            <p:spPr>
              <a:xfrm>
                <a:off x="240" y="1335"/>
                <a:ext cx="5232" cy="711"/>
              </a:xfrm>
              <a:prstGeom prst="rect">
                <a:avLst/>
              </a:prstGeom>
              <a:solidFill>
                <a:srgbClr val="FFCC00"/>
              </a:solid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sz="4000" b="1" dirty="0">
                    <a:solidFill>
                      <a:srgbClr val="FF0000"/>
                    </a:solidFill>
                    <a:latin typeface="宋体" panose="02010600030101010101" pitchFamily="2" charset="-122"/>
                    <a:ea typeface="楷体_GB2312"/>
                    <a:sym typeface="Symbol" panose="05050102010706020507" pitchFamily="18" charset="2"/>
                  </a:rPr>
                  <a:t></a:t>
                </a:r>
                <a:r>
                  <a:rPr lang="en-US" altLang="zh-CN" sz="4000" b="1" dirty="0">
                    <a:solidFill>
                      <a:schemeClr val="accent2"/>
                    </a:solidFill>
                    <a:latin typeface="宋体" panose="02010600030101010101" pitchFamily="2" charset="-122"/>
                    <a:ea typeface="楷体_GB2312"/>
                    <a:sym typeface="Symbol" panose="05050102010706020507" pitchFamily="18" charset="2"/>
                  </a:rPr>
                  <a:t> </a:t>
                </a:r>
                <a:r>
                  <a:rPr lang="en-US" altLang="zh-CN" sz="2800" b="1" dirty="0">
                    <a:ea typeface="楷体_GB2312"/>
                  </a:rPr>
                  <a:t>“</a:t>
                </a:r>
                <a:r>
                  <a:rPr lang="en-US" altLang="zh-CN" sz="2800" b="1" dirty="0">
                    <a:latin typeface="宋体" panose="02010600030101010101" pitchFamily="2" charset="-122"/>
                    <a:ea typeface="楷体_GB2312"/>
                  </a:rPr>
                  <a:t>0</a:t>
                </a:r>
                <a:r>
                  <a:rPr lang="en-US" altLang="zh-CN" sz="2800" b="1" dirty="0">
                    <a:ea typeface="楷体_GB2312"/>
                  </a:rPr>
                  <a:t>”</a:t>
                </a:r>
                <a:r>
                  <a:rPr lang="zh-CN" altLang="en-US" sz="2800" b="1" dirty="0">
                    <a:latin typeface="宋体" panose="02010600030101010101" pitchFamily="2" charset="-122"/>
                    <a:ea typeface="楷体_GB2312"/>
                  </a:rPr>
                  <a:t>有两种表示形式</a:t>
                </a:r>
              </a:p>
              <a:p>
                <a:pPr marL="0" lvl="0" indent="0" algn="just" eaLnBrk="1" hangingPunct="1">
                  <a:spcBef>
                    <a:spcPct val="0"/>
                  </a:spcBef>
                  <a:buNone/>
                </a:pPr>
                <a:r>
                  <a:rPr lang="en-US" altLang="zh-CN" sz="2800" b="1" dirty="0">
                    <a:latin typeface="宋体" panose="02010600030101010101" pitchFamily="2" charset="-122"/>
                    <a:ea typeface="楷体_GB2312"/>
                  </a:rPr>
                  <a:t>[+00</a:t>
                </a:r>
                <a:r>
                  <a:rPr lang="en-US" altLang="zh-CN" sz="2800" b="1" baseline="30000" dirty="0">
                    <a:ea typeface="楷体_GB2312"/>
                  </a:rPr>
                  <a:t>…</a:t>
                </a:r>
                <a:r>
                  <a:rPr lang="en-US" altLang="zh-CN" sz="2800" b="1" dirty="0">
                    <a:latin typeface="宋体" panose="02010600030101010101" pitchFamily="2" charset="-122"/>
                    <a:ea typeface="楷体_GB2312"/>
                  </a:rPr>
                  <a:t>0]</a:t>
                </a:r>
                <a:r>
                  <a:rPr lang="zh-CN" altLang="en-US" sz="2800" b="1" baseline="-25000" dirty="0">
                    <a:latin typeface="宋体" panose="02010600030101010101" pitchFamily="2" charset="-122"/>
                    <a:ea typeface="楷体_GB2312"/>
                  </a:rPr>
                  <a:t>原 </a:t>
                </a:r>
                <a:r>
                  <a:rPr lang="en-US" altLang="zh-CN" sz="2800" b="1" dirty="0">
                    <a:latin typeface="宋体" panose="02010600030101010101" pitchFamily="2" charset="-122"/>
                    <a:ea typeface="楷体_GB2312"/>
                  </a:rPr>
                  <a:t>= 000</a:t>
                </a:r>
                <a:r>
                  <a:rPr lang="en-US" altLang="zh-CN" sz="2800" b="1" baseline="30000" dirty="0">
                    <a:ea typeface="楷体_GB2312"/>
                  </a:rPr>
                  <a:t>…</a:t>
                </a:r>
                <a:r>
                  <a:rPr lang="en-US" altLang="zh-CN" sz="2800" b="1" dirty="0">
                    <a:latin typeface="宋体" panose="02010600030101010101" pitchFamily="2" charset="-122"/>
                    <a:ea typeface="楷体_GB2312"/>
                  </a:rPr>
                  <a:t>0 </a:t>
                </a:r>
                <a:r>
                  <a:rPr lang="zh-CN" altLang="en-US" sz="2800" b="1" dirty="0">
                    <a:latin typeface="宋体" panose="02010600030101010101" pitchFamily="2" charset="-122"/>
                    <a:ea typeface="楷体_GB2312"/>
                  </a:rPr>
                  <a:t>而 </a:t>
                </a:r>
                <a:r>
                  <a:rPr lang="en-US" altLang="zh-CN" sz="2800" b="1" dirty="0">
                    <a:latin typeface="宋体" panose="02010600030101010101" pitchFamily="2" charset="-122"/>
                    <a:ea typeface="楷体_GB2312"/>
                  </a:rPr>
                  <a:t>[-00</a:t>
                </a:r>
                <a:r>
                  <a:rPr lang="en-US" altLang="zh-CN" sz="2800" b="1" baseline="30000" dirty="0">
                    <a:ea typeface="楷体_GB2312"/>
                  </a:rPr>
                  <a:t>…</a:t>
                </a:r>
                <a:r>
                  <a:rPr lang="en-US" altLang="zh-CN" sz="2800" b="1" dirty="0">
                    <a:latin typeface="宋体" panose="02010600030101010101" pitchFamily="2" charset="-122"/>
                    <a:ea typeface="楷体_GB2312"/>
                  </a:rPr>
                  <a:t>0]</a:t>
                </a:r>
                <a:r>
                  <a:rPr lang="zh-CN" altLang="en-US" sz="2800" b="1" baseline="-25000" dirty="0">
                    <a:latin typeface="宋体" panose="02010600030101010101" pitchFamily="2" charset="-122"/>
                    <a:ea typeface="楷体_GB2312"/>
                  </a:rPr>
                  <a:t>原 </a:t>
                </a:r>
                <a:r>
                  <a:rPr lang="en-US" altLang="zh-CN" sz="2800" b="1" dirty="0">
                    <a:latin typeface="宋体" panose="02010600030101010101" pitchFamily="2" charset="-122"/>
                    <a:ea typeface="楷体_GB2312"/>
                  </a:rPr>
                  <a:t>= 100</a:t>
                </a:r>
                <a:r>
                  <a:rPr lang="en-US" altLang="zh-CN" sz="2800" b="1" baseline="30000" dirty="0">
                    <a:ea typeface="楷体_GB2312"/>
                  </a:rPr>
                  <a:t>…</a:t>
                </a:r>
                <a:r>
                  <a:rPr lang="en-US" altLang="zh-CN" sz="2800" b="1" dirty="0">
                    <a:latin typeface="宋体" panose="02010600030101010101" pitchFamily="2" charset="-122"/>
                    <a:ea typeface="楷体_GB2312"/>
                  </a:rPr>
                  <a:t>0</a:t>
                </a:r>
                <a:endParaRPr lang="en-US" altLang="zh-CN" sz="2800" b="1" u="sng" dirty="0">
                  <a:latin typeface="宋体" panose="02010600030101010101" pitchFamily="2" charset="-122"/>
                  <a:ea typeface="楷体_GB2312"/>
                </a:endParaRPr>
              </a:p>
            </p:txBody>
          </p:sp>
          <p:sp>
            <p:nvSpPr>
              <p:cNvPr id="28693" name="Text Box 75"/>
              <p:cNvSpPr txBox="1"/>
              <p:nvPr/>
            </p:nvSpPr>
            <p:spPr>
              <a:xfrm>
                <a:off x="240" y="2090"/>
                <a:ext cx="5232" cy="980"/>
              </a:xfrm>
              <a:prstGeom prst="rect">
                <a:avLst/>
              </a:prstGeom>
              <a:solidFill>
                <a:srgbClr val="FFCC00"/>
              </a:solid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sz="4000" b="1" dirty="0">
                    <a:solidFill>
                      <a:srgbClr val="FF0000"/>
                    </a:solidFill>
                    <a:latin typeface="宋体" panose="02010600030101010101" pitchFamily="2" charset="-122"/>
                    <a:ea typeface="楷体_GB2312"/>
                    <a:sym typeface="Symbol" panose="05050102010706020507" pitchFamily="18" charset="2"/>
                  </a:rPr>
                  <a:t> </a:t>
                </a:r>
                <a:r>
                  <a:rPr lang="zh-CN" altLang="en-US" sz="2800" b="1" dirty="0">
                    <a:latin typeface="宋体" panose="02010600030101010101" pitchFamily="2" charset="-122"/>
                    <a:ea typeface="楷体_GB2312"/>
                  </a:rPr>
                  <a:t>数值范围： </a:t>
                </a:r>
                <a:r>
                  <a:rPr lang="en-US" altLang="zh-CN" sz="2800" b="1" dirty="0">
                    <a:latin typeface="宋体" panose="02010600030101010101" pitchFamily="2" charset="-122"/>
                    <a:ea typeface="楷体_GB2312"/>
                  </a:rPr>
                  <a:t>+</a:t>
                </a:r>
                <a:r>
                  <a:rPr lang="zh-CN" altLang="en-US" sz="2800" b="1" dirty="0">
                    <a:latin typeface="宋体" panose="02010600030101010101" pitchFamily="2" charset="-122"/>
                    <a:ea typeface="楷体_GB2312"/>
                  </a:rPr>
                  <a:t>（</a:t>
                </a:r>
                <a:r>
                  <a:rPr lang="en-US" altLang="zh-CN" sz="2800" b="1" dirty="0">
                    <a:latin typeface="宋体" panose="02010600030101010101" pitchFamily="2" charset="-122"/>
                    <a:ea typeface="楷体_GB2312"/>
                  </a:rPr>
                  <a:t>2</a:t>
                </a:r>
                <a:r>
                  <a:rPr lang="en-US" altLang="zh-CN" sz="2800" b="1" baseline="30000" dirty="0">
                    <a:latin typeface="宋体" panose="02010600030101010101" pitchFamily="2" charset="-122"/>
                    <a:ea typeface="楷体_GB2312"/>
                  </a:rPr>
                  <a:t>n </a:t>
                </a:r>
                <a:r>
                  <a:rPr lang="en-US" altLang="zh-CN" sz="2800" b="1" baseline="30000" dirty="0">
                    <a:ea typeface="楷体_GB2312"/>
                  </a:rPr>
                  <a:t>–</a:t>
                </a:r>
                <a:r>
                  <a:rPr lang="en-US" altLang="zh-CN" sz="2800" b="1" baseline="30000" dirty="0">
                    <a:latin typeface="宋体" panose="02010600030101010101" pitchFamily="2" charset="-122"/>
                    <a:ea typeface="楷体_GB2312"/>
                  </a:rPr>
                  <a:t>1</a:t>
                </a:r>
                <a:r>
                  <a:rPr lang="en-US" altLang="zh-CN" sz="2800" b="1" dirty="0">
                    <a:latin typeface="宋体" panose="02010600030101010101" pitchFamily="2" charset="-122"/>
                    <a:ea typeface="楷体_GB2312"/>
                  </a:rPr>
                  <a:t>-1</a:t>
                </a:r>
                <a:r>
                  <a:rPr lang="zh-CN" altLang="en-US" sz="2800" b="1" dirty="0">
                    <a:latin typeface="宋体" panose="02010600030101010101" pitchFamily="2" charset="-122"/>
                    <a:ea typeface="楷体_GB2312"/>
                  </a:rPr>
                  <a:t>）≤</a:t>
                </a:r>
                <a:r>
                  <a:rPr lang="en-US" altLang="zh-CN" sz="2800" b="1" dirty="0">
                    <a:latin typeface="宋体" panose="02010600030101010101" pitchFamily="2" charset="-122"/>
                    <a:ea typeface="楷体_GB2312"/>
                  </a:rPr>
                  <a:t>[X]</a:t>
                </a:r>
                <a:r>
                  <a:rPr lang="zh-CN" altLang="en-US" sz="2800" b="1" baseline="-25000" dirty="0">
                    <a:latin typeface="宋体" panose="02010600030101010101" pitchFamily="2" charset="-122"/>
                    <a:ea typeface="楷体_GB2312"/>
                  </a:rPr>
                  <a:t>原</a:t>
                </a:r>
                <a:r>
                  <a:rPr lang="zh-CN" altLang="en-US" sz="2800" b="1" dirty="0">
                    <a:latin typeface="宋体" panose="02010600030101010101" pitchFamily="2" charset="-122"/>
                    <a:ea typeface="楷体_GB2312"/>
                  </a:rPr>
                  <a:t>≤</a:t>
                </a:r>
                <a:r>
                  <a:rPr lang="en-US" altLang="zh-CN" sz="2800" b="1" dirty="0">
                    <a:latin typeface="宋体" panose="02010600030101010101" pitchFamily="2" charset="-122"/>
                    <a:ea typeface="楷体_GB2312"/>
                  </a:rPr>
                  <a:t>-</a:t>
                </a:r>
                <a:r>
                  <a:rPr lang="zh-CN" altLang="en-US" sz="2800" b="1" dirty="0">
                    <a:latin typeface="宋体" panose="02010600030101010101" pitchFamily="2" charset="-122"/>
                    <a:ea typeface="楷体_GB2312"/>
                  </a:rPr>
                  <a:t>（</a:t>
                </a:r>
                <a:r>
                  <a:rPr lang="en-US" altLang="zh-CN" sz="2800" b="1" dirty="0">
                    <a:latin typeface="宋体" panose="02010600030101010101" pitchFamily="2" charset="-122"/>
                    <a:ea typeface="楷体_GB2312"/>
                  </a:rPr>
                  <a:t>2</a:t>
                </a:r>
                <a:r>
                  <a:rPr lang="en-US" altLang="zh-CN" sz="2800" b="1" baseline="30000" dirty="0">
                    <a:latin typeface="宋体" panose="02010600030101010101" pitchFamily="2" charset="-122"/>
                    <a:ea typeface="楷体_GB2312"/>
                  </a:rPr>
                  <a:t>n-1</a:t>
                </a:r>
                <a:r>
                  <a:rPr lang="en-US" altLang="zh-CN" sz="2800" b="1" dirty="0">
                    <a:latin typeface="宋体" panose="02010600030101010101" pitchFamily="2" charset="-122"/>
                    <a:ea typeface="楷体_GB2312"/>
                  </a:rPr>
                  <a:t>-1</a:t>
                </a:r>
                <a:r>
                  <a:rPr lang="zh-CN" altLang="en-US" sz="2800" b="1" dirty="0">
                    <a:latin typeface="宋体" panose="02010600030101010101" pitchFamily="2" charset="-122"/>
                    <a:ea typeface="楷体_GB2312"/>
                  </a:rPr>
                  <a:t>）</a:t>
                </a:r>
              </a:p>
              <a:p>
                <a:pPr marL="0" lvl="0" indent="0" algn="just" eaLnBrk="1" hangingPunct="1">
                  <a:spcBef>
                    <a:spcPct val="0"/>
                  </a:spcBef>
                  <a:buNone/>
                </a:pPr>
                <a:r>
                  <a:rPr lang="zh-CN" altLang="en-US" sz="2800" b="1" dirty="0">
                    <a:latin typeface="宋体" panose="02010600030101010101" pitchFamily="2" charset="-122"/>
                    <a:ea typeface="楷体_GB2312"/>
                  </a:rPr>
                  <a:t>如</a:t>
                </a:r>
                <a:r>
                  <a:rPr lang="en-US" altLang="zh-CN" sz="2800" b="1" dirty="0">
                    <a:latin typeface="宋体" panose="02010600030101010101" pitchFamily="2" charset="-122"/>
                    <a:ea typeface="楷体_GB2312"/>
                  </a:rPr>
                  <a:t>n = 8</a:t>
                </a:r>
                <a:r>
                  <a:rPr lang="zh-CN" altLang="en-US" sz="2800" b="1" dirty="0">
                    <a:latin typeface="宋体" panose="02010600030101010101" pitchFamily="2" charset="-122"/>
                    <a:ea typeface="楷体_GB2312"/>
                  </a:rPr>
                  <a:t>，原码范围</a:t>
                </a:r>
                <a:r>
                  <a:rPr lang="en-US" altLang="zh-CN" sz="2800" b="1" dirty="0">
                    <a:latin typeface="宋体" panose="02010600030101010101" pitchFamily="2" charset="-122"/>
                    <a:ea typeface="楷体_GB2312"/>
                  </a:rPr>
                  <a:t>01111111</a:t>
                </a:r>
                <a:r>
                  <a:rPr lang="zh-CN" altLang="en-US" sz="2800" b="1" dirty="0">
                    <a:latin typeface="宋体" panose="02010600030101010101" pitchFamily="2" charset="-122"/>
                    <a:ea typeface="楷体_GB2312"/>
                  </a:rPr>
                  <a:t>～</a:t>
                </a:r>
                <a:r>
                  <a:rPr lang="en-US" altLang="zh-CN" sz="2800" b="1" dirty="0">
                    <a:latin typeface="宋体" panose="02010600030101010101" pitchFamily="2" charset="-122"/>
                    <a:ea typeface="楷体_GB2312"/>
                  </a:rPr>
                  <a:t>11111111</a:t>
                </a:r>
                <a:r>
                  <a:rPr lang="zh-CN" altLang="en-US" sz="2800" b="1" dirty="0">
                    <a:latin typeface="宋体" panose="02010600030101010101" pitchFamily="2" charset="-122"/>
                    <a:ea typeface="楷体_GB2312"/>
                  </a:rPr>
                  <a:t>，数值范围为</a:t>
                </a:r>
                <a:r>
                  <a:rPr lang="en-US" altLang="zh-CN" sz="2800" b="1" dirty="0">
                    <a:latin typeface="宋体" panose="02010600030101010101" pitchFamily="2" charset="-122"/>
                    <a:ea typeface="楷体_GB2312"/>
                  </a:rPr>
                  <a:t>+127</a:t>
                </a:r>
                <a:r>
                  <a:rPr lang="zh-CN" altLang="en-US" sz="2800" b="1" dirty="0">
                    <a:latin typeface="宋体" panose="02010600030101010101" pitchFamily="2" charset="-122"/>
                    <a:ea typeface="楷体_GB2312"/>
                  </a:rPr>
                  <a:t>～</a:t>
                </a:r>
                <a:r>
                  <a:rPr lang="en-US" altLang="zh-CN" sz="2800" b="1" dirty="0">
                    <a:latin typeface="宋体" panose="02010600030101010101" pitchFamily="2" charset="-122"/>
                    <a:ea typeface="楷体_GB2312"/>
                  </a:rPr>
                  <a:t>-127</a:t>
                </a:r>
              </a:p>
            </p:txBody>
          </p:sp>
          <p:sp>
            <p:nvSpPr>
              <p:cNvPr id="28694" name="Text Box 76"/>
              <p:cNvSpPr txBox="1"/>
              <p:nvPr/>
            </p:nvSpPr>
            <p:spPr>
              <a:xfrm>
                <a:off x="223" y="3024"/>
                <a:ext cx="3573" cy="442"/>
              </a:xfrm>
              <a:prstGeom prst="rect">
                <a:avLst/>
              </a:prstGeom>
              <a:solidFill>
                <a:srgbClr val="FFCC00"/>
              </a:solid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4000" b="1" dirty="0">
                    <a:solidFill>
                      <a:srgbClr val="FF0000"/>
                    </a:solidFill>
                    <a:latin typeface="宋体" panose="02010600030101010101" pitchFamily="2" charset="-122"/>
                    <a:ea typeface="楷体_GB2312"/>
                    <a:sym typeface="Symbol" panose="05050102010706020507" pitchFamily="18" charset="2"/>
                  </a:rPr>
                  <a:t> </a:t>
                </a:r>
                <a:r>
                  <a:rPr lang="zh-CN" altLang="en-US" sz="2800" b="1" dirty="0">
                    <a:latin typeface="宋体" panose="02010600030101010101" pitchFamily="2" charset="-122"/>
                    <a:ea typeface="楷体_GB2312"/>
                  </a:rPr>
                  <a:t>符号位后的尾数即为真值的数值</a:t>
                </a:r>
              </a:p>
            </p:txBody>
          </p:sp>
        </p:grpSp>
      </p:grpSp>
      <p:sp>
        <p:nvSpPr>
          <p:cNvPr id="28686" name="Text Box 8"/>
          <p:cNvSpPr txBox="1"/>
          <p:nvPr/>
        </p:nvSpPr>
        <p:spPr>
          <a:xfrm>
            <a:off x="385763" y="250825"/>
            <a:ext cx="4122737"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600" b="1" dirty="0">
                <a:latin typeface="黑体" panose="02010609060101010101" pitchFamily="49" charset="-122"/>
                <a:ea typeface="黑体" panose="02010609060101010101" pitchFamily="49" charset="-122"/>
              </a:rPr>
              <a:t>5</a:t>
            </a:r>
            <a:r>
              <a:rPr lang="zh-CN" altLang="en-US" sz="3600" b="1" dirty="0">
                <a:latin typeface="黑体" panose="02010609060101010101" pitchFamily="49" charset="-122"/>
                <a:ea typeface="黑体" panose="02010609060101010101" pitchFamily="49" charset="-122"/>
              </a:rPr>
              <a:t>、数值数据的表示</a:t>
            </a:r>
          </a:p>
        </p:txBody>
      </p:sp>
      <p:grpSp>
        <p:nvGrpSpPr>
          <p:cNvPr id="3" name="Group 7"/>
          <p:cNvGrpSpPr/>
          <p:nvPr/>
        </p:nvGrpSpPr>
        <p:grpSpPr>
          <a:xfrm>
            <a:off x="2438400" y="609600"/>
            <a:ext cx="4038600" cy="1371600"/>
            <a:chOff x="1536" y="384"/>
            <a:chExt cx="2544" cy="864"/>
          </a:xfrm>
        </p:grpSpPr>
        <p:sp>
          <p:nvSpPr>
            <p:cNvPr id="28688" name="AutoShape 4"/>
            <p:cNvSpPr/>
            <p:nvPr/>
          </p:nvSpPr>
          <p:spPr>
            <a:xfrm>
              <a:off x="1536" y="384"/>
              <a:ext cx="2544" cy="864"/>
            </a:xfrm>
            <a:prstGeom prst="wedgeRectCallout">
              <a:avLst>
                <a:gd name="adj1" fmla="val -63796"/>
                <a:gd name="adj2" fmla="val 54745"/>
              </a:avLst>
            </a:prstGeom>
            <a:solidFill>
              <a:srgbClr val="FFCC00"/>
            </a:solid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zh-CN" altLang="zh-CN" sz="4400" dirty="0">
                <a:latin typeface="Calibri" panose="020F0502020204030204" pitchFamily="34" charset="0"/>
                <a:ea typeface="楷体_GB2312"/>
              </a:endParaRPr>
            </a:p>
          </p:txBody>
        </p:sp>
        <p:sp>
          <p:nvSpPr>
            <p:cNvPr id="28689" name="Text Box 6"/>
            <p:cNvSpPr txBox="1"/>
            <p:nvPr/>
          </p:nvSpPr>
          <p:spPr>
            <a:xfrm>
              <a:off x="1680" y="537"/>
              <a:ext cx="2112" cy="596"/>
            </a:xfrm>
            <a:prstGeom prst="rect">
              <a:avLst/>
            </a:prstGeom>
            <a:solidFill>
              <a:srgbClr val="FFCC00"/>
            </a:solid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宋体" panose="02010600030101010101" pitchFamily="2" charset="-122"/>
                  <a:ea typeface="楷体_GB2312"/>
                </a:rPr>
                <a:t>数符（</a:t>
              </a:r>
              <a:r>
                <a:rPr lang="en-US" altLang="zh-CN" sz="2800" b="1" dirty="0">
                  <a:latin typeface="宋体" panose="02010600030101010101" pitchFamily="2" charset="-122"/>
                  <a:ea typeface="楷体_GB2312"/>
                </a:rPr>
                <a:t>+/-</a:t>
              </a:r>
              <a:r>
                <a:rPr lang="zh-CN" altLang="en-US" sz="2800" b="1" dirty="0">
                  <a:latin typeface="宋体" panose="02010600030101010101" pitchFamily="2" charset="-122"/>
                  <a:ea typeface="楷体_GB2312"/>
                </a:rPr>
                <a:t>）</a:t>
              </a:r>
              <a:r>
                <a:rPr lang="en-US" altLang="zh-CN" sz="2800" b="1" dirty="0">
                  <a:latin typeface="宋体" panose="02010600030101010101" pitchFamily="2" charset="-122"/>
                  <a:ea typeface="楷体_GB2312"/>
                </a:rPr>
                <a:t>+</a:t>
              </a:r>
              <a:r>
                <a:rPr lang="zh-CN" altLang="en-US" sz="2800" b="1" dirty="0">
                  <a:latin typeface="宋体" panose="02010600030101010101" pitchFamily="2" charset="-122"/>
                  <a:ea typeface="楷体_GB2312"/>
                </a:rPr>
                <a:t>尾数（数值的绝对值</a:t>
              </a:r>
              <a:r>
                <a:rPr lang="zh-CN" altLang="en-US" sz="1800" dirty="0">
                  <a:latin typeface="宋体" panose="02010600030101010101" pitchFamily="2" charset="-122"/>
                  <a:ea typeface="楷体_GB2312"/>
                </a:rPr>
                <a:t>）</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strips(downRight)">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3818"/>
                                        </p:tgtEl>
                                        <p:attrNameLst>
                                          <p:attrName>style.visibility</p:attrName>
                                        </p:attrNameLst>
                                      </p:cBhvr>
                                      <p:to>
                                        <p:strVal val="visible"/>
                                      </p:to>
                                    </p:set>
                                    <p:animEffect transition="in" filter="checkerboard(across)">
                                      <p:cBhvr>
                                        <p:cTn id="28" dur="500"/>
                                        <p:tgtEl>
                                          <p:spTgt spid="3381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38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33847"/>
                                        </p:tgtEl>
                                        <p:attrNameLst>
                                          <p:attrName>style.visibility</p:attrName>
                                        </p:attrNameLst>
                                      </p:cBhvr>
                                      <p:to>
                                        <p:strVal val="visible"/>
                                      </p:to>
                                    </p:set>
                                    <p:anim calcmode="lin" valueType="num">
                                      <p:cBhvr additive="base">
                                        <p:cTn id="41" dur="500" fill="hold"/>
                                        <p:tgtEl>
                                          <p:spTgt spid="33847"/>
                                        </p:tgtEl>
                                        <p:attrNameLst>
                                          <p:attrName>ppt_x</p:attrName>
                                        </p:attrNameLst>
                                      </p:cBhvr>
                                      <p:tavLst>
                                        <p:tav tm="0">
                                          <p:val>
                                            <p:strVal val="1+#ppt_w/2"/>
                                          </p:val>
                                        </p:tav>
                                        <p:tav tm="100000">
                                          <p:val>
                                            <p:strVal val="#ppt_x"/>
                                          </p:val>
                                        </p:tav>
                                      </p:tavLst>
                                    </p:anim>
                                    <p:anim calcmode="lin" valueType="num">
                                      <p:cBhvr additive="base">
                                        <p:cTn id="42" dur="500" fill="hold"/>
                                        <p:tgtEl>
                                          <p:spTgt spid="33847"/>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33854"/>
                                        </p:tgtEl>
                                        <p:attrNameLst>
                                          <p:attrName>style.visibility</p:attrName>
                                        </p:attrNameLst>
                                      </p:cBhvr>
                                      <p:to>
                                        <p:strVal val="visible"/>
                                      </p:to>
                                    </p:set>
                                    <p:anim calcmode="lin" valueType="num">
                                      <p:cBhvr additive="base">
                                        <p:cTn id="47" dur="500" fill="hold"/>
                                        <p:tgtEl>
                                          <p:spTgt spid="33854"/>
                                        </p:tgtEl>
                                        <p:attrNameLst>
                                          <p:attrName>ppt_x</p:attrName>
                                        </p:attrNameLst>
                                      </p:cBhvr>
                                      <p:tavLst>
                                        <p:tav tm="0">
                                          <p:val>
                                            <p:strVal val="1+#ppt_w/2"/>
                                          </p:val>
                                        </p:tav>
                                        <p:tav tm="100000">
                                          <p:val>
                                            <p:strVal val="#ppt_x"/>
                                          </p:val>
                                        </p:tav>
                                      </p:tavLst>
                                    </p:anim>
                                    <p:anim calcmode="lin" valueType="num">
                                      <p:cBhvr additive="base">
                                        <p:cTn id="48" dur="500" fill="hold"/>
                                        <p:tgtEl>
                                          <p:spTgt spid="3385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33859"/>
                                        </p:tgtEl>
                                        <p:attrNameLst>
                                          <p:attrName>style.visibility</p:attrName>
                                        </p:attrNameLst>
                                      </p:cBhvr>
                                      <p:to>
                                        <p:strVal val="visible"/>
                                      </p:to>
                                    </p:set>
                                    <p:anim calcmode="lin" valueType="num">
                                      <p:cBhvr additive="base">
                                        <p:cTn id="53" dur="500" fill="hold"/>
                                        <p:tgtEl>
                                          <p:spTgt spid="33859"/>
                                        </p:tgtEl>
                                        <p:attrNameLst>
                                          <p:attrName>ppt_x</p:attrName>
                                        </p:attrNameLst>
                                      </p:cBhvr>
                                      <p:tavLst>
                                        <p:tav tm="0">
                                          <p:val>
                                            <p:strVal val="1+#ppt_w/2"/>
                                          </p:val>
                                        </p:tav>
                                        <p:tav tm="100000">
                                          <p:val>
                                            <p:strVal val="#ppt_x"/>
                                          </p:val>
                                        </p:tav>
                                      </p:tavLst>
                                    </p:anim>
                                    <p:anim calcmode="lin" valueType="num">
                                      <p:cBhvr additive="base">
                                        <p:cTn id="54" dur="500" fill="hold"/>
                                        <p:tgtEl>
                                          <p:spTgt spid="3385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0-#ppt_w/2"/>
                                          </p:val>
                                        </p:tav>
                                        <p:tav tm="100000">
                                          <p:val>
                                            <p:strVal val="#ppt_x"/>
                                          </p:val>
                                        </p:tav>
                                      </p:tavLst>
                                    </p:anim>
                                    <p:anim calcmode="lin" valueType="num">
                                      <p:cBhvr additive="base">
                                        <p:cTn id="6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338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1"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additive="base">
                                        <p:cTn id="69" dur="500" fill="hold"/>
                                        <p:tgtEl>
                                          <p:spTgt spid="9"/>
                                        </p:tgtEl>
                                        <p:attrNameLst>
                                          <p:attrName>ppt_x</p:attrName>
                                        </p:attrNameLst>
                                      </p:cBhvr>
                                      <p:tavLst>
                                        <p:tav tm="0">
                                          <p:val>
                                            <p:strVal val="#ppt_x"/>
                                          </p:val>
                                        </p:tav>
                                        <p:tav tm="100000">
                                          <p:val>
                                            <p:strVal val="#ppt_x"/>
                                          </p:val>
                                        </p:tav>
                                      </p:tavLst>
                                    </p:anim>
                                    <p:anim calcmode="lin" valueType="num">
                                      <p:cBhvr additive="base">
                                        <p:cTn id="7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33818" grpId="0"/>
      <p:bldP spid="33846" grpId="0"/>
      <p:bldP spid="33847" grpId="0"/>
      <p:bldP spid="33854" grpId="0"/>
      <p:bldP spid="33859" grpId="0"/>
      <p:bldP spid="338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Text Box 5"/>
          <p:cNvSpPr txBox="1"/>
          <p:nvPr/>
        </p:nvSpPr>
        <p:spPr>
          <a:xfrm>
            <a:off x="1003300" y="1341438"/>
            <a:ext cx="2751138" cy="57943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b="1" dirty="0">
                <a:latin typeface="宋体" panose="02010600030101010101" pitchFamily="2" charset="-122"/>
                <a:ea typeface="楷体_GB2312"/>
              </a:rPr>
              <a:t>2. </a:t>
            </a:r>
            <a:r>
              <a:rPr lang="zh-CN" altLang="en-US" b="1" dirty="0">
                <a:latin typeface="宋体" panose="02010600030101010101" pitchFamily="2" charset="-122"/>
                <a:ea typeface="楷体_GB2312"/>
              </a:rPr>
              <a:t>反码</a:t>
            </a:r>
            <a:r>
              <a:rPr lang="en-US" altLang="zh-CN" b="1" dirty="0">
                <a:latin typeface="宋体" panose="02010600030101010101" pitchFamily="2" charset="-122"/>
                <a:ea typeface="楷体_GB2312"/>
              </a:rPr>
              <a:t>[X]</a:t>
            </a:r>
            <a:r>
              <a:rPr lang="zh-CN" altLang="en-US" b="1" baseline="-25000" dirty="0">
                <a:latin typeface="宋体" panose="02010600030101010101" pitchFamily="2" charset="-122"/>
                <a:ea typeface="楷体_GB2312"/>
              </a:rPr>
              <a:t>反：</a:t>
            </a:r>
            <a:endParaRPr lang="zh-CN" altLang="en-US" sz="1800" b="1" baseline="-25000" dirty="0">
              <a:latin typeface="宋体" panose="02010600030101010101" pitchFamily="2" charset="-122"/>
              <a:ea typeface="楷体_GB2312"/>
            </a:endParaRPr>
          </a:p>
        </p:txBody>
      </p:sp>
      <p:sp>
        <p:nvSpPr>
          <p:cNvPr id="34822" name="Text Box 6"/>
          <p:cNvSpPr txBox="1"/>
          <p:nvPr/>
        </p:nvSpPr>
        <p:spPr>
          <a:xfrm>
            <a:off x="3670300" y="1493838"/>
            <a:ext cx="1236663" cy="5191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Calibri" panose="020F0502020204030204" pitchFamily="34" charset="0"/>
                <a:ea typeface="楷体_GB2312"/>
              </a:rPr>
              <a:t>符号位</a:t>
            </a:r>
            <a:endParaRPr lang="zh-CN" altLang="en-US" sz="4400" dirty="0">
              <a:latin typeface="Calibri" panose="020F0502020204030204" pitchFamily="34" charset="0"/>
              <a:ea typeface="楷体_GB2312"/>
            </a:endParaRPr>
          </a:p>
        </p:txBody>
      </p:sp>
      <p:sp>
        <p:nvSpPr>
          <p:cNvPr id="34823" name="Text Box 7"/>
          <p:cNvSpPr txBox="1"/>
          <p:nvPr/>
        </p:nvSpPr>
        <p:spPr>
          <a:xfrm>
            <a:off x="4937125" y="1433513"/>
            <a:ext cx="444500" cy="64135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600" b="1" dirty="0">
                <a:latin typeface="Calibri" panose="020F0502020204030204" pitchFamily="34" charset="0"/>
                <a:ea typeface="楷体_GB2312"/>
              </a:rPr>
              <a:t>+</a:t>
            </a:r>
            <a:endParaRPr lang="en-US" altLang="zh-CN" sz="3600" dirty="0">
              <a:latin typeface="Calibri" panose="020F0502020204030204" pitchFamily="34" charset="0"/>
              <a:ea typeface="楷体_GB2312"/>
            </a:endParaRPr>
          </a:p>
        </p:txBody>
      </p:sp>
      <p:sp>
        <p:nvSpPr>
          <p:cNvPr id="34824" name="Text Box 8"/>
          <p:cNvSpPr txBox="1"/>
          <p:nvPr/>
        </p:nvSpPr>
        <p:spPr>
          <a:xfrm>
            <a:off x="5499100" y="1493838"/>
            <a:ext cx="1611313" cy="5191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chemeClr val="accent2"/>
                </a:solidFill>
                <a:latin typeface="宋体" panose="02010600030101010101" pitchFamily="2" charset="-122"/>
                <a:ea typeface="楷体_GB2312"/>
              </a:rPr>
              <a:t>尾数部分</a:t>
            </a:r>
            <a:endParaRPr lang="zh-CN" altLang="en-US" sz="1800" dirty="0">
              <a:latin typeface="宋体" panose="02010600030101010101" pitchFamily="2" charset="-122"/>
              <a:ea typeface="楷体_GB2312"/>
            </a:endParaRPr>
          </a:p>
        </p:txBody>
      </p:sp>
      <p:sp>
        <p:nvSpPr>
          <p:cNvPr id="34825" name="AutoShape 9" descr="羊皮纸"/>
          <p:cNvSpPr/>
          <p:nvPr/>
        </p:nvSpPr>
        <p:spPr>
          <a:xfrm>
            <a:off x="1409700" y="-77787"/>
            <a:ext cx="6934200" cy="1371600"/>
          </a:xfrm>
          <a:prstGeom prst="wedgeRectCallout">
            <a:avLst>
              <a:gd name="adj1" fmla="val 24380"/>
              <a:gd name="adj2" fmla="val 73380"/>
            </a:avLst>
          </a:prstGeom>
          <a:blipFill rotWithShape="0">
            <a:blip r:embed="rId2"/>
          </a:blipFill>
          <a:ln w="9525">
            <a:noFill/>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zh-CN" altLang="zh-CN" sz="4400" dirty="0">
              <a:latin typeface="Calibri" panose="020F0502020204030204" pitchFamily="34" charset="0"/>
              <a:ea typeface="楷体_GB2312"/>
            </a:endParaRPr>
          </a:p>
        </p:txBody>
      </p:sp>
      <p:sp>
        <p:nvSpPr>
          <p:cNvPr id="34832" name="Text Box 16"/>
          <p:cNvSpPr txBox="1"/>
          <p:nvPr/>
        </p:nvSpPr>
        <p:spPr>
          <a:xfrm>
            <a:off x="1784350" y="146050"/>
            <a:ext cx="6172200" cy="5191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zh-CN" altLang="en-US" sz="2800" b="1" dirty="0">
                <a:latin typeface="宋体" panose="02010600030101010101" pitchFamily="2" charset="-122"/>
                <a:ea typeface="楷体_GB2312"/>
              </a:rPr>
              <a:t>正数：尾数部分与真值形式相同</a:t>
            </a:r>
            <a:endParaRPr lang="zh-CN" altLang="en-US" sz="2800" b="1" dirty="0">
              <a:latin typeface="Calibri" panose="020F0502020204030204" pitchFamily="34" charset="0"/>
              <a:ea typeface="楷体_GB2312"/>
            </a:endParaRPr>
          </a:p>
        </p:txBody>
      </p:sp>
      <p:sp>
        <p:nvSpPr>
          <p:cNvPr id="34833" name="Text Box 17"/>
          <p:cNvSpPr txBox="1"/>
          <p:nvPr/>
        </p:nvSpPr>
        <p:spPr>
          <a:xfrm>
            <a:off x="1765300" y="719138"/>
            <a:ext cx="6096000" cy="51911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宋体" panose="02010600030101010101" pitchFamily="2" charset="-122"/>
                <a:ea typeface="楷体_GB2312"/>
              </a:rPr>
              <a:t>负数：尾数为真值数值部分按位取反</a:t>
            </a:r>
          </a:p>
        </p:txBody>
      </p:sp>
      <p:grpSp>
        <p:nvGrpSpPr>
          <p:cNvPr id="2" name="Group 28"/>
          <p:cNvGrpSpPr/>
          <p:nvPr/>
        </p:nvGrpSpPr>
        <p:grpSpPr>
          <a:xfrm>
            <a:off x="774700" y="2027238"/>
            <a:ext cx="7391400" cy="1295400"/>
            <a:chOff x="240" y="1536"/>
            <a:chExt cx="4656" cy="816"/>
          </a:xfrm>
        </p:grpSpPr>
        <p:sp>
          <p:nvSpPr>
            <p:cNvPr id="29715" name="Rectangle 19" descr="羊皮纸"/>
            <p:cNvSpPr/>
            <p:nvPr/>
          </p:nvSpPr>
          <p:spPr>
            <a:xfrm>
              <a:off x="816" y="1536"/>
              <a:ext cx="4080" cy="816"/>
            </a:xfrm>
            <a:prstGeom prst="rect">
              <a:avLst/>
            </a:prstGeom>
            <a:blipFill rotWithShape="0">
              <a:blip r:embed="rId2"/>
            </a:bli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zh-CN" altLang="zh-CN" sz="4400" dirty="0">
                <a:latin typeface="Calibri" panose="020F0502020204030204" pitchFamily="34" charset="0"/>
                <a:ea typeface="楷体_GB2312"/>
              </a:endParaRPr>
            </a:p>
          </p:txBody>
        </p:sp>
        <p:sp>
          <p:nvSpPr>
            <p:cNvPr id="29716" name="Text Box 20"/>
            <p:cNvSpPr txBox="1"/>
            <p:nvPr/>
          </p:nvSpPr>
          <p:spPr>
            <a:xfrm>
              <a:off x="240" y="1631"/>
              <a:ext cx="2160" cy="32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914400" lvl="2" indent="0" eaLnBrk="1" hangingPunct="1">
                <a:spcBef>
                  <a:spcPct val="0"/>
                </a:spcBef>
                <a:buNone/>
              </a:pPr>
              <a:r>
                <a:rPr lang="en-US" altLang="zh-CN" sz="1800" dirty="0">
                  <a:latin typeface="宋体" panose="02010600030101010101" pitchFamily="2" charset="-122"/>
                  <a:ea typeface="楷体_GB2312"/>
                </a:rPr>
                <a:t> </a:t>
              </a: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1</a:t>
              </a:r>
              <a:r>
                <a:rPr lang="en-US" altLang="zh-CN" sz="2800" b="1" dirty="0">
                  <a:latin typeface="宋体" panose="02010600030101010101" pitchFamily="2" charset="-122"/>
                  <a:ea typeface="楷体_GB2312"/>
                </a:rPr>
                <a:t> = +4</a:t>
              </a:r>
              <a:endParaRPr lang="en-US" altLang="zh-CN" sz="1800" dirty="0">
                <a:latin typeface="宋体" panose="02010600030101010101" pitchFamily="2" charset="-122"/>
                <a:ea typeface="楷体_GB2312"/>
              </a:endParaRPr>
            </a:p>
          </p:txBody>
        </p:sp>
      </p:grpSp>
      <p:sp>
        <p:nvSpPr>
          <p:cNvPr id="34840" name="Text Box 24"/>
          <p:cNvSpPr txBox="1"/>
          <p:nvPr/>
        </p:nvSpPr>
        <p:spPr>
          <a:xfrm>
            <a:off x="1784350" y="2709863"/>
            <a:ext cx="2133600" cy="51911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2</a:t>
            </a:r>
            <a:r>
              <a:rPr lang="en-US" altLang="zh-CN" sz="2800" b="1" dirty="0">
                <a:latin typeface="宋体" panose="02010600030101010101" pitchFamily="2" charset="-122"/>
                <a:ea typeface="楷体_GB2312"/>
              </a:rPr>
              <a:t> = -4</a:t>
            </a:r>
            <a:endParaRPr lang="en-US" altLang="zh-CN" sz="1800" dirty="0">
              <a:latin typeface="宋体" panose="02010600030101010101" pitchFamily="2" charset="-122"/>
              <a:ea typeface="楷体_GB2312"/>
            </a:endParaRPr>
          </a:p>
        </p:txBody>
      </p:sp>
      <p:sp>
        <p:nvSpPr>
          <p:cNvPr id="34842" name="Text Box 26"/>
          <p:cNvSpPr txBox="1"/>
          <p:nvPr/>
        </p:nvSpPr>
        <p:spPr>
          <a:xfrm>
            <a:off x="3517900" y="2149475"/>
            <a:ext cx="4495800" cy="5191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914400" lvl="2" indent="0" eaLnBrk="1" hangingPunct="1">
              <a:spcBef>
                <a:spcPct val="0"/>
              </a:spcBef>
              <a:buNone/>
            </a:pP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1</a:t>
            </a:r>
            <a:r>
              <a:rPr lang="en-US" altLang="zh-CN" sz="2800" b="1" dirty="0">
                <a:latin typeface="宋体" panose="02010600030101010101" pitchFamily="2" charset="-122"/>
                <a:ea typeface="楷体_GB2312"/>
              </a:rPr>
              <a:t>]</a:t>
            </a:r>
            <a:r>
              <a:rPr lang="zh-CN" altLang="en-US" sz="2800" b="1" baseline="-25000" dirty="0">
                <a:latin typeface="宋体" panose="02010600030101010101" pitchFamily="2" charset="-122"/>
                <a:ea typeface="楷体_GB2312"/>
              </a:rPr>
              <a:t>反</a:t>
            </a:r>
            <a:r>
              <a:rPr lang="zh-CN" altLang="en-US" sz="2800" b="1" dirty="0">
                <a:latin typeface="宋体" panose="02010600030101010101" pitchFamily="2" charset="-122"/>
                <a:ea typeface="楷体_GB2312"/>
              </a:rPr>
              <a:t> </a:t>
            </a:r>
            <a:r>
              <a:rPr lang="en-US" altLang="zh-CN" sz="2800" b="1" dirty="0">
                <a:latin typeface="宋体" panose="02010600030101010101" pitchFamily="2" charset="-122"/>
                <a:ea typeface="楷体_GB2312"/>
              </a:rPr>
              <a:t>= </a:t>
            </a:r>
            <a:r>
              <a:rPr lang="en-US" altLang="zh-CN" sz="2800" b="1" dirty="0">
                <a:solidFill>
                  <a:schemeClr val="accent2"/>
                </a:solidFill>
                <a:latin typeface="宋体" panose="02010600030101010101" pitchFamily="2" charset="-122"/>
                <a:ea typeface="楷体_GB2312"/>
              </a:rPr>
              <a:t>0</a:t>
            </a:r>
            <a:r>
              <a:rPr lang="en-US" altLang="zh-CN" sz="2800" b="1" dirty="0">
                <a:latin typeface="宋体" panose="02010600030101010101" pitchFamily="2" charset="-122"/>
                <a:ea typeface="楷体_GB2312"/>
              </a:rPr>
              <a:t>0000100</a:t>
            </a:r>
            <a:endParaRPr lang="en-US" altLang="zh-CN" sz="4400" dirty="0">
              <a:latin typeface="Calibri" panose="020F0502020204030204" pitchFamily="34" charset="0"/>
              <a:ea typeface="楷体_GB2312"/>
            </a:endParaRPr>
          </a:p>
        </p:txBody>
      </p:sp>
      <p:sp>
        <p:nvSpPr>
          <p:cNvPr id="34843" name="Text Box 27"/>
          <p:cNvSpPr txBox="1"/>
          <p:nvPr/>
        </p:nvSpPr>
        <p:spPr>
          <a:xfrm>
            <a:off x="4418013" y="2720975"/>
            <a:ext cx="3036887" cy="5191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2</a:t>
            </a:r>
            <a:r>
              <a:rPr lang="en-US" altLang="zh-CN" sz="2800" b="1" dirty="0">
                <a:latin typeface="宋体" panose="02010600030101010101" pitchFamily="2" charset="-122"/>
                <a:ea typeface="楷体_GB2312"/>
              </a:rPr>
              <a:t>]</a:t>
            </a:r>
            <a:r>
              <a:rPr lang="zh-CN" altLang="en-US" sz="2800" b="1" baseline="-25000" dirty="0">
                <a:latin typeface="宋体" panose="02010600030101010101" pitchFamily="2" charset="-122"/>
                <a:ea typeface="楷体_GB2312"/>
              </a:rPr>
              <a:t>反</a:t>
            </a:r>
            <a:r>
              <a:rPr lang="zh-CN" altLang="en-US" sz="2800" b="1" dirty="0">
                <a:latin typeface="宋体" panose="02010600030101010101" pitchFamily="2" charset="-122"/>
                <a:ea typeface="楷体_GB2312"/>
              </a:rPr>
              <a:t> </a:t>
            </a:r>
            <a:r>
              <a:rPr lang="en-US" altLang="zh-CN" sz="2800" b="1" dirty="0">
                <a:latin typeface="宋体" panose="02010600030101010101" pitchFamily="2" charset="-122"/>
                <a:ea typeface="楷体_GB2312"/>
              </a:rPr>
              <a:t>= </a:t>
            </a:r>
            <a:r>
              <a:rPr lang="en-US" altLang="zh-CN" sz="2800" b="1" dirty="0">
                <a:solidFill>
                  <a:schemeClr val="accent2"/>
                </a:solidFill>
                <a:latin typeface="宋体" panose="02010600030101010101" pitchFamily="2" charset="-122"/>
                <a:ea typeface="楷体_GB2312"/>
              </a:rPr>
              <a:t>1</a:t>
            </a:r>
            <a:r>
              <a:rPr lang="en-US" altLang="zh-CN" sz="2800" b="1" dirty="0">
                <a:latin typeface="宋体" panose="02010600030101010101" pitchFamily="2" charset="-122"/>
                <a:ea typeface="楷体_GB2312"/>
              </a:rPr>
              <a:t>1111011</a:t>
            </a:r>
          </a:p>
        </p:txBody>
      </p:sp>
      <p:grpSp>
        <p:nvGrpSpPr>
          <p:cNvPr id="6" name="组合 5"/>
          <p:cNvGrpSpPr/>
          <p:nvPr/>
        </p:nvGrpSpPr>
        <p:grpSpPr>
          <a:xfrm>
            <a:off x="877888" y="3475038"/>
            <a:ext cx="8310562" cy="3349625"/>
            <a:chOff x="878478" y="3474368"/>
            <a:chExt cx="8310230" cy="3350307"/>
          </a:xfrm>
        </p:grpSpPr>
        <p:sp>
          <p:nvSpPr>
            <p:cNvPr id="29710" name="Text Box 11"/>
            <p:cNvSpPr txBox="1"/>
            <p:nvPr/>
          </p:nvSpPr>
          <p:spPr>
            <a:xfrm>
              <a:off x="878478" y="3474368"/>
              <a:ext cx="2214562" cy="5191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FF0000"/>
                  </a:solidFill>
                  <a:latin typeface="Calibri" panose="020F0502020204030204" pitchFamily="34" charset="0"/>
                  <a:ea typeface="楷体_GB2312"/>
                  <a:sym typeface="Symbol" panose="05050102010706020507" pitchFamily="18" charset="2"/>
                </a:rPr>
                <a:t> </a:t>
              </a:r>
              <a:r>
                <a:rPr lang="zh-CN" altLang="en-US" sz="2800" b="1" dirty="0">
                  <a:latin typeface="Calibri" panose="020F0502020204030204" pitchFamily="34" charset="0"/>
                  <a:ea typeface="楷体_GB2312"/>
                </a:rPr>
                <a:t>反码的性质</a:t>
              </a:r>
              <a:endParaRPr lang="zh-CN" altLang="en-US" sz="4400" dirty="0">
                <a:latin typeface="Calibri" panose="020F0502020204030204" pitchFamily="34" charset="0"/>
                <a:ea typeface="楷体_GB2312"/>
              </a:endParaRPr>
            </a:p>
          </p:txBody>
        </p:sp>
        <p:grpSp>
          <p:nvGrpSpPr>
            <p:cNvPr id="29711" name="组合 30"/>
            <p:cNvGrpSpPr/>
            <p:nvPr/>
          </p:nvGrpSpPr>
          <p:grpSpPr>
            <a:xfrm>
              <a:off x="878478" y="3822838"/>
              <a:ext cx="8310230" cy="3001837"/>
              <a:chOff x="539314" y="843209"/>
              <a:chExt cx="8310230" cy="3001837"/>
            </a:xfrm>
          </p:grpSpPr>
          <p:sp>
            <p:nvSpPr>
              <p:cNvPr id="29712" name="Text Box 45"/>
              <p:cNvSpPr txBox="1"/>
              <p:nvPr/>
            </p:nvSpPr>
            <p:spPr>
              <a:xfrm>
                <a:off x="543744" y="843209"/>
                <a:ext cx="8305800" cy="107721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sz="2400" b="1" dirty="0">
                    <a:solidFill>
                      <a:srgbClr val="FF0000"/>
                    </a:solidFill>
                    <a:latin typeface="宋体" panose="02010600030101010101" pitchFamily="2" charset="-122"/>
                    <a:ea typeface="楷体_GB2312"/>
                    <a:sym typeface="Symbol" panose="05050102010706020507" pitchFamily="18" charset="2"/>
                  </a:rPr>
                  <a:t></a:t>
                </a:r>
                <a:r>
                  <a:rPr lang="en-US" altLang="zh-CN" sz="4000" b="1" dirty="0">
                    <a:solidFill>
                      <a:schemeClr val="accent2"/>
                    </a:solidFill>
                    <a:latin typeface="宋体" panose="02010600030101010101" pitchFamily="2" charset="-122"/>
                    <a:ea typeface="楷体_GB2312"/>
                    <a:sym typeface="Symbol" panose="05050102010706020507" pitchFamily="18" charset="2"/>
                  </a:rPr>
                  <a:t> </a:t>
                </a:r>
                <a:r>
                  <a:rPr lang="en-US" altLang="zh-CN" sz="2400" b="1" dirty="0">
                    <a:ea typeface="楷体_GB2312"/>
                  </a:rPr>
                  <a:t>“</a:t>
                </a:r>
                <a:r>
                  <a:rPr lang="en-US" altLang="zh-CN" sz="2400" b="1" dirty="0">
                    <a:latin typeface="宋体" panose="02010600030101010101" pitchFamily="2" charset="-122"/>
                    <a:ea typeface="楷体_GB2312"/>
                  </a:rPr>
                  <a:t>0</a:t>
                </a:r>
                <a:r>
                  <a:rPr lang="en-US" altLang="zh-CN" sz="2400" b="1" dirty="0">
                    <a:ea typeface="楷体_GB2312"/>
                  </a:rPr>
                  <a:t>”</a:t>
                </a:r>
                <a:r>
                  <a:rPr lang="zh-CN" altLang="en-US" sz="2400" b="1" dirty="0">
                    <a:latin typeface="宋体" panose="02010600030101010101" pitchFamily="2" charset="-122"/>
                    <a:ea typeface="楷体_GB2312"/>
                  </a:rPr>
                  <a:t>有两种表示形式</a:t>
                </a:r>
              </a:p>
              <a:p>
                <a:pPr marL="0" lvl="0" indent="0" algn="just" eaLnBrk="1" hangingPunct="1">
                  <a:spcBef>
                    <a:spcPct val="0"/>
                  </a:spcBef>
                  <a:buNone/>
                </a:pPr>
                <a:r>
                  <a:rPr lang="en-US" altLang="zh-CN" sz="2400" b="1" dirty="0">
                    <a:latin typeface="宋体" panose="02010600030101010101" pitchFamily="2" charset="-122"/>
                    <a:ea typeface="楷体_GB2312"/>
                  </a:rPr>
                  <a:t>[+00</a:t>
                </a:r>
                <a:r>
                  <a:rPr lang="en-US" altLang="zh-CN" sz="2400" b="1" baseline="30000" dirty="0">
                    <a:ea typeface="楷体_GB2312"/>
                  </a:rPr>
                  <a:t>…</a:t>
                </a:r>
                <a:r>
                  <a:rPr lang="en-US" altLang="zh-CN" sz="2400" b="1" dirty="0">
                    <a:latin typeface="宋体" panose="02010600030101010101" pitchFamily="2" charset="-122"/>
                    <a:ea typeface="楷体_GB2312"/>
                  </a:rPr>
                  <a:t>0]</a:t>
                </a:r>
                <a:r>
                  <a:rPr lang="zh-CN" altLang="en-US" sz="2400" b="1" baseline="-25000" dirty="0">
                    <a:latin typeface="宋体" panose="02010600030101010101" pitchFamily="2" charset="-122"/>
                    <a:ea typeface="楷体_GB2312"/>
                  </a:rPr>
                  <a:t>反 </a:t>
                </a:r>
                <a:r>
                  <a:rPr lang="en-US" altLang="zh-CN" sz="2400" b="1" dirty="0">
                    <a:latin typeface="宋体" panose="02010600030101010101" pitchFamily="2" charset="-122"/>
                    <a:ea typeface="楷体_GB2312"/>
                  </a:rPr>
                  <a:t>= 000</a:t>
                </a:r>
                <a:r>
                  <a:rPr lang="en-US" altLang="zh-CN" sz="2400" b="1" baseline="30000" dirty="0">
                    <a:ea typeface="楷体_GB2312"/>
                  </a:rPr>
                  <a:t>…</a:t>
                </a:r>
                <a:r>
                  <a:rPr lang="en-US" altLang="zh-CN" sz="2400" b="1" dirty="0">
                    <a:latin typeface="宋体" panose="02010600030101010101" pitchFamily="2" charset="-122"/>
                    <a:ea typeface="楷体_GB2312"/>
                  </a:rPr>
                  <a:t>0 </a:t>
                </a:r>
                <a:r>
                  <a:rPr lang="zh-CN" altLang="en-US" sz="2400" b="1" dirty="0">
                    <a:latin typeface="宋体" panose="02010600030101010101" pitchFamily="2" charset="-122"/>
                    <a:ea typeface="楷体_GB2312"/>
                  </a:rPr>
                  <a:t>而 </a:t>
                </a:r>
                <a:r>
                  <a:rPr lang="en-US" altLang="zh-CN" sz="2400" b="1" dirty="0">
                    <a:latin typeface="宋体" panose="02010600030101010101" pitchFamily="2" charset="-122"/>
                    <a:ea typeface="楷体_GB2312"/>
                  </a:rPr>
                  <a:t>[-00</a:t>
                </a:r>
                <a:r>
                  <a:rPr lang="en-US" altLang="zh-CN" sz="2400" b="1" baseline="30000" dirty="0">
                    <a:ea typeface="楷体_GB2312"/>
                  </a:rPr>
                  <a:t>…</a:t>
                </a:r>
                <a:r>
                  <a:rPr lang="en-US" altLang="zh-CN" sz="2400" b="1" dirty="0">
                    <a:latin typeface="宋体" panose="02010600030101010101" pitchFamily="2" charset="-122"/>
                    <a:ea typeface="楷体_GB2312"/>
                  </a:rPr>
                  <a:t>0]</a:t>
                </a:r>
                <a:r>
                  <a:rPr lang="zh-CN" altLang="en-US" sz="2400" b="1" baseline="-25000" dirty="0">
                    <a:latin typeface="宋体" panose="02010600030101010101" pitchFamily="2" charset="-122"/>
                    <a:ea typeface="楷体_GB2312"/>
                  </a:rPr>
                  <a:t>反 </a:t>
                </a:r>
                <a:r>
                  <a:rPr lang="en-US" altLang="zh-CN" sz="2400" b="1" dirty="0">
                    <a:latin typeface="宋体" panose="02010600030101010101" pitchFamily="2" charset="-122"/>
                    <a:ea typeface="楷体_GB2312"/>
                  </a:rPr>
                  <a:t>= 111</a:t>
                </a:r>
                <a:r>
                  <a:rPr lang="en-US" altLang="zh-CN" sz="2400" b="1" baseline="30000" dirty="0">
                    <a:ea typeface="楷体_GB2312"/>
                  </a:rPr>
                  <a:t>…</a:t>
                </a:r>
                <a:r>
                  <a:rPr lang="en-US" altLang="zh-CN" sz="2400" b="1" dirty="0">
                    <a:latin typeface="宋体" panose="02010600030101010101" pitchFamily="2" charset="-122"/>
                    <a:ea typeface="楷体_GB2312"/>
                  </a:rPr>
                  <a:t>1</a:t>
                </a:r>
                <a:endParaRPr lang="en-US" altLang="zh-CN" sz="2400" b="1" u="sng" dirty="0">
                  <a:latin typeface="宋体" panose="02010600030101010101" pitchFamily="2" charset="-122"/>
                  <a:ea typeface="楷体_GB2312"/>
                </a:endParaRPr>
              </a:p>
            </p:txBody>
          </p:sp>
          <p:sp>
            <p:nvSpPr>
              <p:cNvPr id="29713" name="Text Box 46"/>
              <p:cNvSpPr txBox="1"/>
              <p:nvPr/>
            </p:nvSpPr>
            <p:spPr>
              <a:xfrm>
                <a:off x="539314" y="1782091"/>
                <a:ext cx="6650409" cy="14465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sz="2400" b="1" dirty="0">
                    <a:solidFill>
                      <a:srgbClr val="FF0000"/>
                    </a:solidFill>
                    <a:latin typeface="宋体" panose="02010600030101010101" pitchFamily="2" charset="-122"/>
                    <a:ea typeface="楷体_GB2312"/>
                    <a:sym typeface="Symbol" panose="05050102010706020507" pitchFamily="18" charset="2"/>
                  </a:rPr>
                  <a:t></a:t>
                </a:r>
                <a:r>
                  <a:rPr lang="en-US" altLang="zh-CN" sz="4000" b="1" dirty="0">
                    <a:solidFill>
                      <a:srgbClr val="FF0000"/>
                    </a:solidFill>
                    <a:latin typeface="宋体" panose="02010600030101010101" pitchFamily="2" charset="-122"/>
                    <a:ea typeface="楷体_GB2312"/>
                    <a:sym typeface="Symbol" panose="05050102010706020507" pitchFamily="18" charset="2"/>
                  </a:rPr>
                  <a:t> </a:t>
                </a:r>
                <a:r>
                  <a:rPr lang="zh-CN" altLang="en-US" sz="2400" b="1" dirty="0">
                    <a:latin typeface="宋体" panose="02010600030101010101" pitchFamily="2" charset="-122"/>
                    <a:ea typeface="楷体_GB2312"/>
                  </a:rPr>
                  <a:t>数值范围： </a:t>
                </a:r>
                <a:r>
                  <a:rPr lang="en-US" altLang="zh-CN" sz="2400" b="1" dirty="0">
                    <a:latin typeface="宋体" panose="02010600030101010101" pitchFamily="2" charset="-122"/>
                    <a:ea typeface="楷体_GB2312"/>
                  </a:rPr>
                  <a:t>+</a:t>
                </a:r>
                <a:r>
                  <a:rPr lang="zh-CN" altLang="en-US" sz="2400" b="1" dirty="0">
                    <a:latin typeface="宋体" panose="02010600030101010101" pitchFamily="2" charset="-122"/>
                    <a:ea typeface="楷体_GB2312"/>
                  </a:rPr>
                  <a:t>（</a:t>
                </a:r>
                <a:r>
                  <a:rPr lang="en-US" altLang="zh-CN" sz="2400" b="1" dirty="0">
                    <a:latin typeface="宋体" panose="02010600030101010101" pitchFamily="2" charset="-122"/>
                    <a:ea typeface="楷体_GB2312"/>
                  </a:rPr>
                  <a:t>2</a:t>
                </a:r>
                <a:r>
                  <a:rPr lang="en-US" altLang="zh-CN" sz="2400" b="1" baseline="30000" dirty="0">
                    <a:latin typeface="宋体" panose="02010600030101010101" pitchFamily="2" charset="-122"/>
                    <a:ea typeface="楷体_GB2312"/>
                  </a:rPr>
                  <a:t>n </a:t>
                </a:r>
                <a:r>
                  <a:rPr lang="en-US" altLang="zh-CN" sz="2400" b="1" baseline="30000" dirty="0">
                    <a:ea typeface="楷体_GB2312"/>
                  </a:rPr>
                  <a:t>–</a:t>
                </a:r>
                <a:r>
                  <a:rPr lang="en-US" altLang="zh-CN" sz="2400" b="1" baseline="30000" dirty="0">
                    <a:latin typeface="宋体" panose="02010600030101010101" pitchFamily="2" charset="-122"/>
                    <a:ea typeface="楷体_GB2312"/>
                  </a:rPr>
                  <a:t>1</a:t>
                </a:r>
                <a:r>
                  <a:rPr lang="en-US" altLang="zh-CN" sz="2400" b="1" dirty="0">
                    <a:latin typeface="宋体" panose="02010600030101010101" pitchFamily="2" charset="-122"/>
                    <a:ea typeface="楷体_GB2312"/>
                  </a:rPr>
                  <a:t>-1</a:t>
                </a:r>
                <a:r>
                  <a:rPr lang="zh-CN" altLang="en-US" sz="2400" b="1" dirty="0">
                    <a:latin typeface="宋体" panose="02010600030101010101" pitchFamily="2" charset="-122"/>
                    <a:ea typeface="楷体_GB2312"/>
                  </a:rPr>
                  <a:t>）≤</a:t>
                </a:r>
                <a:r>
                  <a:rPr lang="en-US" altLang="zh-CN" sz="2400" b="1" dirty="0">
                    <a:latin typeface="宋体" panose="02010600030101010101" pitchFamily="2" charset="-122"/>
                    <a:ea typeface="楷体_GB2312"/>
                  </a:rPr>
                  <a:t>[X]</a:t>
                </a:r>
                <a:r>
                  <a:rPr lang="zh-CN" altLang="en-US" sz="2400" b="1" baseline="-25000" dirty="0">
                    <a:latin typeface="宋体" panose="02010600030101010101" pitchFamily="2" charset="-122"/>
                    <a:ea typeface="楷体_GB2312"/>
                  </a:rPr>
                  <a:t>反</a:t>
                </a:r>
                <a:r>
                  <a:rPr lang="zh-CN" altLang="en-US" sz="2400" b="1" dirty="0">
                    <a:latin typeface="宋体" panose="02010600030101010101" pitchFamily="2" charset="-122"/>
                    <a:ea typeface="楷体_GB2312"/>
                  </a:rPr>
                  <a:t>≤</a:t>
                </a:r>
                <a:r>
                  <a:rPr lang="en-US" altLang="zh-CN" sz="2400" b="1" dirty="0">
                    <a:latin typeface="宋体" panose="02010600030101010101" pitchFamily="2" charset="-122"/>
                    <a:ea typeface="楷体_GB2312"/>
                  </a:rPr>
                  <a:t>-</a:t>
                </a:r>
                <a:r>
                  <a:rPr lang="zh-CN" altLang="en-US" sz="2400" b="1" dirty="0">
                    <a:latin typeface="宋体" panose="02010600030101010101" pitchFamily="2" charset="-122"/>
                    <a:ea typeface="楷体_GB2312"/>
                  </a:rPr>
                  <a:t>（</a:t>
                </a:r>
                <a:r>
                  <a:rPr lang="en-US" altLang="zh-CN" sz="2400" b="1" dirty="0">
                    <a:latin typeface="宋体" panose="02010600030101010101" pitchFamily="2" charset="-122"/>
                    <a:ea typeface="楷体_GB2312"/>
                  </a:rPr>
                  <a:t>2</a:t>
                </a:r>
                <a:r>
                  <a:rPr lang="en-US" altLang="zh-CN" sz="2400" b="1" baseline="30000" dirty="0">
                    <a:latin typeface="宋体" panose="02010600030101010101" pitchFamily="2" charset="-122"/>
                    <a:ea typeface="楷体_GB2312"/>
                  </a:rPr>
                  <a:t>n-1</a:t>
                </a:r>
                <a:r>
                  <a:rPr lang="en-US" altLang="zh-CN" sz="2400" b="1" dirty="0">
                    <a:latin typeface="宋体" panose="02010600030101010101" pitchFamily="2" charset="-122"/>
                    <a:ea typeface="楷体_GB2312"/>
                  </a:rPr>
                  <a:t>-1</a:t>
                </a:r>
                <a:r>
                  <a:rPr lang="zh-CN" altLang="en-US" sz="2400" b="1" dirty="0">
                    <a:latin typeface="宋体" panose="02010600030101010101" pitchFamily="2" charset="-122"/>
                    <a:ea typeface="楷体_GB2312"/>
                  </a:rPr>
                  <a:t>）</a:t>
                </a:r>
              </a:p>
              <a:p>
                <a:pPr marL="0" lvl="0" indent="0" algn="just" eaLnBrk="1" hangingPunct="1">
                  <a:spcBef>
                    <a:spcPct val="0"/>
                  </a:spcBef>
                  <a:buNone/>
                </a:pPr>
                <a:r>
                  <a:rPr lang="zh-CN" altLang="en-US" sz="2400" b="1" dirty="0">
                    <a:latin typeface="宋体" panose="02010600030101010101" pitchFamily="2" charset="-122"/>
                    <a:ea typeface="楷体_GB2312"/>
                  </a:rPr>
                  <a:t>如</a:t>
                </a:r>
                <a:r>
                  <a:rPr lang="en-US" altLang="zh-CN" sz="2400" b="1" dirty="0">
                    <a:latin typeface="宋体" panose="02010600030101010101" pitchFamily="2" charset="-122"/>
                    <a:ea typeface="楷体_GB2312"/>
                  </a:rPr>
                  <a:t>n = 8</a:t>
                </a:r>
                <a:r>
                  <a:rPr lang="zh-CN" altLang="en-US" sz="2400" b="1" dirty="0">
                    <a:latin typeface="宋体" panose="02010600030101010101" pitchFamily="2" charset="-122"/>
                    <a:ea typeface="楷体_GB2312"/>
                  </a:rPr>
                  <a:t>，反码范围</a:t>
                </a:r>
                <a:r>
                  <a:rPr lang="en-US" altLang="zh-CN" sz="2400" b="1" dirty="0">
                    <a:latin typeface="宋体" panose="02010600030101010101" pitchFamily="2" charset="-122"/>
                    <a:ea typeface="楷体_GB2312"/>
                  </a:rPr>
                  <a:t>01111111</a:t>
                </a:r>
                <a:r>
                  <a:rPr lang="zh-CN" altLang="en-US" sz="2400" b="1" dirty="0">
                    <a:latin typeface="宋体" panose="02010600030101010101" pitchFamily="2" charset="-122"/>
                    <a:ea typeface="楷体_GB2312"/>
                  </a:rPr>
                  <a:t>～</a:t>
                </a:r>
                <a:r>
                  <a:rPr lang="en-US" altLang="zh-CN" sz="2400" b="1" dirty="0">
                    <a:latin typeface="宋体" panose="02010600030101010101" pitchFamily="2" charset="-122"/>
                    <a:ea typeface="楷体_GB2312"/>
                  </a:rPr>
                  <a:t>10000000</a:t>
                </a:r>
                <a:r>
                  <a:rPr lang="zh-CN" altLang="en-US" sz="2400" b="1" dirty="0">
                    <a:latin typeface="宋体" panose="02010600030101010101" pitchFamily="2" charset="-122"/>
                    <a:ea typeface="楷体_GB2312"/>
                  </a:rPr>
                  <a:t>，数值范围为</a:t>
                </a:r>
                <a:r>
                  <a:rPr lang="en-US" altLang="zh-CN" sz="2400" b="1" dirty="0">
                    <a:latin typeface="宋体" panose="02010600030101010101" pitchFamily="2" charset="-122"/>
                    <a:ea typeface="楷体_GB2312"/>
                  </a:rPr>
                  <a:t>+127</a:t>
                </a:r>
                <a:r>
                  <a:rPr lang="zh-CN" altLang="en-US" sz="2400" b="1" dirty="0">
                    <a:latin typeface="宋体" panose="02010600030101010101" pitchFamily="2" charset="-122"/>
                    <a:ea typeface="楷体_GB2312"/>
                  </a:rPr>
                  <a:t>～</a:t>
                </a:r>
                <a:r>
                  <a:rPr lang="en-US" altLang="zh-CN" sz="2400" b="1" dirty="0">
                    <a:latin typeface="宋体" panose="02010600030101010101" pitchFamily="2" charset="-122"/>
                    <a:ea typeface="楷体_GB2312"/>
                  </a:rPr>
                  <a:t>-127</a:t>
                </a:r>
              </a:p>
            </p:txBody>
          </p:sp>
          <p:sp>
            <p:nvSpPr>
              <p:cNvPr id="29714" name="Text Box 47"/>
              <p:cNvSpPr txBox="1"/>
              <p:nvPr/>
            </p:nvSpPr>
            <p:spPr>
              <a:xfrm>
                <a:off x="539314" y="3137160"/>
                <a:ext cx="6247223" cy="707886"/>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0000"/>
                    </a:solidFill>
                    <a:latin typeface="宋体" panose="02010600030101010101" pitchFamily="2" charset="-122"/>
                    <a:ea typeface="楷体_GB2312"/>
                    <a:sym typeface="Symbol" panose="05050102010706020507" pitchFamily="18" charset="2"/>
                  </a:rPr>
                  <a:t></a:t>
                </a:r>
                <a:r>
                  <a:rPr lang="en-US" altLang="zh-CN" sz="4000" b="1" dirty="0">
                    <a:solidFill>
                      <a:srgbClr val="FF0000"/>
                    </a:solidFill>
                    <a:latin typeface="宋体" panose="02010600030101010101" pitchFamily="2" charset="-122"/>
                    <a:ea typeface="楷体_GB2312"/>
                    <a:sym typeface="Symbol" panose="05050102010706020507" pitchFamily="18" charset="2"/>
                  </a:rPr>
                  <a:t> </a:t>
                </a:r>
                <a:r>
                  <a:rPr lang="zh-CN" altLang="en-US" sz="2400" b="1" dirty="0">
                    <a:latin typeface="宋体" panose="02010600030101010101" pitchFamily="2" charset="-122"/>
                    <a:ea typeface="楷体_GB2312"/>
                  </a:rPr>
                  <a:t>符号位后的尾数是否为真值取决于符号位</a:t>
                </a:r>
                <a:endParaRPr lang="zh-CN" altLang="en-US" sz="2800" b="1" dirty="0">
                  <a:latin typeface="宋体" panose="02010600030101010101" pitchFamily="2" charset="-122"/>
                  <a:ea typeface="楷体_GB2312"/>
                </a:endParaRPr>
              </a:p>
            </p:txBody>
          </p:sp>
        </p:gr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34822"/>
                                        </p:tgtEl>
                                        <p:attrNameLst>
                                          <p:attrName>style.visibility</p:attrName>
                                        </p:attrNameLst>
                                      </p:cBhvr>
                                      <p:to>
                                        <p:strVal val="visible"/>
                                      </p:to>
                                    </p:set>
                                    <p:anim calcmode="lin" valueType="num">
                                      <p:cBhvr additive="base">
                                        <p:cTn id="11" dur="500" fill="hold"/>
                                        <p:tgtEl>
                                          <p:spTgt spid="34822"/>
                                        </p:tgtEl>
                                        <p:attrNameLst>
                                          <p:attrName>ppt_x</p:attrName>
                                        </p:attrNameLst>
                                      </p:cBhvr>
                                      <p:tavLst>
                                        <p:tav tm="0">
                                          <p:val>
                                            <p:strVal val="1+#ppt_w/2"/>
                                          </p:val>
                                        </p:tav>
                                        <p:tav tm="100000">
                                          <p:val>
                                            <p:strVal val="#ppt_x"/>
                                          </p:val>
                                        </p:tav>
                                      </p:tavLst>
                                    </p:anim>
                                    <p:anim calcmode="lin" valueType="num">
                                      <p:cBhvr additive="base">
                                        <p:cTn id="12" dur="500" fill="hold"/>
                                        <p:tgtEl>
                                          <p:spTgt spid="3482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4823"/>
                                        </p:tgtEl>
                                        <p:attrNameLst>
                                          <p:attrName>style.visibility</p:attrName>
                                        </p:attrNameLst>
                                      </p:cBhvr>
                                      <p:to>
                                        <p:strVal val="visible"/>
                                      </p:to>
                                    </p:set>
                                    <p:anim calcmode="lin" valueType="num">
                                      <p:cBhvr additive="base">
                                        <p:cTn id="17" dur="500" fill="hold"/>
                                        <p:tgtEl>
                                          <p:spTgt spid="34823"/>
                                        </p:tgtEl>
                                        <p:attrNameLst>
                                          <p:attrName>ppt_x</p:attrName>
                                        </p:attrNameLst>
                                      </p:cBhvr>
                                      <p:tavLst>
                                        <p:tav tm="0">
                                          <p:val>
                                            <p:strVal val="1+#ppt_w/2"/>
                                          </p:val>
                                        </p:tav>
                                        <p:tav tm="100000">
                                          <p:val>
                                            <p:strVal val="#ppt_x"/>
                                          </p:val>
                                        </p:tav>
                                      </p:tavLst>
                                    </p:anim>
                                    <p:anim calcmode="lin" valueType="num">
                                      <p:cBhvr additive="base">
                                        <p:cTn id="18" dur="500" fill="hold"/>
                                        <p:tgtEl>
                                          <p:spTgt spid="3482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4824"/>
                                        </p:tgtEl>
                                        <p:attrNameLst>
                                          <p:attrName>style.visibility</p:attrName>
                                        </p:attrNameLst>
                                      </p:cBhvr>
                                      <p:to>
                                        <p:strVal val="visible"/>
                                      </p:to>
                                    </p:set>
                                    <p:anim calcmode="lin" valueType="num">
                                      <p:cBhvr additive="base">
                                        <p:cTn id="23" dur="500" fill="hold"/>
                                        <p:tgtEl>
                                          <p:spTgt spid="34824"/>
                                        </p:tgtEl>
                                        <p:attrNameLst>
                                          <p:attrName>ppt_x</p:attrName>
                                        </p:attrNameLst>
                                      </p:cBhvr>
                                      <p:tavLst>
                                        <p:tav tm="0">
                                          <p:val>
                                            <p:strVal val="1+#ppt_w/2"/>
                                          </p:val>
                                        </p:tav>
                                        <p:tav tm="100000">
                                          <p:val>
                                            <p:strVal val="#ppt_x"/>
                                          </p:val>
                                        </p:tav>
                                      </p:tavLst>
                                    </p:anim>
                                    <p:anim calcmode="lin" valueType="num">
                                      <p:cBhvr additive="base">
                                        <p:cTn id="24" dur="500" fill="hold"/>
                                        <p:tgtEl>
                                          <p:spTgt spid="3482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4825"/>
                                        </p:tgtEl>
                                        <p:attrNameLst>
                                          <p:attrName>style.visibility</p:attrName>
                                        </p:attrNameLst>
                                      </p:cBhvr>
                                      <p:to>
                                        <p:strVal val="visible"/>
                                      </p:to>
                                    </p:set>
                                    <p:anim calcmode="lin" valueType="num">
                                      <p:cBhvr additive="base">
                                        <p:cTn id="29" dur="500" fill="hold"/>
                                        <p:tgtEl>
                                          <p:spTgt spid="34825"/>
                                        </p:tgtEl>
                                        <p:attrNameLst>
                                          <p:attrName>ppt_x</p:attrName>
                                        </p:attrNameLst>
                                      </p:cBhvr>
                                      <p:tavLst>
                                        <p:tav tm="0">
                                          <p:val>
                                            <p:strVal val="0-#ppt_w/2"/>
                                          </p:val>
                                        </p:tav>
                                        <p:tav tm="100000">
                                          <p:val>
                                            <p:strVal val="#ppt_x"/>
                                          </p:val>
                                        </p:tav>
                                      </p:tavLst>
                                    </p:anim>
                                    <p:anim calcmode="lin" valueType="num">
                                      <p:cBhvr additive="base">
                                        <p:cTn id="30" dur="500" fill="hold"/>
                                        <p:tgtEl>
                                          <p:spTgt spid="3482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iterate type="wd">
                                    <p:tmPct val="100000"/>
                                  </p:iterate>
                                  <p:childTnLst>
                                    <p:set>
                                      <p:cBhvr>
                                        <p:cTn id="34" dur="1" fill="hold">
                                          <p:stCondLst>
                                            <p:cond delay="0"/>
                                          </p:stCondLst>
                                        </p:cTn>
                                        <p:tgtEl>
                                          <p:spTgt spid="34832"/>
                                        </p:tgtEl>
                                        <p:attrNameLst>
                                          <p:attrName>style.visibility</p:attrName>
                                        </p:attrNameLst>
                                      </p:cBhvr>
                                      <p:to>
                                        <p:strVal val="visible"/>
                                      </p:to>
                                    </p:set>
                                    <p:animEffect transition="in" filter="wipe(left)">
                                      <p:cBhvr>
                                        <p:cTn id="35" dur="300"/>
                                        <p:tgtEl>
                                          <p:spTgt spid="3483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iterate type="wd">
                                    <p:tmPct val="100000"/>
                                  </p:iterate>
                                  <p:childTnLst>
                                    <p:set>
                                      <p:cBhvr>
                                        <p:cTn id="39" dur="1" fill="hold">
                                          <p:stCondLst>
                                            <p:cond delay="0"/>
                                          </p:stCondLst>
                                        </p:cTn>
                                        <p:tgtEl>
                                          <p:spTgt spid="34833"/>
                                        </p:tgtEl>
                                        <p:attrNameLst>
                                          <p:attrName>style.visibility</p:attrName>
                                        </p:attrNameLst>
                                      </p:cBhvr>
                                      <p:to>
                                        <p:strVal val="visible"/>
                                      </p:to>
                                    </p:set>
                                    <p:animEffect transition="in" filter="wipe(left)">
                                      <p:cBhvr>
                                        <p:cTn id="40" dur="300"/>
                                        <p:tgtEl>
                                          <p:spTgt spid="3483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4842"/>
                                        </p:tgtEl>
                                        <p:attrNameLst>
                                          <p:attrName>style.visibility</p:attrName>
                                        </p:attrNameLst>
                                      </p:cBhvr>
                                      <p:to>
                                        <p:strVal val="visible"/>
                                      </p:to>
                                    </p:set>
                                    <p:anim calcmode="lin" valueType="num">
                                      <p:cBhvr additive="base">
                                        <p:cTn id="49" dur="500" fill="hold"/>
                                        <p:tgtEl>
                                          <p:spTgt spid="34842"/>
                                        </p:tgtEl>
                                        <p:attrNameLst>
                                          <p:attrName>ppt_x</p:attrName>
                                        </p:attrNameLst>
                                      </p:cBhvr>
                                      <p:tavLst>
                                        <p:tav tm="0">
                                          <p:val>
                                            <p:strVal val="1+#ppt_w/2"/>
                                          </p:val>
                                        </p:tav>
                                        <p:tav tm="100000">
                                          <p:val>
                                            <p:strVal val="#ppt_x"/>
                                          </p:val>
                                        </p:tav>
                                      </p:tavLst>
                                    </p:anim>
                                    <p:anim calcmode="lin" valueType="num">
                                      <p:cBhvr additive="base">
                                        <p:cTn id="50" dur="500" fill="hold"/>
                                        <p:tgtEl>
                                          <p:spTgt spid="3484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48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34843"/>
                                        </p:tgtEl>
                                        <p:attrNameLst>
                                          <p:attrName>style.visibility</p:attrName>
                                        </p:attrNameLst>
                                      </p:cBhvr>
                                      <p:to>
                                        <p:strVal val="visible"/>
                                      </p:to>
                                    </p:set>
                                    <p:anim calcmode="lin" valueType="num">
                                      <p:cBhvr additive="base">
                                        <p:cTn id="59" dur="500" fill="hold"/>
                                        <p:tgtEl>
                                          <p:spTgt spid="34843"/>
                                        </p:tgtEl>
                                        <p:attrNameLst>
                                          <p:attrName>ppt_x</p:attrName>
                                        </p:attrNameLst>
                                      </p:cBhvr>
                                      <p:tavLst>
                                        <p:tav tm="0">
                                          <p:val>
                                            <p:strVal val="1+#ppt_w/2"/>
                                          </p:val>
                                        </p:tav>
                                        <p:tav tm="100000">
                                          <p:val>
                                            <p:strVal val="#ppt_x"/>
                                          </p:val>
                                        </p:tav>
                                      </p:tavLst>
                                    </p:anim>
                                    <p:anim calcmode="lin" valueType="num">
                                      <p:cBhvr additive="base">
                                        <p:cTn id="60" dur="500" fill="hold"/>
                                        <p:tgtEl>
                                          <p:spTgt spid="34843"/>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ppt_x"/>
                                          </p:val>
                                        </p:tav>
                                        <p:tav tm="100000">
                                          <p:val>
                                            <p:strVal val="#ppt_x"/>
                                          </p:val>
                                        </p:tav>
                                      </p:tavLst>
                                    </p:anim>
                                    <p:anim calcmode="lin" valueType="num">
                                      <p:cBhvr additive="base">
                                        <p:cTn id="6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P spid="34822" grpId="0"/>
      <p:bldP spid="34823" grpId="0"/>
      <p:bldP spid="34824" grpId="0"/>
      <p:bldP spid="34825" grpId="0" animBg="1"/>
      <p:bldP spid="34832" grpId="0"/>
      <p:bldP spid="34833" grpId="0"/>
      <p:bldP spid="34840" grpId="0"/>
      <p:bldP spid="34842" grpId="0"/>
      <p:bldP spid="348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34"/>
          <p:cNvSpPr txBox="1"/>
          <p:nvPr/>
        </p:nvSpPr>
        <p:spPr>
          <a:xfrm>
            <a:off x="171450" y="1306513"/>
            <a:ext cx="2754313" cy="57943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b="1" dirty="0">
                <a:latin typeface="Calibri" panose="020F0502020204030204" pitchFamily="34" charset="0"/>
                <a:ea typeface="楷体_GB2312"/>
              </a:rPr>
              <a:t>3</a:t>
            </a:r>
            <a:r>
              <a:rPr lang="zh-CN" altLang="en-US" b="1" dirty="0">
                <a:latin typeface="Calibri" panose="020F0502020204030204" pitchFamily="34" charset="0"/>
                <a:ea typeface="楷体_GB2312"/>
              </a:rPr>
              <a:t>、</a:t>
            </a:r>
            <a:r>
              <a:rPr lang="zh-CN" altLang="en-US" b="1" dirty="0">
                <a:latin typeface="宋体" panose="02010600030101010101" pitchFamily="2" charset="-122"/>
                <a:ea typeface="楷体_GB2312"/>
              </a:rPr>
              <a:t>补码</a:t>
            </a:r>
            <a:r>
              <a:rPr lang="en-US" altLang="zh-CN" b="1" dirty="0">
                <a:latin typeface="宋体" panose="02010600030101010101" pitchFamily="2" charset="-122"/>
                <a:ea typeface="楷体_GB2312"/>
              </a:rPr>
              <a:t>[X]</a:t>
            </a:r>
            <a:r>
              <a:rPr lang="zh-CN" altLang="en-US" b="1" baseline="-25000" dirty="0">
                <a:latin typeface="宋体" panose="02010600030101010101" pitchFamily="2" charset="-122"/>
                <a:ea typeface="楷体_GB2312"/>
              </a:rPr>
              <a:t>补：</a:t>
            </a:r>
          </a:p>
        </p:txBody>
      </p:sp>
      <p:sp>
        <p:nvSpPr>
          <p:cNvPr id="10" name="Text Box 35"/>
          <p:cNvSpPr txBox="1"/>
          <p:nvPr/>
        </p:nvSpPr>
        <p:spPr>
          <a:xfrm>
            <a:off x="2990850" y="1382713"/>
            <a:ext cx="1236663" cy="5191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Calibri" panose="020F0502020204030204" pitchFamily="34" charset="0"/>
                <a:ea typeface="楷体_GB2312"/>
              </a:rPr>
              <a:t>符号位</a:t>
            </a:r>
            <a:endParaRPr lang="zh-CN" altLang="en-US" sz="4400" dirty="0">
              <a:latin typeface="Calibri" panose="020F0502020204030204" pitchFamily="34" charset="0"/>
              <a:ea typeface="楷体_GB2312"/>
            </a:endParaRPr>
          </a:p>
        </p:txBody>
      </p:sp>
      <p:sp>
        <p:nvSpPr>
          <p:cNvPr id="11" name="Text Box 36"/>
          <p:cNvSpPr txBox="1"/>
          <p:nvPr/>
        </p:nvSpPr>
        <p:spPr>
          <a:xfrm>
            <a:off x="4514850" y="1382713"/>
            <a:ext cx="387350" cy="51911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Calibri" panose="020F0502020204030204" pitchFamily="34" charset="0"/>
                <a:ea typeface="楷体_GB2312"/>
              </a:rPr>
              <a:t>+</a:t>
            </a:r>
            <a:endParaRPr lang="en-US" altLang="zh-CN" sz="4400" dirty="0">
              <a:latin typeface="Calibri" panose="020F0502020204030204" pitchFamily="34" charset="0"/>
              <a:ea typeface="楷体_GB2312"/>
            </a:endParaRPr>
          </a:p>
        </p:txBody>
      </p:sp>
      <p:sp>
        <p:nvSpPr>
          <p:cNvPr id="12" name="Text Box 37"/>
          <p:cNvSpPr txBox="1"/>
          <p:nvPr/>
        </p:nvSpPr>
        <p:spPr>
          <a:xfrm>
            <a:off x="5200650" y="1382713"/>
            <a:ext cx="1611313" cy="5191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chemeClr val="accent2"/>
                </a:solidFill>
                <a:latin typeface="Calibri" panose="020F0502020204030204" pitchFamily="34" charset="0"/>
                <a:ea typeface="楷体_GB2312"/>
              </a:rPr>
              <a:t>尾数部分</a:t>
            </a:r>
            <a:endParaRPr lang="zh-CN" altLang="en-US" sz="4400" dirty="0">
              <a:latin typeface="Calibri" panose="020F0502020204030204" pitchFamily="34" charset="0"/>
              <a:ea typeface="楷体_GB2312"/>
            </a:endParaRPr>
          </a:p>
        </p:txBody>
      </p:sp>
      <p:sp>
        <p:nvSpPr>
          <p:cNvPr id="13" name="AutoShape 39"/>
          <p:cNvSpPr/>
          <p:nvPr/>
        </p:nvSpPr>
        <p:spPr>
          <a:xfrm>
            <a:off x="1543050" y="2044700"/>
            <a:ext cx="6781800" cy="1600200"/>
          </a:xfrm>
          <a:prstGeom prst="wedgeRectCallout">
            <a:avLst>
              <a:gd name="adj1" fmla="val 6602"/>
              <a:gd name="adj2" fmla="val -64486"/>
            </a:avLst>
          </a:prstGeom>
          <a:solidFill>
            <a:srgbClr val="FFCC00"/>
          </a:solid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zh-CN" altLang="zh-CN" sz="4400" dirty="0">
              <a:latin typeface="Calibri" panose="020F0502020204030204" pitchFamily="34" charset="0"/>
              <a:ea typeface="楷体_GB2312"/>
            </a:endParaRPr>
          </a:p>
        </p:txBody>
      </p:sp>
      <p:sp>
        <p:nvSpPr>
          <p:cNvPr id="14" name="Text Box 42"/>
          <p:cNvSpPr txBox="1"/>
          <p:nvPr/>
        </p:nvSpPr>
        <p:spPr>
          <a:xfrm>
            <a:off x="1619250" y="2068513"/>
            <a:ext cx="6705600" cy="51911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zh-CN" altLang="en-US" sz="2800" b="1" dirty="0">
                <a:latin typeface="宋体" panose="02010600030101010101" pitchFamily="2" charset="-122"/>
                <a:ea typeface="楷体_GB2312"/>
              </a:rPr>
              <a:t>正数：尾数部分与真值同即</a:t>
            </a:r>
            <a:r>
              <a:rPr lang="en-US" altLang="zh-CN" sz="1800" b="1" dirty="0">
                <a:latin typeface="宋体" panose="02010600030101010101" pitchFamily="2" charset="-122"/>
                <a:ea typeface="楷体_GB2312"/>
              </a:rPr>
              <a:t>[X]</a:t>
            </a:r>
            <a:r>
              <a:rPr lang="zh-CN" altLang="en-US" sz="1800" b="1" baseline="-25000" dirty="0">
                <a:latin typeface="宋体" panose="02010600030101010101" pitchFamily="2" charset="-122"/>
                <a:ea typeface="楷体_GB2312"/>
              </a:rPr>
              <a:t>补 </a:t>
            </a:r>
            <a:r>
              <a:rPr lang="en-US" altLang="zh-CN" sz="1800" b="1" dirty="0">
                <a:latin typeface="宋体" panose="02010600030101010101" pitchFamily="2" charset="-122"/>
                <a:ea typeface="楷体_GB2312"/>
              </a:rPr>
              <a:t>= [X]</a:t>
            </a:r>
            <a:r>
              <a:rPr lang="zh-CN" altLang="en-US" sz="1800" b="1" baseline="-25000" dirty="0">
                <a:latin typeface="宋体" panose="02010600030101010101" pitchFamily="2" charset="-122"/>
                <a:ea typeface="楷体_GB2312"/>
              </a:rPr>
              <a:t>正</a:t>
            </a:r>
            <a:endParaRPr lang="zh-CN" altLang="en-US" sz="1800" b="1" dirty="0">
              <a:latin typeface="宋体" panose="02010600030101010101" pitchFamily="2" charset="-122"/>
              <a:ea typeface="楷体_GB2312"/>
            </a:endParaRPr>
          </a:p>
        </p:txBody>
      </p:sp>
      <p:sp>
        <p:nvSpPr>
          <p:cNvPr id="15" name="Text Box 43"/>
          <p:cNvSpPr txBox="1"/>
          <p:nvPr/>
        </p:nvSpPr>
        <p:spPr>
          <a:xfrm>
            <a:off x="1466850" y="2525713"/>
            <a:ext cx="5943600" cy="88423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宋体" panose="02010600030101010101" pitchFamily="2" charset="-122"/>
                <a:ea typeface="楷体_GB2312"/>
              </a:rPr>
              <a:t>负数：</a:t>
            </a:r>
            <a:r>
              <a:rPr lang="zh-CN" altLang="en-US" sz="1800" b="1" dirty="0">
                <a:latin typeface="宋体" panose="02010600030101010101" pitchFamily="2" charset="-122"/>
                <a:ea typeface="楷体_GB2312"/>
              </a:rPr>
              <a:t>尾数为真值数值部分按位取反加</a:t>
            </a:r>
            <a:r>
              <a:rPr lang="en-US" altLang="zh-CN" sz="1800" b="1" dirty="0">
                <a:latin typeface="宋体" panose="02010600030101010101" pitchFamily="2" charset="-122"/>
                <a:ea typeface="楷体_GB2312"/>
              </a:rPr>
              <a:t>1</a:t>
            </a:r>
          </a:p>
          <a:p>
            <a:pPr marL="0" lvl="0" indent="0" eaLnBrk="1" hangingPunct="1">
              <a:spcBef>
                <a:spcPct val="0"/>
              </a:spcBef>
              <a:buNone/>
            </a:pPr>
            <a:r>
              <a:rPr lang="zh-CN" altLang="en-US" sz="1800" b="1" dirty="0">
                <a:latin typeface="宋体" panose="02010600030101010101" pitchFamily="2" charset="-122"/>
                <a:ea typeface="楷体_GB2312"/>
              </a:rPr>
              <a:t>即</a:t>
            </a:r>
            <a:r>
              <a:rPr lang="en-US" altLang="zh-CN" sz="1800" b="1" dirty="0">
                <a:latin typeface="宋体" panose="02010600030101010101" pitchFamily="2" charset="-122"/>
                <a:ea typeface="楷体_GB2312"/>
              </a:rPr>
              <a:t>[X]</a:t>
            </a:r>
            <a:r>
              <a:rPr lang="zh-CN" altLang="en-US" sz="1800" b="1" baseline="-25000" dirty="0">
                <a:latin typeface="宋体" panose="02010600030101010101" pitchFamily="2" charset="-122"/>
                <a:ea typeface="楷体_GB2312"/>
              </a:rPr>
              <a:t>补 </a:t>
            </a:r>
            <a:r>
              <a:rPr lang="en-US" altLang="zh-CN" sz="1800" b="1" dirty="0">
                <a:latin typeface="宋体" panose="02010600030101010101" pitchFamily="2" charset="-122"/>
                <a:ea typeface="楷体_GB2312"/>
              </a:rPr>
              <a:t>= [X]</a:t>
            </a:r>
            <a:r>
              <a:rPr lang="zh-CN" altLang="en-US" sz="1800" b="1" baseline="-25000" dirty="0">
                <a:latin typeface="宋体" panose="02010600030101010101" pitchFamily="2" charset="-122"/>
                <a:ea typeface="楷体_GB2312"/>
              </a:rPr>
              <a:t>反 </a:t>
            </a:r>
            <a:r>
              <a:rPr lang="en-US" altLang="zh-CN" sz="1800" b="1" dirty="0">
                <a:latin typeface="宋体" panose="02010600030101010101" pitchFamily="2" charset="-122"/>
                <a:ea typeface="楷体_GB2312"/>
              </a:rPr>
              <a:t>+</a:t>
            </a:r>
            <a:r>
              <a:rPr lang="en-US" altLang="zh-CN" sz="1800" b="1" baseline="-25000" dirty="0">
                <a:latin typeface="宋体" panose="02010600030101010101" pitchFamily="2" charset="-122"/>
                <a:ea typeface="楷体_GB2312"/>
              </a:rPr>
              <a:t> </a:t>
            </a:r>
            <a:r>
              <a:rPr lang="en-US" altLang="zh-CN" sz="1800" b="1" dirty="0">
                <a:latin typeface="宋体" panose="02010600030101010101" pitchFamily="2" charset="-122"/>
                <a:ea typeface="楷体_GB2312"/>
              </a:rPr>
              <a:t>1</a:t>
            </a:r>
            <a:endParaRPr lang="en-US" altLang="zh-CN" sz="1800" dirty="0">
              <a:latin typeface="宋体" panose="02010600030101010101" pitchFamily="2" charset="-122"/>
              <a:ea typeface="楷体_GB2312"/>
            </a:endParaRPr>
          </a:p>
        </p:txBody>
      </p:sp>
      <p:grpSp>
        <p:nvGrpSpPr>
          <p:cNvPr id="19" name="Group 28"/>
          <p:cNvGrpSpPr/>
          <p:nvPr/>
        </p:nvGrpSpPr>
        <p:grpSpPr>
          <a:xfrm>
            <a:off x="774700" y="3798888"/>
            <a:ext cx="7391400" cy="1295400"/>
            <a:chOff x="240" y="1536"/>
            <a:chExt cx="4656" cy="816"/>
          </a:xfrm>
        </p:grpSpPr>
        <p:sp>
          <p:nvSpPr>
            <p:cNvPr id="30733" name="Rectangle 19" descr="羊皮纸"/>
            <p:cNvSpPr/>
            <p:nvPr/>
          </p:nvSpPr>
          <p:spPr>
            <a:xfrm>
              <a:off x="816" y="1536"/>
              <a:ext cx="4080" cy="816"/>
            </a:xfrm>
            <a:prstGeom prst="rect">
              <a:avLst/>
            </a:prstGeom>
            <a:blipFill rotWithShape="0">
              <a:blip r:embed="rId2"/>
            </a:bli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zh-CN" altLang="zh-CN" sz="4400" dirty="0">
                <a:latin typeface="Calibri" panose="020F0502020204030204" pitchFamily="34" charset="0"/>
                <a:ea typeface="楷体_GB2312"/>
              </a:endParaRPr>
            </a:p>
          </p:txBody>
        </p:sp>
        <p:sp>
          <p:nvSpPr>
            <p:cNvPr id="30734" name="Text Box 20"/>
            <p:cNvSpPr txBox="1"/>
            <p:nvPr/>
          </p:nvSpPr>
          <p:spPr>
            <a:xfrm>
              <a:off x="240" y="1631"/>
              <a:ext cx="2160" cy="32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914400" lvl="2" indent="0" eaLnBrk="1" hangingPunct="1">
                <a:spcBef>
                  <a:spcPct val="0"/>
                </a:spcBef>
                <a:buNone/>
              </a:pPr>
              <a:r>
                <a:rPr lang="en-US" altLang="zh-CN" sz="1800" dirty="0">
                  <a:latin typeface="宋体" panose="02010600030101010101" pitchFamily="2" charset="-122"/>
                  <a:ea typeface="楷体_GB2312"/>
                </a:rPr>
                <a:t> </a:t>
              </a: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1</a:t>
              </a:r>
              <a:r>
                <a:rPr lang="en-US" altLang="zh-CN" sz="2800" b="1" dirty="0">
                  <a:latin typeface="宋体" panose="02010600030101010101" pitchFamily="2" charset="-122"/>
                  <a:ea typeface="楷体_GB2312"/>
                </a:rPr>
                <a:t> = +4</a:t>
              </a:r>
              <a:endParaRPr lang="en-US" altLang="zh-CN" sz="1800" dirty="0">
                <a:latin typeface="宋体" panose="02010600030101010101" pitchFamily="2" charset="-122"/>
                <a:ea typeface="楷体_GB2312"/>
              </a:endParaRPr>
            </a:p>
          </p:txBody>
        </p:sp>
      </p:grpSp>
      <p:sp>
        <p:nvSpPr>
          <p:cNvPr id="22" name="Text Box 24"/>
          <p:cNvSpPr txBox="1"/>
          <p:nvPr/>
        </p:nvSpPr>
        <p:spPr>
          <a:xfrm>
            <a:off x="1784350" y="4481513"/>
            <a:ext cx="2133600" cy="51911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2</a:t>
            </a:r>
            <a:r>
              <a:rPr lang="en-US" altLang="zh-CN" sz="2800" b="1" dirty="0">
                <a:latin typeface="宋体" panose="02010600030101010101" pitchFamily="2" charset="-122"/>
                <a:ea typeface="楷体_GB2312"/>
              </a:rPr>
              <a:t> = -4</a:t>
            </a:r>
            <a:endParaRPr lang="en-US" altLang="zh-CN" sz="1800" dirty="0">
              <a:latin typeface="宋体" panose="02010600030101010101" pitchFamily="2" charset="-122"/>
              <a:ea typeface="楷体_GB2312"/>
            </a:endParaRPr>
          </a:p>
        </p:txBody>
      </p:sp>
      <p:sp>
        <p:nvSpPr>
          <p:cNvPr id="23" name="Text Box 26"/>
          <p:cNvSpPr txBox="1"/>
          <p:nvPr/>
        </p:nvSpPr>
        <p:spPr>
          <a:xfrm>
            <a:off x="3517900" y="3921125"/>
            <a:ext cx="4495800" cy="5191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914400" lvl="2" indent="0" eaLnBrk="1" hangingPunct="1">
              <a:spcBef>
                <a:spcPct val="0"/>
              </a:spcBef>
              <a:buNone/>
            </a:pP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1</a:t>
            </a:r>
            <a:r>
              <a:rPr lang="en-US" altLang="zh-CN" sz="2800" b="1" dirty="0">
                <a:latin typeface="宋体" panose="02010600030101010101" pitchFamily="2" charset="-122"/>
                <a:ea typeface="楷体_GB2312"/>
              </a:rPr>
              <a:t>]</a:t>
            </a:r>
            <a:r>
              <a:rPr lang="zh-CN" altLang="en-US" sz="2800" b="1" baseline="-25000" dirty="0">
                <a:latin typeface="宋体" panose="02010600030101010101" pitchFamily="2" charset="-122"/>
                <a:ea typeface="楷体_GB2312"/>
              </a:rPr>
              <a:t>补</a:t>
            </a:r>
            <a:r>
              <a:rPr lang="zh-CN" altLang="en-US" sz="2800" b="1" dirty="0">
                <a:latin typeface="宋体" panose="02010600030101010101" pitchFamily="2" charset="-122"/>
                <a:ea typeface="楷体_GB2312"/>
              </a:rPr>
              <a:t> </a:t>
            </a:r>
            <a:r>
              <a:rPr lang="en-US" altLang="zh-CN" sz="2800" b="1" dirty="0">
                <a:latin typeface="宋体" panose="02010600030101010101" pitchFamily="2" charset="-122"/>
                <a:ea typeface="楷体_GB2312"/>
              </a:rPr>
              <a:t>= </a:t>
            </a:r>
            <a:r>
              <a:rPr lang="en-US" altLang="zh-CN" sz="2800" b="1" dirty="0">
                <a:solidFill>
                  <a:schemeClr val="accent2"/>
                </a:solidFill>
                <a:latin typeface="宋体" panose="02010600030101010101" pitchFamily="2" charset="-122"/>
                <a:ea typeface="楷体_GB2312"/>
              </a:rPr>
              <a:t>0</a:t>
            </a:r>
            <a:r>
              <a:rPr lang="en-US" altLang="zh-CN" sz="2800" b="1" dirty="0">
                <a:latin typeface="宋体" panose="02010600030101010101" pitchFamily="2" charset="-122"/>
                <a:ea typeface="楷体_GB2312"/>
              </a:rPr>
              <a:t>0000100</a:t>
            </a:r>
            <a:endParaRPr lang="en-US" altLang="zh-CN" sz="4400" dirty="0">
              <a:latin typeface="Calibri" panose="020F0502020204030204" pitchFamily="34" charset="0"/>
              <a:ea typeface="楷体_GB2312"/>
            </a:endParaRPr>
          </a:p>
        </p:txBody>
      </p:sp>
      <p:sp>
        <p:nvSpPr>
          <p:cNvPr id="24" name="Text Box 27"/>
          <p:cNvSpPr txBox="1"/>
          <p:nvPr/>
        </p:nvSpPr>
        <p:spPr>
          <a:xfrm>
            <a:off x="4418013" y="4489450"/>
            <a:ext cx="3081337" cy="5238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2</a:t>
            </a:r>
            <a:r>
              <a:rPr lang="en-US" altLang="zh-CN" sz="2800" b="1" dirty="0">
                <a:latin typeface="宋体" panose="02010600030101010101" pitchFamily="2" charset="-122"/>
                <a:ea typeface="楷体_GB2312"/>
              </a:rPr>
              <a:t>]</a:t>
            </a:r>
            <a:r>
              <a:rPr lang="zh-CN" altLang="en-US" sz="2800" b="1" baseline="-25000" dirty="0">
                <a:latin typeface="宋体" panose="02010600030101010101" pitchFamily="2" charset="-122"/>
                <a:ea typeface="楷体_GB2312"/>
              </a:rPr>
              <a:t>补</a:t>
            </a:r>
            <a:r>
              <a:rPr lang="zh-CN" altLang="en-US" sz="2800" b="1" dirty="0">
                <a:latin typeface="宋体" panose="02010600030101010101" pitchFamily="2" charset="-122"/>
                <a:ea typeface="楷体_GB2312"/>
              </a:rPr>
              <a:t> </a:t>
            </a:r>
            <a:r>
              <a:rPr lang="en-US" altLang="zh-CN" sz="2800" b="1" dirty="0">
                <a:latin typeface="宋体" panose="02010600030101010101" pitchFamily="2" charset="-122"/>
                <a:ea typeface="楷体_GB2312"/>
              </a:rPr>
              <a:t>= </a:t>
            </a:r>
            <a:r>
              <a:rPr lang="en-US" altLang="zh-CN" sz="2800" b="1" dirty="0">
                <a:solidFill>
                  <a:schemeClr val="accent2"/>
                </a:solidFill>
                <a:latin typeface="宋体" panose="02010600030101010101" pitchFamily="2" charset="-122"/>
                <a:ea typeface="楷体_GB2312"/>
              </a:rPr>
              <a:t>1</a:t>
            </a:r>
            <a:r>
              <a:rPr lang="en-US" altLang="zh-CN" sz="2800" b="1" dirty="0">
                <a:latin typeface="宋体" panose="02010600030101010101" pitchFamily="2" charset="-122"/>
                <a:ea typeface="楷体_GB2312"/>
              </a:rPr>
              <a:t>1111100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ou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4"/>
                                        </p:tgtEl>
                                        <p:attrNameLst>
                                          <p:attrName>style.visibility</p:attrName>
                                        </p:attrNameLst>
                                      </p:cBhvr>
                                      <p:to>
                                        <p:strVal val="visible"/>
                                      </p:to>
                                    </p:set>
                                    <p:animEffect transition="in" filter="wipe(left)">
                                      <p:cBhvr>
                                        <p:cTn id="32" dur="3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15"/>
                                        </p:tgtEl>
                                        <p:attrNameLst>
                                          <p:attrName>style.visibility</p:attrName>
                                        </p:attrNameLst>
                                      </p:cBhvr>
                                      <p:to>
                                        <p:strVal val="visible"/>
                                      </p:to>
                                    </p:set>
                                    <p:animEffect transition="in" filter="wipe(left)">
                                      <p:cBhvr>
                                        <p:cTn id="37" dur="3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1+#ppt_w/2"/>
                                          </p:val>
                                        </p:tav>
                                        <p:tav tm="100000">
                                          <p:val>
                                            <p:strVal val="#ppt_x"/>
                                          </p:val>
                                        </p:tav>
                                      </p:tavLst>
                                    </p:anim>
                                    <p:anim calcmode="lin" valueType="num">
                                      <p:cBhvr additive="base">
                                        <p:cTn id="47"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1+#ppt_w/2"/>
                                          </p:val>
                                        </p:tav>
                                        <p:tav tm="100000">
                                          <p:val>
                                            <p:strVal val="#ppt_x"/>
                                          </p:val>
                                        </p:tav>
                                      </p:tavLst>
                                    </p:anim>
                                    <p:anim calcmode="lin" valueType="num">
                                      <p:cBhvr additive="base">
                                        <p:cTn id="57"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P spid="14" grpId="0"/>
      <p:bldP spid="15" grpId="0"/>
      <p:bldP spid="22" grpId="0"/>
      <p:bldP spid="23"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p:cNvSpPr>
          <p:nvPr>
            <p:ph idx="1" hasCustomPrompt="1"/>
          </p:nvPr>
        </p:nvSpPr>
        <p:spPr>
          <a:xfrm>
            <a:off x="685800" y="866775"/>
            <a:ext cx="7772400" cy="4876800"/>
          </a:xfrm>
          <a:ln/>
        </p:spPr>
        <p:txBody>
          <a:bodyPr vert="horz" wrap="square" lIns="91440" tIns="45720" rIns="91440" bIns="45720" anchor="t" anchorCtr="0"/>
          <a:lstStyle/>
          <a:p>
            <a:pPr eaLnBrk="1" hangingPunct="1">
              <a:buNone/>
            </a:pPr>
            <a:r>
              <a:rPr lang="zh-CN" altLang="en-US" b="1" dirty="0">
                <a:sym typeface="Symbol" panose="05050102010706020507" pitchFamily="18" charset="2"/>
              </a:rPr>
              <a:t>补码的性质：</a:t>
            </a:r>
            <a:endParaRPr lang="zh-CN" altLang="en-US" dirty="0"/>
          </a:p>
        </p:txBody>
      </p:sp>
      <p:grpSp>
        <p:nvGrpSpPr>
          <p:cNvPr id="2" name="Group 40"/>
          <p:cNvGrpSpPr/>
          <p:nvPr/>
        </p:nvGrpSpPr>
        <p:grpSpPr>
          <a:xfrm>
            <a:off x="2438400" y="2314575"/>
            <a:ext cx="4648200" cy="1676400"/>
            <a:chOff x="1536" y="1680"/>
            <a:chExt cx="2928" cy="1056"/>
          </a:xfrm>
        </p:grpSpPr>
        <p:sp>
          <p:nvSpPr>
            <p:cNvPr id="31769" name="AutoShape 39" descr="羊皮纸"/>
            <p:cNvSpPr/>
            <p:nvPr/>
          </p:nvSpPr>
          <p:spPr>
            <a:xfrm>
              <a:off x="1536" y="1680"/>
              <a:ext cx="2928" cy="1056"/>
            </a:xfrm>
            <a:prstGeom prst="upArrowCallout">
              <a:avLst>
                <a:gd name="adj1" fmla="val 69318"/>
                <a:gd name="adj2" fmla="val 65069"/>
                <a:gd name="adj3" fmla="val 16666"/>
                <a:gd name="adj4" fmla="val 66667"/>
              </a:avLst>
            </a:prstGeom>
            <a:blipFill rotWithShape="0">
              <a:blip r:embed="rId3"/>
            </a:blip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zh-CN" altLang="en-US" sz="1800" dirty="0">
                <a:latin typeface="Calibri" panose="020F0502020204030204" pitchFamily="34" charset="0"/>
                <a:ea typeface="楷体_GB2312"/>
              </a:endParaRPr>
            </a:p>
          </p:txBody>
        </p:sp>
        <p:sp>
          <p:nvSpPr>
            <p:cNvPr id="31770" name="Text Box 36"/>
            <p:cNvSpPr txBox="1"/>
            <p:nvPr/>
          </p:nvSpPr>
          <p:spPr>
            <a:xfrm>
              <a:off x="1632" y="2064"/>
              <a:ext cx="2592" cy="596"/>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宋体" panose="02010600030101010101" pitchFamily="2" charset="-122"/>
                  <a:ea typeface="楷体_GB2312"/>
                </a:rPr>
                <a:t>双符号位：正数</a:t>
              </a:r>
              <a:r>
                <a:rPr lang="en-US" altLang="zh-CN" sz="2800" b="1" dirty="0">
                  <a:latin typeface="宋体" panose="02010600030101010101" pitchFamily="2" charset="-122"/>
                  <a:ea typeface="楷体_GB2312"/>
                </a:rPr>
                <a:t>- </a:t>
              </a:r>
              <a:r>
                <a:rPr lang="en-US" altLang="zh-CN" sz="2800" b="1" dirty="0">
                  <a:ea typeface="楷体_GB2312"/>
                </a:rPr>
                <a:t>“</a:t>
              </a:r>
              <a:r>
                <a:rPr lang="en-US" altLang="zh-CN" sz="2800" b="1" dirty="0">
                  <a:latin typeface="宋体" panose="02010600030101010101" pitchFamily="2" charset="-122"/>
                  <a:ea typeface="楷体_GB2312"/>
                </a:rPr>
                <a:t>00</a:t>
              </a:r>
              <a:r>
                <a:rPr lang="en-US" altLang="zh-CN" sz="2800" b="1" dirty="0">
                  <a:ea typeface="楷体_GB2312"/>
                </a:rPr>
                <a:t>”</a:t>
              </a:r>
              <a:endParaRPr lang="en-US" altLang="zh-CN" sz="2800" b="1" dirty="0">
                <a:latin typeface="宋体" panose="02010600030101010101" pitchFamily="2" charset="-122"/>
                <a:ea typeface="楷体_GB2312"/>
              </a:endParaRPr>
            </a:p>
            <a:p>
              <a:pPr marL="0" lvl="0" indent="0" eaLnBrk="1" hangingPunct="1">
                <a:spcBef>
                  <a:spcPct val="0"/>
                </a:spcBef>
                <a:buNone/>
              </a:pPr>
              <a:r>
                <a:rPr lang="en-US" altLang="zh-CN" sz="2800" b="1" dirty="0">
                  <a:latin typeface="宋体" panose="02010600030101010101" pitchFamily="2" charset="-122"/>
                  <a:ea typeface="楷体_GB2312"/>
                </a:rPr>
                <a:t>          </a:t>
              </a:r>
              <a:r>
                <a:rPr lang="zh-CN" altLang="en-US" sz="2800" b="1" dirty="0">
                  <a:latin typeface="宋体" panose="02010600030101010101" pitchFamily="2" charset="-122"/>
                  <a:ea typeface="楷体_GB2312"/>
                </a:rPr>
                <a:t>负数</a:t>
              </a:r>
              <a:r>
                <a:rPr lang="en-US" altLang="zh-CN" sz="2800" b="1" dirty="0">
                  <a:latin typeface="宋体" panose="02010600030101010101" pitchFamily="2" charset="-122"/>
                  <a:ea typeface="楷体_GB2312"/>
                </a:rPr>
                <a:t>- </a:t>
              </a:r>
              <a:r>
                <a:rPr lang="en-US" altLang="zh-CN" sz="2800" b="1" dirty="0">
                  <a:ea typeface="楷体_GB2312"/>
                </a:rPr>
                <a:t>“</a:t>
              </a:r>
              <a:r>
                <a:rPr lang="en-US" altLang="zh-CN" sz="2800" b="1" dirty="0">
                  <a:latin typeface="宋体" panose="02010600030101010101" pitchFamily="2" charset="-122"/>
                  <a:ea typeface="楷体_GB2312"/>
                </a:rPr>
                <a:t>11</a:t>
              </a:r>
              <a:r>
                <a:rPr lang="en-US" altLang="zh-CN" sz="2800" b="1" dirty="0">
                  <a:ea typeface="楷体_GB2312"/>
                </a:rPr>
                <a:t>”</a:t>
              </a:r>
              <a:endParaRPr lang="en-US" altLang="zh-CN" sz="2800" b="1" dirty="0">
                <a:latin typeface="宋体" panose="02010600030101010101" pitchFamily="2" charset="-122"/>
                <a:ea typeface="楷体_GB2312"/>
              </a:endParaRPr>
            </a:p>
          </p:txBody>
        </p:sp>
      </p:grpSp>
      <p:sp>
        <p:nvSpPr>
          <p:cNvPr id="35877" name="Text Box 37"/>
          <p:cNvSpPr txBox="1"/>
          <p:nvPr/>
        </p:nvSpPr>
        <p:spPr>
          <a:xfrm>
            <a:off x="4038600" y="1825625"/>
            <a:ext cx="1371600" cy="5191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chemeClr val="accent2"/>
                </a:solidFill>
                <a:latin typeface="Calibri" panose="020F0502020204030204" pitchFamily="34" charset="0"/>
                <a:ea typeface="楷体_GB2312"/>
              </a:rPr>
              <a:t>符号位</a:t>
            </a:r>
            <a:endParaRPr lang="zh-CN" altLang="en-US" sz="4400" dirty="0">
              <a:latin typeface="Calibri" panose="020F0502020204030204" pitchFamily="34" charset="0"/>
              <a:ea typeface="楷体_GB2312"/>
            </a:endParaRPr>
          </a:p>
        </p:txBody>
      </p:sp>
      <p:sp>
        <p:nvSpPr>
          <p:cNvPr id="35878" name="Text Box 38"/>
          <p:cNvSpPr txBox="1"/>
          <p:nvPr/>
        </p:nvSpPr>
        <p:spPr>
          <a:xfrm>
            <a:off x="5180013" y="1827213"/>
            <a:ext cx="1274762" cy="5191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Calibri" panose="020F0502020204030204" pitchFamily="34" charset="0"/>
                <a:ea typeface="楷体_GB2312"/>
              </a:rPr>
              <a:t>+  </a:t>
            </a:r>
            <a:r>
              <a:rPr lang="zh-CN" altLang="en-US" sz="2800" b="1" dirty="0">
                <a:latin typeface="Calibri" panose="020F0502020204030204" pitchFamily="34" charset="0"/>
                <a:ea typeface="楷体_GB2312"/>
              </a:rPr>
              <a:t>尾数</a:t>
            </a:r>
            <a:endParaRPr lang="zh-CN" altLang="en-US" sz="4400" dirty="0">
              <a:latin typeface="Calibri" panose="020F0502020204030204" pitchFamily="34" charset="0"/>
              <a:ea typeface="楷体_GB2312"/>
            </a:endParaRPr>
          </a:p>
        </p:txBody>
      </p:sp>
      <p:sp>
        <p:nvSpPr>
          <p:cNvPr id="35881" name="Text Box 41"/>
          <p:cNvSpPr txBox="1"/>
          <p:nvPr/>
        </p:nvSpPr>
        <p:spPr>
          <a:xfrm>
            <a:off x="1066800" y="2390775"/>
            <a:ext cx="1252538" cy="5191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Calibri" panose="020F0502020204030204" pitchFamily="34" charset="0"/>
                <a:ea typeface="楷体_GB2312"/>
              </a:rPr>
              <a:t>应用：</a:t>
            </a:r>
            <a:endParaRPr lang="zh-CN" altLang="en-US" sz="4400" dirty="0">
              <a:latin typeface="Calibri" panose="020F0502020204030204" pitchFamily="34" charset="0"/>
              <a:ea typeface="楷体_GB2312"/>
            </a:endParaRPr>
          </a:p>
        </p:txBody>
      </p:sp>
      <p:sp>
        <p:nvSpPr>
          <p:cNvPr id="35882" name="Text Box 42"/>
          <p:cNvSpPr txBox="1"/>
          <p:nvPr/>
        </p:nvSpPr>
        <p:spPr>
          <a:xfrm>
            <a:off x="1981200" y="3076575"/>
            <a:ext cx="6477000" cy="137318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zh-CN" altLang="en-US" sz="2800" b="1" dirty="0">
                <a:latin typeface="宋体" panose="02010600030101010101" pitchFamily="2" charset="-122"/>
                <a:ea typeface="楷体_GB2312"/>
              </a:rPr>
              <a:t>两个符号位（</a:t>
            </a:r>
            <a:r>
              <a:rPr lang="en-US" altLang="zh-CN" sz="2800" b="1" dirty="0">
                <a:latin typeface="宋体" panose="02010600030101010101" pitchFamily="2" charset="-122"/>
                <a:ea typeface="楷体_GB2312"/>
              </a:rPr>
              <a:t>S</a:t>
            </a:r>
            <a:r>
              <a:rPr lang="en-US" altLang="zh-CN" sz="2800" b="1" baseline="-25000" dirty="0">
                <a:latin typeface="宋体" panose="02010600030101010101" pitchFamily="2" charset="-122"/>
                <a:ea typeface="楷体_GB2312"/>
              </a:rPr>
              <a:t>1</a:t>
            </a:r>
            <a:r>
              <a:rPr lang="en-US" altLang="zh-CN" sz="2800" b="1" dirty="0">
                <a:latin typeface="宋体" panose="02010600030101010101" pitchFamily="2" charset="-122"/>
                <a:ea typeface="楷体_GB2312"/>
              </a:rPr>
              <a:t>S</a:t>
            </a:r>
            <a:r>
              <a:rPr lang="en-US" altLang="zh-CN" sz="2800" b="1" baseline="-25000" dirty="0">
                <a:latin typeface="宋体" panose="02010600030101010101" pitchFamily="2" charset="-122"/>
                <a:ea typeface="楷体_GB2312"/>
              </a:rPr>
              <a:t>0</a:t>
            </a:r>
            <a:r>
              <a:rPr lang="zh-CN" altLang="en-US" sz="2800" b="1" dirty="0">
                <a:latin typeface="宋体" panose="02010600030101010101" pitchFamily="2" charset="-122"/>
                <a:ea typeface="楷体_GB2312"/>
              </a:rPr>
              <a:t>）都作为数值一起参与运算，运算结果的符号如两个符号位相同，结果正确；不同则溢出</a:t>
            </a:r>
            <a:r>
              <a:rPr lang="zh-CN" altLang="en-US" sz="1800" dirty="0">
                <a:latin typeface="宋体" panose="02010600030101010101" pitchFamily="2" charset="-122"/>
                <a:ea typeface="楷体_GB2312"/>
              </a:rPr>
              <a:t>。</a:t>
            </a:r>
          </a:p>
        </p:txBody>
      </p:sp>
      <p:sp>
        <p:nvSpPr>
          <p:cNvPr id="35884" name="Text Box 44"/>
          <p:cNvSpPr txBox="1"/>
          <p:nvPr/>
        </p:nvSpPr>
        <p:spPr>
          <a:xfrm>
            <a:off x="2209800" y="2390775"/>
            <a:ext cx="3429000" cy="5191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宋体" panose="02010600030101010101" pitchFamily="2" charset="-122"/>
                <a:ea typeface="楷体_GB2312"/>
              </a:rPr>
              <a:t>判断是否有溢出</a:t>
            </a:r>
          </a:p>
        </p:txBody>
      </p:sp>
      <p:sp>
        <p:nvSpPr>
          <p:cNvPr id="35885" name="Text Box 45"/>
          <p:cNvSpPr txBox="1"/>
          <p:nvPr/>
        </p:nvSpPr>
        <p:spPr>
          <a:xfrm>
            <a:off x="990600" y="3076575"/>
            <a:ext cx="1260475" cy="5191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Calibri" panose="020F0502020204030204" pitchFamily="34" charset="0"/>
                <a:ea typeface="楷体_GB2312"/>
              </a:rPr>
              <a:t>方法：</a:t>
            </a:r>
            <a:endParaRPr lang="zh-CN" altLang="en-US" sz="4400" dirty="0">
              <a:latin typeface="Calibri" panose="020F0502020204030204" pitchFamily="34" charset="0"/>
              <a:ea typeface="楷体_GB2312"/>
            </a:endParaRPr>
          </a:p>
        </p:txBody>
      </p:sp>
      <p:sp>
        <p:nvSpPr>
          <p:cNvPr id="35889" name="Text Box 49"/>
          <p:cNvSpPr txBox="1"/>
          <p:nvPr/>
        </p:nvSpPr>
        <p:spPr>
          <a:xfrm>
            <a:off x="762000" y="1857375"/>
            <a:ext cx="3402013" cy="5191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宋体" panose="02010600030101010101" pitchFamily="2" charset="-122"/>
                <a:ea typeface="楷体_GB2312"/>
              </a:rPr>
              <a:t>4</a:t>
            </a:r>
            <a:r>
              <a:rPr lang="zh-CN" altLang="en-US" sz="2800" b="1" dirty="0">
                <a:latin typeface="宋体" panose="02010600030101010101" pitchFamily="2" charset="-122"/>
                <a:ea typeface="楷体_GB2312"/>
              </a:rPr>
              <a:t>、变形补码</a:t>
            </a:r>
            <a:r>
              <a:rPr lang="en-US" altLang="zh-CN" sz="2800" b="1" dirty="0">
                <a:latin typeface="宋体" panose="02010600030101010101" pitchFamily="2" charset="-122"/>
                <a:ea typeface="楷体_GB2312"/>
              </a:rPr>
              <a:t>[X]</a:t>
            </a:r>
            <a:r>
              <a:rPr lang="zh-CN" altLang="en-US" sz="2800" b="1" baseline="-25000" dirty="0">
                <a:latin typeface="宋体" panose="02010600030101010101" pitchFamily="2" charset="-122"/>
                <a:ea typeface="楷体_GB2312"/>
              </a:rPr>
              <a:t>变补：</a:t>
            </a:r>
          </a:p>
        </p:txBody>
      </p:sp>
      <p:grpSp>
        <p:nvGrpSpPr>
          <p:cNvPr id="3" name="Group 57"/>
          <p:cNvGrpSpPr/>
          <p:nvPr/>
        </p:nvGrpSpPr>
        <p:grpSpPr>
          <a:xfrm>
            <a:off x="533400" y="1824038"/>
            <a:ext cx="8305800" cy="3081337"/>
            <a:chOff x="192" y="1286"/>
            <a:chExt cx="5232" cy="1941"/>
          </a:xfrm>
        </p:grpSpPr>
        <p:sp>
          <p:nvSpPr>
            <p:cNvPr id="31767" name="Text Box 58"/>
            <p:cNvSpPr txBox="1"/>
            <p:nvPr/>
          </p:nvSpPr>
          <p:spPr>
            <a:xfrm>
              <a:off x="192" y="1286"/>
              <a:ext cx="5232" cy="1941"/>
            </a:xfrm>
            <a:prstGeom prst="rect">
              <a:avLst/>
            </a:prstGeom>
            <a:solidFill>
              <a:srgbClr val="FFFFFF"/>
            </a:solid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例</a:t>
              </a:r>
              <a:r>
                <a:rPr lang="zh-CN" altLang="en-US" sz="1800" b="1" dirty="0">
                  <a:latin typeface="黑体" panose="02010609060101010101" pitchFamily="49" charset="-122"/>
                  <a:ea typeface="黑体" panose="02010609060101010101" pitchFamily="49" charset="-122"/>
                </a:rPr>
                <a:t>：</a:t>
              </a:r>
              <a:r>
                <a:rPr lang="zh-CN" altLang="en-US" sz="1800" dirty="0">
                  <a:latin typeface="宋体" panose="02010600030101010101" pitchFamily="2" charset="-122"/>
                  <a:ea typeface="黑体" panose="02010609060101010101" pitchFamily="49" charset="-122"/>
                </a:rPr>
                <a:t> </a:t>
              </a:r>
              <a:r>
                <a:rPr lang="zh-CN" altLang="en-US" sz="2800" b="1" dirty="0">
                  <a:latin typeface="宋体" panose="02010600030101010101" pitchFamily="2" charset="-122"/>
                  <a:ea typeface="黑体" panose="02010609060101010101" pitchFamily="49" charset="-122"/>
                </a:rPr>
                <a:t>已知</a:t>
              </a:r>
              <a:r>
                <a:rPr lang="en-US" altLang="zh-CN" sz="2800" b="1" dirty="0">
                  <a:latin typeface="宋体" panose="02010600030101010101" pitchFamily="2" charset="-122"/>
                  <a:ea typeface="黑体" panose="02010609060101010101" pitchFamily="49" charset="-122"/>
                </a:rPr>
                <a:t>X</a:t>
              </a:r>
              <a:r>
                <a:rPr lang="en-US" altLang="zh-CN" sz="2800" b="1" baseline="-25000" dirty="0">
                  <a:latin typeface="宋体" panose="02010600030101010101" pitchFamily="2" charset="-122"/>
                  <a:ea typeface="黑体" panose="02010609060101010101" pitchFamily="49" charset="-122"/>
                </a:rPr>
                <a:t>1 </a:t>
              </a:r>
              <a:r>
                <a:rPr lang="en-US" altLang="zh-CN" sz="2800" b="1" dirty="0">
                  <a:latin typeface="宋体" panose="02010600030101010101" pitchFamily="2" charset="-122"/>
                  <a:ea typeface="黑体" panose="02010609060101010101" pitchFamily="49" charset="-122"/>
                </a:rPr>
                <a:t>= -1110 B </a:t>
              </a:r>
              <a:r>
                <a:rPr lang="zh-CN" altLang="en-US" sz="2800" b="1" dirty="0">
                  <a:latin typeface="宋体" panose="02010600030101010101" pitchFamily="2" charset="-122"/>
                  <a:ea typeface="黑体" panose="02010609060101010101" pitchFamily="49" charset="-122"/>
                </a:rPr>
                <a:t>， </a:t>
              </a:r>
              <a:r>
                <a:rPr lang="en-US" altLang="zh-CN" sz="2800" b="1" dirty="0">
                  <a:latin typeface="宋体" panose="02010600030101010101" pitchFamily="2" charset="-122"/>
                  <a:ea typeface="黑体" panose="02010609060101010101" pitchFamily="49" charset="-122"/>
                </a:rPr>
                <a:t>X</a:t>
              </a:r>
              <a:r>
                <a:rPr lang="en-US" altLang="zh-CN" sz="2800" b="1" baseline="-25000" dirty="0">
                  <a:latin typeface="宋体" panose="02010600030101010101" pitchFamily="2" charset="-122"/>
                  <a:ea typeface="黑体" panose="02010609060101010101" pitchFamily="49" charset="-122"/>
                </a:rPr>
                <a:t>2 </a:t>
              </a:r>
              <a:r>
                <a:rPr lang="en-US" altLang="zh-CN" sz="2800" b="1" dirty="0">
                  <a:latin typeface="宋体" panose="02010600030101010101" pitchFamily="2" charset="-122"/>
                  <a:ea typeface="黑体" panose="02010609060101010101" pitchFamily="49" charset="-122"/>
                </a:rPr>
                <a:t>= +0110 B </a:t>
              </a:r>
              <a:r>
                <a:rPr lang="zh-CN" altLang="en-US" sz="2800" b="1" dirty="0">
                  <a:latin typeface="宋体" panose="02010600030101010101" pitchFamily="2" charset="-122"/>
                  <a:ea typeface="黑体" panose="02010609060101010101" pitchFamily="49" charset="-122"/>
                </a:rPr>
                <a:t>，求 </a:t>
              </a:r>
              <a:r>
                <a:rPr lang="en-US" altLang="zh-CN" sz="2800" b="1" dirty="0">
                  <a:latin typeface="宋体" panose="02010600030101010101" pitchFamily="2" charset="-122"/>
                  <a:ea typeface="黑体" panose="02010609060101010101" pitchFamily="49" charset="-122"/>
                </a:rPr>
                <a:t>X</a:t>
              </a:r>
              <a:r>
                <a:rPr lang="en-US" altLang="zh-CN" sz="2800" b="1" baseline="-25000" dirty="0">
                  <a:latin typeface="宋体" panose="02010600030101010101" pitchFamily="2" charset="-122"/>
                  <a:ea typeface="黑体" panose="02010609060101010101" pitchFamily="49" charset="-122"/>
                </a:rPr>
                <a:t>1</a:t>
              </a:r>
              <a:r>
                <a:rPr lang="en-US" altLang="zh-CN" sz="2800" b="1" dirty="0">
                  <a:latin typeface="宋体" panose="02010600030101010101" pitchFamily="2" charset="-122"/>
                  <a:ea typeface="黑体" panose="02010609060101010101" pitchFamily="49" charset="-122"/>
                </a:rPr>
                <a:t>+ X</a:t>
              </a:r>
              <a:r>
                <a:rPr lang="en-US" altLang="zh-CN" sz="2800" b="1" baseline="-25000" dirty="0">
                  <a:latin typeface="宋体" panose="02010600030101010101" pitchFamily="2" charset="-122"/>
                  <a:ea typeface="黑体" panose="02010609060101010101" pitchFamily="49" charset="-122"/>
                </a:rPr>
                <a:t>2</a:t>
              </a:r>
              <a:r>
                <a:rPr lang="en-US" altLang="zh-CN" sz="2800" b="1" dirty="0">
                  <a:latin typeface="宋体" panose="02010600030101010101" pitchFamily="2" charset="-122"/>
                  <a:ea typeface="黑体" panose="02010609060101010101" pitchFamily="49" charset="-122"/>
                </a:rPr>
                <a:t> = </a:t>
              </a:r>
              <a:r>
                <a:rPr lang="zh-CN" altLang="en-US" sz="2800" b="1" dirty="0">
                  <a:latin typeface="宋体" panose="02010600030101010101" pitchFamily="2" charset="-122"/>
                  <a:ea typeface="黑体" panose="02010609060101010101" pitchFamily="49" charset="-122"/>
                </a:rPr>
                <a:t>？</a:t>
              </a:r>
            </a:p>
            <a:p>
              <a:pPr marL="0" lvl="0" indent="0" eaLnBrk="1" hangingPunct="1">
                <a:spcBef>
                  <a:spcPct val="0"/>
                </a:spcBef>
                <a:buNone/>
              </a:pPr>
              <a:r>
                <a:rPr lang="zh-CN" altLang="en-US" sz="2800" b="1" dirty="0">
                  <a:latin typeface="宋体" panose="02010600030101010101" pitchFamily="2" charset="-122"/>
                  <a:ea typeface="黑体" panose="02010609060101010101" pitchFamily="49" charset="-122"/>
                </a:rPr>
                <a:t>                </a:t>
              </a:r>
              <a:r>
                <a:rPr lang="en-US" altLang="zh-CN" sz="2800" b="1" dirty="0">
                  <a:latin typeface="宋体" panose="02010600030101010101" pitchFamily="2" charset="-122"/>
                  <a:ea typeface="黑体" panose="02010609060101010101" pitchFamily="49" charset="-122"/>
                </a:rPr>
                <a:t>[X</a:t>
              </a:r>
              <a:r>
                <a:rPr lang="en-US" altLang="zh-CN" sz="2800" b="1" baseline="-25000" dirty="0">
                  <a:latin typeface="宋体" panose="02010600030101010101" pitchFamily="2" charset="-122"/>
                  <a:ea typeface="黑体" panose="02010609060101010101" pitchFamily="49" charset="-122"/>
                </a:rPr>
                <a:t>1</a:t>
              </a:r>
              <a:r>
                <a:rPr lang="en-US" altLang="zh-CN" sz="2800" b="1" dirty="0">
                  <a:latin typeface="宋体" panose="02010600030101010101" pitchFamily="2" charset="-122"/>
                  <a:ea typeface="黑体" panose="02010609060101010101" pitchFamily="49" charset="-122"/>
                </a:rPr>
                <a:t>]</a:t>
              </a:r>
              <a:r>
                <a:rPr lang="zh-CN" altLang="en-US" sz="2800" b="1" baseline="-25000" dirty="0">
                  <a:latin typeface="宋体" panose="02010600030101010101" pitchFamily="2" charset="-122"/>
                  <a:ea typeface="黑体" panose="02010609060101010101" pitchFamily="49" charset="-122"/>
                </a:rPr>
                <a:t>补</a:t>
              </a:r>
              <a:r>
                <a:rPr lang="zh-CN" altLang="en-US" sz="2800" b="1" dirty="0">
                  <a:latin typeface="宋体" panose="02010600030101010101" pitchFamily="2" charset="-122"/>
                  <a:ea typeface="黑体" panose="02010609060101010101" pitchFamily="49" charset="-122"/>
                </a:rPr>
                <a:t> </a:t>
              </a:r>
              <a:r>
                <a:rPr lang="en-US" altLang="zh-CN" sz="2800" b="1" dirty="0">
                  <a:latin typeface="宋体" panose="02010600030101010101" pitchFamily="2" charset="-122"/>
                  <a:ea typeface="黑体" panose="02010609060101010101" pitchFamily="49" charset="-122"/>
                </a:rPr>
                <a:t>= 1 0010         -1110B</a:t>
              </a:r>
            </a:p>
            <a:p>
              <a:pPr marL="0" lvl="0" indent="0" eaLnBrk="1" hangingPunct="1">
                <a:spcBef>
                  <a:spcPct val="0"/>
                </a:spcBef>
                <a:buNone/>
              </a:pPr>
              <a:r>
                <a:rPr lang="en-US" altLang="zh-CN" sz="2800" b="1" dirty="0">
                  <a:latin typeface="宋体" panose="02010600030101010101" pitchFamily="2" charset="-122"/>
                  <a:ea typeface="黑体" panose="02010609060101010101" pitchFamily="49" charset="-122"/>
                </a:rPr>
                <a:t>           +</a:t>
              </a:r>
              <a:r>
                <a:rPr lang="zh-CN" altLang="en-US" sz="2800" b="1" dirty="0">
                  <a:latin typeface="宋体" panose="02010600030101010101" pitchFamily="2" charset="-122"/>
                  <a:ea typeface="黑体" panose="02010609060101010101" pitchFamily="49" charset="-122"/>
                </a:rPr>
                <a:t>）  </a:t>
              </a:r>
              <a:r>
                <a:rPr lang="en-US" altLang="zh-CN" sz="2800" b="1" dirty="0">
                  <a:latin typeface="宋体" panose="02010600030101010101" pitchFamily="2" charset="-122"/>
                  <a:ea typeface="黑体" panose="02010609060101010101" pitchFamily="49" charset="-122"/>
                </a:rPr>
                <a:t>[X</a:t>
              </a:r>
              <a:r>
                <a:rPr lang="en-US" altLang="zh-CN" sz="2800" b="1" baseline="-25000" dirty="0">
                  <a:latin typeface="宋体" panose="02010600030101010101" pitchFamily="2" charset="-122"/>
                  <a:ea typeface="黑体" panose="02010609060101010101" pitchFamily="49" charset="-122"/>
                </a:rPr>
                <a:t>2</a:t>
              </a:r>
              <a:r>
                <a:rPr lang="en-US" altLang="zh-CN" sz="2800" b="1" dirty="0">
                  <a:latin typeface="宋体" panose="02010600030101010101" pitchFamily="2" charset="-122"/>
                  <a:ea typeface="黑体" panose="02010609060101010101" pitchFamily="49" charset="-122"/>
                </a:rPr>
                <a:t>]</a:t>
              </a:r>
              <a:r>
                <a:rPr lang="zh-CN" altLang="en-US" sz="2800" b="1" baseline="-25000" dirty="0">
                  <a:latin typeface="宋体" panose="02010600030101010101" pitchFamily="2" charset="-122"/>
                  <a:ea typeface="黑体" panose="02010609060101010101" pitchFamily="49" charset="-122"/>
                </a:rPr>
                <a:t>补</a:t>
              </a:r>
              <a:r>
                <a:rPr lang="zh-CN" altLang="en-US" sz="2800" b="1" dirty="0">
                  <a:latin typeface="宋体" panose="02010600030101010101" pitchFamily="2" charset="-122"/>
                  <a:ea typeface="黑体" panose="02010609060101010101" pitchFamily="49" charset="-122"/>
                </a:rPr>
                <a:t> </a:t>
              </a:r>
              <a:r>
                <a:rPr lang="en-US" altLang="zh-CN" sz="2800" b="1" dirty="0">
                  <a:latin typeface="宋体" panose="02010600030101010101" pitchFamily="2" charset="-122"/>
                  <a:ea typeface="黑体" panose="02010609060101010101" pitchFamily="49" charset="-122"/>
                </a:rPr>
                <a:t>= 0 0110         +0110B</a:t>
              </a:r>
            </a:p>
            <a:p>
              <a:pPr marL="0" lvl="0" indent="0" eaLnBrk="1" hangingPunct="1">
                <a:spcBef>
                  <a:spcPct val="0"/>
                </a:spcBef>
                <a:buNone/>
              </a:pPr>
              <a:endParaRPr lang="en-US" altLang="zh-CN" sz="2800" b="1" dirty="0">
                <a:latin typeface="宋体" panose="02010600030101010101" pitchFamily="2" charset="-122"/>
                <a:ea typeface="黑体" panose="02010609060101010101" pitchFamily="49" charset="-122"/>
              </a:endParaRPr>
            </a:p>
            <a:p>
              <a:pPr marL="0" lvl="0" indent="0" eaLnBrk="1" hangingPunct="1">
                <a:spcBef>
                  <a:spcPct val="0"/>
                </a:spcBef>
                <a:buNone/>
              </a:pPr>
              <a:r>
                <a:rPr lang="en-US" altLang="zh-CN" sz="2800" b="1" dirty="0">
                  <a:latin typeface="宋体" panose="02010600030101010101" pitchFamily="2" charset="-122"/>
                  <a:ea typeface="黑体" panose="02010609060101010101" pitchFamily="49" charset="-122"/>
                </a:rPr>
                <a:t>             [X</a:t>
              </a:r>
              <a:r>
                <a:rPr lang="en-US" altLang="zh-CN" sz="2800" b="1" baseline="-25000" dirty="0">
                  <a:latin typeface="宋体" panose="02010600030101010101" pitchFamily="2" charset="-122"/>
                  <a:ea typeface="黑体" panose="02010609060101010101" pitchFamily="49" charset="-122"/>
                </a:rPr>
                <a:t>1</a:t>
              </a:r>
              <a:r>
                <a:rPr lang="en-US" altLang="zh-CN" sz="2800" b="1" dirty="0">
                  <a:latin typeface="宋体" panose="02010600030101010101" pitchFamily="2" charset="-122"/>
                  <a:ea typeface="黑体" panose="02010609060101010101" pitchFamily="49" charset="-122"/>
                </a:rPr>
                <a:t>+X</a:t>
              </a:r>
              <a:r>
                <a:rPr lang="en-US" altLang="zh-CN" sz="2800" b="1" baseline="-25000" dirty="0">
                  <a:latin typeface="宋体" panose="02010600030101010101" pitchFamily="2" charset="-122"/>
                  <a:ea typeface="黑体" panose="02010609060101010101" pitchFamily="49" charset="-122"/>
                </a:rPr>
                <a:t>2</a:t>
              </a:r>
              <a:r>
                <a:rPr lang="en-US" altLang="zh-CN" sz="2800" b="1" dirty="0">
                  <a:latin typeface="宋体" panose="02010600030101010101" pitchFamily="2" charset="-122"/>
                  <a:ea typeface="黑体" panose="02010609060101010101" pitchFamily="49" charset="-122"/>
                </a:rPr>
                <a:t>]</a:t>
              </a:r>
              <a:r>
                <a:rPr lang="zh-CN" altLang="en-US" sz="2800" b="1" baseline="-25000" dirty="0">
                  <a:latin typeface="宋体" panose="02010600030101010101" pitchFamily="2" charset="-122"/>
                  <a:ea typeface="黑体" panose="02010609060101010101" pitchFamily="49" charset="-122"/>
                </a:rPr>
                <a:t>补 </a:t>
              </a:r>
              <a:r>
                <a:rPr lang="en-US" altLang="zh-CN" sz="2800" b="1" dirty="0">
                  <a:latin typeface="宋体" panose="02010600030101010101" pitchFamily="2" charset="-122"/>
                  <a:ea typeface="黑体" panose="02010609060101010101" pitchFamily="49" charset="-122"/>
                </a:rPr>
                <a:t>= 1 1000         -1000B</a:t>
              </a:r>
            </a:p>
            <a:p>
              <a:pPr marL="0" lvl="0" indent="0" eaLnBrk="1" hangingPunct="1">
                <a:spcBef>
                  <a:spcPct val="0"/>
                </a:spcBef>
                <a:buNone/>
              </a:pPr>
              <a:r>
                <a:rPr lang="zh-CN" altLang="en-US" sz="2800" b="1" dirty="0">
                  <a:latin typeface="宋体" panose="02010600030101010101" pitchFamily="2" charset="-122"/>
                  <a:ea typeface="黑体" panose="02010609060101010101" pitchFamily="49" charset="-122"/>
                </a:rPr>
                <a:t>故得 </a:t>
              </a:r>
              <a:r>
                <a:rPr lang="en-US" altLang="zh-CN" sz="2800" b="1" dirty="0">
                  <a:latin typeface="宋体" panose="02010600030101010101" pitchFamily="2" charset="-122"/>
                  <a:ea typeface="黑体" panose="02010609060101010101" pitchFamily="49" charset="-122"/>
                </a:rPr>
                <a:t>[X</a:t>
              </a:r>
              <a:r>
                <a:rPr lang="en-US" altLang="zh-CN" sz="2800" b="1" baseline="-25000" dirty="0">
                  <a:latin typeface="宋体" panose="02010600030101010101" pitchFamily="2" charset="-122"/>
                  <a:ea typeface="黑体" panose="02010609060101010101" pitchFamily="49" charset="-122"/>
                </a:rPr>
                <a:t>1</a:t>
              </a:r>
              <a:r>
                <a:rPr lang="en-US" altLang="zh-CN" sz="2800" b="1" dirty="0">
                  <a:latin typeface="宋体" panose="02010600030101010101" pitchFamily="2" charset="-122"/>
                  <a:ea typeface="黑体" panose="02010609060101010101" pitchFamily="49" charset="-122"/>
                </a:rPr>
                <a:t>+X</a:t>
              </a:r>
              <a:r>
                <a:rPr lang="en-US" altLang="zh-CN" sz="2800" b="1" baseline="-25000" dirty="0">
                  <a:latin typeface="宋体" panose="02010600030101010101" pitchFamily="2" charset="-122"/>
                  <a:ea typeface="黑体" panose="02010609060101010101" pitchFamily="49" charset="-122"/>
                </a:rPr>
                <a:t>2</a:t>
              </a:r>
              <a:r>
                <a:rPr lang="en-US" altLang="zh-CN" sz="2800" b="1" dirty="0">
                  <a:latin typeface="宋体" panose="02010600030101010101" pitchFamily="2" charset="-122"/>
                  <a:ea typeface="黑体" panose="02010609060101010101" pitchFamily="49" charset="-122"/>
                </a:rPr>
                <a:t>]</a:t>
              </a:r>
              <a:r>
                <a:rPr lang="zh-CN" altLang="en-US" sz="2800" b="1" baseline="-25000" dirty="0">
                  <a:latin typeface="宋体" panose="02010600030101010101" pitchFamily="2" charset="-122"/>
                  <a:ea typeface="黑体" panose="02010609060101010101" pitchFamily="49" charset="-122"/>
                </a:rPr>
                <a:t>补 </a:t>
              </a:r>
              <a:r>
                <a:rPr lang="en-US" altLang="zh-CN" sz="2800" b="1" dirty="0">
                  <a:latin typeface="宋体" panose="02010600030101010101" pitchFamily="2" charset="-122"/>
                  <a:ea typeface="黑体" panose="02010609060101010101" pitchFamily="49" charset="-122"/>
                </a:rPr>
                <a:t>= 11000 </a:t>
              </a:r>
              <a:r>
                <a:rPr lang="zh-CN" altLang="en-US" sz="2800" b="1" dirty="0">
                  <a:latin typeface="宋体" panose="02010600030101010101" pitchFamily="2" charset="-122"/>
                  <a:ea typeface="黑体" panose="02010609060101010101" pitchFamily="49" charset="-122"/>
                </a:rPr>
                <a:t>即</a:t>
              </a:r>
              <a:r>
                <a:rPr lang="en-US" altLang="zh-CN" sz="2800" b="1" dirty="0">
                  <a:latin typeface="宋体" panose="02010600030101010101" pitchFamily="2" charset="-122"/>
                  <a:ea typeface="黑体" panose="02010609060101010101" pitchFamily="49" charset="-122"/>
                </a:rPr>
                <a:t>X</a:t>
              </a:r>
              <a:r>
                <a:rPr lang="en-US" altLang="zh-CN" sz="2800" b="1" baseline="-25000" dirty="0">
                  <a:latin typeface="宋体" panose="02010600030101010101" pitchFamily="2" charset="-122"/>
                  <a:ea typeface="黑体" panose="02010609060101010101" pitchFamily="49" charset="-122"/>
                </a:rPr>
                <a:t>1</a:t>
              </a:r>
              <a:r>
                <a:rPr lang="en-US" altLang="zh-CN" sz="2800" b="1" dirty="0">
                  <a:latin typeface="宋体" panose="02010600030101010101" pitchFamily="2" charset="-122"/>
                  <a:ea typeface="黑体" panose="02010609060101010101" pitchFamily="49" charset="-122"/>
                </a:rPr>
                <a:t>+ X</a:t>
              </a:r>
              <a:r>
                <a:rPr lang="en-US" altLang="zh-CN" sz="2800" b="1" baseline="-25000" dirty="0">
                  <a:latin typeface="宋体" panose="02010600030101010101" pitchFamily="2" charset="-122"/>
                  <a:ea typeface="黑体" panose="02010609060101010101" pitchFamily="49" charset="-122"/>
                </a:rPr>
                <a:t>2 </a:t>
              </a:r>
              <a:r>
                <a:rPr lang="en-US" altLang="zh-CN" sz="2800" b="1" dirty="0">
                  <a:latin typeface="宋体" panose="02010600030101010101" pitchFamily="2" charset="-122"/>
                  <a:ea typeface="黑体" panose="02010609060101010101" pitchFamily="49" charset="-122"/>
                </a:rPr>
                <a:t>= -1000 B</a:t>
              </a:r>
            </a:p>
          </p:txBody>
        </p:sp>
        <p:sp>
          <p:nvSpPr>
            <p:cNvPr id="31768" name="Line 59"/>
            <p:cNvSpPr/>
            <p:nvPr/>
          </p:nvSpPr>
          <p:spPr>
            <a:xfrm>
              <a:off x="1392" y="2496"/>
              <a:ext cx="3936" cy="0"/>
            </a:xfrm>
            <a:prstGeom prst="line">
              <a:avLst/>
            </a:prstGeom>
            <a:ln w="9525" cap="flat" cmpd="sng">
              <a:solidFill>
                <a:schemeClr val="tx1"/>
              </a:solidFill>
              <a:prstDash val="solid"/>
              <a:headEnd type="none" w="med" len="med"/>
              <a:tailEnd type="none" w="med" len="med"/>
            </a:ln>
          </p:spPr>
        </p:sp>
      </p:grpSp>
      <p:grpSp>
        <p:nvGrpSpPr>
          <p:cNvPr id="4" name="Group 66"/>
          <p:cNvGrpSpPr/>
          <p:nvPr/>
        </p:nvGrpSpPr>
        <p:grpSpPr>
          <a:xfrm>
            <a:off x="914400" y="4448175"/>
            <a:ext cx="7797800" cy="1800225"/>
            <a:chOff x="288" y="3024"/>
            <a:chExt cx="4912" cy="1134"/>
          </a:xfrm>
        </p:grpSpPr>
        <p:sp>
          <p:nvSpPr>
            <p:cNvPr id="31764" name="Text Box 63"/>
            <p:cNvSpPr txBox="1"/>
            <p:nvPr/>
          </p:nvSpPr>
          <p:spPr>
            <a:xfrm>
              <a:off x="288" y="3024"/>
              <a:ext cx="4912" cy="1134"/>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Calibri" panose="020F0502020204030204" pitchFamily="34" charset="0"/>
                  <a:ea typeface="楷体_GB2312"/>
                </a:rPr>
                <a:t>例：已知</a:t>
              </a: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1 </a:t>
              </a:r>
              <a:r>
                <a:rPr lang="en-US" altLang="zh-CN" sz="2800" b="1" dirty="0">
                  <a:latin typeface="宋体" panose="02010600030101010101" pitchFamily="2" charset="-122"/>
                  <a:ea typeface="楷体_GB2312"/>
                </a:rPr>
                <a:t>= 48</a:t>
              </a:r>
              <a:r>
                <a:rPr lang="zh-CN" altLang="en-US" sz="2800" b="1" dirty="0">
                  <a:latin typeface="宋体" panose="02010600030101010101" pitchFamily="2" charset="-122"/>
                  <a:ea typeface="楷体_GB2312"/>
                </a:rPr>
                <a:t>，</a:t>
              </a: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2 </a:t>
              </a:r>
              <a:r>
                <a:rPr lang="en-US" altLang="zh-CN" sz="2800" b="1" dirty="0">
                  <a:latin typeface="宋体" panose="02010600030101010101" pitchFamily="2" charset="-122"/>
                  <a:ea typeface="楷体_GB2312"/>
                </a:rPr>
                <a:t>= 31  </a:t>
              </a:r>
              <a:r>
                <a:rPr lang="zh-CN" altLang="en-US" sz="2800" b="1" dirty="0">
                  <a:latin typeface="宋体" panose="02010600030101010101" pitchFamily="2" charset="-122"/>
                  <a:ea typeface="楷体_GB2312"/>
                </a:rPr>
                <a:t>求</a:t>
              </a: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1 </a:t>
              </a:r>
              <a:r>
                <a:rPr lang="en-US" altLang="zh-CN" sz="2800" b="1" dirty="0">
                  <a:latin typeface="宋体" panose="02010600030101010101" pitchFamily="2" charset="-122"/>
                  <a:ea typeface="楷体_GB2312"/>
                </a:rPr>
                <a:t>+ X</a:t>
              </a:r>
              <a:r>
                <a:rPr lang="en-US" altLang="zh-CN" sz="2800" b="1" baseline="-25000" dirty="0">
                  <a:latin typeface="宋体" panose="02010600030101010101" pitchFamily="2" charset="-122"/>
                  <a:ea typeface="楷体_GB2312"/>
                </a:rPr>
                <a:t>2 </a:t>
              </a:r>
              <a:r>
                <a:rPr lang="en-US" altLang="zh-CN" sz="2800" b="1" dirty="0">
                  <a:latin typeface="宋体" panose="02010600030101010101" pitchFamily="2" charset="-122"/>
                  <a:ea typeface="楷体_GB2312"/>
                </a:rPr>
                <a:t>= </a:t>
              </a:r>
              <a:r>
                <a:rPr lang="zh-CN" altLang="en-US" sz="2800" b="1" dirty="0">
                  <a:latin typeface="宋体" panose="02010600030101010101" pitchFamily="2" charset="-122"/>
                  <a:ea typeface="楷体_GB2312"/>
                </a:rPr>
                <a:t>？</a:t>
              </a:r>
            </a:p>
            <a:p>
              <a:pPr marL="0" lvl="0" indent="0" eaLnBrk="1" hangingPunct="1">
                <a:spcBef>
                  <a:spcPct val="0"/>
                </a:spcBef>
                <a:buNone/>
              </a:pPr>
              <a:r>
                <a:rPr lang="zh-CN" altLang="en-US" sz="2800" b="1" dirty="0">
                  <a:latin typeface="宋体" panose="02010600030101010101" pitchFamily="2" charset="-122"/>
                  <a:ea typeface="楷体_GB2312"/>
                </a:rPr>
                <a:t>   </a:t>
              </a: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1 </a:t>
              </a:r>
              <a:r>
                <a:rPr lang="en-US" altLang="zh-CN" sz="2800" b="1" dirty="0">
                  <a:latin typeface="宋体" panose="02010600030101010101" pitchFamily="2" charset="-122"/>
                  <a:ea typeface="楷体_GB2312"/>
                </a:rPr>
                <a:t>=  +48       [X</a:t>
              </a:r>
              <a:r>
                <a:rPr lang="en-US" altLang="zh-CN" sz="2800" b="1" baseline="-25000" dirty="0">
                  <a:latin typeface="宋体" panose="02010600030101010101" pitchFamily="2" charset="-122"/>
                  <a:ea typeface="楷体_GB2312"/>
                </a:rPr>
                <a:t>1</a:t>
              </a:r>
              <a:r>
                <a:rPr lang="en-US" altLang="zh-CN" sz="2800" b="1" dirty="0">
                  <a:latin typeface="宋体" panose="02010600030101010101" pitchFamily="2" charset="-122"/>
                  <a:ea typeface="楷体_GB2312"/>
                </a:rPr>
                <a:t>]</a:t>
              </a:r>
              <a:r>
                <a:rPr lang="zh-CN" altLang="en-US" sz="2800" b="1" baseline="-25000" dirty="0">
                  <a:latin typeface="宋体" panose="02010600030101010101" pitchFamily="2" charset="-122"/>
                  <a:ea typeface="楷体_GB2312"/>
                </a:rPr>
                <a:t>变补</a:t>
              </a:r>
              <a:r>
                <a:rPr lang="en-US" altLang="zh-CN" sz="2800" b="1" dirty="0">
                  <a:latin typeface="宋体" panose="02010600030101010101" pitchFamily="2" charset="-122"/>
                  <a:ea typeface="楷体_GB2312"/>
                </a:rPr>
                <a:t>= 00 110000 </a:t>
              </a:r>
            </a:p>
            <a:p>
              <a:pPr marL="0" lvl="0" indent="0" eaLnBrk="1" hangingPunct="1">
                <a:spcBef>
                  <a:spcPct val="0"/>
                </a:spcBef>
                <a:buNone/>
              </a:pPr>
              <a:r>
                <a:rPr lang="en-US" altLang="zh-CN" sz="2800" b="1" dirty="0">
                  <a:latin typeface="宋体" panose="02010600030101010101" pitchFamily="2" charset="-122"/>
                  <a:ea typeface="楷体_GB2312"/>
                </a:rPr>
                <a:t>+</a:t>
              </a:r>
              <a:r>
                <a:rPr lang="zh-CN" altLang="en-US" sz="2800" b="1" dirty="0">
                  <a:latin typeface="宋体" panose="02010600030101010101" pitchFamily="2" charset="-122"/>
                  <a:ea typeface="楷体_GB2312"/>
                </a:rPr>
                <a:t>）</a:t>
              </a: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2 </a:t>
              </a:r>
              <a:r>
                <a:rPr lang="en-US" altLang="zh-CN" sz="2800" b="1" dirty="0">
                  <a:latin typeface="宋体" panose="02010600030101010101" pitchFamily="2" charset="-122"/>
                  <a:ea typeface="楷体_GB2312"/>
                </a:rPr>
                <a:t>=  +31    +</a:t>
              </a:r>
              <a:r>
                <a:rPr lang="zh-CN" altLang="en-US" sz="2800" b="1" dirty="0">
                  <a:latin typeface="宋体" panose="02010600030101010101" pitchFamily="2" charset="-122"/>
                  <a:ea typeface="楷体_GB2312"/>
                </a:rPr>
                <a:t>）</a:t>
              </a: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2</a:t>
              </a:r>
              <a:r>
                <a:rPr lang="en-US" altLang="zh-CN" sz="2800" b="1" dirty="0">
                  <a:latin typeface="宋体" panose="02010600030101010101" pitchFamily="2" charset="-122"/>
                  <a:ea typeface="楷体_GB2312"/>
                </a:rPr>
                <a:t>]</a:t>
              </a:r>
              <a:r>
                <a:rPr lang="zh-CN" altLang="en-US" sz="2800" b="1" baseline="-25000" dirty="0">
                  <a:latin typeface="宋体" panose="02010600030101010101" pitchFamily="2" charset="-122"/>
                  <a:ea typeface="楷体_GB2312"/>
                </a:rPr>
                <a:t>变补</a:t>
              </a:r>
              <a:r>
                <a:rPr lang="en-US" altLang="zh-CN" sz="2800" b="1" dirty="0">
                  <a:latin typeface="宋体" panose="02010600030101010101" pitchFamily="2" charset="-122"/>
                  <a:ea typeface="楷体_GB2312"/>
                </a:rPr>
                <a:t>= 00 011111</a:t>
              </a:r>
            </a:p>
            <a:p>
              <a:pPr marL="0" lvl="0" indent="0" algn="just" eaLnBrk="1" hangingPunct="1">
                <a:spcBef>
                  <a:spcPct val="0"/>
                </a:spcBef>
                <a:buNone/>
              </a:pPr>
              <a:r>
                <a:rPr lang="en-US" altLang="zh-CN" sz="2800" b="1" dirty="0">
                  <a:latin typeface="宋体" panose="02010600030101010101" pitchFamily="2" charset="-122"/>
                  <a:ea typeface="楷体_GB2312"/>
                </a:rPr>
                <a:t> X</a:t>
              </a:r>
              <a:r>
                <a:rPr lang="en-US" altLang="zh-CN" sz="2800" b="1" baseline="-25000" dirty="0">
                  <a:latin typeface="宋体" panose="02010600030101010101" pitchFamily="2" charset="-122"/>
                  <a:ea typeface="楷体_GB2312"/>
                </a:rPr>
                <a:t>1 </a:t>
              </a:r>
              <a:r>
                <a:rPr lang="en-US" altLang="zh-CN" sz="2800" b="1" dirty="0">
                  <a:latin typeface="宋体" panose="02010600030101010101" pitchFamily="2" charset="-122"/>
                  <a:ea typeface="楷体_GB2312"/>
                </a:rPr>
                <a:t>+ X</a:t>
              </a:r>
              <a:r>
                <a:rPr lang="en-US" altLang="zh-CN" sz="2800" b="1" baseline="-25000" dirty="0">
                  <a:latin typeface="宋体" panose="02010600030101010101" pitchFamily="2" charset="-122"/>
                  <a:ea typeface="楷体_GB2312"/>
                </a:rPr>
                <a:t>2 </a:t>
              </a:r>
              <a:r>
                <a:rPr lang="en-US" altLang="zh-CN" sz="2800" b="1" dirty="0">
                  <a:latin typeface="宋体" panose="02010600030101010101" pitchFamily="2" charset="-122"/>
                  <a:ea typeface="楷体_GB2312"/>
                </a:rPr>
                <a:t> =  +79   [X</a:t>
              </a:r>
              <a:r>
                <a:rPr lang="en-US" altLang="zh-CN" sz="2800" b="1" baseline="-25000" dirty="0">
                  <a:latin typeface="宋体" panose="02010600030101010101" pitchFamily="2" charset="-122"/>
                  <a:ea typeface="楷体_GB2312"/>
                </a:rPr>
                <a:t>1</a:t>
              </a:r>
              <a:r>
                <a:rPr lang="en-US" altLang="zh-CN" sz="2800" b="1" dirty="0">
                  <a:latin typeface="宋体" panose="02010600030101010101" pitchFamily="2" charset="-122"/>
                  <a:ea typeface="楷体_GB2312"/>
                </a:rPr>
                <a:t>+ X</a:t>
              </a:r>
              <a:r>
                <a:rPr lang="en-US" altLang="zh-CN" sz="2800" b="1" baseline="-25000" dirty="0">
                  <a:latin typeface="宋体" panose="02010600030101010101" pitchFamily="2" charset="-122"/>
                  <a:ea typeface="楷体_GB2312"/>
                </a:rPr>
                <a:t>2</a:t>
              </a:r>
              <a:r>
                <a:rPr lang="en-US" altLang="zh-CN" sz="2800" b="1" dirty="0">
                  <a:latin typeface="宋体" panose="02010600030101010101" pitchFamily="2" charset="-122"/>
                  <a:ea typeface="楷体_GB2312"/>
                </a:rPr>
                <a:t>]</a:t>
              </a:r>
              <a:r>
                <a:rPr lang="zh-CN" altLang="en-US" sz="2800" b="1" baseline="-25000" dirty="0">
                  <a:latin typeface="宋体" panose="02010600030101010101" pitchFamily="2" charset="-122"/>
                  <a:ea typeface="楷体_GB2312"/>
                </a:rPr>
                <a:t>变补 </a:t>
              </a:r>
              <a:r>
                <a:rPr lang="en-US" altLang="zh-CN" sz="2800" b="1" dirty="0">
                  <a:latin typeface="宋体" panose="02010600030101010101" pitchFamily="2" charset="-122"/>
                  <a:ea typeface="楷体_GB2312"/>
                </a:rPr>
                <a:t>= 01 001111</a:t>
              </a:r>
              <a:endParaRPr lang="en-US" altLang="zh-CN" sz="1800" dirty="0">
                <a:latin typeface="宋体" panose="02010600030101010101" pitchFamily="2" charset="-122"/>
                <a:ea typeface="楷体_GB2312"/>
              </a:endParaRPr>
            </a:p>
          </p:txBody>
        </p:sp>
        <p:sp>
          <p:nvSpPr>
            <p:cNvPr id="31765" name="Line 64"/>
            <p:cNvSpPr/>
            <p:nvPr/>
          </p:nvSpPr>
          <p:spPr>
            <a:xfrm>
              <a:off x="576" y="3888"/>
              <a:ext cx="1584" cy="0"/>
            </a:xfrm>
            <a:prstGeom prst="line">
              <a:avLst/>
            </a:prstGeom>
            <a:ln w="9525" cap="flat" cmpd="sng">
              <a:solidFill>
                <a:schemeClr val="tx1"/>
              </a:solidFill>
              <a:prstDash val="solid"/>
              <a:headEnd type="none" w="med" len="med"/>
              <a:tailEnd type="none" w="med" len="med"/>
            </a:ln>
          </p:spPr>
        </p:sp>
        <p:sp>
          <p:nvSpPr>
            <p:cNvPr id="31766" name="Line 65"/>
            <p:cNvSpPr/>
            <p:nvPr/>
          </p:nvSpPr>
          <p:spPr>
            <a:xfrm>
              <a:off x="2544" y="3888"/>
              <a:ext cx="2160" cy="0"/>
            </a:xfrm>
            <a:prstGeom prst="line">
              <a:avLst/>
            </a:prstGeom>
            <a:ln w="9525" cap="flat" cmpd="sng">
              <a:solidFill>
                <a:schemeClr val="tx1"/>
              </a:solidFill>
              <a:prstDash val="solid"/>
              <a:headEnd type="none" w="med" len="med"/>
              <a:tailEnd type="none" w="med" len="med"/>
            </a:ln>
          </p:spPr>
        </p:sp>
      </p:grpSp>
      <p:grpSp>
        <p:nvGrpSpPr>
          <p:cNvPr id="5" name="Group 67"/>
          <p:cNvGrpSpPr/>
          <p:nvPr/>
        </p:nvGrpSpPr>
        <p:grpSpPr>
          <a:xfrm>
            <a:off x="177800" y="1824038"/>
            <a:ext cx="8553450" cy="4584700"/>
            <a:chOff x="132" y="1248"/>
            <a:chExt cx="5388" cy="2888"/>
          </a:xfrm>
        </p:grpSpPr>
        <p:sp>
          <p:nvSpPr>
            <p:cNvPr id="31758" name="AutoShape 68"/>
            <p:cNvSpPr/>
            <p:nvPr/>
          </p:nvSpPr>
          <p:spPr>
            <a:xfrm>
              <a:off x="288" y="1248"/>
              <a:ext cx="5232" cy="2880"/>
            </a:xfrm>
            <a:prstGeom prst="wedgeRectCallout">
              <a:avLst>
                <a:gd name="adj1" fmla="val -42949"/>
                <a:gd name="adj2" fmla="val -56667"/>
              </a:avLst>
            </a:prstGeom>
            <a:solidFill>
              <a:srgbClr val="FFFFFF"/>
            </a:solid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zh-CN" altLang="zh-CN" sz="4400" dirty="0">
                <a:latin typeface="Calibri" panose="020F0502020204030204" pitchFamily="34" charset="0"/>
                <a:ea typeface="楷体_GB2312"/>
              </a:endParaRPr>
            </a:p>
          </p:txBody>
        </p:sp>
        <p:grpSp>
          <p:nvGrpSpPr>
            <p:cNvPr id="31759" name="Group 69"/>
            <p:cNvGrpSpPr/>
            <p:nvPr/>
          </p:nvGrpSpPr>
          <p:grpSpPr>
            <a:xfrm>
              <a:off x="132" y="1289"/>
              <a:ext cx="5052" cy="2847"/>
              <a:chOff x="132" y="1134"/>
              <a:chExt cx="5052" cy="3004"/>
            </a:xfrm>
          </p:grpSpPr>
          <p:sp>
            <p:nvSpPr>
              <p:cNvPr id="31760" name="Text Box 70"/>
              <p:cNvSpPr txBox="1"/>
              <p:nvPr/>
            </p:nvSpPr>
            <p:spPr>
              <a:xfrm>
                <a:off x="384" y="1134"/>
                <a:ext cx="4800" cy="7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b="1" dirty="0">
                    <a:latin typeface="宋体" panose="02010600030101010101" pitchFamily="2" charset="-122"/>
                    <a:ea typeface="楷体_GB2312"/>
                    <a:sym typeface="Symbol" panose="05050102010706020507" pitchFamily="18" charset="2"/>
                  </a:rPr>
                  <a:t></a:t>
                </a:r>
                <a:r>
                  <a:rPr lang="en-US" altLang="zh-CN" sz="4000" b="1" dirty="0">
                    <a:solidFill>
                      <a:schemeClr val="accent2"/>
                    </a:solidFill>
                    <a:latin typeface="宋体" panose="02010600030101010101" pitchFamily="2" charset="-122"/>
                    <a:ea typeface="楷体_GB2312"/>
                    <a:sym typeface="Symbol" panose="05050102010706020507" pitchFamily="18" charset="2"/>
                  </a:rPr>
                  <a:t> </a:t>
                </a:r>
                <a:r>
                  <a:rPr lang="en-US" altLang="zh-CN" sz="2800" b="1" dirty="0">
                    <a:ea typeface="楷体_GB2312"/>
                  </a:rPr>
                  <a:t>“</a:t>
                </a:r>
                <a:r>
                  <a:rPr lang="en-US" altLang="zh-CN" sz="2800" b="1" dirty="0">
                    <a:latin typeface="宋体" panose="02010600030101010101" pitchFamily="2" charset="-122"/>
                    <a:ea typeface="楷体_GB2312"/>
                  </a:rPr>
                  <a:t>0</a:t>
                </a:r>
                <a:r>
                  <a:rPr lang="en-US" altLang="zh-CN" sz="2800" b="1" dirty="0">
                    <a:ea typeface="楷体_GB2312"/>
                  </a:rPr>
                  <a:t>”</a:t>
                </a:r>
                <a:r>
                  <a:rPr lang="zh-CN" altLang="en-US" sz="2800" b="1" dirty="0">
                    <a:latin typeface="宋体" panose="02010600030101010101" pitchFamily="2" charset="-122"/>
                    <a:ea typeface="楷体_GB2312"/>
                  </a:rPr>
                  <a:t>有一种表示形式</a:t>
                </a:r>
              </a:p>
              <a:p>
                <a:pPr marL="0" lvl="0" indent="0" algn="just" eaLnBrk="1" hangingPunct="1">
                  <a:spcBef>
                    <a:spcPct val="0"/>
                  </a:spcBef>
                  <a:buNone/>
                </a:pPr>
                <a:r>
                  <a:rPr lang="en-US" altLang="zh-CN" sz="2800" b="1" dirty="0">
                    <a:latin typeface="宋体" panose="02010600030101010101" pitchFamily="2" charset="-122"/>
                    <a:ea typeface="楷体_GB2312"/>
                  </a:rPr>
                  <a:t>[+00</a:t>
                </a:r>
                <a:r>
                  <a:rPr lang="en-US" altLang="zh-CN" sz="2800" b="1" baseline="30000" dirty="0">
                    <a:ea typeface="楷体_GB2312"/>
                  </a:rPr>
                  <a:t>…</a:t>
                </a:r>
                <a:r>
                  <a:rPr lang="en-US" altLang="zh-CN" sz="2800" b="1" dirty="0">
                    <a:latin typeface="宋体" panose="02010600030101010101" pitchFamily="2" charset="-122"/>
                    <a:ea typeface="楷体_GB2312"/>
                  </a:rPr>
                  <a:t>0]</a:t>
                </a:r>
                <a:r>
                  <a:rPr lang="zh-CN" altLang="en-US" sz="2800" b="1" baseline="-25000" dirty="0">
                    <a:latin typeface="宋体" panose="02010600030101010101" pitchFamily="2" charset="-122"/>
                    <a:ea typeface="楷体_GB2312"/>
                  </a:rPr>
                  <a:t>补 </a:t>
                </a:r>
                <a:r>
                  <a:rPr lang="en-US" altLang="zh-CN" sz="2800" b="1" dirty="0">
                    <a:latin typeface="宋体" panose="02010600030101010101" pitchFamily="2" charset="-122"/>
                    <a:ea typeface="楷体_GB2312"/>
                  </a:rPr>
                  <a:t>= 000</a:t>
                </a:r>
                <a:r>
                  <a:rPr lang="en-US" altLang="zh-CN" sz="2800" b="1" baseline="30000" dirty="0">
                    <a:ea typeface="楷体_GB2312"/>
                  </a:rPr>
                  <a:t>…</a:t>
                </a:r>
                <a:r>
                  <a:rPr lang="en-US" altLang="zh-CN" sz="2800" b="1" dirty="0">
                    <a:latin typeface="宋体" panose="02010600030101010101" pitchFamily="2" charset="-122"/>
                    <a:ea typeface="楷体_GB2312"/>
                  </a:rPr>
                  <a:t>0 </a:t>
                </a:r>
                <a:r>
                  <a:rPr lang="zh-CN" altLang="en-US" sz="2800" b="1" dirty="0">
                    <a:latin typeface="宋体" panose="02010600030101010101" pitchFamily="2" charset="-122"/>
                    <a:ea typeface="楷体_GB2312"/>
                  </a:rPr>
                  <a:t>而 </a:t>
                </a:r>
                <a:r>
                  <a:rPr lang="en-US" altLang="zh-CN" sz="2800" b="1" dirty="0">
                    <a:latin typeface="宋体" panose="02010600030101010101" pitchFamily="2" charset="-122"/>
                    <a:ea typeface="楷体_GB2312"/>
                  </a:rPr>
                  <a:t>[-00</a:t>
                </a:r>
                <a:r>
                  <a:rPr lang="en-US" altLang="zh-CN" sz="2800" b="1" baseline="30000" dirty="0">
                    <a:ea typeface="楷体_GB2312"/>
                  </a:rPr>
                  <a:t>…</a:t>
                </a:r>
                <a:r>
                  <a:rPr lang="en-US" altLang="zh-CN" sz="2800" b="1" dirty="0">
                    <a:latin typeface="宋体" panose="02010600030101010101" pitchFamily="2" charset="-122"/>
                    <a:ea typeface="楷体_GB2312"/>
                  </a:rPr>
                  <a:t>0]</a:t>
                </a:r>
                <a:r>
                  <a:rPr lang="zh-CN" altLang="en-US" sz="2800" b="1" baseline="-25000" dirty="0">
                    <a:latin typeface="宋体" panose="02010600030101010101" pitchFamily="2" charset="-122"/>
                    <a:ea typeface="楷体_GB2312"/>
                  </a:rPr>
                  <a:t>补 </a:t>
                </a:r>
                <a:r>
                  <a:rPr lang="en-US" altLang="zh-CN" sz="2800" b="1" dirty="0">
                    <a:latin typeface="宋体" panose="02010600030101010101" pitchFamily="2" charset="-122"/>
                    <a:ea typeface="楷体_GB2312"/>
                  </a:rPr>
                  <a:t>= 1 000</a:t>
                </a:r>
                <a:r>
                  <a:rPr lang="en-US" altLang="zh-CN" sz="2800" b="1" baseline="30000" dirty="0">
                    <a:ea typeface="楷体_GB2312"/>
                  </a:rPr>
                  <a:t>…</a:t>
                </a:r>
                <a:r>
                  <a:rPr lang="en-US" altLang="zh-CN" sz="2800" b="1" dirty="0">
                    <a:latin typeface="宋体" panose="02010600030101010101" pitchFamily="2" charset="-122"/>
                    <a:ea typeface="楷体_GB2312"/>
                  </a:rPr>
                  <a:t>0</a:t>
                </a:r>
                <a:endParaRPr lang="en-US" altLang="zh-CN" sz="1800" dirty="0">
                  <a:latin typeface="宋体" panose="02010600030101010101" pitchFamily="2" charset="-122"/>
                  <a:ea typeface="楷体_GB2312"/>
                </a:endParaRPr>
              </a:p>
            </p:txBody>
          </p:sp>
          <p:sp>
            <p:nvSpPr>
              <p:cNvPr id="31761" name="Text Box 71"/>
              <p:cNvSpPr txBox="1"/>
              <p:nvPr/>
            </p:nvSpPr>
            <p:spPr>
              <a:xfrm>
                <a:off x="384" y="1854"/>
                <a:ext cx="4320" cy="1034"/>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b="1" dirty="0">
                    <a:latin typeface="宋体" panose="02010600030101010101" pitchFamily="2" charset="-122"/>
                    <a:ea typeface="楷体_GB2312"/>
                    <a:sym typeface="Symbol" panose="05050102010706020507" pitchFamily="18" charset="2"/>
                  </a:rPr>
                  <a:t></a:t>
                </a:r>
                <a:r>
                  <a:rPr lang="en-US" altLang="zh-CN" sz="4000" b="1" dirty="0">
                    <a:solidFill>
                      <a:srgbClr val="FF0000"/>
                    </a:solidFill>
                    <a:latin typeface="宋体" panose="02010600030101010101" pitchFamily="2" charset="-122"/>
                    <a:ea typeface="楷体_GB2312"/>
                    <a:sym typeface="Symbol" panose="05050102010706020507" pitchFamily="18" charset="2"/>
                  </a:rPr>
                  <a:t> </a:t>
                </a:r>
                <a:r>
                  <a:rPr lang="zh-CN" altLang="en-US" sz="2800" b="1" dirty="0">
                    <a:latin typeface="宋体" panose="02010600030101010101" pitchFamily="2" charset="-122"/>
                    <a:ea typeface="楷体_GB2312"/>
                  </a:rPr>
                  <a:t>数值范围： </a:t>
                </a:r>
                <a:r>
                  <a:rPr lang="en-US" altLang="zh-CN" sz="2800" b="1" dirty="0">
                    <a:latin typeface="宋体" panose="02010600030101010101" pitchFamily="2" charset="-122"/>
                    <a:ea typeface="楷体_GB2312"/>
                  </a:rPr>
                  <a:t>+(2</a:t>
                </a:r>
                <a:r>
                  <a:rPr lang="en-US" altLang="zh-CN" sz="2800" b="1" baseline="30000" dirty="0">
                    <a:latin typeface="宋体" panose="02010600030101010101" pitchFamily="2" charset="-122"/>
                    <a:ea typeface="楷体_GB2312"/>
                  </a:rPr>
                  <a:t>n-1</a:t>
                </a:r>
                <a:r>
                  <a:rPr lang="en-US" altLang="zh-CN" sz="2800" b="1" dirty="0">
                    <a:latin typeface="宋体" panose="02010600030101010101" pitchFamily="2" charset="-122"/>
                    <a:ea typeface="楷体_GB2312"/>
                  </a:rPr>
                  <a:t>-1</a:t>
                </a:r>
                <a:r>
                  <a:rPr lang="zh-CN" altLang="en-US" sz="2800" b="1" dirty="0">
                    <a:latin typeface="宋体" panose="02010600030101010101" pitchFamily="2" charset="-122"/>
                    <a:ea typeface="楷体_GB2312"/>
                  </a:rPr>
                  <a:t>）≤</a:t>
                </a:r>
                <a:r>
                  <a:rPr lang="en-US" altLang="zh-CN" sz="2800" b="1" dirty="0">
                    <a:latin typeface="宋体" panose="02010600030101010101" pitchFamily="2" charset="-122"/>
                    <a:ea typeface="楷体_GB2312"/>
                  </a:rPr>
                  <a:t>[X]</a:t>
                </a:r>
                <a:r>
                  <a:rPr lang="zh-CN" altLang="en-US" sz="2800" b="1" baseline="-25000" dirty="0">
                    <a:latin typeface="宋体" panose="02010600030101010101" pitchFamily="2" charset="-122"/>
                    <a:ea typeface="楷体_GB2312"/>
                  </a:rPr>
                  <a:t>补</a:t>
                </a:r>
                <a:r>
                  <a:rPr lang="zh-CN" altLang="en-US" sz="2800" b="1" dirty="0">
                    <a:latin typeface="宋体" panose="02010600030101010101" pitchFamily="2" charset="-122"/>
                    <a:ea typeface="楷体_GB2312"/>
                  </a:rPr>
                  <a:t>≤</a:t>
                </a:r>
                <a:r>
                  <a:rPr lang="en-US" altLang="zh-CN" sz="2800" b="1" dirty="0">
                    <a:latin typeface="宋体" panose="02010600030101010101" pitchFamily="2" charset="-122"/>
                    <a:ea typeface="楷体_GB2312"/>
                  </a:rPr>
                  <a:t>-2</a:t>
                </a:r>
                <a:r>
                  <a:rPr lang="en-US" altLang="zh-CN" sz="2800" b="1" baseline="30000" dirty="0">
                    <a:latin typeface="宋体" panose="02010600030101010101" pitchFamily="2" charset="-122"/>
                    <a:ea typeface="楷体_GB2312"/>
                  </a:rPr>
                  <a:t>n-1</a:t>
                </a:r>
                <a:endParaRPr lang="en-US" altLang="zh-CN" sz="2800" b="1" dirty="0">
                  <a:latin typeface="宋体" panose="02010600030101010101" pitchFamily="2" charset="-122"/>
                  <a:ea typeface="楷体_GB2312"/>
                </a:endParaRPr>
              </a:p>
              <a:p>
                <a:pPr marL="0" lvl="0" indent="0" algn="just" eaLnBrk="1" hangingPunct="1">
                  <a:spcBef>
                    <a:spcPct val="0"/>
                  </a:spcBef>
                  <a:buNone/>
                </a:pPr>
                <a:r>
                  <a:rPr lang="zh-CN" altLang="en-US" sz="2800" b="1" dirty="0">
                    <a:latin typeface="宋体" panose="02010600030101010101" pitchFamily="2" charset="-122"/>
                    <a:ea typeface="楷体_GB2312"/>
                  </a:rPr>
                  <a:t>如</a:t>
                </a:r>
                <a:r>
                  <a:rPr lang="en-US" altLang="zh-CN" sz="2800" b="1" dirty="0">
                    <a:latin typeface="宋体" panose="02010600030101010101" pitchFamily="2" charset="-122"/>
                    <a:ea typeface="楷体_GB2312"/>
                  </a:rPr>
                  <a:t>n = 8</a:t>
                </a:r>
                <a:r>
                  <a:rPr lang="zh-CN" altLang="en-US" sz="2800" b="1" dirty="0">
                    <a:latin typeface="宋体" panose="02010600030101010101" pitchFamily="2" charset="-122"/>
                    <a:ea typeface="楷体_GB2312"/>
                  </a:rPr>
                  <a:t>，补码范围</a:t>
                </a:r>
                <a:r>
                  <a:rPr lang="en-US" altLang="zh-CN" sz="2800" b="1" dirty="0">
                    <a:latin typeface="宋体" panose="02010600030101010101" pitchFamily="2" charset="-122"/>
                    <a:ea typeface="楷体_GB2312"/>
                  </a:rPr>
                  <a:t>01111111</a:t>
                </a:r>
                <a:r>
                  <a:rPr lang="zh-CN" altLang="en-US" sz="2800" b="1" dirty="0">
                    <a:latin typeface="宋体" panose="02010600030101010101" pitchFamily="2" charset="-122"/>
                    <a:ea typeface="楷体_GB2312"/>
                  </a:rPr>
                  <a:t>～</a:t>
                </a:r>
                <a:r>
                  <a:rPr lang="en-US" altLang="zh-CN" sz="2800" b="1" dirty="0">
                    <a:latin typeface="宋体" panose="02010600030101010101" pitchFamily="2" charset="-122"/>
                    <a:ea typeface="楷体_GB2312"/>
                  </a:rPr>
                  <a:t>10000000</a:t>
                </a:r>
                <a:r>
                  <a:rPr lang="zh-CN" altLang="en-US" sz="2800" b="1" dirty="0">
                    <a:latin typeface="宋体" panose="02010600030101010101" pitchFamily="2" charset="-122"/>
                    <a:ea typeface="楷体_GB2312"/>
                  </a:rPr>
                  <a:t>，数值范围为</a:t>
                </a:r>
                <a:r>
                  <a:rPr lang="en-US" altLang="zh-CN" sz="2800" b="1" dirty="0">
                    <a:latin typeface="宋体" panose="02010600030101010101" pitchFamily="2" charset="-122"/>
                    <a:ea typeface="楷体_GB2312"/>
                  </a:rPr>
                  <a:t>+127</a:t>
                </a:r>
                <a:r>
                  <a:rPr lang="zh-CN" altLang="en-US" sz="2800" b="1" dirty="0">
                    <a:latin typeface="宋体" panose="02010600030101010101" pitchFamily="2" charset="-122"/>
                    <a:ea typeface="楷体_GB2312"/>
                  </a:rPr>
                  <a:t>～</a:t>
                </a:r>
                <a:r>
                  <a:rPr lang="en-US" altLang="zh-CN" sz="2800" b="1" dirty="0">
                    <a:latin typeface="宋体" panose="02010600030101010101" pitchFamily="2" charset="-122"/>
                    <a:ea typeface="楷体_GB2312"/>
                  </a:rPr>
                  <a:t>-128</a:t>
                </a:r>
                <a:endParaRPr lang="en-US" altLang="zh-CN" sz="2800" dirty="0">
                  <a:latin typeface="宋体" panose="02010600030101010101" pitchFamily="2" charset="-122"/>
                  <a:ea typeface="楷体_GB2312"/>
                </a:endParaRPr>
              </a:p>
            </p:txBody>
          </p:sp>
          <p:sp>
            <p:nvSpPr>
              <p:cNvPr id="31762" name="Text Box 72"/>
              <p:cNvSpPr txBox="1"/>
              <p:nvPr/>
            </p:nvSpPr>
            <p:spPr>
              <a:xfrm>
                <a:off x="132" y="2725"/>
                <a:ext cx="4015" cy="46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b="1" dirty="0">
                    <a:latin typeface="宋体" panose="02010600030101010101" pitchFamily="2" charset="-122"/>
                    <a:ea typeface="楷体_GB2312"/>
                    <a:sym typeface="Symbol" panose="05050102010706020507" pitchFamily="18" charset="2"/>
                  </a:rPr>
                  <a:t>  </a:t>
                </a:r>
                <a:r>
                  <a:rPr lang="en-US" altLang="zh-CN" sz="4000" b="1" dirty="0">
                    <a:solidFill>
                      <a:srgbClr val="FF0000"/>
                    </a:solidFill>
                    <a:latin typeface="宋体" panose="02010600030101010101" pitchFamily="2" charset="-122"/>
                    <a:ea typeface="楷体_GB2312"/>
                    <a:sym typeface="Symbol" panose="05050102010706020507" pitchFamily="18" charset="2"/>
                  </a:rPr>
                  <a:t> </a:t>
                </a:r>
                <a:r>
                  <a:rPr lang="zh-CN" altLang="en-US" sz="2800" b="1" dirty="0">
                    <a:latin typeface="宋体" panose="02010600030101010101" pitchFamily="2" charset="-122"/>
                    <a:ea typeface="楷体_GB2312"/>
                  </a:rPr>
                  <a:t>符号位后的尾数并不表示真值大小</a:t>
                </a:r>
              </a:p>
            </p:txBody>
          </p:sp>
          <p:sp>
            <p:nvSpPr>
              <p:cNvPr id="31763" name="Text Box 73"/>
              <p:cNvSpPr txBox="1"/>
              <p:nvPr/>
            </p:nvSpPr>
            <p:spPr>
              <a:xfrm>
                <a:off x="384" y="3144"/>
                <a:ext cx="4560" cy="994"/>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600" dirty="0">
                    <a:latin typeface="Calibri" panose="020F0502020204030204" pitchFamily="34" charset="0"/>
                    <a:ea typeface="楷体_GB2312"/>
                    <a:sym typeface="Symbol" panose="05050102010706020507" pitchFamily="18" charset="2"/>
                  </a:rPr>
                  <a:t></a:t>
                </a:r>
                <a:r>
                  <a:rPr lang="en-US" altLang="zh-CN" dirty="0">
                    <a:latin typeface="Calibri" panose="020F0502020204030204" pitchFamily="34" charset="0"/>
                    <a:ea typeface="楷体_GB2312"/>
                    <a:sym typeface="Symbol" panose="05050102010706020507" pitchFamily="18" charset="2"/>
                  </a:rPr>
                  <a:t> </a:t>
                </a:r>
                <a:r>
                  <a:rPr lang="zh-CN" altLang="en-US" sz="2800" b="1" dirty="0">
                    <a:latin typeface="宋体" panose="02010600030101010101" pitchFamily="2" charset="-122"/>
                    <a:ea typeface="楷体_GB2312"/>
                  </a:rPr>
                  <a:t>用补码进行运算时，两数补码之和等于两数和之补码，即</a:t>
                </a:r>
              </a:p>
              <a:p>
                <a:pPr marL="914400" lvl="2" indent="0" eaLnBrk="1" hangingPunct="1">
                  <a:spcBef>
                    <a:spcPct val="0"/>
                  </a:spcBef>
                  <a:buNone/>
                </a:pPr>
                <a:r>
                  <a:rPr lang="zh-CN" altLang="en-US" sz="2800" b="1" dirty="0">
                    <a:latin typeface="宋体" panose="02010600030101010101" pitchFamily="2" charset="-122"/>
                    <a:ea typeface="楷体_GB2312"/>
                  </a:rPr>
                  <a:t> </a:t>
                </a: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1</a:t>
                </a:r>
                <a:r>
                  <a:rPr lang="en-US" altLang="zh-CN" sz="2800" b="1" dirty="0">
                    <a:latin typeface="宋体" panose="02010600030101010101" pitchFamily="2" charset="-122"/>
                    <a:ea typeface="楷体_GB2312"/>
                  </a:rPr>
                  <a:t>]</a:t>
                </a:r>
                <a:r>
                  <a:rPr lang="zh-CN" altLang="en-US" sz="2800" b="1" baseline="-25000" dirty="0">
                    <a:latin typeface="宋体" panose="02010600030101010101" pitchFamily="2" charset="-122"/>
                    <a:ea typeface="楷体_GB2312"/>
                  </a:rPr>
                  <a:t>补</a:t>
                </a: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2</a:t>
                </a:r>
                <a:r>
                  <a:rPr lang="en-US" altLang="zh-CN" sz="2800" b="1" dirty="0">
                    <a:latin typeface="宋体" panose="02010600030101010101" pitchFamily="2" charset="-122"/>
                    <a:ea typeface="楷体_GB2312"/>
                  </a:rPr>
                  <a:t>]</a:t>
                </a:r>
                <a:r>
                  <a:rPr lang="zh-CN" altLang="en-US" sz="2800" b="1" baseline="-25000" dirty="0">
                    <a:latin typeface="宋体" panose="02010600030101010101" pitchFamily="2" charset="-122"/>
                    <a:ea typeface="楷体_GB2312"/>
                  </a:rPr>
                  <a:t>补 </a:t>
                </a:r>
                <a:r>
                  <a:rPr lang="en-US" altLang="zh-CN" sz="2800" b="1" dirty="0">
                    <a:latin typeface="宋体" panose="02010600030101010101" pitchFamily="2" charset="-122"/>
                    <a:ea typeface="楷体_GB2312"/>
                  </a:rPr>
                  <a:t>= {X</a:t>
                </a:r>
                <a:r>
                  <a:rPr lang="en-US" altLang="zh-CN" sz="2800" b="1" baseline="-25000" dirty="0">
                    <a:latin typeface="宋体" panose="02010600030101010101" pitchFamily="2" charset="-122"/>
                    <a:ea typeface="楷体_GB2312"/>
                  </a:rPr>
                  <a:t>1</a:t>
                </a:r>
                <a:r>
                  <a:rPr lang="en-US" altLang="zh-CN" sz="2800" b="1" dirty="0">
                    <a:latin typeface="宋体" panose="02010600030101010101" pitchFamily="2" charset="-122"/>
                    <a:ea typeface="楷体_GB2312"/>
                  </a:rPr>
                  <a:t>+X</a:t>
                </a:r>
                <a:r>
                  <a:rPr lang="en-US" altLang="zh-CN" sz="2800" b="1" baseline="-25000" dirty="0">
                    <a:latin typeface="宋体" panose="02010600030101010101" pitchFamily="2" charset="-122"/>
                    <a:ea typeface="楷体_GB2312"/>
                  </a:rPr>
                  <a:t>2</a:t>
                </a:r>
                <a:r>
                  <a:rPr lang="en-US" altLang="zh-CN" sz="2800" b="1" dirty="0">
                    <a:latin typeface="宋体" panose="02010600030101010101" pitchFamily="2" charset="-122"/>
                    <a:ea typeface="楷体_GB2312"/>
                  </a:rPr>
                  <a:t>}</a:t>
                </a:r>
                <a:r>
                  <a:rPr lang="zh-CN" altLang="en-US" sz="2800" b="1" baseline="-25000" dirty="0">
                    <a:latin typeface="宋体" panose="02010600030101010101" pitchFamily="2" charset="-122"/>
                    <a:ea typeface="楷体_GB2312"/>
                  </a:rPr>
                  <a:t>补</a:t>
                </a:r>
                <a:r>
                  <a:rPr lang="zh-CN" altLang="en-US" sz="2800" b="1" dirty="0">
                    <a:latin typeface="宋体" panose="02010600030101010101" pitchFamily="2" charset="-122"/>
                    <a:ea typeface="楷体_GB2312"/>
                  </a:rPr>
                  <a:t>（</a:t>
                </a:r>
                <a:r>
                  <a:rPr lang="en-US" altLang="zh-CN" sz="2800" b="1" dirty="0">
                    <a:latin typeface="宋体" panose="02010600030101010101" pitchFamily="2" charset="-122"/>
                    <a:ea typeface="楷体_GB2312"/>
                  </a:rPr>
                  <a:t>mod  2</a:t>
                </a:r>
                <a:r>
                  <a:rPr lang="en-US" altLang="zh-CN" sz="2800" b="1" baseline="30000" dirty="0">
                    <a:latin typeface="宋体" panose="02010600030101010101" pitchFamily="2" charset="-122"/>
                    <a:ea typeface="楷体_GB2312"/>
                  </a:rPr>
                  <a:t>n</a:t>
                </a:r>
                <a:r>
                  <a:rPr lang="zh-CN" altLang="en-US" sz="2800" b="1" dirty="0">
                    <a:latin typeface="宋体" panose="02010600030101010101" pitchFamily="2" charset="-122"/>
                    <a:ea typeface="楷体_GB2312"/>
                  </a:rPr>
                  <a:t>）</a:t>
                </a:r>
              </a:p>
            </p:txBody>
          </p:sp>
        </p:gr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strips(downRight)">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588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35877"/>
                                        </p:tgtEl>
                                        <p:attrNameLst>
                                          <p:attrName>style.visibility</p:attrName>
                                        </p:attrNameLst>
                                      </p:cBhvr>
                                      <p:to>
                                        <p:strVal val="visible"/>
                                      </p:to>
                                    </p:set>
                                    <p:anim calcmode="lin" valueType="num">
                                      <p:cBhvr additive="base">
                                        <p:cTn id="26" dur="500" fill="hold"/>
                                        <p:tgtEl>
                                          <p:spTgt spid="35877"/>
                                        </p:tgtEl>
                                        <p:attrNameLst>
                                          <p:attrName>ppt_x</p:attrName>
                                        </p:attrNameLst>
                                      </p:cBhvr>
                                      <p:tavLst>
                                        <p:tav tm="0">
                                          <p:val>
                                            <p:strVal val="1+#ppt_w/2"/>
                                          </p:val>
                                        </p:tav>
                                        <p:tav tm="100000">
                                          <p:val>
                                            <p:strVal val="#ppt_x"/>
                                          </p:val>
                                        </p:tav>
                                      </p:tavLst>
                                    </p:anim>
                                    <p:anim calcmode="lin" valueType="num">
                                      <p:cBhvr additive="base">
                                        <p:cTn id="27" dur="500" fill="hold"/>
                                        <p:tgtEl>
                                          <p:spTgt spid="35877"/>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35878"/>
                                        </p:tgtEl>
                                        <p:attrNameLst>
                                          <p:attrName>style.visibility</p:attrName>
                                        </p:attrNameLst>
                                      </p:cBhvr>
                                      <p:to>
                                        <p:strVal val="visible"/>
                                      </p:to>
                                    </p:set>
                                    <p:anim calcmode="lin" valueType="num">
                                      <p:cBhvr additive="base">
                                        <p:cTn id="32" dur="500" fill="hold"/>
                                        <p:tgtEl>
                                          <p:spTgt spid="35878"/>
                                        </p:tgtEl>
                                        <p:attrNameLst>
                                          <p:attrName>ppt_x</p:attrName>
                                        </p:attrNameLst>
                                      </p:cBhvr>
                                      <p:tavLst>
                                        <p:tav tm="0">
                                          <p:val>
                                            <p:strVal val="1+#ppt_w/2"/>
                                          </p:val>
                                        </p:tav>
                                        <p:tav tm="100000">
                                          <p:val>
                                            <p:strVal val="#ppt_x"/>
                                          </p:val>
                                        </p:tav>
                                      </p:tavLst>
                                    </p:anim>
                                    <p:anim calcmode="lin" valueType="num">
                                      <p:cBhvr additive="base">
                                        <p:cTn id="33" dur="500" fill="hold"/>
                                        <p:tgtEl>
                                          <p:spTgt spid="3587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slide(fromBottom)">
                                      <p:cBhvr>
                                        <p:cTn id="38"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58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35884"/>
                                        </p:tgtEl>
                                        <p:attrNameLst>
                                          <p:attrName>style.visibility</p:attrName>
                                        </p:attrNameLst>
                                      </p:cBhvr>
                                      <p:to>
                                        <p:strVal val="visible"/>
                                      </p:to>
                                    </p:set>
                                    <p:anim calcmode="lin" valueType="num">
                                      <p:cBhvr additive="base">
                                        <p:cTn id="47" dur="500" fill="hold"/>
                                        <p:tgtEl>
                                          <p:spTgt spid="35884"/>
                                        </p:tgtEl>
                                        <p:attrNameLst>
                                          <p:attrName>ppt_x</p:attrName>
                                        </p:attrNameLst>
                                      </p:cBhvr>
                                      <p:tavLst>
                                        <p:tav tm="0">
                                          <p:val>
                                            <p:strVal val="1+#ppt_w/2"/>
                                          </p:val>
                                        </p:tav>
                                        <p:tav tm="100000">
                                          <p:val>
                                            <p:strVal val="#ppt_x"/>
                                          </p:val>
                                        </p:tav>
                                      </p:tavLst>
                                    </p:anim>
                                    <p:anim calcmode="lin" valueType="num">
                                      <p:cBhvr additive="base">
                                        <p:cTn id="48" dur="500" fill="hold"/>
                                        <p:tgtEl>
                                          <p:spTgt spid="3588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3588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35882"/>
                                        </p:tgtEl>
                                        <p:attrNameLst>
                                          <p:attrName>style.visibility</p:attrName>
                                        </p:attrNameLst>
                                      </p:cBhvr>
                                      <p:to>
                                        <p:strVal val="visible"/>
                                      </p:to>
                                    </p:set>
                                    <p:anim calcmode="lin" valueType="num">
                                      <p:cBhvr additive="base">
                                        <p:cTn id="57" dur="500" fill="hold"/>
                                        <p:tgtEl>
                                          <p:spTgt spid="35882"/>
                                        </p:tgtEl>
                                        <p:attrNameLst>
                                          <p:attrName>ppt_x</p:attrName>
                                        </p:attrNameLst>
                                      </p:cBhvr>
                                      <p:tavLst>
                                        <p:tav tm="0">
                                          <p:val>
                                            <p:strVal val="1+#ppt_w/2"/>
                                          </p:val>
                                        </p:tav>
                                        <p:tav tm="100000">
                                          <p:val>
                                            <p:strVal val="#ppt_x"/>
                                          </p:val>
                                        </p:tav>
                                      </p:tavLst>
                                    </p:anim>
                                    <p:anim calcmode="lin" valueType="num">
                                      <p:cBhvr additive="base">
                                        <p:cTn id="58" dur="500" fill="hold"/>
                                        <p:tgtEl>
                                          <p:spTgt spid="35882"/>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box(out)">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35877" grpId="0"/>
      <p:bldP spid="35878" grpId="0"/>
      <p:bldP spid="35881" grpId="0"/>
      <p:bldP spid="35882" grpId="0"/>
      <p:bldP spid="35884" grpId="0"/>
      <p:bldP spid="35885" grpId="0"/>
      <p:bldP spid="3588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25</a:t>
            </a:fld>
            <a:r>
              <a:rPr lang="zh-CN" altLang="en-US" sz="1400" dirty="0">
                <a:ea typeface="楷体_GB2312"/>
              </a:rPr>
              <a:t>）</a:t>
            </a:r>
          </a:p>
        </p:txBody>
      </p:sp>
      <p:sp>
        <p:nvSpPr>
          <p:cNvPr id="33795" name="Text Box 2"/>
          <p:cNvSpPr txBox="1"/>
          <p:nvPr/>
        </p:nvSpPr>
        <p:spPr>
          <a:xfrm>
            <a:off x="733425" y="212725"/>
            <a:ext cx="733107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3600" b="1" dirty="0">
                <a:solidFill>
                  <a:srgbClr val="0000FF"/>
                </a:solidFill>
                <a:ea typeface="黑体" panose="02010609060101010101" pitchFamily="49" charset="-122"/>
              </a:rPr>
              <a:t>五、二进制代码</a:t>
            </a:r>
          </a:p>
        </p:txBody>
      </p:sp>
      <p:sp>
        <p:nvSpPr>
          <p:cNvPr id="33796" name="Text Box 22"/>
          <p:cNvSpPr txBox="1"/>
          <p:nvPr/>
        </p:nvSpPr>
        <p:spPr>
          <a:xfrm>
            <a:off x="347663" y="900113"/>
            <a:ext cx="8461375" cy="1341437"/>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ea typeface="楷体_GB2312"/>
              </a:rPr>
              <a:t>    </a:t>
            </a:r>
            <a:r>
              <a:rPr lang="zh-CN" altLang="en-US" sz="2800" b="1" dirty="0">
                <a:ea typeface="黑体" panose="02010609060101010101" pitchFamily="49" charset="-122"/>
              </a:rPr>
              <a:t>用二进制数表示文字、符号等信息的过程就叫</a:t>
            </a:r>
            <a:r>
              <a:rPr lang="zh-CN" altLang="en-US" sz="2800" b="1" dirty="0">
                <a:solidFill>
                  <a:srgbClr val="FF0000"/>
                </a:solidFill>
                <a:ea typeface="黑体" panose="02010609060101010101" pitchFamily="49" charset="-122"/>
              </a:rPr>
              <a:t>二进制编码</a:t>
            </a:r>
            <a:r>
              <a:rPr lang="zh-CN" altLang="en-US" sz="2800" b="1" dirty="0">
                <a:ea typeface="黑体" panose="02010609060101010101" pitchFamily="49" charset="-122"/>
              </a:rPr>
              <a:t>。用来进行编码之后的二进制数称为</a:t>
            </a:r>
            <a:r>
              <a:rPr lang="zh-CN" altLang="en-US" sz="2800" b="1" dirty="0">
                <a:solidFill>
                  <a:srgbClr val="FF0000"/>
                </a:solidFill>
                <a:ea typeface="黑体" panose="02010609060101010101" pitchFamily="49" charset="-122"/>
              </a:rPr>
              <a:t>二进制代码</a:t>
            </a:r>
            <a:r>
              <a:rPr lang="zh-CN" altLang="en-US" sz="2800" b="1" dirty="0">
                <a:ea typeface="黑体" panose="02010609060101010101" pitchFamily="49" charset="-122"/>
              </a:rPr>
              <a:t>。</a:t>
            </a:r>
            <a:endParaRPr lang="zh-CN" altLang="en-US" sz="2800" b="1" dirty="0">
              <a:solidFill>
                <a:srgbClr val="FF0000"/>
              </a:solidFill>
              <a:ea typeface="黑体" panose="02010609060101010101" pitchFamily="49" charset="-122"/>
            </a:endParaRPr>
          </a:p>
        </p:txBody>
      </p:sp>
      <p:sp>
        <p:nvSpPr>
          <p:cNvPr id="20503" name="Text Box 23"/>
          <p:cNvSpPr txBox="1"/>
          <p:nvPr/>
        </p:nvSpPr>
        <p:spPr>
          <a:xfrm>
            <a:off x="263525" y="2293938"/>
            <a:ext cx="8712200" cy="4124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ea typeface="黑体" panose="02010609060101010101" pitchFamily="49" charset="-122"/>
              </a:rPr>
              <a:t>由于人们生活中习惯采用的是十进制，而数字电路便于采用的是二进制，这自然就提出了如何用二进制编码来表示</a:t>
            </a:r>
            <a:r>
              <a:rPr lang="zh-CN" altLang="en-US" sz="2800" b="1" dirty="0">
                <a:latin typeface="黑体" panose="02010609060101010101" pitchFamily="49" charset="-122"/>
                <a:ea typeface="黑体" panose="02010609060101010101" pitchFamily="49" charset="-122"/>
              </a:rPr>
              <a:t>十进制数的问题，即</a:t>
            </a:r>
            <a:r>
              <a:rPr lang="zh-CN" altLang="en-US" sz="2800" b="1" dirty="0">
                <a:solidFill>
                  <a:srgbClr val="CC3300"/>
                </a:solidFill>
                <a:latin typeface="黑体" panose="02010609060101010101" pitchFamily="49" charset="-122"/>
                <a:ea typeface="黑体" panose="02010609060101010101" pitchFamily="49" charset="-122"/>
              </a:rPr>
              <a:t>二</a:t>
            </a:r>
            <a:r>
              <a:rPr lang="en-US" altLang="zh-CN" sz="2800" b="1" dirty="0">
                <a:solidFill>
                  <a:srgbClr val="CC3300"/>
                </a:solidFill>
                <a:ea typeface="黑体" panose="02010609060101010101" pitchFamily="49" charset="-122"/>
              </a:rPr>
              <a:t>—</a:t>
            </a:r>
            <a:r>
              <a:rPr lang="zh-CN" altLang="en-US" sz="2800" b="1" dirty="0">
                <a:solidFill>
                  <a:srgbClr val="CC3300"/>
                </a:solidFill>
                <a:latin typeface="黑体" panose="02010609060101010101" pitchFamily="49" charset="-122"/>
                <a:ea typeface="黑体" panose="02010609060101010101" pitchFamily="49" charset="-122"/>
              </a:rPr>
              <a:t>十进制编码</a:t>
            </a:r>
            <a:r>
              <a:rPr lang="zh-CN" altLang="en-US" sz="2800" b="1" dirty="0">
                <a:latin typeface="黑体" panose="02010609060101010101" pitchFamily="49" charset="-122"/>
                <a:ea typeface="黑体" panose="02010609060101010101" pitchFamily="49" charset="-122"/>
              </a:rPr>
              <a:t>的问题。</a:t>
            </a:r>
          </a:p>
          <a:p>
            <a:pPr marL="0" lvl="0" indent="0" eaLnBrk="1" hangingPunct="1">
              <a:spcBef>
                <a:spcPct val="50000"/>
              </a:spcBef>
              <a:buNone/>
            </a:pPr>
            <a:r>
              <a:rPr lang="zh-CN" altLang="en-US" sz="2800" b="1" dirty="0">
                <a:solidFill>
                  <a:srgbClr val="FF0000"/>
                </a:solidFill>
                <a:latin typeface="黑体" panose="02010609060101010101" pitchFamily="49" charset="-122"/>
                <a:ea typeface="黑体" panose="02010609060101010101" pitchFamily="49" charset="-122"/>
              </a:rPr>
              <a:t>  </a:t>
            </a:r>
            <a:r>
              <a:rPr lang="en-US" altLang="zh-CN" sz="2800" b="1" dirty="0">
                <a:solidFill>
                  <a:srgbClr val="FF0000"/>
                </a:solidFill>
                <a:latin typeface="黑体" panose="02010609060101010101" pitchFamily="49" charset="-122"/>
                <a:ea typeface="黑体" panose="02010609060101010101" pitchFamily="49" charset="-122"/>
              </a:rPr>
              <a:t>1</a:t>
            </a:r>
            <a:r>
              <a:rPr lang="zh-CN" altLang="en-US" sz="2800" b="1" dirty="0">
                <a:solidFill>
                  <a:srgbClr val="FF0000"/>
                </a:solidFill>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BCD</a:t>
            </a:r>
            <a:r>
              <a:rPr lang="zh-CN" altLang="en-US" sz="2800" b="1" dirty="0">
                <a:solidFill>
                  <a:srgbClr val="FF0000"/>
                </a:solidFill>
                <a:latin typeface="黑体" panose="02010609060101010101" pitchFamily="49" charset="-122"/>
                <a:ea typeface="黑体" panose="02010609060101010101" pitchFamily="49" charset="-122"/>
              </a:rPr>
              <a:t>码</a:t>
            </a:r>
            <a:endParaRPr lang="en-US" altLang="zh-CN" sz="2800" b="1" dirty="0">
              <a:solidFill>
                <a:srgbClr val="FF0000"/>
              </a:solidFill>
              <a:latin typeface="黑体" panose="02010609060101010101" pitchFamily="49" charset="-122"/>
              <a:ea typeface="黑体" panose="02010609060101010101" pitchFamily="49" charset="-122"/>
            </a:endParaRPr>
          </a:p>
          <a:p>
            <a:pPr marL="0" lvl="0" indent="0" eaLnBrk="1" hangingPunct="1">
              <a:spcBef>
                <a:spcPct val="50000"/>
              </a:spcBef>
              <a:buNone/>
            </a:pPr>
            <a:r>
              <a:rPr lang="zh-CN" altLang="en-US" sz="2400" b="1" dirty="0">
                <a:latin typeface="黑体" panose="02010609060101010101" pitchFamily="49" charset="-122"/>
                <a:ea typeface="黑体" panose="02010609060101010101" pitchFamily="49" charset="-122"/>
              </a:rPr>
              <a:t>数字系统有一种数值数据的表示方法：每一位十进制数用</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位二进制代码表示，称为二进制编码的十进制数</a:t>
            </a:r>
            <a:r>
              <a:rPr lang="en-US" altLang="zh-CN" sz="2400" b="1" dirty="0">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BCD</a:t>
            </a:r>
            <a:r>
              <a:rPr lang="zh-CN" altLang="en-US" sz="2400" b="1" dirty="0">
                <a:latin typeface="黑体" panose="02010609060101010101" pitchFamily="49" charset="-122"/>
                <a:ea typeface="黑体" panose="02010609060101010101" pitchFamily="49" charset="-122"/>
              </a:rPr>
              <a:t>码（</a:t>
            </a:r>
            <a:r>
              <a:rPr lang="en-US" altLang="zh-CN" sz="2400" b="1" dirty="0">
                <a:latin typeface="黑体" panose="02010609060101010101" pitchFamily="49" charset="-122"/>
                <a:ea typeface="黑体" panose="02010609060101010101" pitchFamily="49" charset="-122"/>
              </a:rPr>
              <a:t>Binary  Coded  Decimal</a:t>
            </a:r>
            <a:r>
              <a:rPr lang="zh-CN" altLang="en-US" sz="2400" b="1" dirty="0">
                <a:latin typeface="黑体" panose="02010609060101010101" pitchFamily="49" charset="-122"/>
                <a:ea typeface="黑体" panose="02010609060101010101" pitchFamily="49" charset="-122"/>
              </a:rPr>
              <a:t>），或称二</a:t>
            </a:r>
            <a:r>
              <a:rPr lang="en-US" altLang="zh-CN"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十进制编码。它既有二进制数的形式，又有十进制数的特点，便于传递、处理。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03"/>
                                        </p:tgtEl>
                                        <p:attrNameLst>
                                          <p:attrName>style.visibility</p:attrName>
                                        </p:attrNameLst>
                                      </p:cBhvr>
                                      <p:to>
                                        <p:strVal val="visible"/>
                                      </p:to>
                                    </p:set>
                                    <p:anim calcmode="lin" valueType="num">
                                      <p:cBhvr additive="base">
                                        <p:cTn id="7" dur="500" fill="hold"/>
                                        <p:tgtEl>
                                          <p:spTgt spid="20503"/>
                                        </p:tgtEl>
                                        <p:attrNameLst>
                                          <p:attrName>ppt_x</p:attrName>
                                        </p:attrNameLst>
                                      </p:cBhvr>
                                      <p:tavLst>
                                        <p:tav tm="0">
                                          <p:val>
                                            <p:strVal val="#ppt_x"/>
                                          </p:val>
                                        </p:tav>
                                        <p:tav tm="100000">
                                          <p:val>
                                            <p:strVal val="#ppt_x"/>
                                          </p:val>
                                        </p:tav>
                                      </p:tavLst>
                                    </p:anim>
                                    <p:anim calcmode="lin" valueType="num">
                                      <p:cBhvr additive="base">
                                        <p:cTn id="8" dur="500" fill="hold"/>
                                        <p:tgtEl>
                                          <p:spTgt spid="205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26</a:t>
            </a:fld>
            <a:r>
              <a:rPr lang="zh-CN" altLang="en-US" sz="1400" dirty="0">
                <a:ea typeface="楷体_GB2312"/>
              </a:rPr>
              <a:t>）</a:t>
            </a:r>
          </a:p>
        </p:txBody>
      </p:sp>
      <p:sp>
        <p:nvSpPr>
          <p:cNvPr id="34819" name="Text Box 4"/>
          <p:cNvSpPr txBox="1"/>
          <p:nvPr/>
        </p:nvSpPr>
        <p:spPr>
          <a:xfrm>
            <a:off x="222250" y="314325"/>
            <a:ext cx="87122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最常用的</a:t>
            </a:r>
            <a:r>
              <a:rPr lang="en-US" altLang="zh-CN" sz="2800" b="1" dirty="0">
                <a:latin typeface="黑体" panose="02010609060101010101" pitchFamily="49" charset="-122"/>
                <a:ea typeface="黑体" panose="02010609060101010101" pitchFamily="49" charset="-122"/>
              </a:rPr>
              <a:t>BCD</a:t>
            </a:r>
            <a:r>
              <a:rPr lang="zh-CN" altLang="en-US" sz="2800" b="1" dirty="0">
                <a:latin typeface="黑体" panose="02010609060101010101" pitchFamily="49" charset="-122"/>
                <a:ea typeface="黑体" panose="02010609060101010101" pitchFamily="49" charset="-122"/>
              </a:rPr>
              <a:t>码是</a:t>
            </a:r>
            <a:r>
              <a:rPr lang="en-US" altLang="zh-CN" sz="2800" b="1" dirty="0">
                <a:latin typeface="黑体" panose="02010609060101010101" pitchFamily="49" charset="-122"/>
                <a:ea typeface="黑体" panose="02010609060101010101" pitchFamily="49" charset="-122"/>
              </a:rPr>
              <a:t>8421BCD</a:t>
            </a:r>
            <a:r>
              <a:rPr lang="zh-CN" altLang="en-US" sz="2800" b="1" dirty="0">
                <a:latin typeface="黑体" panose="02010609060101010101" pitchFamily="49" charset="-122"/>
                <a:ea typeface="黑体" panose="02010609060101010101" pitchFamily="49" charset="-122"/>
              </a:rPr>
              <a:t>码，它与十进制数字符号对应的编码如下表所示。</a:t>
            </a:r>
          </a:p>
        </p:txBody>
      </p:sp>
      <p:grpSp>
        <p:nvGrpSpPr>
          <p:cNvPr id="34820" name="Group 45"/>
          <p:cNvGrpSpPr/>
          <p:nvPr/>
        </p:nvGrpSpPr>
        <p:grpSpPr>
          <a:xfrm>
            <a:off x="1063625" y="1408113"/>
            <a:ext cx="7004050" cy="5165725"/>
            <a:chOff x="670" y="887"/>
            <a:chExt cx="4412" cy="3254"/>
          </a:xfrm>
        </p:grpSpPr>
        <p:sp>
          <p:nvSpPr>
            <p:cNvPr id="34821" name="Rectangle 13"/>
            <p:cNvSpPr/>
            <p:nvPr/>
          </p:nvSpPr>
          <p:spPr>
            <a:xfrm>
              <a:off x="1928" y="3844"/>
              <a:ext cx="3154" cy="297"/>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400" b="1" dirty="0">
                  <a:ea typeface="楷体_GB2312"/>
                </a:rPr>
                <a:t>8</a:t>
              </a:r>
              <a:r>
                <a:rPr lang="en-US" altLang="zh-CN" sz="2400" b="1" baseline="-25000" dirty="0">
                  <a:ea typeface="楷体_GB2312"/>
                </a:rPr>
                <a:t>                  </a:t>
              </a:r>
              <a:r>
                <a:rPr lang="en-US" altLang="zh-CN" sz="2400" b="1" dirty="0">
                  <a:ea typeface="楷体_GB2312"/>
                </a:rPr>
                <a:t>4</a:t>
              </a:r>
              <a:r>
                <a:rPr lang="en-US" altLang="zh-CN" sz="2400" b="1" baseline="-25000" dirty="0">
                  <a:ea typeface="楷体_GB2312"/>
                </a:rPr>
                <a:t>                 </a:t>
              </a:r>
              <a:r>
                <a:rPr lang="en-US" altLang="zh-CN" sz="2400" b="1" dirty="0">
                  <a:ea typeface="楷体_GB2312"/>
                </a:rPr>
                <a:t>2</a:t>
              </a:r>
              <a:r>
                <a:rPr lang="en-US" altLang="zh-CN" sz="2400" b="1" baseline="-25000" dirty="0">
                  <a:ea typeface="楷体_GB2312"/>
                </a:rPr>
                <a:t>                  </a:t>
              </a:r>
              <a:r>
                <a:rPr lang="en-US" altLang="zh-CN" sz="2400" b="1" dirty="0">
                  <a:ea typeface="楷体_GB2312"/>
                </a:rPr>
                <a:t>1</a:t>
              </a:r>
            </a:p>
          </p:txBody>
        </p:sp>
        <p:sp>
          <p:nvSpPr>
            <p:cNvPr id="34822" name="Rectangle 12"/>
            <p:cNvSpPr/>
            <p:nvPr/>
          </p:nvSpPr>
          <p:spPr>
            <a:xfrm>
              <a:off x="670" y="3844"/>
              <a:ext cx="1258" cy="297"/>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zh-CN" altLang="en-US" sz="2400" b="1" dirty="0">
                  <a:ea typeface="黑体" panose="02010609060101010101" pitchFamily="49" charset="-122"/>
                </a:rPr>
                <a:t>位权</a:t>
              </a:r>
            </a:p>
          </p:txBody>
        </p:sp>
        <p:sp>
          <p:nvSpPr>
            <p:cNvPr id="34823" name="Rectangle 11"/>
            <p:cNvSpPr/>
            <p:nvPr/>
          </p:nvSpPr>
          <p:spPr>
            <a:xfrm>
              <a:off x="1928" y="1486"/>
              <a:ext cx="3154" cy="2358"/>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ea typeface="楷体_GB2312"/>
                </a:rPr>
                <a:t>0</a:t>
              </a:r>
              <a:r>
                <a:rPr lang="en-US" altLang="zh-CN" sz="2400" b="1" baseline="-25000" dirty="0">
                  <a:ea typeface="楷体_GB2312"/>
                </a:rPr>
                <a:t>                  </a:t>
              </a:r>
              <a:r>
                <a:rPr lang="en-US" altLang="zh-CN" sz="2400" b="1" dirty="0">
                  <a:ea typeface="楷体_GB2312"/>
                </a:rPr>
                <a:t>0</a:t>
              </a:r>
              <a:r>
                <a:rPr lang="en-US" altLang="zh-CN" sz="2400" b="1" baseline="-25000" dirty="0">
                  <a:ea typeface="楷体_GB2312"/>
                </a:rPr>
                <a:t>                 </a:t>
              </a:r>
              <a:r>
                <a:rPr lang="en-US" altLang="zh-CN" sz="2400" b="1" dirty="0">
                  <a:ea typeface="楷体_GB2312"/>
                </a:rPr>
                <a:t>0</a:t>
              </a:r>
              <a:r>
                <a:rPr lang="en-US" altLang="zh-CN" sz="2400" b="1" baseline="-25000" dirty="0">
                  <a:ea typeface="楷体_GB2312"/>
                </a:rPr>
                <a:t>                  </a:t>
              </a:r>
              <a:r>
                <a:rPr lang="en-US" altLang="zh-CN" sz="2400" b="1" dirty="0">
                  <a:ea typeface="楷体_GB2312"/>
                </a:rPr>
                <a:t>0</a:t>
              </a:r>
            </a:p>
            <a:p>
              <a:pPr marL="0" lvl="0" indent="0" algn="ctr" eaLnBrk="1" hangingPunct="1">
                <a:spcBef>
                  <a:spcPct val="0"/>
                </a:spcBef>
                <a:buNone/>
              </a:pPr>
              <a:r>
                <a:rPr lang="en-US" altLang="zh-CN" sz="2400" b="1" dirty="0">
                  <a:ea typeface="楷体_GB2312"/>
                </a:rPr>
                <a:t>0</a:t>
              </a:r>
              <a:r>
                <a:rPr lang="en-US" altLang="zh-CN" sz="2400" b="1" baseline="-25000" dirty="0">
                  <a:ea typeface="楷体_GB2312"/>
                </a:rPr>
                <a:t>                  </a:t>
              </a:r>
              <a:r>
                <a:rPr lang="en-US" altLang="zh-CN" sz="2400" b="1" dirty="0">
                  <a:ea typeface="楷体_GB2312"/>
                </a:rPr>
                <a:t>0</a:t>
              </a:r>
              <a:r>
                <a:rPr lang="en-US" altLang="zh-CN" sz="2400" b="1" baseline="-25000" dirty="0">
                  <a:ea typeface="楷体_GB2312"/>
                </a:rPr>
                <a:t>                 </a:t>
              </a:r>
              <a:r>
                <a:rPr lang="en-US" altLang="zh-CN" sz="2400" b="1" dirty="0">
                  <a:ea typeface="楷体_GB2312"/>
                </a:rPr>
                <a:t>0</a:t>
              </a:r>
              <a:r>
                <a:rPr lang="en-US" altLang="zh-CN" sz="2400" b="1" baseline="-25000" dirty="0">
                  <a:ea typeface="楷体_GB2312"/>
                </a:rPr>
                <a:t>                  </a:t>
              </a:r>
              <a:r>
                <a:rPr lang="en-US" altLang="zh-CN" sz="2400" b="1" dirty="0">
                  <a:ea typeface="楷体_GB2312"/>
                </a:rPr>
                <a:t>1</a:t>
              </a:r>
            </a:p>
            <a:p>
              <a:pPr marL="0" lvl="0" indent="0" algn="ctr" eaLnBrk="1" hangingPunct="1">
                <a:spcBef>
                  <a:spcPct val="0"/>
                </a:spcBef>
                <a:buNone/>
              </a:pPr>
              <a:r>
                <a:rPr lang="en-US" altLang="zh-CN" sz="2400" b="1" dirty="0">
                  <a:ea typeface="楷体_GB2312"/>
                </a:rPr>
                <a:t>0</a:t>
              </a:r>
              <a:r>
                <a:rPr lang="en-US" altLang="zh-CN" sz="2400" b="1" baseline="-25000" dirty="0">
                  <a:ea typeface="楷体_GB2312"/>
                </a:rPr>
                <a:t>                  </a:t>
              </a:r>
              <a:r>
                <a:rPr lang="en-US" altLang="zh-CN" sz="2400" b="1" dirty="0">
                  <a:ea typeface="楷体_GB2312"/>
                </a:rPr>
                <a:t>0</a:t>
              </a:r>
              <a:r>
                <a:rPr lang="en-US" altLang="zh-CN" sz="2400" b="1" baseline="-25000" dirty="0">
                  <a:ea typeface="楷体_GB2312"/>
                </a:rPr>
                <a:t>                 </a:t>
              </a:r>
              <a:r>
                <a:rPr lang="en-US" altLang="zh-CN" sz="2400" b="1" dirty="0">
                  <a:ea typeface="楷体_GB2312"/>
                </a:rPr>
                <a:t>1</a:t>
              </a:r>
              <a:r>
                <a:rPr lang="en-US" altLang="zh-CN" sz="2400" b="1" baseline="-25000" dirty="0">
                  <a:ea typeface="楷体_GB2312"/>
                </a:rPr>
                <a:t>                  </a:t>
              </a:r>
              <a:r>
                <a:rPr lang="en-US" altLang="zh-CN" sz="2400" b="1" dirty="0">
                  <a:ea typeface="楷体_GB2312"/>
                </a:rPr>
                <a:t>0</a:t>
              </a:r>
            </a:p>
            <a:p>
              <a:pPr marL="0" lvl="0" indent="0" algn="ctr" eaLnBrk="1" hangingPunct="1">
                <a:spcBef>
                  <a:spcPct val="0"/>
                </a:spcBef>
                <a:buNone/>
              </a:pPr>
              <a:r>
                <a:rPr lang="en-US" altLang="zh-CN" sz="2400" b="1" dirty="0">
                  <a:ea typeface="楷体_GB2312"/>
                </a:rPr>
                <a:t>0</a:t>
              </a:r>
              <a:r>
                <a:rPr lang="en-US" altLang="zh-CN" sz="2400" b="1" baseline="-25000" dirty="0">
                  <a:ea typeface="楷体_GB2312"/>
                </a:rPr>
                <a:t>                  </a:t>
              </a:r>
              <a:r>
                <a:rPr lang="en-US" altLang="zh-CN" sz="2400" b="1" dirty="0">
                  <a:ea typeface="楷体_GB2312"/>
                </a:rPr>
                <a:t>0</a:t>
              </a:r>
              <a:r>
                <a:rPr lang="en-US" altLang="zh-CN" sz="2400" b="1" baseline="-25000" dirty="0">
                  <a:ea typeface="楷体_GB2312"/>
                </a:rPr>
                <a:t>                 </a:t>
              </a:r>
              <a:r>
                <a:rPr lang="en-US" altLang="zh-CN" sz="2400" b="1" dirty="0">
                  <a:ea typeface="楷体_GB2312"/>
                </a:rPr>
                <a:t>1</a:t>
              </a:r>
              <a:r>
                <a:rPr lang="en-US" altLang="zh-CN" sz="2400" b="1" baseline="-25000" dirty="0">
                  <a:ea typeface="楷体_GB2312"/>
                </a:rPr>
                <a:t>                  </a:t>
              </a:r>
              <a:r>
                <a:rPr lang="en-US" altLang="zh-CN" sz="2400" b="1" dirty="0">
                  <a:ea typeface="楷体_GB2312"/>
                </a:rPr>
                <a:t>1</a:t>
              </a:r>
            </a:p>
            <a:p>
              <a:pPr marL="0" lvl="0" indent="0" algn="ctr" eaLnBrk="1" hangingPunct="1">
                <a:spcBef>
                  <a:spcPct val="0"/>
                </a:spcBef>
                <a:buNone/>
              </a:pPr>
              <a:r>
                <a:rPr lang="en-US" altLang="zh-CN" sz="2400" b="1" dirty="0">
                  <a:ea typeface="楷体_GB2312"/>
                </a:rPr>
                <a:t>0</a:t>
              </a:r>
              <a:r>
                <a:rPr lang="en-US" altLang="zh-CN" sz="2400" b="1" baseline="-25000" dirty="0">
                  <a:ea typeface="楷体_GB2312"/>
                </a:rPr>
                <a:t>                  </a:t>
              </a:r>
              <a:r>
                <a:rPr lang="en-US" altLang="zh-CN" sz="2400" b="1" dirty="0">
                  <a:ea typeface="楷体_GB2312"/>
                </a:rPr>
                <a:t>1</a:t>
              </a:r>
              <a:r>
                <a:rPr lang="en-US" altLang="zh-CN" sz="2400" b="1" baseline="-25000" dirty="0">
                  <a:ea typeface="楷体_GB2312"/>
                </a:rPr>
                <a:t>                 </a:t>
              </a:r>
              <a:r>
                <a:rPr lang="en-US" altLang="zh-CN" sz="2400" b="1" dirty="0">
                  <a:ea typeface="楷体_GB2312"/>
                </a:rPr>
                <a:t>0</a:t>
              </a:r>
              <a:r>
                <a:rPr lang="en-US" altLang="zh-CN" sz="2400" b="1" baseline="-25000" dirty="0">
                  <a:ea typeface="楷体_GB2312"/>
                </a:rPr>
                <a:t>                  </a:t>
              </a:r>
              <a:r>
                <a:rPr lang="en-US" altLang="zh-CN" sz="2400" b="1" dirty="0">
                  <a:ea typeface="楷体_GB2312"/>
                </a:rPr>
                <a:t>0</a:t>
              </a:r>
            </a:p>
            <a:p>
              <a:pPr marL="0" lvl="0" indent="0" algn="ctr" eaLnBrk="1" hangingPunct="1">
                <a:spcBef>
                  <a:spcPct val="0"/>
                </a:spcBef>
                <a:buNone/>
              </a:pPr>
              <a:r>
                <a:rPr lang="en-US" altLang="zh-CN" sz="2400" b="1" dirty="0">
                  <a:ea typeface="楷体_GB2312"/>
                </a:rPr>
                <a:t>0</a:t>
              </a:r>
              <a:r>
                <a:rPr lang="en-US" altLang="zh-CN" sz="2400" b="1" baseline="-25000" dirty="0">
                  <a:ea typeface="楷体_GB2312"/>
                </a:rPr>
                <a:t>                  </a:t>
              </a:r>
              <a:r>
                <a:rPr lang="en-US" altLang="zh-CN" sz="2400" b="1" dirty="0">
                  <a:ea typeface="楷体_GB2312"/>
                </a:rPr>
                <a:t>1</a:t>
              </a:r>
              <a:r>
                <a:rPr lang="en-US" altLang="zh-CN" sz="2400" b="1" baseline="-25000" dirty="0">
                  <a:ea typeface="楷体_GB2312"/>
                </a:rPr>
                <a:t>                 </a:t>
              </a:r>
              <a:r>
                <a:rPr lang="en-US" altLang="zh-CN" sz="2400" b="1" dirty="0">
                  <a:ea typeface="楷体_GB2312"/>
                </a:rPr>
                <a:t>0</a:t>
              </a:r>
              <a:r>
                <a:rPr lang="en-US" altLang="zh-CN" sz="2400" b="1" baseline="-25000" dirty="0">
                  <a:ea typeface="楷体_GB2312"/>
                </a:rPr>
                <a:t>                  </a:t>
              </a:r>
              <a:r>
                <a:rPr lang="en-US" altLang="zh-CN" sz="2400" b="1" dirty="0">
                  <a:ea typeface="楷体_GB2312"/>
                </a:rPr>
                <a:t>1</a:t>
              </a:r>
            </a:p>
            <a:p>
              <a:pPr marL="0" lvl="0" indent="0" algn="ctr" eaLnBrk="1" hangingPunct="1">
                <a:spcBef>
                  <a:spcPct val="0"/>
                </a:spcBef>
                <a:buNone/>
              </a:pPr>
              <a:r>
                <a:rPr lang="en-US" altLang="zh-CN" sz="2400" b="1" dirty="0">
                  <a:ea typeface="楷体_GB2312"/>
                </a:rPr>
                <a:t>0</a:t>
              </a:r>
              <a:r>
                <a:rPr lang="en-US" altLang="zh-CN" sz="2400" b="1" baseline="-25000" dirty="0">
                  <a:ea typeface="楷体_GB2312"/>
                </a:rPr>
                <a:t>                  </a:t>
              </a:r>
              <a:r>
                <a:rPr lang="en-US" altLang="zh-CN" sz="2400" b="1" dirty="0">
                  <a:ea typeface="楷体_GB2312"/>
                </a:rPr>
                <a:t>1</a:t>
              </a:r>
              <a:r>
                <a:rPr lang="en-US" altLang="zh-CN" sz="2400" b="1" baseline="-25000" dirty="0">
                  <a:ea typeface="楷体_GB2312"/>
                </a:rPr>
                <a:t>                 </a:t>
              </a:r>
              <a:r>
                <a:rPr lang="en-US" altLang="zh-CN" sz="2400" b="1" dirty="0">
                  <a:ea typeface="楷体_GB2312"/>
                </a:rPr>
                <a:t>1</a:t>
              </a:r>
              <a:r>
                <a:rPr lang="en-US" altLang="zh-CN" sz="2400" b="1" baseline="-25000" dirty="0">
                  <a:ea typeface="楷体_GB2312"/>
                </a:rPr>
                <a:t>                  </a:t>
              </a:r>
              <a:r>
                <a:rPr lang="en-US" altLang="zh-CN" sz="2400" b="1" dirty="0">
                  <a:ea typeface="楷体_GB2312"/>
                </a:rPr>
                <a:t>0</a:t>
              </a:r>
            </a:p>
            <a:p>
              <a:pPr marL="0" lvl="0" indent="0" algn="ctr" eaLnBrk="1" hangingPunct="1">
                <a:spcBef>
                  <a:spcPct val="0"/>
                </a:spcBef>
                <a:buNone/>
              </a:pPr>
              <a:r>
                <a:rPr lang="en-US" altLang="zh-CN" sz="2400" b="1" dirty="0">
                  <a:ea typeface="楷体_GB2312"/>
                </a:rPr>
                <a:t>0</a:t>
              </a:r>
              <a:r>
                <a:rPr lang="en-US" altLang="zh-CN" sz="2400" b="1" baseline="-25000" dirty="0">
                  <a:ea typeface="楷体_GB2312"/>
                </a:rPr>
                <a:t>                  </a:t>
              </a:r>
              <a:r>
                <a:rPr lang="en-US" altLang="zh-CN" sz="2400" b="1" dirty="0">
                  <a:ea typeface="楷体_GB2312"/>
                </a:rPr>
                <a:t>1</a:t>
              </a:r>
              <a:r>
                <a:rPr lang="en-US" altLang="zh-CN" sz="2400" b="1" baseline="-25000" dirty="0">
                  <a:ea typeface="楷体_GB2312"/>
                </a:rPr>
                <a:t>                 </a:t>
              </a:r>
              <a:r>
                <a:rPr lang="en-US" altLang="zh-CN" sz="2400" b="1" dirty="0">
                  <a:ea typeface="楷体_GB2312"/>
                </a:rPr>
                <a:t>1</a:t>
              </a:r>
              <a:r>
                <a:rPr lang="en-US" altLang="zh-CN" sz="2400" b="1" baseline="-25000" dirty="0">
                  <a:ea typeface="楷体_GB2312"/>
                </a:rPr>
                <a:t>                  </a:t>
              </a:r>
              <a:r>
                <a:rPr lang="en-US" altLang="zh-CN" sz="2400" b="1" dirty="0">
                  <a:ea typeface="楷体_GB2312"/>
                </a:rPr>
                <a:t>1</a:t>
              </a:r>
            </a:p>
            <a:p>
              <a:pPr marL="0" lvl="0" indent="0" algn="ctr" eaLnBrk="1" hangingPunct="1">
                <a:spcBef>
                  <a:spcPct val="0"/>
                </a:spcBef>
                <a:buNone/>
              </a:pPr>
              <a:r>
                <a:rPr lang="en-US" altLang="zh-CN" sz="2400" b="1" dirty="0">
                  <a:ea typeface="楷体_GB2312"/>
                </a:rPr>
                <a:t>1</a:t>
              </a:r>
              <a:r>
                <a:rPr lang="en-US" altLang="zh-CN" sz="2400" b="1" baseline="-25000" dirty="0">
                  <a:ea typeface="楷体_GB2312"/>
                </a:rPr>
                <a:t>                  </a:t>
              </a:r>
              <a:r>
                <a:rPr lang="en-US" altLang="zh-CN" sz="2400" b="1" dirty="0">
                  <a:ea typeface="楷体_GB2312"/>
                </a:rPr>
                <a:t>0</a:t>
              </a:r>
              <a:r>
                <a:rPr lang="en-US" altLang="zh-CN" sz="2400" b="1" baseline="-25000" dirty="0">
                  <a:ea typeface="楷体_GB2312"/>
                </a:rPr>
                <a:t>                 </a:t>
              </a:r>
              <a:r>
                <a:rPr lang="en-US" altLang="zh-CN" sz="2400" b="1" dirty="0">
                  <a:ea typeface="楷体_GB2312"/>
                </a:rPr>
                <a:t>0</a:t>
              </a:r>
              <a:r>
                <a:rPr lang="en-US" altLang="zh-CN" sz="2400" b="1" baseline="-25000" dirty="0">
                  <a:ea typeface="楷体_GB2312"/>
                </a:rPr>
                <a:t>                  </a:t>
              </a:r>
              <a:r>
                <a:rPr lang="en-US" altLang="zh-CN" sz="2400" b="1" dirty="0">
                  <a:ea typeface="楷体_GB2312"/>
                </a:rPr>
                <a:t>0</a:t>
              </a:r>
            </a:p>
            <a:p>
              <a:pPr marL="0" lvl="0" indent="0" algn="ctr" eaLnBrk="1" hangingPunct="1">
                <a:spcBef>
                  <a:spcPct val="0"/>
                </a:spcBef>
                <a:buNone/>
              </a:pPr>
              <a:r>
                <a:rPr lang="en-US" altLang="zh-CN" sz="2400" b="1" dirty="0">
                  <a:ea typeface="楷体_GB2312"/>
                </a:rPr>
                <a:t>1</a:t>
              </a:r>
              <a:r>
                <a:rPr lang="en-US" altLang="zh-CN" sz="2400" b="1" baseline="-25000" dirty="0">
                  <a:ea typeface="楷体_GB2312"/>
                </a:rPr>
                <a:t>                  </a:t>
              </a:r>
              <a:r>
                <a:rPr lang="en-US" altLang="zh-CN" sz="2400" b="1" dirty="0">
                  <a:ea typeface="楷体_GB2312"/>
                </a:rPr>
                <a:t>0</a:t>
              </a:r>
              <a:r>
                <a:rPr lang="en-US" altLang="zh-CN" sz="2400" b="1" baseline="-25000" dirty="0">
                  <a:ea typeface="楷体_GB2312"/>
                </a:rPr>
                <a:t>                 </a:t>
              </a:r>
              <a:r>
                <a:rPr lang="en-US" altLang="zh-CN" sz="2400" b="1" dirty="0">
                  <a:ea typeface="楷体_GB2312"/>
                </a:rPr>
                <a:t>0</a:t>
              </a:r>
              <a:r>
                <a:rPr lang="en-US" altLang="zh-CN" sz="2400" b="1" baseline="-25000" dirty="0">
                  <a:ea typeface="楷体_GB2312"/>
                </a:rPr>
                <a:t>                  </a:t>
              </a:r>
              <a:r>
                <a:rPr lang="en-US" altLang="zh-CN" sz="2400" b="1" dirty="0">
                  <a:ea typeface="楷体_GB2312"/>
                </a:rPr>
                <a:t>1</a:t>
              </a:r>
            </a:p>
          </p:txBody>
        </p:sp>
        <p:sp>
          <p:nvSpPr>
            <p:cNvPr id="34824" name="Rectangle 10"/>
            <p:cNvSpPr/>
            <p:nvPr/>
          </p:nvSpPr>
          <p:spPr>
            <a:xfrm>
              <a:off x="670" y="1486"/>
              <a:ext cx="1258" cy="2358"/>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ea typeface="楷体_GB2312"/>
                </a:rPr>
                <a:t>0</a:t>
              </a:r>
            </a:p>
            <a:p>
              <a:pPr marL="0" lvl="0" indent="0" algn="ctr" eaLnBrk="1" hangingPunct="1">
                <a:spcBef>
                  <a:spcPct val="0"/>
                </a:spcBef>
                <a:buNone/>
              </a:pPr>
              <a:r>
                <a:rPr lang="en-US" altLang="zh-CN" sz="2400" b="1" dirty="0">
                  <a:ea typeface="楷体_GB2312"/>
                </a:rPr>
                <a:t>1</a:t>
              </a:r>
            </a:p>
            <a:p>
              <a:pPr marL="0" lvl="0" indent="0" algn="ctr" eaLnBrk="1" hangingPunct="1">
                <a:spcBef>
                  <a:spcPct val="0"/>
                </a:spcBef>
                <a:buNone/>
              </a:pPr>
              <a:r>
                <a:rPr lang="en-US" altLang="zh-CN" sz="2400" b="1" dirty="0">
                  <a:ea typeface="楷体_GB2312"/>
                </a:rPr>
                <a:t>2</a:t>
              </a:r>
            </a:p>
            <a:p>
              <a:pPr marL="0" lvl="0" indent="0" algn="ctr" eaLnBrk="1" hangingPunct="1">
                <a:spcBef>
                  <a:spcPct val="0"/>
                </a:spcBef>
                <a:buNone/>
              </a:pPr>
              <a:r>
                <a:rPr lang="en-US" altLang="zh-CN" sz="2400" b="1" dirty="0">
                  <a:ea typeface="楷体_GB2312"/>
                </a:rPr>
                <a:t>3</a:t>
              </a:r>
            </a:p>
            <a:p>
              <a:pPr marL="0" lvl="0" indent="0" algn="ctr" eaLnBrk="1" hangingPunct="1">
                <a:spcBef>
                  <a:spcPct val="0"/>
                </a:spcBef>
                <a:buNone/>
              </a:pPr>
              <a:r>
                <a:rPr lang="en-US" altLang="zh-CN" sz="2400" b="1" dirty="0">
                  <a:ea typeface="楷体_GB2312"/>
                </a:rPr>
                <a:t>4</a:t>
              </a:r>
            </a:p>
            <a:p>
              <a:pPr marL="0" lvl="0" indent="0" algn="ctr" eaLnBrk="1" hangingPunct="1">
                <a:spcBef>
                  <a:spcPct val="0"/>
                </a:spcBef>
                <a:buNone/>
              </a:pPr>
              <a:r>
                <a:rPr lang="en-US" altLang="zh-CN" sz="2400" b="1" dirty="0">
                  <a:ea typeface="楷体_GB2312"/>
                </a:rPr>
                <a:t>5</a:t>
              </a:r>
            </a:p>
            <a:p>
              <a:pPr marL="0" lvl="0" indent="0" algn="ctr" eaLnBrk="1" hangingPunct="1">
                <a:spcBef>
                  <a:spcPct val="0"/>
                </a:spcBef>
                <a:buNone/>
              </a:pPr>
              <a:r>
                <a:rPr lang="en-US" altLang="zh-CN" sz="2400" b="1" dirty="0">
                  <a:ea typeface="楷体_GB2312"/>
                </a:rPr>
                <a:t>6</a:t>
              </a:r>
            </a:p>
            <a:p>
              <a:pPr marL="0" lvl="0" indent="0" algn="ctr" eaLnBrk="1" hangingPunct="1">
                <a:spcBef>
                  <a:spcPct val="0"/>
                </a:spcBef>
                <a:buNone/>
              </a:pPr>
              <a:r>
                <a:rPr lang="en-US" altLang="zh-CN" sz="2400" b="1" dirty="0">
                  <a:ea typeface="楷体_GB2312"/>
                </a:rPr>
                <a:t>7</a:t>
              </a:r>
            </a:p>
            <a:p>
              <a:pPr marL="0" lvl="0" indent="0" algn="ctr" eaLnBrk="1" hangingPunct="1">
                <a:spcBef>
                  <a:spcPct val="0"/>
                </a:spcBef>
                <a:buNone/>
              </a:pPr>
              <a:r>
                <a:rPr lang="en-US" altLang="zh-CN" sz="2400" b="1" dirty="0">
                  <a:ea typeface="楷体_GB2312"/>
                </a:rPr>
                <a:t>8</a:t>
              </a:r>
            </a:p>
            <a:p>
              <a:pPr marL="0" lvl="0" indent="0" algn="ctr" eaLnBrk="1" hangingPunct="1">
                <a:spcBef>
                  <a:spcPct val="0"/>
                </a:spcBef>
                <a:buNone/>
              </a:pPr>
              <a:r>
                <a:rPr lang="en-US" altLang="zh-CN" sz="2400" b="1" dirty="0">
                  <a:ea typeface="楷体_GB2312"/>
                </a:rPr>
                <a:t>9</a:t>
              </a:r>
            </a:p>
          </p:txBody>
        </p:sp>
        <p:sp>
          <p:nvSpPr>
            <p:cNvPr id="34825" name="Rectangle 9"/>
            <p:cNvSpPr/>
            <p:nvPr/>
          </p:nvSpPr>
          <p:spPr>
            <a:xfrm>
              <a:off x="1928" y="1189"/>
              <a:ext cx="3154" cy="297"/>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400" b="1" dirty="0">
                  <a:ea typeface="楷体_GB2312"/>
                </a:rPr>
                <a:t>B</a:t>
              </a:r>
              <a:r>
                <a:rPr lang="en-US" altLang="zh-CN" sz="2400" b="1" baseline="-25000" dirty="0">
                  <a:ea typeface="楷体_GB2312"/>
                </a:rPr>
                <a:t>3               </a:t>
              </a:r>
              <a:r>
                <a:rPr lang="en-US" altLang="zh-CN" sz="2400" b="1" dirty="0">
                  <a:ea typeface="楷体_GB2312"/>
                </a:rPr>
                <a:t>B</a:t>
              </a:r>
              <a:r>
                <a:rPr lang="en-US" altLang="zh-CN" sz="2400" b="1" baseline="-25000" dirty="0">
                  <a:ea typeface="楷体_GB2312"/>
                </a:rPr>
                <a:t>2               </a:t>
              </a:r>
              <a:r>
                <a:rPr lang="en-US" altLang="zh-CN" sz="2400" b="1" dirty="0">
                  <a:ea typeface="楷体_GB2312"/>
                </a:rPr>
                <a:t>B</a:t>
              </a:r>
              <a:r>
                <a:rPr lang="en-US" altLang="zh-CN" sz="2400" b="1" baseline="-25000" dirty="0">
                  <a:ea typeface="楷体_GB2312"/>
                </a:rPr>
                <a:t>1               </a:t>
              </a:r>
              <a:r>
                <a:rPr lang="en-US" altLang="zh-CN" sz="2400" b="1" dirty="0">
                  <a:ea typeface="楷体_GB2312"/>
                </a:rPr>
                <a:t>B</a:t>
              </a:r>
              <a:r>
                <a:rPr lang="en-US" altLang="zh-CN" sz="2400" b="1" baseline="-25000" dirty="0">
                  <a:ea typeface="楷体_GB2312"/>
                </a:rPr>
                <a:t>0</a:t>
              </a:r>
            </a:p>
          </p:txBody>
        </p:sp>
        <p:sp>
          <p:nvSpPr>
            <p:cNvPr id="34826" name="Rectangle 7"/>
            <p:cNvSpPr/>
            <p:nvPr/>
          </p:nvSpPr>
          <p:spPr>
            <a:xfrm>
              <a:off x="1928" y="887"/>
              <a:ext cx="3154" cy="302"/>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400" b="1" dirty="0">
                  <a:ea typeface="楷体_GB2312"/>
                </a:rPr>
                <a:t>8421BCD</a:t>
              </a:r>
              <a:r>
                <a:rPr lang="zh-CN" altLang="en-US" sz="2400" b="1" dirty="0">
                  <a:ea typeface="楷体_GB2312"/>
                </a:rPr>
                <a:t>码</a:t>
              </a:r>
            </a:p>
          </p:txBody>
        </p:sp>
        <p:sp>
          <p:nvSpPr>
            <p:cNvPr id="34827" name="Rectangle 6"/>
            <p:cNvSpPr/>
            <p:nvPr/>
          </p:nvSpPr>
          <p:spPr>
            <a:xfrm>
              <a:off x="670" y="1022"/>
              <a:ext cx="1258" cy="307"/>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zh-CN" altLang="en-US" sz="2400" b="1" dirty="0">
                  <a:ea typeface="黑体" panose="02010609060101010101" pitchFamily="49" charset="-122"/>
                </a:rPr>
                <a:t>十进制数字</a:t>
              </a:r>
            </a:p>
          </p:txBody>
        </p:sp>
        <p:sp>
          <p:nvSpPr>
            <p:cNvPr id="34828" name="Line 14"/>
            <p:cNvSpPr/>
            <p:nvPr/>
          </p:nvSpPr>
          <p:spPr>
            <a:xfrm>
              <a:off x="670" y="887"/>
              <a:ext cx="4412" cy="0"/>
            </a:xfrm>
            <a:prstGeom prst="line">
              <a:avLst/>
            </a:prstGeom>
            <a:ln w="28575" cap="sq" cmpd="sng">
              <a:solidFill>
                <a:schemeClr val="tx1"/>
              </a:solidFill>
              <a:prstDash val="solid"/>
              <a:headEnd type="none" w="med" len="med"/>
              <a:tailEnd type="none" w="med" len="med"/>
            </a:ln>
          </p:spPr>
        </p:sp>
        <p:sp>
          <p:nvSpPr>
            <p:cNvPr id="34829" name="Line 16"/>
            <p:cNvSpPr/>
            <p:nvPr/>
          </p:nvSpPr>
          <p:spPr>
            <a:xfrm>
              <a:off x="670" y="1486"/>
              <a:ext cx="4412" cy="0"/>
            </a:xfrm>
            <a:prstGeom prst="line">
              <a:avLst/>
            </a:prstGeom>
            <a:ln w="12700" cap="flat" cmpd="sng">
              <a:solidFill>
                <a:schemeClr val="tx1"/>
              </a:solidFill>
              <a:prstDash val="solid"/>
              <a:headEnd type="none" w="med" len="med"/>
              <a:tailEnd type="none" w="med" len="med"/>
            </a:ln>
          </p:spPr>
        </p:sp>
        <p:sp>
          <p:nvSpPr>
            <p:cNvPr id="34830" name="Line 17"/>
            <p:cNvSpPr/>
            <p:nvPr/>
          </p:nvSpPr>
          <p:spPr>
            <a:xfrm>
              <a:off x="670" y="3844"/>
              <a:ext cx="4412" cy="0"/>
            </a:xfrm>
            <a:prstGeom prst="line">
              <a:avLst/>
            </a:prstGeom>
            <a:ln w="12700" cap="flat" cmpd="sng">
              <a:solidFill>
                <a:schemeClr val="tx1"/>
              </a:solidFill>
              <a:prstDash val="solid"/>
              <a:headEnd type="none" w="med" len="med"/>
              <a:tailEnd type="none" w="med" len="med"/>
            </a:ln>
          </p:spPr>
        </p:sp>
        <p:sp>
          <p:nvSpPr>
            <p:cNvPr id="34831" name="Line 18"/>
            <p:cNvSpPr/>
            <p:nvPr/>
          </p:nvSpPr>
          <p:spPr>
            <a:xfrm>
              <a:off x="670" y="4141"/>
              <a:ext cx="4412" cy="0"/>
            </a:xfrm>
            <a:prstGeom prst="line">
              <a:avLst/>
            </a:prstGeom>
            <a:ln w="28575" cap="sq" cmpd="sng">
              <a:solidFill>
                <a:schemeClr val="tx1"/>
              </a:solidFill>
              <a:prstDash val="solid"/>
              <a:headEnd type="none" w="med" len="med"/>
              <a:tailEnd type="none" w="med" len="med"/>
            </a:ln>
          </p:spPr>
        </p:sp>
        <p:sp>
          <p:nvSpPr>
            <p:cNvPr id="34832" name="Line 19"/>
            <p:cNvSpPr/>
            <p:nvPr/>
          </p:nvSpPr>
          <p:spPr>
            <a:xfrm>
              <a:off x="670" y="887"/>
              <a:ext cx="0" cy="3254"/>
            </a:xfrm>
            <a:prstGeom prst="line">
              <a:avLst/>
            </a:prstGeom>
            <a:ln w="28575" cap="sq" cmpd="sng">
              <a:solidFill>
                <a:schemeClr val="tx1"/>
              </a:solidFill>
              <a:prstDash val="solid"/>
              <a:headEnd type="none" w="med" len="med"/>
              <a:tailEnd type="none" w="med" len="med"/>
            </a:ln>
          </p:spPr>
        </p:sp>
        <p:sp>
          <p:nvSpPr>
            <p:cNvPr id="34833" name="Line 20"/>
            <p:cNvSpPr/>
            <p:nvPr/>
          </p:nvSpPr>
          <p:spPr>
            <a:xfrm>
              <a:off x="1928" y="887"/>
              <a:ext cx="0" cy="3254"/>
            </a:xfrm>
            <a:prstGeom prst="line">
              <a:avLst/>
            </a:prstGeom>
            <a:ln w="12700" cap="flat" cmpd="sng">
              <a:solidFill>
                <a:schemeClr val="tx1"/>
              </a:solidFill>
              <a:prstDash val="solid"/>
              <a:headEnd type="none" w="med" len="med"/>
              <a:tailEnd type="none" w="med" len="med"/>
            </a:ln>
          </p:spPr>
        </p:sp>
        <p:sp>
          <p:nvSpPr>
            <p:cNvPr id="34834" name="Line 21"/>
            <p:cNvSpPr/>
            <p:nvPr/>
          </p:nvSpPr>
          <p:spPr>
            <a:xfrm>
              <a:off x="5082" y="887"/>
              <a:ext cx="0" cy="3254"/>
            </a:xfrm>
            <a:prstGeom prst="line">
              <a:avLst/>
            </a:prstGeom>
            <a:ln w="28575" cap="sq" cmpd="sng">
              <a:solidFill>
                <a:schemeClr val="tx1"/>
              </a:solidFill>
              <a:prstDash val="solid"/>
              <a:headEnd type="none" w="med" len="med"/>
              <a:tailEnd type="none" w="med" len="med"/>
            </a:ln>
          </p:spPr>
        </p:sp>
        <p:sp>
          <p:nvSpPr>
            <p:cNvPr id="34835" name="Line 27"/>
            <p:cNvSpPr/>
            <p:nvPr/>
          </p:nvSpPr>
          <p:spPr>
            <a:xfrm>
              <a:off x="1928" y="1189"/>
              <a:ext cx="3154" cy="0"/>
            </a:xfrm>
            <a:prstGeom prst="line">
              <a:avLst/>
            </a:prstGeom>
            <a:ln w="12700" cap="flat" cmpd="sng">
              <a:solidFill>
                <a:schemeClr val="tx1"/>
              </a:solidFill>
              <a:prstDash val="solid"/>
              <a:headEnd type="none" w="med" len="med"/>
              <a:tailEnd type="none" w="med" len="med"/>
            </a:ln>
          </p:spPr>
        </p:sp>
      </p:gr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5"/>
          <p:cNvSpPr/>
          <p:nvPr/>
        </p:nvSpPr>
        <p:spPr>
          <a:xfrm>
            <a:off x="331788" y="4030663"/>
            <a:ext cx="8401050" cy="19050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algn="just" eaLnBrk="1" hangingPunct="1">
              <a:buNone/>
            </a:pPr>
            <a:r>
              <a:rPr lang="en-US" altLang="zh-CN" sz="2800" b="1" dirty="0">
                <a:solidFill>
                  <a:srgbClr val="FF0000"/>
                </a:solidFill>
                <a:latin typeface="黑体" panose="02010609060101010101" pitchFamily="49" charset="-122"/>
                <a:ea typeface="黑体" panose="02010609060101010101" pitchFamily="49" charset="-122"/>
              </a:rPr>
              <a:t>2</a:t>
            </a:r>
            <a:r>
              <a:rPr lang="zh-CN" altLang="en-US" sz="2800" b="1" dirty="0">
                <a:solidFill>
                  <a:srgbClr val="FF0000"/>
                </a:solidFill>
                <a:latin typeface="黑体" panose="02010609060101010101" pitchFamily="49" charset="-122"/>
                <a:ea typeface="黑体" panose="02010609060101010101" pitchFamily="49" charset="-122"/>
              </a:rPr>
              <a:t>、余</a:t>
            </a:r>
            <a:r>
              <a:rPr lang="en-US" altLang="zh-CN" sz="2800" b="1" dirty="0">
                <a:solidFill>
                  <a:srgbClr val="FF0000"/>
                </a:solidFill>
                <a:latin typeface="黑体" panose="02010609060101010101" pitchFamily="49" charset="-122"/>
                <a:ea typeface="黑体" panose="02010609060101010101" pitchFamily="49" charset="-122"/>
              </a:rPr>
              <a:t>3</a:t>
            </a:r>
            <a:r>
              <a:rPr lang="zh-CN" altLang="en-US" sz="2800" b="1" dirty="0">
                <a:solidFill>
                  <a:srgbClr val="FF0000"/>
                </a:solidFill>
                <a:latin typeface="黑体" panose="02010609060101010101" pitchFamily="49" charset="-122"/>
                <a:ea typeface="黑体" panose="02010609060101010101" pitchFamily="49" charset="-122"/>
              </a:rPr>
              <a:t>码</a:t>
            </a:r>
          </a:p>
          <a:p>
            <a:pPr marL="342900" lvl="0" indent="-342900" algn="just" eaLnBrk="1" hangingPunct="1">
              <a:buNone/>
            </a:pPr>
            <a:r>
              <a:rPr lang="zh-CN" altLang="en-US" sz="2800" b="1" dirty="0">
                <a:ea typeface="黑体" panose="02010609060101010101" pitchFamily="49" charset="-122"/>
              </a:rPr>
              <a:t>（</a:t>
            </a:r>
            <a:r>
              <a:rPr lang="en-US" altLang="zh-CN" sz="2800" b="1" dirty="0">
                <a:ea typeface="黑体" panose="02010609060101010101" pitchFamily="49" charset="-122"/>
              </a:rPr>
              <a:t>1</a:t>
            </a:r>
            <a:r>
              <a:rPr lang="zh-CN" altLang="en-US" sz="2800" b="1" dirty="0">
                <a:ea typeface="黑体" panose="02010609060101010101" pitchFamily="49" charset="-122"/>
              </a:rPr>
              <a:t>）每一个余</a:t>
            </a:r>
            <a:r>
              <a:rPr lang="en-US" altLang="zh-CN" sz="2800" b="1" dirty="0">
                <a:ea typeface="黑体" panose="02010609060101010101" pitchFamily="49" charset="-122"/>
              </a:rPr>
              <a:t>3</a:t>
            </a:r>
            <a:r>
              <a:rPr lang="zh-CN" altLang="en-US" sz="2800" b="1" dirty="0">
                <a:ea typeface="黑体" panose="02010609060101010101" pitchFamily="49" charset="-122"/>
              </a:rPr>
              <a:t>码所表示的二进制数要比它所对应的十进制数多</a:t>
            </a:r>
            <a:r>
              <a:rPr lang="en-US" altLang="zh-CN" sz="2800" b="1" dirty="0">
                <a:ea typeface="黑体" panose="02010609060101010101" pitchFamily="49" charset="-122"/>
              </a:rPr>
              <a:t>3</a:t>
            </a:r>
            <a:r>
              <a:rPr lang="zh-CN" altLang="en-US" sz="2800" b="1" dirty="0">
                <a:ea typeface="黑体" panose="02010609060101010101" pitchFamily="49" charset="-122"/>
              </a:rPr>
              <a:t>，即余</a:t>
            </a:r>
            <a:r>
              <a:rPr lang="en-US" altLang="zh-CN" sz="2800" b="1" dirty="0">
                <a:ea typeface="黑体" panose="02010609060101010101" pitchFamily="49" charset="-122"/>
              </a:rPr>
              <a:t>3</a:t>
            </a:r>
            <a:r>
              <a:rPr lang="zh-CN" altLang="en-US" sz="2800" b="1" dirty="0">
                <a:ea typeface="黑体" panose="02010609060101010101" pitchFamily="49" charset="-122"/>
              </a:rPr>
              <a:t>码是由</a:t>
            </a:r>
            <a:r>
              <a:rPr lang="en-US" altLang="zh-CN" sz="2800" b="1" dirty="0">
                <a:ea typeface="黑体" panose="02010609060101010101" pitchFamily="49" charset="-122"/>
              </a:rPr>
              <a:t>8421</a:t>
            </a:r>
            <a:r>
              <a:rPr lang="zh-CN" altLang="en-US" sz="2800" b="1" dirty="0">
                <a:ea typeface="黑体" panose="02010609060101010101" pitchFamily="49" charset="-122"/>
              </a:rPr>
              <a:t>码加</a:t>
            </a:r>
            <a:r>
              <a:rPr lang="en-US" altLang="zh-CN" sz="2800" b="1" dirty="0">
                <a:ea typeface="黑体" panose="02010609060101010101" pitchFamily="49" charset="-122"/>
              </a:rPr>
              <a:t>3</a:t>
            </a:r>
            <a:r>
              <a:rPr lang="zh-CN" altLang="en-US" sz="2800" b="1" dirty="0">
                <a:ea typeface="黑体" panose="02010609060101010101" pitchFamily="49" charset="-122"/>
              </a:rPr>
              <a:t>产生的。</a:t>
            </a:r>
          </a:p>
          <a:p>
            <a:pPr marL="342900" lvl="0" indent="-342900" algn="just" eaLnBrk="1" hangingPunct="1">
              <a:buNone/>
            </a:pPr>
            <a:r>
              <a:rPr lang="zh-CN" altLang="en-US" sz="2800" b="1" dirty="0">
                <a:ea typeface="黑体" panose="02010609060101010101" pitchFamily="49" charset="-122"/>
              </a:rPr>
              <a:t>（</a:t>
            </a:r>
            <a:r>
              <a:rPr lang="en-US" altLang="zh-CN" sz="2800" b="1" dirty="0">
                <a:ea typeface="黑体" panose="02010609060101010101" pitchFamily="49" charset="-122"/>
              </a:rPr>
              <a:t>2</a:t>
            </a:r>
            <a:r>
              <a:rPr lang="zh-CN" altLang="en-US" sz="2800" b="1" dirty="0">
                <a:ea typeface="黑体" panose="02010609060101010101" pitchFamily="49" charset="-122"/>
              </a:rPr>
              <a:t>）余</a:t>
            </a:r>
            <a:r>
              <a:rPr lang="en-US" altLang="zh-CN" sz="2800" b="1" dirty="0">
                <a:ea typeface="黑体" panose="02010609060101010101" pitchFamily="49" charset="-122"/>
              </a:rPr>
              <a:t>3</a:t>
            </a:r>
            <a:r>
              <a:rPr lang="zh-CN" altLang="en-US" sz="2800" b="1" dirty="0">
                <a:ea typeface="黑体" panose="02010609060101010101" pitchFamily="49" charset="-122"/>
              </a:rPr>
              <a:t>码是一种无权代码。</a:t>
            </a:r>
          </a:p>
        </p:txBody>
      </p:sp>
      <p:graphicFrame>
        <p:nvGraphicFramePr>
          <p:cNvPr id="35843" name="Object 7"/>
          <p:cNvGraphicFramePr>
            <a:graphicFrameLocks noChangeAspect="1"/>
          </p:cNvGraphicFramePr>
          <p:nvPr/>
        </p:nvGraphicFramePr>
        <p:xfrm>
          <a:off x="115888" y="85725"/>
          <a:ext cx="9028112" cy="3398838"/>
        </p:xfrm>
        <a:graphic>
          <a:graphicData uri="http://schemas.openxmlformats.org/presentationml/2006/ole">
            <mc:AlternateContent xmlns:mc="http://schemas.openxmlformats.org/markup-compatibility/2006">
              <mc:Choice xmlns:v="urn:schemas-microsoft-com:vml" Requires="v">
                <p:oleObj spid="_x0000_s5123" r:id="rId4" imgW="25326975" imgH="8448675" progId="Word.Document.8">
                  <p:embed/>
                </p:oleObj>
              </mc:Choice>
              <mc:Fallback>
                <p:oleObj r:id="rId4" imgW="25326975" imgH="8448675" progId="Word.Document.8">
                  <p:embed/>
                  <p:pic>
                    <p:nvPicPr>
                      <p:cNvPr id="0" name="图片 3079"/>
                      <p:cNvPicPr/>
                      <p:nvPr/>
                    </p:nvPicPr>
                    <p:blipFill>
                      <a:blip r:embed="rId5"/>
                      <a:srcRect l="1463" r="14598" b="5258"/>
                      <a:stretch>
                        <a:fillRect/>
                      </a:stretch>
                    </p:blipFill>
                    <p:spPr>
                      <a:xfrm>
                        <a:off x="115888" y="85725"/>
                        <a:ext cx="9028112" cy="3398838"/>
                      </a:xfrm>
                      <a:prstGeom prst="rect">
                        <a:avLst/>
                      </a:prstGeom>
                      <a:solidFill>
                        <a:srgbClr val="FFCCCC"/>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01">
                                            <p:txEl>
                                              <p:pRg st="0" end="0"/>
                                            </p:txEl>
                                          </p:spTgt>
                                        </p:tgtEl>
                                        <p:attrNameLst>
                                          <p:attrName>style.visibility</p:attrName>
                                        </p:attrNameLst>
                                      </p:cBhvr>
                                      <p:to>
                                        <p:strVal val="visible"/>
                                      </p:to>
                                    </p:set>
                                    <p:animEffect transition="in" filter="wipe(left)">
                                      <p:cBhvr>
                                        <p:cTn id="7" dur="500"/>
                                        <p:tgtEl>
                                          <p:spTgt spid="1321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101">
                                            <p:txEl>
                                              <p:pRg st="1" end="1"/>
                                            </p:txEl>
                                          </p:spTgt>
                                        </p:tgtEl>
                                        <p:attrNameLst>
                                          <p:attrName>style.visibility</p:attrName>
                                        </p:attrNameLst>
                                      </p:cBhvr>
                                      <p:to>
                                        <p:strVal val="visible"/>
                                      </p:to>
                                    </p:set>
                                    <p:animEffect transition="in" filter="wipe(left)">
                                      <p:cBhvr>
                                        <p:cTn id="12" dur="500"/>
                                        <p:tgtEl>
                                          <p:spTgt spid="1321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101">
                                            <p:txEl>
                                              <p:pRg st="2" end="2"/>
                                            </p:txEl>
                                          </p:spTgt>
                                        </p:tgtEl>
                                        <p:attrNameLst>
                                          <p:attrName>style.visibility</p:attrName>
                                        </p:attrNameLst>
                                      </p:cBhvr>
                                      <p:to>
                                        <p:strVal val="visible"/>
                                      </p:to>
                                    </p:set>
                                    <p:animEffect transition="in" filter="wipe(left)">
                                      <p:cBhvr>
                                        <p:cTn id="17" dur="500"/>
                                        <p:tgtEl>
                                          <p:spTgt spid="1321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p:nvPr/>
        </p:nvSpPr>
        <p:spPr>
          <a:xfrm>
            <a:off x="349250" y="319088"/>
            <a:ext cx="8435975" cy="282733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algn="just" eaLnBrk="1" hangingPunct="1">
              <a:buNone/>
            </a:pPr>
            <a:r>
              <a:rPr lang="en-US" altLang="zh-CN" sz="2800" b="1" dirty="0">
                <a:solidFill>
                  <a:srgbClr val="FF0000"/>
                </a:solidFill>
                <a:latin typeface="黑体" panose="02010609060101010101" pitchFamily="49" charset="-122"/>
                <a:ea typeface="黑体" panose="02010609060101010101" pitchFamily="49" charset="-122"/>
              </a:rPr>
              <a:t>3</a:t>
            </a:r>
            <a:r>
              <a:rPr lang="zh-CN" altLang="en-US" sz="2800" b="1" dirty="0">
                <a:solidFill>
                  <a:srgbClr val="FF0000"/>
                </a:solidFill>
                <a:latin typeface="黑体" panose="02010609060101010101" pitchFamily="49" charset="-122"/>
                <a:ea typeface="黑体" panose="02010609060101010101" pitchFamily="49" charset="-122"/>
              </a:rPr>
              <a:t>、格雷</a:t>
            </a:r>
            <a:r>
              <a:rPr lang="en-US" altLang="zh-CN" sz="2800" b="1" dirty="0">
                <a:solidFill>
                  <a:srgbClr val="FF0000"/>
                </a:solidFill>
                <a:latin typeface="黑体" panose="02010609060101010101" pitchFamily="49" charset="-122"/>
                <a:ea typeface="黑体" panose="02010609060101010101" pitchFamily="49" charset="-122"/>
              </a:rPr>
              <a:t>(Gray)</a:t>
            </a:r>
            <a:r>
              <a:rPr lang="zh-CN" altLang="en-US" sz="2800" b="1" dirty="0">
                <a:solidFill>
                  <a:srgbClr val="FF0000"/>
                </a:solidFill>
                <a:latin typeface="黑体" panose="02010609060101010101" pitchFamily="49" charset="-122"/>
                <a:ea typeface="黑体" panose="02010609060101010101" pitchFamily="49" charset="-122"/>
              </a:rPr>
              <a:t>码</a:t>
            </a:r>
          </a:p>
          <a:p>
            <a:pPr marL="342900" lvl="0" indent="-342900" algn="just" eaLnBrk="1" hangingPunct="1">
              <a:buNone/>
            </a:pPr>
            <a:r>
              <a:rPr lang="zh-CN" altLang="en-US" sz="2800" b="1" dirty="0">
                <a:ea typeface="黑体" panose="02010609060101010101" pitchFamily="49" charset="-122"/>
              </a:rPr>
              <a:t>（</a:t>
            </a:r>
            <a:r>
              <a:rPr lang="en-US" altLang="zh-CN" sz="2800" b="1" dirty="0">
                <a:ea typeface="黑体" panose="02010609060101010101" pitchFamily="49" charset="-122"/>
              </a:rPr>
              <a:t>1</a:t>
            </a:r>
            <a:r>
              <a:rPr lang="zh-CN" altLang="en-US" sz="2800" b="1" dirty="0">
                <a:ea typeface="黑体" panose="02010609060101010101" pitchFamily="49" charset="-122"/>
              </a:rPr>
              <a:t>）任意相邻的两个字码之间，仅有一位二进制数码不同，其余各位数码均相同。因此，可以减少代码变换过程中产生的错误。</a:t>
            </a:r>
          </a:p>
          <a:p>
            <a:pPr marL="342900" lvl="0" indent="-342900" algn="just" eaLnBrk="1" hangingPunct="1">
              <a:buNone/>
            </a:pPr>
            <a:r>
              <a:rPr lang="zh-CN" altLang="en-US" sz="2800" b="1" dirty="0">
                <a:ea typeface="黑体" panose="02010609060101010101" pitchFamily="49" charset="-122"/>
              </a:rPr>
              <a:t>（</a:t>
            </a:r>
            <a:r>
              <a:rPr lang="en-US" altLang="zh-CN" sz="2800" b="1" dirty="0">
                <a:ea typeface="黑体" panose="02010609060101010101" pitchFamily="49" charset="-122"/>
              </a:rPr>
              <a:t>2</a:t>
            </a:r>
            <a:r>
              <a:rPr lang="zh-CN" altLang="en-US" sz="2800" b="1" dirty="0">
                <a:ea typeface="黑体" panose="02010609060101010101" pitchFamily="49" charset="-122"/>
              </a:rPr>
              <a:t>）它是一种无权代码。</a:t>
            </a:r>
          </a:p>
          <a:p>
            <a:pPr marL="342900" lvl="0" indent="-342900" algn="just" eaLnBrk="1" hangingPunct="1">
              <a:buNone/>
            </a:pPr>
            <a:r>
              <a:rPr lang="zh-CN" altLang="en-US" sz="2800" b="1" dirty="0">
                <a:ea typeface="黑体" panose="02010609060101010101" pitchFamily="49" charset="-122"/>
              </a:rPr>
              <a:t>（</a:t>
            </a:r>
            <a:r>
              <a:rPr lang="en-US" altLang="zh-CN" sz="2800" b="1" dirty="0">
                <a:ea typeface="黑体" panose="02010609060101010101" pitchFamily="49" charset="-122"/>
              </a:rPr>
              <a:t>3</a:t>
            </a:r>
            <a:r>
              <a:rPr lang="zh-CN" altLang="en-US" sz="2800" b="1" dirty="0">
                <a:ea typeface="黑体" panose="02010609060101010101" pitchFamily="49" charset="-122"/>
              </a:rPr>
              <a:t>）格雷码有多种形式。</a:t>
            </a:r>
          </a:p>
        </p:txBody>
      </p:sp>
      <p:pic>
        <p:nvPicPr>
          <p:cNvPr id="37891" name="Picture 9"/>
          <p:cNvPicPr>
            <a:picLocks noChangeAspect="1"/>
          </p:cNvPicPr>
          <p:nvPr/>
        </p:nvPicPr>
        <p:blipFill>
          <a:blip r:embed="rId2"/>
          <a:stretch>
            <a:fillRect/>
          </a:stretch>
        </p:blipFill>
        <p:spPr>
          <a:xfrm>
            <a:off x="1381125" y="3146425"/>
            <a:ext cx="6097588" cy="37115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5">
                                            <p:txEl>
                                              <p:pRg st="0" end="0"/>
                                            </p:txEl>
                                          </p:spTgt>
                                        </p:tgtEl>
                                        <p:attrNameLst>
                                          <p:attrName>style.visibility</p:attrName>
                                        </p:attrNameLst>
                                      </p:cBhvr>
                                      <p:to>
                                        <p:strVal val="visible"/>
                                      </p:to>
                                    </p:set>
                                    <p:animEffect transition="in" filter="wipe(left)">
                                      <p:cBhvr>
                                        <p:cTn id="7" dur="500"/>
                                        <p:tgtEl>
                                          <p:spTgt spid="133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5">
                                            <p:txEl>
                                              <p:pRg st="1" end="1"/>
                                            </p:txEl>
                                          </p:spTgt>
                                        </p:tgtEl>
                                        <p:attrNameLst>
                                          <p:attrName>style.visibility</p:attrName>
                                        </p:attrNameLst>
                                      </p:cBhvr>
                                      <p:to>
                                        <p:strVal val="visible"/>
                                      </p:to>
                                    </p:set>
                                    <p:animEffect transition="in" filter="wipe(left)">
                                      <p:cBhvr>
                                        <p:cTn id="12" dur="500"/>
                                        <p:tgtEl>
                                          <p:spTgt spid="1331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5">
                                            <p:txEl>
                                              <p:pRg st="2" end="2"/>
                                            </p:txEl>
                                          </p:spTgt>
                                        </p:tgtEl>
                                        <p:attrNameLst>
                                          <p:attrName>style.visibility</p:attrName>
                                        </p:attrNameLst>
                                      </p:cBhvr>
                                      <p:to>
                                        <p:strVal val="visible"/>
                                      </p:to>
                                    </p:set>
                                    <p:animEffect transition="in" filter="wipe(left)">
                                      <p:cBhvr>
                                        <p:cTn id="17" dur="500"/>
                                        <p:tgtEl>
                                          <p:spTgt spid="1331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25">
                                            <p:txEl>
                                              <p:pRg st="3" end="3"/>
                                            </p:txEl>
                                          </p:spTgt>
                                        </p:tgtEl>
                                        <p:attrNameLst>
                                          <p:attrName>style.visibility</p:attrName>
                                        </p:attrNameLst>
                                      </p:cBhvr>
                                      <p:to>
                                        <p:strVal val="visible"/>
                                      </p:to>
                                    </p:set>
                                    <p:animEffect transition="in" filter="wipe(left)">
                                      <p:cBhvr>
                                        <p:cTn id="22" dur="500"/>
                                        <p:tgtEl>
                                          <p:spTgt spid="1331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5"/>
          <p:cNvSpPr/>
          <p:nvPr/>
        </p:nvSpPr>
        <p:spPr>
          <a:xfrm>
            <a:off x="212725" y="509588"/>
            <a:ext cx="8324850" cy="13350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algn="just" eaLnBrk="1" hangingPunct="1">
              <a:buNone/>
            </a:pPr>
            <a:r>
              <a:rPr lang="en-US" altLang="zh-CN" sz="2800" b="1" dirty="0">
                <a:solidFill>
                  <a:srgbClr val="FF0000"/>
                </a:solidFill>
                <a:latin typeface="黑体" panose="02010609060101010101" pitchFamily="49" charset="-122"/>
                <a:ea typeface="黑体" panose="02010609060101010101" pitchFamily="49" charset="-122"/>
              </a:rPr>
              <a:t>4</a:t>
            </a:r>
            <a:r>
              <a:rPr lang="zh-CN" altLang="en-US" sz="2800" b="1" dirty="0">
                <a:solidFill>
                  <a:srgbClr val="FF0000"/>
                </a:solidFill>
                <a:latin typeface="黑体" panose="02010609060101010101" pitchFamily="49" charset="-122"/>
                <a:ea typeface="黑体" panose="02010609060101010101" pitchFamily="49" charset="-122"/>
              </a:rPr>
              <a:t>、奇偶校验码</a:t>
            </a:r>
          </a:p>
          <a:p>
            <a:pPr marL="342900" lvl="0" indent="-342900" algn="just" eaLnBrk="1" hangingPunct="1"/>
            <a:r>
              <a:rPr lang="zh-CN" altLang="en-US" sz="2400" b="1" dirty="0">
                <a:ea typeface="黑体" panose="02010609060101010101" pitchFamily="49" charset="-122"/>
              </a:rPr>
              <a:t>它是一种能检验出二进制信息在传递过程中出现错误的代码。这种代码由两部分组成。</a:t>
            </a:r>
          </a:p>
          <a:p>
            <a:pPr marL="342900" lvl="0" indent="-342900" algn="just" eaLnBrk="1" hangingPunct="1"/>
            <a:endParaRPr lang="en-US" altLang="zh-CN" sz="1800" dirty="0">
              <a:ea typeface="黑体" panose="02010609060101010101" pitchFamily="49" charset="-122"/>
            </a:endParaRPr>
          </a:p>
        </p:txBody>
      </p:sp>
      <p:sp>
        <p:nvSpPr>
          <p:cNvPr id="134153" name="Text Box 9"/>
          <p:cNvSpPr txBox="1"/>
          <p:nvPr/>
        </p:nvSpPr>
        <p:spPr>
          <a:xfrm>
            <a:off x="485775" y="5095875"/>
            <a:ext cx="35718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a:t>
            </a:r>
            <a:r>
              <a:rPr lang="zh-CN" altLang="en-US" sz="2400" dirty="0">
                <a:ea typeface="楷体_GB2312"/>
              </a:rPr>
              <a:t>、</a:t>
            </a:r>
            <a:r>
              <a:rPr lang="en-US" altLang="zh-CN" sz="2400" dirty="0">
                <a:ea typeface="楷体_GB2312"/>
              </a:rPr>
              <a:t>01-B</a:t>
            </a:r>
            <a:r>
              <a:rPr lang="zh-CN" altLang="en-US" sz="2400" dirty="0">
                <a:ea typeface="楷体_GB2312"/>
              </a:rPr>
              <a:t>、</a:t>
            </a:r>
            <a:r>
              <a:rPr lang="en-US" altLang="zh-CN" sz="2400" dirty="0">
                <a:ea typeface="楷体_GB2312"/>
              </a:rPr>
              <a:t>10-C</a:t>
            </a:r>
            <a:r>
              <a:rPr lang="zh-CN" altLang="en-US" sz="2400" dirty="0">
                <a:ea typeface="楷体_GB2312"/>
              </a:rPr>
              <a:t>、</a:t>
            </a:r>
            <a:r>
              <a:rPr lang="en-US" altLang="zh-CN" sz="2400" dirty="0">
                <a:ea typeface="楷体_GB2312"/>
              </a:rPr>
              <a:t>11-D</a:t>
            </a:r>
          </a:p>
        </p:txBody>
      </p:sp>
      <p:sp>
        <p:nvSpPr>
          <p:cNvPr id="134154" name="Text Box 10"/>
          <p:cNvSpPr txBox="1"/>
          <p:nvPr/>
        </p:nvSpPr>
        <p:spPr>
          <a:xfrm>
            <a:off x="4429125" y="5067300"/>
            <a:ext cx="10858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BCDA</a:t>
            </a:r>
          </a:p>
        </p:txBody>
      </p:sp>
      <p:sp>
        <p:nvSpPr>
          <p:cNvPr id="134156" name="Text Box 12"/>
          <p:cNvSpPr txBox="1"/>
          <p:nvPr/>
        </p:nvSpPr>
        <p:spPr>
          <a:xfrm>
            <a:off x="6886575" y="5067300"/>
            <a:ext cx="17716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01 10 11 00</a:t>
            </a:r>
          </a:p>
        </p:txBody>
      </p:sp>
      <p:sp>
        <p:nvSpPr>
          <p:cNvPr id="134157" name="Text Box 13"/>
          <p:cNvSpPr txBox="1"/>
          <p:nvPr/>
        </p:nvSpPr>
        <p:spPr>
          <a:xfrm>
            <a:off x="657225" y="5495925"/>
            <a:ext cx="2486025" cy="7858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  B    C    D    A</a:t>
            </a:r>
          </a:p>
          <a:p>
            <a:pPr marL="0" lvl="0" indent="0" eaLnBrk="1" hangingPunct="1">
              <a:lnSpc>
                <a:spcPct val="40000"/>
              </a:lnSpc>
              <a:spcBef>
                <a:spcPct val="50000"/>
              </a:spcBef>
              <a:buNone/>
            </a:pPr>
            <a:r>
              <a:rPr lang="en-US" altLang="zh-CN" sz="2400" dirty="0">
                <a:ea typeface="楷体_GB2312"/>
              </a:rPr>
              <a:t>101 110 011 000</a:t>
            </a:r>
          </a:p>
        </p:txBody>
      </p:sp>
      <p:sp>
        <p:nvSpPr>
          <p:cNvPr id="134159" name="AutoShape 15"/>
          <p:cNvSpPr/>
          <p:nvPr/>
        </p:nvSpPr>
        <p:spPr>
          <a:xfrm>
            <a:off x="3286125" y="5610225"/>
            <a:ext cx="1314450" cy="542925"/>
          </a:xfrm>
          <a:prstGeom prst="notchedRightArrow">
            <a:avLst>
              <a:gd name="adj1" fmla="val 50000"/>
              <a:gd name="adj2" fmla="val 6052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sz="2400" dirty="0">
              <a:ea typeface="楷体_GB2312"/>
            </a:endParaRPr>
          </a:p>
        </p:txBody>
      </p:sp>
      <p:sp>
        <p:nvSpPr>
          <p:cNvPr id="134160" name="Text Box 16"/>
          <p:cNvSpPr txBox="1"/>
          <p:nvPr/>
        </p:nvSpPr>
        <p:spPr>
          <a:xfrm>
            <a:off x="4972050" y="5695950"/>
            <a:ext cx="2286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101110011000</a:t>
            </a:r>
          </a:p>
        </p:txBody>
      </p:sp>
      <p:sp>
        <p:nvSpPr>
          <p:cNvPr id="134161" name="AutoShape 17"/>
          <p:cNvSpPr/>
          <p:nvPr/>
        </p:nvSpPr>
        <p:spPr>
          <a:xfrm>
            <a:off x="5467350" y="4991100"/>
            <a:ext cx="1314450" cy="542925"/>
          </a:xfrm>
          <a:prstGeom prst="notchedRightArrow">
            <a:avLst>
              <a:gd name="adj1" fmla="val 50000"/>
              <a:gd name="adj2" fmla="val 6052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sz="2400" dirty="0">
              <a:ea typeface="楷体_GB2312"/>
            </a:endParaRPr>
          </a:p>
        </p:txBody>
      </p:sp>
      <p:sp>
        <p:nvSpPr>
          <p:cNvPr id="134162" name="Rectangle 18"/>
          <p:cNvSpPr/>
          <p:nvPr/>
        </p:nvSpPr>
        <p:spPr>
          <a:xfrm>
            <a:off x="279400" y="2873375"/>
            <a:ext cx="8369300" cy="2124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pPr>
            <a:r>
              <a:rPr lang="zh-CN" altLang="en-US" sz="2400" b="1" dirty="0">
                <a:ea typeface="黑体" panose="02010609060101010101" pitchFamily="49" charset="-122"/>
              </a:rPr>
              <a:t>这种编码的特点是：是每一个代码中含有</a:t>
            </a:r>
            <a:r>
              <a:rPr lang="en-US" altLang="zh-CN" sz="2400" b="1" dirty="0">
                <a:ea typeface="黑体" panose="02010609060101010101" pitchFamily="49" charset="-122"/>
              </a:rPr>
              <a:t>1</a:t>
            </a:r>
            <a:r>
              <a:rPr lang="zh-CN" altLang="en-US" sz="2400" b="1" dirty="0">
                <a:ea typeface="黑体" panose="02010609060101010101" pitchFamily="49" charset="-122"/>
              </a:rPr>
              <a:t>的个数总是奇（偶）个。这样，一旦某一个代码在传送过程中出现</a:t>
            </a:r>
            <a:r>
              <a:rPr lang="en-US" altLang="zh-CN" sz="2400" b="1" dirty="0">
                <a:ea typeface="黑体" panose="02010609060101010101" pitchFamily="49" charset="-122"/>
              </a:rPr>
              <a:t>1</a:t>
            </a:r>
            <a:r>
              <a:rPr lang="zh-CN" altLang="en-US" sz="2400" b="1" dirty="0">
                <a:ea typeface="黑体" panose="02010609060101010101" pitchFamily="49" charset="-122"/>
              </a:rPr>
              <a:t>的个数不是奇（偶）数个时，就会被接收端发现。</a:t>
            </a:r>
          </a:p>
          <a:p>
            <a:pPr marL="0" lvl="0" indent="0" eaLnBrk="1" hangingPunct="1">
              <a:spcBef>
                <a:spcPct val="50000"/>
              </a:spcBef>
            </a:pPr>
            <a:r>
              <a:rPr lang="zh-CN" altLang="en-US" sz="2400" b="1" dirty="0">
                <a:ea typeface="黑体" panose="02010609060101010101" pitchFamily="49" charset="-122"/>
              </a:rPr>
              <a:t>奇偶校验码虽然能检测出一位码错，但不能确定是那一位错。即它不具备自动校正的能力。</a:t>
            </a:r>
          </a:p>
        </p:txBody>
      </p:sp>
      <p:sp>
        <p:nvSpPr>
          <p:cNvPr id="134163" name="Text Box 19"/>
          <p:cNvSpPr txBox="1"/>
          <p:nvPr/>
        </p:nvSpPr>
        <p:spPr>
          <a:xfrm>
            <a:off x="2400300" y="2216150"/>
            <a:ext cx="1119188"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ea typeface="楷体_GB2312"/>
              </a:rPr>
              <a:t>校验位</a:t>
            </a:r>
          </a:p>
        </p:txBody>
      </p:sp>
      <p:sp>
        <p:nvSpPr>
          <p:cNvPr id="134165" name="Text Box 21"/>
          <p:cNvSpPr txBox="1"/>
          <p:nvPr/>
        </p:nvSpPr>
        <p:spPr>
          <a:xfrm>
            <a:off x="3543300" y="2216150"/>
            <a:ext cx="2836863"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2400" dirty="0">
                <a:latin typeface="黑体" panose="02010609060101010101" pitchFamily="49" charset="-122"/>
                <a:ea typeface="黑体" panose="02010609060101010101" pitchFamily="49" charset="-122"/>
              </a:rPr>
              <a:t>信息位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9">
                                            <p:txEl>
                                              <p:pRg st="0" end="0"/>
                                            </p:txEl>
                                          </p:spTgt>
                                        </p:tgtEl>
                                        <p:attrNameLst>
                                          <p:attrName>style.visibility</p:attrName>
                                        </p:attrNameLst>
                                      </p:cBhvr>
                                      <p:to>
                                        <p:strVal val="visible"/>
                                      </p:to>
                                    </p:set>
                                    <p:animEffect transition="in" filter="wipe(left)">
                                      <p:cBhvr>
                                        <p:cTn id="7" dur="500"/>
                                        <p:tgtEl>
                                          <p:spTgt spid="134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49">
                                            <p:txEl>
                                              <p:pRg st="1" end="1"/>
                                            </p:txEl>
                                          </p:spTgt>
                                        </p:tgtEl>
                                        <p:attrNameLst>
                                          <p:attrName>style.visibility</p:attrName>
                                        </p:attrNameLst>
                                      </p:cBhvr>
                                      <p:to>
                                        <p:strVal val="visible"/>
                                      </p:to>
                                    </p:set>
                                    <p:animEffect transition="in" filter="wipe(left)">
                                      <p:cBhvr>
                                        <p:cTn id="12" dur="500"/>
                                        <p:tgtEl>
                                          <p:spTgt spid="1341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163"/>
                                        </p:tgtEl>
                                        <p:attrNameLst>
                                          <p:attrName>style.visibility</p:attrName>
                                        </p:attrNameLst>
                                      </p:cBhvr>
                                      <p:to>
                                        <p:strVal val="visible"/>
                                      </p:to>
                                    </p:set>
                                    <p:animEffect transition="in" filter="wipe(left)">
                                      <p:cBhvr>
                                        <p:cTn id="17" dur="500"/>
                                        <p:tgtEl>
                                          <p:spTgt spid="1341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165"/>
                                        </p:tgtEl>
                                        <p:attrNameLst>
                                          <p:attrName>style.visibility</p:attrName>
                                        </p:attrNameLst>
                                      </p:cBhvr>
                                      <p:to>
                                        <p:strVal val="visible"/>
                                      </p:to>
                                    </p:set>
                                    <p:animEffect transition="in" filter="wipe(left)">
                                      <p:cBhvr>
                                        <p:cTn id="22" dur="500"/>
                                        <p:tgtEl>
                                          <p:spTgt spid="1341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4162">
                                            <p:txEl>
                                              <p:pRg st="0" end="0"/>
                                            </p:txEl>
                                          </p:spTgt>
                                        </p:tgtEl>
                                        <p:attrNameLst>
                                          <p:attrName>style.visibility</p:attrName>
                                        </p:attrNameLst>
                                      </p:cBhvr>
                                      <p:to>
                                        <p:strVal val="visible"/>
                                      </p:to>
                                    </p:set>
                                    <p:animEffect transition="in" filter="wipe(left)">
                                      <p:cBhvr>
                                        <p:cTn id="27" dur="500"/>
                                        <p:tgtEl>
                                          <p:spTgt spid="13416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4162">
                                            <p:txEl>
                                              <p:pRg st="1" end="1"/>
                                            </p:txEl>
                                          </p:spTgt>
                                        </p:tgtEl>
                                        <p:attrNameLst>
                                          <p:attrName>style.visibility</p:attrName>
                                        </p:attrNameLst>
                                      </p:cBhvr>
                                      <p:to>
                                        <p:strVal val="visible"/>
                                      </p:to>
                                    </p:set>
                                    <p:animEffect transition="in" filter="wipe(left)">
                                      <p:cBhvr>
                                        <p:cTn id="32" dur="500"/>
                                        <p:tgtEl>
                                          <p:spTgt spid="13416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4153">
                                            <p:txEl>
                                              <p:pRg st="0" end="0"/>
                                            </p:txEl>
                                          </p:spTgt>
                                        </p:tgtEl>
                                        <p:attrNameLst>
                                          <p:attrName>style.visibility</p:attrName>
                                        </p:attrNameLst>
                                      </p:cBhvr>
                                      <p:to>
                                        <p:strVal val="visible"/>
                                      </p:to>
                                    </p:set>
                                    <p:animEffect transition="in" filter="wipe(left)">
                                      <p:cBhvr>
                                        <p:cTn id="37" dur="500"/>
                                        <p:tgtEl>
                                          <p:spTgt spid="13415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4154">
                                            <p:txEl>
                                              <p:pRg st="0" end="0"/>
                                            </p:txEl>
                                          </p:spTgt>
                                        </p:tgtEl>
                                        <p:attrNameLst>
                                          <p:attrName>style.visibility</p:attrName>
                                        </p:attrNameLst>
                                      </p:cBhvr>
                                      <p:to>
                                        <p:strVal val="visible"/>
                                      </p:to>
                                    </p:set>
                                    <p:animEffect transition="in" filter="wipe(left)">
                                      <p:cBhvr>
                                        <p:cTn id="42" dur="500"/>
                                        <p:tgtEl>
                                          <p:spTgt spid="13415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34161"/>
                                        </p:tgtEl>
                                        <p:attrNameLst>
                                          <p:attrName>style.visibility</p:attrName>
                                        </p:attrNameLst>
                                      </p:cBhvr>
                                      <p:to>
                                        <p:strVal val="visible"/>
                                      </p:to>
                                    </p:set>
                                    <p:animEffect transition="in" filter="dissolve">
                                      <p:cBhvr>
                                        <p:cTn id="47" dur="500"/>
                                        <p:tgtEl>
                                          <p:spTgt spid="13416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4156">
                                            <p:txEl>
                                              <p:pRg st="0" end="0"/>
                                            </p:txEl>
                                          </p:spTgt>
                                        </p:tgtEl>
                                        <p:attrNameLst>
                                          <p:attrName>style.visibility</p:attrName>
                                        </p:attrNameLst>
                                      </p:cBhvr>
                                      <p:to>
                                        <p:strVal val="visible"/>
                                      </p:to>
                                    </p:set>
                                    <p:animEffect transition="in" filter="wipe(left)">
                                      <p:cBhvr>
                                        <p:cTn id="52" dur="500"/>
                                        <p:tgtEl>
                                          <p:spTgt spid="13415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34157">
                                            <p:txEl>
                                              <p:pRg st="0" end="0"/>
                                            </p:txEl>
                                          </p:spTgt>
                                        </p:tgtEl>
                                        <p:attrNameLst>
                                          <p:attrName>style.visibility</p:attrName>
                                        </p:attrNameLst>
                                      </p:cBhvr>
                                      <p:to>
                                        <p:strVal val="visible"/>
                                      </p:to>
                                    </p:set>
                                    <p:anim calcmode="lin" valueType="num">
                                      <p:cBhvr additive="base">
                                        <p:cTn id="57" dur="500" fill="hold"/>
                                        <p:tgtEl>
                                          <p:spTgt spid="134157">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13415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3" name="WHOOSH.WAV"/>
                                        </p:tgtEl>
                                      </p:cMediaNode>
                                    </p:audio>
                                  </p:sub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134157">
                                            <p:txEl>
                                              <p:pRg st="1" end="1"/>
                                            </p:txEl>
                                          </p:spTgt>
                                        </p:tgtEl>
                                        <p:attrNameLst>
                                          <p:attrName>style.visibility</p:attrName>
                                        </p:attrNameLst>
                                      </p:cBhvr>
                                      <p:to>
                                        <p:strVal val="visible"/>
                                      </p:to>
                                    </p:set>
                                    <p:anim calcmode="lin" valueType="num">
                                      <p:cBhvr additive="base">
                                        <p:cTn id="63" dur="500" fill="hold"/>
                                        <p:tgtEl>
                                          <p:spTgt spid="134157">
                                            <p:txEl>
                                              <p:pRg st="1" end="1"/>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3415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3" name="WHOOSH.WAV"/>
                                        </p:tgtEl>
                                      </p:cMediaNode>
                                    </p:audio>
                                  </p:sub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34159"/>
                                        </p:tgtEl>
                                        <p:attrNameLst>
                                          <p:attrName>style.visibility</p:attrName>
                                        </p:attrNameLst>
                                      </p:cBhvr>
                                      <p:to>
                                        <p:strVal val="visible"/>
                                      </p:to>
                                    </p:set>
                                    <p:animEffect transition="in" filter="dissolve">
                                      <p:cBhvr>
                                        <p:cTn id="69" dur="500"/>
                                        <p:tgtEl>
                                          <p:spTgt spid="13415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34160">
                                            <p:txEl>
                                              <p:pRg st="0" end="0"/>
                                            </p:txEl>
                                          </p:spTgt>
                                        </p:tgtEl>
                                        <p:attrNameLst>
                                          <p:attrName>style.visibility</p:attrName>
                                        </p:attrNameLst>
                                      </p:cBhvr>
                                      <p:to>
                                        <p:strVal val="visible"/>
                                      </p:to>
                                    </p:set>
                                    <p:animEffect transition="in" filter="wipe(left)">
                                      <p:cBhvr>
                                        <p:cTn id="74" dur="500"/>
                                        <p:tgtEl>
                                          <p:spTgt spid="1341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build="p"/>
      <p:bldP spid="134153" grpId="0" build="p"/>
      <p:bldP spid="134154" grpId="0" build="p"/>
      <p:bldP spid="134156" grpId="0" build="p"/>
      <p:bldP spid="134157" grpId="0" build="p"/>
      <p:bldP spid="134159" grpId="0" animBg="1"/>
      <p:bldP spid="134160" grpId="0" build="p"/>
      <p:bldP spid="134161" grpId="0" animBg="1"/>
      <p:bldP spid="134162" grpId="0" build="p"/>
      <p:bldP spid="134163" grpId="0" animBg="1"/>
      <p:bldP spid="1341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p:nvPr/>
        </p:nvSpPr>
        <p:spPr>
          <a:xfrm>
            <a:off x="971550" y="895350"/>
            <a:ext cx="7086600" cy="0"/>
          </a:xfrm>
          <a:prstGeom prst="line">
            <a:avLst/>
          </a:prstGeom>
          <a:ln w="88900" cap="sq" cmpd="tri">
            <a:solidFill>
              <a:srgbClr val="FF00FF"/>
            </a:solidFill>
            <a:prstDash val="solid"/>
            <a:headEnd type="none" w="sm" len="sm"/>
            <a:tailEnd type="none" w="sm" len="sm"/>
          </a:ln>
        </p:spPr>
      </p:sp>
      <p:sp>
        <p:nvSpPr>
          <p:cNvPr id="7171" name="Text Box 3">
            <a:hlinkClick r:id="rId2" action="ppaction://hlinksldjump"/>
          </p:cNvPr>
          <p:cNvSpPr txBox="1"/>
          <p:nvPr/>
        </p:nvSpPr>
        <p:spPr>
          <a:xfrm>
            <a:off x="590550" y="1157288"/>
            <a:ext cx="2049463" cy="4206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90000"/>
              </a:lnSpc>
              <a:spcBef>
                <a:spcPct val="50000"/>
              </a:spcBef>
              <a:buNone/>
            </a:pPr>
            <a:r>
              <a:rPr lang="en-US" altLang="zh-CN" sz="2400" b="1" dirty="0">
                <a:solidFill>
                  <a:srgbClr val="0033CC"/>
                </a:solidFill>
                <a:ea typeface="黑体" panose="02010609060101010101" pitchFamily="49" charset="-122"/>
              </a:rPr>
              <a:t>3. </a:t>
            </a:r>
            <a:r>
              <a:rPr lang="zh-CN" altLang="en-US" sz="2400" b="1" dirty="0">
                <a:solidFill>
                  <a:srgbClr val="0033CC"/>
                </a:solidFill>
                <a:ea typeface="黑体" panose="02010609060101010101" pitchFamily="49" charset="-122"/>
              </a:rPr>
              <a:t>学习方法</a:t>
            </a:r>
            <a:endParaRPr lang="zh-CN" altLang="en-US" sz="2400" dirty="0">
              <a:solidFill>
                <a:srgbClr val="0033CC"/>
              </a:solidFill>
              <a:latin typeface="黑体" panose="02010609060101010101" pitchFamily="49" charset="-122"/>
              <a:ea typeface="黑体" panose="02010609060101010101" pitchFamily="49" charset="-122"/>
            </a:endParaRPr>
          </a:p>
        </p:txBody>
      </p:sp>
      <p:sp>
        <p:nvSpPr>
          <p:cNvPr id="144388" name="Text Box 4">
            <a:hlinkClick r:id="rId2" action="ppaction://hlinksldjump"/>
          </p:cNvPr>
          <p:cNvSpPr txBox="1"/>
          <p:nvPr/>
        </p:nvSpPr>
        <p:spPr>
          <a:xfrm>
            <a:off x="431800" y="1563688"/>
            <a:ext cx="7978775" cy="4270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50000"/>
              </a:spcBef>
              <a:buNone/>
            </a:pPr>
            <a:r>
              <a:rPr lang="en-US" altLang="zh-CN" sz="2000" b="1" dirty="0">
                <a:ea typeface="楷体_GB2312"/>
              </a:rPr>
              <a:t>        </a:t>
            </a:r>
            <a:r>
              <a:rPr lang="zh-CN" altLang="en-US" sz="2000" b="1" dirty="0">
                <a:ea typeface="楷体_GB2312"/>
              </a:rPr>
              <a:t>重点掌握基本概念、基本电路、基本方法。</a:t>
            </a:r>
            <a:endParaRPr lang="zh-CN" altLang="en-US" sz="2000" b="1" dirty="0">
              <a:latin typeface="黑体" panose="02010609060101010101" pitchFamily="49" charset="-122"/>
              <a:ea typeface="黑体" panose="02010609060101010101" pitchFamily="49" charset="-122"/>
            </a:endParaRPr>
          </a:p>
        </p:txBody>
      </p:sp>
      <p:sp>
        <p:nvSpPr>
          <p:cNvPr id="7173" name="WordArt 5"/>
          <p:cNvSpPr>
            <a:spLocks noTextEdit="1"/>
          </p:cNvSpPr>
          <p:nvPr/>
        </p:nvSpPr>
        <p:spPr>
          <a:xfrm>
            <a:off x="3724275" y="260350"/>
            <a:ext cx="1266825" cy="504825"/>
          </a:xfrm>
          <a:prstGeom prst="rect">
            <a:avLst/>
          </a:prstGeom>
        </p:spPr>
        <p:txBody>
          <a:bodyPr wrap="none" fromWordArt="1">
            <a:prstTxWarp prst="textPlain">
              <a:avLst>
                <a:gd name="adj" fmla="val 50000"/>
              </a:avLst>
            </a:prstTxWarp>
            <a:normAutofit fontScale="77500" lnSpcReduction="20000"/>
          </a:bodyPr>
          <a:lstStyle/>
          <a:p>
            <a:pPr algn="ctr"/>
            <a:r>
              <a:rPr lang="zh-CN" altLang="en-US" sz="4000" b="1">
                <a:ln w="3175" cap="flat" cmpd="sng">
                  <a:solidFill>
                    <a:srgbClr val="993300"/>
                  </a:solidFill>
                  <a:prstDash val="solid"/>
                  <a:headEnd type="none" w="med" len="med"/>
                  <a:tailEnd type="none" w="med" len="med"/>
                </a:ln>
                <a:solidFill>
                  <a:srgbClr val="FF0000"/>
                </a:solidFill>
                <a:latin typeface="黑体" panose="02010609060101010101" pitchFamily="49" charset="-122"/>
                <a:ea typeface="黑体" panose="02010609060101010101" pitchFamily="49" charset="-122"/>
              </a:rPr>
              <a:t>前 言</a:t>
            </a:r>
          </a:p>
        </p:txBody>
      </p:sp>
      <p:sp>
        <p:nvSpPr>
          <p:cNvPr id="144390" name="Text Box 6">
            <a:hlinkClick r:id="rId2" action="ppaction://hlinksldjump"/>
          </p:cNvPr>
          <p:cNvSpPr txBox="1"/>
          <p:nvPr/>
        </p:nvSpPr>
        <p:spPr>
          <a:xfrm>
            <a:off x="590550" y="2216150"/>
            <a:ext cx="2049463" cy="4206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90000"/>
              </a:lnSpc>
              <a:spcBef>
                <a:spcPct val="50000"/>
              </a:spcBef>
              <a:buNone/>
            </a:pPr>
            <a:r>
              <a:rPr lang="en-US" altLang="zh-CN" sz="2400" b="1" dirty="0">
                <a:solidFill>
                  <a:srgbClr val="0033CC"/>
                </a:solidFill>
                <a:ea typeface="黑体" panose="02010609060101010101" pitchFamily="49" charset="-122"/>
              </a:rPr>
              <a:t>4. </a:t>
            </a:r>
            <a:r>
              <a:rPr lang="zh-CN" altLang="en-US" sz="2400" b="1" dirty="0">
                <a:solidFill>
                  <a:srgbClr val="0033CC"/>
                </a:solidFill>
                <a:ea typeface="黑体" panose="02010609060101010101" pitchFamily="49" charset="-122"/>
              </a:rPr>
              <a:t>成绩评定</a:t>
            </a:r>
            <a:endParaRPr lang="zh-CN" altLang="en-US" sz="2400" dirty="0">
              <a:solidFill>
                <a:srgbClr val="0033CC"/>
              </a:solidFill>
              <a:latin typeface="黑体" panose="02010609060101010101" pitchFamily="49" charset="-122"/>
              <a:ea typeface="黑体" panose="02010609060101010101" pitchFamily="49" charset="-122"/>
            </a:endParaRPr>
          </a:p>
        </p:txBody>
      </p:sp>
      <p:sp>
        <p:nvSpPr>
          <p:cNvPr id="144391" name="Text Box 7"/>
          <p:cNvSpPr txBox="1"/>
          <p:nvPr/>
        </p:nvSpPr>
        <p:spPr>
          <a:xfrm>
            <a:off x="431800" y="2622550"/>
            <a:ext cx="7978775" cy="403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50000"/>
              </a:spcBef>
              <a:buNone/>
            </a:pPr>
            <a:r>
              <a:rPr lang="en-US" altLang="zh-CN" sz="2000" b="1" dirty="0">
                <a:ea typeface="楷体_GB2312"/>
              </a:rPr>
              <a:t>        </a:t>
            </a:r>
            <a:r>
              <a:rPr lang="zh-CN" altLang="en-US" sz="2000" b="1" dirty="0">
                <a:ea typeface="楷体_GB2312"/>
              </a:rPr>
              <a:t>平时：	作业   </a:t>
            </a:r>
            <a:r>
              <a:rPr lang="en-US" altLang="zh-CN" sz="2000" b="1" dirty="0">
                <a:ea typeface="楷体_GB2312"/>
              </a:rPr>
              <a:t>10 %	</a:t>
            </a:r>
            <a:r>
              <a:rPr lang="zh-CN" altLang="en-US" sz="2000" b="1" dirty="0">
                <a:ea typeface="楷体_GB2312"/>
              </a:rPr>
              <a:t>课堂    </a:t>
            </a:r>
            <a:r>
              <a:rPr lang="en-US" altLang="zh-CN" sz="2000" b="1" dirty="0">
                <a:ea typeface="楷体_GB2312"/>
              </a:rPr>
              <a:t>20%</a:t>
            </a:r>
          </a:p>
        </p:txBody>
      </p:sp>
      <p:sp>
        <p:nvSpPr>
          <p:cNvPr id="144392" name="Text Box 8"/>
          <p:cNvSpPr txBox="1"/>
          <p:nvPr/>
        </p:nvSpPr>
        <p:spPr>
          <a:xfrm>
            <a:off x="431800" y="3044825"/>
            <a:ext cx="7978775" cy="4302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50000"/>
              </a:spcBef>
              <a:buNone/>
            </a:pPr>
            <a:r>
              <a:rPr lang="en-US" altLang="zh-CN" sz="2000" b="1" dirty="0">
                <a:ea typeface="楷体_GB2312"/>
              </a:rPr>
              <a:t>        </a:t>
            </a:r>
            <a:r>
              <a:rPr lang="zh-CN" altLang="en-US" sz="2000" b="1" dirty="0">
                <a:ea typeface="楷体_GB2312"/>
              </a:rPr>
              <a:t>考试：  	  </a:t>
            </a:r>
            <a:r>
              <a:rPr lang="en-US" altLang="zh-CN" sz="2000" b="1" dirty="0">
                <a:ea typeface="楷体_GB2312"/>
              </a:rPr>
              <a:t>70 %</a:t>
            </a:r>
            <a:endParaRPr lang="en-US" altLang="zh-CN" sz="2000" b="1" dirty="0">
              <a:latin typeface="黑体" panose="02010609060101010101" pitchFamily="49" charset="-122"/>
              <a:ea typeface="黑体" panose="02010609060101010101" pitchFamily="49" charset="-122"/>
            </a:endParaRPr>
          </a:p>
        </p:txBody>
      </p:sp>
      <p:sp>
        <p:nvSpPr>
          <p:cNvPr id="144393" name="Text Box 9"/>
          <p:cNvSpPr txBox="1"/>
          <p:nvPr/>
        </p:nvSpPr>
        <p:spPr>
          <a:xfrm>
            <a:off x="590550" y="3681413"/>
            <a:ext cx="2049463" cy="4206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90000"/>
              </a:lnSpc>
              <a:spcBef>
                <a:spcPct val="50000"/>
              </a:spcBef>
              <a:buNone/>
            </a:pPr>
            <a:r>
              <a:rPr lang="en-US" altLang="zh-CN" sz="2400" b="1" dirty="0">
                <a:solidFill>
                  <a:srgbClr val="0033CC"/>
                </a:solidFill>
                <a:ea typeface="黑体" panose="02010609060101010101" pitchFamily="49" charset="-122"/>
              </a:rPr>
              <a:t>5. </a:t>
            </a:r>
            <a:r>
              <a:rPr lang="zh-CN" altLang="en-US" sz="2400" b="1" dirty="0">
                <a:solidFill>
                  <a:srgbClr val="0033CC"/>
                </a:solidFill>
                <a:ea typeface="黑体" panose="02010609060101010101" pitchFamily="49" charset="-122"/>
              </a:rPr>
              <a:t>参考书</a:t>
            </a:r>
            <a:endParaRPr lang="zh-CN" altLang="en-US" sz="2400" dirty="0">
              <a:solidFill>
                <a:srgbClr val="0033CC"/>
              </a:solidFill>
              <a:latin typeface="黑体" panose="02010609060101010101" pitchFamily="49" charset="-122"/>
              <a:ea typeface="黑体" panose="02010609060101010101" pitchFamily="49" charset="-122"/>
            </a:endParaRPr>
          </a:p>
        </p:txBody>
      </p:sp>
      <p:sp>
        <p:nvSpPr>
          <p:cNvPr id="144394" name="Text Box 10"/>
          <p:cNvSpPr txBox="1"/>
          <p:nvPr/>
        </p:nvSpPr>
        <p:spPr>
          <a:xfrm>
            <a:off x="431800" y="4087813"/>
            <a:ext cx="7978775" cy="430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50000"/>
              </a:spcBef>
              <a:buNone/>
            </a:pPr>
            <a:r>
              <a:rPr lang="en-US" altLang="zh-CN" sz="2000" b="1" dirty="0">
                <a:ea typeface="楷体_GB2312"/>
              </a:rPr>
              <a:t>        </a:t>
            </a:r>
            <a:r>
              <a:rPr lang="zh-CN" altLang="en-US" sz="2000" b="1" dirty="0">
                <a:ea typeface="楷体_GB2312"/>
              </a:rPr>
              <a:t>白中英主编，</a:t>
            </a:r>
            <a:r>
              <a:rPr lang="en-US" altLang="zh-CN" sz="2000" b="1" dirty="0">
                <a:ea typeface="楷体_GB2312"/>
              </a:rPr>
              <a:t>《</a:t>
            </a:r>
            <a:r>
              <a:rPr lang="zh-CN" altLang="en-US" sz="2000" b="1" dirty="0">
                <a:ea typeface="楷体_GB2312"/>
              </a:rPr>
              <a:t>数字逻辑与数字系统</a:t>
            </a:r>
            <a:r>
              <a:rPr lang="en-US" altLang="zh-CN" sz="2000" b="1" dirty="0">
                <a:ea typeface="楷体_GB2312"/>
              </a:rPr>
              <a:t>》</a:t>
            </a:r>
            <a:r>
              <a:rPr lang="zh-CN" altLang="en-US" sz="2000" b="1" dirty="0">
                <a:ea typeface="楷体_GB2312"/>
              </a:rPr>
              <a:t>，科学出版社  </a:t>
            </a:r>
          </a:p>
        </p:txBody>
      </p:sp>
      <p:sp>
        <p:nvSpPr>
          <p:cNvPr id="144395" name="Text Box 11">
            <a:hlinkClick r:id="rId3" action="ppaction://hlinksldjump"/>
          </p:cNvPr>
          <p:cNvSpPr txBox="1"/>
          <p:nvPr/>
        </p:nvSpPr>
        <p:spPr>
          <a:xfrm>
            <a:off x="431800" y="4511675"/>
            <a:ext cx="7978775" cy="403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50000"/>
              </a:spcBef>
              <a:buNone/>
            </a:pPr>
            <a:r>
              <a:rPr lang="en-US" altLang="zh-CN" sz="2000" b="1" dirty="0">
                <a:ea typeface="楷体_GB2312"/>
              </a:rPr>
              <a:t>        </a:t>
            </a:r>
            <a:r>
              <a:rPr lang="zh-CN" altLang="en-US" sz="2000" b="1" dirty="0">
                <a:ea typeface="楷体_GB2312"/>
              </a:rPr>
              <a:t>阎石主编，    </a:t>
            </a:r>
            <a:r>
              <a:rPr lang="en-US" altLang="zh-CN" sz="2000" b="1" dirty="0">
                <a:ea typeface="楷体_GB2312"/>
              </a:rPr>
              <a:t>《</a:t>
            </a:r>
            <a:r>
              <a:rPr lang="zh-CN" altLang="en-US" sz="2000" b="1" dirty="0">
                <a:ea typeface="楷体_GB2312"/>
              </a:rPr>
              <a:t>数字电子技术基础</a:t>
            </a:r>
            <a:r>
              <a:rPr lang="en-US" altLang="zh-CN" sz="2000" b="1" dirty="0">
                <a:ea typeface="楷体_GB2312"/>
              </a:rPr>
              <a:t>》</a:t>
            </a:r>
            <a:r>
              <a:rPr lang="zh-CN" altLang="en-US" sz="2000" b="1" dirty="0">
                <a:ea typeface="楷体_GB2312"/>
              </a:rPr>
              <a:t>，高教出版社  </a:t>
            </a:r>
          </a:p>
        </p:txBody>
      </p:sp>
      <p:sp>
        <p:nvSpPr>
          <p:cNvPr id="144398" name="Text Box 14">
            <a:hlinkClick r:id="rId3" action="ppaction://hlinksldjump"/>
          </p:cNvPr>
          <p:cNvSpPr txBox="1"/>
          <p:nvPr/>
        </p:nvSpPr>
        <p:spPr>
          <a:xfrm>
            <a:off x="442913" y="4873625"/>
            <a:ext cx="7978775" cy="403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50000"/>
              </a:spcBef>
              <a:buNone/>
            </a:pPr>
            <a:r>
              <a:rPr lang="en-US" altLang="zh-CN" sz="2000" b="1" dirty="0">
                <a:ea typeface="楷体_GB2312"/>
              </a:rPr>
              <a:t>       </a:t>
            </a:r>
            <a:r>
              <a:rPr lang="zh-CN" altLang="en-US" sz="2000" b="1" dirty="0">
                <a:ea typeface="楷体_GB2312"/>
              </a:rPr>
              <a:t>王春露主编，</a:t>
            </a:r>
            <a:r>
              <a:rPr lang="en-US" altLang="zh-CN" sz="2000" b="1" dirty="0">
                <a:ea typeface="楷体_GB2312"/>
              </a:rPr>
              <a:t>《</a:t>
            </a:r>
            <a:r>
              <a:rPr lang="zh-CN" altLang="en-US" sz="2000" b="1" dirty="0">
                <a:ea typeface="楷体_GB2312"/>
              </a:rPr>
              <a:t>数字逻辑学习辅导</a:t>
            </a:r>
            <a:r>
              <a:rPr lang="en-US" altLang="zh-CN" sz="2000" b="1" dirty="0">
                <a:ea typeface="楷体_GB2312"/>
              </a:rPr>
              <a:t>》  </a:t>
            </a:r>
            <a:r>
              <a:rPr lang="zh-CN" altLang="en-US" sz="2000" b="1" dirty="0">
                <a:ea typeface="楷体_GB2312"/>
              </a:rPr>
              <a:t>，高教出版社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strips(downRight)">
                                      <p:cBhvr>
                                        <p:cTn id="7" dur="500"/>
                                        <p:tgtEl>
                                          <p:spTgt spid="14438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4390"/>
                                        </p:tgtEl>
                                        <p:attrNameLst>
                                          <p:attrName>style.visibility</p:attrName>
                                        </p:attrNameLst>
                                      </p:cBhvr>
                                      <p:to>
                                        <p:strVal val="visible"/>
                                      </p:to>
                                    </p:set>
                                    <p:animEffect transition="in" filter="strips(downRight)">
                                      <p:cBhvr>
                                        <p:cTn id="12" dur="500"/>
                                        <p:tgtEl>
                                          <p:spTgt spid="14439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4391"/>
                                        </p:tgtEl>
                                        <p:attrNameLst>
                                          <p:attrName>style.visibility</p:attrName>
                                        </p:attrNameLst>
                                      </p:cBhvr>
                                      <p:to>
                                        <p:strVal val="visible"/>
                                      </p:to>
                                    </p:set>
                                    <p:animEffect transition="in" filter="strips(downRight)">
                                      <p:cBhvr>
                                        <p:cTn id="17" dur="500"/>
                                        <p:tgtEl>
                                          <p:spTgt spid="14439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4392"/>
                                        </p:tgtEl>
                                        <p:attrNameLst>
                                          <p:attrName>style.visibility</p:attrName>
                                        </p:attrNameLst>
                                      </p:cBhvr>
                                      <p:to>
                                        <p:strVal val="visible"/>
                                      </p:to>
                                    </p:set>
                                    <p:animEffect transition="in" filter="strips(downRight)">
                                      <p:cBhvr>
                                        <p:cTn id="22" dur="500"/>
                                        <p:tgtEl>
                                          <p:spTgt spid="14439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4393"/>
                                        </p:tgtEl>
                                        <p:attrNameLst>
                                          <p:attrName>style.visibility</p:attrName>
                                        </p:attrNameLst>
                                      </p:cBhvr>
                                      <p:to>
                                        <p:strVal val="visible"/>
                                      </p:to>
                                    </p:set>
                                    <p:animEffect transition="in" filter="strips(downRight)">
                                      <p:cBhvr>
                                        <p:cTn id="27" dur="500"/>
                                        <p:tgtEl>
                                          <p:spTgt spid="14439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44394"/>
                                        </p:tgtEl>
                                        <p:attrNameLst>
                                          <p:attrName>style.visibility</p:attrName>
                                        </p:attrNameLst>
                                      </p:cBhvr>
                                      <p:to>
                                        <p:strVal val="visible"/>
                                      </p:to>
                                    </p:set>
                                    <p:animEffect transition="in" filter="strips(downRight)">
                                      <p:cBhvr>
                                        <p:cTn id="32" dur="500"/>
                                        <p:tgtEl>
                                          <p:spTgt spid="144394"/>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44395"/>
                                        </p:tgtEl>
                                        <p:attrNameLst>
                                          <p:attrName>style.visibility</p:attrName>
                                        </p:attrNameLst>
                                      </p:cBhvr>
                                      <p:to>
                                        <p:strVal val="visible"/>
                                      </p:to>
                                    </p:set>
                                    <p:animEffect transition="in" filter="strips(downRight)">
                                      <p:cBhvr>
                                        <p:cTn id="37" dur="500"/>
                                        <p:tgtEl>
                                          <p:spTgt spid="144395"/>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44398"/>
                                        </p:tgtEl>
                                        <p:attrNameLst>
                                          <p:attrName>style.visibility</p:attrName>
                                        </p:attrNameLst>
                                      </p:cBhvr>
                                      <p:to>
                                        <p:strVal val="visible"/>
                                      </p:to>
                                    </p:set>
                                    <p:animEffect transition="in" filter="strips(downRight)">
                                      <p:cBhvr>
                                        <p:cTn id="42" dur="500"/>
                                        <p:tgtEl>
                                          <p:spTgt spid="144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p:bldP spid="144390" grpId="0"/>
      <p:bldP spid="144391" grpId="0"/>
      <p:bldP spid="144392" grpId="0"/>
      <p:bldP spid="144393" grpId="0"/>
      <p:bldP spid="144394" grpId="0"/>
      <p:bldP spid="144395" grpId="0"/>
      <p:bldP spid="14439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30</a:t>
            </a:fld>
            <a:r>
              <a:rPr lang="zh-CN" altLang="en-US" sz="1400" dirty="0">
                <a:ea typeface="楷体_GB2312"/>
              </a:rPr>
              <a:t>）</a:t>
            </a:r>
          </a:p>
        </p:txBody>
      </p:sp>
      <p:sp>
        <p:nvSpPr>
          <p:cNvPr id="40963" name="Text Box 3"/>
          <p:cNvSpPr txBox="1"/>
          <p:nvPr/>
        </p:nvSpPr>
        <p:spPr>
          <a:xfrm>
            <a:off x="311150" y="230188"/>
            <a:ext cx="8580438"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rgbClr val="FF0000"/>
                </a:solidFill>
                <a:latin typeface="黑体" panose="02010609060101010101" pitchFamily="49" charset="-122"/>
                <a:ea typeface="黑体" panose="02010609060101010101" pitchFamily="49" charset="-122"/>
              </a:rPr>
              <a:t>1.1  </a:t>
            </a:r>
            <a:r>
              <a:rPr lang="zh-CN" altLang="en-US" sz="3600" b="1" dirty="0">
                <a:solidFill>
                  <a:srgbClr val="FF0000"/>
                </a:solidFill>
                <a:latin typeface="黑体" panose="02010609060101010101" pitchFamily="49" charset="-122"/>
                <a:ea typeface="黑体" panose="02010609060101010101" pitchFamily="49" charset="-122"/>
              </a:rPr>
              <a:t>逻辑代数的基本概念、公式和定理</a:t>
            </a:r>
          </a:p>
        </p:txBody>
      </p:sp>
      <p:sp>
        <p:nvSpPr>
          <p:cNvPr id="25604" name="Text Box 4"/>
          <p:cNvSpPr txBox="1"/>
          <p:nvPr/>
        </p:nvSpPr>
        <p:spPr>
          <a:xfrm>
            <a:off x="325438" y="871538"/>
            <a:ext cx="747395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0000FF"/>
                </a:solidFill>
                <a:latin typeface="黑体" panose="02010609060101010101" pitchFamily="49" charset="-122"/>
                <a:ea typeface="黑体" panose="02010609060101010101" pitchFamily="49" charset="-122"/>
              </a:rPr>
              <a:t>1.1.1  </a:t>
            </a:r>
            <a:r>
              <a:rPr lang="zh-CN" altLang="en-US" sz="2800" b="1" dirty="0">
                <a:solidFill>
                  <a:srgbClr val="0000FF"/>
                </a:solidFill>
                <a:latin typeface="黑体" panose="02010609060101010101" pitchFamily="49" charset="-122"/>
                <a:ea typeface="黑体" panose="02010609060101010101" pitchFamily="49" charset="-122"/>
              </a:rPr>
              <a:t>基本和常用逻辑运算</a:t>
            </a:r>
          </a:p>
        </p:txBody>
      </p:sp>
      <p:sp>
        <p:nvSpPr>
          <p:cNvPr id="25665" name="Text Box 65"/>
          <p:cNvSpPr txBox="1"/>
          <p:nvPr/>
        </p:nvSpPr>
        <p:spPr>
          <a:xfrm>
            <a:off x="366713" y="1422400"/>
            <a:ext cx="74739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CC3300"/>
                </a:solidFill>
                <a:latin typeface="黑体" panose="02010609060101010101" pitchFamily="49" charset="-122"/>
                <a:ea typeface="黑体" panose="02010609060101010101" pitchFamily="49" charset="-122"/>
              </a:rPr>
              <a:t>一、三种基本逻辑运算</a:t>
            </a:r>
            <a:r>
              <a:rPr lang="zh-CN" altLang="en-US" sz="2800" b="1" dirty="0">
                <a:solidFill>
                  <a:srgbClr val="0000FF"/>
                </a:solidFill>
                <a:latin typeface="黑体" panose="02010609060101010101" pitchFamily="49" charset="-122"/>
                <a:ea typeface="黑体" panose="02010609060101010101" pitchFamily="49" charset="-122"/>
              </a:rPr>
              <a:t> </a:t>
            </a:r>
          </a:p>
        </p:txBody>
      </p:sp>
      <p:sp>
        <p:nvSpPr>
          <p:cNvPr id="25666" name="Text Box 66"/>
          <p:cNvSpPr txBox="1"/>
          <p:nvPr/>
        </p:nvSpPr>
        <p:spPr>
          <a:xfrm>
            <a:off x="206375" y="2743200"/>
            <a:ext cx="8713788" cy="8540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rgbClr val="993300"/>
                </a:solidFill>
                <a:ea typeface="黑体" panose="02010609060101010101" pitchFamily="49" charset="-122"/>
              </a:rPr>
              <a:t>    </a:t>
            </a:r>
            <a:r>
              <a:rPr lang="zh-CN" altLang="en-US" sz="2800" b="1" dirty="0">
                <a:solidFill>
                  <a:srgbClr val="993300"/>
                </a:solidFill>
                <a:ea typeface="黑体" panose="02010609060101010101" pitchFamily="49" charset="-122"/>
              </a:rPr>
              <a:t>定义：</a:t>
            </a:r>
            <a:r>
              <a:rPr lang="zh-CN" altLang="en-US" sz="2800" b="1" dirty="0">
                <a:ea typeface="黑体" panose="02010609060101010101" pitchFamily="49" charset="-122"/>
              </a:rPr>
              <a:t>当决定一个事情的各个条件全部具备时，这件事情才会发生，</a:t>
            </a:r>
            <a:r>
              <a:rPr lang="zh-CN" altLang="en-US" sz="2800" b="1" dirty="0">
                <a:latin typeface="Tahoma" panose="020B0604030504040204" pitchFamily="34" charset="0"/>
                <a:ea typeface="黑体" panose="02010609060101010101" pitchFamily="49" charset="-122"/>
              </a:rPr>
              <a:t>这样的因果关系称为与逻辑关系。</a:t>
            </a:r>
            <a:endParaRPr lang="zh-CN" altLang="en-US" sz="2800" b="1" dirty="0">
              <a:latin typeface="黑体" panose="02010609060101010101" pitchFamily="49" charset="-122"/>
              <a:ea typeface="黑体" panose="02010609060101010101" pitchFamily="49" charset="-122"/>
            </a:endParaRPr>
          </a:p>
        </p:txBody>
      </p:sp>
      <p:sp>
        <p:nvSpPr>
          <p:cNvPr id="25667" name="Text Box 67"/>
          <p:cNvSpPr txBox="1"/>
          <p:nvPr/>
        </p:nvSpPr>
        <p:spPr>
          <a:xfrm>
            <a:off x="468313" y="1995488"/>
            <a:ext cx="604837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tx2"/>
                </a:solidFill>
                <a:latin typeface="黑体" panose="02010609060101010101" pitchFamily="49" charset="-122"/>
                <a:ea typeface="黑体" panose="02010609060101010101" pitchFamily="49" charset="-122"/>
              </a:rPr>
              <a:t>1</a:t>
            </a:r>
            <a:r>
              <a:rPr lang="zh-CN" altLang="en-US" sz="2800" b="1" dirty="0">
                <a:solidFill>
                  <a:schemeClr val="tx2"/>
                </a:solidFill>
                <a:latin typeface="黑体" panose="02010609060101010101" pitchFamily="49" charset="-122"/>
                <a:ea typeface="黑体" panose="02010609060101010101" pitchFamily="49" charset="-122"/>
              </a:rPr>
              <a:t>、与运算（逻辑乘）</a:t>
            </a:r>
          </a:p>
        </p:txBody>
      </p:sp>
      <p:grpSp>
        <p:nvGrpSpPr>
          <p:cNvPr id="25735" name="Group 135"/>
          <p:cNvGrpSpPr/>
          <p:nvPr/>
        </p:nvGrpSpPr>
        <p:grpSpPr>
          <a:xfrm>
            <a:off x="5245100" y="4132263"/>
            <a:ext cx="3689350" cy="2119312"/>
            <a:chOff x="3198" y="482"/>
            <a:chExt cx="2324" cy="1335"/>
          </a:xfrm>
        </p:grpSpPr>
        <p:sp>
          <p:nvSpPr>
            <p:cNvPr id="40970" name="Line 136"/>
            <p:cNvSpPr/>
            <p:nvPr/>
          </p:nvSpPr>
          <p:spPr>
            <a:xfrm>
              <a:off x="5321" y="1806"/>
              <a:ext cx="178" cy="0"/>
            </a:xfrm>
            <a:prstGeom prst="line">
              <a:avLst/>
            </a:prstGeom>
            <a:ln w="63500" cap="flat" cmpd="sng">
              <a:solidFill>
                <a:schemeClr val="tx1"/>
              </a:solidFill>
              <a:prstDash val="solid"/>
              <a:headEnd type="none" w="med" len="med"/>
              <a:tailEnd type="none" w="med" len="med"/>
            </a:ln>
          </p:spPr>
        </p:sp>
        <p:sp>
          <p:nvSpPr>
            <p:cNvPr id="40971" name="Oval 137"/>
            <p:cNvSpPr/>
            <p:nvPr/>
          </p:nvSpPr>
          <p:spPr>
            <a:xfrm>
              <a:off x="3234" y="828"/>
              <a:ext cx="66" cy="66"/>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0972" name="Freeform 138"/>
            <p:cNvSpPr/>
            <p:nvPr/>
          </p:nvSpPr>
          <p:spPr>
            <a:xfrm>
              <a:off x="3288" y="650"/>
              <a:ext cx="800" cy="211"/>
            </a:xfrm>
            <a:custGeom>
              <a:avLst/>
              <a:gdLst/>
              <a:ahLst/>
              <a:cxnLst>
                <a:cxn ang="0">
                  <a:pos x="0" y="211"/>
                </a:cxn>
                <a:cxn ang="0">
                  <a:pos x="589" y="211"/>
                </a:cxn>
                <a:cxn ang="0">
                  <a:pos x="800" y="0"/>
                </a:cxn>
              </a:cxnLst>
              <a:rect l="0" t="0" r="0" b="0"/>
              <a:pathLst>
                <a:path w="800" h="211">
                  <a:moveTo>
                    <a:pt x="0" y="211"/>
                  </a:moveTo>
                  <a:lnTo>
                    <a:pt x="589" y="211"/>
                  </a:lnTo>
                  <a:lnTo>
                    <a:pt x="800" y="0"/>
                  </a:lnTo>
                </a:path>
              </a:pathLst>
            </a:custGeom>
            <a:noFill/>
            <a:ln w="2857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0973" name="Freeform 139"/>
            <p:cNvSpPr/>
            <p:nvPr/>
          </p:nvSpPr>
          <p:spPr>
            <a:xfrm>
              <a:off x="4921" y="883"/>
              <a:ext cx="489" cy="934"/>
            </a:xfrm>
            <a:custGeom>
              <a:avLst/>
              <a:gdLst/>
              <a:ahLst/>
              <a:cxnLst>
                <a:cxn ang="0">
                  <a:pos x="0" y="0"/>
                </a:cxn>
                <a:cxn ang="0">
                  <a:pos x="489" y="0"/>
                </a:cxn>
                <a:cxn ang="0">
                  <a:pos x="489" y="934"/>
                </a:cxn>
              </a:cxnLst>
              <a:rect l="0" t="0" r="0" b="0"/>
              <a:pathLst>
                <a:path w="489" h="934">
                  <a:moveTo>
                    <a:pt x="0" y="0"/>
                  </a:moveTo>
                  <a:lnTo>
                    <a:pt x="489" y="0"/>
                  </a:lnTo>
                  <a:lnTo>
                    <a:pt x="489" y="934"/>
                  </a:lnTo>
                </a:path>
              </a:pathLst>
            </a:custGeom>
            <a:noFill/>
            <a:ln w="28575" cap="flat" cmpd="sng">
              <a:solidFill>
                <a:schemeClr val="tx1">
                  <a:alpha val="100000"/>
                </a:schemeClr>
              </a:solidFill>
              <a:prstDash val="solid"/>
              <a:round/>
              <a:headEnd type="none" w="med" len="med"/>
              <a:tailEnd type="none" w="med" len="med"/>
            </a:ln>
          </p:spPr>
          <p:txBody>
            <a:bodyPr/>
            <a:lstStyle/>
            <a:p>
              <a:endParaRPr lang="zh-CN" altLang="en-US"/>
            </a:p>
          </p:txBody>
        </p:sp>
        <p:grpSp>
          <p:nvGrpSpPr>
            <p:cNvPr id="40974" name="Group 140"/>
            <p:cNvGrpSpPr/>
            <p:nvPr/>
          </p:nvGrpSpPr>
          <p:grpSpPr>
            <a:xfrm>
              <a:off x="5288" y="1215"/>
              <a:ext cx="234" cy="234"/>
              <a:chOff x="4868" y="3243"/>
              <a:chExt cx="322" cy="322"/>
            </a:xfrm>
          </p:grpSpPr>
          <p:sp>
            <p:nvSpPr>
              <p:cNvPr id="40980" name="Oval 141"/>
              <p:cNvSpPr/>
              <p:nvPr/>
            </p:nvSpPr>
            <p:spPr>
              <a:xfrm>
                <a:off x="4868" y="3243"/>
                <a:ext cx="322" cy="322"/>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0981" name="Line 142"/>
              <p:cNvSpPr/>
              <p:nvPr/>
            </p:nvSpPr>
            <p:spPr>
              <a:xfrm flipH="1">
                <a:off x="4901" y="3300"/>
                <a:ext cx="233" cy="233"/>
              </a:xfrm>
              <a:prstGeom prst="line">
                <a:avLst/>
              </a:prstGeom>
              <a:ln w="28575" cap="flat" cmpd="sng">
                <a:solidFill>
                  <a:schemeClr val="tx1"/>
                </a:solidFill>
                <a:prstDash val="solid"/>
                <a:headEnd type="none" w="med" len="med"/>
                <a:tailEnd type="none" w="med" len="med"/>
              </a:ln>
            </p:spPr>
          </p:sp>
          <p:sp>
            <p:nvSpPr>
              <p:cNvPr id="40982" name="Line 143"/>
              <p:cNvSpPr/>
              <p:nvPr/>
            </p:nvSpPr>
            <p:spPr>
              <a:xfrm>
                <a:off x="4911" y="3288"/>
                <a:ext cx="234" cy="234"/>
              </a:xfrm>
              <a:prstGeom prst="line">
                <a:avLst/>
              </a:prstGeom>
              <a:ln w="28575" cap="flat" cmpd="sng">
                <a:solidFill>
                  <a:schemeClr val="tx1"/>
                </a:solidFill>
                <a:prstDash val="solid"/>
                <a:headEnd type="none" w="med" len="med"/>
                <a:tailEnd type="none" w="med" len="med"/>
              </a:ln>
            </p:spPr>
          </p:sp>
        </p:grpSp>
        <p:sp>
          <p:nvSpPr>
            <p:cNvPr id="40975" name="Text Box 144"/>
            <p:cNvSpPr txBox="1"/>
            <p:nvPr/>
          </p:nvSpPr>
          <p:spPr>
            <a:xfrm>
              <a:off x="3198" y="570"/>
              <a:ext cx="391"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ea typeface="楷体_GB2312"/>
                </a:rPr>
                <a:t>+</a:t>
              </a:r>
              <a:r>
                <a:rPr lang="en-US" altLang="zh-CN" sz="2800" b="1" i="1" dirty="0">
                  <a:ea typeface="楷体_GB2312"/>
                </a:rPr>
                <a:t>V</a:t>
              </a:r>
              <a:endParaRPr lang="en-US" altLang="zh-CN" sz="2800" b="1" dirty="0">
                <a:ea typeface="楷体_GB2312"/>
              </a:endParaRPr>
            </a:p>
          </p:txBody>
        </p:sp>
        <p:sp>
          <p:nvSpPr>
            <p:cNvPr id="40976" name="Text Box 145"/>
            <p:cNvSpPr txBox="1"/>
            <p:nvPr/>
          </p:nvSpPr>
          <p:spPr>
            <a:xfrm>
              <a:off x="3785" y="482"/>
              <a:ext cx="265"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ea typeface="楷体_GB2312"/>
                </a:rPr>
                <a:t>A</a:t>
              </a:r>
              <a:endParaRPr lang="en-US" altLang="zh-CN" sz="2800" b="1" dirty="0">
                <a:ea typeface="楷体_GB2312"/>
              </a:endParaRPr>
            </a:p>
          </p:txBody>
        </p:sp>
        <p:sp>
          <p:nvSpPr>
            <p:cNvPr id="40977" name="Text Box 146"/>
            <p:cNvSpPr txBox="1"/>
            <p:nvPr/>
          </p:nvSpPr>
          <p:spPr>
            <a:xfrm>
              <a:off x="4562" y="528"/>
              <a:ext cx="265"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ea typeface="楷体_GB2312"/>
                </a:rPr>
                <a:t>B</a:t>
              </a:r>
              <a:endParaRPr lang="en-US" altLang="zh-CN" sz="2800" b="1" dirty="0">
                <a:ea typeface="楷体_GB2312"/>
              </a:endParaRPr>
            </a:p>
          </p:txBody>
        </p:sp>
        <p:sp>
          <p:nvSpPr>
            <p:cNvPr id="40978" name="Freeform 147"/>
            <p:cNvSpPr/>
            <p:nvPr/>
          </p:nvSpPr>
          <p:spPr>
            <a:xfrm>
              <a:off x="4077" y="650"/>
              <a:ext cx="800" cy="211"/>
            </a:xfrm>
            <a:custGeom>
              <a:avLst/>
              <a:gdLst/>
              <a:ahLst/>
              <a:cxnLst>
                <a:cxn ang="0">
                  <a:pos x="0" y="211"/>
                </a:cxn>
                <a:cxn ang="0">
                  <a:pos x="589" y="211"/>
                </a:cxn>
                <a:cxn ang="0">
                  <a:pos x="800" y="0"/>
                </a:cxn>
              </a:cxnLst>
              <a:rect l="0" t="0" r="0" b="0"/>
              <a:pathLst>
                <a:path w="800" h="211">
                  <a:moveTo>
                    <a:pt x="0" y="211"/>
                  </a:moveTo>
                  <a:lnTo>
                    <a:pt x="589" y="211"/>
                  </a:lnTo>
                  <a:lnTo>
                    <a:pt x="800" y="0"/>
                  </a:lnTo>
                </a:path>
              </a:pathLst>
            </a:custGeom>
            <a:noFill/>
            <a:ln w="2857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0979" name="Text Box 148"/>
            <p:cNvSpPr txBox="1"/>
            <p:nvPr/>
          </p:nvSpPr>
          <p:spPr>
            <a:xfrm>
              <a:off x="5052" y="1159"/>
              <a:ext cx="253"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ea typeface="楷体_GB2312"/>
                </a:rPr>
                <a:t>Y</a:t>
              </a:r>
              <a:endParaRPr lang="en-US" altLang="zh-CN" sz="2800" b="1" dirty="0">
                <a:ea typeface="楷体_GB2312"/>
              </a:endParaRPr>
            </a:p>
          </p:txBody>
        </p:sp>
      </p:grpSp>
      <p:sp>
        <p:nvSpPr>
          <p:cNvPr id="25749" name="Text Box 149"/>
          <p:cNvSpPr txBox="1"/>
          <p:nvPr/>
        </p:nvSpPr>
        <p:spPr>
          <a:xfrm>
            <a:off x="179388" y="3827463"/>
            <a:ext cx="4984750" cy="256222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ea typeface="黑体" panose="02010609060101010101" pitchFamily="49" charset="-122"/>
              </a:rPr>
              <a:t>    </a:t>
            </a:r>
            <a:r>
              <a:rPr lang="zh-CN" altLang="en-US" sz="2800" b="1" dirty="0">
                <a:ea typeface="黑体" panose="02010609060101010101" pitchFamily="49" charset="-122"/>
              </a:rPr>
              <a:t>如图开关</a:t>
            </a:r>
            <a:r>
              <a:rPr lang="en-US" altLang="zh-CN" sz="2800" b="1" dirty="0">
                <a:ea typeface="黑体" panose="02010609060101010101" pitchFamily="49" charset="-122"/>
              </a:rPr>
              <a:t>A</a:t>
            </a:r>
            <a:r>
              <a:rPr lang="zh-CN"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ea typeface="黑体" panose="02010609060101010101" pitchFamily="49" charset="-122"/>
              </a:rPr>
              <a:t>串联控制灯泡</a:t>
            </a:r>
            <a:r>
              <a:rPr lang="en-US" altLang="zh-CN" sz="2800" b="1" dirty="0">
                <a:ea typeface="黑体" panose="02010609060101010101" pitchFamily="49" charset="-122"/>
              </a:rPr>
              <a:t>Y </a:t>
            </a:r>
            <a:r>
              <a:rPr lang="zh-CN" altLang="en-US" sz="2800" b="1" dirty="0">
                <a:ea typeface="黑体" panose="02010609060101010101" pitchFamily="49" charset="-122"/>
              </a:rPr>
              <a:t>。开关</a:t>
            </a:r>
            <a:r>
              <a:rPr lang="en-US" altLang="zh-CN" sz="2800" b="1" dirty="0">
                <a:ea typeface="黑体" panose="02010609060101010101" pitchFamily="49" charset="-122"/>
              </a:rPr>
              <a:t>A</a:t>
            </a:r>
            <a:r>
              <a:rPr lang="zh-CN"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ea typeface="黑体" panose="02010609060101010101" pitchFamily="49" charset="-122"/>
              </a:rPr>
              <a:t>都断开，灯泡</a:t>
            </a:r>
            <a:r>
              <a:rPr lang="en-US" altLang="zh-CN" sz="2800" b="1" dirty="0">
                <a:ea typeface="黑体" panose="02010609060101010101" pitchFamily="49" charset="-122"/>
              </a:rPr>
              <a:t>Y</a:t>
            </a:r>
            <a:r>
              <a:rPr lang="zh-CN" altLang="en-US" sz="2800" b="1" dirty="0">
                <a:ea typeface="黑体" panose="02010609060101010101" pitchFamily="49" charset="-122"/>
              </a:rPr>
              <a:t>不亮；开关</a:t>
            </a:r>
            <a:r>
              <a:rPr lang="en-US" altLang="zh-CN" sz="2800" b="1" dirty="0">
                <a:ea typeface="黑体" panose="02010609060101010101" pitchFamily="49" charset="-122"/>
              </a:rPr>
              <a:t>A</a:t>
            </a:r>
            <a:r>
              <a:rPr lang="zh-CN" altLang="en-US" sz="2800" b="1" dirty="0">
                <a:ea typeface="黑体" panose="02010609060101010101" pitchFamily="49" charset="-122"/>
              </a:rPr>
              <a:t>断开，开关</a:t>
            </a:r>
            <a:r>
              <a:rPr lang="en-US" altLang="zh-CN" sz="2800" b="1" dirty="0">
                <a:ea typeface="黑体" panose="02010609060101010101" pitchFamily="49" charset="-122"/>
              </a:rPr>
              <a:t>B</a:t>
            </a:r>
            <a:r>
              <a:rPr lang="zh-CN" altLang="en-US" sz="2800" b="1" dirty="0">
                <a:ea typeface="黑体" panose="02010609060101010101" pitchFamily="49" charset="-122"/>
              </a:rPr>
              <a:t>闭合，灯泡</a:t>
            </a:r>
            <a:r>
              <a:rPr lang="en-US" altLang="zh-CN" sz="2800" b="1" dirty="0">
                <a:ea typeface="黑体" panose="02010609060101010101" pitchFamily="49" charset="-122"/>
              </a:rPr>
              <a:t>Y</a:t>
            </a:r>
            <a:r>
              <a:rPr lang="zh-CN" altLang="en-US" sz="2800" b="1" dirty="0">
                <a:ea typeface="黑体" panose="02010609060101010101" pitchFamily="49" charset="-122"/>
              </a:rPr>
              <a:t>不亮；开关</a:t>
            </a:r>
            <a:r>
              <a:rPr lang="en-US" altLang="zh-CN" sz="2800" b="1" dirty="0">
                <a:ea typeface="黑体" panose="02010609060101010101" pitchFamily="49" charset="-122"/>
              </a:rPr>
              <a:t>A</a:t>
            </a:r>
            <a:r>
              <a:rPr lang="zh-CN" altLang="en-US" sz="2800" b="1" dirty="0">
                <a:ea typeface="黑体" panose="02010609060101010101" pitchFamily="49" charset="-122"/>
              </a:rPr>
              <a:t>闭合，开关</a:t>
            </a:r>
            <a:r>
              <a:rPr lang="en-US" altLang="zh-CN" sz="2800" b="1" dirty="0">
                <a:ea typeface="黑体" panose="02010609060101010101" pitchFamily="49" charset="-122"/>
              </a:rPr>
              <a:t>B</a:t>
            </a:r>
            <a:r>
              <a:rPr lang="zh-CN" altLang="en-US" sz="2800" b="1" dirty="0">
                <a:ea typeface="黑体" panose="02010609060101010101" pitchFamily="49" charset="-122"/>
              </a:rPr>
              <a:t>断开，灯泡</a:t>
            </a:r>
            <a:r>
              <a:rPr lang="en-US" altLang="zh-CN" sz="2800" b="1" dirty="0">
                <a:ea typeface="黑体" panose="02010609060101010101" pitchFamily="49" charset="-122"/>
              </a:rPr>
              <a:t>Y</a:t>
            </a:r>
            <a:r>
              <a:rPr lang="zh-CN" altLang="en-US" sz="2800" b="1" dirty="0">
                <a:ea typeface="黑体" panose="02010609060101010101" pitchFamily="49" charset="-122"/>
              </a:rPr>
              <a:t>不亮；开关</a:t>
            </a:r>
            <a:r>
              <a:rPr lang="en-US" altLang="zh-CN" sz="2800" b="1" dirty="0">
                <a:ea typeface="黑体" panose="02010609060101010101" pitchFamily="49" charset="-122"/>
              </a:rPr>
              <a:t>A</a:t>
            </a:r>
            <a:r>
              <a:rPr lang="zh-CN"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ea typeface="黑体" panose="02010609060101010101" pitchFamily="49" charset="-122"/>
              </a:rPr>
              <a:t>都闭合，灯泡</a:t>
            </a:r>
            <a:r>
              <a:rPr lang="en-US" altLang="zh-CN" sz="2800" b="1" dirty="0">
                <a:ea typeface="黑体" panose="02010609060101010101" pitchFamily="49" charset="-122"/>
              </a:rPr>
              <a:t>Y</a:t>
            </a:r>
            <a:r>
              <a:rPr lang="zh-CN" altLang="en-US" sz="2800" b="1" dirty="0">
                <a:ea typeface="黑体" panose="02010609060101010101" pitchFamily="49" charset="-122"/>
              </a:rPr>
              <a:t>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wipe(left)">
                                      <p:cBhvr>
                                        <p:cTn id="7" dur="500"/>
                                        <p:tgtEl>
                                          <p:spTgt spid="256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65"/>
                                        </p:tgtEl>
                                        <p:attrNameLst>
                                          <p:attrName>style.visibility</p:attrName>
                                        </p:attrNameLst>
                                      </p:cBhvr>
                                      <p:to>
                                        <p:strVal val="visible"/>
                                      </p:to>
                                    </p:set>
                                    <p:animEffect transition="in" filter="wipe(left)">
                                      <p:cBhvr>
                                        <p:cTn id="12" dur="500"/>
                                        <p:tgtEl>
                                          <p:spTgt spid="2566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667"/>
                                        </p:tgtEl>
                                        <p:attrNameLst>
                                          <p:attrName>style.visibility</p:attrName>
                                        </p:attrNameLst>
                                      </p:cBhvr>
                                      <p:to>
                                        <p:strVal val="visible"/>
                                      </p:to>
                                    </p:set>
                                    <p:anim calcmode="lin" valueType="num">
                                      <p:cBhvr additive="base">
                                        <p:cTn id="17" dur="500" fill="hold"/>
                                        <p:tgtEl>
                                          <p:spTgt spid="25667"/>
                                        </p:tgtEl>
                                        <p:attrNameLst>
                                          <p:attrName>ppt_x</p:attrName>
                                        </p:attrNameLst>
                                      </p:cBhvr>
                                      <p:tavLst>
                                        <p:tav tm="0">
                                          <p:val>
                                            <p:strVal val="#ppt_x"/>
                                          </p:val>
                                        </p:tav>
                                        <p:tav tm="100000">
                                          <p:val>
                                            <p:strVal val="#ppt_x"/>
                                          </p:val>
                                        </p:tav>
                                      </p:tavLst>
                                    </p:anim>
                                    <p:anim calcmode="lin" valueType="num">
                                      <p:cBhvr additive="base">
                                        <p:cTn id="18" dur="500" fill="hold"/>
                                        <p:tgtEl>
                                          <p:spTgt spid="2566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5666">
                                            <p:txEl>
                                              <p:pRg st="0" end="0"/>
                                            </p:txEl>
                                          </p:spTgt>
                                        </p:tgtEl>
                                        <p:attrNameLst>
                                          <p:attrName>style.visibility</p:attrName>
                                        </p:attrNameLst>
                                      </p:cBhvr>
                                      <p:to>
                                        <p:strVal val="visible"/>
                                      </p:to>
                                    </p:set>
                                    <p:anim calcmode="lin" valueType="num">
                                      <p:cBhvr additive="base">
                                        <p:cTn id="23" dur="500" fill="hold"/>
                                        <p:tgtEl>
                                          <p:spTgt spid="2566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6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5749">
                                            <p:txEl>
                                              <p:pRg st="0" end="0"/>
                                            </p:txEl>
                                          </p:spTgt>
                                        </p:tgtEl>
                                        <p:attrNameLst>
                                          <p:attrName>style.visibility</p:attrName>
                                        </p:attrNameLst>
                                      </p:cBhvr>
                                      <p:to>
                                        <p:strVal val="visible"/>
                                      </p:to>
                                    </p:set>
                                    <p:anim calcmode="lin" valueType="num">
                                      <p:cBhvr additive="base">
                                        <p:cTn id="29" dur="500" fill="hold"/>
                                        <p:tgtEl>
                                          <p:spTgt spid="25749">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749">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25735"/>
                                        </p:tgtEl>
                                        <p:attrNameLst>
                                          <p:attrName>style.visibility</p:attrName>
                                        </p:attrNameLst>
                                      </p:cBhvr>
                                      <p:to>
                                        <p:strVal val="visible"/>
                                      </p:to>
                                    </p:set>
                                    <p:anim calcmode="lin" valueType="num">
                                      <p:cBhvr additive="base">
                                        <p:cTn id="34" dur="500" fill="hold"/>
                                        <p:tgtEl>
                                          <p:spTgt spid="25735"/>
                                        </p:tgtEl>
                                        <p:attrNameLst>
                                          <p:attrName>ppt_x</p:attrName>
                                        </p:attrNameLst>
                                      </p:cBhvr>
                                      <p:tavLst>
                                        <p:tav tm="0">
                                          <p:val>
                                            <p:strVal val="#ppt_x"/>
                                          </p:val>
                                        </p:tav>
                                        <p:tav tm="100000">
                                          <p:val>
                                            <p:strVal val="#ppt_x"/>
                                          </p:val>
                                        </p:tav>
                                      </p:tavLst>
                                    </p:anim>
                                    <p:anim calcmode="lin" valueType="num">
                                      <p:cBhvr additive="base">
                                        <p:cTn id="35" dur="500" fill="hold"/>
                                        <p:tgtEl>
                                          <p:spTgt spid="25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25665" grpId="0"/>
      <p:bldP spid="2566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31</a:t>
            </a:fld>
            <a:r>
              <a:rPr lang="zh-CN" altLang="en-US" sz="1400" dirty="0">
                <a:ea typeface="楷体_GB2312"/>
              </a:rPr>
              <a:t>）</a:t>
            </a:r>
          </a:p>
        </p:txBody>
      </p:sp>
      <p:sp>
        <p:nvSpPr>
          <p:cNvPr id="43011" name="Text Box 3"/>
          <p:cNvSpPr txBox="1"/>
          <p:nvPr/>
        </p:nvSpPr>
        <p:spPr>
          <a:xfrm>
            <a:off x="1346200" y="2079625"/>
            <a:ext cx="1752600" cy="579438"/>
          </a:xfrm>
          <a:prstGeom prst="rect">
            <a:avLst/>
          </a:prstGeom>
          <a:solidFill>
            <a:srgbClr val="99FF66"/>
          </a:solid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solidFill>
                  <a:srgbClr val="FF0000"/>
                </a:solidFill>
                <a:ea typeface="黑体" panose="02010609060101010101" pitchFamily="49" charset="-122"/>
              </a:rPr>
              <a:t>功能表</a:t>
            </a:r>
            <a:endParaRPr lang="zh-CN" altLang="en-US" dirty="0">
              <a:solidFill>
                <a:srgbClr val="FF0000"/>
              </a:solidFill>
              <a:ea typeface="黑体" panose="02010609060101010101" pitchFamily="49" charset="-122"/>
            </a:endParaRPr>
          </a:p>
        </p:txBody>
      </p:sp>
      <p:sp>
        <p:nvSpPr>
          <p:cNvPr id="201732" name="Rectangle 4"/>
          <p:cNvSpPr/>
          <p:nvPr/>
        </p:nvSpPr>
        <p:spPr>
          <a:xfrm>
            <a:off x="295275" y="260350"/>
            <a:ext cx="8540750" cy="180022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宋体" panose="02010600030101010101" pitchFamily="2" charset="-122"/>
                <a:ea typeface="楷体_GB2312"/>
              </a:rPr>
              <a:t>  </a:t>
            </a:r>
            <a:r>
              <a:rPr lang="zh-CN" altLang="en-US" sz="2800" b="1" dirty="0">
                <a:latin typeface="黑体" panose="02010609060101010101" pitchFamily="49" charset="-122"/>
                <a:ea typeface="黑体" panose="02010609060101010101" pitchFamily="49" charset="-122"/>
              </a:rPr>
              <a:t>开关</a:t>
            </a:r>
            <a:r>
              <a:rPr lang="en-US" altLang="zh-CN" sz="2800" b="1" dirty="0">
                <a:ea typeface="黑体" panose="02010609060101010101" pitchFamily="49" charset="-122"/>
              </a:rPr>
              <a:t>A</a:t>
            </a:r>
            <a:r>
              <a:rPr lang="zh-CN" altLang="en-US" sz="2800" b="1" dirty="0">
                <a:ea typeface="黑体" panose="02010609060101010101" pitchFamily="49" charset="-122"/>
              </a:rPr>
              <a:t>，</a:t>
            </a:r>
            <a:r>
              <a:rPr lang="en-US" altLang="zh-CN" sz="2800" b="1" dirty="0">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串联控制灯泡</a:t>
            </a:r>
            <a:r>
              <a:rPr lang="en-US" altLang="zh-CN" sz="2800" b="1" dirty="0">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的功能表如左下图。</a:t>
            </a:r>
          </a:p>
          <a:p>
            <a:pPr marL="0" lvl="0" indent="0" eaLnBrk="1" hangingPunct="1">
              <a:spcBef>
                <a:spcPct val="0"/>
              </a:spcBef>
              <a:buNone/>
            </a:pPr>
            <a:r>
              <a:rPr lang="zh-CN" altLang="en-US" sz="2800" b="1" dirty="0">
                <a:latin typeface="宋体" panose="02010600030101010101" pitchFamily="2" charset="-122"/>
                <a:ea typeface="楷体_GB2312"/>
              </a:rPr>
              <a:t>  </a:t>
            </a:r>
            <a:r>
              <a:rPr lang="zh-CN" altLang="en-US" sz="2800" b="1" dirty="0">
                <a:latin typeface="黑体" panose="02010609060101010101" pitchFamily="49" charset="-122"/>
                <a:ea typeface="黑体" panose="02010609060101010101" pitchFamily="49" charset="-122"/>
              </a:rPr>
              <a:t>将开关闭合记作</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，断开记作</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；灯亮记作</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，灯灭记作</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。可以作出称之为真值表的右下表来描述与逻辑关系。</a:t>
            </a:r>
          </a:p>
        </p:txBody>
      </p:sp>
      <p:sp>
        <p:nvSpPr>
          <p:cNvPr id="201734" name="Text Box 6"/>
          <p:cNvSpPr txBox="1"/>
          <p:nvPr/>
        </p:nvSpPr>
        <p:spPr>
          <a:xfrm>
            <a:off x="5922963" y="2111375"/>
            <a:ext cx="1682750" cy="579438"/>
          </a:xfrm>
          <a:prstGeom prst="rect">
            <a:avLst/>
          </a:prstGeom>
          <a:solidFill>
            <a:srgbClr val="99FF66"/>
          </a:solid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solidFill>
                  <a:srgbClr val="FF0000"/>
                </a:solidFill>
                <a:ea typeface="黑体" panose="02010609060101010101" pitchFamily="49" charset="-122"/>
              </a:rPr>
              <a:t>真值表</a:t>
            </a:r>
            <a:endParaRPr lang="zh-CN" altLang="en-US" sz="2400" dirty="0">
              <a:solidFill>
                <a:srgbClr val="FF0000"/>
              </a:solidFill>
              <a:ea typeface="黑体" panose="02010609060101010101" pitchFamily="49" charset="-122"/>
            </a:endParaRPr>
          </a:p>
        </p:txBody>
      </p:sp>
      <p:sp>
        <p:nvSpPr>
          <p:cNvPr id="201735" name="Text Box 7"/>
          <p:cNvSpPr txBox="1"/>
          <p:nvPr/>
        </p:nvSpPr>
        <p:spPr>
          <a:xfrm>
            <a:off x="3189288" y="5849938"/>
            <a:ext cx="2286000" cy="701675"/>
          </a:xfrm>
          <a:prstGeom prst="rect">
            <a:avLst/>
          </a:prstGeom>
          <a:solidFill>
            <a:srgbClr val="CCFFCC"/>
          </a:solid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4000" b="1" dirty="0">
                <a:solidFill>
                  <a:srgbClr val="CC3300"/>
                </a:solidFill>
                <a:ea typeface="楷体_GB2312"/>
              </a:rPr>
              <a:t>Y </a:t>
            </a:r>
            <a:r>
              <a:rPr lang="zh-CN" altLang="en-US" sz="4000" b="1" dirty="0">
                <a:solidFill>
                  <a:srgbClr val="CC3300"/>
                </a:solidFill>
                <a:ea typeface="楷体_GB2312"/>
              </a:rPr>
              <a:t>＝Ａ</a:t>
            </a:r>
            <a:r>
              <a:rPr lang="en-US" altLang="zh-CN" sz="4000" b="1" dirty="0">
                <a:solidFill>
                  <a:srgbClr val="CC3300"/>
                </a:solidFill>
                <a:ea typeface="楷体_GB2312"/>
              </a:rPr>
              <a:t>•</a:t>
            </a:r>
            <a:r>
              <a:rPr lang="zh-CN" altLang="en-US" sz="4000" b="1" dirty="0">
                <a:solidFill>
                  <a:srgbClr val="CC3300"/>
                </a:solidFill>
                <a:ea typeface="楷体_GB2312"/>
              </a:rPr>
              <a:t>Ｂ</a:t>
            </a:r>
          </a:p>
        </p:txBody>
      </p:sp>
      <p:sp>
        <p:nvSpPr>
          <p:cNvPr id="201736" name="Rectangle 8"/>
          <p:cNvSpPr/>
          <p:nvPr/>
        </p:nvSpPr>
        <p:spPr>
          <a:xfrm>
            <a:off x="354013" y="5186363"/>
            <a:ext cx="8480425" cy="519112"/>
          </a:xfrm>
          <a:prstGeom prst="rect">
            <a:avLst/>
          </a:prstGeom>
          <a:noFill/>
          <a:ln w="25400">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黑体" panose="02010609060101010101" pitchFamily="49" charset="-122"/>
              </a:rPr>
              <a:t>两个开关均接通时，灯才会亮。逻辑表达式为：</a:t>
            </a:r>
          </a:p>
        </p:txBody>
      </p:sp>
      <p:grpSp>
        <p:nvGrpSpPr>
          <p:cNvPr id="43016" name="Group 94"/>
          <p:cNvGrpSpPr/>
          <p:nvPr/>
        </p:nvGrpSpPr>
        <p:grpSpPr>
          <a:xfrm>
            <a:off x="333375" y="2932113"/>
            <a:ext cx="4108450" cy="2032000"/>
            <a:chOff x="210" y="1847"/>
            <a:chExt cx="2588" cy="1280"/>
          </a:xfrm>
        </p:grpSpPr>
        <p:sp>
          <p:nvSpPr>
            <p:cNvPr id="43029" name="Rectangle 80"/>
            <p:cNvSpPr/>
            <p:nvPr/>
          </p:nvSpPr>
          <p:spPr>
            <a:xfrm>
              <a:off x="220" y="1847"/>
              <a:ext cx="2578" cy="1280"/>
            </a:xfrm>
            <a:prstGeom prst="rect">
              <a:avLst/>
            </a:prstGeom>
            <a:solidFill>
              <a:srgbClr val="CCFFCC"/>
            </a:solidFill>
            <a:ln w="38100">
              <a:noFill/>
            </a:ln>
          </p:spPr>
          <p:txBody>
            <a:bodyPr lIns="90000" tIns="46800" rIns="90000" bIns="4680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3030" name="Rectangle 64"/>
            <p:cNvSpPr/>
            <p:nvPr/>
          </p:nvSpPr>
          <p:spPr>
            <a:xfrm>
              <a:off x="2029" y="2135"/>
              <a:ext cx="768" cy="978"/>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ea typeface="黑体" panose="02010609060101010101" pitchFamily="49" charset="-122"/>
                </a:rPr>
                <a:t>灭</a:t>
              </a:r>
            </a:p>
            <a:p>
              <a:pPr marL="0" lvl="0" indent="0" algn="ctr" eaLnBrk="1" hangingPunct="1">
                <a:spcBef>
                  <a:spcPct val="0"/>
                </a:spcBef>
                <a:buNone/>
              </a:pPr>
              <a:r>
                <a:rPr lang="zh-CN" altLang="en-US" sz="2400" b="1" dirty="0">
                  <a:ea typeface="黑体" panose="02010609060101010101" pitchFamily="49" charset="-122"/>
                </a:rPr>
                <a:t>灭</a:t>
              </a:r>
            </a:p>
            <a:p>
              <a:pPr marL="0" lvl="0" indent="0" algn="ctr" eaLnBrk="1" hangingPunct="1">
                <a:spcBef>
                  <a:spcPct val="0"/>
                </a:spcBef>
                <a:buNone/>
              </a:pPr>
              <a:r>
                <a:rPr lang="zh-CN" altLang="en-US" sz="2400" b="1" dirty="0">
                  <a:ea typeface="黑体" panose="02010609060101010101" pitchFamily="49" charset="-122"/>
                </a:rPr>
                <a:t>灭</a:t>
              </a:r>
            </a:p>
            <a:p>
              <a:pPr marL="0" lvl="0" indent="0" algn="ctr" eaLnBrk="1" hangingPunct="1">
                <a:spcBef>
                  <a:spcPct val="0"/>
                </a:spcBef>
                <a:buNone/>
              </a:pPr>
              <a:r>
                <a:rPr lang="zh-CN" altLang="en-US" sz="2400" b="1" dirty="0">
                  <a:ea typeface="黑体" panose="02010609060101010101" pitchFamily="49" charset="-122"/>
                </a:rPr>
                <a:t>亮</a:t>
              </a:r>
            </a:p>
          </p:txBody>
        </p:sp>
        <p:sp>
          <p:nvSpPr>
            <p:cNvPr id="43031" name="Rectangle 63"/>
            <p:cNvSpPr/>
            <p:nvPr/>
          </p:nvSpPr>
          <p:spPr>
            <a:xfrm>
              <a:off x="210" y="2135"/>
              <a:ext cx="1819" cy="978"/>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ea typeface="黑体" panose="02010609060101010101" pitchFamily="49" charset="-122"/>
                </a:rPr>
                <a:t>断开          断开</a:t>
              </a:r>
            </a:p>
            <a:p>
              <a:pPr marL="0" lvl="0" indent="0" algn="ctr" eaLnBrk="1" hangingPunct="1">
                <a:spcBef>
                  <a:spcPct val="0"/>
                </a:spcBef>
                <a:buNone/>
              </a:pPr>
              <a:r>
                <a:rPr lang="zh-CN" altLang="en-US" sz="2400" b="1" dirty="0">
                  <a:ea typeface="黑体" panose="02010609060101010101" pitchFamily="49" charset="-122"/>
                </a:rPr>
                <a:t>断开          闭合</a:t>
              </a:r>
            </a:p>
            <a:p>
              <a:pPr marL="0" lvl="0" indent="0" algn="ctr" eaLnBrk="1" hangingPunct="1">
                <a:spcBef>
                  <a:spcPct val="0"/>
                </a:spcBef>
                <a:buNone/>
              </a:pPr>
              <a:r>
                <a:rPr lang="zh-CN" altLang="en-US" sz="2400" b="1" dirty="0">
                  <a:ea typeface="黑体" panose="02010609060101010101" pitchFamily="49" charset="-122"/>
                </a:rPr>
                <a:t>闭合          断开</a:t>
              </a:r>
            </a:p>
            <a:p>
              <a:pPr marL="0" lvl="0" indent="0" algn="ctr" eaLnBrk="1" hangingPunct="1">
                <a:spcBef>
                  <a:spcPct val="0"/>
                </a:spcBef>
                <a:buNone/>
              </a:pPr>
              <a:r>
                <a:rPr lang="zh-CN" altLang="en-US" sz="2400" b="1" dirty="0">
                  <a:ea typeface="黑体" panose="02010609060101010101" pitchFamily="49" charset="-122"/>
                </a:rPr>
                <a:t>闭合          闭合</a:t>
              </a:r>
            </a:p>
          </p:txBody>
        </p:sp>
        <p:sp>
          <p:nvSpPr>
            <p:cNvPr id="43032" name="Rectangle 62"/>
            <p:cNvSpPr/>
            <p:nvPr/>
          </p:nvSpPr>
          <p:spPr>
            <a:xfrm>
              <a:off x="2029" y="1847"/>
              <a:ext cx="768" cy="288"/>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zh-CN" altLang="en-US" sz="2400" b="1" dirty="0">
                  <a:latin typeface="黑体" panose="02010609060101010101" pitchFamily="49" charset="-122"/>
                  <a:ea typeface="黑体" panose="02010609060101010101" pitchFamily="49" charset="-122"/>
                </a:rPr>
                <a:t>灯泡</a:t>
              </a:r>
              <a:r>
                <a:rPr lang="en-US" altLang="zh-CN" sz="2400" b="1" dirty="0">
                  <a:latin typeface="黑体" panose="02010609060101010101" pitchFamily="49" charset="-122"/>
                  <a:ea typeface="黑体" panose="02010609060101010101" pitchFamily="49" charset="-122"/>
                </a:rPr>
                <a:t>Y</a:t>
              </a:r>
            </a:p>
          </p:txBody>
        </p:sp>
        <p:sp>
          <p:nvSpPr>
            <p:cNvPr id="43033" name="Rectangle 61"/>
            <p:cNvSpPr/>
            <p:nvPr/>
          </p:nvSpPr>
          <p:spPr>
            <a:xfrm>
              <a:off x="210" y="1847"/>
              <a:ext cx="1819" cy="288"/>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zh-CN" altLang="en-US" sz="2400" b="1" dirty="0">
                  <a:latin typeface="黑体" panose="02010609060101010101" pitchFamily="49" charset="-122"/>
                  <a:ea typeface="黑体" panose="02010609060101010101" pitchFamily="49" charset="-122"/>
                </a:rPr>
                <a:t>开关</a:t>
              </a:r>
              <a:r>
                <a:rPr lang="en-US" altLang="zh-CN" sz="2400" b="1" dirty="0">
                  <a:latin typeface="黑体" panose="02010609060101010101" pitchFamily="49" charset="-122"/>
                  <a:ea typeface="黑体" panose="02010609060101010101" pitchFamily="49" charset="-122"/>
                </a:rPr>
                <a:t>A    </a:t>
              </a:r>
              <a:r>
                <a:rPr lang="zh-CN" altLang="en-US" sz="2400" b="1" dirty="0">
                  <a:latin typeface="黑体" panose="02010609060101010101" pitchFamily="49" charset="-122"/>
                  <a:ea typeface="黑体" panose="02010609060101010101" pitchFamily="49" charset="-122"/>
                </a:rPr>
                <a:t>开关</a:t>
              </a:r>
              <a:r>
                <a:rPr lang="en-US" altLang="zh-CN" sz="2400" b="1" dirty="0">
                  <a:latin typeface="黑体" panose="02010609060101010101" pitchFamily="49" charset="-122"/>
                  <a:ea typeface="黑体" panose="02010609060101010101" pitchFamily="49" charset="-122"/>
                </a:rPr>
                <a:t>B</a:t>
              </a:r>
            </a:p>
          </p:txBody>
        </p:sp>
        <p:sp>
          <p:nvSpPr>
            <p:cNvPr id="43034" name="Line 65"/>
            <p:cNvSpPr/>
            <p:nvPr/>
          </p:nvSpPr>
          <p:spPr>
            <a:xfrm>
              <a:off x="210" y="1847"/>
              <a:ext cx="2587" cy="0"/>
            </a:xfrm>
            <a:prstGeom prst="line">
              <a:avLst/>
            </a:prstGeom>
            <a:ln w="28575" cap="sq" cmpd="sng">
              <a:solidFill>
                <a:schemeClr val="tx1"/>
              </a:solidFill>
              <a:prstDash val="solid"/>
              <a:headEnd type="none" w="med" len="med"/>
              <a:tailEnd type="none" w="med" len="med"/>
            </a:ln>
          </p:spPr>
        </p:sp>
        <p:sp>
          <p:nvSpPr>
            <p:cNvPr id="43035" name="Line 66"/>
            <p:cNvSpPr/>
            <p:nvPr/>
          </p:nvSpPr>
          <p:spPr>
            <a:xfrm>
              <a:off x="210" y="2135"/>
              <a:ext cx="2587" cy="0"/>
            </a:xfrm>
            <a:prstGeom prst="line">
              <a:avLst/>
            </a:prstGeom>
            <a:ln w="12700" cap="flat" cmpd="sng">
              <a:solidFill>
                <a:schemeClr val="tx1"/>
              </a:solidFill>
              <a:prstDash val="solid"/>
              <a:headEnd type="none" w="med" len="med"/>
              <a:tailEnd type="none" w="med" len="med"/>
            </a:ln>
          </p:spPr>
        </p:sp>
        <p:sp>
          <p:nvSpPr>
            <p:cNvPr id="43036" name="Line 67"/>
            <p:cNvSpPr/>
            <p:nvPr/>
          </p:nvSpPr>
          <p:spPr>
            <a:xfrm>
              <a:off x="210" y="3113"/>
              <a:ext cx="2587" cy="0"/>
            </a:xfrm>
            <a:prstGeom prst="line">
              <a:avLst/>
            </a:prstGeom>
            <a:ln w="28575" cap="sq" cmpd="sng">
              <a:solidFill>
                <a:schemeClr val="tx1"/>
              </a:solidFill>
              <a:prstDash val="solid"/>
              <a:headEnd type="none" w="med" len="med"/>
              <a:tailEnd type="none" w="med" len="med"/>
            </a:ln>
          </p:spPr>
        </p:sp>
        <p:sp>
          <p:nvSpPr>
            <p:cNvPr id="43037" name="Line 68"/>
            <p:cNvSpPr/>
            <p:nvPr/>
          </p:nvSpPr>
          <p:spPr>
            <a:xfrm>
              <a:off x="210" y="1847"/>
              <a:ext cx="0" cy="1266"/>
            </a:xfrm>
            <a:prstGeom prst="line">
              <a:avLst/>
            </a:prstGeom>
            <a:ln w="28575" cap="sq" cmpd="sng">
              <a:solidFill>
                <a:schemeClr val="tx1"/>
              </a:solidFill>
              <a:prstDash val="solid"/>
              <a:headEnd type="none" w="med" len="med"/>
              <a:tailEnd type="none" w="med" len="med"/>
            </a:ln>
          </p:spPr>
        </p:sp>
        <p:sp>
          <p:nvSpPr>
            <p:cNvPr id="43038" name="Line 69"/>
            <p:cNvSpPr/>
            <p:nvPr/>
          </p:nvSpPr>
          <p:spPr>
            <a:xfrm>
              <a:off x="2029" y="1847"/>
              <a:ext cx="0" cy="1266"/>
            </a:xfrm>
            <a:prstGeom prst="line">
              <a:avLst/>
            </a:prstGeom>
            <a:ln w="12700" cap="flat" cmpd="sng">
              <a:solidFill>
                <a:schemeClr val="tx1"/>
              </a:solidFill>
              <a:prstDash val="solid"/>
              <a:headEnd type="none" w="med" len="med"/>
              <a:tailEnd type="none" w="med" len="med"/>
            </a:ln>
          </p:spPr>
        </p:sp>
        <p:sp>
          <p:nvSpPr>
            <p:cNvPr id="43039" name="Line 70"/>
            <p:cNvSpPr/>
            <p:nvPr/>
          </p:nvSpPr>
          <p:spPr>
            <a:xfrm>
              <a:off x="2797" y="1847"/>
              <a:ext cx="0" cy="1266"/>
            </a:xfrm>
            <a:prstGeom prst="line">
              <a:avLst/>
            </a:prstGeom>
            <a:ln w="28575" cap="sq" cmpd="sng">
              <a:solidFill>
                <a:schemeClr val="tx1"/>
              </a:solidFill>
              <a:prstDash val="solid"/>
              <a:headEnd type="none" w="med" len="med"/>
              <a:tailEnd type="none" w="med" len="med"/>
            </a:ln>
          </p:spPr>
        </p:sp>
      </p:grpSp>
      <p:grpSp>
        <p:nvGrpSpPr>
          <p:cNvPr id="201823" name="Group 95"/>
          <p:cNvGrpSpPr/>
          <p:nvPr/>
        </p:nvGrpSpPr>
        <p:grpSpPr>
          <a:xfrm>
            <a:off x="5037138" y="2932113"/>
            <a:ext cx="3671887" cy="2032000"/>
            <a:chOff x="3173" y="1847"/>
            <a:chExt cx="2313" cy="1280"/>
          </a:xfrm>
        </p:grpSpPr>
        <p:sp>
          <p:nvSpPr>
            <p:cNvPr id="43018" name="Rectangle 81"/>
            <p:cNvSpPr/>
            <p:nvPr/>
          </p:nvSpPr>
          <p:spPr>
            <a:xfrm>
              <a:off x="3173" y="1847"/>
              <a:ext cx="2313" cy="1280"/>
            </a:xfrm>
            <a:prstGeom prst="rect">
              <a:avLst/>
            </a:prstGeom>
            <a:solidFill>
              <a:srgbClr val="CCFFCC"/>
            </a:solidFill>
            <a:ln w="38100">
              <a:noFill/>
            </a:ln>
          </p:spPr>
          <p:txBody>
            <a:bodyPr lIns="90000" tIns="46800" rIns="90000" bIns="4680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3019" name="Rectangle 83"/>
            <p:cNvSpPr/>
            <p:nvPr/>
          </p:nvSpPr>
          <p:spPr>
            <a:xfrm>
              <a:off x="4717" y="2135"/>
              <a:ext cx="768" cy="978"/>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ea typeface="黑体" panose="02010609060101010101" pitchFamily="49" charset="-122"/>
                </a:rPr>
                <a:t>0</a:t>
              </a:r>
            </a:p>
            <a:p>
              <a:pPr marL="0" lvl="0" indent="0" algn="ctr" eaLnBrk="1" hangingPunct="1">
                <a:spcBef>
                  <a:spcPct val="0"/>
                </a:spcBef>
                <a:buNone/>
              </a:pPr>
              <a:r>
                <a:rPr lang="en-US" altLang="zh-CN" sz="2400" b="1" dirty="0">
                  <a:ea typeface="黑体" panose="02010609060101010101" pitchFamily="49" charset="-122"/>
                </a:rPr>
                <a:t>0</a:t>
              </a:r>
            </a:p>
            <a:p>
              <a:pPr marL="0" lvl="0" indent="0" algn="ctr" eaLnBrk="1" hangingPunct="1">
                <a:spcBef>
                  <a:spcPct val="0"/>
                </a:spcBef>
                <a:buNone/>
              </a:pPr>
              <a:r>
                <a:rPr lang="en-US" altLang="zh-CN" sz="2400" b="1" dirty="0">
                  <a:ea typeface="黑体" panose="02010609060101010101" pitchFamily="49" charset="-122"/>
                </a:rPr>
                <a:t>0</a:t>
              </a:r>
            </a:p>
            <a:p>
              <a:pPr marL="0" lvl="0" indent="0" algn="ctr" eaLnBrk="1" hangingPunct="1">
                <a:spcBef>
                  <a:spcPct val="0"/>
                </a:spcBef>
                <a:buNone/>
              </a:pPr>
              <a:r>
                <a:rPr lang="en-US" altLang="zh-CN" sz="2400" b="1" dirty="0">
                  <a:ea typeface="黑体" panose="02010609060101010101" pitchFamily="49" charset="-122"/>
                </a:rPr>
                <a:t>1</a:t>
              </a:r>
            </a:p>
          </p:txBody>
        </p:sp>
        <p:sp>
          <p:nvSpPr>
            <p:cNvPr id="43020" name="Rectangle 84"/>
            <p:cNvSpPr/>
            <p:nvPr/>
          </p:nvSpPr>
          <p:spPr>
            <a:xfrm>
              <a:off x="3182" y="2135"/>
              <a:ext cx="1535" cy="978"/>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ea typeface="黑体" panose="02010609060101010101" pitchFamily="49" charset="-122"/>
                </a:rPr>
                <a:t>0          0</a:t>
              </a:r>
            </a:p>
            <a:p>
              <a:pPr marL="0" lvl="0" indent="0" algn="ctr" eaLnBrk="1" hangingPunct="1">
                <a:spcBef>
                  <a:spcPct val="0"/>
                </a:spcBef>
                <a:buNone/>
              </a:pPr>
              <a:r>
                <a:rPr lang="en-US" altLang="zh-CN" sz="2400" b="1" dirty="0">
                  <a:ea typeface="黑体" panose="02010609060101010101" pitchFamily="49" charset="-122"/>
                </a:rPr>
                <a:t>0          1</a:t>
              </a:r>
            </a:p>
            <a:p>
              <a:pPr marL="0" lvl="0" indent="0" algn="ctr" eaLnBrk="1" hangingPunct="1">
                <a:spcBef>
                  <a:spcPct val="0"/>
                </a:spcBef>
                <a:buNone/>
              </a:pPr>
              <a:r>
                <a:rPr lang="en-US" altLang="zh-CN" sz="2400" b="1" dirty="0">
                  <a:ea typeface="黑体" panose="02010609060101010101" pitchFamily="49" charset="-122"/>
                </a:rPr>
                <a:t>1          0</a:t>
              </a:r>
            </a:p>
            <a:p>
              <a:pPr marL="0" lvl="0" indent="0" algn="ctr" eaLnBrk="1" hangingPunct="1">
                <a:spcBef>
                  <a:spcPct val="0"/>
                </a:spcBef>
                <a:buNone/>
              </a:pPr>
              <a:r>
                <a:rPr lang="en-US" altLang="zh-CN" sz="2400" b="1" dirty="0">
                  <a:ea typeface="黑体" panose="02010609060101010101" pitchFamily="49" charset="-122"/>
                </a:rPr>
                <a:t>1          1</a:t>
              </a:r>
            </a:p>
          </p:txBody>
        </p:sp>
        <p:sp>
          <p:nvSpPr>
            <p:cNvPr id="43021" name="Rectangle 85"/>
            <p:cNvSpPr/>
            <p:nvPr/>
          </p:nvSpPr>
          <p:spPr>
            <a:xfrm>
              <a:off x="4717" y="1847"/>
              <a:ext cx="768" cy="288"/>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400" b="1" dirty="0">
                  <a:ea typeface="黑体" panose="02010609060101010101" pitchFamily="49" charset="-122"/>
                </a:rPr>
                <a:t>Y</a:t>
              </a:r>
            </a:p>
          </p:txBody>
        </p:sp>
        <p:sp>
          <p:nvSpPr>
            <p:cNvPr id="43022" name="Rectangle 86"/>
            <p:cNvSpPr/>
            <p:nvPr/>
          </p:nvSpPr>
          <p:spPr>
            <a:xfrm>
              <a:off x="3182" y="1847"/>
              <a:ext cx="1535" cy="288"/>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400" b="1" dirty="0">
                  <a:ea typeface="黑体" panose="02010609060101010101" pitchFamily="49" charset="-122"/>
                </a:rPr>
                <a:t>A        B</a:t>
              </a:r>
            </a:p>
          </p:txBody>
        </p:sp>
        <p:sp>
          <p:nvSpPr>
            <p:cNvPr id="43023" name="Line 87"/>
            <p:cNvSpPr/>
            <p:nvPr/>
          </p:nvSpPr>
          <p:spPr>
            <a:xfrm>
              <a:off x="3182" y="1847"/>
              <a:ext cx="2303" cy="0"/>
            </a:xfrm>
            <a:prstGeom prst="line">
              <a:avLst/>
            </a:prstGeom>
            <a:ln w="28575" cap="sq" cmpd="sng">
              <a:solidFill>
                <a:schemeClr val="tx1"/>
              </a:solidFill>
              <a:prstDash val="solid"/>
              <a:headEnd type="none" w="med" len="med"/>
              <a:tailEnd type="none" w="med" len="med"/>
            </a:ln>
          </p:spPr>
        </p:sp>
        <p:sp>
          <p:nvSpPr>
            <p:cNvPr id="43024" name="Line 88"/>
            <p:cNvSpPr/>
            <p:nvPr/>
          </p:nvSpPr>
          <p:spPr>
            <a:xfrm>
              <a:off x="3182" y="2135"/>
              <a:ext cx="2303" cy="0"/>
            </a:xfrm>
            <a:prstGeom prst="line">
              <a:avLst/>
            </a:prstGeom>
            <a:ln w="12700" cap="flat" cmpd="sng">
              <a:solidFill>
                <a:schemeClr val="tx1"/>
              </a:solidFill>
              <a:prstDash val="solid"/>
              <a:headEnd type="none" w="med" len="med"/>
              <a:tailEnd type="none" w="med" len="med"/>
            </a:ln>
          </p:spPr>
        </p:sp>
        <p:sp>
          <p:nvSpPr>
            <p:cNvPr id="43025" name="Line 89"/>
            <p:cNvSpPr/>
            <p:nvPr/>
          </p:nvSpPr>
          <p:spPr>
            <a:xfrm>
              <a:off x="3182" y="3113"/>
              <a:ext cx="2303" cy="0"/>
            </a:xfrm>
            <a:prstGeom prst="line">
              <a:avLst/>
            </a:prstGeom>
            <a:ln w="28575" cap="sq" cmpd="sng">
              <a:solidFill>
                <a:schemeClr val="tx1"/>
              </a:solidFill>
              <a:prstDash val="solid"/>
              <a:headEnd type="none" w="med" len="med"/>
              <a:tailEnd type="none" w="med" len="med"/>
            </a:ln>
          </p:spPr>
        </p:sp>
        <p:sp>
          <p:nvSpPr>
            <p:cNvPr id="43026" name="Line 90"/>
            <p:cNvSpPr/>
            <p:nvPr/>
          </p:nvSpPr>
          <p:spPr>
            <a:xfrm>
              <a:off x="3182" y="1847"/>
              <a:ext cx="0" cy="1266"/>
            </a:xfrm>
            <a:prstGeom prst="line">
              <a:avLst/>
            </a:prstGeom>
            <a:ln w="28575" cap="sq" cmpd="sng">
              <a:solidFill>
                <a:schemeClr val="tx1"/>
              </a:solidFill>
              <a:prstDash val="solid"/>
              <a:headEnd type="none" w="med" len="med"/>
              <a:tailEnd type="none" w="med" len="med"/>
            </a:ln>
          </p:spPr>
        </p:sp>
        <p:sp>
          <p:nvSpPr>
            <p:cNvPr id="43027" name="Line 91"/>
            <p:cNvSpPr/>
            <p:nvPr/>
          </p:nvSpPr>
          <p:spPr>
            <a:xfrm>
              <a:off x="4717" y="1847"/>
              <a:ext cx="0" cy="1266"/>
            </a:xfrm>
            <a:prstGeom prst="line">
              <a:avLst/>
            </a:prstGeom>
            <a:ln w="12700" cap="flat" cmpd="sng">
              <a:solidFill>
                <a:schemeClr val="tx1"/>
              </a:solidFill>
              <a:prstDash val="solid"/>
              <a:headEnd type="none" w="med" len="med"/>
              <a:tailEnd type="none" w="med" len="med"/>
            </a:ln>
          </p:spPr>
        </p:sp>
        <p:sp>
          <p:nvSpPr>
            <p:cNvPr id="43028" name="Line 92"/>
            <p:cNvSpPr/>
            <p:nvPr/>
          </p:nvSpPr>
          <p:spPr>
            <a:xfrm>
              <a:off x="5485" y="1847"/>
              <a:ext cx="0" cy="1266"/>
            </a:xfrm>
            <a:prstGeom prst="line">
              <a:avLst/>
            </a:prstGeom>
            <a:ln w="28575" cap="sq"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1732">
                                            <p:txEl>
                                              <p:pRg st="1" end="1"/>
                                            </p:txEl>
                                          </p:spTgt>
                                        </p:tgtEl>
                                        <p:attrNameLst>
                                          <p:attrName>style.visibility</p:attrName>
                                        </p:attrNameLst>
                                      </p:cBhvr>
                                      <p:to>
                                        <p:strVal val="visible"/>
                                      </p:to>
                                    </p:set>
                                    <p:animEffect transition="in" filter="blinds(horizontal)">
                                      <p:cBhvr>
                                        <p:cTn id="7" dur="500"/>
                                        <p:tgtEl>
                                          <p:spTgt spid="201732">
                                            <p:txEl>
                                              <p:pRg st="1" end="1"/>
                                            </p:txEl>
                                          </p:spTgt>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201734"/>
                                        </p:tgtEl>
                                        <p:attrNameLst>
                                          <p:attrName>style.visibility</p:attrName>
                                        </p:attrNameLst>
                                      </p:cBhvr>
                                      <p:to>
                                        <p:strVal val="visible"/>
                                      </p:to>
                                    </p:set>
                                    <p:animEffect transition="in" filter="box(out)">
                                      <p:cBhvr>
                                        <p:cTn id="11" dur="500"/>
                                        <p:tgtEl>
                                          <p:spTgt spid="20173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01823"/>
                                        </p:tgtEl>
                                        <p:attrNameLst>
                                          <p:attrName>style.visibility</p:attrName>
                                        </p:attrNameLst>
                                      </p:cBhvr>
                                      <p:to>
                                        <p:strVal val="visible"/>
                                      </p:to>
                                    </p:set>
                                    <p:animEffect transition="in" filter="blinds(horizontal)">
                                      <p:cBhvr>
                                        <p:cTn id="15" dur="500"/>
                                        <p:tgtEl>
                                          <p:spTgt spid="2018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1736"/>
                                        </p:tgtEl>
                                        <p:attrNameLst>
                                          <p:attrName>style.visibility</p:attrName>
                                        </p:attrNameLst>
                                      </p:cBhvr>
                                      <p:to>
                                        <p:strVal val="visible"/>
                                      </p:to>
                                    </p:set>
                                    <p:animEffect transition="in" filter="wipe(left)">
                                      <p:cBhvr>
                                        <p:cTn id="20" dur="500"/>
                                        <p:tgtEl>
                                          <p:spTgt spid="201736"/>
                                        </p:tgtEl>
                                      </p:cBhvr>
                                    </p:animEffect>
                                  </p:childTnLst>
                                </p:cTn>
                              </p:par>
                            </p:childTnLst>
                          </p:cTn>
                        </p:par>
                        <p:par>
                          <p:cTn id="21" fill="hold">
                            <p:stCondLst>
                              <p:cond delay="500"/>
                            </p:stCondLst>
                            <p:childTnLst>
                              <p:par>
                                <p:cTn id="22" presetID="4" presetClass="entr" presetSubtype="32" fill="hold" grpId="0" nodeType="afterEffect">
                                  <p:stCondLst>
                                    <p:cond delay="500"/>
                                  </p:stCondLst>
                                  <p:childTnLst>
                                    <p:set>
                                      <p:cBhvr>
                                        <p:cTn id="23" dur="1" fill="hold">
                                          <p:stCondLst>
                                            <p:cond delay="0"/>
                                          </p:stCondLst>
                                        </p:cTn>
                                        <p:tgtEl>
                                          <p:spTgt spid="201735"/>
                                        </p:tgtEl>
                                        <p:attrNameLst>
                                          <p:attrName>style.visibility</p:attrName>
                                        </p:attrNameLst>
                                      </p:cBhvr>
                                      <p:to>
                                        <p:strVal val="visible"/>
                                      </p:to>
                                    </p:set>
                                    <p:animEffect transition="in" filter="box(out)">
                                      <p:cBhvr>
                                        <p:cTn id="24" dur="500"/>
                                        <p:tgtEl>
                                          <p:spTgt spid="201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4" grpId="0" animBg="1"/>
      <p:bldP spid="201735" grpId="0" animBg="1"/>
      <p:bldP spid="2017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32</a:t>
            </a:fld>
            <a:r>
              <a:rPr lang="zh-CN" altLang="en-US" sz="1400" dirty="0">
                <a:ea typeface="楷体_GB2312"/>
              </a:rPr>
              <a:t>）</a:t>
            </a:r>
          </a:p>
        </p:txBody>
      </p:sp>
      <p:sp>
        <p:nvSpPr>
          <p:cNvPr id="44035" name="Rectangle 2"/>
          <p:cNvSpPr/>
          <p:nvPr/>
        </p:nvSpPr>
        <p:spPr>
          <a:xfrm>
            <a:off x="319088" y="187325"/>
            <a:ext cx="8824912" cy="1554163"/>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实现与逻辑关系的电路称为</a:t>
            </a:r>
            <a:r>
              <a:rPr lang="zh-CN" altLang="en-US" b="1" dirty="0">
                <a:solidFill>
                  <a:srgbClr val="FF0000"/>
                </a:solidFill>
                <a:latin typeface="黑体" panose="02010609060101010101" pitchFamily="49" charset="-122"/>
                <a:ea typeface="黑体" panose="02010609060101010101" pitchFamily="49" charset="-122"/>
              </a:rPr>
              <a:t>与门</a:t>
            </a:r>
            <a:r>
              <a:rPr lang="zh-CN" altLang="en-US" b="1" dirty="0">
                <a:latin typeface="黑体" panose="02010609060101010101" pitchFamily="49" charset="-122"/>
                <a:ea typeface="黑体" panose="02010609060101010101" pitchFamily="49" charset="-122"/>
              </a:rPr>
              <a:t>。与门的逻辑符号如左下图所示。</a:t>
            </a:r>
            <a:r>
              <a:rPr lang="zh-CN" altLang="en-US" b="1" dirty="0">
                <a:ea typeface="黑体" panose="02010609060101010101" pitchFamily="49" charset="-122"/>
              </a:rPr>
              <a:t>“</a:t>
            </a:r>
            <a:r>
              <a:rPr lang="en-US" altLang="zh-CN" b="1" dirty="0">
                <a:ea typeface="黑体" panose="02010609060101010101" pitchFamily="49" charset="-122"/>
              </a:rPr>
              <a:t>&amp;”</a:t>
            </a:r>
            <a:r>
              <a:rPr lang="zh-CN" altLang="en-US" b="1" dirty="0">
                <a:latin typeface="黑体" panose="02010609060101010101" pitchFamily="49" charset="-122"/>
                <a:ea typeface="黑体" panose="02010609060101010101" pitchFamily="49" charset="-122"/>
              </a:rPr>
              <a:t>是</a:t>
            </a:r>
            <a:r>
              <a:rPr lang="en-US" altLang="zh-CN" b="1" dirty="0">
                <a:ea typeface="黑体" panose="02010609060101010101" pitchFamily="49" charset="-122"/>
              </a:rPr>
              <a:t>and</a:t>
            </a:r>
            <a:r>
              <a:rPr lang="zh-CN" altLang="en-US" b="1" dirty="0">
                <a:latin typeface="黑体" panose="02010609060101010101" pitchFamily="49" charset="-122"/>
                <a:ea typeface="黑体" panose="02010609060101010101" pitchFamily="49" charset="-122"/>
              </a:rPr>
              <a:t>的花写，表示</a:t>
            </a:r>
            <a:r>
              <a:rPr lang="zh-CN" altLang="en-US" b="1" dirty="0">
                <a:ea typeface="黑体" panose="02010609060101010101" pitchFamily="49" charset="-122"/>
              </a:rPr>
              <a:t>“</a:t>
            </a:r>
            <a:r>
              <a:rPr lang="zh-CN" altLang="en-US" b="1" dirty="0">
                <a:latin typeface="黑体" panose="02010609060101010101" pitchFamily="49" charset="-122"/>
                <a:ea typeface="黑体" panose="02010609060101010101" pitchFamily="49" charset="-122"/>
              </a:rPr>
              <a:t>与</a:t>
            </a:r>
            <a:r>
              <a:rPr lang="zh-CN" altLang="en-US" b="1" dirty="0">
                <a:ea typeface="黑体" panose="02010609060101010101" pitchFamily="49" charset="-122"/>
              </a:rPr>
              <a:t>”</a:t>
            </a:r>
            <a:r>
              <a:rPr lang="zh-CN" altLang="en-US" b="1" dirty="0">
                <a:latin typeface="黑体" panose="02010609060101010101" pitchFamily="49" charset="-122"/>
                <a:ea typeface="黑体" panose="02010609060101010101" pitchFamily="49" charset="-122"/>
              </a:rPr>
              <a:t>的意思。 </a:t>
            </a:r>
          </a:p>
        </p:txBody>
      </p:sp>
      <p:sp>
        <p:nvSpPr>
          <p:cNvPr id="44036" name="Text Box 9"/>
          <p:cNvSpPr txBox="1"/>
          <p:nvPr/>
        </p:nvSpPr>
        <p:spPr>
          <a:xfrm>
            <a:off x="5497513" y="2293938"/>
            <a:ext cx="2286000" cy="701675"/>
          </a:xfrm>
          <a:prstGeom prst="rect">
            <a:avLst/>
          </a:prstGeom>
          <a:solidFill>
            <a:srgbClr val="CCFFCC"/>
          </a:solid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4000" b="1" dirty="0">
                <a:solidFill>
                  <a:srgbClr val="CC3300"/>
                </a:solidFill>
                <a:ea typeface="楷体_GB2312"/>
              </a:rPr>
              <a:t>Ｙ＝Ａ</a:t>
            </a:r>
            <a:r>
              <a:rPr lang="en-US" altLang="zh-CN" sz="4000" b="1" dirty="0">
                <a:solidFill>
                  <a:srgbClr val="CC3300"/>
                </a:solidFill>
                <a:ea typeface="楷体_GB2312"/>
              </a:rPr>
              <a:t>•</a:t>
            </a:r>
            <a:r>
              <a:rPr lang="zh-CN" altLang="en-US" sz="4000" b="1" dirty="0">
                <a:solidFill>
                  <a:srgbClr val="CC3300"/>
                </a:solidFill>
                <a:ea typeface="楷体_GB2312"/>
              </a:rPr>
              <a:t>Ｂ</a:t>
            </a:r>
          </a:p>
        </p:txBody>
      </p:sp>
      <p:sp>
        <p:nvSpPr>
          <p:cNvPr id="202762" name="Rectangle 10"/>
          <p:cNvSpPr/>
          <p:nvPr/>
        </p:nvSpPr>
        <p:spPr>
          <a:xfrm>
            <a:off x="457200" y="4124325"/>
            <a:ext cx="7993063" cy="519113"/>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黑体" panose="02010609060101010101" pitchFamily="49" charset="-122"/>
              </a:rPr>
              <a:t>逻辑与（逻辑乘）的</a:t>
            </a:r>
            <a:r>
              <a:rPr lang="zh-CN" altLang="en-US" sz="2800" b="1" u="sng" dirty="0">
                <a:solidFill>
                  <a:srgbClr val="CC3300"/>
                </a:solidFill>
                <a:ea typeface="黑体" panose="02010609060101010101" pitchFamily="49" charset="-122"/>
              </a:rPr>
              <a:t>运算规则</a:t>
            </a:r>
            <a:r>
              <a:rPr lang="zh-CN" altLang="en-US" sz="2800" b="1" dirty="0">
                <a:ea typeface="黑体" panose="02010609060101010101" pitchFamily="49" charset="-122"/>
              </a:rPr>
              <a:t>为：</a:t>
            </a:r>
          </a:p>
        </p:txBody>
      </p:sp>
      <p:graphicFrame>
        <p:nvGraphicFramePr>
          <p:cNvPr id="202763" name="Object 11"/>
          <p:cNvGraphicFramePr>
            <a:graphicFrameLocks noChangeAspect="1"/>
          </p:cNvGraphicFramePr>
          <p:nvPr/>
        </p:nvGraphicFramePr>
        <p:xfrm>
          <a:off x="852488" y="4816475"/>
          <a:ext cx="7200900" cy="544513"/>
        </p:xfrm>
        <a:graphic>
          <a:graphicData uri="http://schemas.openxmlformats.org/presentationml/2006/ole">
            <mc:AlternateContent xmlns:mc="http://schemas.openxmlformats.org/markup-compatibility/2006">
              <mc:Choice xmlns:v="urn:schemas-microsoft-com:vml" Requires="v">
                <p:oleObj spid="_x0000_s6147" r:id="rId3" imgW="1743075" imgH="133350" progId="Word.Document.8">
                  <p:embed/>
                </p:oleObj>
              </mc:Choice>
              <mc:Fallback>
                <p:oleObj r:id="rId3" imgW="1743075" imgH="133350" progId="Word.Document.8">
                  <p:embed/>
                  <p:pic>
                    <p:nvPicPr>
                      <p:cNvPr id="0" name="图片 3080"/>
                      <p:cNvPicPr/>
                      <p:nvPr/>
                    </p:nvPicPr>
                    <p:blipFill>
                      <a:blip r:embed="rId4"/>
                      <a:stretch>
                        <a:fillRect/>
                      </a:stretch>
                    </p:blipFill>
                    <p:spPr>
                      <a:xfrm>
                        <a:off x="852488" y="4816475"/>
                        <a:ext cx="7200900" cy="544513"/>
                      </a:xfrm>
                      <a:prstGeom prst="rect">
                        <a:avLst/>
                      </a:prstGeom>
                      <a:solidFill>
                        <a:srgbClr val="FFFF00"/>
                      </a:solidFill>
                      <a:ln w="38100">
                        <a:noFill/>
                        <a:miter/>
                      </a:ln>
                    </p:spPr>
                  </p:pic>
                </p:oleObj>
              </mc:Fallback>
            </mc:AlternateContent>
          </a:graphicData>
        </a:graphic>
      </p:graphicFrame>
      <p:sp>
        <p:nvSpPr>
          <p:cNvPr id="202764" name="AutoShape 12"/>
          <p:cNvSpPr/>
          <p:nvPr/>
        </p:nvSpPr>
        <p:spPr>
          <a:xfrm>
            <a:off x="5969000" y="5535613"/>
            <a:ext cx="2566988" cy="1143000"/>
          </a:xfrm>
          <a:prstGeom prst="cloudCallout">
            <a:avLst>
              <a:gd name="adj1" fmla="val -174620"/>
              <a:gd name="adj2" fmla="val -112222"/>
            </a:avLst>
          </a:prstGeom>
          <a:solidFill>
            <a:srgbClr val="FFFF00"/>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黑体" panose="02010609060101010101" pitchFamily="49" charset="-122"/>
                <a:ea typeface="黑体" panose="02010609060101010101" pitchFamily="49" charset="-122"/>
              </a:rPr>
              <a:t>有</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出</a:t>
            </a:r>
            <a:r>
              <a:rPr lang="en-US" altLang="zh-CN" sz="2400" b="1" dirty="0">
                <a:latin typeface="黑体" panose="02010609060101010101" pitchFamily="49" charset="-122"/>
                <a:ea typeface="黑体" panose="02010609060101010101" pitchFamily="49" charset="-122"/>
              </a:rPr>
              <a:t>0</a:t>
            </a:r>
          </a:p>
          <a:p>
            <a:pPr marL="0" lvl="0" indent="0" algn="ctr" eaLnBrk="1" hangingPunct="1">
              <a:spcBef>
                <a:spcPct val="0"/>
              </a:spcBef>
              <a:buNone/>
            </a:pPr>
            <a:r>
              <a:rPr lang="zh-CN" altLang="en-US" sz="2400" b="1" dirty="0">
                <a:latin typeface="黑体" panose="02010609060101010101" pitchFamily="49" charset="-122"/>
                <a:ea typeface="黑体" panose="02010609060101010101" pitchFamily="49" charset="-122"/>
              </a:rPr>
              <a:t>全</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为</a:t>
            </a:r>
            <a:r>
              <a:rPr lang="en-US" altLang="zh-CN" sz="2400" b="1" dirty="0">
                <a:latin typeface="黑体" panose="02010609060101010101" pitchFamily="49" charset="-122"/>
                <a:ea typeface="黑体" panose="02010609060101010101" pitchFamily="49" charset="-122"/>
              </a:rPr>
              <a:t>1</a:t>
            </a:r>
          </a:p>
        </p:txBody>
      </p:sp>
      <p:pic>
        <p:nvPicPr>
          <p:cNvPr id="44040" name="图片 1"/>
          <p:cNvPicPr>
            <a:picLocks noChangeAspect="1"/>
          </p:cNvPicPr>
          <p:nvPr/>
        </p:nvPicPr>
        <p:blipFill>
          <a:blip r:embed="rId5"/>
          <a:stretch>
            <a:fillRect/>
          </a:stretch>
        </p:blipFill>
        <p:spPr>
          <a:xfrm>
            <a:off x="457200" y="1836738"/>
            <a:ext cx="3532188" cy="21812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762"/>
                                        </p:tgtEl>
                                        <p:attrNameLst>
                                          <p:attrName>style.visibility</p:attrName>
                                        </p:attrNameLst>
                                      </p:cBhvr>
                                      <p:to>
                                        <p:strVal val="visible"/>
                                      </p:to>
                                    </p:set>
                                    <p:anim calcmode="lin" valueType="num">
                                      <p:cBhvr additive="base">
                                        <p:cTn id="7" dur="500" fill="hold"/>
                                        <p:tgtEl>
                                          <p:spTgt spid="202762"/>
                                        </p:tgtEl>
                                        <p:attrNameLst>
                                          <p:attrName>ppt_x</p:attrName>
                                        </p:attrNameLst>
                                      </p:cBhvr>
                                      <p:tavLst>
                                        <p:tav tm="0">
                                          <p:val>
                                            <p:strVal val="#ppt_x"/>
                                          </p:val>
                                        </p:tav>
                                        <p:tav tm="100000">
                                          <p:val>
                                            <p:strVal val="#ppt_x"/>
                                          </p:val>
                                        </p:tav>
                                      </p:tavLst>
                                    </p:anim>
                                    <p:anim calcmode="lin" valueType="num">
                                      <p:cBhvr additive="base">
                                        <p:cTn id="8" dur="500" fill="hold"/>
                                        <p:tgtEl>
                                          <p:spTgt spid="2027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02763"/>
                                        </p:tgtEl>
                                        <p:attrNameLst>
                                          <p:attrName>style.visibility</p:attrName>
                                        </p:attrNameLst>
                                      </p:cBhvr>
                                      <p:to>
                                        <p:strVal val="visible"/>
                                      </p:to>
                                    </p:set>
                                    <p:animEffect transition="in" filter="dissolve">
                                      <p:cBhvr>
                                        <p:cTn id="13" dur="500"/>
                                        <p:tgtEl>
                                          <p:spTgt spid="20276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02764"/>
                                        </p:tgtEl>
                                        <p:attrNameLst>
                                          <p:attrName>style.visibility</p:attrName>
                                        </p:attrNameLst>
                                      </p:cBhvr>
                                      <p:to>
                                        <p:strVal val="visible"/>
                                      </p:to>
                                    </p:set>
                                    <p:animEffect transition="in" filter="wipe(left)">
                                      <p:cBhvr>
                                        <p:cTn id="17" dur="500"/>
                                        <p:tgtEl>
                                          <p:spTgt spid="202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2" grpId="0"/>
      <p:bldP spid="20276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33</a:t>
            </a:fld>
            <a:r>
              <a:rPr lang="zh-CN" altLang="en-US" sz="1400" dirty="0">
                <a:ea typeface="楷体_GB2312"/>
              </a:rPr>
              <a:t>）</a:t>
            </a:r>
          </a:p>
        </p:txBody>
      </p:sp>
      <p:pic>
        <p:nvPicPr>
          <p:cNvPr id="45059" name="Picture 2"/>
          <p:cNvPicPr>
            <a:picLocks noChangeAspect="1"/>
          </p:cNvPicPr>
          <p:nvPr/>
        </p:nvPicPr>
        <p:blipFill>
          <a:blip r:embed="rId2"/>
          <a:stretch>
            <a:fillRect/>
          </a:stretch>
        </p:blipFill>
        <p:spPr>
          <a:xfrm>
            <a:off x="947738" y="1300163"/>
            <a:ext cx="7613650" cy="4440237"/>
          </a:xfrm>
          <a:prstGeom prst="rect">
            <a:avLst/>
          </a:prstGeom>
          <a:noFill/>
          <a:ln w="9525">
            <a:noFill/>
          </a:ln>
        </p:spPr>
      </p:pic>
      <p:sp>
        <p:nvSpPr>
          <p:cNvPr id="45060" name="TextBox 5"/>
          <p:cNvSpPr txBox="1"/>
          <p:nvPr/>
        </p:nvSpPr>
        <p:spPr>
          <a:xfrm>
            <a:off x="947738" y="547688"/>
            <a:ext cx="2800350" cy="584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b="1" dirty="0">
                <a:latin typeface="黑体" panose="02010609060101010101" pitchFamily="49" charset="-122"/>
                <a:ea typeface="黑体" panose="02010609060101010101" pitchFamily="49" charset="-122"/>
              </a:rPr>
              <a:t>从波形上看：</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2"/>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34</a:t>
            </a:fld>
            <a:r>
              <a:rPr lang="zh-CN" altLang="en-US" sz="1400" dirty="0">
                <a:ea typeface="楷体_GB2312"/>
              </a:rPr>
              <a:t>）</a:t>
            </a:r>
          </a:p>
        </p:txBody>
      </p:sp>
      <p:pic>
        <p:nvPicPr>
          <p:cNvPr id="46083" name="Picture 3"/>
          <p:cNvPicPr>
            <a:picLocks noChangeAspect="1"/>
          </p:cNvPicPr>
          <p:nvPr/>
        </p:nvPicPr>
        <p:blipFill>
          <a:blip r:embed="rId2"/>
          <a:stretch>
            <a:fillRect/>
          </a:stretch>
        </p:blipFill>
        <p:spPr>
          <a:xfrm>
            <a:off x="484188" y="3700463"/>
            <a:ext cx="3838575" cy="1943100"/>
          </a:xfrm>
          <a:prstGeom prst="rect">
            <a:avLst/>
          </a:prstGeom>
          <a:noFill/>
          <a:ln w="9525">
            <a:noFill/>
          </a:ln>
        </p:spPr>
      </p:pic>
      <p:pic>
        <p:nvPicPr>
          <p:cNvPr id="46084" name="Picture 5"/>
          <p:cNvPicPr>
            <a:picLocks noChangeAspect="1"/>
          </p:cNvPicPr>
          <p:nvPr/>
        </p:nvPicPr>
        <p:blipFill>
          <a:blip r:embed="rId3"/>
          <a:stretch>
            <a:fillRect/>
          </a:stretch>
        </p:blipFill>
        <p:spPr>
          <a:xfrm>
            <a:off x="4076700" y="2205038"/>
            <a:ext cx="4899025" cy="4078287"/>
          </a:xfrm>
          <a:prstGeom prst="rect">
            <a:avLst/>
          </a:prstGeom>
          <a:noFill/>
          <a:ln w="9525">
            <a:noFill/>
          </a:ln>
        </p:spPr>
      </p:pic>
      <p:sp>
        <p:nvSpPr>
          <p:cNvPr id="6" name="Text Box 7"/>
          <p:cNvSpPr txBox="1"/>
          <p:nvPr/>
        </p:nvSpPr>
        <p:spPr>
          <a:xfrm>
            <a:off x="788988" y="1497013"/>
            <a:ext cx="2859087" cy="708025"/>
          </a:xfrm>
          <a:prstGeom prst="rect">
            <a:avLst/>
          </a:prstGeom>
          <a:solidFill>
            <a:srgbClr val="CCFFCC"/>
          </a:solid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4000" b="1" dirty="0">
                <a:solidFill>
                  <a:srgbClr val="CC3300"/>
                </a:solidFill>
                <a:ea typeface="楷体_GB2312"/>
              </a:rPr>
              <a:t>Y </a:t>
            </a:r>
            <a:r>
              <a:rPr lang="zh-CN" altLang="en-US" sz="4000" b="1" dirty="0">
                <a:solidFill>
                  <a:srgbClr val="CC3300"/>
                </a:solidFill>
                <a:ea typeface="楷体_GB2312"/>
              </a:rPr>
              <a:t>＝Ａ</a:t>
            </a:r>
            <a:r>
              <a:rPr lang="en-US" altLang="zh-CN" sz="4000" b="1" dirty="0">
                <a:solidFill>
                  <a:srgbClr val="CC3300"/>
                </a:solidFill>
                <a:ea typeface="楷体_GB2312"/>
              </a:rPr>
              <a:t>•</a:t>
            </a:r>
            <a:r>
              <a:rPr lang="zh-CN" altLang="en-US" sz="4000" b="1" dirty="0">
                <a:solidFill>
                  <a:srgbClr val="CC3300"/>
                </a:solidFill>
                <a:ea typeface="楷体_GB2312"/>
              </a:rPr>
              <a:t>Ｂ</a:t>
            </a:r>
            <a:r>
              <a:rPr lang="en-US" altLang="zh-CN" sz="4000" b="1" dirty="0">
                <a:solidFill>
                  <a:srgbClr val="CC3300"/>
                </a:solidFill>
                <a:ea typeface="楷体_GB2312"/>
              </a:rPr>
              <a:t>• C</a:t>
            </a:r>
            <a:endParaRPr lang="zh-CN" altLang="en-US" sz="4000" b="1" dirty="0">
              <a:solidFill>
                <a:srgbClr val="CC3300"/>
              </a:solidFill>
              <a:ea typeface="楷体_GB2312"/>
            </a:endParaRPr>
          </a:p>
        </p:txBody>
      </p:sp>
      <p:sp>
        <p:nvSpPr>
          <p:cNvPr id="46086" name="Rectangle 2"/>
          <p:cNvSpPr/>
          <p:nvPr/>
        </p:nvSpPr>
        <p:spPr>
          <a:xfrm>
            <a:off x="284163" y="615950"/>
            <a:ext cx="8824912" cy="5842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b="1" dirty="0">
                <a:latin typeface="黑体" panose="02010609060101010101" pitchFamily="49" charset="-122"/>
                <a:ea typeface="黑体" panose="02010609060101010101" pitchFamily="49" charset="-122"/>
              </a:rPr>
              <a:t>对于三变量</a:t>
            </a:r>
            <a:r>
              <a:rPr lang="en-US" altLang="zh-CN" b="1" dirty="0">
                <a:latin typeface="黑体" panose="02010609060101010101" pitchFamily="49" charset="-122"/>
                <a:ea typeface="黑体" panose="02010609060101010101" pitchFamily="49" charset="-122"/>
              </a:rPr>
              <a:t>A,B,C</a:t>
            </a:r>
            <a:r>
              <a:rPr lang="zh-CN" altLang="en-US" b="1" dirty="0">
                <a:latin typeface="黑体" panose="02010609060101010101" pitchFamily="49" charset="-122"/>
                <a:ea typeface="黑体" panose="02010609060101010101" pitchFamily="49" charset="-122"/>
              </a:rPr>
              <a:t>而言，与运算的逻辑表达式为：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35</a:t>
            </a:fld>
            <a:r>
              <a:rPr lang="zh-CN" altLang="en-US" sz="1400" dirty="0">
                <a:ea typeface="楷体_GB2312"/>
              </a:rPr>
              <a:t>）</a:t>
            </a:r>
          </a:p>
        </p:txBody>
      </p:sp>
      <p:sp>
        <p:nvSpPr>
          <p:cNvPr id="106498" name="Text Box 2"/>
          <p:cNvSpPr txBox="1"/>
          <p:nvPr/>
        </p:nvSpPr>
        <p:spPr>
          <a:xfrm>
            <a:off x="250825" y="1268413"/>
            <a:ext cx="8713788" cy="2982912"/>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rgbClr val="993300"/>
                </a:solidFill>
                <a:ea typeface="黑体" panose="02010609060101010101" pitchFamily="49" charset="-122"/>
              </a:rPr>
              <a:t>    </a:t>
            </a:r>
            <a:r>
              <a:rPr lang="zh-CN" altLang="en-US" sz="2400" b="1" dirty="0">
                <a:solidFill>
                  <a:srgbClr val="993300"/>
                </a:solidFill>
                <a:ea typeface="黑体" panose="02010609060101010101" pitchFamily="49" charset="-122"/>
              </a:rPr>
              <a:t>定义：</a:t>
            </a:r>
            <a:r>
              <a:rPr lang="zh-CN" altLang="en-US" sz="2400" b="1" dirty="0">
                <a:latin typeface="Tahoma" panose="020B0604030504040204" pitchFamily="34" charset="0"/>
                <a:ea typeface="黑体" panose="02010609060101010101" pitchFamily="49" charset="-122"/>
              </a:rPr>
              <a:t>决定某一件事情的各个条件中，只要有</a:t>
            </a:r>
            <a:r>
              <a:rPr lang="zh-CN" altLang="en-US" sz="2400" b="1" dirty="0">
                <a:solidFill>
                  <a:srgbClr val="CC3300"/>
                </a:solidFill>
                <a:latin typeface="Tahoma" panose="020B0604030504040204" pitchFamily="34" charset="0"/>
                <a:ea typeface="黑体" panose="02010609060101010101" pitchFamily="49" charset="-122"/>
              </a:rPr>
              <a:t>一个或一个以上</a:t>
            </a:r>
            <a:r>
              <a:rPr lang="zh-CN" altLang="en-US" sz="2400" b="1" dirty="0">
                <a:latin typeface="Tahoma" panose="020B0604030504040204" pitchFamily="34" charset="0"/>
                <a:ea typeface="黑体" panose="02010609060101010101" pitchFamily="49" charset="-122"/>
              </a:rPr>
              <a:t>的条件具备，这件事情就会发生，这样的因果关系称为或逻辑关系。或逻辑关系用或运算（逻辑加）描述。</a:t>
            </a:r>
          </a:p>
          <a:p>
            <a:pPr marL="0" lvl="0" indent="0" eaLnBrk="1" hangingPunct="1">
              <a:spcBef>
                <a:spcPct val="0"/>
              </a:spcBef>
              <a:buNone/>
            </a:pPr>
            <a:r>
              <a:rPr lang="zh-CN" altLang="en-US" sz="2400" b="1" dirty="0">
                <a:latin typeface="Tahoma" panose="020B0604030504040204" pitchFamily="34" charset="0"/>
                <a:ea typeface="黑体" panose="02010609060101010101" pitchFamily="49" charset="-122"/>
              </a:rPr>
              <a:t>    两变量</a:t>
            </a:r>
            <a:r>
              <a:rPr lang="zh-CN" altLang="en-US" sz="2400" b="1" dirty="0">
                <a:latin typeface="黑体" panose="02010609060101010101" pitchFamily="49" charset="-122"/>
                <a:ea typeface="黑体" panose="02010609060101010101" pitchFamily="49" charset="-122"/>
              </a:rPr>
              <a:t>或逻辑关系式为：</a:t>
            </a:r>
            <a:r>
              <a:rPr lang="en-US" altLang="zh-CN" sz="2400" b="1" dirty="0">
                <a:latin typeface="黑体" panose="02010609060101010101" pitchFamily="49" charset="-122"/>
                <a:ea typeface="黑体" panose="02010609060101010101" pitchFamily="49" charset="-122"/>
              </a:rPr>
              <a:t>Y</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A</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B</a:t>
            </a:r>
            <a:r>
              <a:rPr lang="zh-CN" altLang="en-US" sz="2400" b="1" dirty="0">
                <a:latin typeface="黑体" panose="02010609060101010101" pitchFamily="49" charset="-122"/>
                <a:ea typeface="黑体" panose="02010609060101010101" pitchFamily="49" charset="-122"/>
              </a:rPr>
              <a:t>。该逻辑关系可用称之为</a:t>
            </a:r>
            <a:r>
              <a:rPr lang="zh-CN" altLang="en-US" sz="2400" b="1" dirty="0">
                <a:solidFill>
                  <a:srgbClr val="FF0000"/>
                </a:solidFill>
                <a:latin typeface="黑体" panose="02010609060101010101" pitchFamily="49" charset="-122"/>
                <a:ea typeface="黑体" panose="02010609060101010101" pitchFamily="49" charset="-122"/>
              </a:rPr>
              <a:t>真值表</a:t>
            </a:r>
            <a:r>
              <a:rPr lang="zh-CN" altLang="en-US" sz="2400" b="1" dirty="0">
                <a:latin typeface="黑体" panose="02010609060101010101" pitchFamily="49" charset="-122"/>
                <a:ea typeface="黑体" panose="02010609060101010101" pitchFamily="49" charset="-122"/>
              </a:rPr>
              <a:t>右下表描述。</a:t>
            </a:r>
          </a:p>
          <a:p>
            <a:pPr marL="0" lvl="0" indent="0" eaLnBrk="1" hangingPunct="1">
              <a:spcBef>
                <a:spcPct val="0"/>
              </a:spcBef>
              <a:buNone/>
            </a:pPr>
            <a:r>
              <a:rPr lang="zh-CN" altLang="en-US" sz="2400" b="1" dirty="0">
                <a:latin typeface="黑体" panose="02010609060101010101" pitchFamily="49" charset="-122"/>
                <a:ea typeface="黑体" panose="02010609060101010101" pitchFamily="49" charset="-122"/>
              </a:rPr>
              <a:t>  实现或逻辑关系的电路称为</a:t>
            </a:r>
            <a:r>
              <a:rPr lang="zh-CN" altLang="en-US" sz="2400" b="1" dirty="0">
                <a:solidFill>
                  <a:srgbClr val="FF0000"/>
                </a:solidFill>
                <a:latin typeface="黑体" panose="02010609060101010101" pitchFamily="49" charset="-122"/>
                <a:ea typeface="黑体" panose="02010609060101010101" pitchFamily="49" charset="-122"/>
              </a:rPr>
              <a:t>或门</a:t>
            </a:r>
            <a:r>
              <a:rPr lang="zh-CN" altLang="en-US" sz="2400" b="1" dirty="0">
                <a:latin typeface="黑体" panose="02010609060101010101" pitchFamily="49" charset="-122"/>
                <a:ea typeface="黑体" panose="02010609060101010101" pitchFamily="49" charset="-122"/>
              </a:rPr>
              <a:t>。或门的逻辑符号如左下图所示。</a:t>
            </a:r>
            <a:r>
              <a:rPr lang="zh-CN" altLang="en-US"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en-US" altLang="zh-CN"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的意思是：当输入逻辑变量</a:t>
            </a:r>
            <a:r>
              <a:rPr lang="en-US" altLang="zh-CN" sz="2400" b="1" dirty="0">
                <a:latin typeface="黑体" panose="02010609060101010101" pitchFamily="49" charset="-122"/>
                <a:ea typeface="黑体" panose="02010609060101010101" pitchFamily="49" charset="-122"/>
              </a:rPr>
              <a:t>A</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B</a:t>
            </a:r>
            <a:r>
              <a:rPr lang="zh-CN" altLang="en-US" sz="2400" b="1" dirty="0">
                <a:latin typeface="黑体" panose="02010609060101010101" pitchFamily="49" charset="-122"/>
                <a:ea typeface="黑体" panose="02010609060101010101" pitchFamily="49" charset="-122"/>
              </a:rPr>
              <a:t>为</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的个数大于等于</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个时，输出</a:t>
            </a:r>
            <a:r>
              <a:rPr lang="en-US" altLang="zh-CN" sz="2400" b="1" dirty="0">
                <a:latin typeface="黑体" panose="02010609060101010101" pitchFamily="49" charset="-122"/>
                <a:ea typeface="黑体" panose="02010609060101010101" pitchFamily="49" charset="-122"/>
              </a:rPr>
              <a:t>Y</a:t>
            </a:r>
            <a:r>
              <a:rPr lang="zh-CN" altLang="en-US" sz="2400" b="1" dirty="0">
                <a:latin typeface="黑体" panose="02010609060101010101" pitchFamily="49" charset="-122"/>
                <a:ea typeface="黑体" panose="02010609060101010101" pitchFamily="49" charset="-122"/>
              </a:rPr>
              <a:t>为</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p>
        </p:txBody>
      </p:sp>
      <p:sp>
        <p:nvSpPr>
          <p:cNvPr id="47108" name="Text Box 3"/>
          <p:cNvSpPr txBox="1"/>
          <p:nvPr/>
        </p:nvSpPr>
        <p:spPr>
          <a:xfrm>
            <a:off x="454025" y="460375"/>
            <a:ext cx="60483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chemeClr val="tx2"/>
                </a:solidFill>
                <a:latin typeface="黑体" panose="02010609060101010101" pitchFamily="49" charset="-122"/>
                <a:ea typeface="黑体" panose="02010609060101010101" pitchFamily="49" charset="-122"/>
              </a:rPr>
              <a:t>2</a:t>
            </a:r>
            <a:r>
              <a:rPr lang="zh-CN" altLang="en-US" b="1" dirty="0">
                <a:solidFill>
                  <a:schemeClr val="tx2"/>
                </a:solidFill>
                <a:latin typeface="黑体" panose="02010609060101010101" pitchFamily="49" charset="-122"/>
                <a:ea typeface="黑体" panose="02010609060101010101" pitchFamily="49" charset="-122"/>
              </a:rPr>
              <a:t>、或运算（逻辑加）</a:t>
            </a:r>
          </a:p>
        </p:txBody>
      </p:sp>
      <p:grpSp>
        <p:nvGrpSpPr>
          <p:cNvPr id="106501" name="Group 5"/>
          <p:cNvGrpSpPr/>
          <p:nvPr/>
        </p:nvGrpSpPr>
        <p:grpSpPr>
          <a:xfrm>
            <a:off x="5364163" y="3970338"/>
            <a:ext cx="3384550" cy="2698750"/>
            <a:chOff x="3379" y="2501"/>
            <a:chExt cx="2132" cy="1700"/>
          </a:xfrm>
        </p:grpSpPr>
        <p:sp>
          <p:nvSpPr>
            <p:cNvPr id="47128" name="AutoShape 6"/>
            <p:cNvSpPr>
              <a:spLocks noChangeAspect="1" noTextEdit="1"/>
            </p:cNvSpPr>
            <p:nvPr/>
          </p:nvSpPr>
          <p:spPr>
            <a:xfrm>
              <a:off x="3379" y="2501"/>
              <a:ext cx="2132" cy="1700"/>
            </a:xfrm>
            <a:prstGeom prst="rect">
              <a:avLst/>
            </a:prstGeom>
            <a:solidFill>
              <a:srgbClr val="CCFFFF"/>
            </a:solidFill>
            <a:ln w="9525">
              <a:noFill/>
            </a:ln>
          </p:spPr>
          <p:txBody>
            <a:bodyPr/>
            <a:lstStyle/>
            <a:p>
              <a:endParaRPr lang="zh-CN" altLang="en-US"/>
            </a:p>
          </p:txBody>
        </p:sp>
        <p:sp>
          <p:nvSpPr>
            <p:cNvPr id="47129" name="Rectangle 7"/>
            <p:cNvSpPr/>
            <p:nvPr/>
          </p:nvSpPr>
          <p:spPr>
            <a:xfrm>
              <a:off x="3631" y="2659"/>
              <a:ext cx="55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800" i="1" dirty="0">
                  <a:solidFill>
                    <a:srgbClr val="000000"/>
                  </a:solidFill>
                  <a:ea typeface="楷体_GB2312"/>
                </a:rPr>
                <a:t>A     B</a:t>
              </a:r>
              <a:endParaRPr lang="en-US" altLang="zh-CN" sz="2400" dirty="0">
                <a:latin typeface="楷体_GB2312"/>
                <a:ea typeface="楷体_GB2312"/>
              </a:endParaRPr>
            </a:p>
          </p:txBody>
        </p:sp>
        <p:sp>
          <p:nvSpPr>
            <p:cNvPr id="47130" name="Rectangle 8"/>
            <p:cNvSpPr/>
            <p:nvPr/>
          </p:nvSpPr>
          <p:spPr>
            <a:xfrm>
              <a:off x="4964" y="2659"/>
              <a:ext cx="125"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800" i="1" dirty="0">
                  <a:solidFill>
                    <a:srgbClr val="000000"/>
                  </a:solidFill>
                  <a:ea typeface="楷体_GB2312"/>
                </a:rPr>
                <a:t>Y</a:t>
              </a:r>
              <a:endParaRPr lang="en-US" altLang="zh-CN" sz="2800" i="1" dirty="0">
                <a:latin typeface="楷体_GB2312"/>
                <a:ea typeface="楷体_GB2312"/>
              </a:endParaRPr>
            </a:p>
          </p:txBody>
        </p:sp>
        <p:sp>
          <p:nvSpPr>
            <p:cNvPr id="47131" name="Line 9"/>
            <p:cNvSpPr/>
            <p:nvPr/>
          </p:nvSpPr>
          <p:spPr>
            <a:xfrm>
              <a:off x="3561" y="2624"/>
              <a:ext cx="1837" cy="0"/>
            </a:xfrm>
            <a:prstGeom prst="line">
              <a:avLst/>
            </a:prstGeom>
            <a:ln w="38100" cap="flat" cmpd="sng">
              <a:solidFill>
                <a:srgbClr val="000000"/>
              </a:solidFill>
              <a:prstDash val="solid"/>
              <a:headEnd type="none" w="med" len="med"/>
              <a:tailEnd type="none" w="med" len="med"/>
            </a:ln>
          </p:spPr>
        </p:sp>
        <p:sp>
          <p:nvSpPr>
            <p:cNvPr id="47132" name="Rectangle 10"/>
            <p:cNvSpPr/>
            <p:nvPr/>
          </p:nvSpPr>
          <p:spPr>
            <a:xfrm>
              <a:off x="4786" y="2622"/>
              <a:ext cx="22" cy="14"/>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7133" name="Line 11"/>
            <p:cNvSpPr/>
            <p:nvPr/>
          </p:nvSpPr>
          <p:spPr>
            <a:xfrm>
              <a:off x="4786" y="2622"/>
              <a:ext cx="22" cy="0"/>
            </a:xfrm>
            <a:prstGeom prst="line">
              <a:avLst/>
            </a:prstGeom>
            <a:ln w="0" cap="flat" cmpd="sng">
              <a:solidFill>
                <a:srgbClr val="000000"/>
              </a:solidFill>
              <a:prstDash val="solid"/>
              <a:headEnd type="none" w="med" len="med"/>
              <a:tailEnd type="none" w="med" len="med"/>
            </a:ln>
          </p:spPr>
        </p:sp>
        <p:sp>
          <p:nvSpPr>
            <p:cNvPr id="47134" name="Line 12"/>
            <p:cNvSpPr/>
            <p:nvPr/>
          </p:nvSpPr>
          <p:spPr>
            <a:xfrm>
              <a:off x="4786" y="2622"/>
              <a:ext cx="0" cy="14"/>
            </a:xfrm>
            <a:prstGeom prst="line">
              <a:avLst/>
            </a:prstGeom>
            <a:ln w="0" cap="flat" cmpd="sng">
              <a:solidFill>
                <a:srgbClr val="000000"/>
              </a:solidFill>
              <a:prstDash val="solid"/>
              <a:headEnd type="none" w="med" len="med"/>
              <a:tailEnd type="none" w="med" len="med"/>
            </a:ln>
          </p:spPr>
        </p:sp>
        <p:sp>
          <p:nvSpPr>
            <p:cNvPr id="47135" name="Rectangle 13"/>
            <p:cNvSpPr/>
            <p:nvPr/>
          </p:nvSpPr>
          <p:spPr>
            <a:xfrm>
              <a:off x="4786" y="2636"/>
              <a:ext cx="22" cy="28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7136" name="Line 14"/>
            <p:cNvSpPr/>
            <p:nvPr/>
          </p:nvSpPr>
          <p:spPr>
            <a:xfrm>
              <a:off x="4786" y="2636"/>
              <a:ext cx="0" cy="283"/>
            </a:xfrm>
            <a:prstGeom prst="line">
              <a:avLst/>
            </a:prstGeom>
            <a:ln w="0" cap="flat" cmpd="sng">
              <a:solidFill>
                <a:srgbClr val="000000"/>
              </a:solidFill>
              <a:prstDash val="solid"/>
              <a:headEnd type="none" w="med" len="med"/>
              <a:tailEnd type="none" w="med" len="med"/>
            </a:ln>
          </p:spPr>
        </p:sp>
        <p:sp>
          <p:nvSpPr>
            <p:cNvPr id="47137" name="Rectangle 15"/>
            <p:cNvSpPr/>
            <p:nvPr/>
          </p:nvSpPr>
          <p:spPr>
            <a:xfrm>
              <a:off x="3697" y="3004"/>
              <a:ext cx="480"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400" dirty="0">
                  <a:solidFill>
                    <a:srgbClr val="000000"/>
                  </a:solidFill>
                  <a:ea typeface="楷体_GB2312"/>
                </a:rPr>
                <a:t>0      0</a:t>
              </a:r>
              <a:endParaRPr lang="en-US" altLang="zh-CN" sz="2400" dirty="0">
                <a:latin typeface="楷体_GB2312"/>
                <a:ea typeface="楷体_GB2312"/>
              </a:endParaRPr>
            </a:p>
          </p:txBody>
        </p:sp>
        <p:sp>
          <p:nvSpPr>
            <p:cNvPr id="47138" name="Rectangle 16"/>
            <p:cNvSpPr/>
            <p:nvPr/>
          </p:nvSpPr>
          <p:spPr>
            <a:xfrm>
              <a:off x="3697" y="3288"/>
              <a:ext cx="480"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400" dirty="0">
                  <a:solidFill>
                    <a:srgbClr val="000000"/>
                  </a:solidFill>
                  <a:ea typeface="楷体_GB2312"/>
                </a:rPr>
                <a:t>0      1</a:t>
              </a:r>
              <a:endParaRPr lang="en-US" altLang="zh-CN" sz="2400" dirty="0">
                <a:latin typeface="楷体_GB2312"/>
                <a:ea typeface="楷体_GB2312"/>
              </a:endParaRPr>
            </a:p>
          </p:txBody>
        </p:sp>
        <p:sp>
          <p:nvSpPr>
            <p:cNvPr id="47139" name="Rectangle 17"/>
            <p:cNvSpPr/>
            <p:nvPr/>
          </p:nvSpPr>
          <p:spPr>
            <a:xfrm>
              <a:off x="3697" y="3571"/>
              <a:ext cx="480"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400" dirty="0">
                  <a:solidFill>
                    <a:srgbClr val="000000"/>
                  </a:solidFill>
                  <a:ea typeface="楷体_GB2312"/>
                </a:rPr>
                <a:t>1      0</a:t>
              </a:r>
              <a:endParaRPr lang="en-US" altLang="zh-CN" sz="2400" dirty="0">
                <a:latin typeface="楷体_GB2312"/>
                <a:ea typeface="楷体_GB2312"/>
              </a:endParaRPr>
            </a:p>
          </p:txBody>
        </p:sp>
        <p:sp>
          <p:nvSpPr>
            <p:cNvPr id="47140" name="Rectangle 18"/>
            <p:cNvSpPr/>
            <p:nvPr/>
          </p:nvSpPr>
          <p:spPr>
            <a:xfrm>
              <a:off x="3719" y="3832"/>
              <a:ext cx="480"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400" dirty="0">
                  <a:solidFill>
                    <a:srgbClr val="000000"/>
                  </a:solidFill>
                  <a:ea typeface="楷体_GB2312"/>
                </a:rPr>
                <a:t>1      1</a:t>
              </a:r>
              <a:endParaRPr lang="en-US" altLang="zh-CN" sz="2400" dirty="0">
                <a:latin typeface="楷体_GB2312"/>
                <a:ea typeface="楷体_GB2312"/>
              </a:endParaRPr>
            </a:p>
          </p:txBody>
        </p:sp>
        <p:sp>
          <p:nvSpPr>
            <p:cNvPr id="47141" name="Rectangle 19"/>
            <p:cNvSpPr/>
            <p:nvPr/>
          </p:nvSpPr>
          <p:spPr>
            <a:xfrm>
              <a:off x="4964" y="3004"/>
              <a:ext cx="96"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400" dirty="0">
                  <a:solidFill>
                    <a:srgbClr val="000000"/>
                  </a:solidFill>
                  <a:ea typeface="楷体_GB2312"/>
                </a:rPr>
                <a:t>0</a:t>
              </a:r>
              <a:endParaRPr lang="en-US" altLang="zh-CN" sz="2400" dirty="0">
                <a:latin typeface="楷体_GB2312"/>
                <a:ea typeface="楷体_GB2312"/>
              </a:endParaRPr>
            </a:p>
          </p:txBody>
        </p:sp>
        <p:sp>
          <p:nvSpPr>
            <p:cNvPr id="47142" name="Rectangle 20"/>
            <p:cNvSpPr/>
            <p:nvPr/>
          </p:nvSpPr>
          <p:spPr>
            <a:xfrm>
              <a:off x="4964" y="3288"/>
              <a:ext cx="96"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400" dirty="0">
                  <a:solidFill>
                    <a:srgbClr val="000000"/>
                  </a:solidFill>
                  <a:ea typeface="楷体_GB2312"/>
                </a:rPr>
                <a:t>1</a:t>
              </a:r>
              <a:endParaRPr lang="en-US" altLang="zh-CN" sz="2400" dirty="0">
                <a:latin typeface="楷体_GB2312"/>
                <a:ea typeface="楷体_GB2312"/>
              </a:endParaRPr>
            </a:p>
          </p:txBody>
        </p:sp>
        <p:sp>
          <p:nvSpPr>
            <p:cNvPr id="47143" name="Rectangle 21"/>
            <p:cNvSpPr/>
            <p:nvPr/>
          </p:nvSpPr>
          <p:spPr>
            <a:xfrm>
              <a:off x="4964" y="3571"/>
              <a:ext cx="96"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400" dirty="0">
                  <a:solidFill>
                    <a:srgbClr val="000000"/>
                  </a:solidFill>
                  <a:ea typeface="楷体_GB2312"/>
                </a:rPr>
                <a:t>1</a:t>
              </a:r>
              <a:endParaRPr lang="en-US" altLang="zh-CN" sz="2400" dirty="0">
                <a:latin typeface="楷体_GB2312"/>
                <a:ea typeface="楷体_GB2312"/>
              </a:endParaRPr>
            </a:p>
          </p:txBody>
        </p:sp>
        <p:sp>
          <p:nvSpPr>
            <p:cNvPr id="47144" name="Rectangle 22"/>
            <p:cNvSpPr/>
            <p:nvPr/>
          </p:nvSpPr>
          <p:spPr>
            <a:xfrm>
              <a:off x="4964" y="3854"/>
              <a:ext cx="96"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400" dirty="0">
                  <a:solidFill>
                    <a:srgbClr val="000000"/>
                  </a:solidFill>
                  <a:ea typeface="楷体_GB2312"/>
                </a:rPr>
                <a:t>1</a:t>
              </a:r>
              <a:endParaRPr lang="en-US" altLang="zh-CN" sz="2400" dirty="0">
                <a:latin typeface="楷体_GB2312"/>
                <a:ea typeface="楷体_GB2312"/>
              </a:endParaRPr>
            </a:p>
          </p:txBody>
        </p:sp>
        <p:sp>
          <p:nvSpPr>
            <p:cNvPr id="47145" name="Rectangle 23"/>
            <p:cNvSpPr/>
            <p:nvPr/>
          </p:nvSpPr>
          <p:spPr>
            <a:xfrm>
              <a:off x="4786" y="2919"/>
              <a:ext cx="22" cy="1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7146" name="Line 24"/>
            <p:cNvSpPr/>
            <p:nvPr/>
          </p:nvSpPr>
          <p:spPr>
            <a:xfrm>
              <a:off x="4786" y="2919"/>
              <a:ext cx="22" cy="0"/>
            </a:xfrm>
            <a:prstGeom prst="line">
              <a:avLst/>
            </a:prstGeom>
            <a:ln w="0" cap="flat" cmpd="sng">
              <a:solidFill>
                <a:srgbClr val="000000"/>
              </a:solidFill>
              <a:prstDash val="solid"/>
              <a:headEnd type="none" w="med" len="med"/>
              <a:tailEnd type="none" w="med" len="med"/>
            </a:ln>
          </p:spPr>
        </p:sp>
        <p:sp>
          <p:nvSpPr>
            <p:cNvPr id="47147" name="Line 25"/>
            <p:cNvSpPr/>
            <p:nvPr/>
          </p:nvSpPr>
          <p:spPr>
            <a:xfrm>
              <a:off x="4786" y="2919"/>
              <a:ext cx="0" cy="15"/>
            </a:xfrm>
            <a:prstGeom prst="line">
              <a:avLst/>
            </a:prstGeom>
            <a:ln w="0" cap="flat" cmpd="sng">
              <a:solidFill>
                <a:srgbClr val="000000"/>
              </a:solidFill>
              <a:prstDash val="solid"/>
              <a:headEnd type="none" w="med" len="med"/>
              <a:tailEnd type="none" w="med" len="med"/>
            </a:ln>
          </p:spPr>
        </p:sp>
        <p:sp>
          <p:nvSpPr>
            <p:cNvPr id="47148" name="Rectangle 26"/>
            <p:cNvSpPr/>
            <p:nvPr/>
          </p:nvSpPr>
          <p:spPr>
            <a:xfrm>
              <a:off x="4786" y="2934"/>
              <a:ext cx="22" cy="11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7149" name="Line 27"/>
            <p:cNvSpPr/>
            <p:nvPr/>
          </p:nvSpPr>
          <p:spPr>
            <a:xfrm>
              <a:off x="4786" y="2934"/>
              <a:ext cx="0" cy="1119"/>
            </a:xfrm>
            <a:prstGeom prst="line">
              <a:avLst/>
            </a:prstGeom>
            <a:ln w="0" cap="flat" cmpd="sng">
              <a:solidFill>
                <a:srgbClr val="000000"/>
              </a:solidFill>
              <a:prstDash val="solid"/>
              <a:headEnd type="none" w="med" len="med"/>
              <a:tailEnd type="none" w="med" len="med"/>
            </a:ln>
          </p:spPr>
        </p:sp>
        <p:sp>
          <p:nvSpPr>
            <p:cNvPr id="47150" name="Rectangle 28"/>
            <p:cNvSpPr/>
            <p:nvPr/>
          </p:nvSpPr>
          <p:spPr>
            <a:xfrm>
              <a:off x="4786" y="4053"/>
              <a:ext cx="22" cy="14"/>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7151" name="Line 29"/>
            <p:cNvSpPr/>
            <p:nvPr/>
          </p:nvSpPr>
          <p:spPr>
            <a:xfrm>
              <a:off x="4786" y="4053"/>
              <a:ext cx="22" cy="0"/>
            </a:xfrm>
            <a:prstGeom prst="line">
              <a:avLst/>
            </a:prstGeom>
            <a:ln w="0" cap="flat" cmpd="sng">
              <a:solidFill>
                <a:srgbClr val="000000"/>
              </a:solidFill>
              <a:prstDash val="solid"/>
              <a:headEnd type="none" w="med" len="med"/>
              <a:tailEnd type="none" w="med" len="med"/>
            </a:ln>
          </p:spPr>
        </p:sp>
        <p:sp>
          <p:nvSpPr>
            <p:cNvPr id="47152" name="Line 30"/>
            <p:cNvSpPr/>
            <p:nvPr/>
          </p:nvSpPr>
          <p:spPr>
            <a:xfrm>
              <a:off x="4786" y="4053"/>
              <a:ext cx="0" cy="14"/>
            </a:xfrm>
            <a:prstGeom prst="line">
              <a:avLst/>
            </a:prstGeom>
            <a:ln w="0" cap="flat" cmpd="sng">
              <a:solidFill>
                <a:srgbClr val="000000"/>
              </a:solidFill>
              <a:prstDash val="solid"/>
              <a:headEnd type="none" w="med" len="med"/>
              <a:tailEnd type="none" w="med" len="med"/>
            </a:ln>
          </p:spPr>
        </p:sp>
        <p:sp>
          <p:nvSpPr>
            <p:cNvPr id="47153" name="Line 31"/>
            <p:cNvSpPr/>
            <p:nvPr/>
          </p:nvSpPr>
          <p:spPr>
            <a:xfrm>
              <a:off x="3561" y="2952"/>
              <a:ext cx="1837" cy="0"/>
            </a:xfrm>
            <a:prstGeom prst="line">
              <a:avLst/>
            </a:prstGeom>
            <a:ln w="38100" cap="flat" cmpd="sng">
              <a:solidFill>
                <a:srgbClr val="000000"/>
              </a:solidFill>
              <a:prstDash val="solid"/>
              <a:headEnd type="none" w="med" len="med"/>
              <a:tailEnd type="none" w="med" len="med"/>
            </a:ln>
          </p:spPr>
        </p:sp>
        <p:sp>
          <p:nvSpPr>
            <p:cNvPr id="47154" name="Line 32"/>
            <p:cNvSpPr/>
            <p:nvPr/>
          </p:nvSpPr>
          <p:spPr>
            <a:xfrm>
              <a:off x="3561" y="4078"/>
              <a:ext cx="1837" cy="0"/>
            </a:xfrm>
            <a:prstGeom prst="line">
              <a:avLst/>
            </a:prstGeom>
            <a:ln w="38100" cap="flat" cmpd="sng">
              <a:solidFill>
                <a:srgbClr val="000000"/>
              </a:solidFill>
              <a:prstDash val="solid"/>
              <a:headEnd type="none" w="med" len="med"/>
              <a:tailEnd type="none" w="med" len="med"/>
            </a:ln>
          </p:spPr>
        </p:sp>
      </p:grpSp>
      <p:grpSp>
        <p:nvGrpSpPr>
          <p:cNvPr id="106547" name="Group 51"/>
          <p:cNvGrpSpPr/>
          <p:nvPr/>
        </p:nvGrpSpPr>
        <p:grpSpPr>
          <a:xfrm>
            <a:off x="461963" y="4435475"/>
            <a:ext cx="3390900" cy="1255713"/>
            <a:chOff x="309" y="3010"/>
            <a:chExt cx="2136" cy="1156"/>
          </a:xfrm>
        </p:grpSpPr>
        <p:sp>
          <p:nvSpPr>
            <p:cNvPr id="47112" name="AutoShape 34"/>
            <p:cNvSpPr>
              <a:spLocks noChangeAspect="1" noTextEdit="1"/>
            </p:cNvSpPr>
            <p:nvPr/>
          </p:nvSpPr>
          <p:spPr>
            <a:xfrm>
              <a:off x="309" y="3010"/>
              <a:ext cx="2041" cy="1156"/>
            </a:xfrm>
            <a:prstGeom prst="rect">
              <a:avLst/>
            </a:prstGeom>
            <a:solidFill>
              <a:srgbClr val="D9FFEC"/>
            </a:solidFill>
            <a:ln w="9525">
              <a:noFill/>
            </a:ln>
          </p:spPr>
          <p:txBody>
            <a:bodyPr/>
            <a:lstStyle/>
            <a:p>
              <a:endParaRPr lang="zh-CN" altLang="en-US"/>
            </a:p>
          </p:txBody>
        </p:sp>
        <p:sp>
          <p:nvSpPr>
            <p:cNvPr id="47113" name="Rectangle 35"/>
            <p:cNvSpPr/>
            <p:nvPr/>
          </p:nvSpPr>
          <p:spPr>
            <a:xfrm>
              <a:off x="422" y="3157"/>
              <a:ext cx="619" cy="83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7114" name="Rectangle 36"/>
            <p:cNvSpPr/>
            <p:nvPr/>
          </p:nvSpPr>
          <p:spPr>
            <a:xfrm>
              <a:off x="422" y="3195"/>
              <a:ext cx="142" cy="27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900" i="1" dirty="0">
                  <a:solidFill>
                    <a:srgbClr val="000000"/>
                  </a:solidFill>
                  <a:ea typeface="楷体_GB2312"/>
                </a:rPr>
                <a:t>A</a:t>
              </a:r>
              <a:endParaRPr lang="en-US" altLang="zh-CN" sz="2400" dirty="0">
                <a:latin typeface="楷体_GB2312"/>
                <a:ea typeface="楷体_GB2312"/>
              </a:endParaRPr>
            </a:p>
          </p:txBody>
        </p:sp>
        <p:sp>
          <p:nvSpPr>
            <p:cNvPr id="47115" name="Rectangle 37"/>
            <p:cNvSpPr/>
            <p:nvPr/>
          </p:nvSpPr>
          <p:spPr>
            <a:xfrm>
              <a:off x="422" y="3596"/>
              <a:ext cx="142" cy="27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900" i="1" dirty="0">
                  <a:solidFill>
                    <a:srgbClr val="000000"/>
                  </a:solidFill>
                  <a:ea typeface="楷体_GB2312"/>
                </a:rPr>
                <a:t>B</a:t>
              </a:r>
              <a:endParaRPr lang="en-US" altLang="zh-CN" sz="2400" dirty="0">
                <a:latin typeface="楷体_GB2312"/>
                <a:ea typeface="楷体_GB2312"/>
              </a:endParaRPr>
            </a:p>
          </p:txBody>
        </p:sp>
        <p:sp>
          <p:nvSpPr>
            <p:cNvPr id="47116" name="Line 38"/>
            <p:cNvSpPr/>
            <p:nvPr/>
          </p:nvSpPr>
          <p:spPr>
            <a:xfrm>
              <a:off x="656" y="3367"/>
              <a:ext cx="1003" cy="0"/>
            </a:xfrm>
            <a:prstGeom prst="line">
              <a:avLst/>
            </a:prstGeom>
            <a:ln w="26988" cap="flat" cmpd="sng">
              <a:solidFill>
                <a:srgbClr val="000000"/>
              </a:solidFill>
              <a:prstDash val="solid"/>
              <a:headEnd type="none" w="med" len="med"/>
              <a:tailEnd type="none" w="med" len="med"/>
            </a:ln>
          </p:spPr>
        </p:sp>
        <p:sp>
          <p:nvSpPr>
            <p:cNvPr id="47117" name="Line 39"/>
            <p:cNvSpPr/>
            <p:nvPr/>
          </p:nvSpPr>
          <p:spPr>
            <a:xfrm>
              <a:off x="656" y="3767"/>
              <a:ext cx="1003" cy="0"/>
            </a:xfrm>
            <a:prstGeom prst="line">
              <a:avLst/>
            </a:prstGeom>
            <a:ln w="26988" cap="flat" cmpd="sng">
              <a:solidFill>
                <a:srgbClr val="000000"/>
              </a:solidFill>
              <a:prstDash val="solid"/>
              <a:headEnd type="none" w="med" len="med"/>
              <a:tailEnd type="none" w="med" len="med"/>
            </a:ln>
          </p:spPr>
        </p:sp>
        <p:sp>
          <p:nvSpPr>
            <p:cNvPr id="47118" name="Line 40"/>
            <p:cNvSpPr/>
            <p:nvPr/>
          </p:nvSpPr>
          <p:spPr>
            <a:xfrm>
              <a:off x="1258" y="3577"/>
              <a:ext cx="802" cy="0"/>
            </a:xfrm>
            <a:prstGeom prst="line">
              <a:avLst/>
            </a:prstGeom>
            <a:ln w="26988" cap="flat" cmpd="sng">
              <a:solidFill>
                <a:srgbClr val="000000"/>
              </a:solidFill>
              <a:prstDash val="solid"/>
              <a:headEnd type="none" w="med" len="med"/>
              <a:tailEnd type="none" w="med" len="med"/>
            </a:ln>
          </p:spPr>
        </p:sp>
        <p:sp>
          <p:nvSpPr>
            <p:cNvPr id="47119" name="Oval 41"/>
            <p:cNvSpPr/>
            <p:nvPr/>
          </p:nvSpPr>
          <p:spPr>
            <a:xfrm>
              <a:off x="656" y="3329"/>
              <a:ext cx="84" cy="95"/>
            </a:xfrm>
            <a:prstGeom prst="ellipse">
              <a:avLst/>
            </a:prstGeom>
            <a:solidFill>
              <a:srgbClr val="FFFFFF"/>
            </a:solidFill>
            <a:ln w="26988"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7120" name="Oval 42"/>
            <p:cNvSpPr/>
            <p:nvPr/>
          </p:nvSpPr>
          <p:spPr>
            <a:xfrm>
              <a:off x="1993" y="3538"/>
              <a:ext cx="84" cy="96"/>
            </a:xfrm>
            <a:prstGeom prst="ellipse">
              <a:avLst/>
            </a:prstGeom>
            <a:solidFill>
              <a:srgbClr val="FFFFFF"/>
            </a:solidFill>
            <a:ln w="26988"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7121" name="Oval 43"/>
            <p:cNvSpPr/>
            <p:nvPr/>
          </p:nvSpPr>
          <p:spPr>
            <a:xfrm>
              <a:off x="656" y="3729"/>
              <a:ext cx="84" cy="95"/>
            </a:xfrm>
            <a:prstGeom prst="ellipse">
              <a:avLst/>
            </a:prstGeom>
            <a:solidFill>
              <a:srgbClr val="FFFFFF"/>
            </a:solidFill>
            <a:ln w="26988"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7122" name="Rectangle 44"/>
            <p:cNvSpPr/>
            <p:nvPr/>
          </p:nvSpPr>
          <p:spPr>
            <a:xfrm>
              <a:off x="2127" y="3329"/>
              <a:ext cx="318" cy="62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7123" name="Rectangle 45"/>
            <p:cNvSpPr/>
            <p:nvPr/>
          </p:nvSpPr>
          <p:spPr>
            <a:xfrm>
              <a:off x="2127" y="3443"/>
              <a:ext cx="129" cy="27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900" i="1" dirty="0">
                  <a:solidFill>
                    <a:srgbClr val="000000"/>
                  </a:solidFill>
                  <a:ea typeface="楷体_GB2312"/>
                </a:rPr>
                <a:t>Y</a:t>
              </a:r>
              <a:endParaRPr lang="en-US" altLang="zh-CN" sz="2400" dirty="0">
                <a:latin typeface="楷体_GB2312"/>
                <a:ea typeface="楷体_GB2312"/>
              </a:endParaRPr>
            </a:p>
          </p:txBody>
        </p:sp>
        <p:sp>
          <p:nvSpPr>
            <p:cNvPr id="47124" name="Rectangle 46"/>
            <p:cNvSpPr/>
            <p:nvPr/>
          </p:nvSpPr>
          <p:spPr>
            <a:xfrm>
              <a:off x="1091" y="3100"/>
              <a:ext cx="668" cy="953"/>
            </a:xfrm>
            <a:prstGeom prst="rect">
              <a:avLst/>
            </a:prstGeom>
            <a:solidFill>
              <a:srgbClr val="FFFFFF"/>
            </a:solidFill>
            <a:ln w="269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7125" name="Rectangle 47"/>
            <p:cNvSpPr/>
            <p:nvPr/>
          </p:nvSpPr>
          <p:spPr>
            <a:xfrm>
              <a:off x="1107" y="3138"/>
              <a:ext cx="66" cy="31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3300" dirty="0">
                  <a:solidFill>
                    <a:srgbClr val="000000"/>
                  </a:solidFill>
                  <a:ea typeface="楷体_GB2312"/>
                </a:rPr>
                <a:t> </a:t>
              </a:r>
              <a:endParaRPr lang="en-US" altLang="zh-CN" sz="2400" dirty="0">
                <a:latin typeface="楷体_GB2312"/>
                <a:ea typeface="楷体_GB2312"/>
              </a:endParaRPr>
            </a:p>
          </p:txBody>
        </p:sp>
        <p:sp>
          <p:nvSpPr>
            <p:cNvPr id="47126" name="Rectangle 48"/>
            <p:cNvSpPr/>
            <p:nvPr/>
          </p:nvSpPr>
          <p:spPr>
            <a:xfrm>
              <a:off x="1224" y="3157"/>
              <a:ext cx="264" cy="31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3300" dirty="0">
                  <a:solidFill>
                    <a:srgbClr val="000000"/>
                  </a:solidFill>
                  <a:latin typeface="宋体" panose="02010600030101010101" pitchFamily="2" charset="-122"/>
                  <a:ea typeface="楷体_GB2312"/>
                </a:rPr>
                <a:t>≥</a:t>
              </a:r>
              <a:endParaRPr lang="en-US" altLang="zh-CN" sz="2400" dirty="0">
                <a:latin typeface="楷体_GB2312"/>
                <a:ea typeface="楷体_GB2312"/>
              </a:endParaRPr>
            </a:p>
          </p:txBody>
        </p:sp>
        <p:sp>
          <p:nvSpPr>
            <p:cNvPr id="47127" name="Rectangle 49"/>
            <p:cNvSpPr/>
            <p:nvPr/>
          </p:nvSpPr>
          <p:spPr>
            <a:xfrm>
              <a:off x="1458" y="3138"/>
              <a:ext cx="132" cy="31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3300" dirty="0">
                  <a:solidFill>
                    <a:srgbClr val="000000"/>
                  </a:solidFill>
                  <a:ea typeface="楷体_GB2312"/>
                </a:rPr>
                <a:t>1</a:t>
              </a:r>
              <a:endParaRPr lang="en-US" altLang="zh-CN" sz="2400" dirty="0">
                <a:latin typeface="楷体_GB2312"/>
                <a:ea typeface="楷体_GB2312"/>
              </a:endParaRPr>
            </a:p>
          </p:txBody>
        </p:sp>
      </p:grpSp>
      <p:pic>
        <p:nvPicPr>
          <p:cNvPr id="35847" name="图片 1"/>
          <p:cNvPicPr>
            <a:picLocks noChangeAspect="1"/>
          </p:cNvPicPr>
          <p:nvPr/>
        </p:nvPicPr>
        <p:blipFill>
          <a:blip r:embed="rId2"/>
          <a:stretch>
            <a:fillRect/>
          </a:stretch>
        </p:blipFill>
        <p:spPr>
          <a:xfrm>
            <a:off x="1095375" y="5813425"/>
            <a:ext cx="2381250" cy="1049338"/>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8">
                                            <p:txEl>
                                              <p:pRg st="0" end="0"/>
                                            </p:txEl>
                                          </p:spTgt>
                                        </p:tgtEl>
                                        <p:attrNameLst>
                                          <p:attrName>style.visibility</p:attrName>
                                        </p:attrNameLst>
                                      </p:cBhvr>
                                      <p:to>
                                        <p:strVal val="visible"/>
                                      </p:to>
                                    </p:set>
                                    <p:anim calcmode="lin" valueType="num">
                                      <p:cBhvr additive="base">
                                        <p:cTn id="7" dur="500" fill="hold"/>
                                        <p:tgtEl>
                                          <p:spTgt spid="1064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498">
                                            <p:txEl>
                                              <p:pRg st="1" end="1"/>
                                            </p:txEl>
                                          </p:spTgt>
                                        </p:tgtEl>
                                        <p:attrNameLst>
                                          <p:attrName>style.visibility</p:attrName>
                                        </p:attrNameLst>
                                      </p:cBhvr>
                                      <p:to>
                                        <p:strVal val="visible"/>
                                      </p:to>
                                    </p:set>
                                    <p:anim calcmode="lin" valueType="num">
                                      <p:cBhvr additive="base">
                                        <p:cTn id="13" dur="500" fill="hold"/>
                                        <p:tgtEl>
                                          <p:spTgt spid="1064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4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6501"/>
                                        </p:tgtEl>
                                        <p:attrNameLst>
                                          <p:attrName>style.visibility</p:attrName>
                                        </p:attrNameLst>
                                      </p:cBhvr>
                                      <p:to>
                                        <p:strVal val="visible"/>
                                      </p:to>
                                    </p:set>
                                    <p:anim calcmode="lin" valueType="num">
                                      <p:cBhvr additive="base">
                                        <p:cTn id="19" dur="500" fill="hold"/>
                                        <p:tgtEl>
                                          <p:spTgt spid="106501"/>
                                        </p:tgtEl>
                                        <p:attrNameLst>
                                          <p:attrName>ppt_x</p:attrName>
                                        </p:attrNameLst>
                                      </p:cBhvr>
                                      <p:tavLst>
                                        <p:tav tm="0">
                                          <p:val>
                                            <p:strVal val="#ppt_x"/>
                                          </p:val>
                                        </p:tav>
                                        <p:tav tm="100000">
                                          <p:val>
                                            <p:strVal val="#ppt_x"/>
                                          </p:val>
                                        </p:tav>
                                      </p:tavLst>
                                    </p:anim>
                                    <p:anim calcmode="lin" valueType="num">
                                      <p:cBhvr additive="base">
                                        <p:cTn id="20" dur="500" fill="hold"/>
                                        <p:tgtEl>
                                          <p:spTgt spid="10650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6498">
                                            <p:txEl>
                                              <p:pRg st="2" end="2"/>
                                            </p:txEl>
                                          </p:spTgt>
                                        </p:tgtEl>
                                        <p:attrNameLst>
                                          <p:attrName>style.visibility</p:attrName>
                                        </p:attrNameLst>
                                      </p:cBhvr>
                                      <p:to>
                                        <p:strVal val="visible"/>
                                      </p:to>
                                    </p:set>
                                    <p:anim calcmode="lin" valueType="num">
                                      <p:cBhvr additive="base">
                                        <p:cTn id="25" dur="500" fill="hold"/>
                                        <p:tgtEl>
                                          <p:spTgt spid="10649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64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6547"/>
                                        </p:tgtEl>
                                        <p:attrNameLst>
                                          <p:attrName>style.visibility</p:attrName>
                                        </p:attrNameLst>
                                      </p:cBhvr>
                                      <p:to>
                                        <p:strVal val="visible"/>
                                      </p:to>
                                    </p:set>
                                    <p:anim calcmode="lin" valueType="num">
                                      <p:cBhvr additive="base">
                                        <p:cTn id="31" dur="500" fill="hold"/>
                                        <p:tgtEl>
                                          <p:spTgt spid="106547"/>
                                        </p:tgtEl>
                                        <p:attrNameLst>
                                          <p:attrName>ppt_x</p:attrName>
                                        </p:attrNameLst>
                                      </p:cBhvr>
                                      <p:tavLst>
                                        <p:tav tm="0">
                                          <p:val>
                                            <p:strVal val="#ppt_x"/>
                                          </p:val>
                                        </p:tav>
                                        <p:tav tm="100000">
                                          <p:val>
                                            <p:strVal val="#ppt_x"/>
                                          </p:val>
                                        </p:tav>
                                      </p:tavLst>
                                    </p:anim>
                                    <p:anim calcmode="lin" valueType="num">
                                      <p:cBhvr additive="base">
                                        <p:cTn id="32" dur="500" fill="hold"/>
                                        <p:tgtEl>
                                          <p:spTgt spid="10654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5847"/>
                                        </p:tgtEl>
                                        <p:attrNameLst>
                                          <p:attrName>style.visibility</p:attrName>
                                        </p:attrNameLst>
                                      </p:cBhvr>
                                      <p:to>
                                        <p:strVal val="visible"/>
                                      </p:to>
                                    </p:set>
                                    <p:anim calcmode="lin" valueType="num">
                                      <p:cBhvr additive="base">
                                        <p:cTn id="35" dur="500" fill="hold"/>
                                        <p:tgtEl>
                                          <p:spTgt spid="35847"/>
                                        </p:tgtEl>
                                        <p:attrNameLst>
                                          <p:attrName>ppt_x</p:attrName>
                                        </p:attrNameLst>
                                      </p:cBhvr>
                                      <p:tavLst>
                                        <p:tav tm="0">
                                          <p:val>
                                            <p:strVal val="#ppt_x"/>
                                          </p:val>
                                        </p:tav>
                                        <p:tav tm="100000">
                                          <p:val>
                                            <p:strVal val="#ppt_x"/>
                                          </p:val>
                                        </p:tav>
                                      </p:tavLst>
                                    </p:anim>
                                    <p:anim calcmode="lin" valueType="num">
                                      <p:cBhvr additive="base">
                                        <p:cTn id="36" dur="500" fill="hold"/>
                                        <p:tgtEl>
                                          <p:spTgt spid="358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36</a:t>
            </a:fld>
            <a:r>
              <a:rPr lang="zh-CN" altLang="en-US" sz="1400" dirty="0">
                <a:ea typeface="楷体_GB2312"/>
              </a:rPr>
              <a:t>）</a:t>
            </a:r>
          </a:p>
        </p:txBody>
      </p:sp>
      <p:sp>
        <p:nvSpPr>
          <p:cNvPr id="48131" name="Text Box 2"/>
          <p:cNvSpPr txBox="1"/>
          <p:nvPr/>
        </p:nvSpPr>
        <p:spPr>
          <a:xfrm>
            <a:off x="250825" y="549275"/>
            <a:ext cx="4033838" cy="308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例如，开关</a:t>
            </a: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和</a:t>
            </a:r>
            <a:r>
              <a:rPr lang="en-US" altLang="zh-CN" sz="2800" b="1" dirty="0">
                <a:latin typeface="黑体" panose="02010609060101010101" pitchFamily="49" charset="-122"/>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并联控制灯</a:t>
            </a:r>
            <a:r>
              <a:rPr lang="en-US" altLang="zh-CN" sz="2800" b="1" dirty="0">
                <a:latin typeface="黑体" panose="02010609060101010101" pitchFamily="49" charset="-122"/>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。可以看出，当开关</a:t>
            </a: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中有一个闭合或两个均闭合时，灯</a:t>
            </a:r>
            <a:r>
              <a:rPr lang="en-US" altLang="zh-CN" sz="2800" b="1" dirty="0">
                <a:latin typeface="黑体" panose="02010609060101010101" pitchFamily="49" charset="-122"/>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亮。因此，灯</a:t>
            </a:r>
            <a:r>
              <a:rPr lang="en-US" altLang="zh-CN" sz="2800" b="1" dirty="0">
                <a:latin typeface="黑体" panose="02010609060101010101" pitchFamily="49" charset="-122"/>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与开关</a:t>
            </a: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之间的关系是</a:t>
            </a:r>
            <a:r>
              <a:rPr lang="zh-CN" altLang="en-US"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或</a:t>
            </a:r>
            <a:r>
              <a:rPr lang="zh-CN" altLang="en-US"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逻辑关系。</a:t>
            </a:r>
          </a:p>
        </p:txBody>
      </p:sp>
      <p:grpSp>
        <p:nvGrpSpPr>
          <p:cNvPr id="48132" name="Group 3"/>
          <p:cNvGrpSpPr/>
          <p:nvPr/>
        </p:nvGrpSpPr>
        <p:grpSpPr>
          <a:xfrm>
            <a:off x="4716463" y="333375"/>
            <a:ext cx="4210050" cy="2930525"/>
            <a:chOff x="1536" y="2352"/>
            <a:chExt cx="2652" cy="1846"/>
          </a:xfrm>
        </p:grpSpPr>
        <p:sp>
          <p:nvSpPr>
            <p:cNvPr id="48136" name="Text Box 4"/>
            <p:cNvSpPr txBox="1"/>
            <p:nvPr/>
          </p:nvSpPr>
          <p:spPr>
            <a:xfrm>
              <a:off x="2658" y="2352"/>
              <a:ext cx="253"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i="1" dirty="0">
                  <a:ea typeface="楷体_GB2312"/>
                </a:rPr>
                <a:t>A</a:t>
              </a:r>
              <a:endParaRPr lang="en-US" altLang="zh-CN" sz="2800" dirty="0">
                <a:ea typeface="楷体_GB2312"/>
              </a:endParaRPr>
            </a:p>
          </p:txBody>
        </p:sp>
        <p:sp>
          <p:nvSpPr>
            <p:cNvPr id="48137" name="Oval 5"/>
            <p:cNvSpPr/>
            <p:nvPr/>
          </p:nvSpPr>
          <p:spPr>
            <a:xfrm>
              <a:off x="1574" y="3198"/>
              <a:ext cx="66" cy="66"/>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8138" name="Line 6"/>
            <p:cNvSpPr/>
            <p:nvPr/>
          </p:nvSpPr>
          <p:spPr>
            <a:xfrm>
              <a:off x="1641" y="3231"/>
              <a:ext cx="533" cy="0"/>
            </a:xfrm>
            <a:prstGeom prst="line">
              <a:avLst/>
            </a:prstGeom>
            <a:ln w="28575" cap="flat" cmpd="sng">
              <a:solidFill>
                <a:schemeClr val="tx1"/>
              </a:solidFill>
              <a:prstDash val="solid"/>
              <a:headEnd type="none" w="med" len="med"/>
              <a:tailEnd type="none" w="med" len="med"/>
            </a:ln>
          </p:spPr>
        </p:sp>
        <p:sp>
          <p:nvSpPr>
            <p:cNvPr id="48139" name="Freeform 7"/>
            <p:cNvSpPr/>
            <p:nvPr/>
          </p:nvSpPr>
          <p:spPr>
            <a:xfrm>
              <a:off x="2174" y="2586"/>
              <a:ext cx="778" cy="1067"/>
            </a:xfrm>
            <a:custGeom>
              <a:avLst/>
              <a:gdLst/>
              <a:ahLst/>
              <a:cxnLst>
                <a:cxn ang="0">
                  <a:pos x="744" y="0"/>
                </a:cxn>
                <a:cxn ang="0">
                  <a:pos x="522" y="222"/>
                </a:cxn>
                <a:cxn ang="0">
                  <a:pos x="0" y="222"/>
                </a:cxn>
                <a:cxn ang="0">
                  <a:pos x="0" y="1067"/>
                </a:cxn>
                <a:cxn ang="0">
                  <a:pos x="556" y="1067"/>
                </a:cxn>
                <a:cxn ang="0">
                  <a:pos x="778" y="845"/>
                </a:cxn>
              </a:cxnLst>
              <a:rect l="0" t="0" r="0" b="0"/>
              <a:pathLst>
                <a:path w="778" h="1067">
                  <a:moveTo>
                    <a:pt x="744" y="0"/>
                  </a:moveTo>
                  <a:lnTo>
                    <a:pt x="522" y="222"/>
                  </a:lnTo>
                  <a:lnTo>
                    <a:pt x="0" y="222"/>
                  </a:lnTo>
                  <a:lnTo>
                    <a:pt x="0" y="1067"/>
                  </a:lnTo>
                  <a:lnTo>
                    <a:pt x="556" y="1067"/>
                  </a:lnTo>
                  <a:lnTo>
                    <a:pt x="778" y="845"/>
                  </a:lnTo>
                </a:path>
              </a:pathLst>
            </a:custGeom>
            <a:noFill/>
            <a:ln w="2857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8140" name="Freeform 8"/>
            <p:cNvSpPr/>
            <p:nvPr/>
          </p:nvSpPr>
          <p:spPr>
            <a:xfrm>
              <a:off x="2930" y="2831"/>
              <a:ext cx="455" cy="821"/>
            </a:xfrm>
            <a:custGeom>
              <a:avLst/>
              <a:gdLst/>
              <a:ahLst/>
              <a:cxnLst>
                <a:cxn ang="0">
                  <a:pos x="0" y="0"/>
                </a:cxn>
                <a:cxn ang="0">
                  <a:pos x="455" y="0"/>
                </a:cxn>
                <a:cxn ang="0">
                  <a:pos x="455" y="233"/>
                </a:cxn>
                <a:cxn ang="0">
                  <a:pos x="11" y="233"/>
                </a:cxn>
              </a:cxnLst>
              <a:rect l="0" t="0" r="0" b="0"/>
              <a:pathLst>
                <a:path w="455" h="855">
                  <a:moveTo>
                    <a:pt x="0" y="0"/>
                  </a:moveTo>
                  <a:lnTo>
                    <a:pt x="455" y="0"/>
                  </a:lnTo>
                  <a:lnTo>
                    <a:pt x="455" y="855"/>
                  </a:lnTo>
                  <a:lnTo>
                    <a:pt x="11" y="855"/>
                  </a:lnTo>
                </a:path>
              </a:pathLst>
            </a:custGeom>
            <a:noFill/>
            <a:ln w="2857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8141" name="Freeform 9"/>
            <p:cNvSpPr/>
            <p:nvPr/>
          </p:nvSpPr>
          <p:spPr>
            <a:xfrm>
              <a:off x="3383" y="3253"/>
              <a:ext cx="489" cy="934"/>
            </a:xfrm>
            <a:custGeom>
              <a:avLst/>
              <a:gdLst/>
              <a:ahLst/>
              <a:cxnLst>
                <a:cxn ang="0">
                  <a:pos x="0" y="0"/>
                </a:cxn>
                <a:cxn ang="0">
                  <a:pos x="489" y="0"/>
                </a:cxn>
                <a:cxn ang="0">
                  <a:pos x="489" y="934"/>
                </a:cxn>
              </a:cxnLst>
              <a:rect l="0" t="0" r="0" b="0"/>
              <a:pathLst>
                <a:path w="489" h="934">
                  <a:moveTo>
                    <a:pt x="0" y="0"/>
                  </a:moveTo>
                  <a:lnTo>
                    <a:pt x="489" y="0"/>
                  </a:lnTo>
                  <a:lnTo>
                    <a:pt x="489" y="934"/>
                  </a:lnTo>
                </a:path>
              </a:pathLst>
            </a:custGeom>
            <a:noFill/>
            <a:ln w="28575" cap="flat" cmpd="sng">
              <a:solidFill>
                <a:schemeClr val="tx1">
                  <a:alpha val="100000"/>
                </a:schemeClr>
              </a:solidFill>
              <a:prstDash val="solid"/>
              <a:round/>
              <a:headEnd type="none" w="med" len="med"/>
              <a:tailEnd type="none" w="med" len="med"/>
            </a:ln>
          </p:spPr>
          <p:txBody>
            <a:bodyPr/>
            <a:lstStyle/>
            <a:p>
              <a:endParaRPr lang="zh-CN" altLang="en-US"/>
            </a:p>
          </p:txBody>
        </p:sp>
        <p:grpSp>
          <p:nvGrpSpPr>
            <p:cNvPr id="48142" name="Group 10"/>
            <p:cNvGrpSpPr/>
            <p:nvPr/>
          </p:nvGrpSpPr>
          <p:grpSpPr>
            <a:xfrm>
              <a:off x="3750" y="3585"/>
              <a:ext cx="234" cy="234"/>
              <a:chOff x="4868" y="3243"/>
              <a:chExt cx="322" cy="322"/>
            </a:xfrm>
          </p:grpSpPr>
          <p:sp>
            <p:nvSpPr>
              <p:cNvPr id="48149" name="Oval 11"/>
              <p:cNvSpPr/>
              <p:nvPr/>
            </p:nvSpPr>
            <p:spPr>
              <a:xfrm>
                <a:off x="4868" y="3243"/>
                <a:ext cx="322" cy="322"/>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8150" name="Line 12"/>
              <p:cNvSpPr/>
              <p:nvPr/>
            </p:nvSpPr>
            <p:spPr>
              <a:xfrm flipH="1">
                <a:off x="4901" y="3300"/>
                <a:ext cx="233" cy="233"/>
              </a:xfrm>
              <a:prstGeom prst="line">
                <a:avLst/>
              </a:prstGeom>
              <a:ln w="28575" cap="flat" cmpd="sng">
                <a:solidFill>
                  <a:schemeClr val="tx1"/>
                </a:solidFill>
                <a:prstDash val="solid"/>
                <a:headEnd type="none" w="med" len="med"/>
                <a:tailEnd type="none" w="med" len="med"/>
              </a:ln>
            </p:spPr>
          </p:sp>
          <p:sp>
            <p:nvSpPr>
              <p:cNvPr id="48151" name="Line 13"/>
              <p:cNvSpPr/>
              <p:nvPr/>
            </p:nvSpPr>
            <p:spPr>
              <a:xfrm>
                <a:off x="4911" y="3288"/>
                <a:ext cx="234" cy="234"/>
              </a:xfrm>
              <a:prstGeom prst="line">
                <a:avLst/>
              </a:prstGeom>
              <a:ln w="28575" cap="flat" cmpd="sng">
                <a:solidFill>
                  <a:schemeClr val="tx1"/>
                </a:solidFill>
                <a:prstDash val="solid"/>
                <a:headEnd type="none" w="med" len="med"/>
                <a:tailEnd type="none" w="med" len="med"/>
              </a:ln>
            </p:spPr>
          </p:sp>
        </p:grpSp>
        <p:sp>
          <p:nvSpPr>
            <p:cNvPr id="48143" name="Text Box 14"/>
            <p:cNvSpPr txBox="1"/>
            <p:nvPr/>
          </p:nvSpPr>
          <p:spPr>
            <a:xfrm>
              <a:off x="1536" y="2940"/>
              <a:ext cx="379"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ea typeface="楷体_GB2312"/>
                </a:rPr>
                <a:t>+</a:t>
              </a:r>
              <a:r>
                <a:rPr lang="en-US" altLang="zh-CN" sz="2800" i="1" dirty="0">
                  <a:ea typeface="楷体_GB2312"/>
                </a:rPr>
                <a:t>V</a:t>
              </a:r>
              <a:endParaRPr lang="en-US" altLang="zh-CN" sz="2800" dirty="0">
                <a:ea typeface="楷体_GB2312"/>
              </a:endParaRPr>
            </a:p>
          </p:txBody>
        </p:sp>
        <p:sp>
          <p:nvSpPr>
            <p:cNvPr id="48144" name="Text Box 15"/>
            <p:cNvSpPr txBox="1"/>
            <p:nvPr/>
          </p:nvSpPr>
          <p:spPr>
            <a:xfrm>
              <a:off x="2658" y="3264"/>
              <a:ext cx="253"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i="1" dirty="0">
                  <a:ea typeface="楷体_GB2312"/>
                </a:rPr>
                <a:t>B</a:t>
              </a:r>
              <a:endParaRPr lang="en-US" altLang="zh-CN" sz="2800" dirty="0">
                <a:ea typeface="楷体_GB2312"/>
              </a:endParaRPr>
            </a:p>
          </p:txBody>
        </p:sp>
        <p:sp>
          <p:nvSpPr>
            <p:cNvPr id="48145" name="Oval 16"/>
            <p:cNvSpPr/>
            <p:nvPr/>
          </p:nvSpPr>
          <p:spPr>
            <a:xfrm>
              <a:off x="2141" y="3198"/>
              <a:ext cx="66" cy="6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8146" name="Oval 17"/>
            <p:cNvSpPr/>
            <p:nvPr/>
          </p:nvSpPr>
          <p:spPr>
            <a:xfrm>
              <a:off x="3352" y="3209"/>
              <a:ext cx="66" cy="6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48147" name="Line 18"/>
            <p:cNvSpPr/>
            <p:nvPr/>
          </p:nvSpPr>
          <p:spPr>
            <a:xfrm>
              <a:off x="3783" y="4198"/>
              <a:ext cx="178" cy="0"/>
            </a:xfrm>
            <a:prstGeom prst="line">
              <a:avLst/>
            </a:prstGeom>
            <a:ln w="63500" cap="flat" cmpd="sng">
              <a:solidFill>
                <a:schemeClr val="tx1"/>
              </a:solidFill>
              <a:prstDash val="solid"/>
              <a:headEnd type="none" w="med" len="med"/>
              <a:tailEnd type="none" w="med" len="med"/>
            </a:ln>
          </p:spPr>
        </p:sp>
        <p:sp>
          <p:nvSpPr>
            <p:cNvPr id="48148" name="Text Box 19"/>
            <p:cNvSpPr txBox="1"/>
            <p:nvPr/>
          </p:nvSpPr>
          <p:spPr>
            <a:xfrm>
              <a:off x="3947" y="3485"/>
              <a:ext cx="241"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i="1" dirty="0">
                  <a:ea typeface="楷体_GB2312"/>
                </a:rPr>
                <a:t>Y</a:t>
              </a:r>
              <a:endParaRPr lang="en-US" altLang="zh-CN" sz="2800" dirty="0">
                <a:ea typeface="楷体_GB2312"/>
              </a:endParaRPr>
            </a:p>
          </p:txBody>
        </p:sp>
      </p:grpSp>
      <p:sp>
        <p:nvSpPr>
          <p:cNvPr id="107540" name="Rectangle 20"/>
          <p:cNvSpPr/>
          <p:nvPr/>
        </p:nvSpPr>
        <p:spPr>
          <a:xfrm>
            <a:off x="395288" y="3860800"/>
            <a:ext cx="7993062" cy="519113"/>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黑体" panose="02010609060101010101" pitchFamily="49" charset="-122"/>
              </a:rPr>
              <a:t>逻辑或（逻辑加）的</a:t>
            </a:r>
            <a:r>
              <a:rPr lang="zh-CN" altLang="en-US" sz="2800" b="1" u="sng" dirty="0">
                <a:solidFill>
                  <a:srgbClr val="CC3300"/>
                </a:solidFill>
                <a:ea typeface="黑体" panose="02010609060101010101" pitchFamily="49" charset="-122"/>
              </a:rPr>
              <a:t>运算规则</a:t>
            </a:r>
            <a:r>
              <a:rPr lang="zh-CN" altLang="en-US" sz="2800" b="1" dirty="0">
                <a:ea typeface="黑体" panose="02010609060101010101" pitchFamily="49" charset="-122"/>
              </a:rPr>
              <a:t>为：</a:t>
            </a:r>
          </a:p>
        </p:txBody>
      </p:sp>
      <p:graphicFrame>
        <p:nvGraphicFramePr>
          <p:cNvPr id="107541" name="Object 21"/>
          <p:cNvGraphicFramePr>
            <a:graphicFrameLocks noGrp="1" noChangeAspect="1"/>
          </p:cNvGraphicFramePr>
          <p:nvPr>
            <p:ph hasCustomPrompt="1"/>
          </p:nvPr>
        </p:nvGraphicFramePr>
        <p:xfrm>
          <a:off x="395288" y="4522788"/>
          <a:ext cx="8137525" cy="449262"/>
        </p:xfrm>
        <a:graphic>
          <a:graphicData uri="http://schemas.openxmlformats.org/presentationml/2006/ole">
            <mc:AlternateContent xmlns:mc="http://schemas.openxmlformats.org/markup-compatibility/2006">
              <mc:Choice xmlns:v="urn:schemas-microsoft-com:vml" Requires="v">
                <p:oleObj spid="_x0000_s7171" r:id="rId3" imgW="2527300" imgH="398780" progId="Word.Document.8">
                  <p:embed/>
                </p:oleObj>
              </mc:Choice>
              <mc:Fallback>
                <p:oleObj r:id="rId3" imgW="2527300" imgH="398780" progId="Word.Document.8">
                  <p:embed/>
                  <p:pic>
                    <p:nvPicPr>
                      <p:cNvPr id="0" name="图片 3081"/>
                      <p:cNvPicPr/>
                      <p:nvPr/>
                    </p:nvPicPr>
                    <p:blipFill>
                      <a:blip r:embed="rId4"/>
                      <a:srcRect b="57324"/>
                      <a:stretch>
                        <a:fillRect/>
                      </a:stretch>
                    </p:blipFill>
                    <p:spPr>
                      <a:xfrm>
                        <a:off x="395288" y="4522788"/>
                        <a:ext cx="8137525" cy="449262"/>
                      </a:xfrm>
                      <a:prstGeom prst="rect">
                        <a:avLst/>
                      </a:prstGeom>
                      <a:solidFill>
                        <a:srgbClr val="FFFF00">
                          <a:alpha val="100000"/>
                        </a:srgbClr>
                      </a:solidFill>
                      <a:ln w="38100">
                        <a:miter/>
                      </a:ln>
                    </p:spPr>
                  </p:pic>
                </p:oleObj>
              </mc:Fallback>
            </mc:AlternateContent>
          </a:graphicData>
        </a:graphic>
      </p:graphicFrame>
      <p:sp>
        <p:nvSpPr>
          <p:cNvPr id="107542" name="AutoShape 22"/>
          <p:cNvSpPr/>
          <p:nvPr/>
        </p:nvSpPr>
        <p:spPr>
          <a:xfrm>
            <a:off x="6497638" y="5373688"/>
            <a:ext cx="2198687" cy="1143000"/>
          </a:xfrm>
          <a:prstGeom prst="cloudCallout">
            <a:avLst>
              <a:gd name="adj1" fmla="val -175759"/>
              <a:gd name="adj2" fmla="val -82778"/>
            </a:avLst>
          </a:prstGeom>
          <a:solidFill>
            <a:srgbClr val="FFFF00"/>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黑体" panose="02010609060101010101" pitchFamily="49" charset="-122"/>
                <a:ea typeface="黑体" panose="02010609060101010101" pitchFamily="49" charset="-122"/>
              </a:rPr>
              <a:t>有</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出</a:t>
            </a:r>
            <a:r>
              <a:rPr lang="en-US" altLang="zh-CN" sz="2400" b="1" dirty="0">
                <a:latin typeface="黑体" panose="02010609060101010101" pitchFamily="49" charset="-122"/>
                <a:ea typeface="黑体" panose="02010609060101010101" pitchFamily="49" charset="-122"/>
              </a:rPr>
              <a:t>1</a:t>
            </a:r>
          </a:p>
          <a:p>
            <a:pPr marL="0" lvl="0" indent="0" algn="ctr" eaLnBrk="1" hangingPunct="1">
              <a:spcBef>
                <a:spcPct val="0"/>
              </a:spcBef>
              <a:buNone/>
            </a:pPr>
            <a:r>
              <a:rPr lang="zh-CN" altLang="en-US" sz="2400" b="1" dirty="0">
                <a:latin typeface="黑体" panose="02010609060101010101" pitchFamily="49" charset="-122"/>
                <a:ea typeface="黑体" panose="02010609060101010101" pitchFamily="49" charset="-122"/>
              </a:rPr>
              <a:t>全</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为</a:t>
            </a:r>
            <a:r>
              <a:rPr lang="en-US" altLang="zh-CN" sz="2400" b="1" dirty="0">
                <a:latin typeface="黑体" panose="02010609060101010101" pitchFamily="49" charset="-122"/>
                <a:ea typeface="黑体" panose="02010609060101010101" pitchFamily="49" charset="-122"/>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540"/>
                                        </p:tgtEl>
                                        <p:attrNameLst>
                                          <p:attrName>style.visibility</p:attrName>
                                        </p:attrNameLst>
                                      </p:cBhvr>
                                      <p:to>
                                        <p:strVal val="visible"/>
                                      </p:to>
                                    </p:set>
                                    <p:anim calcmode="lin" valueType="num">
                                      <p:cBhvr additive="base">
                                        <p:cTn id="7" dur="500" fill="hold"/>
                                        <p:tgtEl>
                                          <p:spTgt spid="107540"/>
                                        </p:tgtEl>
                                        <p:attrNameLst>
                                          <p:attrName>ppt_x</p:attrName>
                                        </p:attrNameLst>
                                      </p:cBhvr>
                                      <p:tavLst>
                                        <p:tav tm="0">
                                          <p:val>
                                            <p:strVal val="#ppt_x"/>
                                          </p:val>
                                        </p:tav>
                                        <p:tav tm="100000">
                                          <p:val>
                                            <p:strVal val="#ppt_x"/>
                                          </p:val>
                                        </p:tav>
                                      </p:tavLst>
                                    </p:anim>
                                    <p:anim calcmode="lin" valueType="num">
                                      <p:cBhvr additive="base">
                                        <p:cTn id="8" dur="500" fill="hold"/>
                                        <p:tgtEl>
                                          <p:spTgt spid="1075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07541"/>
                                        </p:tgtEl>
                                        <p:attrNameLst>
                                          <p:attrName>style.visibility</p:attrName>
                                        </p:attrNameLst>
                                      </p:cBhvr>
                                      <p:to>
                                        <p:strVal val="visible"/>
                                      </p:to>
                                    </p:set>
                                    <p:animEffect transition="in" filter="dissolve">
                                      <p:cBhvr>
                                        <p:cTn id="13" dur="500"/>
                                        <p:tgtEl>
                                          <p:spTgt spid="107541"/>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07542"/>
                                        </p:tgtEl>
                                        <p:attrNameLst>
                                          <p:attrName>style.visibility</p:attrName>
                                        </p:attrNameLst>
                                      </p:cBhvr>
                                      <p:to>
                                        <p:strVal val="visible"/>
                                      </p:to>
                                    </p:set>
                                    <p:animEffect transition="in" filter="wipe(left)">
                                      <p:cBhvr>
                                        <p:cTn id="17" dur="500"/>
                                        <p:tgtEl>
                                          <p:spTgt spid="107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40" grpId="0"/>
      <p:bldP spid="1075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2"/>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37</a:t>
            </a:fld>
            <a:r>
              <a:rPr lang="zh-CN" altLang="en-US" sz="1400" dirty="0">
                <a:ea typeface="楷体_GB2312"/>
              </a:rPr>
              <a:t>）</a:t>
            </a:r>
          </a:p>
        </p:txBody>
      </p:sp>
      <p:sp>
        <p:nvSpPr>
          <p:cNvPr id="49155" name="TextBox 4"/>
          <p:cNvSpPr txBox="1"/>
          <p:nvPr/>
        </p:nvSpPr>
        <p:spPr>
          <a:xfrm>
            <a:off x="947738" y="547688"/>
            <a:ext cx="2800350" cy="584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b="1" dirty="0">
                <a:latin typeface="黑体" panose="02010609060101010101" pitchFamily="49" charset="-122"/>
                <a:ea typeface="黑体" panose="02010609060101010101" pitchFamily="49" charset="-122"/>
              </a:rPr>
              <a:t>从波形上看：</a:t>
            </a:r>
          </a:p>
        </p:txBody>
      </p:sp>
      <p:pic>
        <p:nvPicPr>
          <p:cNvPr id="49156" name="Picture 2"/>
          <p:cNvPicPr>
            <a:picLocks noChangeAspect="1"/>
          </p:cNvPicPr>
          <p:nvPr/>
        </p:nvPicPr>
        <p:blipFill>
          <a:blip r:embed="rId2"/>
          <a:stretch>
            <a:fillRect/>
          </a:stretch>
        </p:blipFill>
        <p:spPr>
          <a:xfrm>
            <a:off x="947738" y="1663700"/>
            <a:ext cx="7851775" cy="4297363"/>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2"/>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38</a:t>
            </a:fld>
            <a:r>
              <a:rPr lang="zh-CN" altLang="en-US" sz="1400" dirty="0">
                <a:ea typeface="楷体_GB2312"/>
              </a:rPr>
              <a:t>）</a:t>
            </a:r>
          </a:p>
        </p:txBody>
      </p:sp>
      <p:sp>
        <p:nvSpPr>
          <p:cNvPr id="6" name="Text Box 7"/>
          <p:cNvSpPr txBox="1"/>
          <p:nvPr/>
        </p:nvSpPr>
        <p:spPr>
          <a:xfrm>
            <a:off x="719138" y="1546225"/>
            <a:ext cx="3535362" cy="708025"/>
          </a:xfrm>
          <a:prstGeom prst="rect">
            <a:avLst/>
          </a:prstGeom>
          <a:solidFill>
            <a:srgbClr val="CCFFCC"/>
          </a:solid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4000" b="1" dirty="0">
                <a:solidFill>
                  <a:srgbClr val="CC3300"/>
                </a:solidFill>
                <a:ea typeface="楷体_GB2312"/>
              </a:rPr>
              <a:t>Y </a:t>
            </a:r>
            <a:r>
              <a:rPr lang="zh-CN" altLang="en-US" sz="4000" b="1" dirty="0">
                <a:solidFill>
                  <a:srgbClr val="CC3300"/>
                </a:solidFill>
                <a:ea typeface="楷体_GB2312"/>
              </a:rPr>
              <a:t>＝Ａ</a:t>
            </a:r>
            <a:r>
              <a:rPr lang="en-US" altLang="zh-CN" sz="4000" b="1" dirty="0">
                <a:solidFill>
                  <a:srgbClr val="CC3300"/>
                </a:solidFill>
                <a:ea typeface="楷体_GB2312"/>
              </a:rPr>
              <a:t>+</a:t>
            </a:r>
            <a:r>
              <a:rPr lang="zh-CN" altLang="en-US" sz="4000" b="1" dirty="0">
                <a:solidFill>
                  <a:srgbClr val="CC3300"/>
                </a:solidFill>
                <a:ea typeface="楷体_GB2312"/>
              </a:rPr>
              <a:t>Ｂ</a:t>
            </a:r>
            <a:r>
              <a:rPr lang="en-US" altLang="zh-CN" sz="4000" b="1" dirty="0">
                <a:solidFill>
                  <a:srgbClr val="CC3300"/>
                </a:solidFill>
                <a:ea typeface="楷体_GB2312"/>
              </a:rPr>
              <a:t>+ C</a:t>
            </a:r>
            <a:endParaRPr lang="zh-CN" altLang="en-US" sz="4000" b="1" dirty="0">
              <a:solidFill>
                <a:srgbClr val="CC3300"/>
              </a:solidFill>
              <a:ea typeface="楷体_GB2312"/>
            </a:endParaRPr>
          </a:p>
        </p:txBody>
      </p:sp>
      <p:sp>
        <p:nvSpPr>
          <p:cNvPr id="50180" name="Rectangle 2"/>
          <p:cNvSpPr/>
          <p:nvPr/>
        </p:nvSpPr>
        <p:spPr>
          <a:xfrm>
            <a:off x="284163" y="615950"/>
            <a:ext cx="8824912" cy="5842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b="1" dirty="0">
                <a:latin typeface="黑体" panose="02010609060101010101" pitchFamily="49" charset="-122"/>
                <a:ea typeface="黑体" panose="02010609060101010101" pitchFamily="49" charset="-122"/>
              </a:rPr>
              <a:t>对于三变量</a:t>
            </a:r>
            <a:r>
              <a:rPr lang="en-US" altLang="zh-CN" b="1" dirty="0">
                <a:latin typeface="黑体" panose="02010609060101010101" pitchFamily="49" charset="-122"/>
                <a:ea typeface="黑体" panose="02010609060101010101" pitchFamily="49" charset="-122"/>
              </a:rPr>
              <a:t>A,B,C</a:t>
            </a:r>
            <a:r>
              <a:rPr lang="zh-CN" altLang="en-US" b="1" dirty="0">
                <a:latin typeface="黑体" panose="02010609060101010101" pitchFamily="49" charset="-122"/>
                <a:ea typeface="黑体" panose="02010609060101010101" pitchFamily="49" charset="-122"/>
              </a:rPr>
              <a:t>而言，或运算的逻辑表达式为：</a:t>
            </a:r>
          </a:p>
        </p:txBody>
      </p:sp>
      <p:pic>
        <p:nvPicPr>
          <p:cNvPr id="50181" name="Picture 2"/>
          <p:cNvPicPr>
            <a:picLocks noChangeAspect="1"/>
          </p:cNvPicPr>
          <p:nvPr/>
        </p:nvPicPr>
        <p:blipFill>
          <a:blip r:embed="rId2"/>
          <a:stretch>
            <a:fillRect/>
          </a:stretch>
        </p:blipFill>
        <p:spPr>
          <a:xfrm>
            <a:off x="719138" y="3444875"/>
            <a:ext cx="3038475" cy="2098675"/>
          </a:xfrm>
          <a:prstGeom prst="rect">
            <a:avLst/>
          </a:prstGeom>
          <a:noFill/>
          <a:ln w="9525">
            <a:noFill/>
          </a:ln>
        </p:spPr>
      </p:pic>
      <p:pic>
        <p:nvPicPr>
          <p:cNvPr id="50182" name="Picture 7"/>
          <p:cNvPicPr>
            <a:picLocks noChangeAspect="1"/>
          </p:cNvPicPr>
          <p:nvPr/>
        </p:nvPicPr>
        <p:blipFill>
          <a:blip r:embed="rId3"/>
          <a:stretch>
            <a:fillRect/>
          </a:stretch>
        </p:blipFill>
        <p:spPr>
          <a:xfrm>
            <a:off x="3681413" y="2168525"/>
            <a:ext cx="5254625" cy="42751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6"/>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39</a:t>
            </a:fld>
            <a:r>
              <a:rPr lang="zh-CN" altLang="en-US" sz="1400" dirty="0">
                <a:ea typeface="楷体_GB2312"/>
              </a:rPr>
              <a:t>）</a:t>
            </a:r>
          </a:p>
        </p:txBody>
      </p:sp>
      <p:sp>
        <p:nvSpPr>
          <p:cNvPr id="51203" name="Text Box 2"/>
          <p:cNvSpPr txBox="1"/>
          <p:nvPr/>
        </p:nvSpPr>
        <p:spPr>
          <a:xfrm>
            <a:off x="482600" y="476250"/>
            <a:ext cx="60483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chemeClr val="tx2"/>
                </a:solidFill>
                <a:latin typeface="黑体" panose="02010609060101010101" pitchFamily="49" charset="-122"/>
                <a:ea typeface="黑体" panose="02010609060101010101" pitchFamily="49" charset="-122"/>
              </a:rPr>
              <a:t>3</a:t>
            </a:r>
            <a:r>
              <a:rPr lang="zh-CN" altLang="en-US" b="1" dirty="0">
                <a:solidFill>
                  <a:schemeClr val="tx2"/>
                </a:solidFill>
                <a:latin typeface="黑体" panose="02010609060101010101" pitchFamily="49" charset="-122"/>
                <a:ea typeface="黑体" panose="02010609060101010101" pitchFamily="49" charset="-122"/>
              </a:rPr>
              <a:t>、非运算（逻辑非）</a:t>
            </a:r>
          </a:p>
        </p:txBody>
      </p:sp>
      <p:graphicFrame>
        <p:nvGraphicFramePr>
          <p:cNvPr id="51204" name="Object 3"/>
          <p:cNvGraphicFramePr>
            <a:graphicFrameLocks noGrp="1" noChangeAspect="1"/>
          </p:cNvGraphicFramePr>
          <p:nvPr>
            <p:ph sz="half" idx="2" hasCustomPrompt="1"/>
          </p:nvPr>
        </p:nvGraphicFramePr>
        <p:xfrm>
          <a:off x="5880100" y="2768600"/>
          <a:ext cx="1344613" cy="2540000"/>
        </p:xfrm>
        <a:graphic>
          <a:graphicData uri="http://schemas.openxmlformats.org/presentationml/2006/ole">
            <mc:AlternateContent xmlns:mc="http://schemas.openxmlformats.org/markup-compatibility/2006">
              <mc:Choice xmlns:v="urn:schemas-microsoft-com:vml" Requires="v">
                <p:oleObj spid="_x0000_s8199" r:id="rId3" imgW="1971675" imgH="3733800" progId="Equation.3">
                  <p:embed/>
                </p:oleObj>
              </mc:Choice>
              <mc:Fallback>
                <p:oleObj r:id="rId3" imgW="1971675" imgH="3733800" progId="Equation.3">
                  <p:embed/>
                  <p:pic>
                    <p:nvPicPr>
                      <p:cNvPr id="0" name="图片 3083"/>
                      <p:cNvPicPr/>
                      <p:nvPr/>
                    </p:nvPicPr>
                    <p:blipFill>
                      <a:blip r:embed="rId4"/>
                      <a:srcRect/>
                      <a:stretch>
                        <a:fillRect/>
                      </a:stretch>
                    </p:blipFill>
                    <p:spPr>
                      <a:xfrm>
                        <a:off x="5880100" y="2768600"/>
                        <a:ext cx="1344613" cy="2540000"/>
                      </a:xfrm>
                      <a:prstGeom prst="rect">
                        <a:avLst/>
                      </a:prstGeom>
                      <a:noFill/>
                      <a:ln w="38100">
                        <a:miter/>
                      </a:ln>
                    </p:spPr>
                  </p:pic>
                </p:oleObj>
              </mc:Fallback>
            </mc:AlternateContent>
          </a:graphicData>
        </a:graphic>
      </p:graphicFrame>
      <p:sp>
        <p:nvSpPr>
          <p:cNvPr id="51205" name="Rectangle 4"/>
          <p:cNvSpPr/>
          <p:nvPr/>
        </p:nvSpPr>
        <p:spPr>
          <a:xfrm>
            <a:off x="0" y="33289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pSp>
        <p:nvGrpSpPr>
          <p:cNvPr id="108588" name="Group 44"/>
          <p:cNvGrpSpPr/>
          <p:nvPr/>
        </p:nvGrpSpPr>
        <p:grpSpPr>
          <a:xfrm>
            <a:off x="250825" y="1227138"/>
            <a:ext cx="8713788" cy="2617787"/>
            <a:chOff x="158" y="828"/>
            <a:chExt cx="5489" cy="1649"/>
          </a:xfrm>
        </p:grpSpPr>
        <p:sp>
          <p:nvSpPr>
            <p:cNvPr id="51233" name="Text Box 6"/>
            <p:cNvSpPr txBox="1"/>
            <p:nvPr/>
          </p:nvSpPr>
          <p:spPr>
            <a:xfrm>
              <a:off x="158" y="828"/>
              <a:ext cx="5489" cy="164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rgbClr val="993300"/>
                  </a:solidFill>
                  <a:ea typeface="黑体" panose="02010609060101010101" pitchFamily="49" charset="-122"/>
                </a:rPr>
                <a:t>    </a:t>
              </a:r>
              <a:r>
                <a:rPr lang="zh-CN" altLang="en-US" sz="2400" b="1" dirty="0">
                  <a:solidFill>
                    <a:srgbClr val="993300"/>
                  </a:solidFill>
                  <a:ea typeface="黑体" panose="02010609060101010101" pitchFamily="49" charset="-122"/>
                </a:rPr>
                <a:t>定义：</a:t>
              </a:r>
              <a:r>
                <a:rPr lang="zh-CN" altLang="en-US" sz="2400" b="1" dirty="0">
                  <a:ea typeface="黑体" panose="02010609060101010101" pitchFamily="49" charset="-122"/>
                </a:rPr>
                <a:t>某一事件的发生取决于条件的否定，即事件与事件发生的条件之间构成矛盾，则称这种因果关系为非逻辑。</a:t>
              </a:r>
              <a:r>
                <a:rPr lang="zh-CN" altLang="en-US" sz="2400" b="1" dirty="0">
                  <a:latin typeface="Tahoma" panose="020B0604030504040204" pitchFamily="34" charset="0"/>
                  <a:ea typeface="黑体" panose="02010609060101010101" pitchFamily="49" charset="-122"/>
                </a:rPr>
                <a:t>非逻辑关系用非运算（逻辑非）描述。</a:t>
              </a:r>
            </a:p>
            <a:p>
              <a:pPr marL="0" lvl="0" indent="0" eaLnBrk="1" hangingPunct="1">
                <a:spcBef>
                  <a:spcPct val="0"/>
                </a:spcBef>
                <a:buNone/>
              </a:pPr>
              <a:r>
                <a:rPr lang="zh-CN" altLang="en-US" sz="2400" b="1" dirty="0">
                  <a:latin typeface="黑体" panose="02010609060101010101" pitchFamily="49" charset="-122"/>
                  <a:ea typeface="黑体" panose="02010609060101010101" pitchFamily="49" charset="-122"/>
                </a:rPr>
                <a:t>  非逻辑关系式为：      。该逻辑关系可用称之为</a:t>
              </a:r>
              <a:r>
                <a:rPr lang="zh-CN" altLang="en-US" sz="2400" b="1" dirty="0">
                  <a:solidFill>
                    <a:srgbClr val="FF0000"/>
                  </a:solidFill>
                  <a:latin typeface="黑体" panose="02010609060101010101" pitchFamily="49" charset="-122"/>
                  <a:ea typeface="黑体" panose="02010609060101010101" pitchFamily="49" charset="-122"/>
                </a:rPr>
                <a:t>真值表</a:t>
              </a:r>
              <a:r>
                <a:rPr lang="zh-CN" altLang="en-US" sz="2400" b="1" dirty="0">
                  <a:latin typeface="黑体" panose="02010609060101010101" pitchFamily="49" charset="-122"/>
                  <a:ea typeface="黑体" panose="02010609060101010101" pitchFamily="49" charset="-122"/>
                </a:rPr>
                <a:t>右下表描述。</a:t>
              </a:r>
            </a:p>
            <a:p>
              <a:pPr marL="0" lvl="0" indent="0" eaLnBrk="1" hangingPunct="1">
                <a:spcBef>
                  <a:spcPct val="0"/>
                </a:spcBef>
                <a:buNone/>
              </a:pPr>
              <a:r>
                <a:rPr lang="zh-CN" altLang="en-US" sz="2400" b="1" dirty="0">
                  <a:latin typeface="黑体" panose="02010609060101010101" pitchFamily="49" charset="-122"/>
                  <a:ea typeface="黑体" panose="02010609060101010101" pitchFamily="49" charset="-122"/>
                </a:rPr>
                <a:t>  实现非逻辑关系的电路称为</a:t>
              </a:r>
              <a:r>
                <a:rPr lang="zh-CN" altLang="en-US" sz="2400" b="1" dirty="0">
                  <a:solidFill>
                    <a:srgbClr val="FF0000"/>
                  </a:solidFill>
                  <a:latin typeface="黑体" panose="02010609060101010101" pitchFamily="49" charset="-122"/>
                  <a:ea typeface="黑体" panose="02010609060101010101" pitchFamily="49" charset="-122"/>
                </a:rPr>
                <a:t>非门</a:t>
              </a:r>
              <a:r>
                <a:rPr lang="zh-CN" altLang="en-US" sz="2400" b="1" dirty="0">
                  <a:latin typeface="黑体" panose="02010609060101010101" pitchFamily="49" charset="-122"/>
                  <a:ea typeface="黑体" panose="02010609060101010101" pitchFamily="49" charset="-122"/>
                </a:rPr>
                <a:t>。非门的逻辑符号如左下图所示。小圆圈</a:t>
              </a:r>
              <a:r>
                <a:rPr lang="zh-CN" altLang="en-US"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为非的符号，</a:t>
              </a:r>
              <a:r>
                <a:rPr lang="zh-CN" altLang="en-US" sz="2400" b="1" dirty="0">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en-US" altLang="zh-CN"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表示输入端只有</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个。</a:t>
              </a:r>
            </a:p>
          </p:txBody>
        </p:sp>
        <p:graphicFrame>
          <p:nvGraphicFramePr>
            <p:cNvPr id="51234" name="Object 7"/>
            <p:cNvGraphicFramePr>
              <a:graphicFrameLocks noChangeAspect="1"/>
            </p:cNvGraphicFramePr>
            <p:nvPr/>
          </p:nvGraphicFramePr>
          <p:xfrm>
            <a:off x="1832" y="1508"/>
            <a:ext cx="594" cy="305"/>
          </p:xfrm>
          <a:graphic>
            <a:graphicData uri="http://schemas.openxmlformats.org/presentationml/2006/ole">
              <mc:AlternateContent xmlns:mc="http://schemas.openxmlformats.org/markup-compatibility/2006">
                <mc:Choice xmlns:v="urn:schemas-microsoft-com:vml" Requires="v">
                  <p:oleObj spid="_x0000_s8200" r:id="rId5" imgW="6800850" imgH="3514725" progId="Equation.3">
                    <p:embed/>
                  </p:oleObj>
                </mc:Choice>
                <mc:Fallback>
                  <p:oleObj r:id="rId5" imgW="6800850" imgH="3514725" progId="Equation.3">
                    <p:embed/>
                    <p:pic>
                      <p:nvPicPr>
                        <p:cNvPr id="0" name="图片 3082"/>
                        <p:cNvPicPr/>
                        <p:nvPr/>
                      </p:nvPicPr>
                      <p:blipFill>
                        <a:blip r:embed="rId6"/>
                        <a:stretch>
                          <a:fillRect/>
                        </a:stretch>
                      </p:blipFill>
                      <p:spPr>
                        <a:xfrm>
                          <a:off x="1832" y="1508"/>
                          <a:ext cx="594" cy="305"/>
                        </a:xfrm>
                        <a:prstGeom prst="rect">
                          <a:avLst/>
                        </a:prstGeom>
                        <a:noFill/>
                        <a:ln w="38100">
                          <a:noFill/>
                          <a:miter/>
                        </a:ln>
                      </p:spPr>
                    </p:pic>
                  </p:oleObj>
                </mc:Fallback>
              </mc:AlternateContent>
            </a:graphicData>
          </a:graphic>
        </p:graphicFrame>
      </p:grpSp>
      <p:grpSp>
        <p:nvGrpSpPr>
          <p:cNvPr id="108564" name="Group 20"/>
          <p:cNvGrpSpPr/>
          <p:nvPr/>
        </p:nvGrpSpPr>
        <p:grpSpPr>
          <a:xfrm>
            <a:off x="5292725" y="4108450"/>
            <a:ext cx="3240088" cy="2070100"/>
            <a:chOff x="3629" y="391"/>
            <a:chExt cx="2041" cy="1304"/>
          </a:xfrm>
        </p:grpSpPr>
        <p:sp>
          <p:nvSpPr>
            <p:cNvPr id="51210" name="AutoShape 21"/>
            <p:cNvSpPr>
              <a:spLocks noChangeAspect="1" noTextEdit="1"/>
            </p:cNvSpPr>
            <p:nvPr/>
          </p:nvSpPr>
          <p:spPr>
            <a:xfrm>
              <a:off x="3629" y="391"/>
              <a:ext cx="2041" cy="1304"/>
            </a:xfrm>
            <a:prstGeom prst="rect">
              <a:avLst/>
            </a:prstGeom>
            <a:solidFill>
              <a:srgbClr val="CCFFFF"/>
            </a:solidFill>
            <a:ln w="9525">
              <a:noFill/>
            </a:ln>
          </p:spPr>
          <p:txBody>
            <a:bodyPr/>
            <a:lstStyle/>
            <a:p>
              <a:endParaRPr lang="zh-CN" altLang="en-US"/>
            </a:p>
          </p:txBody>
        </p:sp>
        <p:sp>
          <p:nvSpPr>
            <p:cNvPr id="51211" name="Rectangle 22"/>
            <p:cNvSpPr/>
            <p:nvPr/>
          </p:nvSpPr>
          <p:spPr>
            <a:xfrm>
              <a:off x="3849" y="560"/>
              <a:ext cx="142" cy="278"/>
            </a:xfrm>
            <a:prstGeom prst="rect">
              <a:avLst/>
            </a:prstGeom>
            <a:solidFill>
              <a:srgbClr val="CCFFFF"/>
            </a:solid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900" i="1" dirty="0">
                  <a:solidFill>
                    <a:srgbClr val="000000"/>
                  </a:solidFill>
                  <a:ea typeface="楷体_GB2312"/>
                </a:rPr>
                <a:t>A</a:t>
              </a:r>
              <a:endParaRPr lang="en-US" altLang="zh-CN" sz="2400" dirty="0">
                <a:latin typeface="楷体_GB2312"/>
                <a:ea typeface="楷体_GB2312"/>
              </a:endParaRPr>
            </a:p>
          </p:txBody>
        </p:sp>
        <p:sp>
          <p:nvSpPr>
            <p:cNvPr id="51212" name="Rectangle 23"/>
            <p:cNvSpPr/>
            <p:nvPr/>
          </p:nvSpPr>
          <p:spPr>
            <a:xfrm>
              <a:off x="5075" y="560"/>
              <a:ext cx="129" cy="278"/>
            </a:xfrm>
            <a:prstGeom prst="rect">
              <a:avLst/>
            </a:prstGeom>
            <a:solidFill>
              <a:srgbClr val="CCFFFF"/>
            </a:solid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900" i="1" dirty="0">
                  <a:solidFill>
                    <a:srgbClr val="000000"/>
                  </a:solidFill>
                  <a:ea typeface="楷体_GB2312"/>
                </a:rPr>
                <a:t>Y</a:t>
              </a:r>
              <a:endParaRPr lang="en-US" altLang="zh-CN" sz="2400" dirty="0">
                <a:latin typeface="楷体_GB2312"/>
                <a:ea typeface="楷体_GB2312"/>
              </a:endParaRPr>
            </a:p>
          </p:txBody>
        </p:sp>
        <p:sp>
          <p:nvSpPr>
            <p:cNvPr id="51213" name="Rectangle 24"/>
            <p:cNvSpPr/>
            <p:nvPr/>
          </p:nvSpPr>
          <p:spPr>
            <a:xfrm>
              <a:off x="4718" y="444"/>
              <a:ext cx="25" cy="19"/>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1214" name="Line 25"/>
            <p:cNvSpPr/>
            <p:nvPr/>
          </p:nvSpPr>
          <p:spPr>
            <a:xfrm>
              <a:off x="4718" y="444"/>
              <a:ext cx="25" cy="0"/>
            </a:xfrm>
            <a:prstGeom prst="line">
              <a:avLst/>
            </a:prstGeom>
            <a:ln w="0" cap="flat" cmpd="sng">
              <a:solidFill>
                <a:srgbClr val="000000"/>
              </a:solidFill>
              <a:prstDash val="solid"/>
              <a:headEnd type="none" w="med" len="med"/>
              <a:tailEnd type="none" w="med" len="med"/>
            </a:ln>
          </p:spPr>
        </p:sp>
        <p:sp>
          <p:nvSpPr>
            <p:cNvPr id="51215" name="Line 26"/>
            <p:cNvSpPr/>
            <p:nvPr/>
          </p:nvSpPr>
          <p:spPr>
            <a:xfrm>
              <a:off x="4718" y="444"/>
              <a:ext cx="0" cy="19"/>
            </a:xfrm>
            <a:prstGeom prst="line">
              <a:avLst/>
            </a:prstGeom>
            <a:ln w="0" cap="flat" cmpd="sng">
              <a:solidFill>
                <a:srgbClr val="000000"/>
              </a:solidFill>
              <a:prstDash val="solid"/>
              <a:headEnd type="none" w="med" len="med"/>
              <a:tailEnd type="none" w="med" len="med"/>
            </a:ln>
          </p:spPr>
        </p:sp>
        <p:sp>
          <p:nvSpPr>
            <p:cNvPr id="51216" name="Rectangle 27"/>
            <p:cNvSpPr/>
            <p:nvPr/>
          </p:nvSpPr>
          <p:spPr>
            <a:xfrm>
              <a:off x="4718" y="463"/>
              <a:ext cx="25" cy="386"/>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1217" name="Line 28"/>
            <p:cNvSpPr/>
            <p:nvPr/>
          </p:nvSpPr>
          <p:spPr>
            <a:xfrm>
              <a:off x="4718" y="463"/>
              <a:ext cx="0" cy="386"/>
            </a:xfrm>
            <a:prstGeom prst="line">
              <a:avLst/>
            </a:prstGeom>
            <a:ln w="0" cap="flat" cmpd="sng">
              <a:solidFill>
                <a:srgbClr val="000000"/>
              </a:solidFill>
              <a:prstDash val="solid"/>
              <a:headEnd type="none" w="med" len="med"/>
              <a:tailEnd type="none" w="med" len="med"/>
            </a:ln>
          </p:spPr>
        </p:sp>
        <p:sp>
          <p:nvSpPr>
            <p:cNvPr id="51218" name="Rectangle 29"/>
            <p:cNvSpPr/>
            <p:nvPr/>
          </p:nvSpPr>
          <p:spPr>
            <a:xfrm>
              <a:off x="3875" y="965"/>
              <a:ext cx="116" cy="278"/>
            </a:xfrm>
            <a:prstGeom prst="rect">
              <a:avLst/>
            </a:prstGeom>
            <a:solidFill>
              <a:srgbClr val="CCFFFF"/>
            </a:solid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900" dirty="0">
                  <a:solidFill>
                    <a:srgbClr val="000000"/>
                  </a:solidFill>
                  <a:ea typeface="楷体_GB2312"/>
                </a:rPr>
                <a:t>0</a:t>
              </a:r>
              <a:endParaRPr lang="en-US" altLang="zh-CN" sz="2400" dirty="0">
                <a:latin typeface="楷体_GB2312"/>
                <a:ea typeface="楷体_GB2312"/>
              </a:endParaRPr>
            </a:p>
          </p:txBody>
        </p:sp>
        <p:sp>
          <p:nvSpPr>
            <p:cNvPr id="51219" name="Rectangle 30"/>
            <p:cNvSpPr/>
            <p:nvPr/>
          </p:nvSpPr>
          <p:spPr>
            <a:xfrm>
              <a:off x="3875" y="1351"/>
              <a:ext cx="116" cy="278"/>
            </a:xfrm>
            <a:prstGeom prst="rect">
              <a:avLst/>
            </a:prstGeom>
            <a:solidFill>
              <a:srgbClr val="CCFFFF"/>
            </a:solid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900" dirty="0">
                  <a:solidFill>
                    <a:srgbClr val="000000"/>
                  </a:solidFill>
                  <a:ea typeface="楷体_GB2312"/>
                </a:rPr>
                <a:t>1</a:t>
              </a:r>
              <a:endParaRPr lang="en-US" altLang="zh-CN" sz="2400" dirty="0">
                <a:latin typeface="楷体_GB2312"/>
                <a:ea typeface="楷体_GB2312"/>
              </a:endParaRPr>
            </a:p>
          </p:txBody>
        </p:sp>
        <p:sp>
          <p:nvSpPr>
            <p:cNvPr id="51220" name="Rectangle 31"/>
            <p:cNvSpPr/>
            <p:nvPr/>
          </p:nvSpPr>
          <p:spPr>
            <a:xfrm>
              <a:off x="5101" y="965"/>
              <a:ext cx="116" cy="278"/>
            </a:xfrm>
            <a:prstGeom prst="rect">
              <a:avLst/>
            </a:prstGeom>
            <a:solidFill>
              <a:srgbClr val="CCFFFF"/>
            </a:solid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900" dirty="0">
                  <a:solidFill>
                    <a:srgbClr val="000000"/>
                  </a:solidFill>
                  <a:ea typeface="楷体_GB2312"/>
                </a:rPr>
                <a:t>1</a:t>
              </a:r>
              <a:endParaRPr lang="en-US" altLang="zh-CN" sz="2400" dirty="0">
                <a:latin typeface="楷体_GB2312"/>
                <a:ea typeface="楷体_GB2312"/>
              </a:endParaRPr>
            </a:p>
          </p:txBody>
        </p:sp>
        <p:sp>
          <p:nvSpPr>
            <p:cNvPr id="51221" name="Rectangle 32"/>
            <p:cNvSpPr/>
            <p:nvPr/>
          </p:nvSpPr>
          <p:spPr>
            <a:xfrm>
              <a:off x="5101" y="1351"/>
              <a:ext cx="116" cy="278"/>
            </a:xfrm>
            <a:prstGeom prst="rect">
              <a:avLst/>
            </a:prstGeom>
            <a:solidFill>
              <a:srgbClr val="CCFFFF"/>
            </a:solid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fontAlgn="t" hangingPunct="1">
                <a:buNone/>
              </a:pPr>
              <a:r>
                <a:rPr lang="en-US" altLang="zh-CN" sz="2900" dirty="0">
                  <a:solidFill>
                    <a:srgbClr val="000000"/>
                  </a:solidFill>
                  <a:ea typeface="楷体_GB2312"/>
                </a:rPr>
                <a:t>0</a:t>
              </a:r>
              <a:endParaRPr lang="en-US" altLang="zh-CN" sz="2400" dirty="0">
                <a:latin typeface="楷体_GB2312"/>
                <a:ea typeface="楷体_GB2312"/>
              </a:endParaRPr>
            </a:p>
          </p:txBody>
        </p:sp>
        <p:sp>
          <p:nvSpPr>
            <p:cNvPr id="51222" name="Rectangle 33"/>
            <p:cNvSpPr/>
            <p:nvPr/>
          </p:nvSpPr>
          <p:spPr>
            <a:xfrm>
              <a:off x="4718" y="849"/>
              <a:ext cx="25" cy="19"/>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1223" name="Line 34"/>
            <p:cNvSpPr/>
            <p:nvPr/>
          </p:nvSpPr>
          <p:spPr>
            <a:xfrm>
              <a:off x="4718" y="849"/>
              <a:ext cx="25" cy="0"/>
            </a:xfrm>
            <a:prstGeom prst="line">
              <a:avLst/>
            </a:prstGeom>
            <a:ln w="0" cap="flat" cmpd="sng">
              <a:solidFill>
                <a:srgbClr val="000000"/>
              </a:solidFill>
              <a:prstDash val="solid"/>
              <a:headEnd type="none" w="med" len="med"/>
              <a:tailEnd type="none" w="med" len="med"/>
            </a:ln>
          </p:spPr>
        </p:sp>
        <p:sp>
          <p:nvSpPr>
            <p:cNvPr id="51224" name="Line 35"/>
            <p:cNvSpPr/>
            <p:nvPr/>
          </p:nvSpPr>
          <p:spPr>
            <a:xfrm>
              <a:off x="4718" y="849"/>
              <a:ext cx="0" cy="19"/>
            </a:xfrm>
            <a:prstGeom prst="line">
              <a:avLst/>
            </a:prstGeom>
            <a:ln w="0" cap="flat" cmpd="sng">
              <a:solidFill>
                <a:srgbClr val="000000"/>
              </a:solidFill>
              <a:prstDash val="solid"/>
              <a:headEnd type="none" w="med" len="med"/>
              <a:tailEnd type="none" w="med" len="med"/>
            </a:ln>
          </p:spPr>
        </p:sp>
        <p:sp>
          <p:nvSpPr>
            <p:cNvPr id="51225" name="Rectangle 36"/>
            <p:cNvSpPr/>
            <p:nvPr/>
          </p:nvSpPr>
          <p:spPr>
            <a:xfrm>
              <a:off x="4718" y="868"/>
              <a:ext cx="25" cy="753"/>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1226" name="Line 37"/>
            <p:cNvSpPr/>
            <p:nvPr/>
          </p:nvSpPr>
          <p:spPr>
            <a:xfrm>
              <a:off x="4718" y="868"/>
              <a:ext cx="0" cy="753"/>
            </a:xfrm>
            <a:prstGeom prst="line">
              <a:avLst/>
            </a:prstGeom>
            <a:ln w="0" cap="flat" cmpd="sng">
              <a:solidFill>
                <a:srgbClr val="000000"/>
              </a:solidFill>
              <a:prstDash val="solid"/>
              <a:headEnd type="none" w="med" len="med"/>
              <a:tailEnd type="none" w="med" len="med"/>
            </a:ln>
          </p:spPr>
        </p:sp>
        <p:sp>
          <p:nvSpPr>
            <p:cNvPr id="51227" name="Rectangle 38"/>
            <p:cNvSpPr/>
            <p:nvPr/>
          </p:nvSpPr>
          <p:spPr>
            <a:xfrm>
              <a:off x="4718" y="1621"/>
              <a:ext cx="25" cy="19"/>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1228" name="Line 39"/>
            <p:cNvSpPr/>
            <p:nvPr/>
          </p:nvSpPr>
          <p:spPr>
            <a:xfrm>
              <a:off x="4718" y="1621"/>
              <a:ext cx="25" cy="0"/>
            </a:xfrm>
            <a:prstGeom prst="line">
              <a:avLst/>
            </a:prstGeom>
            <a:ln w="0" cap="flat" cmpd="sng">
              <a:solidFill>
                <a:srgbClr val="000000"/>
              </a:solidFill>
              <a:prstDash val="solid"/>
              <a:headEnd type="none" w="med" len="med"/>
              <a:tailEnd type="none" w="med" len="med"/>
            </a:ln>
          </p:spPr>
        </p:sp>
        <p:sp>
          <p:nvSpPr>
            <p:cNvPr id="51229" name="Line 40"/>
            <p:cNvSpPr/>
            <p:nvPr/>
          </p:nvSpPr>
          <p:spPr>
            <a:xfrm>
              <a:off x="4718" y="1621"/>
              <a:ext cx="0" cy="19"/>
            </a:xfrm>
            <a:prstGeom prst="line">
              <a:avLst/>
            </a:prstGeom>
            <a:ln w="0" cap="flat" cmpd="sng">
              <a:solidFill>
                <a:srgbClr val="000000"/>
              </a:solidFill>
              <a:prstDash val="solid"/>
              <a:headEnd type="none" w="med" len="med"/>
              <a:tailEnd type="none" w="med" len="med"/>
            </a:ln>
          </p:spPr>
        </p:sp>
        <p:sp>
          <p:nvSpPr>
            <p:cNvPr id="51230" name="Line 41"/>
            <p:cNvSpPr/>
            <p:nvPr/>
          </p:nvSpPr>
          <p:spPr>
            <a:xfrm>
              <a:off x="3674" y="436"/>
              <a:ext cx="1950" cy="0"/>
            </a:xfrm>
            <a:prstGeom prst="line">
              <a:avLst/>
            </a:prstGeom>
            <a:ln w="38100" cap="flat" cmpd="sng">
              <a:solidFill>
                <a:schemeClr val="tx1"/>
              </a:solidFill>
              <a:prstDash val="solid"/>
              <a:headEnd type="none" w="med" len="med"/>
              <a:tailEnd type="none" w="med" len="med"/>
            </a:ln>
          </p:spPr>
        </p:sp>
        <p:sp>
          <p:nvSpPr>
            <p:cNvPr id="51231" name="Line 42"/>
            <p:cNvSpPr/>
            <p:nvPr/>
          </p:nvSpPr>
          <p:spPr>
            <a:xfrm>
              <a:off x="3674" y="867"/>
              <a:ext cx="1950" cy="0"/>
            </a:xfrm>
            <a:prstGeom prst="line">
              <a:avLst/>
            </a:prstGeom>
            <a:ln w="38100" cap="flat" cmpd="sng">
              <a:solidFill>
                <a:schemeClr val="tx1"/>
              </a:solidFill>
              <a:prstDash val="solid"/>
              <a:headEnd type="none" w="med" len="med"/>
              <a:tailEnd type="none" w="med" len="med"/>
            </a:ln>
          </p:spPr>
        </p:sp>
        <p:sp>
          <p:nvSpPr>
            <p:cNvPr id="51232" name="Line 43"/>
            <p:cNvSpPr/>
            <p:nvPr/>
          </p:nvSpPr>
          <p:spPr>
            <a:xfrm>
              <a:off x="3674" y="1638"/>
              <a:ext cx="1950" cy="0"/>
            </a:xfrm>
            <a:prstGeom prst="line">
              <a:avLst/>
            </a:prstGeom>
            <a:ln w="38100" cap="flat" cmpd="sng">
              <a:solidFill>
                <a:schemeClr val="tx1"/>
              </a:solidFill>
              <a:prstDash val="solid"/>
              <a:headEnd type="none" w="med" len="med"/>
              <a:tailEnd type="none" w="med" len="med"/>
            </a:ln>
          </p:spPr>
        </p:sp>
      </p:grpSp>
      <p:graphicFrame>
        <p:nvGraphicFramePr>
          <p:cNvPr id="108589" name="Object 45"/>
          <p:cNvGraphicFramePr>
            <a:graphicFrameLocks noGrp="1" noChangeAspect="1"/>
          </p:cNvGraphicFramePr>
          <p:nvPr>
            <p:ph sz="half" idx="1" hasCustomPrompt="1"/>
          </p:nvPr>
        </p:nvGraphicFramePr>
        <p:xfrm>
          <a:off x="893763" y="3998913"/>
          <a:ext cx="3502025" cy="1349375"/>
        </p:xfrm>
        <a:graphic>
          <a:graphicData uri="http://schemas.openxmlformats.org/presentationml/2006/ole">
            <mc:AlternateContent xmlns:mc="http://schemas.openxmlformats.org/markup-compatibility/2006">
              <mc:Choice xmlns:v="urn:schemas-microsoft-com:vml" Requires="v">
                <p:oleObj spid="_x0000_s8201" r:id="rId7" imgW="676275" imgH="219075" progId="Word.Picture.8">
                  <p:embed/>
                </p:oleObj>
              </mc:Choice>
              <mc:Fallback>
                <p:oleObj r:id="rId7" imgW="676275" imgH="219075" progId="Word.Picture.8">
                  <p:embed/>
                  <p:pic>
                    <p:nvPicPr>
                      <p:cNvPr id="0" name="图片 3097"/>
                      <p:cNvPicPr/>
                      <p:nvPr/>
                    </p:nvPicPr>
                    <p:blipFill>
                      <a:blip r:embed="rId8"/>
                      <a:srcRect t="-7196" b="-7945"/>
                      <a:stretch>
                        <a:fillRect/>
                      </a:stretch>
                    </p:blipFill>
                    <p:spPr>
                      <a:xfrm>
                        <a:off x="893763" y="3998913"/>
                        <a:ext cx="3502025" cy="1349375"/>
                      </a:xfrm>
                      <a:prstGeom prst="rect">
                        <a:avLst/>
                      </a:prstGeom>
                      <a:solidFill>
                        <a:srgbClr val="D9FFEC">
                          <a:alpha val="100000"/>
                        </a:srgbClr>
                      </a:solidFill>
                      <a:ln w="38100">
                        <a:miter/>
                      </a:ln>
                    </p:spPr>
                  </p:pic>
                </p:oleObj>
              </mc:Fallback>
            </mc:AlternateContent>
          </a:graphicData>
        </a:graphic>
      </p:graphicFrame>
      <p:pic>
        <p:nvPicPr>
          <p:cNvPr id="37897" name="图片 1"/>
          <p:cNvPicPr>
            <a:picLocks noChangeAspect="1"/>
          </p:cNvPicPr>
          <p:nvPr/>
        </p:nvPicPr>
        <p:blipFill>
          <a:blip r:embed="rId9"/>
          <a:stretch>
            <a:fillRect/>
          </a:stretch>
        </p:blipFill>
        <p:spPr>
          <a:xfrm>
            <a:off x="1360488" y="5505450"/>
            <a:ext cx="1733550" cy="12287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8588"/>
                                        </p:tgtEl>
                                        <p:attrNameLst>
                                          <p:attrName>style.visibility</p:attrName>
                                        </p:attrNameLst>
                                      </p:cBhvr>
                                      <p:to>
                                        <p:strVal val="visible"/>
                                      </p:to>
                                    </p:set>
                                    <p:animEffect transition="in" filter="wipe(left)">
                                      <p:cBhvr>
                                        <p:cTn id="7" dur="500"/>
                                        <p:tgtEl>
                                          <p:spTgt spid="108588"/>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08589"/>
                                        </p:tgtEl>
                                        <p:attrNameLst>
                                          <p:attrName>style.visibility</p:attrName>
                                        </p:attrNameLst>
                                      </p:cBhvr>
                                      <p:to>
                                        <p:strVal val="visible"/>
                                      </p:to>
                                    </p:set>
                                    <p:animEffect transition="in" filter="box(out)">
                                      <p:cBhvr>
                                        <p:cTn id="11" dur="500"/>
                                        <p:tgtEl>
                                          <p:spTgt spid="108589"/>
                                        </p:tgtEl>
                                      </p:cBhvr>
                                    </p:animEffect>
                                  </p:childTnLst>
                                </p:cTn>
                              </p:par>
                            </p:childTnLst>
                          </p:cTn>
                        </p:par>
                        <p:par>
                          <p:cTn id="12" fill="hold">
                            <p:stCondLst>
                              <p:cond delay="1000"/>
                            </p:stCondLst>
                            <p:childTnLst>
                              <p:par>
                                <p:cTn id="13" presetID="8" presetClass="entr" presetSubtype="16" fill="hold" nodeType="afterEffect">
                                  <p:stCondLst>
                                    <p:cond delay="0"/>
                                  </p:stCondLst>
                                  <p:childTnLst>
                                    <p:set>
                                      <p:cBhvr>
                                        <p:cTn id="14" dur="1" fill="hold">
                                          <p:stCondLst>
                                            <p:cond delay="0"/>
                                          </p:stCondLst>
                                        </p:cTn>
                                        <p:tgtEl>
                                          <p:spTgt spid="108564"/>
                                        </p:tgtEl>
                                        <p:attrNameLst>
                                          <p:attrName>style.visibility</p:attrName>
                                        </p:attrNameLst>
                                      </p:cBhvr>
                                      <p:to>
                                        <p:strVal val="visible"/>
                                      </p:to>
                                    </p:set>
                                    <p:animEffect transition="in" filter="diamond(in)">
                                      <p:cBhvr>
                                        <p:cTn id="15" dur="2000"/>
                                        <p:tgtEl>
                                          <p:spTgt spid="108564"/>
                                        </p:tgtEl>
                                      </p:cBhvr>
                                    </p:animEffect>
                                  </p:childTnLst>
                                </p:cTn>
                              </p:par>
                              <p:par>
                                <p:cTn id="16" presetID="4" presetClass="entr" presetSubtype="32" fill="hold" nodeType="withEffect">
                                  <p:stCondLst>
                                    <p:cond delay="0"/>
                                  </p:stCondLst>
                                  <p:childTnLst>
                                    <p:set>
                                      <p:cBhvr>
                                        <p:cTn id="17" dur="1" fill="hold">
                                          <p:stCondLst>
                                            <p:cond delay="0"/>
                                          </p:stCondLst>
                                        </p:cTn>
                                        <p:tgtEl>
                                          <p:spTgt spid="37897"/>
                                        </p:tgtEl>
                                        <p:attrNameLst>
                                          <p:attrName>style.visibility</p:attrName>
                                        </p:attrNameLst>
                                      </p:cBhvr>
                                      <p:to>
                                        <p:strVal val="visible"/>
                                      </p:to>
                                    </p:set>
                                    <p:animEffect transition="in" filter="box(out)">
                                      <p:cBhvr>
                                        <p:cTn id="18" dur="500"/>
                                        <p:tgtEl>
                                          <p:spTgt spid="37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4</a:t>
            </a:fld>
            <a:r>
              <a:rPr lang="zh-CN" altLang="en-US" sz="1400" dirty="0">
                <a:ea typeface="楷体_GB2312"/>
              </a:rPr>
              <a:t>）</a:t>
            </a:r>
          </a:p>
        </p:txBody>
      </p:sp>
      <p:sp>
        <p:nvSpPr>
          <p:cNvPr id="8195" name="Rectangle 2"/>
          <p:cNvSpPr>
            <a:spLocks noGrp="1"/>
          </p:cNvSpPr>
          <p:nvPr>
            <p:ph type="title"/>
          </p:nvPr>
        </p:nvSpPr>
        <p:spPr>
          <a:xfrm>
            <a:off x="201613" y="2228850"/>
            <a:ext cx="8721725" cy="2000250"/>
          </a:xfrm>
          <a:ln/>
        </p:spPr>
        <p:txBody>
          <a:bodyPr vert="horz" wrap="square" lIns="91440" tIns="45720" rIns="91440" bIns="45720" anchor="ctr" anchorCtr="0"/>
          <a:lstStyle/>
          <a:p>
            <a:pPr eaLnBrk="1" hangingPunct="1"/>
            <a:r>
              <a:rPr lang="zh-CN" altLang="en-US" sz="6000" b="1" dirty="0">
                <a:solidFill>
                  <a:srgbClr val="0000FF"/>
                </a:solidFill>
                <a:latin typeface="黑体" panose="02010609060101010101" pitchFamily="49" charset="-122"/>
                <a:ea typeface="黑体" panose="02010609060101010101" pitchFamily="49" charset="-122"/>
              </a:rPr>
              <a:t>第</a:t>
            </a:r>
            <a:r>
              <a:rPr lang="en-US" altLang="zh-CN" sz="6000" b="1" dirty="0">
                <a:solidFill>
                  <a:srgbClr val="0000FF"/>
                </a:solidFill>
                <a:latin typeface="黑体" panose="02010609060101010101" pitchFamily="49" charset="-122"/>
                <a:ea typeface="黑体" panose="02010609060101010101" pitchFamily="49" charset="-122"/>
              </a:rPr>
              <a:t>1</a:t>
            </a:r>
            <a:r>
              <a:rPr lang="zh-CN" altLang="en-US" sz="6000" b="1" dirty="0">
                <a:solidFill>
                  <a:srgbClr val="0000FF"/>
                </a:solidFill>
                <a:latin typeface="黑体" panose="02010609060101010101" pitchFamily="49" charset="-122"/>
                <a:ea typeface="黑体" panose="02010609060101010101" pitchFamily="49" charset="-122"/>
              </a:rPr>
              <a:t>章 </a:t>
            </a:r>
            <a:br>
              <a:rPr lang="zh-CN" altLang="en-US" sz="6000" b="1" dirty="0">
                <a:solidFill>
                  <a:srgbClr val="0000FF"/>
                </a:solidFill>
                <a:latin typeface="黑体" panose="02010609060101010101" pitchFamily="49" charset="-122"/>
                <a:ea typeface="黑体" panose="02010609060101010101" pitchFamily="49" charset="-122"/>
              </a:rPr>
            </a:br>
            <a:r>
              <a:rPr lang="zh-CN" altLang="en-US" sz="6000" b="1" dirty="0">
                <a:solidFill>
                  <a:srgbClr val="0000FF"/>
                </a:solidFill>
                <a:latin typeface="黑体" panose="02010609060101010101" pitchFamily="49" charset="-122"/>
                <a:ea typeface="黑体" panose="02010609060101010101" pitchFamily="49" charset="-122"/>
              </a:rPr>
              <a:t>逻辑代数的基础知识</a:t>
            </a:r>
            <a:r>
              <a:rPr lang="zh-CN" altLang="en-US" sz="3600" dirty="0"/>
              <a:t>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40</a:t>
            </a:fld>
            <a:r>
              <a:rPr lang="zh-CN" altLang="en-US" sz="1400" dirty="0">
                <a:ea typeface="楷体_GB2312"/>
              </a:rPr>
              <a:t>）</a:t>
            </a:r>
          </a:p>
        </p:txBody>
      </p:sp>
      <p:sp>
        <p:nvSpPr>
          <p:cNvPr id="52227" name="Text Box 2"/>
          <p:cNvSpPr txBox="1"/>
          <p:nvPr/>
        </p:nvSpPr>
        <p:spPr>
          <a:xfrm>
            <a:off x="323850" y="333375"/>
            <a:ext cx="4752975" cy="2227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例如，开关与灯并联。显然，仅当开关断开时，灯亮。一旦开关闭合，则灯灭。因此，灯</a:t>
            </a:r>
            <a:r>
              <a:rPr lang="en-US" altLang="zh-CN" sz="2800" b="1" dirty="0">
                <a:latin typeface="黑体" panose="02010609060101010101" pitchFamily="49" charset="-122"/>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与开关</a:t>
            </a: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的关系是</a:t>
            </a:r>
            <a:r>
              <a:rPr lang="zh-CN" altLang="en-US"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非</a:t>
            </a:r>
            <a:r>
              <a:rPr lang="zh-CN" altLang="en-US"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逻辑关系。</a:t>
            </a:r>
          </a:p>
        </p:txBody>
      </p:sp>
      <p:sp>
        <p:nvSpPr>
          <p:cNvPr id="109571" name="Rectangle 3"/>
          <p:cNvSpPr/>
          <p:nvPr/>
        </p:nvSpPr>
        <p:spPr>
          <a:xfrm>
            <a:off x="466725" y="3284538"/>
            <a:ext cx="6553200" cy="519112"/>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黑体" panose="02010609060101010101" pitchFamily="49" charset="-122"/>
              </a:rPr>
              <a:t>逻辑非的</a:t>
            </a:r>
            <a:r>
              <a:rPr lang="zh-CN" altLang="en-US" sz="2800" b="1" u="sng" dirty="0">
                <a:solidFill>
                  <a:srgbClr val="CC3300"/>
                </a:solidFill>
                <a:ea typeface="黑体" panose="02010609060101010101" pitchFamily="49" charset="-122"/>
              </a:rPr>
              <a:t>运算规则</a:t>
            </a:r>
            <a:r>
              <a:rPr lang="zh-CN" altLang="en-US" sz="2800" b="1" dirty="0">
                <a:ea typeface="黑体" panose="02010609060101010101" pitchFamily="49" charset="-122"/>
              </a:rPr>
              <a:t>为：</a:t>
            </a:r>
          </a:p>
        </p:txBody>
      </p:sp>
      <p:grpSp>
        <p:nvGrpSpPr>
          <p:cNvPr id="52229" name="Group 4"/>
          <p:cNvGrpSpPr/>
          <p:nvPr/>
        </p:nvGrpSpPr>
        <p:grpSpPr>
          <a:xfrm>
            <a:off x="5580063" y="476250"/>
            <a:ext cx="3248025" cy="2476500"/>
            <a:chOff x="2743" y="829"/>
            <a:chExt cx="2046" cy="1560"/>
          </a:xfrm>
        </p:grpSpPr>
        <p:sp>
          <p:nvSpPr>
            <p:cNvPr id="52231" name="Text Box 5"/>
            <p:cNvSpPr txBox="1"/>
            <p:nvPr/>
          </p:nvSpPr>
          <p:spPr>
            <a:xfrm>
              <a:off x="2743" y="829"/>
              <a:ext cx="379"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ea typeface="楷体_GB2312"/>
                </a:rPr>
                <a:t>+</a:t>
              </a:r>
              <a:r>
                <a:rPr lang="en-US" altLang="zh-CN" sz="2800" i="1" dirty="0">
                  <a:ea typeface="楷体_GB2312"/>
                </a:rPr>
                <a:t>V</a:t>
              </a:r>
              <a:endParaRPr lang="en-US" altLang="zh-CN" sz="2800" dirty="0">
                <a:ea typeface="楷体_GB2312"/>
              </a:endParaRPr>
            </a:p>
          </p:txBody>
        </p:sp>
        <p:sp>
          <p:nvSpPr>
            <p:cNvPr id="52232" name="Line 6"/>
            <p:cNvSpPr/>
            <p:nvPr/>
          </p:nvSpPr>
          <p:spPr>
            <a:xfrm>
              <a:off x="4255" y="2387"/>
              <a:ext cx="178" cy="0"/>
            </a:xfrm>
            <a:prstGeom prst="line">
              <a:avLst/>
            </a:prstGeom>
            <a:ln w="63500" cap="flat" cmpd="sng">
              <a:solidFill>
                <a:schemeClr val="tx1"/>
              </a:solidFill>
              <a:prstDash val="solid"/>
              <a:headEnd type="none" w="med" len="med"/>
              <a:tailEnd type="none" w="med" len="med"/>
            </a:ln>
          </p:spPr>
        </p:sp>
        <p:sp>
          <p:nvSpPr>
            <p:cNvPr id="52233" name="Freeform 7"/>
            <p:cNvSpPr/>
            <p:nvPr/>
          </p:nvSpPr>
          <p:spPr>
            <a:xfrm>
              <a:off x="2833" y="1111"/>
              <a:ext cx="589" cy="9"/>
            </a:xfrm>
            <a:custGeom>
              <a:avLst/>
              <a:gdLst/>
              <a:ahLst/>
              <a:cxnLst>
                <a:cxn ang="0">
                  <a:pos x="0" y="9"/>
                </a:cxn>
                <a:cxn ang="0">
                  <a:pos x="589" y="9"/>
                </a:cxn>
                <a:cxn ang="0">
                  <a:pos x="577" y="0"/>
                </a:cxn>
              </a:cxnLst>
              <a:rect l="0" t="0" r="0" b="0"/>
              <a:pathLst>
                <a:path w="589" h="9">
                  <a:moveTo>
                    <a:pt x="0" y="9"/>
                  </a:moveTo>
                  <a:lnTo>
                    <a:pt x="589" y="9"/>
                  </a:lnTo>
                  <a:lnTo>
                    <a:pt x="577" y="0"/>
                  </a:lnTo>
                </a:path>
              </a:pathLst>
            </a:custGeom>
            <a:noFill/>
            <a:ln w="2857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52234" name="Freeform 8"/>
            <p:cNvSpPr/>
            <p:nvPr/>
          </p:nvSpPr>
          <p:spPr>
            <a:xfrm>
              <a:off x="3743" y="1119"/>
              <a:ext cx="934" cy="934"/>
            </a:xfrm>
            <a:custGeom>
              <a:avLst/>
              <a:gdLst/>
              <a:ahLst/>
              <a:cxnLst>
                <a:cxn ang="0">
                  <a:pos x="0" y="3"/>
                </a:cxn>
                <a:cxn ang="0">
                  <a:pos x="934" y="0"/>
                </a:cxn>
                <a:cxn ang="0">
                  <a:pos x="934" y="934"/>
                </a:cxn>
              </a:cxnLst>
              <a:rect l="0" t="0" r="0" b="0"/>
              <a:pathLst>
                <a:path w="934" h="934">
                  <a:moveTo>
                    <a:pt x="0" y="3"/>
                  </a:moveTo>
                  <a:lnTo>
                    <a:pt x="934" y="0"/>
                  </a:lnTo>
                  <a:lnTo>
                    <a:pt x="934" y="934"/>
                  </a:lnTo>
                </a:path>
              </a:pathLst>
            </a:custGeom>
            <a:noFill/>
            <a:ln w="28575" cap="flat" cmpd="sng">
              <a:solidFill>
                <a:schemeClr val="tx1">
                  <a:alpha val="100000"/>
                </a:schemeClr>
              </a:solidFill>
              <a:prstDash val="solid"/>
              <a:round/>
              <a:headEnd type="none" w="med" len="med"/>
              <a:tailEnd type="none" w="med" len="med"/>
            </a:ln>
          </p:spPr>
          <p:txBody>
            <a:bodyPr/>
            <a:lstStyle/>
            <a:p>
              <a:endParaRPr lang="zh-CN" altLang="en-US"/>
            </a:p>
          </p:txBody>
        </p:sp>
        <p:grpSp>
          <p:nvGrpSpPr>
            <p:cNvPr id="52235" name="Group 9"/>
            <p:cNvGrpSpPr/>
            <p:nvPr/>
          </p:nvGrpSpPr>
          <p:grpSpPr>
            <a:xfrm>
              <a:off x="4555" y="1451"/>
              <a:ext cx="234" cy="234"/>
              <a:chOff x="4868" y="3243"/>
              <a:chExt cx="322" cy="322"/>
            </a:xfrm>
          </p:grpSpPr>
          <p:sp>
            <p:nvSpPr>
              <p:cNvPr id="52245" name="Oval 10"/>
              <p:cNvSpPr/>
              <p:nvPr/>
            </p:nvSpPr>
            <p:spPr>
              <a:xfrm>
                <a:off x="4868" y="3243"/>
                <a:ext cx="322" cy="322"/>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2246" name="Line 11"/>
              <p:cNvSpPr/>
              <p:nvPr/>
            </p:nvSpPr>
            <p:spPr>
              <a:xfrm flipH="1">
                <a:off x="4901" y="3300"/>
                <a:ext cx="233" cy="233"/>
              </a:xfrm>
              <a:prstGeom prst="line">
                <a:avLst/>
              </a:prstGeom>
              <a:ln w="28575" cap="flat" cmpd="sng">
                <a:solidFill>
                  <a:schemeClr val="tx1"/>
                </a:solidFill>
                <a:prstDash val="solid"/>
                <a:headEnd type="none" w="med" len="med"/>
                <a:tailEnd type="none" w="med" len="med"/>
              </a:ln>
            </p:spPr>
          </p:sp>
          <p:sp>
            <p:nvSpPr>
              <p:cNvPr id="52247" name="Line 12"/>
              <p:cNvSpPr/>
              <p:nvPr/>
            </p:nvSpPr>
            <p:spPr>
              <a:xfrm>
                <a:off x="4911" y="3288"/>
                <a:ext cx="234" cy="234"/>
              </a:xfrm>
              <a:prstGeom prst="line">
                <a:avLst/>
              </a:prstGeom>
              <a:ln w="28575" cap="flat" cmpd="sng">
                <a:solidFill>
                  <a:schemeClr val="tx1"/>
                </a:solidFill>
                <a:prstDash val="solid"/>
                <a:headEnd type="none" w="med" len="med"/>
                <a:tailEnd type="none" w="med" len="med"/>
              </a:ln>
            </p:spPr>
          </p:sp>
        </p:grpSp>
        <p:sp>
          <p:nvSpPr>
            <p:cNvPr id="52236" name="Text Box 13"/>
            <p:cNvSpPr txBox="1"/>
            <p:nvPr/>
          </p:nvSpPr>
          <p:spPr>
            <a:xfrm>
              <a:off x="3718" y="1441"/>
              <a:ext cx="253"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i="1" dirty="0">
                  <a:ea typeface="楷体_GB2312"/>
                </a:rPr>
                <a:t>A</a:t>
              </a:r>
              <a:endParaRPr lang="en-US" altLang="zh-CN" sz="2800" dirty="0">
                <a:ea typeface="楷体_GB2312"/>
              </a:endParaRPr>
            </a:p>
          </p:txBody>
        </p:sp>
        <p:sp>
          <p:nvSpPr>
            <p:cNvPr id="52237" name="Text Box 14"/>
            <p:cNvSpPr txBox="1"/>
            <p:nvPr/>
          </p:nvSpPr>
          <p:spPr>
            <a:xfrm>
              <a:off x="4319" y="1395"/>
              <a:ext cx="241"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i="1" dirty="0">
                  <a:ea typeface="楷体_GB2312"/>
                </a:rPr>
                <a:t>Y</a:t>
              </a:r>
            </a:p>
          </p:txBody>
        </p:sp>
        <p:sp>
          <p:nvSpPr>
            <p:cNvPr id="52238" name="Rectangle 15"/>
            <p:cNvSpPr/>
            <p:nvPr/>
          </p:nvSpPr>
          <p:spPr>
            <a:xfrm>
              <a:off x="3377" y="1066"/>
              <a:ext cx="366" cy="100"/>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2239" name="Freeform 16"/>
            <p:cNvSpPr/>
            <p:nvPr/>
          </p:nvSpPr>
          <p:spPr>
            <a:xfrm>
              <a:off x="3866" y="1122"/>
              <a:ext cx="155" cy="655"/>
            </a:xfrm>
            <a:custGeom>
              <a:avLst/>
              <a:gdLst/>
              <a:ahLst/>
              <a:cxnLst>
                <a:cxn ang="0">
                  <a:pos x="155" y="0"/>
                </a:cxn>
                <a:cxn ang="0">
                  <a:pos x="155" y="500"/>
                </a:cxn>
                <a:cxn ang="0">
                  <a:pos x="0" y="655"/>
                </a:cxn>
              </a:cxnLst>
              <a:rect l="0" t="0" r="0" b="0"/>
              <a:pathLst>
                <a:path w="155" h="655">
                  <a:moveTo>
                    <a:pt x="155" y="0"/>
                  </a:moveTo>
                  <a:lnTo>
                    <a:pt x="155" y="500"/>
                  </a:lnTo>
                  <a:lnTo>
                    <a:pt x="0" y="655"/>
                  </a:lnTo>
                </a:path>
              </a:pathLst>
            </a:custGeom>
            <a:noFill/>
            <a:ln w="2857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52240" name="Freeform 17"/>
            <p:cNvSpPr/>
            <p:nvPr/>
          </p:nvSpPr>
          <p:spPr>
            <a:xfrm>
              <a:off x="4021" y="1823"/>
              <a:ext cx="667" cy="244"/>
            </a:xfrm>
            <a:custGeom>
              <a:avLst/>
              <a:gdLst/>
              <a:ahLst/>
              <a:cxnLst>
                <a:cxn ang="0">
                  <a:pos x="0" y="0"/>
                </a:cxn>
                <a:cxn ang="0">
                  <a:pos x="0" y="1"/>
                </a:cxn>
                <a:cxn ang="0">
                  <a:pos x="1889" y="1"/>
                </a:cxn>
              </a:cxnLst>
              <a:rect l="0" t="0" r="0" b="0"/>
              <a:pathLst>
                <a:path w="645" h="333">
                  <a:moveTo>
                    <a:pt x="0" y="0"/>
                  </a:moveTo>
                  <a:lnTo>
                    <a:pt x="0" y="333"/>
                  </a:lnTo>
                  <a:lnTo>
                    <a:pt x="645" y="333"/>
                  </a:lnTo>
                </a:path>
              </a:pathLst>
            </a:custGeom>
            <a:noFill/>
            <a:ln w="2857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52241" name="Line 18"/>
            <p:cNvSpPr/>
            <p:nvPr/>
          </p:nvSpPr>
          <p:spPr>
            <a:xfrm>
              <a:off x="4343" y="2066"/>
              <a:ext cx="0" cy="323"/>
            </a:xfrm>
            <a:prstGeom prst="line">
              <a:avLst/>
            </a:prstGeom>
            <a:ln w="28575" cap="flat" cmpd="sng">
              <a:solidFill>
                <a:schemeClr val="tx1"/>
              </a:solidFill>
              <a:prstDash val="solid"/>
              <a:headEnd type="none" w="med" len="med"/>
              <a:tailEnd type="none" w="med" len="med"/>
            </a:ln>
          </p:spPr>
        </p:sp>
        <p:sp>
          <p:nvSpPr>
            <p:cNvPr id="52242" name="Oval 19"/>
            <p:cNvSpPr/>
            <p:nvPr/>
          </p:nvSpPr>
          <p:spPr>
            <a:xfrm>
              <a:off x="3990" y="1087"/>
              <a:ext cx="66" cy="6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2243" name="Oval 20"/>
            <p:cNvSpPr/>
            <p:nvPr/>
          </p:nvSpPr>
          <p:spPr>
            <a:xfrm>
              <a:off x="2779" y="1087"/>
              <a:ext cx="66" cy="6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2244" name="Oval 21"/>
            <p:cNvSpPr/>
            <p:nvPr/>
          </p:nvSpPr>
          <p:spPr>
            <a:xfrm>
              <a:off x="4300" y="2032"/>
              <a:ext cx="66" cy="6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pSp>
      <p:graphicFrame>
        <p:nvGraphicFramePr>
          <p:cNvPr id="109590" name="Object 22"/>
          <p:cNvGraphicFramePr>
            <a:graphicFrameLocks noGrp="1" noChangeAspect="1"/>
          </p:cNvGraphicFramePr>
          <p:nvPr>
            <p:ph hasCustomPrompt="1"/>
          </p:nvPr>
        </p:nvGraphicFramePr>
        <p:xfrm>
          <a:off x="1835150" y="3943350"/>
          <a:ext cx="2952750" cy="681038"/>
        </p:xfrm>
        <a:graphic>
          <a:graphicData uri="http://schemas.openxmlformats.org/presentationml/2006/ole">
            <mc:AlternateContent xmlns:mc="http://schemas.openxmlformats.org/markup-compatibility/2006">
              <mc:Choice xmlns:v="urn:schemas-microsoft-com:vml" Requires="v">
                <p:oleObj spid="_x0000_s9219" r:id="rId3" imgW="14697075" imgH="3295650" progId="Equation.3">
                  <p:embed/>
                </p:oleObj>
              </mc:Choice>
              <mc:Fallback>
                <p:oleObj r:id="rId3" imgW="14697075" imgH="3295650" progId="Equation.3">
                  <p:embed/>
                  <p:pic>
                    <p:nvPicPr>
                      <p:cNvPr id="0" name="图片 3096"/>
                      <p:cNvPicPr/>
                      <p:nvPr/>
                    </p:nvPicPr>
                    <p:blipFill>
                      <a:blip r:embed="rId4"/>
                      <a:srcRect/>
                      <a:stretch>
                        <a:fillRect/>
                      </a:stretch>
                    </p:blipFill>
                    <p:spPr>
                      <a:xfrm>
                        <a:off x="1835150" y="3943350"/>
                        <a:ext cx="2952750" cy="681038"/>
                      </a:xfrm>
                      <a:prstGeom prst="rect">
                        <a:avLst/>
                      </a:prstGeom>
                      <a:solidFill>
                        <a:schemeClr val="accent1">
                          <a:alpha val="100000"/>
                        </a:schemeClr>
                      </a:solidFill>
                      <a:ln w="38100">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1"/>
                                        </p:tgtEl>
                                        <p:attrNameLst>
                                          <p:attrName>style.visibility</p:attrName>
                                        </p:attrNameLst>
                                      </p:cBhvr>
                                      <p:to>
                                        <p:strVal val="visible"/>
                                      </p:to>
                                    </p:set>
                                    <p:anim calcmode="lin" valueType="num">
                                      <p:cBhvr additive="base">
                                        <p:cTn id="7" dur="500" fill="hold"/>
                                        <p:tgtEl>
                                          <p:spTgt spid="109571"/>
                                        </p:tgtEl>
                                        <p:attrNameLst>
                                          <p:attrName>ppt_x</p:attrName>
                                        </p:attrNameLst>
                                      </p:cBhvr>
                                      <p:tavLst>
                                        <p:tav tm="0">
                                          <p:val>
                                            <p:strVal val="#ppt_x"/>
                                          </p:val>
                                        </p:tav>
                                        <p:tav tm="100000">
                                          <p:val>
                                            <p:strVal val="#ppt_x"/>
                                          </p:val>
                                        </p:tav>
                                      </p:tavLst>
                                    </p:anim>
                                    <p:anim calcmode="lin" valueType="num">
                                      <p:cBhvr additive="base">
                                        <p:cTn id="8" dur="500" fill="hold"/>
                                        <p:tgtEl>
                                          <p:spTgt spid="1095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09590"/>
                                        </p:tgtEl>
                                        <p:attrNameLst>
                                          <p:attrName>style.visibility</p:attrName>
                                        </p:attrNameLst>
                                      </p:cBhvr>
                                      <p:to>
                                        <p:strVal val="visible"/>
                                      </p:to>
                                    </p:set>
                                    <p:animEffect transition="in" filter="dissolve">
                                      <p:cBhvr>
                                        <p:cTn id="13" dur="500"/>
                                        <p:tgtEl>
                                          <p:spTgt spid="109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2"/>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41</a:t>
            </a:fld>
            <a:r>
              <a:rPr lang="zh-CN" altLang="en-US" sz="1400" dirty="0">
                <a:ea typeface="楷体_GB2312"/>
              </a:rPr>
              <a:t>）</a:t>
            </a:r>
          </a:p>
        </p:txBody>
      </p:sp>
      <p:pic>
        <p:nvPicPr>
          <p:cNvPr id="53251" name="Picture 2"/>
          <p:cNvPicPr>
            <a:picLocks noChangeAspect="1"/>
          </p:cNvPicPr>
          <p:nvPr/>
        </p:nvPicPr>
        <p:blipFill>
          <a:blip r:embed="rId2"/>
          <a:stretch>
            <a:fillRect/>
          </a:stretch>
        </p:blipFill>
        <p:spPr>
          <a:xfrm>
            <a:off x="725488" y="1793875"/>
            <a:ext cx="7677150" cy="3708400"/>
          </a:xfrm>
          <a:prstGeom prst="rect">
            <a:avLst/>
          </a:prstGeom>
          <a:noFill/>
          <a:ln w="9525">
            <a:noFill/>
          </a:ln>
        </p:spPr>
      </p:pic>
      <p:sp>
        <p:nvSpPr>
          <p:cNvPr id="53252" name="TextBox 3"/>
          <p:cNvSpPr txBox="1"/>
          <p:nvPr/>
        </p:nvSpPr>
        <p:spPr>
          <a:xfrm>
            <a:off x="763588" y="628650"/>
            <a:ext cx="2801937" cy="584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b="1" dirty="0">
                <a:latin typeface="黑体" panose="02010609060101010101" pitchFamily="49" charset="-122"/>
                <a:ea typeface="黑体" panose="02010609060101010101" pitchFamily="49" charset="-122"/>
              </a:rPr>
              <a:t>从波形上看：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42</a:t>
            </a:fld>
            <a:r>
              <a:rPr lang="zh-CN" altLang="en-US" sz="1400" dirty="0">
                <a:ea typeface="楷体_GB2312"/>
              </a:rPr>
              <a:t>）</a:t>
            </a:r>
          </a:p>
        </p:txBody>
      </p:sp>
      <p:sp>
        <p:nvSpPr>
          <p:cNvPr id="110596" name="Text Box 4"/>
          <p:cNvSpPr txBox="1"/>
          <p:nvPr/>
        </p:nvSpPr>
        <p:spPr>
          <a:xfrm>
            <a:off x="179388" y="1484313"/>
            <a:ext cx="8713787"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sz="2400" dirty="0">
                <a:ea typeface="楷体_GB2312"/>
              </a:rPr>
              <a:t>    </a:t>
            </a:r>
            <a:r>
              <a:rPr lang="zh-CN" altLang="en-US" sz="2400" b="1" dirty="0">
                <a:latin typeface="黑体" panose="02010609060101010101" pitchFamily="49" charset="-122"/>
                <a:ea typeface="黑体" panose="02010609060101010101" pitchFamily="49" charset="-122"/>
              </a:rPr>
              <a:t>逻辑代数中，和普通代数一样，也是用英文字母表示变量，称为逻辑变量。</a:t>
            </a:r>
          </a:p>
          <a:p>
            <a:pPr marL="0" lvl="0" indent="0" algn="just" eaLnBrk="1" hangingPunct="1">
              <a:spcBef>
                <a:spcPct val="0"/>
              </a:spcBef>
              <a:buNone/>
            </a:pPr>
            <a:r>
              <a:rPr lang="zh-CN" altLang="en-US" sz="2400" b="1" dirty="0">
                <a:latin typeface="黑体" panose="02010609060101010101" pitchFamily="49" charset="-122"/>
                <a:ea typeface="黑体" panose="02010609060101010101" pitchFamily="49" charset="-122"/>
              </a:rPr>
              <a:t>  如果输入逻辑变量为</a:t>
            </a:r>
            <a:r>
              <a:rPr lang="en-US" altLang="zh-CN" sz="2400" b="1" dirty="0">
                <a:latin typeface="黑体" panose="02010609060101010101" pitchFamily="49" charset="-122"/>
                <a:ea typeface="黑体" panose="02010609060101010101" pitchFamily="49" charset="-122"/>
              </a:rPr>
              <a:t>A</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B</a:t>
            </a:r>
            <a:r>
              <a:rPr lang="zh-CN" altLang="en-US" sz="2400" b="1" dirty="0">
                <a:latin typeface="黑体" panose="02010609060101010101" pitchFamily="49" charset="-122"/>
                <a:ea typeface="黑体" panose="02010609060101010101" pitchFamily="49" charset="-122"/>
              </a:rPr>
              <a:t>、</a:t>
            </a:r>
            <a:r>
              <a:rPr lang="en-US" altLang="zh-CN" sz="2400" b="1" dirty="0">
                <a:latin typeface="Courier New" panose="02070309020205020404" pitchFamily="49" charset="0"/>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的取值确定之后，输出逻辑变量</a:t>
            </a:r>
            <a:r>
              <a:rPr lang="en-US" altLang="zh-CN" sz="2400" b="1" dirty="0">
                <a:latin typeface="黑体" panose="02010609060101010101" pitchFamily="49" charset="-122"/>
                <a:ea typeface="黑体" panose="02010609060101010101" pitchFamily="49" charset="-122"/>
              </a:rPr>
              <a:t>Y</a:t>
            </a:r>
            <a:r>
              <a:rPr lang="zh-CN" altLang="en-US" sz="2400" b="1" dirty="0">
                <a:latin typeface="黑体" panose="02010609060101010101" pitchFamily="49" charset="-122"/>
                <a:ea typeface="黑体" panose="02010609060101010101" pitchFamily="49" charset="-122"/>
              </a:rPr>
              <a:t>的值就惟一地确定了，则称</a:t>
            </a:r>
            <a:r>
              <a:rPr lang="en-US" altLang="zh-CN" sz="2400" b="1" dirty="0">
                <a:latin typeface="黑体" panose="02010609060101010101" pitchFamily="49" charset="-122"/>
                <a:ea typeface="黑体" panose="02010609060101010101" pitchFamily="49" charset="-122"/>
              </a:rPr>
              <a:t>Y</a:t>
            </a:r>
            <a:r>
              <a:rPr lang="zh-CN" altLang="en-US" sz="2400" b="1" dirty="0">
                <a:latin typeface="黑体" panose="02010609060101010101" pitchFamily="49" charset="-122"/>
                <a:ea typeface="黑体" panose="02010609060101010101" pitchFamily="49" charset="-122"/>
              </a:rPr>
              <a:t>为</a:t>
            </a:r>
            <a:r>
              <a:rPr lang="en-US" altLang="zh-CN" sz="2400" b="1" dirty="0">
                <a:latin typeface="黑体" panose="02010609060101010101" pitchFamily="49" charset="-122"/>
                <a:ea typeface="黑体" panose="02010609060101010101" pitchFamily="49" charset="-122"/>
              </a:rPr>
              <a:t>A</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B</a:t>
            </a:r>
            <a:r>
              <a:rPr lang="zh-CN" altLang="en-US" sz="2400" b="1" dirty="0">
                <a:latin typeface="黑体" panose="02010609060101010101" pitchFamily="49" charset="-122"/>
                <a:ea typeface="黑体" panose="02010609060101010101" pitchFamily="49" charset="-122"/>
              </a:rPr>
              <a:t>、</a:t>
            </a:r>
            <a:r>
              <a:rPr lang="en-US" altLang="zh-CN" sz="2400" b="1" dirty="0">
                <a:latin typeface="Courier New" panose="02070309020205020404" pitchFamily="49" charset="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的逻辑函数，记为</a:t>
            </a:r>
            <a:r>
              <a:rPr lang="zh-CN" altLang="en-US" sz="2400" b="1" dirty="0">
                <a:ea typeface="楷体_GB2312"/>
              </a:rPr>
              <a:t> </a:t>
            </a:r>
          </a:p>
        </p:txBody>
      </p:sp>
      <p:sp>
        <p:nvSpPr>
          <p:cNvPr id="110597" name="Text Box 5"/>
          <p:cNvSpPr txBox="1"/>
          <p:nvPr/>
        </p:nvSpPr>
        <p:spPr>
          <a:xfrm>
            <a:off x="395288" y="908050"/>
            <a:ext cx="604837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tx2"/>
                </a:solidFill>
                <a:latin typeface="黑体" panose="02010609060101010101" pitchFamily="49" charset="-122"/>
                <a:ea typeface="黑体" panose="02010609060101010101" pitchFamily="49" charset="-122"/>
              </a:rPr>
              <a:t>1</a:t>
            </a:r>
            <a:r>
              <a:rPr lang="zh-CN" altLang="en-US" sz="2800" b="1" dirty="0">
                <a:solidFill>
                  <a:schemeClr val="tx2"/>
                </a:solidFill>
                <a:latin typeface="黑体" panose="02010609060101010101" pitchFamily="49" charset="-122"/>
                <a:ea typeface="黑体" panose="02010609060101010101" pitchFamily="49" charset="-122"/>
              </a:rPr>
              <a:t>、逻辑变量与逻辑函数</a:t>
            </a:r>
          </a:p>
        </p:txBody>
      </p:sp>
      <p:sp>
        <p:nvSpPr>
          <p:cNvPr id="54277" name="Rectangle 6"/>
          <p:cNvSpPr/>
          <p:nvPr/>
        </p:nvSpPr>
        <p:spPr>
          <a:xfrm>
            <a:off x="0" y="33147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aphicFrame>
        <p:nvGraphicFramePr>
          <p:cNvPr id="110599" name="Object 7"/>
          <p:cNvGraphicFramePr>
            <a:graphicFrameLocks noChangeAspect="1"/>
          </p:cNvGraphicFramePr>
          <p:nvPr/>
        </p:nvGraphicFramePr>
        <p:xfrm>
          <a:off x="1182688" y="3114675"/>
          <a:ext cx="2393950" cy="522288"/>
        </p:xfrm>
        <a:graphic>
          <a:graphicData uri="http://schemas.openxmlformats.org/presentationml/2006/ole">
            <mc:AlternateContent xmlns:mc="http://schemas.openxmlformats.org/markup-compatibility/2006">
              <mc:Choice xmlns:v="urn:schemas-microsoft-com:vml" Requires="v">
                <p:oleObj spid="_x0000_s10243" r:id="rId3" imgW="16021050" imgH="3514725" progId="Equation.3">
                  <p:embed/>
                </p:oleObj>
              </mc:Choice>
              <mc:Fallback>
                <p:oleObj r:id="rId3" imgW="16021050" imgH="3514725" progId="Equation.3">
                  <p:embed/>
                  <p:pic>
                    <p:nvPicPr>
                      <p:cNvPr id="0" name="图片 3098"/>
                      <p:cNvPicPr/>
                      <p:nvPr/>
                    </p:nvPicPr>
                    <p:blipFill>
                      <a:blip r:embed="rId4"/>
                      <a:stretch>
                        <a:fillRect/>
                      </a:stretch>
                    </p:blipFill>
                    <p:spPr>
                      <a:xfrm>
                        <a:off x="1182688" y="3114675"/>
                        <a:ext cx="2393950" cy="522288"/>
                      </a:xfrm>
                      <a:prstGeom prst="rect">
                        <a:avLst/>
                      </a:prstGeom>
                      <a:noFill/>
                      <a:ln w="38100">
                        <a:noFill/>
                        <a:miter/>
                      </a:ln>
                    </p:spPr>
                  </p:pic>
                </p:oleObj>
              </mc:Fallback>
            </mc:AlternateContent>
          </a:graphicData>
        </a:graphic>
      </p:graphicFrame>
      <p:grpSp>
        <p:nvGrpSpPr>
          <p:cNvPr id="110613" name="Group 21"/>
          <p:cNvGrpSpPr/>
          <p:nvPr/>
        </p:nvGrpSpPr>
        <p:grpSpPr>
          <a:xfrm>
            <a:off x="5362575" y="5376863"/>
            <a:ext cx="3457575" cy="1079500"/>
            <a:chOff x="3378" y="3158"/>
            <a:chExt cx="2178" cy="680"/>
          </a:xfrm>
        </p:grpSpPr>
        <p:sp>
          <p:nvSpPr>
            <p:cNvPr id="54282" name="Text Box 9"/>
            <p:cNvSpPr txBox="1"/>
            <p:nvPr/>
          </p:nvSpPr>
          <p:spPr>
            <a:xfrm>
              <a:off x="3969" y="3339"/>
              <a:ext cx="1043"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2400" b="1" dirty="0">
                  <a:ea typeface="黑体" panose="02010609060101010101" pitchFamily="49" charset="-122"/>
                </a:rPr>
                <a:t>逻辑电路</a:t>
              </a:r>
            </a:p>
          </p:txBody>
        </p:sp>
        <p:sp>
          <p:nvSpPr>
            <p:cNvPr id="54283" name="Rectangle 10"/>
            <p:cNvSpPr/>
            <p:nvPr/>
          </p:nvSpPr>
          <p:spPr>
            <a:xfrm>
              <a:off x="3923" y="3203"/>
              <a:ext cx="1134" cy="635"/>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4284" name="Line 11"/>
            <p:cNvSpPr/>
            <p:nvPr/>
          </p:nvSpPr>
          <p:spPr>
            <a:xfrm>
              <a:off x="3606" y="3294"/>
              <a:ext cx="317" cy="0"/>
            </a:xfrm>
            <a:prstGeom prst="line">
              <a:avLst/>
            </a:prstGeom>
            <a:ln w="25400" cap="flat" cmpd="sng">
              <a:solidFill>
                <a:schemeClr val="tx1"/>
              </a:solidFill>
              <a:prstDash val="solid"/>
              <a:miter/>
              <a:headEnd type="none" w="med" len="med"/>
              <a:tailEnd type="arrow" w="med" len="lg"/>
            </a:ln>
          </p:spPr>
        </p:sp>
        <p:sp>
          <p:nvSpPr>
            <p:cNvPr id="54285" name="Line 12"/>
            <p:cNvSpPr/>
            <p:nvPr/>
          </p:nvSpPr>
          <p:spPr>
            <a:xfrm>
              <a:off x="3606" y="3475"/>
              <a:ext cx="317" cy="0"/>
            </a:xfrm>
            <a:prstGeom prst="line">
              <a:avLst/>
            </a:prstGeom>
            <a:ln w="25400" cap="flat" cmpd="sng">
              <a:solidFill>
                <a:schemeClr val="tx1"/>
              </a:solidFill>
              <a:prstDash val="solid"/>
              <a:miter/>
              <a:headEnd type="none" w="med" len="med"/>
              <a:tailEnd type="arrow" w="med" len="lg"/>
            </a:ln>
          </p:spPr>
        </p:sp>
        <p:sp>
          <p:nvSpPr>
            <p:cNvPr id="54286" name="Line 13"/>
            <p:cNvSpPr/>
            <p:nvPr/>
          </p:nvSpPr>
          <p:spPr>
            <a:xfrm>
              <a:off x="3606" y="3747"/>
              <a:ext cx="317" cy="0"/>
            </a:xfrm>
            <a:prstGeom prst="line">
              <a:avLst/>
            </a:prstGeom>
            <a:ln w="25400" cap="flat" cmpd="sng">
              <a:solidFill>
                <a:schemeClr val="tx1"/>
              </a:solidFill>
              <a:prstDash val="solid"/>
              <a:miter/>
              <a:headEnd type="none" w="med" len="med"/>
              <a:tailEnd type="arrow" w="med" len="lg"/>
            </a:ln>
          </p:spPr>
        </p:sp>
        <p:sp>
          <p:nvSpPr>
            <p:cNvPr id="54287" name="Line 14"/>
            <p:cNvSpPr/>
            <p:nvPr/>
          </p:nvSpPr>
          <p:spPr>
            <a:xfrm>
              <a:off x="5057" y="3520"/>
              <a:ext cx="317" cy="0"/>
            </a:xfrm>
            <a:prstGeom prst="line">
              <a:avLst/>
            </a:prstGeom>
            <a:ln w="25400" cap="flat" cmpd="sng">
              <a:solidFill>
                <a:schemeClr val="tx1"/>
              </a:solidFill>
              <a:prstDash val="solid"/>
              <a:miter/>
              <a:headEnd type="none" w="med" len="med"/>
              <a:tailEnd type="arrow" w="med" len="lg"/>
            </a:ln>
          </p:spPr>
        </p:sp>
        <p:sp>
          <p:nvSpPr>
            <p:cNvPr id="54288" name="Text Box 15"/>
            <p:cNvSpPr txBox="1"/>
            <p:nvPr/>
          </p:nvSpPr>
          <p:spPr>
            <a:xfrm>
              <a:off x="3378" y="3158"/>
              <a:ext cx="182" cy="192"/>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dirty="0">
                  <a:ea typeface="楷体_GB2312"/>
                </a:rPr>
                <a:t>A</a:t>
              </a:r>
              <a:endParaRPr lang="en-US" altLang="zh-CN" sz="2000" baseline="-25000" dirty="0">
                <a:ea typeface="楷体_GB2312"/>
              </a:endParaRPr>
            </a:p>
          </p:txBody>
        </p:sp>
        <p:sp>
          <p:nvSpPr>
            <p:cNvPr id="54289" name="Text Box 16"/>
            <p:cNvSpPr txBox="1"/>
            <p:nvPr/>
          </p:nvSpPr>
          <p:spPr>
            <a:xfrm>
              <a:off x="3379" y="3339"/>
              <a:ext cx="182" cy="192"/>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dirty="0">
                  <a:ea typeface="楷体_GB2312"/>
                </a:rPr>
                <a:t>B</a:t>
              </a:r>
              <a:endParaRPr lang="en-US" altLang="zh-CN" sz="2000" baseline="-25000" dirty="0">
                <a:ea typeface="楷体_GB2312"/>
              </a:endParaRPr>
            </a:p>
          </p:txBody>
        </p:sp>
        <p:sp>
          <p:nvSpPr>
            <p:cNvPr id="54290" name="Text Box 18"/>
            <p:cNvSpPr txBox="1"/>
            <p:nvPr/>
          </p:nvSpPr>
          <p:spPr>
            <a:xfrm>
              <a:off x="3648" y="3520"/>
              <a:ext cx="230" cy="182"/>
            </a:xfrm>
            <a:prstGeom prst="rect">
              <a:avLst/>
            </a:prstGeom>
            <a:noFill/>
            <a:ln w="9525">
              <a:noFill/>
            </a:ln>
          </p:spPr>
          <p:txBody>
            <a:bodyPr vert="eaVert"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t>
              </a:r>
            </a:p>
          </p:txBody>
        </p:sp>
        <p:sp>
          <p:nvSpPr>
            <p:cNvPr id="54291" name="Text Box 19"/>
            <p:cNvSpPr txBox="1"/>
            <p:nvPr/>
          </p:nvSpPr>
          <p:spPr>
            <a:xfrm>
              <a:off x="5420" y="3419"/>
              <a:ext cx="136" cy="192"/>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dirty="0">
                  <a:ea typeface="楷体_GB2312"/>
                </a:rPr>
                <a:t>Y</a:t>
              </a:r>
              <a:endParaRPr lang="en-US" altLang="zh-CN" sz="2000" baseline="-25000" dirty="0">
                <a:ea typeface="楷体_GB2312"/>
              </a:endParaRPr>
            </a:p>
          </p:txBody>
        </p:sp>
      </p:grpSp>
      <p:sp>
        <p:nvSpPr>
          <p:cNvPr id="54280" name="Text Box 20"/>
          <p:cNvSpPr txBox="1"/>
          <p:nvPr/>
        </p:nvSpPr>
        <p:spPr>
          <a:xfrm>
            <a:off x="409575" y="303213"/>
            <a:ext cx="8448675"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rgbClr val="CC3300"/>
                </a:solidFill>
                <a:latin typeface="黑体" panose="02010609060101010101" pitchFamily="49" charset="-122"/>
                <a:ea typeface="黑体" panose="02010609060101010101" pitchFamily="49" charset="-122"/>
              </a:rPr>
              <a:t>二、逻辑变量与逻辑函数及几种常用逻辑运算</a:t>
            </a:r>
            <a:r>
              <a:rPr lang="zh-CN" altLang="en-US" sz="2800" b="1" dirty="0">
                <a:solidFill>
                  <a:srgbClr val="0000FF"/>
                </a:solidFill>
                <a:latin typeface="黑体" panose="02010609060101010101" pitchFamily="49" charset="-122"/>
                <a:ea typeface="黑体" panose="02010609060101010101" pitchFamily="49" charset="-122"/>
              </a:rPr>
              <a:t> </a:t>
            </a:r>
          </a:p>
        </p:txBody>
      </p:sp>
      <p:sp>
        <p:nvSpPr>
          <p:cNvPr id="110614" name="Text Box 22"/>
          <p:cNvSpPr txBox="1"/>
          <p:nvPr/>
        </p:nvSpPr>
        <p:spPr>
          <a:xfrm>
            <a:off x="193675" y="3662363"/>
            <a:ext cx="8713788" cy="19383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逻辑代数中的函数与普通代数中的函数类似，但逻辑函数具有它自身的特点：</a:t>
            </a:r>
          </a:p>
          <a:p>
            <a:pPr marL="0" lvl="0" indent="0" eaLnBrk="1" hangingPunct="1">
              <a:spcBef>
                <a:spcPct val="0"/>
              </a:spcBef>
              <a:buNone/>
            </a:pPr>
            <a:r>
              <a:rPr lang="zh-CN" altLang="en-US" sz="2400" b="1" dirty="0">
                <a:latin typeface="黑体" panose="02010609060101010101" pitchFamily="49" charset="-122"/>
                <a:ea typeface="黑体" panose="02010609060101010101" pitchFamily="49" charset="-122"/>
              </a:rPr>
              <a:t>  ⑴、逻辑变量和逻辑函数的取值只有</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和</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两种可能；</a:t>
            </a:r>
          </a:p>
          <a:p>
            <a:pPr marL="0" lvl="0" indent="0" eaLnBrk="1" hangingPunct="1">
              <a:spcBef>
                <a:spcPct val="0"/>
              </a:spcBef>
              <a:buNone/>
            </a:pPr>
            <a:r>
              <a:rPr lang="zh-CN" altLang="en-US" sz="2400" b="1" dirty="0">
                <a:latin typeface="黑体" panose="02010609060101010101" pitchFamily="49" charset="-122"/>
                <a:ea typeface="黑体" panose="02010609060101010101" pitchFamily="49" charset="-122"/>
              </a:rPr>
              <a:t>  ⑵、逻辑函数和变量之间的关系是由或、与、非</a:t>
            </a: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种基本运算决定的。</a:t>
            </a:r>
            <a:endParaRPr lang="zh-CN" altLang="en-US" sz="2400" b="1" dirty="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transition="in" filter="checkerboard(across)">
                                      <p:cBhvr>
                                        <p:cTn id="7" dur="500"/>
                                        <p:tgtEl>
                                          <p:spTgt spid="1105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0596"/>
                                        </p:tgtEl>
                                        <p:attrNameLst>
                                          <p:attrName>style.visibility</p:attrName>
                                        </p:attrNameLst>
                                      </p:cBhvr>
                                      <p:to>
                                        <p:strVal val="visible"/>
                                      </p:to>
                                    </p:set>
                                    <p:animEffect transition="in" filter="blinds(horizontal)">
                                      <p:cBhvr>
                                        <p:cTn id="12" dur="500"/>
                                        <p:tgtEl>
                                          <p:spTgt spid="110596"/>
                                        </p:tgtEl>
                                      </p:cBhvr>
                                    </p:animEffect>
                                  </p:childTnLst>
                                </p:cTn>
                              </p:par>
                            </p:childTnLst>
                          </p:cTn>
                        </p:par>
                        <p:par>
                          <p:cTn id="13" fill="hold">
                            <p:stCondLst>
                              <p:cond delay="500"/>
                            </p:stCondLst>
                            <p:childTnLst>
                              <p:par>
                                <p:cTn id="14" presetID="5" presetClass="entr" presetSubtype="10" fill="hold" nodeType="afterEffect">
                                  <p:stCondLst>
                                    <p:cond delay="0"/>
                                  </p:stCondLst>
                                  <p:childTnLst>
                                    <p:set>
                                      <p:cBhvr>
                                        <p:cTn id="15" dur="1" fill="hold">
                                          <p:stCondLst>
                                            <p:cond delay="0"/>
                                          </p:stCondLst>
                                        </p:cTn>
                                        <p:tgtEl>
                                          <p:spTgt spid="110599"/>
                                        </p:tgtEl>
                                        <p:attrNameLst>
                                          <p:attrName>style.visibility</p:attrName>
                                        </p:attrNameLst>
                                      </p:cBhvr>
                                      <p:to>
                                        <p:strVal val="visible"/>
                                      </p:to>
                                    </p:set>
                                    <p:animEffect transition="in" filter="checkerboard(across)">
                                      <p:cBhvr>
                                        <p:cTn id="16" dur="500"/>
                                        <p:tgtEl>
                                          <p:spTgt spid="11059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0613"/>
                                        </p:tgtEl>
                                        <p:attrNameLst>
                                          <p:attrName>style.visibility</p:attrName>
                                        </p:attrNameLst>
                                      </p:cBhvr>
                                      <p:to>
                                        <p:strVal val="visible"/>
                                      </p:to>
                                    </p:set>
                                    <p:anim calcmode="lin" valueType="num">
                                      <p:cBhvr additive="base">
                                        <p:cTn id="21" dur="500" fill="hold"/>
                                        <p:tgtEl>
                                          <p:spTgt spid="110613"/>
                                        </p:tgtEl>
                                        <p:attrNameLst>
                                          <p:attrName>ppt_x</p:attrName>
                                        </p:attrNameLst>
                                      </p:cBhvr>
                                      <p:tavLst>
                                        <p:tav tm="0">
                                          <p:val>
                                            <p:strVal val="#ppt_x"/>
                                          </p:val>
                                        </p:tav>
                                        <p:tav tm="100000">
                                          <p:val>
                                            <p:strVal val="#ppt_x"/>
                                          </p:val>
                                        </p:tav>
                                      </p:tavLst>
                                    </p:anim>
                                    <p:anim calcmode="lin" valueType="num">
                                      <p:cBhvr additive="base">
                                        <p:cTn id="22" dur="500" fill="hold"/>
                                        <p:tgtEl>
                                          <p:spTgt spid="1106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0614"/>
                                        </p:tgtEl>
                                        <p:attrNameLst>
                                          <p:attrName>style.visibility</p:attrName>
                                        </p:attrNameLst>
                                      </p:cBhvr>
                                      <p:to>
                                        <p:strVal val="visible"/>
                                      </p:to>
                                    </p:set>
                                    <p:animEffect transition="in" filter="blinds(horizontal)">
                                      <p:cBhvr>
                                        <p:cTn id="27" dur="500"/>
                                        <p:tgtEl>
                                          <p:spTgt spid="110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p:bldP spid="110597" grpId="0"/>
      <p:bldP spid="1106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7"/>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43</a:t>
            </a:fld>
            <a:r>
              <a:rPr lang="zh-CN" altLang="en-US" sz="1400" dirty="0">
                <a:ea typeface="楷体_GB2312"/>
              </a:rPr>
              <a:t>）</a:t>
            </a:r>
          </a:p>
        </p:txBody>
      </p:sp>
      <p:sp>
        <p:nvSpPr>
          <p:cNvPr id="115715" name="Text Box 3"/>
          <p:cNvSpPr txBox="1"/>
          <p:nvPr/>
        </p:nvSpPr>
        <p:spPr>
          <a:xfrm>
            <a:off x="476250" y="1620838"/>
            <a:ext cx="5849938"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tx2"/>
                </a:solidFill>
                <a:latin typeface="黑体" panose="02010609060101010101" pitchFamily="49" charset="-122"/>
                <a:ea typeface="黑体" panose="02010609060101010101" pitchFamily="49" charset="-122"/>
              </a:rPr>
              <a:t>（</a:t>
            </a:r>
            <a:r>
              <a:rPr lang="en-US" altLang="zh-CN" sz="2800" b="1" dirty="0">
                <a:solidFill>
                  <a:schemeClr val="tx2"/>
                </a:solidFill>
                <a:latin typeface="黑体" panose="02010609060101010101" pitchFamily="49" charset="-122"/>
                <a:ea typeface="黑体" panose="02010609060101010101" pitchFamily="49" charset="-122"/>
              </a:rPr>
              <a:t>1</a:t>
            </a:r>
            <a:r>
              <a:rPr lang="zh-CN" altLang="en-US" sz="2800" b="1" dirty="0">
                <a:solidFill>
                  <a:schemeClr val="tx2"/>
                </a:solidFill>
                <a:latin typeface="黑体" panose="02010609060101010101" pitchFamily="49" charset="-122"/>
                <a:ea typeface="黑体" panose="02010609060101010101" pitchFamily="49" charset="-122"/>
              </a:rPr>
              <a:t>）与非逻辑运算</a:t>
            </a:r>
          </a:p>
        </p:txBody>
      </p:sp>
      <p:sp>
        <p:nvSpPr>
          <p:cNvPr id="115716" name="Text Box 4"/>
          <p:cNvSpPr txBox="1"/>
          <p:nvPr/>
        </p:nvSpPr>
        <p:spPr>
          <a:xfrm>
            <a:off x="250825" y="2093913"/>
            <a:ext cx="8596313" cy="11176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与非逻辑是由与、非两种基本逻辑复合形成的，其逻辑函数表达式为：</a:t>
            </a:r>
          </a:p>
        </p:txBody>
      </p:sp>
      <p:graphicFrame>
        <p:nvGraphicFramePr>
          <p:cNvPr id="115717" name="Object 5"/>
          <p:cNvGraphicFramePr>
            <a:graphicFrameLocks noGrp="1" noChangeAspect="1"/>
          </p:cNvGraphicFramePr>
          <p:nvPr>
            <p:ph sz="half" idx="1" hasCustomPrompt="1"/>
          </p:nvPr>
        </p:nvGraphicFramePr>
        <p:xfrm>
          <a:off x="3209925" y="2633663"/>
          <a:ext cx="1327150" cy="544512"/>
        </p:xfrm>
        <a:graphic>
          <a:graphicData uri="http://schemas.openxmlformats.org/presentationml/2006/ole">
            <mc:AlternateContent xmlns:mc="http://schemas.openxmlformats.org/markup-compatibility/2006">
              <mc:Choice xmlns:v="urn:schemas-microsoft-com:vml" Requires="v">
                <p:oleObj spid="_x0000_s11267" r:id="rId4" imgW="8553450" imgH="3514725" progId="Equation.3">
                  <p:embed/>
                </p:oleObj>
              </mc:Choice>
              <mc:Fallback>
                <p:oleObj r:id="rId4" imgW="8553450" imgH="3514725" progId="Equation.3">
                  <p:embed/>
                  <p:pic>
                    <p:nvPicPr>
                      <p:cNvPr id="0" name="图片 3099"/>
                      <p:cNvPicPr/>
                      <p:nvPr/>
                    </p:nvPicPr>
                    <p:blipFill>
                      <a:blip r:embed="rId5"/>
                      <a:srcRect/>
                      <a:stretch>
                        <a:fillRect/>
                      </a:stretch>
                    </p:blipFill>
                    <p:spPr>
                      <a:xfrm>
                        <a:off x="3209925" y="2633663"/>
                        <a:ext cx="1327150" cy="544512"/>
                      </a:xfrm>
                      <a:prstGeom prst="rect">
                        <a:avLst/>
                      </a:prstGeom>
                      <a:solidFill>
                        <a:schemeClr val="accent1">
                          <a:alpha val="100000"/>
                        </a:schemeClr>
                      </a:solidFill>
                      <a:ln w="38100">
                        <a:miter/>
                      </a:ln>
                    </p:spPr>
                  </p:pic>
                </p:oleObj>
              </mc:Fallback>
            </mc:AlternateContent>
          </a:graphicData>
        </a:graphic>
      </p:graphicFrame>
      <p:sp>
        <p:nvSpPr>
          <p:cNvPr id="115718" name="Text Box 6"/>
          <p:cNvSpPr txBox="1"/>
          <p:nvPr/>
        </p:nvSpPr>
        <p:spPr>
          <a:xfrm>
            <a:off x="250825" y="3308350"/>
            <a:ext cx="8596313" cy="94615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实现与非功能的逻辑门称为与非门。与非门的逻辑符号和真值表如下图所示。</a:t>
            </a:r>
          </a:p>
        </p:txBody>
      </p:sp>
      <p:grpSp>
        <p:nvGrpSpPr>
          <p:cNvPr id="115719" name="Group 7"/>
          <p:cNvGrpSpPr/>
          <p:nvPr/>
        </p:nvGrpSpPr>
        <p:grpSpPr>
          <a:xfrm>
            <a:off x="392113" y="4603750"/>
            <a:ext cx="2863850" cy="1892300"/>
            <a:chOff x="3050" y="2703"/>
            <a:chExt cx="2418" cy="1376"/>
          </a:xfrm>
        </p:grpSpPr>
        <p:sp>
          <p:nvSpPr>
            <p:cNvPr id="55343" name="AutoShape 8"/>
            <p:cNvSpPr>
              <a:spLocks noChangeAspect="1" noTextEdit="1"/>
            </p:cNvSpPr>
            <p:nvPr/>
          </p:nvSpPr>
          <p:spPr>
            <a:xfrm>
              <a:off x="3050" y="2703"/>
              <a:ext cx="2398" cy="1356"/>
            </a:xfrm>
            <a:prstGeom prst="rect">
              <a:avLst/>
            </a:prstGeom>
            <a:solidFill>
              <a:srgbClr val="D9FFEC"/>
            </a:solidFill>
            <a:ln w="9525">
              <a:noFill/>
            </a:ln>
          </p:spPr>
          <p:txBody>
            <a:bodyPr/>
            <a:lstStyle/>
            <a:p>
              <a:endParaRPr lang="zh-CN" altLang="en-US"/>
            </a:p>
          </p:txBody>
        </p:sp>
        <p:sp>
          <p:nvSpPr>
            <p:cNvPr id="55344" name="Rectangle 9"/>
            <p:cNvSpPr/>
            <p:nvPr/>
          </p:nvSpPr>
          <p:spPr>
            <a:xfrm>
              <a:off x="4976" y="2841"/>
              <a:ext cx="492" cy="43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5345" name="Rectangle 10"/>
            <p:cNvSpPr/>
            <p:nvPr/>
          </p:nvSpPr>
          <p:spPr>
            <a:xfrm>
              <a:off x="5153" y="2958"/>
              <a:ext cx="133"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i="1" dirty="0">
                  <a:solidFill>
                    <a:srgbClr val="000000"/>
                  </a:solidFill>
                  <a:ea typeface="楷体_GB2312"/>
                </a:rPr>
                <a:t>Y</a:t>
              </a:r>
              <a:endParaRPr lang="en-US" altLang="zh-CN" sz="2400" dirty="0">
                <a:ea typeface="楷体_GB2312"/>
              </a:endParaRPr>
            </a:p>
          </p:txBody>
        </p:sp>
        <p:sp>
          <p:nvSpPr>
            <p:cNvPr id="55346" name="Line 11"/>
            <p:cNvSpPr/>
            <p:nvPr/>
          </p:nvSpPr>
          <p:spPr>
            <a:xfrm>
              <a:off x="4249" y="3076"/>
              <a:ext cx="708" cy="0"/>
            </a:xfrm>
            <a:prstGeom prst="line">
              <a:avLst/>
            </a:prstGeom>
            <a:ln w="31750" cap="flat" cmpd="sng">
              <a:solidFill>
                <a:srgbClr val="000000"/>
              </a:solidFill>
              <a:prstDash val="solid"/>
              <a:headEnd type="none" w="med" len="med"/>
              <a:tailEnd type="none" w="med" len="med"/>
            </a:ln>
          </p:spPr>
        </p:sp>
        <p:sp>
          <p:nvSpPr>
            <p:cNvPr id="55347" name="Line 12"/>
            <p:cNvSpPr/>
            <p:nvPr/>
          </p:nvSpPr>
          <p:spPr>
            <a:xfrm>
              <a:off x="3541" y="3234"/>
              <a:ext cx="708" cy="0"/>
            </a:xfrm>
            <a:prstGeom prst="line">
              <a:avLst/>
            </a:prstGeom>
            <a:ln w="31750" cap="flat" cmpd="sng">
              <a:solidFill>
                <a:srgbClr val="000000"/>
              </a:solidFill>
              <a:prstDash val="solid"/>
              <a:headEnd type="none" w="med" len="med"/>
              <a:tailEnd type="none" w="med" len="med"/>
            </a:ln>
          </p:spPr>
        </p:sp>
        <p:sp>
          <p:nvSpPr>
            <p:cNvPr id="55348" name="Line 13"/>
            <p:cNvSpPr/>
            <p:nvPr/>
          </p:nvSpPr>
          <p:spPr>
            <a:xfrm>
              <a:off x="3541" y="2919"/>
              <a:ext cx="708" cy="0"/>
            </a:xfrm>
            <a:prstGeom prst="line">
              <a:avLst/>
            </a:prstGeom>
            <a:ln w="31750" cap="flat" cmpd="sng">
              <a:solidFill>
                <a:srgbClr val="000000"/>
              </a:solidFill>
              <a:prstDash val="solid"/>
              <a:headEnd type="none" w="med" len="med"/>
              <a:tailEnd type="none" w="med" len="med"/>
            </a:ln>
          </p:spPr>
        </p:sp>
        <p:sp>
          <p:nvSpPr>
            <p:cNvPr id="55349" name="Rectangle 14"/>
            <p:cNvSpPr/>
            <p:nvPr/>
          </p:nvSpPr>
          <p:spPr>
            <a:xfrm>
              <a:off x="3050" y="2703"/>
              <a:ext cx="491" cy="825"/>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5350" name="Rectangle 15"/>
            <p:cNvSpPr/>
            <p:nvPr/>
          </p:nvSpPr>
          <p:spPr>
            <a:xfrm>
              <a:off x="3207" y="2742"/>
              <a:ext cx="147"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i="1" dirty="0">
                  <a:solidFill>
                    <a:srgbClr val="000000"/>
                  </a:solidFill>
                  <a:ea typeface="楷体_GB2312"/>
                </a:rPr>
                <a:t>A</a:t>
              </a:r>
              <a:endParaRPr lang="en-US" altLang="zh-CN" sz="2400" dirty="0">
                <a:ea typeface="楷体_GB2312"/>
              </a:endParaRPr>
            </a:p>
          </p:txBody>
        </p:sp>
        <p:sp>
          <p:nvSpPr>
            <p:cNvPr id="55351" name="Rectangle 16"/>
            <p:cNvSpPr/>
            <p:nvPr/>
          </p:nvSpPr>
          <p:spPr>
            <a:xfrm>
              <a:off x="3207" y="3155"/>
              <a:ext cx="147"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000" i="1" dirty="0">
                  <a:solidFill>
                    <a:srgbClr val="000000"/>
                  </a:solidFill>
                  <a:ea typeface="楷体_GB2312"/>
                </a:rPr>
                <a:t>B</a:t>
              </a:r>
              <a:endParaRPr lang="en-US" altLang="zh-CN" sz="2400" dirty="0">
                <a:ea typeface="楷体_GB2312"/>
              </a:endParaRPr>
            </a:p>
          </p:txBody>
        </p:sp>
        <p:sp>
          <p:nvSpPr>
            <p:cNvPr id="55352" name="Rectangle 17"/>
            <p:cNvSpPr/>
            <p:nvPr/>
          </p:nvSpPr>
          <p:spPr>
            <a:xfrm>
              <a:off x="3286" y="3568"/>
              <a:ext cx="1906" cy="511"/>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5353" name="Rectangle 18"/>
            <p:cNvSpPr/>
            <p:nvPr/>
          </p:nvSpPr>
          <p:spPr>
            <a:xfrm>
              <a:off x="3286" y="3646"/>
              <a:ext cx="1928" cy="2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3000" b="1" dirty="0">
                  <a:solidFill>
                    <a:srgbClr val="000000"/>
                  </a:solidFill>
                  <a:latin typeface="黑体" panose="02010609060101010101" pitchFamily="49" charset="-122"/>
                  <a:ea typeface="黑体" panose="02010609060101010101" pitchFamily="49" charset="-122"/>
                </a:rPr>
                <a:t>与非门的逻辑符号</a:t>
              </a:r>
              <a:endParaRPr lang="zh-CN" altLang="en-US" sz="2400" b="1" dirty="0">
                <a:latin typeface="黑体" panose="02010609060101010101" pitchFamily="49" charset="-122"/>
                <a:ea typeface="黑体" panose="02010609060101010101" pitchFamily="49" charset="-122"/>
              </a:endParaRPr>
            </a:p>
          </p:txBody>
        </p:sp>
        <p:sp>
          <p:nvSpPr>
            <p:cNvPr id="55354" name="Rectangle 19"/>
            <p:cNvSpPr/>
            <p:nvPr/>
          </p:nvSpPr>
          <p:spPr>
            <a:xfrm>
              <a:off x="4033" y="2762"/>
              <a:ext cx="530" cy="629"/>
            </a:xfrm>
            <a:prstGeom prst="rect">
              <a:avLst/>
            </a:prstGeom>
            <a:solidFill>
              <a:srgbClr val="FFFFFF"/>
            </a:solidFill>
            <a:ln w="3175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5355" name="Rectangle 20"/>
            <p:cNvSpPr/>
            <p:nvPr/>
          </p:nvSpPr>
          <p:spPr>
            <a:xfrm>
              <a:off x="4170" y="2821"/>
              <a:ext cx="212" cy="32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400" dirty="0">
                  <a:solidFill>
                    <a:srgbClr val="000000"/>
                  </a:solidFill>
                  <a:ea typeface="楷体_GB2312"/>
                </a:rPr>
                <a:t>&amp;</a:t>
              </a:r>
              <a:endParaRPr lang="en-US" altLang="zh-CN" sz="2400" dirty="0">
                <a:ea typeface="楷体_GB2312"/>
              </a:endParaRPr>
            </a:p>
          </p:txBody>
        </p:sp>
        <p:sp>
          <p:nvSpPr>
            <p:cNvPr id="55356" name="Oval 21"/>
            <p:cNvSpPr/>
            <p:nvPr/>
          </p:nvSpPr>
          <p:spPr>
            <a:xfrm>
              <a:off x="4563" y="3037"/>
              <a:ext cx="99" cy="98"/>
            </a:xfrm>
            <a:prstGeom prst="ellipse">
              <a:avLst/>
            </a:prstGeom>
            <a:solidFill>
              <a:srgbClr val="FFFFFF"/>
            </a:solidFill>
            <a:ln w="3175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pSp>
      <p:grpSp>
        <p:nvGrpSpPr>
          <p:cNvPr id="115734" name="Group 22"/>
          <p:cNvGrpSpPr/>
          <p:nvPr/>
        </p:nvGrpSpPr>
        <p:grpSpPr>
          <a:xfrm>
            <a:off x="5427663" y="4406900"/>
            <a:ext cx="3105150" cy="2205038"/>
            <a:chOff x="3419" y="2614"/>
            <a:chExt cx="1956" cy="1389"/>
          </a:xfrm>
        </p:grpSpPr>
        <p:sp>
          <p:nvSpPr>
            <p:cNvPr id="55307" name="AutoShape 23"/>
            <p:cNvSpPr>
              <a:spLocks noChangeAspect="1" noTextEdit="1"/>
            </p:cNvSpPr>
            <p:nvPr/>
          </p:nvSpPr>
          <p:spPr>
            <a:xfrm>
              <a:off x="3419" y="2614"/>
              <a:ext cx="1956" cy="1389"/>
            </a:xfrm>
            <a:prstGeom prst="rect">
              <a:avLst/>
            </a:prstGeom>
            <a:solidFill>
              <a:srgbClr val="D9FFEC"/>
            </a:solidFill>
            <a:ln w="9525">
              <a:noFill/>
            </a:ln>
          </p:spPr>
          <p:txBody>
            <a:bodyPr/>
            <a:lstStyle/>
            <a:p>
              <a:endParaRPr lang="zh-CN" altLang="en-US"/>
            </a:p>
          </p:txBody>
        </p:sp>
        <p:sp>
          <p:nvSpPr>
            <p:cNvPr id="55308" name="Rectangle 24"/>
            <p:cNvSpPr/>
            <p:nvPr/>
          </p:nvSpPr>
          <p:spPr>
            <a:xfrm>
              <a:off x="3606" y="2622"/>
              <a:ext cx="80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700" i="1" dirty="0">
                  <a:solidFill>
                    <a:srgbClr val="000000"/>
                  </a:solidFill>
                  <a:ea typeface="楷体_GB2312"/>
                </a:rPr>
                <a:t>A          B</a:t>
              </a:r>
              <a:endParaRPr lang="en-US" altLang="zh-CN" sz="2400" dirty="0">
                <a:ea typeface="楷体_GB2312"/>
              </a:endParaRPr>
            </a:p>
          </p:txBody>
        </p:sp>
        <p:sp>
          <p:nvSpPr>
            <p:cNvPr id="55309" name="Rectangle 25"/>
            <p:cNvSpPr/>
            <p:nvPr/>
          </p:nvSpPr>
          <p:spPr>
            <a:xfrm>
              <a:off x="4936" y="2622"/>
              <a:ext cx="120"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700" i="1" dirty="0">
                  <a:solidFill>
                    <a:srgbClr val="000000"/>
                  </a:solidFill>
                  <a:ea typeface="楷体_GB2312"/>
                </a:rPr>
                <a:t>Y</a:t>
              </a:r>
              <a:endParaRPr lang="en-US" altLang="zh-CN" sz="2400" dirty="0">
                <a:ea typeface="楷体_GB2312"/>
              </a:endParaRPr>
            </a:p>
          </p:txBody>
        </p:sp>
        <p:sp>
          <p:nvSpPr>
            <p:cNvPr id="55310" name="Rectangle 26"/>
            <p:cNvSpPr/>
            <p:nvPr/>
          </p:nvSpPr>
          <p:spPr>
            <a:xfrm>
              <a:off x="3433" y="2614"/>
              <a:ext cx="1194" cy="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5311" name="Line 27"/>
            <p:cNvSpPr/>
            <p:nvPr/>
          </p:nvSpPr>
          <p:spPr>
            <a:xfrm>
              <a:off x="3433" y="2614"/>
              <a:ext cx="1194" cy="0"/>
            </a:xfrm>
            <a:prstGeom prst="line">
              <a:avLst/>
            </a:prstGeom>
            <a:ln w="0" cap="flat" cmpd="sng">
              <a:solidFill>
                <a:srgbClr val="000000"/>
              </a:solidFill>
              <a:prstDash val="solid"/>
              <a:headEnd type="none" w="med" len="med"/>
              <a:tailEnd type="none" w="med" len="med"/>
            </a:ln>
          </p:spPr>
        </p:sp>
        <p:sp>
          <p:nvSpPr>
            <p:cNvPr id="55312" name="Rectangle 28"/>
            <p:cNvSpPr/>
            <p:nvPr/>
          </p:nvSpPr>
          <p:spPr>
            <a:xfrm>
              <a:off x="4627" y="2614"/>
              <a:ext cx="7" cy="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5313" name="Line 29"/>
            <p:cNvSpPr/>
            <p:nvPr/>
          </p:nvSpPr>
          <p:spPr>
            <a:xfrm>
              <a:off x="4627" y="2614"/>
              <a:ext cx="7" cy="0"/>
            </a:xfrm>
            <a:prstGeom prst="line">
              <a:avLst/>
            </a:prstGeom>
            <a:ln w="0" cap="flat" cmpd="sng">
              <a:solidFill>
                <a:srgbClr val="000000"/>
              </a:solidFill>
              <a:prstDash val="solid"/>
              <a:headEnd type="none" w="med" len="med"/>
              <a:tailEnd type="none" w="med" len="med"/>
            </a:ln>
          </p:spPr>
        </p:sp>
        <p:sp>
          <p:nvSpPr>
            <p:cNvPr id="55314" name="Line 30"/>
            <p:cNvSpPr/>
            <p:nvPr/>
          </p:nvSpPr>
          <p:spPr>
            <a:xfrm>
              <a:off x="4627" y="2614"/>
              <a:ext cx="0" cy="8"/>
            </a:xfrm>
            <a:prstGeom prst="line">
              <a:avLst/>
            </a:prstGeom>
            <a:ln w="0" cap="flat" cmpd="sng">
              <a:solidFill>
                <a:srgbClr val="000000"/>
              </a:solidFill>
              <a:prstDash val="solid"/>
              <a:headEnd type="none" w="med" len="med"/>
              <a:tailEnd type="none" w="med" len="med"/>
            </a:ln>
          </p:spPr>
        </p:sp>
        <p:sp>
          <p:nvSpPr>
            <p:cNvPr id="55315" name="Rectangle 31"/>
            <p:cNvSpPr/>
            <p:nvPr/>
          </p:nvSpPr>
          <p:spPr>
            <a:xfrm>
              <a:off x="4634" y="2614"/>
              <a:ext cx="719" cy="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5316" name="Line 32"/>
            <p:cNvSpPr/>
            <p:nvPr/>
          </p:nvSpPr>
          <p:spPr>
            <a:xfrm>
              <a:off x="4634" y="2614"/>
              <a:ext cx="719" cy="0"/>
            </a:xfrm>
            <a:prstGeom prst="line">
              <a:avLst/>
            </a:prstGeom>
            <a:ln w="0" cap="flat" cmpd="sng">
              <a:solidFill>
                <a:srgbClr val="000000"/>
              </a:solidFill>
              <a:prstDash val="solid"/>
              <a:headEnd type="none" w="med" len="med"/>
              <a:tailEnd type="none" w="med" len="med"/>
            </a:ln>
          </p:spPr>
        </p:sp>
        <p:sp>
          <p:nvSpPr>
            <p:cNvPr id="55317" name="Rectangle 33"/>
            <p:cNvSpPr/>
            <p:nvPr/>
          </p:nvSpPr>
          <p:spPr>
            <a:xfrm>
              <a:off x="4627" y="2622"/>
              <a:ext cx="7" cy="26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5318" name="Line 34"/>
            <p:cNvSpPr/>
            <p:nvPr/>
          </p:nvSpPr>
          <p:spPr>
            <a:xfrm>
              <a:off x="4627" y="2622"/>
              <a:ext cx="0" cy="261"/>
            </a:xfrm>
            <a:prstGeom prst="line">
              <a:avLst/>
            </a:prstGeom>
            <a:ln w="0" cap="flat" cmpd="sng">
              <a:solidFill>
                <a:srgbClr val="000000"/>
              </a:solidFill>
              <a:prstDash val="solid"/>
              <a:headEnd type="none" w="med" len="med"/>
              <a:tailEnd type="none" w="med" len="med"/>
            </a:ln>
          </p:spPr>
        </p:sp>
        <p:sp>
          <p:nvSpPr>
            <p:cNvPr id="55319" name="Rectangle 35"/>
            <p:cNvSpPr/>
            <p:nvPr/>
          </p:nvSpPr>
          <p:spPr>
            <a:xfrm>
              <a:off x="3578" y="2897"/>
              <a:ext cx="86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700" dirty="0">
                  <a:solidFill>
                    <a:srgbClr val="000000"/>
                  </a:solidFill>
                  <a:ea typeface="楷体_GB2312"/>
                </a:rPr>
                <a:t>0            0</a:t>
              </a:r>
              <a:endParaRPr lang="en-US" altLang="zh-CN" sz="2400" dirty="0">
                <a:ea typeface="楷体_GB2312"/>
              </a:endParaRPr>
            </a:p>
          </p:txBody>
        </p:sp>
        <p:sp>
          <p:nvSpPr>
            <p:cNvPr id="55320" name="Rectangle 36"/>
            <p:cNvSpPr/>
            <p:nvPr/>
          </p:nvSpPr>
          <p:spPr>
            <a:xfrm>
              <a:off x="3578" y="3166"/>
              <a:ext cx="86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700" dirty="0">
                  <a:solidFill>
                    <a:srgbClr val="000000"/>
                  </a:solidFill>
                  <a:ea typeface="楷体_GB2312"/>
                </a:rPr>
                <a:t>0            1</a:t>
              </a:r>
              <a:endParaRPr lang="en-US" altLang="zh-CN" sz="2400" dirty="0">
                <a:ea typeface="楷体_GB2312"/>
              </a:endParaRPr>
            </a:p>
          </p:txBody>
        </p:sp>
        <p:sp>
          <p:nvSpPr>
            <p:cNvPr id="55321" name="Rectangle 37"/>
            <p:cNvSpPr/>
            <p:nvPr/>
          </p:nvSpPr>
          <p:spPr>
            <a:xfrm>
              <a:off x="3578" y="3435"/>
              <a:ext cx="86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700" dirty="0">
                  <a:solidFill>
                    <a:srgbClr val="000000"/>
                  </a:solidFill>
                  <a:ea typeface="楷体_GB2312"/>
                </a:rPr>
                <a:t>1            0</a:t>
              </a:r>
              <a:endParaRPr lang="en-US" altLang="zh-CN" sz="2400" dirty="0">
                <a:ea typeface="楷体_GB2312"/>
              </a:endParaRPr>
            </a:p>
          </p:txBody>
        </p:sp>
        <p:sp>
          <p:nvSpPr>
            <p:cNvPr id="55322" name="Rectangle 38"/>
            <p:cNvSpPr/>
            <p:nvPr/>
          </p:nvSpPr>
          <p:spPr>
            <a:xfrm>
              <a:off x="3578" y="3703"/>
              <a:ext cx="86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700" dirty="0">
                  <a:solidFill>
                    <a:srgbClr val="000000"/>
                  </a:solidFill>
                  <a:ea typeface="楷体_GB2312"/>
                </a:rPr>
                <a:t>1            1</a:t>
              </a:r>
              <a:endParaRPr lang="en-US" altLang="zh-CN" sz="2400" dirty="0">
                <a:ea typeface="楷体_GB2312"/>
              </a:endParaRPr>
            </a:p>
          </p:txBody>
        </p:sp>
        <p:sp>
          <p:nvSpPr>
            <p:cNvPr id="55323" name="Rectangle 39"/>
            <p:cNvSpPr/>
            <p:nvPr/>
          </p:nvSpPr>
          <p:spPr>
            <a:xfrm>
              <a:off x="4936" y="2897"/>
              <a:ext cx="108"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700" dirty="0">
                  <a:solidFill>
                    <a:srgbClr val="000000"/>
                  </a:solidFill>
                  <a:ea typeface="楷体_GB2312"/>
                </a:rPr>
                <a:t>1</a:t>
              </a:r>
              <a:endParaRPr lang="en-US" altLang="zh-CN" sz="2400" dirty="0">
                <a:ea typeface="楷体_GB2312"/>
              </a:endParaRPr>
            </a:p>
          </p:txBody>
        </p:sp>
        <p:sp>
          <p:nvSpPr>
            <p:cNvPr id="55324" name="Rectangle 40"/>
            <p:cNvSpPr/>
            <p:nvPr/>
          </p:nvSpPr>
          <p:spPr>
            <a:xfrm>
              <a:off x="4936" y="3166"/>
              <a:ext cx="108"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700" dirty="0">
                  <a:solidFill>
                    <a:srgbClr val="000000"/>
                  </a:solidFill>
                  <a:ea typeface="楷体_GB2312"/>
                </a:rPr>
                <a:t>1</a:t>
              </a:r>
              <a:endParaRPr lang="en-US" altLang="zh-CN" sz="2400" dirty="0">
                <a:ea typeface="楷体_GB2312"/>
              </a:endParaRPr>
            </a:p>
          </p:txBody>
        </p:sp>
        <p:sp>
          <p:nvSpPr>
            <p:cNvPr id="55325" name="Rectangle 41"/>
            <p:cNvSpPr/>
            <p:nvPr/>
          </p:nvSpPr>
          <p:spPr>
            <a:xfrm>
              <a:off x="4936" y="3435"/>
              <a:ext cx="108"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700" dirty="0">
                  <a:solidFill>
                    <a:srgbClr val="000000"/>
                  </a:solidFill>
                  <a:ea typeface="楷体_GB2312"/>
                </a:rPr>
                <a:t>1</a:t>
              </a:r>
              <a:endParaRPr lang="en-US" altLang="zh-CN" sz="2400" dirty="0">
                <a:ea typeface="楷体_GB2312"/>
              </a:endParaRPr>
            </a:p>
          </p:txBody>
        </p:sp>
        <p:sp>
          <p:nvSpPr>
            <p:cNvPr id="55326" name="Rectangle 42"/>
            <p:cNvSpPr/>
            <p:nvPr/>
          </p:nvSpPr>
          <p:spPr>
            <a:xfrm>
              <a:off x="4936" y="3703"/>
              <a:ext cx="108"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700" dirty="0">
                  <a:solidFill>
                    <a:srgbClr val="000000"/>
                  </a:solidFill>
                  <a:ea typeface="楷体_GB2312"/>
                </a:rPr>
                <a:t>0</a:t>
              </a:r>
              <a:endParaRPr lang="en-US" altLang="zh-CN" sz="2400" dirty="0">
                <a:ea typeface="楷体_GB2312"/>
              </a:endParaRPr>
            </a:p>
          </p:txBody>
        </p:sp>
        <p:sp>
          <p:nvSpPr>
            <p:cNvPr id="55327" name="Rectangle 43"/>
            <p:cNvSpPr/>
            <p:nvPr/>
          </p:nvSpPr>
          <p:spPr>
            <a:xfrm>
              <a:off x="3433" y="2883"/>
              <a:ext cx="1194"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5328" name="Line 44"/>
            <p:cNvSpPr/>
            <p:nvPr/>
          </p:nvSpPr>
          <p:spPr>
            <a:xfrm>
              <a:off x="3433" y="2883"/>
              <a:ext cx="1194" cy="0"/>
            </a:xfrm>
            <a:prstGeom prst="line">
              <a:avLst/>
            </a:prstGeom>
            <a:ln w="0" cap="flat" cmpd="sng">
              <a:solidFill>
                <a:srgbClr val="000000"/>
              </a:solidFill>
              <a:prstDash val="solid"/>
              <a:headEnd type="none" w="med" len="med"/>
              <a:tailEnd type="none" w="med" len="med"/>
            </a:ln>
          </p:spPr>
        </p:sp>
        <p:sp>
          <p:nvSpPr>
            <p:cNvPr id="55329" name="Rectangle 45"/>
            <p:cNvSpPr/>
            <p:nvPr/>
          </p:nvSpPr>
          <p:spPr>
            <a:xfrm>
              <a:off x="4627" y="2883"/>
              <a:ext cx="7"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5330" name="Line 46"/>
            <p:cNvSpPr/>
            <p:nvPr/>
          </p:nvSpPr>
          <p:spPr>
            <a:xfrm>
              <a:off x="4627" y="2883"/>
              <a:ext cx="7" cy="0"/>
            </a:xfrm>
            <a:prstGeom prst="line">
              <a:avLst/>
            </a:prstGeom>
            <a:ln w="0" cap="flat" cmpd="sng">
              <a:solidFill>
                <a:srgbClr val="000000"/>
              </a:solidFill>
              <a:prstDash val="solid"/>
              <a:headEnd type="none" w="med" len="med"/>
              <a:tailEnd type="none" w="med" len="med"/>
            </a:ln>
          </p:spPr>
        </p:sp>
        <p:sp>
          <p:nvSpPr>
            <p:cNvPr id="55331" name="Line 47"/>
            <p:cNvSpPr/>
            <p:nvPr/>
          </p:nvSpPr>
          <p:spPr>
            <a:xfrm>
              <a:off x="4627" y="2883"/>
              <a:ext cx="0" cy="6"/>
            </a:xfrm>
            <a:prstGeom prst="line">
              <a:avLst/>
            </a:prstGeom>
            <a:ln w="0" cap="flat" cmpd="sng">
              <a:solidFill>
                <a:srgbClr val="000000"/>
              </a:solidFill>
              <a:prstDash val="solid"/>
              <a:headEnd type="none" w="med" len="med"/>
              <a:tailEnd type="none" w="med" len="med"/>
            </a:ln>
          </p:spPr>
        </p:sp>
        <p:sp>
          <p:nvSpPr>
            <p:cNvPr id="55332" name="Rectangle 48"/>
            <p:cNvSpPr/>
            <p:nvPr/>
          </p:nvSpPr>
          <p:spPr>
            <a:xfrm>
              <a:off x="4634" y="2883"/>
              <a:ext cx="719"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5333" name="Line 49"/>
            <p:cNvSpPr/>
            <p:nvPr/>
          </p:nvSpPr>
          <p:spPr>
            <a:xfrm>
              <a:off x="4634" y="2883"/>
              <a:ext cx="719" cy="0"/>
            </a:xfrm>
            <a:prstGeom prst="line">
              <a:avLst/>
            </a:prstGeom>
            <a:ln w="0" cap="flat" cmpd="sng">
              <a:solidFill>
                <a:srgbClr val="000000"/>
              </a:solidFill>
              <a:prstDash val="solid"/>
              <a:headEnd type="none" w="med" len="med"/>
              <a:tailEnd type="none" w="med" len="med"/>
            </a:ln>
          </p:spPr>
        </p:sp>
        <p:sp>
          <p:nvSpPr>
            <p:cNvPr id="55334" name="Rectangle 50"/>
            <p:cNvSpPr/>
            <p:nvPr/>
          </p:nvSpPr>
          <p:spPr>
            <a:xfrm>
              <a:off x="3433" y="3950"/>
              <a:ext cx="1194" cy="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5335" name="Line 51"/>
            <p:cNvSpPr/>
            <p:nvPr/>
          </p:nvSpPr>
          <p:spPr>
            <a:xfrm>
              <a:off x="3433" y="3950"/>
              <a:ext cx="1194" cy="0"/>
            </a:xfrm>
            <a:prstGeom prst="line">
              <a:avLst/>
            </a:prstGeom>
            <a:ln w="0" cap="flat" cmpd="sng">
              <a:solidFill>
                <a:srgbClr val="000000"/>
              </a:solidFill>
              <a:prstDash val="solid"/>
              <a:headEnd type="none" w="med" len="med"/>
              <a:tailEnd type="none" w="med" len="med"/>
            </a:ln>
          </p:spPr>
        </p:sp>
        <p:sp>
          <p:nvSpPr>
            <p:cNvPr id="55336" name="Rectangle 52"/>
            <p:cNvSpPr/>
            <p:nvPr/>
          </p:nvSpPr>
          <p:spPr>
            <a:xfrm>
              <a:off x="4627" y="2889"/>
              <a:ext cx="7" cy="106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5337" name="Line 53"/>
            <p:cNvSpPr/>
            <p:nvPr/>
          </p:nvSpPr>
          <p:spPr>
            <a:xfrm>
              <a:off x="4627" y="2889"/>
              <a:ext cx="0" cy="1061"/>
            </a:xfrm>
            <a:prstGeom prst="line">
              <a:avLst/>
            </a:prstGeom>
            <a:ln w="0" cap="flat" cmpd="sng">
              <a:solidFill>
                <a:srgbClr val="000000"/>
              </a:solidFill>
              <a:prstDash val="solid"/>
              <a:headEnd type="none" w="med" len="med"/>
              <a:tailEnd type="none" w="med" len="med"/>
            </a:ln>
          </p:spPr>
        </p:sp>
        <p:sp>
          <p:nvSpPr>
            <p:cNvPr id="55338" name="Rectangle 54"/>
            <p:cNvSpPr/>
            <p:nvPr/>
          </p:nvSpPr>
          <p:spPr>
            <a:xfrm>
              <a:off x="4627" y="3950"/>
              <a:ext cx="7" cy="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5339" name="Line 55"/>
            <p:cNvSpPr/>
            <p:nvPr/>
          </p:nvSpPr>
          <p:spPr>
            <a:xfrm>
              <a:off x="4627" y="3950"/>
              <a:ext cx="7" cy="0"/>
            </a:xfrm>
            <a:prstGeom prst="line">
              <a:avLst/>
            </a:prstGeom>
            <a:ln w="0" cap="flat" cmpd="sng">
              <a:solidFill>
                <a:srgbClr val="000000"/>
              </a:solidFill>
              <a:prstDash val="solid"/>
              <a:headEnd type="none" w="med" len="med"/>
              <a:tailEnd type="none" w="med" len="med"/>
            </a:ln>
          </p:spPr>
        </p:sp>
        <p:sp>
          <p:nvSpPr>
            <p:cNvPr id="55340" name="Line 56"/>
            <p:cNvSpPr/>
            <p:nvPr/>
          </p:nvSpPr>
          <p:spPr>
            <a:xfrm>
              <a:off x="4627" y="3950"/>
              <a:ext cx="0" cy="7"/>
            </a:xfrm>
            <a:prstGeom prst="line">
              <a:avLst/>
            </a:prstGeom>
            <a:ln w="0" cap="flat" cmpd="sng">
              <a:solidFill>
                <a:srgbClr val="000000"/>
              </a:solidFill>
              <a:prstDash val="solid"/>
              <a:headEnd type="none" w="med" len="med"/>
              <a:tailEnd type="none" w="med" len="med"/>
            </a:ln>
          </p:spPr>
        </p:sp>
        <p:sp>
          <p:nvSpPr>
            <p:cNvPr id="55341" name="Rectangle 57"/>
            <p:cNvSpPr/>
            <p:nvPr/>
          </p:nvSpPr>
          <p:spPr>
            <a:xfrm>
              <a:off x="4634" y="3950"/>
              <a:ext cx="719" cy="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5342" name="Line 58"/>
            <p:cNvSpPr/>
            <p:nvPr/>
          </p:nvSpPr>
          <p:spPr>
            <a:xfrm>
              <a:off x="4634" y="3950"/>
              <a:ext cx="719" cy="0"/>
            </a:xfrm>
            <a:prstGeom prst="line">
              <a:avLst/>
            </a:prstGeom>
            <a:ln w="0" cap="flat" cmpd="sng">
              <a:solidFill>
                <a:srgbClr val="000000"/>
              </a:solidFill>
              <a:prstDash val="solid"/>
              <a:headEnd type="none" w="med" len="med"/>
              <a:tailEnd type="none" w="med" len="med"/>
            </a:ln>
          </p:spPr>
        </p:sp>
      </p:grpSp>
      <p:sp>
        <p:nvSpPr>
          <p:cNvPr id="55305" name="Text Box 59"/>
          <p:cNvSpPr txBox="1"/>
          <p:nvPr/>
        </p:nvSpPr>
        <p:spPr>
          <a:xfrm>
            <a:off x="188913" y="203200"/>
            <a:ext cx="8737600" cy="1373188"/>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tx2"/>
                </a:solidFill>
                <a:latin typeface="黑体" panose="02010609060101010101" pitchFamily="49" charset="-122"/>
                <a:ea typeface="黑体" panose="02010609060101010101" pitchFamily="49" charset="-122"/>
              </a:rPr>
              <a:t>  </a:t>
            </a:r>
            <a:r>
              <a:rPr lang="en-US" altLang="zh-CN" sz="2800" b="1" dirty="0">
                <a:solidFill>
                  <a:schemeClr val="tx2"/>
                </a:solidFill>
                <a:latin typeface="黑体" panose="02010609060101010101" pitchFamily="49" charset="-122"/>
                <a:ea typeface="黑体" panose="02010609060101010101" pitchFamily="49" charset="-122"/>
              </a:rPr>
              <a:t>2</a:t>
            </a:r>
            <a:r>
              <a:rPr lang="zh-CN" altLang="en-US" sz="2800" b="1" dirty="0">
                <a:solidFill>
                  <a:schemeClr val="tx2"/>
                </a:solidFill>
                <a:latin typeface="黑体" panose="02010609060101010101" pitchFamily="49" charset="-122"/>
                <a:ea typeface="黑体" panose="02010609060101010101" pitchFamily="49" charset="-122"/>
              </a:rPr>
              <a:t>、复合逻辑运算</a:t>
            </a:r>
          </a:p>
          <a:p>
            <a:pPr marL="0" lvl="0" indent="0" eaLnBrk="1" hangingPunct="1">
              <a:spcBef>
                <a:spcPct val="0"/>
              </a:spcBef>
              <a:buNone/>
            </a:pPr>
            <a:r>
              <a:rPr lang="zh-CN" altLang="en-US" sz="2800" b="1" dirty="0">
                <a:solidFill>
                  <a:schemeClr val="tx2"/>
                </a:solidFill>
                <a:latin typeface="黑体" panose="02010609060101010101" pitchFamily="49" charset="-122"/>
                <a:ea typeface="黑体" panose="02010609060101010101" pitchFamily="49" charset="-122"/>
              </a:rPr>
              <a:t>  在逻辑代数中，除了与、或、非三种基本逻辑外，经常用到的还有这三种基本运算构成的复合运算。</a:t>
            </a:r>
          </a:p>
        </p:txBody>
      </p:sp>
      <p:pic>
        <p:nvPicPr>
          <p:cNvPr id="40970" name="图片 1"/>
          <p:cNvPicPr>
            <a:picLocks noChangeAspect="1"/>
          </p:cNvPicPr>
          <p:nvPr/>
        </p:nvPicPr>
        <p:blipFill>
          <a:blip r:embed="rId6"/>
          <a:stretch>
            <a:fillRect/>
          </a:stretch>
        </p:blipFill>
        <p:spPr>
          <a:xfrm>
            <a:off x="3325813" y="4765675"/>
            <a:ext cx="1520825" cy="669925"/>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715"/>
                                        </p:tgtEl>
                                        <p:attrNameLst>
                                          <p:attrName>style.visibility</p:attrName>
                                        </p:attrNameLst>
                                      </p:cBhvr>
                                      <p:to>
                                        <p:strVal val="visible"/>
                                      </p:to>
                                    </p:set>
                                    <p:anim calcmode="lin" valueType="num">
                                      <p:cBhvr additive="base">
                                        <p:cTn id="7" dur="500" fill="hold"/>
                                        <p:tgtEl>
                                          <p:spTgt spid="115715"/>
                                        </p:tgtEl>
                                        <p:attrNameLst>
                                          <p:attrName>ppt_x</p:attrName>
                                        </p:attrNameLst>
                                      </p:cBhvr>
                                      <p:tavLst>
                                        <p:tav tm="0">
                                          <p:val>
                                            <p:strVal val="#ppt_x"/>
                                          </p:val>
                                        </p:tav>
                                        <p:tav tm="100000">
                                          <p:val>
                                            <p:strVal val="#ppt_x"/>
                                          </p:val>
                                        </p:tav>
                                      </p:tavLst>
                                    </p:anim>
                                    <p:anim calcmode="lin" valueType="num">
                                      <p:cBhvr additive="base">
                                        <p:cTn id="8" dur="500" fill="hold"/>
                                        <p:tgtEl>
                                          <p:spTgt spid="1157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5716">
                                            <p:txEl>
                                              <p:pRg st="0" end="0"/>
                                            </p:txEl>
                                          </p:spTgt>
                                        </p:tgtEl>
                                        <p:attrNameLst>
                                          <p:attrName>style.visibility</p:attrName>
                                        </p:attrNameLst>
                                      </p:cBhvr>
                                      <p:to>
                                        <p:strVal val="visible"/>
                                      </p:to>
                                    </p:set>
                                    <p:animEffect transition="in" filter="wipe(left)">
                                      <p:cBhvr>
                                        <p:cTn id="13" dur="500"/>
                                        <p:tgtEl>
                                          <p:spTgt spid="115716">
                                            <p:txEl>
                                              <p:pRg st="0" end="0"/>
                                            </p:txEl>
                                          </p:spTgt>
                                        </p:tgtEl>
                                      </p:cBhvr>
                                    </p:animEffect>
                                  </p:childTnLst>
                                </p:cTn>
                              </p:par>
                            </p:childTnLst>
                          </p:cTn>
                        </p:par>
                        <p:par>
                          <p:cTn id="14" fill="hold">
                            <p:stCondLst>
                              <p:cond delay="500"/>
                            </p:stCondLst>
                            <p:childTnLst>
                              <p:par>
                                <p:cTn id="15" presetID="16" presetClass="entr" presetSubtype="37" fill="hold" nodeType="afterEffect">
                                  <p:stCondLst>
                                    <p:cond delay="0"/>
                                  </p:stCondLst>
                                  <p:childTnLst>
                                    <p:set>
                                      <p:cBhvr>
                                        <p:cTn id="16" dur="1" fill="hold">
                                          <p:stCondLst>
                                            <p:cond delay="0"/>
                                          </p:stCondLst>
                                        </p:cTn>
                                        <p:tgtEl>
                                          <p:spTgt spid="115717"/>
                                        </p:tgtEl>
                                        <p:attrNameLst>
                                          <p:attrName>style.visibility</p:attrName>
                                        </p:attrNameLst>
                                      </p:cBhvr>
                                      <p:to>
                                        <p:strVal val="visible"/>
                                      </p:to>
                                    </p:set>
                                    <p:animEffect transition="in" filter="barn(outVertical)">
                                      <p:cBhvr>
                                        <p:cTn id="17" dur="500"/>
                                        <p:tgtEl>
                                          <p:spTgt spid="1157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718">
                                            <p:txEl>
                                              <p:pRg st="0" end="0"/>
                                            </p:txEl>
                                          </p:spTgt>
                                        </p:tgtEl>
                                        <p:attrNameLst>
                                          <p:attrName>style.visibility</p:attrName>
                                        </p:attrNameLst>
                                      </p:cBhvr>
                                      <p:to>
                                        <p:strVal val="visible"/>
                                      </p:to>
                                    </p:set>
                                    <p:animEffect transition="in" filter="wipe(left)">
                                      <p:cBhvr>
                                        <p:cTn id="22" dur="500"/>
                                        <p:tgtEl>
                                          <p:spTgt spid="115718">
                                            <p:txEl>
                                              <p:pRg st="0" end="0"/>
                                            </p:txEl>
                                          </p:spTgt>
                                        </p:tgtEl>
                                      </p:cBhvr>
                                    </p:animEffect>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115719"/>
                                        </p:tgtEl>
                                        <p:attrNameLst>
                                          <p:attrName>style.visibility</p:attrName>
                                        </p:attrNameLst>
                                      </p:cBhvr>
                                      <p:to>
                                        <p:strVal val="visible"/>
                                      </p:to>
                                    </p:set>
                                    <p:anim calcmode="lin" valueType="num">
                                      <p:cBhvr additive="base">
                                        <p:cTn id="26" dur="500" fill="hold"/>
                                        <p:tgtEl>
                                          <p:spTgt spid="115719"/>
                                        </p:tgtEl>
                                        <p:attrNameLst>
                                          <p:attrName>ppt_x</p:attrName>
                                        </p:attrNameLst>
                                      </p:cBhvr>
                                      <p:tavLst>
                                        <p:tav tm="0">
                                          <p:val>
                                            <p:strVal val="#ppt_x"/>
                                          </p:val>
                                        </p:tav>
                                        <p:tav tm="100000">
                                          <p:val>
                                            <p:strVal val="#ppt_x"/>
                                          </p:val>
                                        </p:tav>
                                      </p:tavLst>
                                    </p:anim>
                                    <p:anim calcmode="lin" valueType="num">
                                      <p:cBhvr additive="base">
                                        <p:cTn id="27" dur="500" fill="hold"/>
                                        <p:tgtEl>
                                          <p:spTgt spid="115719"/>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 presetClass="entr" presetSubtype="4" fill="hold" nodeType="afterEffect">
                                  <p:stCondLst>
                                    <p:cond delay="0"/>
                                  </p:stCondLst>
                                  <p:childTnLst>
                                    <p:set>
                                      <p:cBhvr>
                                        <p:cTn id="30" dur="1" fill="hold">
                                          <p:stCondLst>
                                            <p:cond delay="0"/>
                                          </p:stCondLst>
                                        </p:cTn>
                                        <p:tgtEl>
                                          <p:spTgt spid="115734"/>
                                        </p:tgtEl>
                                        <p:attrNameLst>
                                          <p:attrName>style.visibility</p:attrName>
                                        </p:attrNameLst>
                                      </p:cBhvr>
                                      <p:to>
                                        <p:strVal val="visible"/>
                                      </p:to>
                                    </p:set>
                                    <p:anim calcmode="lin" valueType="num">
                                      <p:cBhvr additive="base">
                                        <p:cTn id="31" dur="500" fill="hold"/>
                                        <p:tgtEl>
                                          <p:spTgt spid="115734"/>
                                        </p:tgtEl>
                                        <p:attrNameLst>
                                          <p:attrName>ppt_x</p:attrName>
                                        </p:attrNameLst>
                                      </p:cBhvr>
                                      <p:tavLst>
                                        <p:tav tm="0">
                                          <p:val>
                                            <p:strVal val="#ppt_x"/>
                                          </p:val>
                                        </p:tav>
                                        <p:tav tm="100000">
                                          <p:val>
                                            <p:strVal val="#ppt_x"/>
                                          </p:val>
                                        </p:tav>
                                      </p:tavLst>
                                    </p:anim>
                                    <p:anim calcmode="lin" valueType="num">
                                      <p:cBhvr additive="base">
                                        <p:cTn id="32" dur="500" fill="hold"/>
                                        <p:tgtEl>
                                          <p:spTgt spid="115734"/>
                                        </p:tgtEl>
                                        <p:attrNameLst>
                                          <p:attrName>ppt_y</p:attrName>
                                        </p:attrNameLst>
                                      </p:cBhvr>
                                      <p:tavLst>
                                        <p:tav tm="0">
                                          <p:val>
                                            <p:strVal val="1+#ppt_h/2"/>
                                          </p:val>
                                        </p:tav>
                                        <p:tav tm="100000">
                                          <p:val>
                                            <p:strVal val="#ppt_y"/>
                                          </p:val>
                                        </p:tav>
                                      </p:tavLst>
                                    </p:anim>
                                  </p:childTnLst>
                                </p:cTn>
                              </p:par>
                            </p:childTnLst>
                          </p:cTn>
                        </p:par>
                        <p:par>
                          <p:cTn id="33" fill="hold">
                            <p:stCondLst>
                              <p:cond delay="1500"/>
                            </p:stCondLst>
                            <p:childTnLst>
                              <p:par>
                                <p:cTn id="34" presetID="2" presetClass="entr" presetSubtype="4" fill="hold" nodeType="afterEffect">
                                  <p:stCondLst>
                                    <p:cond delay="0"/>
                                  </p:stCondLst>
                                  <p:childTnLst>
                                    <p:set>
                                      <p:cBhvr>
                                        <p:cTn id="35" dur="1" fill="hold">
                                          <p:stCondLst>
                                            <p:cond delay="0"/>
                                          </p:stCondLst>
                                        </p:cTn>
                                        <p:tgtEl>
                                          <p:spTgt spid="40970"/>
                                        </p:tgtEl>
                                        <p:attrNameLst>
                                          <p:attrName>style.visibility</p:attrName>
                                        </p:attrNameLst>
                                      </p:cBhvr>
                                      <p:to>
                                        <p:strVal val="visible"/>
                                      </p:to>
                                    </p:set>
                                    <p:anim calcmode="lin" valueType="num">
                                      <p:cBhvr additive="base">
                                        <p:cTn id="36" dur="500" fill="hold"/>
                                        <p:tgtEl>
                                          <p:spTgt spid="40970"/>
                                        </p:tgtEl>
                                        <p:attrNameLst>
                                          <p:attrName>ppt_x</p:attrName>
                                        </p:attrNameLst>
                                      </p:cBhvr>
                                      <p:tavLst>
                                        <p:tav tm="0">
                                          <p:val>
                                            <p:strVal val="#ppt_x"/>
                                          </p:val>
                                        </p:tav>
                                        <p:tav tm="100000">
                                          <p:val>
                                            <p:strVal val="#ppt_x"/>
                                          </p:val>
                                        </p:tav>
                                      </p:tavLst>
                                    </p:anim>
                                    <p:anim calcmode="lin" valueType="num">
                                      <p:cBhvr additive="base">
                                        <p:cTn id="37" dur="500" fill="hold"/>
                                        <p:tgtEl>
                                          <p:spTgt spid="409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p:bldP spid="115716" grpId="0" build="p"/>
      <p:bldP spid="11571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44</a:t>
            </a:fld>
            <a:r>
              <a:rPr lang="zh-CN" altLang="en-US" sz="1400" dirty="0">
                <a:ea typeface="楷体_GB2312"/>
              </a:rPr>
              <a:t>）</a:t>
            </a:r>
          </a:p>
        </p:txBody>
      </p:sp>
      <p:sp>
        <p:nvSpPr>
          <p:cNvPr id="57347" name="Text Box 2"/>
          <p:cNvSpPr txBox="1"/>
          <p:nvPr/>
        </p:nvSpPr>
        <p:spPr>
          <a:xfrm>
            <a:off x="385763" y="414338"/>
            <a:ext cx="5849937"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chemeClr val="tx2"/>
                </a:solidFill>
                <a:latin typeface="黑体" panose="02010609060101010101" pitchFamily="49" charset="-122"/>
                <a:ea typeface="黑体" panose="02010609060101010101" pitchFamily="49" charset="-122"/>
              </a:rPr>
              <a:t>（</a:t>
            </a:r>
            <a:r>
              <a:rPr lang="en-US" altLang="zh-CN" b="1" dirty="0">
                <a:solidFill>
                  <a:schemeClr val="tx2"/>
                </a:solidFill>
                <a:latin typeface="黑体" panose="02010609060101010101" pitchFamily="49" charset="-122"/>
                <a:ea typeface="黑体" panose="02010609060101010101" pitchFamily="49" charset="-122"/>
              </a:rPr>
              <a:t>2</a:t>
            </a:r>
            <a:r>
              <a:rPr lang="zh-CN" altLang="en-US" b="1" dirty="0">
                <a:solidFill>
                  <a:schemeClr val="tx2"/>
                </a:solidFill>
                <a:latin typeface="黑体" panose="02010609060101010101" pitchFamily="49" charset="-122"/>
                <a:ea typeface="黑体" panose="02010609060101010101" pitchFamily="49" charset="-122"/>
              </a:rPr>
              <a:t>）或非逻辑</a:t>
            </a:r>
          </a:p>
        </p:txBody>
      </p:sp>
      <p:grpSp>
        <p:nvGrpSpPr>
          <p:cNvPr id="116796" name="Group 60"/>
          <p:cNvGrpSpPr/>
          <p:nvPr/>
        </p:nvGrpSpPr>
        <p:grpSpPr>
          <a:xfrm>
            <a:off x="206375" y="984250"/>
            <a:ext cx="8596313" cy="1139825"/>
            <a:chOff x="130" y="620"/>
            <a:chExt cx="5415" cy="718"/>
          </a:xfrm>
        </p:grpSpPr>
        <p:graphicFrame>
          <p:nvGraphicFramePr>
            <p:cNvPr id="57404" name="Object 4"/>
            <p:cNvGraphicFramePr>
              <a:graphicFrameLocks noChangeAspect="1"/>
            </p:cNvGraphicFramePr>
            <p:nvPr/>
          </p:nvGraphicFramePr>
          <p:xfrm>
            <a:off x="1962" y="1007"/>
            <a:ext cx="927" cy="331"/>
          </p:xfrm>
          <a:graphic>
            <a:graphicData uri="http://schemas.openxmlformats.org/presentationml/2006/ole">
              <mc:AlternateContent xmlns:mc="http://schemas.openxmlformats.org/markup-compatibility/2006">
                <mc:Choice xmlns:v="urn:schemas-microsoft-com:vml" Requires="v">
                  <p:oleObj spid="_x0000_s12291" r:id="rId3" imgW="10972800" imgH="3514725" progId="Equation.3">
                    <p:embed/>
                  </p:oleObj>
                </mc:Choice>
                <mc:Fallback>
                  <p:oleObj r:id="rId3" imgW="10972800" imgH="3514725" progId="Equation.3">
                    <p:embed/>
                    <p:pic>
                      <p:nvPicPr>
                        <p:cNvPr id="0" name="图片 3100"/>
                        <p:cNvPicPr/>
                        <p:nvPr/>
                      </p:nvPicPr>
                      <p:blipFill>
                        <a:blip r:embed="rId4"/>
                        <a:stretch>
                          <a:fillRect/>
                        </a:stretch>
                      </p:blipFill>
                      <p:spPr>
                        <a:xfrm>
                          <a:off x="1962" y="1007"/>
                          <a:ext cx="927" cy="331"/>
                        </a:xfrm>
                        <a:prstGeom prst="rect">
                          <a:avLst/>
                        </a:prstGeom>
                        <a:solidFill>
                          <a:schemeClr val="accent1"/>
                        </a:solidFill>
                        <a:ln w="38100">
                          <a:noFill/>
                          <a:miter/>
                        </a:ln>
                      </p:spPr>
                    </p:pic>
                  </p:oleObj>
                </mc:Fallback>
              </mc:AlternateContent>
            </a:graphicData>
          </a:graphic>
        </p:graphicFrame>
        <p:sp>
          <p:nvSpPr>
            <p:cNvPr id="57405" name="Text Box 5"/>
            <p:cNvSpPr txBox="1"/>
            <p:nvPr/>
          </p:nvSpPr>
          <p:spPr>
            <a:xfrm>
              <a:off x="130" y="620"/>
              <a:ext cx="5415" cy="704"/>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或非逻辑是由或、非两种基本逻辑复合形成的，其逻辑函数表达式为：</a:t>
              </a:r>
            </a:p>
          </p:txBody>
        </p:sp>
      </p:grpSp>
      <p:sp>
        <p:nvSpPr>
          <p:cNvPr id="116742" name="Text Box 6"/>
          <p:cNvSpPr txBox="1"/>
          <p:nvPr/>
        </p:nvSpPr>
        <p:spPr>
          <a:xfrm>
            <a:off x="206375" y="2259013"/>
            <a:ext cx="8596313" cy="94615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实现或非功能的逻辑门称为或非门。或非门的逻辑符号和真值表如下图所示。</a:t>
            </a:r>
          </a:p>
        </p:txBody>
      </p:sp>
      <p:grpSp>
        <p:nvGrpSpPr>
          <p:cNvPr id="116743" name="Group 7"/>
          <p:cNvGrpSpPr/>
          <p:nvPr/>
        </p:nvGrpSpPr>
        <p:grpSpPr>
          <a:xfrm>
            <a:off x="385763" y="3894138"/>
            <a:ext cx="3036887" cy="1936750"/>
            <a:chOff x="414" y="2443"/>
            <a:chExt cx="2323" cy="1322"/>
          </a:xfrm>
        </p:grpSpPr>
        <p:sp>
          <p:nvSpPr>
            <p:cNvPr id="57389" name="AutoShape 8"/>
            <p:cNvSpPr>
              <a:spLocks noChangeAspect="1" noTextEdit="1"/>
            </p:cNvSpPr>
            <p:nvPr/>
          </p:nvSpPr>
          <p:spPr>
            <a:xfrm>
              <a:off x="414" y="2443"/>
              <a:ext cx="2304" cy="1303"/>
            </a:xfrm>
            <a:prstGeom prst="rect">
              <a:avLst/>
            </a:prstGeom>
            <a:solidFill>
              <a:srgbClr val="D9FFEC"/>
            </a:solidFill>
            <a:ln w="9525">
              <a:noFill/>
            </a:ln>
          </p:spPr>
          <p:txBody>
            <a:bodyPr/>
            <a:lstStyle/>
            <a:p>
              <a:endParaRPr lang="zh-CN" altLang="en-US"/>
            </a:p>
          </p:txBody>
        </p:sp>
        <p:sp>
          <p:nvSpPr>
            <p:cNvPr id="57390" name="Rectangle 9"/>
            <p:cNvSpPr/>
            <p:nvPr/>
          </p:nvSpPr>
          <p:spPr>
            <a:xfrm>
              <a:off x="2265" y="2575"/>
              <a:ext cx="472" cy="41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7391" name="Rectangle 10"/>
            <p:cNvSpPr/>
            <p:nvPr/>
          </p:nvSpPr>
          <p:spPr>
            <a:xfrm>
              <a:off x="2435" y="2688"/>
              <a:ext cx="125"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i="1" dirty="0">
                  <a:solidFill>
                    <a:srgbClr val="000000"/>
                  </a:solidFill>
                  <a:ea typeface="楷体_GB2312"/>
                </a:rPr>
                <a:t>Y</a:t>
              </a:r>
              <a:endParaRPr lang="en-US" altLang="zh-CN" sz="2400" dirty="0">
                <a:ea typeface="楷体_GB2312"/>
              </a:endParaRPr>
            </a:p>
          </p:txBody>
        </p:sp>
        <p:sp>
          <p:nvSpPr>
            <p:cNvPr id="57392" name="Line 11"/>
            <p:cNvSpPr/>
            <p:nvPr/>
          </p:nvSpPr>
          <p:spPr>
            <a:xfrm>
              <a:off x="1566" y="2802"/>
              <a:ext cx="680" cy="0"/>
            </a:xfrm>
            <a:prstGeom prst="line">
              <a:avLst/>
            </a:prstGeom>
            <a:ln w="30163" cap="flat" cmpd="sng">
              <a:solidFill>
                <a:srgbClr val="000000"/>
              </a:solidFill>
              <a:prstDash val="solid"/>
              <a:headEnd type="none" w="med" len="med"/>
              <a:tailEnd type="none" w="med" len="med"/>
            </a:ln>
          </p:spPr>
        </p:sp>
        <p:sp>
          <p:nvSpPr>
            <p:cNvPr id="57393" name="Line 12"/>
            <p:cNvSpPr/>
            <p:nvPr/>
          </p:nvSpPr>
          <p:spPr>
            <a:xfrm>
              <a:off x="886" y="2953"/>
              <a:ext cx="680" cy="0"/>
            </a:xfrm>
            <a:prstGeom prst="line">
              <a:avLst/>
            </a:prstGeom>
            <a:ln w="30163" cap="flat" cmpd="sng">
              <a:solidFill>
                <a:srgbClr val="000000"/>
              </a:solidFill>
              <a:prstDash val="solid"/>
              <a:headEnd type="none" w="med" len="med"/>
              <a:tailEnd type="none" w="med" len="med"/>
            </a:ln>
          </p:spPr>
        </p:sp>
        <p:sp>
          <p:nvSpPr>
            <p:cNvPr id="57394" name="Line 13"/>
            <p:cNvSpPr/>
            <p:nvPr/>
          </p:nvSpPr>
          <p:spPr>
            <a:xfrm>
              <a:off x="886" y="2651"/>
              <a:ext cx="680" cy="0"/>
            </a:xfrm>
            <a:prstGeom prst="line">
              <a:avLst/>
            </a:prstGeom>
            <a:ln w="30163" cap="flat" cmpd="sng">
              <a:solidFill>
                <a:srgbClr val="000000"/>
              </a:solidFill>
              <a:prstDash val="solid"/>
              <a:headEnd type="none" w="med" len="med"/>
              <a:tailEnd type="none" w="med" len="med"/>
            </a:ln>
          </p:spPr>
        </p:sp>
        <p:sp>
          <p:nvSpPr>
            <p:cNvPr id="57395" name="Rectangle 14"/>
            <p:cNvSpPr/>
            <p:nvPr/>
          </p:nvSpPr>
          <p:spPr>
            <a:xfrm>
              <a:off x="414" y="2443"/>
              <a:ext cx="472" cy="793"/>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7396" name="Rectangle 15"/>
            <p:cNvSpPr/>
            <p:nvPr/>
          </p:nvSpPr>
          <p:spPr>
            <a:xfrm>
              <a:off x="565" y="2481"/>
              <a:ext cx="137"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i="1" dirty="0">
                  <a:solidFill>
                    <a:srgbClr val="000000"/>
                  </a:solidFill>
                  <a:ea typeface="楷体_GB2312"/>
                </a:rPr>
                <a:t>A</a:t>
              </a:r>
              <a:endParaRPr lang="en-US" altLang="zh-CN" sz="2400" dirty="0">
                <a:ea typeface="楷体_GB2312"/>
              </a:endParaRPr>
            </a:p>
          </p:txBody>
        </p:sp>
        <p:sp>
          <p:nvSpPr>
            <p:cNvPr id="57397" name="Rectangle 16"/>
            <p:cNvSpPr/>
            <p:nvPr/>
          </p:nvSpPr>
          <p:spPr>
            <a:xfrm>
              <a:off x="565" y="2877"/>
              <a:ext cx="137"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i="1" dirty="0">
                  <a:solidFill>
                    <a:srgbClr val="000000"/>
                  </a:solidFill>
                  <a:ea typeface="楷体_GB2312"/>
                </a:rPr>
                <a:t>B</a:t>
              </a:r>
              <a:endParaRPr lang="en-US" altLang="zh-CN" sz="2400" dirty="0">
                <a:ea typeface="楷体_GB2312"/>
              </a:endParaRPr>
            </a:p>
          </p:txBody>
        </p:sp>
        <p:sp>
          <p:nvSpPr>
            <p:cNvPr id="57398" name="Rectangle 17"/>
            <p:cNvSpPr/>
            <p:nvPr/>
          </p:nvSpPr>
          <p:spPr>
            <a:xfrm>
              <a:off x="641" y="3274"/>
              <a:ext cx="1831" cy="491"/>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7399" name="Rectangle 18"/>
            <p:cNvSpPr/>
            <p:nvPr/>
          </p:nvSpPr>
          <p:spPr>
            <a:xfrm>
              <a:off x="641" y="3349"/>
              <a:ext cx="1800"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00"/>
                  </a:solidFill>
                  <a:latin typeface="宋体" panose="02010600030101010101" pitchFamily="2" charset="-122"/>
                  <a:ea typeface="楷体_GB2312"/>
                </a:rPr>
                <a:t>或非门的逻辑符号</a:t>
              </a:r>
              <a:endParaRPr lang="zh-CN" altLang="en-US" sz="2400" b="1" dirty="0">
                <a:ea typeface="楷体_GB2312"/>
              </a:endParaRPr>
            </a:p>
          </p:txBody>
        </p:sp>
        <p:sp>
          <p:nvSpPr>
            <p:cNvPr id="57400" name="Rectangle 19"/>
            <p:cNvSpPr/>
            <p:nvPr/>
          </p:nvSpPr>
          <p:spPr>
            <a:xfrm>
              <a:off x="1358" y="2500"/>
              <a:ext cx="510" cy="604"/>
            </a:xfrm>
            <a:prstGeom prst="rect">
              <a:avLst/>
            </a:prstGeom>
            <a:solidFill>
              <a:srgbClr val="FFFFFF"/>
            </a:solidFill>
            <a:ln w="301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7401" name="Rectangle 20"/>
            <p:cNvSpPr/>
            <p:nvPr/>
          </p:nvSpPr>
          <p:spPr>
            <a:xfrm>
              <a:off x="1396" y="2556"/>
              <a:ext cx="264" cy="31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300" dirty="0">
                  <a:solidFill>
                    <a:srgbClr val="000000"/>
                  </a:solidFill>
                  <a:latin typeface="宋体" panose="02010600030101010101" pitchFamily="2" charset="-122"/>
                  <a:ea typeface="楷体_GB2312"/>
                </a:rPr>
                <a:t>≥</a:t>
              </a:r>
              <a:endParaRPr lang="en-US" altLang="zh-CN" sz="2400" dirty="0">
                <a:ea typeface="楷体_GB2312"/>
              </a:endParaRPr>
            </a:p>
          </p:txBody>
        </p:sp>
        <p:sp>
          <p:nvSpPr>
            <p:cNvPr id="57402" name="Rectangle 21"/>
            <p:cNvSpPr/>
            <p:nvPr/>
          </p:nvSpPr>
          <p:spPr>
            <a:xfrm>
              <a:off x="1660" y="2537"/>
              <a:ext cx="132" cy="31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300" dirty="0">
                  <a:solidFill>
                    <a:srgbClr val="000000"/>
                  </a:solidFill>
                  <a:ea typeface="楷体_GB2312"/>
                </a:rPr>
                <a:t>1</a:t>
              </a:r>
              <a:endParaRPr lang="en-US" altLang="zh-CN" sz="2400" dirty="0">
                <a:ea typeface="楷体_GB2312"/>
              </a:endParaRPr>
            </a:p>
          </p:txBody>
        </p:sp>
        <p:sp>
          <p:nvSpPr>
            <p:cNvPr id="57403" name="Oval 22"/>
            <p:cNvSpPr/>
            <p:nvPr/>
          </p:nvSpPr>
          <p:spPr>
            <a:xfrm>
              <a:off x="1868" y="2764"/>
              <a:ext cx="95" cy="94"/>
            </a:xfrm>
            <a:prstGeom prst="ellipse">
              <a:avLst/>
            </a:prstGeom>
            <a:solidFill>
              <a:srgbClr val="FFFFFF"/>
            </a:solidFill>
            <a:ln w="30163"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pSp>
      <p:grpSp>
        <p:nvGrpSpPr>
          <p:cNvPr id="116759" name="Group 23"/>
          <p:cNvGrpSpPr/>
          <p:nvPr/>
        </p:nvGrpSpPr>
        <p:grpSpPr>
          <a:xfrm>
            <a:off x="5651500" y="3878263"/>
            <a:ext cx="2925763" cy="2114550"/>
            <a:chOff x="3560" y="2529"/>
            <a:chExt cx="1632" cy="1190"/>
          </a:xfrm>
        </p:grpSpPr>
        <p:sp>
          <p:nvSpPr>
            <p:cNvPr id="57353" name="AutoShape 24"/>
            <p:cNvSpPr>
              <a:spLocks noChangeAspect="1" noTextEdit="1"/>
            </p:cNvSpPr>
            <p:nvPr/>
          </p:nvSpPr>
          <p:spPr>
            <a:xfrm>
              <a:off x="3560" y="2529"/>
              <a:ext cx="1632" cy="1190"/>
            </a:xfrm>
            <a:prstGeom prst="rect">
              <a:avLst/>
            </a:prstGeom>
            <a:solidFill>
              <a:srgbClr val="D9FFEC"/>
            </a:solidFill>
            <a:ln w="9525">
              <a:noFill/>
            </a:ln>
          </p:spPr>
          <p:txBody>
            <a:bodyPr/>
            <a:lstStyle/>
            <a:p>
              <a:endParaRPr lang="zh-CN" altLang="en-US"/>
            </a:p>
          </p:txBody>
        </p:sp>
        <p:sp>
          <p:nvSpPr>
            <p:cNvPr id="57354" name="Rectangle 25"/>
            <p:cNvSpPr/>
            <p:nvPr/>
          </p:nvSpPr>
          <p:spPr>
            <a:xfrm>
              <a:off x="3716" y="2535"/>
              <a:ext cx="632" cy="20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i="1" dirty="0">
                  <a:solidFill>
                    <a:srgbClr val="000000"/>
                  </a:solidFill>
                  <a:ea typeface="楷体_GB2312"/>
                </a:rPr>
                <a:t>A          B</a:t>
              </a:r>
              <a:endParaRPr lang="en-US" altLang="zh-CN" sz="2400" dirty="0">
                <a:ea typeface="楷体_GB2312"/>
              </a:endParaRPr>
            </a:p>
          </p:txBody>
        </p:sp>
        <p:sp>
          <p:nvSpPr>
            <p:cNvPr id="57355" name="Rectangle 26"/>
            <p:cNvSpPr/>
            <p:nvPr/>
          </p:nvSpPr>
          <p:spPr>
            <a:xfrm>
              <a:off x="4826" y="2535"/>
              <a:ext cx="95" cy="20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i="1" dirty="0">
                  <a:solidFill>
                    <a:srgbClr val="000000"/>
                  </a:solidFill>
                  <a:ea typeface="楷体_GB2312"/>
                </a:rPr>
                <a:t>Y</a:t>
              </a:r>
              <a:endParaRPr lang="en-US" altLang="zh-CN" sz="2400" dirty="0">
                <a:ea typeface="楷体_GB2312"/>
              </a:endParaRPr>
            </a:p>
          </p:txBody>
        </p:sp>
        <p:sp>
          <p:nvSpPr>
            <p:cNvPr id="57356" name="Rectangle 27"/>
            <p:cNvSpPr/>
            <p:nvPr/>
          </p:nvSpPr>
          <p:spPr>
            <a:xfrm>
              <a:off x="3572" y="2529"/>
              <a:ext cx="996"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7357" name="Line 28"/>
            <p:cNvSpPr/>
            <p:nvPr/>
          </p:nvSpPr>
          <p:spPr>
            <a:xfrm>
              <a:off x="3572" y="2529"/>
              <a:ext cx="996" cy="0"/>
            </a:xfrm>
            <a:prstGeom prst="line">
              <a:avLst/>
            </a:prstGeom>
            <a:ln w="0" cap="flat" cmpd="sng">
              <a:solidFill>
                <a:srgbClr val="000000"/>
              </a:solidFill>
              <a:prstDash val="solid"/>
              <a:headEnd type="none" w="med" len="med"/>
              <a:tailEnd type="none" w="med" len="med"/>
            </a:ln>
          </p:spPr>
        </p:sp>
        <p:sp>
          <p:nvSpPr>
            <p:cNvPr id="57358" name="Rectangle 29"/>
            <p:cNvSpPr/>
            <p:nvPr/>
          </p:nvSpPr>
          <p:spPr>
            <a:xfrm>
              <a:off x="4568" y="2529"/>
              <a:ext cx="6"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7359" name="Line 30"/>
            <p:cNvSpPr/>
            <p:nvPr/>
          </p:nvSpPr>
          <p:spPr>
            <a:xfrm>
              <a:off x="4568" y="2529"/>
              <a:ext cx="6" cy="0"/>
            </a:xfrm>
            <a:prstGeom prst="line">
              <a:avLst/>
            </a:prstGeom>
            <a:ln w="0" cap="flat" cmpd="sng">
              <a:solidFill>
                <a:srgbClr val="000000"/>
              </a:solidFill>
              <a:prstDash val="solid"/>
              <a:headEnd type="none" w="med" len="med"/>
              <a:tailEnd type="none" w="med" len="med"/>
            </a:ln>
          </p:spPr>
        </p:sp>
        <p:sp>
          <p:nvSpPr>
            <p:cNvPr id="57360" name="Line 31"/>
            <p:cNvSpPr/>
            <p:nvPr/>
          </p:nvSpPr>
          <p:spPr>
            <a:xfrm>
              <a:off x="4568" y="2529"/>
              <a:ext cx="0" cy="6"/>
            </a:xfrm>
            <a:prstGeom prst="line">
              <a:avLst/>
            </a:prstGeom>
            <a:ln w="0" cap="flat" cmpd="sng">
              <a:solidFill>
                <a:srgbClr val="000000"/>
              </a:solidFill>
              <a:prstDash val="solid"/>
              <a:headEnd type="none" w="med" len="med"/>
              <a:tailEnd type="none" w="med" len="med"/>
            </a:ln>
          </p:spPr>
        </p:sp>
        <p:sp>
          <p:nvSpPr>
            <p:cNvPr id="57361" name="Rectangle 32"/>
            <p:cNvSpPr/>
            <p:nvPr/>
          </p:nvSpPr>
          <p:spPr>
            <a:xfrm>
              <a:off x="4574" y="2529"/>
              <a:ext cx="600"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7362" name="Line 33"/>
            <p:cNvSpPr/>
            <p:nvPr/>
          </p:nvSpPr>
          <p:spPr>
            <a:xfrm>
              <a:off x="4574" y="2529"/>
              <a:ext cx="600" cy="0"/>
            </a:xfrm>
            <a:prstGeom prst="line">
              <a:avLst/>
            </a:prstGeom>
            <a:ln w="0" cap="flat" cmpd="sng">
              <a:solidFill>
                <a:srgbClr val="000000"/>
              </a:solidFill>
              <a:prstDash val="solid"/>
              <a:headEnd type="none" w="med" len="med"/>
              <a:tailEnd type="none" w="med" len="med"/>
            </a:ln>
          </p:spPr>
        </p:sp>
        <p:sp>
          <p:nvSpPr>
            <p:cNvPr id="57363" name="Rectangle 34"/>
            <p:cNvSpPr/>
            <p:nvPr/>
          </p:nvSpPr>
          <p:spPr>
            <a:xfrm>
              <a:off x="4568" y="2535"/>
              <a:ext cx="6" cy="21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7364" name="Line 35"/>
            <p:cNvSpPr/>
            <p:nvPr/>
          </p:nvSpPr>
          <p:spPr>
            <a:xfrm>
              <a:off x="4568" y="2535"/>
              <a:ext cx="0" cy="215"/>
            </a:xfrm>
            <a:prstGeom prst="line">
              <a:avLst/>
            </a:prstGeom>
            <a:ln w="0" cap="flat" cmpd="sng">
              <a:solidFill>
                <a:srgbClr val="000000"/>
              </a:solidFill>
              <a:prstDash val="solid"/>
              <a:headEnd type="none" w="med" len="med"/>
              <a:tailEnd type="none" w="med" len="med"/>
            </a:ln>
          </p:spPr>
        </p:sp>
        <p:sp>
          <p:nvSpPr>
            <p:cNvPr id="57365" name="Rectangle 36"/>
            <p:cNvSpPr/>
            <p:nvPr/>
          </p:nvSpPr>
          <p:spPr>
            <a:xfrm>
              <a:off x="3692" y="2762"/>
              <a:ext cx="680" cy="20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000000"/>
                  </a:solidFill>
                  <a:ea typeface="楷体_GB2312"/>
                </a:rPr>
                <a:t>0            0</a:t>
              </a:r>
              <a:endParaRPr lang="en-US" altLang="zh-CN" sz="2400" dirty="0">
                <a:ea typeface="楷体_GB2312"/>
              </a:endParaRPr>
            </a:p>
          </p:txBody>
        </p:sp>
        <p:sp>
          <p:nvSpPr>
            <p:cNvPr id="57366" name="Rectangle 37"/>
            <p:cNvSpPr/>
            <p:nvPr/>
          </p:nvSpPr>
          <p:spPr>
            <a:xfrm>
              <a:off x="3692" y="2983"/>
              <a:ext cx="680" cy="20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000000"/>
                  </a:solidFill>
                  <a:ea typeface="楷体_GB2312"/>
                </a:rPr>
                <a:t>0            1</a:t>
              </a:r>
              <a:endParaRPr lang="en-US" altLang="zh-CN" sz="2400" dirty="0">
                <a:ea typeface="楷体_GB2312"/>
              </a:endParaRPr>
            </a:p>
          </p:txBody>
        </p:sp>
        <p:sp>
          <p:nvSpPr>
            <p:cNvPr id="57367" name="Rectangle 38"/>
            <p:cNvSpPr/>
            <p:nvPr/>
          </p:nvSpPr>
          <p:spPr>
            <a:xfrm>
              <a:off x="3692" y="3204"/>
              <a:ext cx="680" cy="20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000000"/>
                  </a:solidFill>
                  <a:ea typeface="楷体_GB2312"/>
                </a:rPr>
                <a:t>1            0</a:t>
              </a:r>
              <a:endParaRPr lang="en-US" altLang="zh-CN" sz="2400" dirty="0">
                <a:ea typeface="楷体_GB2312"/>
              </a:endParaRPr>
            </a:p>
          </p:txBody>
        </p:sp>
        <p:sp>
          <p:nvSpPr>
            <p:cNvPr id="57368" name="Rectangle 39"/>
            <p:cNvSpPr/>
            <p:nvPr/>
          </p:nvSpPr>
          <p:spPr>
            <a:xfrm>
              <a:off x="3692" y="3425"/>
              <a:ext cx="680" cy="20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000000"/>
                  </a:solidFill>
                  <a:ea typeface="楷体_GB2312"/>
                </a:rPr>
                <a:t>1            1</a:t>
              </a:r>
              <a:endParaRPr lang="en-US" altLang="zh-CN" sz="2400" dirty="0">
                <a:ea typeface="楷体_GB2312"/>
              </a:endParaRPr>
            </a:p>
          </p:txBody>
        </p:sp>
        <p:sp>
          <p:nvSpPr>
            <p:cNvPr id="57369" name="Rectangle 40"/>
            <p:cNvSpPr/>
            <p:nvPr/>
          </p:nvSpPr>
          <p:spPr>
            <a:xfrm>
              <a:off x="4826" y="2762"/>
              <a:ext cx="85" cy="20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000000"/>
                  </a:solidFill>
                  <a:ea typeface="楷体_GB2312"/>
                </a:rPr>
                <a:t>1</a:t>
              </a:r>
              <a:endParaRPr lang="en-US" altLang="zh-CN" sz="2400" dirty="0">
                <a:ea typeface="楷体_GB2312"/>
              </a:endParaRPr>
            </a:p>
          </p:txBody>
        </p:sp>
        <p:sp>
          <p:nvSpPr>
            <p:cNvPr id="57370" name="Rectangle 41"/>
            <p:cNvSpPr/>
            <p:nvPr/>
          </p:nvSpPr>
          <p:spPr>
            <a:xfrm>
              <a:off x="4826" y="2983"/>
              <a:ext cx="85" cy="20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000000"/>
                  </a:solidFill>
                  <a:ea typeface="楷体_GB2312"/>
                </a:rPr>
                <a:t>0</a:t>
              </a:r>
              <a:endParaRPr lang="en-US" altLang="zh-CN" sz="2400" dirty="0">
                <a:ea typeface="楷体_GB2312"/>
              </a:endParaRPr>
            </a:p>
          </p:txBody>
        </p:sp>
        <p:sp>
          <p:nvSpPr>
            <p:cNvPr id="57371" name="Rectangle 42"/>
            <p:cNvSpPr/>
            <p:nvPr/>
          </p:nvSpPr>
          <p:spPr>
            <a:xfrm>
              <a:off x="4826" y="3204"/>
              <a:ext cx="85" cy="20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000000"/>
                  </a:solidFill>
                  <a:ea typeface="楷体_GB2312"/>
                </a:rPr>
                <a:t>0</a:t>
              </a:r>
              <a:endParaRPr lang="en-US" altLang="zh-CN" sz="2400" dirty="0">
                <a:ea typeface="楷体_GB2312"/>
              </a:endParaRPr>
            </a:p>
          </p:txBody>
        </p:sp>
        <p:sp>
          <p:nvSpPr>
            <p:cNvPr id="57372" name="Rectangle 43"/>
            <p:cNvSpPr/>
            <p:nvPr/>
          </p:nvSpPr>
          <p:spPr>
            <a:xfrm>
              <a:off x="4826" y="3425"/>
              <a:ext cx="85" cy="20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000000"/>
                  </a:solidFill>
                  <a:ea typeface="楷体_GB2312"/>
                </a:rPr>
                <a:t>0</a:t>
              </a:r>
              <a:endParaRPr lang="en-US" altLang="zh-CN" sz="2400" dirty="0">
                <a:ea typeface="楷体_GB2312"/>
              </a:endParaRPr>
            </a:p>
          </p:txBody>
        </p:sp>
        <p:sp>
          <p:nvSpPr>
            <p:cNvPr id="57373" name="Rectangle 44"/>
            <p:cNvSpPr/>
            <p:nvPr/>
          </p:nvSpPr>
          <p:spPr>
            <a:xfrm>
              <a:off x="3572" y="2750"/>
              <a:ext cx="996"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7374" name="Line 45"/>
            <p:cNvSpPr/>
            <p:nvPr/>
          </p:nvSpPr>
          <p:spPr>
            <a:xfrm>
              <a:off x="3572" y="2750"/>
              <a:ext cx="996" cy="0"/>
            </a:xfrm>
            <a:prstGeom prst="line">
              <a:avLst/>
            </a:prstGeom>
            <a:ln w="0" cap="flat" cmpd="sng">
              <a:solidFill>
                <a:srgbClr val="000000"/>
              </a:solidFill>
              <a:prstDash val="solid"/>
              <a:headEnd type="none" w="med" len="med"/>
              <a:tailEnd type="none" w="med" len="med"/>
            </a:ln>
          </p:spPr>
        </p:sp>
        <p:sp>
          <p:nvSpPr>
            <p:cNvPr id="57375" name="Rectangle 46"/>
            <p:cNvSpPr/>
            <p:nvPr/>
          </p:nvSpPr>
          <p:spPr>
            <a:xfrm>
              <a:off x="4568" y="2750"/>
              <a:ext cx="6"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7376" name="Line 47"/>
            <p:cNvSpPr/>
            <p:nvPr/>
          </p:nvSpPr>
          <p:spPr>
            <a:xfrm>
              <a:off x="4568" y="2750"/>
              <a:ext cx="6" cy="0"/>
            </a:xfrm>
            <a:prstGeom prst="line">
              <a:avLst/>
            </a:prstGeom>
            <a:ln w="0" cap="flat" cmpd="sng">
              <a:solidFill>
                <a:srgbClr val="000000"/>
              </a:solidFill>
              <a:prstDash val="solid"/>
              <a:headEnd type="none" w="med" len="med"/>
              <a:tailEnd type="none" w="med" len="med"/>
            </a:ln>
          </p:spPr>
        </p:sp>
        <p:sp>
          <p:nvSpPr>
            <p:cNvPr id="57377" name="Line 48"/>
            <p:cNvSpPr/>
            <p:nvPr/>
          </p:nvSpPr>
          <p:spPr>
            <a:xfrm>
              <a:off x="4568" y="2750"/>
              <a:ext cx="0" cy="6"/>
            </a:xfrm>
            <a:prstGeom prst="line">
              <a:avLst/>
            </a:prstGeom>
            <a:ln w="0" cap="flat" cmpd="sng">
              <a:solidFill>
                <a:srgbClr val="000000"/>
              </a:solidFill>
              <a:prstDash val="solid"/>
              <a:headEnd type="none" w="med" len="med"/>
              <a:tailEnd type="none" w="med" len="med"/>
            </a:ln>
          </p:spPr>
        </p:sp>
        <p:sp>
          <p:nvSpPr>
            <p:cNvPr id="57378" name="Rectangle 49"/>
            <p:cNvSpPr/>
            <p:nvPr/>
          </p:nvSpPr>
          <p:spPr>
            <a:xfrm>
              <a:off x="4574" y="2750"/>
              <a:ext cx="600"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7379" name="Line 50"/>
            <p:cNvSpPr/>
            <p:nvPr/>
          </p:nvSpPr>
          <p:spPr>
            <a:xfrm>
              <a:off x="4574" y="2750"/>
              <a:ext cx="600" cy="0"/>
            </a:xfrm>
            <a:prstGeom prst="line">
              <a:avLst/>
            </a:prstGeom>
            <a:ln w="0" cap="flat" cmpd="sng">
              <a:solidFill>
                <a:srgbClr val="000000"/>
              </a:solidFill>
              <a:prstDash val="solid"/>
              <a:headEnd type="none" w="med" len="med"/>
              <a:tailEnd type="none" w="med" len="med"/>
            </a:ln>
          </p:spPr>
        </p:sp>
        <p:sp>
          <p:nvSpPr>
            <p:cNvPr id="57380" name="Rectangle 51"/>
            <p:cNvSpPr/>
            <p:nvPr/>
          </p:nvSpPr>
          <p:spPr>
            <a:xfrm>
              <a:off x="3572" y="3628"/>
              <a:ext cx="996"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7381" name="Line 52"/>
            <p:cNvSpPr/>
            <p:nvPr/>
          </p:nvSpPr>
          <p:spPr>
            <a:xfrm>
              <a:off x="3572" y="3628"/>
              <a:ext cx="996" cy="0"/>
            </a:xfrm>
            <a:prstGeom prst="line">
              <a:avLst/>
            </a:prstGeom>
            <a:ln w="0" cap="flat" cmpd="sng">
              <a:solidFill>
                <a:srgbClr val="000000"/>
              </a:solidFill>
              <a:prstDash val="solid"/>
              <a:headEnd type="none" w="med" len="med"/>
              <a:tailEnd type="none" w="med" len="med"/>
            </a:ln>
          </p:spPr>
        </p:sp>
        <p:sp>
          <p:nvSpPr>
            <p:cNvPr id="57382" name="Rectangle 53"/>
            <p:cNvSpPr/>
            <p:nvPr/>
          </p:nvSpPr>
          <p:spPr>
            <a:xfrm>
              <a:off x="4568" y="2756"/>
              <a:ext cx="6" cy="87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7383" name="Line 54"/>
            <p:cNvSpPr/>
            <p:nvPr/>
          </p:nvSpPr>
          <p:spPr>
            <a:xfrm>
              <a:off x="4568" y="2756"/>
              <a:ext cx="0" cy="872"/>
            </a:xfrm>
            <a:prstGeom prst="line">
              <a:avLst/>
            </a:prstGeom>
            <a:ln w="0" cap="flat" cmpd="sng">
              <a:solidFill>
                <a:srgbClr val="000000"/>
              </a:solidFill>
              <a:prstDash val="solid"/>
              <a:headEnd type="none" w="med" len="med"/>
              <a:tailEnd type="none" w="med" len="med"/>
            </a:ln>
          </p:spPr>
        </p:sp>
        <p:sp>
          <p:nvSpPr>
            <p:cNvPr id="57384" name="Rectangle 55"/>
            <p:cNvSpPr/>
            <p:nvPr/>
          </p:nvSpPr>
          <p:spPr>
            <a:xfrm>
              <a:off x="4568" y="3628"/>
              <a:ext cx="6"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7385" name="Line 56"/>
            <p:cNvSpPr/>
            <p:nvPr/>
          </p:nvSpPr>
          <p:spPr>
            <a:xfrm>
              <a:off x="4568" y="3628"/>
              <a:ext cx="6" cy="0"/>
            </a:xfrm>
            <a:prstGeom prst="line">
              <a:avLst/>
            </a:prstGeom>
            <a:ln w="0" cap="flat" cmpd="sng">
              <a:solidFill>
                <a:srgbClr val="000000"/>
              </a:solidFill>
              <a:prstDash val="solid"/>
              <a:headEnd type="none" w="med" len="med"/>
              <a:tailEnd type="none" w="med" len="med"/>
            </a:ln>
          </p:spPr>
        </p:sp>
        <p:sp>
          <p:nvSpPr>
            <p:cNvPr id="57386" name="Line 57"/>
            <p:cNvSpPr/>
            <p:nvPr/>
          </p:nvSpPr>
          <p:spPr>
            <a:xfrm>
              <a:off x="4568" y="3628"/>
              <a:ext cx="0" cy="6"/>
            </a:xfrm>
            <a:prstGeom prst="line">
              <a:avLst/>
            </a:prstGeom>
            <a:ln w="0" cap="flat" cmpd="sng">
              <a:solidFill>
                <a:srgbClr val="000000"/>
              </a:solidFill>
              <a:prstDash val="solid"/>
              <a:headEnd type="none" w="med" len="med"/>
              <a:tailEnd type="none" w="med" len="med"/>
            </a:ln>
          </p:spPr>
        </p:sp>
        <p:sp>
          <p:nvSpPr>
            <p:cNvPr id="57387" name="Rectangle 58"/>
            <p:cNvSpPr/>
            <p:nvPr/>
          </p:nvSpPr>
          <p:spPr>
            <a:xfrm>
              <a:off x="4574" y="3628"/>
              <a:ext cx="600"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7388" name="Line 59"/>
            <p:cNvSpPr/>
            <p:nvPr/>
          </p:nvSpPr>
          <p:spPr>
            <a:xfrm>
              <a:off x="4574" y="3628"/>
              <a:ext cx="600" cy="0"/>
            </a:xfrm>
            <a:prstGeom prst="line">
              <a:avLst/>
            </a:prstGeom>
            <a:ln w="0" cap="flat" cmpd="sng">
              <a:solidFill>
                <a:srgbClr val="000000"/>
              </a:solidFill>
              <a:prstDash val="solid"/>
              <a:headEnd type="none" w="med" len="med"/>
              <a:tailEnd type="none" w="med" len="med"/>
            </a:ln>
          </p:spPr>
        </p:sp>
      </p:grpSp>
      <p:pic>
        <p:nvPicPr>
          <p:cNvPr id="41992" name="图片 1"/>
          <p:cNvPicPr>
            <a:picLocks noChangeAspect="1"/>
          </p:cNvPicPr>
          <p:nvPr/>
        </p:nvPicPr>
        <p:blipFill>
          <a:blip r:embed="rId5"/>
          <a:stretch>
            <a:fillRect/>
          </a:stretch>
        </p:blipFill>
        <p:spPr>
          <a:xfrm>
            <a:off x="3517900" y="4086225"/>
            <a:ext cx="1765300" cy="776288"/>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6796"/>
                                        </p:tgtEl>
                                        <p:attrNameLst>
                                          <p:attrName>style.visibility</p:attrName>
                                        </p:attrNameLst>
                                      </p:cBhvr>
                                      <p:to>
                                        <p:strVal val="visible"/>
                                      </p:to>
                                    </p:set>
                                    <p:animEffect transition="in" filter="blinds(horizontal)">
                                      <p:cBhvr>
                                        <p:cTn id="7" dur="500"/>
                                        <p:tgtEl>
                                          <p:spTgt spid="1167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42">
                                            <p:txEl>
                                              <p:pRg st="0" end="0"/>
                                            </p:txEl>
                                          </p:spTgt>
                                        </p:tgtEl>
                                        <p:attrNameLst>
                                          <p:attrName>style.visibility</p:attrName>
                                        </p:attrNameLst>
                                      </p:cBhvr>
                                      <p:to>
                                        <p:strVal val="visible"/>
                                      </p:to>
                                    </p:set>
                                    <p:animEffect transition="in" filter="wipe(left)">
                                      <p:cBhvr>
                                        <p:cTn id="12" dur="500"/>
                                        <p:tgtEl>
                                          <p:spTgt spid="116742">
                                            <p:txEl>
                                              <p:pRg st="0" end="0"/>
                                            </p:txEl>
                                          </p:spTgt>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16743"/>
                                        </p:tgtEl>
                                        <p:attrNameLst>
                                          <p:attrName>style.visibility</p:attrName>
                                        </p:attrNameLst>
                                      </p:cBhvr>
                                      <p:to>
                                        <p:strVal val="visible"/>
                                      </p:to>
                                    </p:set>
                                    <p:anim calcmode="lin" valueType="num">
                                      <p:cBhvr additive="base">
                                        <p:cTn id="16" dur="500" fill="hold"/>
                                        <p:tgtEl>
                                          <p:spTgt spid="116743"/>
                                        </p:tgtEl>
                                        <p:attrNameLst>
                                          <p:attrName>ppt_x</p:attrName>
                                        </p:attrNameLst>
                                      </p:cBhvr>
                                      <p:tavLst>
                                        <p:tav tm="0">
                                          <p:val>
                                            <p:strVal val="#ppt_x"/>
                                          </p:val>
                                        </p:tav>
                                        <p:tav tm="100000">
                                          <p:val>
                                            <p:strVal val="#ppt_x"/>
                                          </p:val>
                                        </p:tav>
                                      </p:tavLst>
                                    </p:anim>
                                    <p:anim calcmode="lin" valueType="num">
                                      <p:cBhvr additive="base">
                                        <p:cTn id="17" dur="500" fill="hold"/>
                                        <p:tgtEl>
                                          <p:spTgt spid="116743"/>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16759"/>
                                        </p:tgtEl>
                                        <p:attrNameLst>
                                          <p:attrName>style.visibility</p:attrName>
                                        </p:attrNameLst>
                                      </p:cBhvr>
                                      <p:to>
                                        <p:strVal val="visible"/>
                                      </p:to>
                                    </p:set>
                                    <p:anim calcmode="lin" valueType="num">
                                      <p:cBhvr additive="base">
                                        <p:cTn id="21" dur="500" fill="hold"/>
                                        <p:tgtEl>
                                          <p:spTgt spid="116759"/>
                                        </p:tgtEl>
                                        <p:attrNameLst>
                                          <p:attrName>ppt_x</p:attrName>
                                        </p:attrNameLst>
                                      </p:cBhvr>
                                      <p:tavLst>
                                        <p:tav tm="0">
                                          <p:val>
                                            <p:strVal val="#ppt_x"/>
                                          </p:val>
                                        </p:tav>
                                        <p:tav tm="100000">
                                          <p:val>
                                            <p:strVal val="#ppt_x"/>
                                          </p:val>
                                        </p:tav>
                                      </p:tavLst>
                                    </p:anim>
                                    <p:anim calcmode="lin" valueType="num">
                                      <p:cBhvr additive="base">
                                        <p:cTn id="22" dur="500" fill="hold"/>
                                        <p:tgtEl>
                                          <p:spTgt spid="116759"/>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41992"/>
                                        </p:tgtEl>
                                        <p:attrNameLst>
                                          <p:attrName>style.visibility</p:attrName>
                                        </p:attrNameLst>
                                      </p:cBhvr>
                                      <p:to>
                                        <p:strVal val="visible"/>
                                      </p:to>
                                    </p:set>
                                    <p:anim calcmode="lin" valueType="num">
                                      <p:cBhvr additive="base">
                                        <p:cTn id="26" dur="500" fill="hold"/>
                                        <p:tgtEl>
                                          <p:spTgt spid="41992"/>
                                        </p:tgtEl>
                                        <p:attrNameLst>
                                          <p:attrName>ppt_x</p:attrName>
                                        </p:attrNameLst>
                                      </p:cBhvr>
                                      <p:tavLst>
                                        <p:tav tm="0">
                                          <p:val>
                                            <p:strVal val="#ppt_x"/>
                                          </p:val>
                                        </p:tav>
                                        <p:tav tm="100000">
                                          <p:val>
                                            <p:strVal val="#ppt_x"/>
                                          </p:val>
                                        </p:tav>
                                      </p:tavLst>
                                    </p:anim>
                                    <p:anim calcmode="lin" valueType="num">
                                      <p:cBhvr additive="base">
                                        <p:cTn id="27" dur="500" fill="hold"/>
                                        <p:tgtEl>
                                          <p:spTgt spid="419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45</a:t>
            </a:fld>
            <a:r>
              <a:rPr lang="zh-CN" altLang="en-US" sz="1400" dirty="0">
                <a:ea typeface="楷体_GB2312"/>
              </a:rPr>
              <a:t>）</a:t>
            </a:r>
          </a:p>
        </p:txBody>
      </p:sp>
      <p:sp>
        <p:nvSpPr>
          <p:cNvPr id="117762" name="AutoShape 2"/>
          <p:cNvSpPr/>
          <p:nvPr/>
        </p:nvSpPr>
        <p:spPr>
          <a:xfrm>
            <a:off x="4114800" y="5029200"/>
            <a:ext cx="990600" cy="381000"/>
          </a:xfrm>
          <a:prstGeom prst="rightArrow">
            <a:avLst>
              <a:gd name="adj1" fmla="val 50000"/>
              <a:gd name="adj2" fmla="val 65000"/>
            </a:avLst>
          </a:prstGeom>
          <a:solidFill>
            <a:srgbClr val="FFFF00"/>
          </a:solidFill>
          <a:ln w="25400" cap="flat" cmpd="sng">
            <a:solidFill>
              <a:schemeClr val="tx2"/>
            </a:solidFill>
            <a:prstDash val="solid"/>
            <a:miter/>
            <a:headEnd type="none" w="med" len="med"/>
            <a:tailEnd type="none" w="med" len="med"/>
          </a:ln>
        </p:spPr>
        <p:txBody>
          <a:bodyPr lIns="0" r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8372" name="Rectangle 3"/>
          <p:cNvSpPr/>
          <p:nvPr/>
        </p:nvSpPr>
        <p:spPr>
          <a:xfrm>
            <a:off x="914400" y="3276600"/>
            <a:ext cx="4267200" cy="457200"/>
          </a:xfrm>
          <a:prstGeom prst="rect">
            <a:avLst/>
          </a:prstGeom>
          <a:noFill/>
          <a:ln w="9525">
            <a:noFill/>
          </a:ln>
        </p:spPr>
        <p:txBody>
          <a:bodyPr wrap="none" lIns="0" r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8373" name="Rectangle 4"/>
          <p:cNvSpPr/>
          <p:nvPr/>
        </p:nvSpPr>
        <p:spPr>
          <a:xfrm>
            <a:off x="990600" y="3200400"/>
            <a:ext cx="3886200" cy="685800"/>
          </a:xfrm>
          <a:prstGeom prst="rect">
            <a:avLst/>
          </a:prstGeom>
          <a:noFill/>
          <a:ln w="9525">
            <a:noFill/>
          </a:ln>
        </p:spPr>
        <p:txBody>
          <a:bodyPr wrap="none" lIns="0" r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17765" name="Text Box 5"/>
          <p:cNvSpPr txBox="1"/>
          <p:nvPr/>
        </p:nvSpPr>
        <p:spPr>
          <a:xfrm>
            <a:off x="296863" y="908050"/>
            <a:ext cx="8596312" cy="94615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与或非逻辑是由</a:t>
            </a: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种基本逻辑复合形成的，其逻辑函数表达式为：</a:t>
            </a:r>
          </a:p>
        </p:txBody>
      </p:sp>
      <p:sp>
        <p:nvSpPr>
          <p:cNvPr id="58375" name="Text Box 6"/>
          <p:cNvSpPr txBox="1"/>
          <p:nvPr/>
        </p:nvSpPr>
        <p:spPr>
          <a:xfrm>
            <a:off x="657225" y="239713"/>
            <a:ext cx="5849938"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chemeClr val="tx2"/>
                </a:solidFill>
                <a:latin typeface="黑体" panose="02010609060101010101" pitchFamily="49" charset="-122"/>
                <a:ea typeface="黑体" panose="02010609060101010101" pitchFamily="49" charset="-122"/>
              </a:rPr>
              <a:t>（</a:t>
            </a:r>
            <a:r>
              <a:rPr lang="en-US" altLang="zh-CN" b="1" dirty="0">
                <a:solidFill>
                  <a:schemeClr val="tx2"/>
                </a:solidFill>
                <a:latin typeface="黑体" panose="02010609060101010101" pitchFamily="49" charset="-122"/>
                <a:ea typeface="黑体" panose="02010609060101010101" pitchFamily="49" charset="-122"/>
              </a:rPr>
              <a:t>3</a:t>
            </a:r>
            <a:r>
              <a:rPr lang="zh-CN" altLang="en-US" b="1" dirty="0">
                <a:solidFill>
                  <a:schemeClr val="tx2"/>
                </a:solidFill>
                <a:latin typeface="黑体" panose="02010609060101010101" pitchFamily="49" charset="-122"/>
                <a:ea typeface="黑体" panose="02010609060101010101" pitchFamily="49" charset="-122"/>
              </a:rPr>
              <a:t>）与或非逻辑</a:t>
            </a:r>
          </a:p>
        </p:txBody>
      </p:sp>
      <p:sp>
        <p:nvSpPr>
          <p:cNvPr id="117767" name="Text Box 7"/>
          <p:cNvSpPr txBox="1"/>
          <p:nvPr/>
        </p:nvSpPr>
        <p:spPr>
          <a:xfrm>
            <a:off x="236538" y="2406650"/>
            <a:ext cx="8596312" cy="94615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实现与或非功能的逻辑门称为与或非门。与或非门的逻辑符号和电路结构如下图所示。</a:t>
            </a:r>
          </a:p>
        </p:txBody>
      </p:sp>
      <p:grpSp>
        <p:nvGrpSpPr>
          <p:cNvPr id="117768" name="Group 8"/>
          <p:cNvGrpSpPr/>
          <p:nvPr/>
        </p:nvGrpSpPr>
        <p:grpSpPr>
          <a:xfrm>
            <a:off x="5181600" y="3962400"/>
            <a:ext cx="3482975" cy="2549525"/>
            <a:chOff x="3264" y="2496"/>
            <a:chExt cx="2194" cy="1606"/>
          </a:xfrm>
        </p:grpSpPr>
        <p:sp>
          <p:nvSpPr>
            <p:cNvPr id="58410" name="AutoShape 9"/>
            <p:cNvSpPr>
              <a:spLocks noChangeAspect="1" noTextEdit="1"/>
            </p:cNvSpPr>
            <p:nvPr/>
          </p:nvSpPr>
          <p:spPr>
            <a:xfrm>
              <a:off x="3264" y="2496"/>
              <a:ext cx="2179" cy="1584"/>
            </a:xfrm>
            <a:prstGeom prst="rect">
              <a:avLst/>
            </a:prstGeom>
            <a:solidFill>
              <a:srgbClr val="D9FFEC"/>
            </a:solidFill>
            <a:ln w="9525">
              <a:noFill/>
            </a:ln>
          </p:spPr>
          <p:txBody>
            <a:bodyPr/>
            <a:lstStyle/>
            <a:p>
              <a:endParaRPr lang="zh-CN" altLang="en-US"/>
            </a:p>
          </p:txBody>
        </p:sp>
        <p:sp>
          <p:nvSpPr>
            <p:cNvPr id="58411" name="Rectangle 10"/>
            <p:cNvSpPr/>
            <p:nvPr/>
          </p:nvSpPr>
          <p:spPr>
            <a:xfrm>
              <a:off x="3312" y="2496"/>
              <a:ext cx="375" cy="131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8412" name="Rectangle 11"/>
            <p:cNvSpPr/>
            <p:nvPr/>
          </p:nvSpPr>
          <p:spPr>
            <a:xfrm>
              <a:off x="3312" y="2576"/>
              <a:ext cx="117"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i="1" dirty="0">
                  <a:solidFill>
                    <a:srgbClr val="000000"/>
                  </a:solidFill>
                  <a:ea typeface="楷体_GB2312"/>
                </a:rPr>
                <a:t>A</a:t>
              </a:r>
              <a:endParaRPr lang="en-US" altLang="zh-CN" sz="2400" dirty="0">
                <a:ea typeface="楷体_GB2312"/>
              </a:endParaRPr>
            </a:p>
          </p:txBody>
        </p:sp>
        <p:sp>
          <p:nvSpPr>
            <p:cNvPr id="58413" name="Rectangle 12"/>
            <p:cNvSpPr/>
            <p:nvPr/>
          </p:nvSpPr>
          <p:spPr>
            <a:xfrm>
              <a:off x="3312" y="2848"/>
              <a:ext cx="117"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i="1" dirty="0">
                  <a:solidFill>
                    <a:srgbClr val="000000"/>
                  </a:solidFill>
                  <a:ea typeface="楷体_GB2312"/>
                </a:rPr>
                <a:t>B</a:t>
              </a:r>
              <a:endParaRPr lang="en-US" altLang="zh-CN" sz="2400" dirty="0">
                <a:ea typeface="楷体_GB2312"/>
              </a:endParaRPr>
            </a:p>
          </p:txBody>
        </p:sp>
        <p:sp>
          <p:nvSpPr>
            <p:cNvPr id="58414" name="Rectangle 13"/>
            <p:cNvSpPr/>
            <p:nvPr/>
          </p:nvSpPr>
          <p:spPr>
            <a:xfrm>
              <a:off x="3312" y="3216"/>
              <a:ext cx="128"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i="1" dirty="0">
                  <a:solidFill>
                    <a:srgbClr val="000000"/>
                  </a:solidFill>
                  <a:ea typeface="楷体_GB2312"/>
                </a:rPr>
                <a:t>C</a:t>
              </a:r>
              <a:endParaRPr lang="en-US" altLang="zh-CN" sz="2400" dirty="0">
                <a:ea typeface="楷体_GB2312"/>
              </a:endParaRPr>
            </a:p>
          </p:txBody>
        </p:sp>
        <p:sp>
          <p:nvSpPr>
            <p:cNvPr id="58415" name="Rectangle 14"/>
            <p:cNvSpPr/>
            <p:nvPr/>
          </p:nvSpPr>
          <p:spPr>
            <a:xfrm>
              <a:off x="3312" y="3488"/>
              <a:ext cx="139"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i="1" dirty="0">
                  <a:solidFill>
                    <a:srgbClr val="000000"/>
                  </a:solidFill>
                  <a:ea typeface="楷体_GB2312"/>
                </a:rPr>
                <a:t>D</a:t>
              </a:r>
              <a:endParaRPr lang="en-US" altLang="zh-CN" sz="2400" dirty="0">
                <a:ea typeface="楷体_GB2312"/>
              </a:endParaRPr>
            </a:p>
          </p:txBody>
        </p:sp>
        <p:sp>
          <p:nvSpPr>
            <p:cNvPr id="58416" name="Line 15"/>
            <p:cNvSpPr/>
            <p:nvPr/>
          </p:nvSpPr>
          <p:spPr>
            <a:xfrm>
              <a:off x="4798" y="3152"/>
              <a:ext cx="555" cy="0"/>
            </a:xfrm>
            <a:prstGeom prst="line">
              <a:avLst/>
            </a:prstGeom>
            <a:ln w="23813" cap="flat" cmpd="sng">
              <a:solidFill>
                <a:srgbClr val="000000"/>
              </a:solidFill>
              <a:prstDash val="solid"/>
              <a:headEnd type="none" w="med" len="med"/>
              <a:tailEnd type="none" w="med" len="med"/>
            </a:ln>
          </p:spPr>
        </p:sp>
        <p:sp>
          <p:nvSpPr>
            <p:cNvPr id="58417" name="Freeform 16"/>
            <p:cNvSpPr/>
            <p:nvPr/>
          </p:nvSpPr>
          <p:spPr>
            <a:xfrm>
              <a:off x="4077" y="3280"/>
              <a:ext cx="541" cy="160"/>
            </a:xfrm>
            <a:custGeom>
              <a:avLst/>
              <a:gdLst/>
              <a:ahLst/>
              <a:cxnLst>
                <a:cxn ang="0">
                  <a:pos x="0" y="160"/>
                </a:cxn>
                <a:cxn ang="0">
                  <a:pos x="361" y="160"/>
                </a:cxn>
                <a:cxn ang="0">
                  <a:pos x="361" y="0"/>
                </a:cxn>
                <a:cxn ang="0">
                  <a:pos x="541" y="0"/>
                </a:cxn>
              </a:cxnLst>
              <a:rect l="0" t="0" r="0" b="0"/>
              <a:pathLst>
                <a:path w="541" h="160">
                  <a:moveTo>
                    <a:pt x="0" y="160"/>
                  </a:moveTo>
                  <a:lnTo>
                    <a:pt x="361" y="160"/>
                  </a:lnTo>
                  <a:lnTo>
                    <a:pt x="361" y="0"/>
                  </a:lnTo>
                  <a:lnTo>
                    <a:pt x="541" y="0"/>
                  </a:lnTo>
                </a:path>
              </a:pathLst>
            </a:custGeom>
            <a:noFill/>
            <a:ln w="23813" cap="flat" cmpd="sng">
              <a:solidFill>
                <a:srgbClr val="000000">
                  <a:alpha val="100000"/>
                </a:srgbClr>
              </a:solidFill>
              <a:prstDash val="solid"/>
              <a:round/>
              <a:headEnd type="none" w="med" len="med"/>
              <a:tailEnd type="none" w="med" len="med"/>
            </a:ln>
          </p:spPr>
          <p:txBody>
            <a:bodyPr/>
            <a:lstStyle/>
            <a:p>
              <a:endParaRPr lang="zh-CN" altLang="en-US"/>
            </a:p>
          </p:txBody>
        </p:sp>
        <p:sp>
          <p:nvSpPr>
            <p:cNvPr id="58418" name="Freeform 17"/>
            <p:cNvSpPr/>
            <p:nvPr/>
          </p:nvSpPr>
          <p:spPr>
            <a:xfrm>
              <a:off x="4092" y="2848"/>
              <a:ext cx="541" cy="176"/>
            </a:xfrm>
            <a:custGeom>
              <a:avLst/>
              <a:gdLst/>
              <a:ahLst/>
              <a:cxnLst>
                <a:cxn ang="0">
                  <a:pos x="0" y="0"/>
                </a:cxn>
                <a:cxn ang="0">
                  <a:pos x="361" y="0"/>
                </a:cxn>
                <a:cxn ang="0">
                  <a:pos x="361" y="176"/>
                </a:cxn>
                <a:cxn ang="0">
                  <a:pos x="541" y="176"/>
                </a:cxn>
              </a:cxnLst>
              <a:rect l="0" t="0" r="0" b="0"/>
              <a:pathLst>
                <a:path w="541" h="176">
                  <a:moveTo>
                    <a:pt x="0" y="0"/>
                  </a:moveTo>
                  <a:lnTo>
                    <a:pt x="361" y="0"/>
                  </a:lnTo>
                  <a:lnTo>
                    <a:pt x="361" y="176"/>
                  </a:lnTo>
                  <a:lnTo>
                    <a:pt x="541" y="176"/>
                  </a:lnTo>
                </a:path>
              </a:pathLst>
            </a:custGeom>
            <a:noFill/>
            <a:ln w="23813" cap="flat" cmpd="sng">
              <a:solidFill>
                <a:srgbClr val="000000">
                  <a:alpha val="100000"/>
                </a:srgbClr>
              </a:solidFill>
              <a:prstDash val="solid"/>
              <a:round/>
              <a:headEnd type="none" w="med" len="med"/>
              <a:tailEnd type="none" w="med" len="med"/>
            </a:ln>
          </p:spPr>
          <p:txBody>
            <a:bodyPr/>
            <a:lstStyle/>
            <a:p>
              <a:endParaRPr lang="zh-CN" altLang="en-US"/>
            </a:p>
          </p:txBody>
        </p:sp>
        <p:sp>
          <p:nvSpPr>
            <p:cNvPr id="58419" name="Rectangle 18"/>
            <p:cNvSpPr/>
            <p:nvPr/>
          </p:nvSpPr>
          <p:spPr>
            <a:xfrm>
              <a:off x="3867" y="2640"/>
              <a:ext cx="360" cy="432"/>
            </a:xfrm>
            <a:prstGeom prst="rect">
              <a:avLst/>
            </a:prstGeom>
            <a:solidFill>
              <a:srgbClr val="FFFFFF"/>
            </a:solidFill>
            <a:ln w="238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8420" name="Rectangle 19"/>
            <p:cNvSpPr/>
            <p:nvPr/>
          </p:nvSpPr>
          <p:spPr>
            <a:xfrm>
              <a:off x="3972" y="2656"/>
              <a:ext cx="149"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000000"/>
                  </a:solidFill>
                  <a:ea typeface="楷体_GB2312"/>
                </a:rPr>
                <a:t>&amp;</a:t>
              </a:r>
              <a:endParaRPr lang="en-US" altLang="zh-CN" sz="2400" dirty="0">
                <a:ea typeface="楷体_GB2312"/>
              </a:endParaRPr>
            </a:p>
          </p:txBody>
        </p:sp>
        <p:sp>
          <p:nvSpPr>
            <p:cNvPr id="58421" name="Rectangle 20"/>
            <p:cNvSpPr/>
            <p:nvPr/>
          </p:nvSpPr>
          <p:spPr>
            <a:xfrm>
              <a:off x="3867" y="3232"/>
              <a:ext cx="360" cy="432"/>
            </a:xfrm>
            <a:prstGeom prst="rect">
              <a:avLst/>
            </a:prstGeom>
            <a:solidFill>
              <a:srgbClr val="FFFFFF"/>
            </a:solidFill>
            <a:ln w="238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8422" name="Rectangle 21"/>
            <p:cNvSpPr/>
            <p:nvPr/>
          </p:nvSpPr>
          <p:spPr>
            <a:xfrm>
              <a:off x="3972" y="3264"/>
              <a:ext cx="149"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000000"/>
                  </a:solidFill>
                  <a:ea typeface="楷体_GB2312"/>
                </a:rPr>
                <a:t>&amp;</a:t>
              </a:r>
              <a:endParaRPr lang="en-US" altLang="zh-CN" sz="2400" dirty="0">
                <a:ea typeface="楷体_GB2312"/>
              </a:endParaRPr>
            </a:p>
          </p:txBody>
        </p:sp>
        <p:sp>
          <p:nvSpPr>
            <p:cNvPr id="58423" name="Rectangle 22"/>
            <p:cNvSpPr/>
            <p:nvPr/>
          </p:nvSpPr>
          <p:spPr>
            <a:xfrm>
              <a:off x="4618" y="2928"/>
              <a:ext cx="360" cy="432"/>
            </a:xfrm>
            <a:prstGeom prst="rect">
              <a:avLst/>
            </a:prstGeom>
            <a:solidFill>
              <a:srgbClr val="FFFFFF"/>
            </a:solidFill>
            <a:ln w="238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8424" name="Rectangle 23"/>
            <p:cNvSpPr/>
            <p:nvPr/>
          </p:nvSpPr>
          <p:spPr>
            <a:xfrm>
              <a:off x="4663" y="2976"/>
              <a:ext cx="192"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000000"/>
                  </a:solidFill>
                  <a:latin typeface="宋体" panose="02010600030101010101" pitchFamily="2" charset="-122"/>
                  <a:ea typeface="楷体_GB2312"/>
                </a:rPr>
                <a:t>≥</a:t>
              </a:r>
              <a:endParaRPr lang="en-US" altLang="zh-CN" sz="2400" dirty="0">
                <a:ea typeface="楷体_GB2312"/>
              </a:endParaRPr>
            </a:p>
          </p:txBody>
        </p:sp>
        <p:sp>
          <p:nvSpPr>
            <p:cNvPr id="58425" name="Rectangle 24"/>
            <p:cNvSpPr/>
            <p:nvPr/>
          </p:nvSpPr>
          <p:spPr>
            <a:xfrm>
              <a:off x="4843" y="2944"/>
              <a:ext cx="96"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000000"/>
                  </a:solidFill>
                  <a:ea typeface="楷体_GB2312"/>
                </a:rPr>
                <a:t>1</a:t>
              </a:r>
              <a:endParaRPr lang="en-US" altLang="zh-CN" sz="2400" dirty="0">
                <a:ea typeface="楷体_GB2312"/>
              </a:endParaRPr>
            </a:p>
          </p:txBody>
        </p:sp>
        <p:sp>
          <p:nvSpPr>
            <p:cNvPr id="58426" name="Oval 25"/>
            <p:cNvSpPr/>
            <p:nvPr/>
          </p:nvSpPr>
          <p:spPr>
            <a:xfrm>
              <a:off x="4978" y="3120"/>
              <a:ext cx="75" cy="80"/>
            </a:xfrm>
            <a:prstGeom prst="ellipse">
              <a:avLst/>
            </a:prstGeom>
            <a:solidFill>
              <a:srgbClr val="FFFFFF"/>
            </a:solidFill>
            <a:ln w="23813"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8427" name="Line 26"/>
            <p:cNvSpPr/>
            <p:nvPr/>
          </p:nvSpPr>
          <p:spPr>
            <a:xfrm>
              <a:off x="3507" y="2752"/>
              <a:ext cx="360" cy="0"/>
            </a:xfrm>
            <a:prstGeom prst="line">
              <a:avLst/>
            </a:prstGeom>
            <a:ln w="23813" cap="flat" cmpd="sng">
              <a:solidFill>
                <a:srgbClr val="000000"/>
              </a:solidFill>
              <a:prstDash val="solid"/>
              <a:headEnd type="none" w="med" len="med"/>
              <a:tailEnd type="none" w="med" len="med"/>
            </a:ln>
          </p:spPr>
        </p:sp>
        <p:sp>
          <p:nvSpPr>
            <p:cNvPr id="58428" name="Line 27"/>
            <p:cNvSpPr/>
            <p:nvPr/>
          </p:nvSpPr>
          <p:spPr>
            <a:xfrm>
              <a:off x="3507" y="2944"/>
              <a:ext cx="360" cy="0"/>
            </a:xfrm>
            <a:prstGeom prst="line">
              <a:avLst/>
            </a:prstGeom>
            <a:ln w="23813" cap="flat" cmpd="sng">
              <a:solidFill>
                <a:srgbClr val="000000"/>
              </a:solidFill>
              <a:prstDash val="solid"/>
              <a:headEnd type="none" w="med" len="med"/>
              <a:tailEnd type="none" w="med" len="med"/>
            </a:ln>
          </p:spPr>
        </p:sp>
        <p:sp>
          <p:nvSpPr>
            <p:cNvPr id="58429" name="Line 28"/>
            <p:cNvSpPr/>
            <p:nvPr/>
          </p:nvSpPr>
          <p:spPr>
            <a:xfrm>
              <a:off x="3507" y="3536"/>
              <a:ext cx="360" cy="0"/>
            </a:xfrm>
            <a:prstGeom prst="line">
              <a:avLst/>
            </a:prstGeom>
            <a:ln w="23813" cap="flat" cmpd="sng">
              <a:solidFill>
                <a:srgbClr val="000000"/>
              </a:solidFill>
              <a:prstDash val="solid"/>
              <a:headEnd type="none" w="med" len="med"/>
              <a:tailEnd type="none" w="med" len="med"/>
            </a:ln>
          </p:spPr>
        </p:sp>
        <p:sp>
          <p:nvSpPr>
            <p:cNvPr id="58430" name="Line 29"/>
            <p:cNvSpPr/>
            <p:nvPr/>
          </p:nvSpPr>
          <p:spPr>
            <a:xfrm>
              <a:off x="3507" y="3328"/>
              <a:ext cx="360" cy="0"/>
            </a:xfrm>
            <a:prstGeom prst="line">
              <a:avLst/>
            </a:prstGeom>
            <a:ln w="23813" cap="flat" cmpd="sng">
              <a:solidFill>
                <a:srgbClr val="000000"/>
              </a:solidFill>
              <a:prstDash val="solid"/>
              <a:headEnd type="none" w="med" len="med"/>
              <a:tailEnd type="none" w="med" len="med"/>
            </a:ln>
          </p:spPr>
        </p:sp>
        <p:sp>
          <p:nvSpPr>
            <p:cNvPr id="58431" name="Rectangle 30"/>
            <p:cNvSpPr/>
            <p:nvPr/>
          </p:nvSpPr>
          <p:spPr>
            <a:xfrm>
              <a:off x="5218" y="2848"/>
              <a:ext cx="195" cy="35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8432" name="Rectangle 31"/>
            <p:cNvSpPr/>
            <p:nvPr/>
          </p:nvSpPr>
          <p:spPr>
            <a:xfrm>
              <a:off x="5263" y="2944"/>
              <a:ext cx="107"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i="1" dirty="0">
                  <a:solidFill>
                    <a:srgbClr val="000000"/>
                  </a:solidFill>
                  <a:ea typeface="楷体_GB2312"/>
                </a:rPr>
                <a:t>Y</a:t>
              </a:r>
              <a:endParaRPr lang="en-US" altLang="zh-CN" sz="2400" dirty="0">
                <a:ea typeface="楷体_GB2312"/>
              </a:endParaRPr>
            </a:p>
          </p:txBody>
        </p:sp>
        <p:sp>
          <p:nvSpPr>
            <p:cNvPr id="58433" name="Rectangle 32"/>
            <p:cNvSpPr/>
            <p:nvPr/>
          </p:nvSpPr>
          <p:spPr>
            <a:xfrm>
              <a:off x="3327" y="3776"/>
              <a:ext cx="2131" cy="32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8434" name="Rectangle 33"/>
            <p:cNvSpPr/>
            <p:nvPr/>
          </p:nvSpPr>
          <p:spPr>
            <a:xfrm>
              <a:off x="3567" y="3872"/>
              <a:ext cx="1737"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000000"/>
                  </a:solidFill>
                  <a:latin typeface="黑体" panose="02010609060101010101" pitchFamily="49" charset="-122"/>
                  <a:ea typeface="黑体" panose="02010609060101010101" pitchFamily="49" charset="-122"/>
                </a:rPr>
                <a:t>与或非门的电路结构</a:t>
              </a:r>
              <a:endParaRPr lang="zh-CN" altLang="en-US" sz="2400" b="1" dirty="0">
                <a:latin typeface="黑体" panose="02010609060101010101" pitchFamily="49" charset="-122"/>
                <a:ea typeface="黑体" panose="02010609060101010101" pitchFamily="49" charset="-122"/>
              </a:endParaRPr>
            </a:p>
          </p:txBody>
        </p:sp>
      </p:grpSp>
      <p:grpSp>
        <p:nvGrpSpPr>
          <p:cNvPr id="117826" name="Group 66"/>
          <p:cNvGrpSpPr/>
          <p:nvPr/>
        </p:nvGrpSpPr>
        <p:grpSpPr>
          <a:xfrm>
            <a:off x="2474913" y="1454150"/>
            <a:ext cx="2590800" cy="673100"/>
            <a:chOff x="1604" y="1026"/>
            <a:chExt cx="1632" cy="424"/>
          </a:xfrm>
        </p:grpSpPr>
        <p:sp>
          <p:nvSpPr>
            <p:cNvPr id="58403" name="AutoShape 35"/>
            <p:cNvSpPr>
              <a:spLocks noChangeAspect="1" noTextEdit="1"/>
            </p:cNvSpPr>
            <p:nvPr/>
          </p:nvSpPr>
          <p:spPr>
            <a:xfrm>
              <a:off x="1604" y="1026"/>
              <a:ext cx="1632" cy="402"/>
            </a:xfrm>
            <a:prstGeom prst="rect">
              <a:avLst/>
            </a:prstGeom>
            <a:solidFill>
              <a:schemeClr val="accent1"/>
            </a:solidFill>
            <a:ln w="9525">
              <a:noFill/>
            </a:ln>
          </p:spPr>
          <p:txBody>
            <a:bodyPr/>
            <a:lstStyle/>
            <a:p>
              <a:endParaRPr lang="zh-CN" altLang="en-US"/>
            </a:p>
          </p:txBody>
        </p:sp>
        <p:sp>
          <p:nvSpPr>
            <p:cNvPr id="58404" name="Line 36"/>
            <p:cNvSpPr/>
            <p:nvPr/>
          </p:nvSpPr>
          <p:spPr>
            <a:xfrm>
              <a:off x="2115" y="1084"/>
              <a:ext cx="1051" cy="0"/>
            </a:xfrm>
            <a:prstGeom prst="line">
              <a:avLst/>
            </a:prstGeom>
            <a:ln w="19050" cap="flat" cmpd="sng">
              <a:solidFill>
                <a:srgbClr val="000000"/>
              </a:solidFill>
              <a:prstDash val="solid"/>
              <a:headEnd type="none" w="med" len="med"/>
              <a:tailEnd type="none" w="med" len="med"/>
            </a:ln>
          </p:spPr>
        </p:sp>
        <p:sp>
          <p:nvSpPr>
            <p:cNvPr id="58405" name="Rectangle 37"/>
            <p:cNvSpPr/>
            <p:nvPr/>
          </p:nvSpPr>
          <p:spPr>
            <a:xfrm>
              <a:off x="2770" y="1104"/>
              <a:ext cx="400" cy="34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600" i="1" dirty="0">
                  <a:solidFill>
                    <a:srgbClr val="000000"/>
                  </a:solidFill>
                  <a:ea typeface="楷体_GB2312"/>
                </a:rPr>
                <a:t>CD</a:t>
              </a:r>
              <a:endParaRPr lang="en-US" altLang="zh-CN" sz="2400" dirty="0">
                <a:ea typeface="楷体_GB2312"/>
              </a:endParaRPr>
            </a:p>
          </p:txBody>
        </p:sp>
        <p:sp>
          <p:nvSpPr>
            <p:cNvPr id="58406" name="Rectangle 38"/>
            <p:cNvSpPr/>
            <p:nvPr/>
          </p:nvSpPr>
          <p:spPr>
            <a:xfrm>
              <a:off x="2133" y="1104"/>
              <a:ext cx="352" cy="34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600" i="1" dirty="0">
                  <a:solidFill>
                    <a:srgbClr val="000000"/>
                  </a:solidFill>
                  <a:ea typeface="楷体_GB2312"/>
                </a:rPr>
                <a:t>AB</a:t>
              </a:r>
              <a:endParaRPr lang="en-US" altLang="zh-CN" sz="2400" dirty="0">
                <a:ea typeface="楷体_GB2312"/>
              </a:endParaRPr>
            </a:p>
          </p:txBody>
        </p:sp>
        <p:sp>
          <p:nvSpPr>
            <p:cNvPr id="58407" name="Rectangle 39"/>
            <p:cNvSpPr/>
            <p:nvPr/>
          </p:nvSpPr>
          <p:spPr>
            <a:xfrm>
              <a:off x="1630" y="1104"/>
              <a:ext cx="160" cy="34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600" i="1" dirty="0">
                  <a:solidFill>
                    <a:srgbClr val="000000"/>
                  </a:solidFill>
                  <a:ea typeface="楷体_GB2312"/>
                </a:rPr>
                <a:t>Y</a:t>
              </a:r>
              <a:endParaRPr lang="en-US" altLang="zh-CN" sz="2400" dirty="0">
                <a:ea typeface="楷体_GB2312"/>
              </a:endParaRPr>
            </a:p>
          </p:txBody>
        </p:sp>
        <p:sp>
          <p:nvSpPr>
            <p:cNvPr id="58408" name="Rectangle 40"/>
            <p:cNvSpPr/>
            <p:nvPr/>
          </p:nvSpPr>
          <p:spPr>
            <a:xfrm>
              <a:off x="2553" y="1072"/>
              <a:ext cx="158" cy="34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600" dirty="0">
                  <a:solidFill>
                    <a:srgbClr val="000000"/>
                  </a:solidFill>
                  <a:latin typeface="Symbol" panose="05050102010706020507" pitchFamily="18" charset="2"/>
                  <a:ea typeface="楷体_GB2312"/>
                </a:rPr>
                <a:t>+</a:t>
              </a:r>
              <a:endParaRPr lang="en-US" altLang="zh-CN" sz="2400" dirty="0">
                <a:ea typeface="楷体_GB2312"/>
              </a:endParaRPr>
            </a:p>
          </p:txBody>
        </p:sp>
        <p:sp>
          <p:nvSpPr>
            <p:cNvPr id="58409" name="Rectangle 41"/>
            <p:cNvSpPr/>
            <p:nvPr/>
          </p:nvSpPr>
          <p:spPr>
            <a:xfrm>
              <a:off x="1888" y="1072"/>
              <a:ext cx="158" cy="34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600" dirty="0">
                  <a:solidFill>
                    <a:srgbClr val="000000"/>
                  </a:solidFill>
                  <a:latin typeface="Symbol" panose="05050102010706020507" pitchFamily="18" charset="2"/>
                  <a:ea typeface="楷体_GB2312"/>
                </a:rPr>
                <a:t>=</a:t>
              </a:r>
              <a:endParaRPr lang="en-US" altLang="zh-CN" sz="2400" dirty="0">
                <a:ea typeface="楷体_GB2312"/>
              </a:endParaRPr>
            </a:p>
          </p:txBody>
        </p:sp>
      </p:grpSp>
      <p:grpSp>
        <p:nvGrpSpPr>
          <p:cNvPr id="117802" name="Group 42"/>
          <p:cNvGrpSpPr/>
          <p:nvPr/>
        </p:nvGrpSpPr>
        <p:grpSpPr>
          <a:xfrm>
            <a:off x="579438" y="3962400"/>
            <a:ext cx="3482975" cy="2540000"/>
            <a:chOff x="365" y="2496"/>
            <a:chExt cx="2194" cy="1600"/>
          </a:xfrm>
        </p:grpSpPr>
        <p:sp>
          <p:nvSpPr>
            <p:cNvPr id="58380" name="AutoShape 43"/>
            <p:cNvSpPr>
              <a:spLocks noChangeAspect="1" noTextEdit="1"/>
            </p:cNvSpPr>
            <p:nvPr/>
          </p:nvSpPr>
          <p:spPr>
            <a:xfrm>
              <a:off x="365" y="2496"/>
              <a:ext cx="2179" cy="1584"/>
            </a:xfrm>
            <a:prstGeom prst="rect">
              <a:avLst/>
            </a:prstGeom>
            <a:solidFill>
              <a:srgbClr val="D9FFEC"/>
            </a:solidFill>
            <a:ln w="9525">
              <a:noFill/>
            </a:ln>
          </p:spPr>
          <p:txBody>
            <a:bodyPr/>
            <a:lstStyle/>
            <a:p>
              <a:endParaRPr lang="zh-CN" altLang="en-US"/>
            </a:p>
          </p:txBody>
        </p:sp>
        <p:sp>
          <p:nvSpPr>
            <p:cNvPr id="58381" name="Rectangle 44"/>
            <p:cNvSpPr/>
            <p:nvPr/>
          </p:nvSpPr>
          <p:spPr>
            <a:xfrm>
              <a:off x="2183" y="2887"/>
              <a:ext cx="376" cy="343"/>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8382" name="Rectangle 45"/>
            <p:cNvSpPr/>
            <p:nvPr/>
          </p:nvSpPr>
          <p:spPr>
            <a:xfrm>
              <a:off x="2319" y="2936"/>
              <a:ext cx="111" cy="24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500" i="1" dirty="0">
                  <a:solidFill>
                    <a:srgbClr val="000000"/>
                  </a:solidFill>
                  <a:ea typeface="楷体_GB2312"/>
                </a:rPr>
                <a:t>Y</a:t>
              </a:r>
              <a:endParaRPr lang="en-US" altLang="zh-CN" sz="2400" dirty="0">
                <a:ea typeface="楷体_GB2312"/>
              </a:endParaRPr>
            </a:p>
          </p:txBody>
        </p:sp>
        <p:sp>
          <p:nvSpPr>
            <p:cNvPr id="58383" name="Rectangle 46"/>
            <p:cNvSpPr/>
            <p:nvPr/>
          </p:nvSpPr>
          <p:spPr>
            <a:xfrm>
              <a:off x="1462" y="2544"/>
              <a:ext cx="391" cy="1029"/>
            </a:xfrm>
            <a:prstGeom prst="rect">
              <a:avLst/>
            </a:prstGeom>
            <a:solidFill>
              <a:srgbClr val="FFFFFF"/>
            </a:solidFill>
            <a:ln w="238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8384" name="Rectangle 47"/>
            <p:cNvSpPr/>
            <p:nvPr/>
          </p:nvSpPr>
          <p:spPr>
            <a:xfrm>
              <a:off x="1507" y="2626"/>
              <a:ext cx="200" cy="24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500" dirty="0">
                  <a:solidFill>
                    <a:srgbClr val="000000"/>
                  </a:solidFill>
                  <a:latin typeface="宋体" panose="02010600030101010101" pitchFamily="2" charset="-122"/>
                  <a:ea typeface="楷体_GB2312"/>
                </a:rPr>
                <a:t>≥</a:t>
              </a:r>
              <a:endParaRPr lang="en-US" altLang="zh-CN" sz="2400" dirty="0">
                <a:ea typeface="楷体_GB2312"/>
              </a:endParaRPr>
            </a:p>
          </p:txBody>
        </p:sp>
        <p:sp>
          <p:nvSpPr>
            <p:cNvPr id="58385" name="Rectangle 48"/>
            <p:cNvSpPr/>
            <p:nvPr/>
          </p:nvSpPr>
          <p:spPr>
            <a:xfrm>
              <a:off x="1687" y="2593"/>
              <a:ext cx="100" cy="24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500" dirty="0">
                  <a:solidFill>
                    <a:srgbClr val="000000"/>
                  </a:solidFill>
                  <a:ea typeface="楷体_GB2312"/>
                </a:rPr>
                <a:t>1</a:t>
              </a:r>
              <a:endParaRPr lang="en-US" altLang="zh-CN" sz="2400" dirty="0">
                <a:ea typeface="楷体_GB2312"/>
              </a:endParaRPr>
            </a:p>
          </p:txBody>
        </p:sp>
        <p:sp>
          <p:nvSpPr>
            <p:cNvPr id="58386" name="Rectangle 49"/>
            <p:cNvSpPr/>
            <p:nvPr/>
          </p:nvSpPr>
          <p:spPr>
            <a:xfrm>
              <a:off x="1101" y="2544"/>
              <a:ext cx="376" cy="523"/>
            </a:xfrm>
            <a:prstGeom prst="rect">
              <a:avLst/>
            </a:prstGeom>
            <a:solidFill>
              <a:srgbClr val="FFFFFF"/>
            </a:solidFill>
            <a:ln w="238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8387" name="Rectangle 50"/>
            <p:cNvSpPr/>
            <p:nvPr/>
          </p:nvSpPr>
          <p:spPr>
            <a:xfrm>
              <a:off x="1207" y="2593"/>
              <a:ext cx="156" cy="24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500" dirty="0">
                  <a:solidFill>
                    <a:srgbClr val="000000"/>
                  </a:solidFill>
                  <a:ea typeface="楷体_GB2312"/>
                </a:rPr>
                <a:t>&amp;</a:t>
              </a:r>
              <a:endParaRPr lang="en-US" altLang="zh-CN" sz="2400" dirty="0">
                <a:ea typeface="楷体_GB2312"/>
              </a:endParaRPr>
            </a:p>
          </p:txBody>
        </p:sp>
        <p:sp>
          <p:nvSpPr>
            <p:cNvPr id="58388" name="Rectangle 51"/>
            <p:cNvSpPr/>
            <p:nvPr/>
          </p:nvSpPr>
          <p:spPr>
            <a:xfrm>
              <a:off x="1101" y="3051"/>
              <a:ext cx="376" cy="522"/>
            </a:xfrm>
            <a:prstGeom prst="rect">
              <a:avLst/>
            </a:prstGeom>
            <a:solidFill>
              <a:srgbClr val="FFFFFF"/>
            </a:solidFill>
            <a:ln w="238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8389" name="Line 52"/>
            <p:cNvSpPr/>
            <p:nvPr/>
          </p:nvSpPr>
          <p:spPr>
            <a:xfrm>
              <a:off x="741" y="2707"/>
              <a:ext cx="360" cy="0"/>
            </a:xfrm>
            <a:prstGeom prst="line">
              <a:avLst/>
            </a:prstGeom>
            <a:ln w="23813" cap="flat" cmpd="sng">
              <a:solidFill>
                <a:srgbClr val="000000"/>
              </a:solidFill>
              <a:prstDash val="solid"/>
              <a:headEnd type="none" w="med" len="med"/>
              <a:tailEnd type="none" w="med" len="med"/>
            </a:ln>
          </p:spPr>
        </p:sp>
        <p:sp>
          <p:nvSpPr>
            <p:cNvPr id="58390" name="Line 53"/>
            <p:cNvSpPr/>
            <p:nvPr/>
          </p:nvSpPr>
          <p:spPr>
            <a:xfrm>
              <a:off x="741" y="2903"/>
              <a:ext cx="360" cy="0"/>
            </a:xfrm>
            <a:prstGeom prst="line">
              <a:avLst/>
            </a:prstGeom>
            <a:ln w="23813" cap="flat" cmpd="sng">
              <a:solidFill>
                <a:srgbClr val="000000"/>
              </a:solidFill>
              <a:prstDash val="solid"/>
              <a:headEnd type="none" w="med" len="med"/>
              <a:tailEnd type="none" w="med" len="med"/>
            </a:ln>
          </p:spPr>
        </p:sp>
        <p:sp>
          <p:nvSpPr>
            <p:cNvPr id="58391" name="Line 54"/>
            <p:cNvSpPr/>
            <p:nvPr/>
          </p:nvSpPr>
          <p:spPr>
            <a:xfrm>
              <a:off x="741" y="3426"/>
              <a:ext cx="360" cy="0"/>
            </a:xfrm>
            <a:prstGeom prst="line">
              <a:avLst/>
            </a:prstGeom>
            <a:ln w="23813" cap="flat" cmpd="sng">
              <a:solidFill>
                <a:srgbClr val="000000"/>
              </a:solidFill>
              <a:prstDash val="solid"/>
              <a:headEnd type="none" w="med" len="med"/>
              <a:tailEnd type="none" w="med" len="med"/>
            </a:ln>
          </p:spPr>
        </p:sp>
        <p:sp>
          <p:nvSpPr>
            <p:cNvPr id="58392" name="Line 55"/>
            <p:cNvSpPr/>
            <p:nvPr/>
          </p:nvSpPr>
          <p:spPr>
            <a:xfrm>
              <a:off x="741" y="3214"/>
              <a:ext cx="360" cy="0"/>
            </a:xfrm>
            <a:prstGeom prst="line">
              <a:avLst/>
            </a:prstGeom>
            <a:ln w="23813" cap="flat" cmpd="sng">
              <a:solidFill>
                <a:srgbClr val="000000"/>
              </a:solidFill>
              <a:prstDash val="solid"/>
              <a:headEnd type="none" w="med" len="med"/>
              <a:tailEnd type="none" w="med" len="med"/>
            </a:ln>
          </p:spPr>
        </p:sp>
        <p:sp>
          <p:nvSpPr>
            <p:cNvPr id="58393" name="Line 56"/>
            <p:cNvSpPr/>
            <p:nvPr/>
          </p:nvSpPr>
          <p:spPr>
            <a:xfrm>
              <a:off x="1853" y="3067"/>
              <a:ext cx="360" cy="0"/>
            </a:xfrm>
            <a:prstGeom prst="line">
              <a:avLst/>
            </a:prstGeom>
            <a:ln w="23813" cap="flat" cmpd="sng">
              <a:solidFill>
                <a:srgbClr val="000000"/>
              </a:solidFill>
              <a:prstDash val="solid"/>
              <a:headEnd type="none" w="med" len="med"/>
              <a:tailEnd type="none" w="med" len="med"/>
            </a:ln>
          </p:spPr>
        </p:sp>
        <p:sp>
          <p:nvSpPr>
            <p:cNvPr id="58394" name="Oval 57"/>
            <p:cNvSpPr/>
            <p:nvPr/>
          </p:nvSpPr>
          <p:spPr>
            <a:xfrm>
              <a:off x="1853" y="3034"/>
              <a:ext cx="75" cy="82"/>
            </a:xfrm>
            <a:prstGeom prst="ellipse">
              <a:avLst/>
            </a:prstGeom>
            <a:solidFill>
              <a:srgbClr val="FFFFFF"/>
            </a:solidFill>
            <a:ln w="23813"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8395" name="Rectangle 58"/>
            <p:cNvSpPr/>
            <p:nvPr/>
          </p:nvSpPr>
          <p:spPr>
            <a:xfrm>
              <a:off x="380" y="2544"/>
              <a:ext cx="376" cy="102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8396" name="Rectangle 59"/>
            <p:cNvSpPr/>
            <p:nvPr/>
          </p:nvSpPr>
          <p:spPr>
            <a:xfrm>
              <a:off x="500" y="2560"/>
              <a:ext cx="122" cy="24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500" i="1" dirty="0">
                  <a:solidFill>
                    <a:srgbClr val="000000"/>
                  </a:solidFill>
                  <a:ea typeface="楷体_GB2312"/>
                </a:rPr>
                <a:t>A</a:t>
              </a:r>
              <a:endParaRPr lang="en-US" altLang="zh-CN" sz="2400" dirty="0">
                <a:ea typeface="楷体_GB2312"/>
              </a:endParaRPr>
            </a:p>
          </p:txBody>
        </p:sp>
        <p:sp>
          <p:nvSpPr>
            <p:cNvPr id="58397" name="Rectangle 60"/>
            <p:cNvSpPr/>
            <p:nvPr/>
          </p:nvSpPr>
          <p:spPr>
            <a:xfrm>
              <a:off x="500" y="2822"/>
              <a:ext cx="122" cy="24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500" i="1" dirty="0">
                  <a:solidFill>
                    <a:srgbClr val="000000"/>
                  </a:solidFill>
                  <a:ea typeface="楷体_GB2312"/>
                </a:rPr>
                <a:t>B</a:t>
              </a:r>
              <a:endParaRPr lang="en-US" altLang="zh-CN" sz="2400" dirty="0">
                <a:ea typeface="楷体_GB2312"/>
              </a:endParaRPr>
            </a:p>
          </p:txBody>
        </p:sp>
        <p:sp>
          <p:nvSpPr>
            <p:cNvPr id="58398" name="Rectangle 61"/>
            <p:cNvSpPr/>
            <p:nvPr/>
          </p:nvSpPr>
          <p:spPr>
            <a:xfrm>
              <a:off x="500" y="3083"/>
              <a:ext cx="133" cy="24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500" i="1" dirty="0">
                  <a:solidFill>
                    <a:srgbClr val="000000"/>
                  </a:solidFill>
                  <a:ea typeface="楷体_GB2312"/>
                </a:rPr>
                <a:t>C</a:t>
              </a:r>
              <a:endParaRPr lang="en-US" altLang="zh-CN" sz="2400" dirty="0">
                <a:ea typeface="楷体_GB2312"/>
              </a:endParaRPr>
            </a:p>
          </p:txBody>
        </p:sp>
        <p:sp>
          <p:nvSpPr>
            <p:cNvPr id="58399" name="Rectangle 62"/>
            <p:cNvSpPr/>
            <p:nvPr/>
          </p:nvSpPr>
          <p:spPr>
            <a:xfrm>
              <a:off x="485" y="3345"/>
              <a:ext cx="144" cy="24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500" i="1" dirty="0">
                  <a:solidFill>
                    <a:srgbClr val="000000"/>
                  </a:solidFill>
                  <a:ea typeface="楷体_GB2312"/>
                </a:rPr>
                <a:t>D</a:t>
              </a:r>
              <a:endParaRPr lang="en-US" altLang="zh-CN" sz="2400" dirty="0">
                <a:ea typeface="楷体_GB2312"/>
              </a:endParaRPr>
            </a:p>
          </p:txBody>
        </p:sp>
        <p:sp>
          <p:nvSpPr>
            <p:cNvPr id="58400" name="Rectangle 63"/>
            <p:cNvSpPr/>
            <p:nvPr/>
          </p:nvSpPr>
          <p:spPr>
            <a:xfrm>
              <a:off x="365" y="3753"/>
              <a:ext cx="1818" cy="343"/>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8401" name="Rectangle 64"/>
            <p:cNvSpPr/>
            <p:nvPr/>
          </p:nvSpPr>
          <p:spPr>
            <a:xfrm>
              <a:off x="455" y="3802"/>
              <a:ext cx="1809" cy="24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500" b="1" dirty="0">
                  <a:solidFill>
                    <a:srgbClr val="000000"/>
                  </a:solidFill>
                  <a:latin typeface="黑体" panose="02010609060101010101" pitchFamily="49" charset="-122"/>
                  <a:ea typeface="黑体" panose="02010609060101010101" pitchFamily="49" charset="-122"/>
                </a:rPr>
                <a:t>与或非门的逻辑符号</a:t>
              </a:r>
              <a:endParaRPr lang="zh-CN" altLang="en-US" sz="2400" b="1" dirty="0">
                <a:latin typeface="黑体" panose="02010609060101010101" pitchFamily="49" charset="-122"/>
                <a:ea typeface="黑体" panose="02010609060101010101" pitchFamily="49" charset="-122"/>
              </a:endParaRPr>
            </a:p>
          </p:txBody>
        </p:sp>
        <p:sp>
          <p:nvSpPr>
            <p:cNvPr id="58402" name="Rectangle 65"/>
            <p:cNvSpPr/>
            <p:nvPr/>
          </p:nvSpPr>
          <p:spPr>
            <a:xfrm>
              <a:off x="1207" y="3096"/>
              <a:ext cx="1"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endParaRPr lang="zh-CN" altLang="zh-CN" sz="2400" dirty="0">
                <a:ea typeface="楷体_GB231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65">
                                            <p:txEl>
                                              <p:pRg st="0" end="0"/>
                                            </p:txEl>
                                          </p:spTgt>
                                        </p:tgtEl>
                                        <p:attrNameLst>
                                          <p:attrName>style.visibility</p:attrName>
                                        </p:attrNameLst>
                                      </p:cBhvr>
                                      <p:to>
                                        <p:strVal val="visible"/>
                                      </p:to>
                                    </p:set>
                                    <p:animEffect transition="in" filter="wipe(left)">
                                      <p:cBhvr>
                                        <p:cTn id="7" dur="500"/>
                                        <p:tgtEl>
                                          <p:spTgt spid="117765">
                                            <p:txEl>
                                              <p:pRg st="0" end="0"/>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17826"/>
                                        </p:tgtEl>
                                        <p:attrNameLst>
                                          <p:attrName>style.visibility</p:attrName>
                                        </p:attrNameLst>
                                      </p:cBhvr>
                                      <p:to>
                                        <p:strVal val="visible"/>
                                      </p:to>
                                    </p:set>
                                    <p:animEffect transition="in" filter="checkerboard(across)">
                                      <p:cBhvr>
                                        <p:cTn id="11" dur="500"/>
                                        <p:tgtEl>
                                          <p:spTgt spid="1178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7767">
                                            <p:txEl>
                                              <p:pRg st="0" end="0"/>
                                            </p:txEl>
                                          </p:spTgt>
                                        </p:tgtEl>
                                        <p:attrNameLst>
                                          <p:attrName>style.visibility</p:attrName>
                                        </p:attrNameLst>
                                      </p:cBhvr>
                                      <p:to>
                                        <p:strVal val="visible"/>
                                      </p:to>
                                    </p:set>
                                    <p:animEffect transition="in" filter="wipe(left)">
                                      <p:cBhvr>
                                        <p:cTn id="16" dur="500"/>
                                        <p:tgtEl>
                                          <p:spTgt spid="117767">
                                            <p:txEl>
                                              <p:pRg st="0" end="0"/>
                                            </p:txEl>
                                          </p:spTgt>
                                        </p:tgtEl>
                                      </p:cBhvr>
                                    </p:animEffect>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117802"/>
                                        </p:tgtEl>
                                        <p:attrNameLst>
                                          <p:attrName>style.visibility</p:attrName>
                                        </p:attrNameLst>
                                      </p:cBhvr>
                                      <p:to>
                                        <p:strVal val="visible"/>
                                      </p:to>
                                    </p:set>
                                    <p:anim calcmode="lin" valueType="num">
                                      <p:cBhvr additive="base">
                                        <p:cTn id="20" dur="500" fill="hold"/>
                                        <p:tgtEl>
                                          <p:spTgt spid="117802"/>
                                        </p:tgtEl>
                                        <p:attrNameLst>
                                          <p:attrName>ppt_x</p:attrName>
                                        </p:attrNameLst>
                                      </p:cBhvr>
                                      <p:tavLst>
                                        <p:tav tm="0">
                                          <p:val>
                                            <p:strVal val="#ppt_x"/>
                                          </p:val>
                                        </p:tav>
                                        <p:tav tm="100000">
                                          <p:val>
                                            <p:strVal val="#ppt_x"/>
                                          </p:val>
                                        </p:tav>
                                      </p:tavLst>
                                    </p:anim>
                                    <p:anim calcmode="lin" valueType="num">
                                      <p:cBhvr additive="base">
                                        <p:cTn id="21" dur="500" fill="hold"/>
                                        <p:tgtEl>
                                          <p:spTgt spid="117802"/>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12" presetClass="entr" presetSubtype="8" fill="hold" nodeType="afterEffect">
                                  <p:stCondLst>
                                    <p:cond delay="0"/>
                                  </p:stCondLst>
                                  <p:childTnLst>
                                    <p:set>
                                      <p:cBhvr>
                                        <p:cTn id="24" dur="1" fill="hold">
                                          <p:stCondLst>
                                            <p:cond delay="0"/>
                                          </p:stCondLst>
                                        </p:cTn>
                                        <p:tgtEl>
                                          <p:spTgt spid="117762"/>
                                        </p:tgtEl>
                                        <p:attrNameLst>
                                          <p:attrName>style.visibility</p:attrName>
                                        </p:attrNameLst>
                                      </p:cBhvr>
                                      <p:to>
                                        <p:strVal val="visible"/>
                                      </p:to>
                                    </p:set>
                                    <p:animEffect transition="in" filter="slide(fromLeft)">
                                      <p:cBhvr>
                                        <p:cTn id="25" dur="500"/>
                                        <p:tgtEl>
                                          <p:spTgt spid="117762"/>
                                        </p:tgtEl>
                                      </p:cBhvr>
                                    </p:animEffect>
                                  </p:childTnLst>
                                </p:cTn>
                              </p:par>
                            </p:childTnLst>
                          </p:cTn>
                        </p:par>
                        <p:par>
                          <p:cTn id="26" fill="hold">
                            <p:stCondLst>
                              <p:cond delay="1500"/>
                            </p:stCondLst>
                            <p:childTnLst>
                              <p:par>
                                <p:cTn id="27" presetID="2" presetClass="entr" presetSubtype="4" fill="hold" nodeType="afterEffect">
                                  <p:stCondLst>
                                    <p:cond delay="0"/>
                                  </p:stCondLst>
                                  <p:childTnLst>
                                    <p:set>
                                      <p:cBhvr>
                                        <p:cTn id="28" dur="1" fill="hold">
                                          <p:stCondLst>
                                            <p:cond delay="0"/>
                                          </p:stCondLst>
                                        </p:cTn>
                                        <p:tgtEl>
                                          <p:spTgt spid="117768"/>
                                        </p:tgtEl>
                                        <p:attrNameLst>
                                          <p:attrName>style.visibility</p:attrName>
                                        </p:attrNameLst>
                                      </p:cBhvr>
                                      <p:to>
                                        <p:strVal val="visible"/>
                                      </p:to>
                                    </p:set>
                                    <p:anim calcmode="lin" valueType="num">
                                      <p:cBhvr additive="base">
                                        <p:cTn id="29" dur="500" fill="hold"/>
                                        <p:tgtEl>
                                          <p:spTgt spid="117768"/>
                                        </p:tgtEl>
                                        <p:attrNameLst>
                                          <p:attrName>ppt_x</p:attrName>
                                        </p:attrNameLst>
                                      </p:cBhvr>
                                      <p:tavLst>
                                        <p:tav tm="0">
                                          <p:val>
                                            <p:strVal val="#ppt_x"/>
                                          </p:val>
                                        </p:tav>
                                        <p:tav tm="100000">
                                          <p:val>
                                            <p:strVal val="#ppt_x"/>
                                          </p:val>
                                        </p:tav>
                                      </p:tavLst>
                                    </p:anim>
                                    <p:anim calcmode="lin" valueType="num">
                                      <p:cBhvr additive="base">
                                        <p:cTn id="30" dur="500" fill="hold"/>
                                        <p:tgtEl>
                                          <p:spTgt spid="1177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build="p"/>
      <p:bldP spid="11776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46</a:t>
            </a:fld>
            <a:r>
              <a:rPr lang="zh-CN" altLang="en-US" sz="1400" dirty="0">
                <a:ea typeface="楷体_GB2312"/>
              </a:rPr>
              <a:t>）</a:t>
            </a:r>
          </a:p>
        </p:txBody>
      </p:sp>
      <p:grpSp>
        <p:nvGrpSpPr>
          <p:cNvPr id="118786" name="Group 2"/>
          <p:cNvGrpSpPr/>
          <p:nvPr/>
        </p:nvGrpSpPr>
        <p:grpSpPr>
          <a:xfrm>
            <a:off x="4122738" y="3175000"/>
            <a:ext cx="4267200" cy="1289050"/>
            <a:chOff x="555" y="1593"/>
            <a:chExt cx="2688" cy="812"/>
          </a:xfrm>
        </p:grpSpPr>
        <p:sp>
          <p:nvSpPr>
            <p:cNvPr id="59455" name="Text Box 3"/>
            <p:cNvSpPr txBox="1"/>
            <p:nvPr/>
          </p:nvSpPr>
          <p:spPr>
            <a:xfrm>
              <a:off x="651" y="1593"/>
              <a:ext cx="1248" cy="8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40000"/>
                </a:lnSpc>
                <a:spcBef>
                  <a:spcPct val="0"/>
                </a:spcBef>
                <a:buNone/>
              </a:pPr>
              <a:r>
                <a:rPr lang="en-US" altLang="zh-CN" sz="2800" dirty="0">
                  <a:ea typeface="楷体_GB2312"/>
                </a:rPr>
                <a:t>  </a:t>
              </a:r>
              <a:r>
                <a:rPr lang="en-US" altLang="zh-CN" sz="2800" i="1" dirty="0">
                  <a:ea typeface="楷体_GB2312"/>
                </a:rPr>
                <a:t>A    0</a:t>
              </a:r>
              <a:r>
                <a:rPr lang="zh-CN" altLang="en-US" sz="2800" dirty="0">
                  <a:ea typeface="楷体_GB2312"/>
                </a:rPr>
                <a:t>＝</a:t>
              </a:r>
              <a:r>
                <a:rPr lang="en-US" altLang="zh-CN" sz="2800" i="1" dirty="0">
                  <a:ea typeface="楷体_GB2312"/>
                </a:rPr>
                <a:t>A</a:t>
              </a:r>
              <a:r>
                <a:rPr lang="en-US" altLang="zh-CN" sz="2800" i="1" dirty="0">
                  <a:ea typeface="楷体_GB2312"/>
                  <a:sym typeface="Symbol" panose="05050102010706020507" pitchFamily="18" charset="2"/>
                </a:rPr>
                <a:t> </a:t>
              </a:r>
            </a:p>
            <a:p>
              <a:pPr marL="0" lvl="0" indent="0" eaLnBrk="1" hangingPunct="1">
                <a:lnSpc>
                  <a:spcPct val="140000"/>
                </a:lnSpc>
                <a:spcBef>
                  <a:spcPct val="0"/>
                </a:spcBef>
                <a:buNone/>
              </a:pPr>
              <a:r>
                <a:rPr lang="en-US" altLang="zh-CN" sz="2800" i="1" dirty="0">
                  <a:ea typeface="楷体_GB2312"/>
                  <a:sym typeface="Symbol" panose="05050102010706020507" pitchFamily="18" charset="2"/>
                </a:rPr>
                <a:t>  </a:t>
              </a:r>
              <a:r>
                <a:rPr lang="en-US" altLang="zh-CN" sz="2800" i="1" dirty="0">
                  <a:ea typeface="楷体_GB2312"/>
                </a:rPr>
                <a:t>A    1</a:t>
              </a:r>
              <a:r>
                <a:rPr lang="zh-CN" altLang="en-US" sz="2800" dirty="0">
                  <a:ea typeface="楷体_GB2312"/>
                </a:rPr>
                <a:t>＝</a:t>
              </a:r>
              <a:r>
                <a:rPr lang="en-US" altLang="zh-CN" sz="2800" i="1" dirty="0">
                  <a:ea typeface="楷体_GB2312"/>
                </a:rPr>
                <a:t>A</a:t>
              </a:r>
              <a:endParaRPr lang="en-US" altLang="zh-CN" sz="2800" i="1" dirty="0">
                <a:ea typeface="楷体_GB2312"/>
                <a:sym typeface="Symbol" panose="05050102010706020507" pitchFamily="18" charset="2"/>
              </a:endParaRPr>
            </a:p>
          </p:txBody>
        </p:sp>
        <p:sp>
          <p:nvSpPr>
            <p:cNvPr id="59456" name="Text Box 4"/>
            <p:cNvSpPr txBox="1"/>
            <p:nvPr/>
          </p:nvSpPr>
          <p:spPr>
            <a:xfrm>
              <a:off x="1995" y="1593"/>
              <a:ext cx="1248" cy="8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40000"/>
                </a:lnSpc>
                <a:spcBef>
                  <a:spcPct val="0"/>
                </a:spcBef>
                <a:buNone/>
              </a:pPr>
              <a:r>
                <a:rPr lang="en-US" altLang="zh-CN" sz="2800" dirty="0">
                  <a:ea typeface="楷体_GB2312"/>
                </a:rPr>
                <a:t>  </a:t>
              </a:r>
              <a:r>
                <a:rPr lang="en-US" altLang="zh-CN" sz="2800" i="1" dirty="0">
                  <a:ea typeface="楷体_GB2312"/>
                </a:rPr>
                <a:t>A    A</a:t>
              </a:r>
              <a:r>
                <a:rPr lang="zh-CN" altLang="en-US" sz="2800" dirty="0">
                  <a:ea typeface="楷体_GB2312"/>
                </a:rPr>
                <a:t>＝</a:t>
              </a:r>
              <a:r>
                <a:rPr lang="en-US" altLang="zh-CN" sz="2800" i="1" dirty="0">
                  <a:ea typeface="楷体_GB2312"/>
                </a:rPr>
                <a:t>0</a:t>
              </a:r>
              <a:r>
                <a:rPr lang="en-US" altLang="zh-CN" sz="2800" i="1" dirty="0">
                  <a:ea typeface="楷体_GB2312"/>
                  <a:sym typeface="Symbol" panose="05050102010706020507" pitchFamily="18" charset="2"/>
                </a:rPr>
                <a:t> </a:t>
              </a:r>
            </a:p>
            <a:p>
              <a:pPr marL="0" lvl="0" indent="0" eaLnBrk="1" hangingPunct="1">
                <a:lnSpc>
                  <a:spcPct val="140000"/>
                </a:lnSpc>
                <a:spcBef>
                  <a:spcPct val="0"/>
                </a:spcBef>
                <a:buNone/>
              </a:pPr>
              <a:r>
                <a:rPr lang="en-US" altLang="zh-CN" sz="2800" i="1" dirty="0">
                  <a:ea typeface="楷体_GB2312"/>
                  <a:sym typeface="Symbol" panose="05050102010706020507" pitchFamily="18" charset="2"/>
                </a:rPr>
                <a:t>  </a:t>
              </a:r>
              <a:r>
                <a:rPr lang="en-US" altLang="zh-CN" sz="2800" i="1" dirty="0">
                  <a:ea typeface="楷体_GB2312"/>
                </a:rPr>
                <a:t>A    A</a:t>
              </a:r>
              <a:r>
                <a:rPr lang="zh-CN" altLang="en-US" sz="2800" dirty="0">
                  <a:ea typeface="楷体_GB2312"/>
                </a:rPr>
                <a:t>＝</a:t>
              </a:r>
              <a:r>
                <a:rPr lang="en-US" altLang="zh-CN" sz="2800" i="1" dirty="0">
                  <a:ea typeface="楷体_GB2312"/>
                </a:rPr>
                <a:t>1</a:t>
              </a:r>
              <a:r>
                <a:rPr lang="en-US" altLang="zh-CN" sz="2800" dirty="0">
                  <a:ea typeface="楷体_GB2312"/>
                </a:rPr>
                <a:t> </a:t>
              </a:r>
              <a:endParaRPr lang="en-US" altLang="zh-CN" sz="2800" i="1" dirty="0">
                <a:ea typeface="楷体_GB2312"/>
              </a:endParaRPr>
            </a:p>
          </p:txBody>
        </p:sp>
        <p:grpSp>
          <p:nvGrpSpPr>
            <p:cNvPr id="59457" name="Group 5"/>
            <p:cNvGrpSpPr/>
            <p:nvPr/>
          </p:nvGrpSpPr>
          <p:grpSpPr>
            <a:xfrm>
              <a:off x="555" y="1785"/>
              <a:ext cx="2118" cy="528"/>
              <a:chOff x="555" y="1785"/>
              <a:chExt cx="2118" cy="528"/>
            </a:xfrm>
          </p:grpSpPr>
          <p:sp>
            <p:nvSpPr>
              <p:cNvPr id="59458" name="Line 6"/>
              <p:cNvSpPr/>
              <p:nvPr/>
            </p:nvSpPr>
            <p:spPr>
              <a:xfrm>
                <a:off x="1515" y="2121"/>
                <a:ext cx="133" cy="0"/>
              </a:xfrm>
              <a:prstGeom prst="line">
                <a:avLst/>
              </a:prstGeom>
              <a:ln w="9525" cap="flat" cmpd="sng">
                <a:solidFill>
                  <a:schemeClr val="tx1"/>
                </a:solidFill>
                <a:prstDash val="solid"/>
                <a:headEnd type="none" w="med" len="med"/>
                <a:tailEnd type="none" w="med" len="med"/>
              </a:ln>
            </p:spPr>
          </p:sp>
          <p:sp>
            <p:nvSpPr>
              <p:cNvPr id="59459" name="AutoShape 7"/>
              <p:cNvSpPr/>
              <p:nvPr/>
            </p:nvSpPr>
            <p:spPr>
              <a:xfrm>
                <a:off x="987" y="1785"/>
                <a:ext cx="144" cy="144"/>
              </a:xfrm>
              <a:prstGeom prst="flowChartOr">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60" name="AutoShape 8"/>
              <p:cNvSpPr/>
              <p:nvPr/>
            </p:nvSpPr>
            <p:spPr>
              <a:xfrm>
                <a:off x="987" y="2121"/>
                <a:ext cx="144" cy="144"/>
              </a:xfrm>
              <a:prstGeom prst="flowChartOr">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61" name="Line 9"/>
              <p:cNvSpPr/>
              <p:nvPr/>
            </p:nvSpPr>
            <p:spPr>
              <a:xfrm>
                <a:off x="2540" y="2103"/>
                <a:ext cx="133" cy="0"/>
              </a:xfrm>
              <a:prstGeom prst="line">
                <a:avLst/>
              </a:prstGeom>
              <a:ln w="9525" cap="flat" cmpd="sng">
                <a:solidFill>
                  <a:schemeClr val="tx1"/>
                </a:solidFill>
                <a:prstDash val="solid"/>
                <a:headEnd type="none" w="med" len="med"/>
                <a:tailEnd type="none" w="med" len="med"/>
              </a:ln>
            </p:spPr>
          </p:sp>
          <p:sp>
            <p:nvSpPr>
              <p:cNvPr id="59462" name="AutoShape 10"/>
              <p:cNvSpPr/>
              <p:nvPr/>
            </p:nvSpPr>
            <p:spPr>
              <a:xfrm>
                <a:off x="555" y="1785"/>
                <a:ext cx="144" cy="528"/>
              </a:xfrm>
              <a:prstGeom prst="leftBrace">
                <a:avLst>
                  <a:gd name="adj1" fmla="val 30555"/>
                  <a:gd name="adj2" fmla="val 5000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63" name="AutoShape 11"/>
              <p:cNvSpPr/>
              <p:nvPr/>
            </p:nvSpPr>
            <p:spPr>
              <a:xfrm>
                <a:off x="2341" y="2160"/>
                <a:ext cx="144" cy="144"/>
              </a:xfrm>
              <a:prstGeom prst="flowChartOr">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64" name="AutoShape 12"/>
              <p:cNvSpPr/>
              <p:nvPr/>
            </p:nvSpPr>
            <p:spPr>
              <a:xfrm>
                <a:off x="2341" y="1791"/>
                <a:ext cx="144" cy="144"/>
              </a:xfrm>
              <a:prstGeom prst="flowChartOr">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pSp>
      </p:grpSp>
      <p:sp>
        <p:nvSpPr>
          <p:cNvPr id="59396" name="Text Box 13"/>
          <p:cNvSpPr txBox="1"/>
          <p:nvPr/>
        </p:nvSpPr>
        <p:spPr>
          <a:xfrm>
            <a:off x="657225" y="149225"/>
            <a:ext cx="5849938"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chemeClr val="tx2"/>
                </a:solidFill>
                <a:latin typeface="黑体" panose="02010609060101010101" pitchFamily="49" charset="-122"/>
                <a:ea typeface="黑体" panose="02010609060101010101" pitchFamily="49" charset="-122"/>
              </a:rPr>
              <a:t>（</a:t>
            </a:r>
            <a:r>
              <a:rPr lang="en-US" altLang="zh-CN" b="1" dirty="0">
                <a:solidFill>
                  <a:schemeClr val="tx2"/>
                </a:solidFill>
                <a:latin typeface="黑体" panose="02010609060101010101" pitchFamily="49" charset="-122"/>
                <a:ea typeface="黑体" panose="02010609060101010101" pitchFamily="49" charset="-122"/>
              </a:rPr>
              <a:t>4</a:t>
            </a:r>
            <a:r>
              <a:rPr lang="zh-CN" altLang="en-US" b="1" dirty="0">
                <a:solidFill>
                  <a:schemeClr val="tx2"/>
                </a:solidFill>
                <a:latin typeface="黑体" panose="02010609060101010101" pitchFamily="49" charset="-122"/>
                <a:ea typeface="黑体" panose="02010609060101010101" pitchFamily="49" charset="-122"/>
              </a:rPr>
              <a:t>）异或逻辑</a:t>
            </a:r>
          </a:p>
        </p:txBody>
      </p:sp>
      <p:sp>
        <p:nvSpPr>
          <p:cNvPr id="118798" name="Text Box 14"/>
          <p:cNvSpPr txBox="1"/>
          <p:nvPr/>
        </p:nvSpPr>
        <p:spPr>
          <a:xfrm>
            <a:off x="207963" y="3554413"/>
            <a:ext cx="3554412" cy="7302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    </a:t>
            </a:r>
            <a:r>
              <a:rPr lang="zh-CN" altLang="en-US" sz="2400" b="1" dirty="0">
                <a:ea typeface="黑体" panose="02010609060101010101" pitchFamily="49" charset="-122"/>
              </a:rPr>
              <a:t>根据异或逻辑的定义可知：</a:t>
            </a:r>
          </a:p>
        </p:txBody>
      </p:sp>
      <p:grpSp>
        <p:nvGrpSpPr>
          <p:cNvPr id="118799" name="Group 15"/>
          <p:cNvGrpSpPr/>
          <p:nvPr/>
        </p:nvGrpSpPr>
        <p:grpSpPr>
          <a:xfrm>
            <a:off x="5111750" y="4508500"/>
            <a:ext cx="3811588" cy="2168525"/>
            <a:chOff x="3220" y="2840"/>
            <a:chExt cx="2401" cy="1366"/>
          </a:xfrm>
        </p:grpSpPr>
        <p:sp>
          <p:nvSpPr>
            <p:cNvPr id="59442" name="AutoShape 16"/>
            <p:cNvSpPr>
              <a:spLocks noChangeAspect="1" noTextEdit="1"/>
            </p:cNvSpPr>
            <p:nvPr/>
          </p:nvSpPr>
          <p:spPr>
            <a:xfrm>
              <a:off x="3220" y="2840"/>
              <a:ext cx="2381" cy="1346"/>
            </a:xfrm>
            <a:prstGeom prst="rect">
              <a:avLst/>
            </a:prstGeom>
            <a:solidFill>
              <a:srgbClr val="D9FFEC"/>
            </a:solidFill>
            <a:ln w="9525">
              <a:noFill/>
            </a:ln>
          </p:spPr>
          <p:txBody>
            <a:bodyPr/>
            <a:lstStyle/>
            <a:p>
              <a:endParaRPr lang="zh-CN" altLang="en-US"/>
            </a:p>
          </p:txBody>
        </p:sp>
        <p:sp>
          <p:nvSpPr>
            <p:cNvPr id="59443" name="Rectangle 17"/>
            <p:cNvSpPr/>
            <p:nvPr/>
          </p:nvSpPr>
          <p:spPr>
            <a:xfrm>
              <a:off x="5133" y="2977"/>
              <a:ext cx="488" cy="42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44" name="Rectangle 18"/>
            <p:cNvSpPr/>
            <p:nvPr/>
          </p:nvSpPr>
          <p:spPr>
            <a:xfrm>
              <a:off x="5205" y="3039"/>
              <a:ext cx="129" cy="27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900" i="1" dirty="0">
                  <a:solidFill>
                    <a:srgbClr val="000000"/>
                  </a:solidFill>
                  <a:ea typeface="楷体_GB2312"/>
                </a:rPr>
                <a:t>Y</a:t>
              </a:r>
              <a:endParaRPr lang="en-US" altLang="zh-CN" sz="2400" dirty="0">
                <a:ea typeface="楷体_GB2312"/>
              </a:endParaRPr>
            </a:p>
          </p:txBody>
        </p:sp>
        <p:sp>
          <p:nvSpPr>
            <p:cNvPr id="59445" name="Line 19"/>
            <p:cNvSpPr/>
            <p:nvPr/>
          </p:nvSpPr>
          <p:spPr>
            <a:xfrm>
              <a:off x="4411" y="3211"/>
              <a:ext cx="702" cy="0"/>
            </a:xfrm>
            <a:prstGeom prst="line">
              <a:avLst/>
            </a:prstGeom>
            <a:ln w="31750" cap="flat" cmpd="sng">
              <a:solidFill>
                <a:srgbClr val="000000"/>
              </a:solidFill>
              <a:prstDash val="solid"/>
              <a:headEnd type="none" w="med" len="med"/>
              <a:tailEnd type="none" w="med" len="med"/>
            </a:ln>
          </p:spPr>
        </p:sp>
        <p:sp>
          <p:nvSpPr>
            <p:cNvPr id="59446" name="Line 20"/>
            <p:cNvSpPr/>
            <p:nvPr/>
          </p:nvSpPr>
          <p:spPr>
            <a:xfrm>
              <a:off x="3708" y="3367"/>
              <a:ext cx="703" cy="0"/>
            </a:xfrm>
            <a:prstGeom prst="line">
              <a:avLst/>
            </a:prstGeom>
            <a:ln w="31750" cap="flat" cmpd="sng">
              <a:solidFill>
                <a:srgbClr val="000000"/>
              </a:solidFill>
              <a:prstDash val="solid"/>
              <a:headEnd type="none" w="med" len="med"/>
              <a:tailEnd type="none" w="med" len="med"/>
            </a:ln>
          </p:spPr>
        </p:sp>
        <p:sp>
          <p:nvSpPr>
            <p:cNvPr id="59447" name="Line 21"/>
            <p:cNvSpPr/>
            <p:nvPr/>
          </p:nvSpPr>
          <p:spPr>
            <a:xfrm>
              <a:off x="3708" y="3055"/>
              <a:ext cx="703" cy="0"/>
            </a:xfrm>
            <a:prstGeom prst="line">
              <a:avLst/>
            </a:prstGeom>
            <a:ln w="31750" cap="flat" cmpd="sng">
              <a:solidFill>
                <a:srgbClr val="000000"/>
              </a:solidFill>
              <a:prstDash val="solid"/>
              <a:headEnd type="none" w="med" len="med"/>
              <a:tailEnd type="none" w="med" len="med"/>
            </a:ln>
          </p:spPr>
        </p:sp>
        <p:sp>
          <p:nvSpPr>
            <p:cNvPr id="59448" name="Rectangle 22"/>
            <p:cNvSpPr/>
            <p:nvPr/>
          </p:nvSpPr>
          <p:spPr>
            <a:xfrm>
              <a:off x="3220" y="2840"/>
              <a:ext cx="488" cy="81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49" name="Rectangle 23"/>
            <p:cNvSpPr/>
            <p:nvPr/>
          </p:nvSpPr>
          <p:spPr>
            <a:xfrm>
              <a:off x="3376" y="2879"/>
              <a:ext cx="142" cy="27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900" i="1" dirty="0">
                  <a:solidFill>
                    <a:srgbClr val="000000"/>
                  </a:solidFill>
                  <a:ea typeface="楷体_GB2312"/>
                </a:rPr>
                <a:t>A</a:t>
              </a:r>
              <a:endParaRPr lang="en-US" altLang="zh-CN" sz="2400" dirty="0">
                <a:ea typeface="楷体_GB2312"/>
              </a:endParaRPr>
            </a:p>
          </p:txBody>
        </p:sp>
        <p:sp>
          <p:nvSpPr>
            <p:cNvPr id="59450" name="Rectangle 24"/>
            <p:cNvSpPr/>
            <p:nvPr/>
          </p:nvSpPr>
          <p:spPr>
            <a:xfrm>
              <a:off x="3376" y="3289"/>
              <a:ext cx="142" cy="27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900" i="1" dirty="0">
                  <a:solidFill>
                    <a:srgbClr val="000000"/>
                  </a:solidFill>
                  <a:ea typeface="楷体_GB2312"/>
                </a:rPr>
                <a:t>B</a:t>
              </a:r>
              <a:endParaRPr lang="en-US" altLang="zh-CN" sz="2400" dirty="0">
                <a:ea typeface="楷体_GB2312"/>
              </a:endParaRPr>
            </a:p>
          </p:txBody>
        </p:sp>
        <p:sp>
          <p:nvSpPr>
            <p:cNvPr id="59451" name="Rectangle 25"/>
            <p:cNvSpPr/>
            <p:nvPr/>
          </p:nvSpPr>
          <p:spPr>
            <a:xfrm>
              <a:off x="3454" y="3698"/>
              <a:ext cx="1893" cy="50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52" name="Rectangle 26"/>
            <p:cNvSpPr/>
            <p:nvPr/>
          </p:nvSpPr>
          <p:spPr>
            <a:xfrm>
              <a:off x="3454" y="3776"/>
              <a:ext cx="1864" cy="27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900" b="1" dirty="0">
                  <a:solidFill>
                    <a:srgbClr val="000000"/>
                  </a:solidFill>
                  <a:latin typeface="宋体" panose="02010600030101010101" pitchFamily="2" charset="-122"/>
                  <a:ea typeface="楷体_GB2312"/>
                </a:rPr>
                <a:t>异或门的逻辑符号</a:t>
              </a:r>
              <a:endParaRPr lang="zh-CN" altLang="en-US" sz="2400" b="1" dirty="0">
                <a:ea typeface="楷体_GB2312"/>
              </a:endParaRPr>
            </a:p>
          </p:txBody>
        </p:sp>
        <p:sp>
          <p:nvSpPr>
            <p:cNvPr id="59453" name="Rectangle 27"/>
            <p:cNvSpPr/>
            <p:nvPr/>
          </p:nvSpPr>
          <p:spPr>
            <a:xfrm>
              <a:off x="4196" y="2899"/>
              <a:ext cx="527" cy="624"/>
            </a:xfrm>
            <a:prstGeom prst="rect">
              <a:avLst/>
            </a:prstGeom>
            <a:solidFill>
              <a:srgbClr val="FFFFFF"/>
            </a:solidFill>
            <a:ln w="3175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54" name="Rectangle 28"/>
            <p:cNvSpPr/>
            <p:nvPr/>
          </p:nvSpPr>
          <p:spPr>
            <a:xfrm>
              <a:off x="4293" y="2957"/>
              <a:ext cx="289" cy="32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400" dirty="0">
                  <a:solidFill>
                    <a:srgbClr val="000000"/>
                  </a:solidFill>
                  <a:ea typeface="楷体_GB2312"/>
                </a:rPr>
                <a:t>=1</a:t>
              </a:r>
              <a:endParaRPr lang="en-US" altLang="zh-CN" sz="2400" dirty="0">
                <a:ea typeface="楷体_GB2312"/>
              </a:endParaRPr>
            </a:p>
          </p:txBody>
        </p:sp>
      </p:grpSp>
      <p:grpSp>
        <p:nvGrpSpPr>
          <p:cNvPr id="118813" name="Group 29"/>
          <p:cNvGrpSpPr/>
          <p:nvPr/>
        </p:nvGrpSpPr>
        <p:grpSpPr>
          <a:xfrm>
            <a:off x="422275" y="4471988"/>
            <a:ext cx="2593975" cy="1981200"/>
            <a:chOff x="584" y="2840"/>
            <a:chExt cx="1634" cy="1248"/>
          </a:xfrm>
        </p:grpSpPr>
        <p:sp>
          <p:nvSpPr>
            <p:cNvPr id="59406" name="AutoShape 30"/>
            <p:cNvSpPr>
              <a:spLocks noChangeAspect="1" noTextEdit="1"/>
            </p:cNvSpPr>
            <p:nvPr/>
          </p:nvSpPr>
          <p:spPr>
            <a:xfrm>
              <a:off x="584" y="2840"/>
              <a:ext cx="1634" cy="1248"/>
            </a:xfrm>
            <a:prstGeom prst="rect">
              <a:avLst/>
            </a:prstGeom>
            <a:solidFill>
              <a:srgbClr val="D9FFEC"/>
            </a:solidFill>
            <a:ln w="9525">
              <a:noFill/>
            </a:ln>
          </p:spPr>
          <p:txBody>
            <a:bodyPr/>
            <a:lstStyle/>
            <a:p>
              <a:endParaRPr lang="zh-CN" altLang="en-US"/>
            </a:p>
          </p:txBody>
        </p:sp>
        <p:sp>
          <p:nvSpPr>
            <p:cNvPr id="59407" name="Rectangle 31"/>
            <p:cNvSpPr/>
            <p:nvPr/>
          </p:nvSpPr>
          <p:spPr>
            <a:xfrm>
              <a:off x="740" y="2893"/>
              <a:ext cx="730"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i="1" dirty="0">
                  <a:solidFill>
                    <a:srgbClr val="000000"/>
                  </a:solidFill>
                  <a:ea typeface="楷体_GB2312"/>
                </a:rPr>
                <a:t>A           B</a:t>
              </a:r>
              <a:endParaRPr lang="en-US" altLang="zh-CN" sz="2400" dirty="0">
                <a:ea typeface="楷体_GB2312"/>
              </a:endParaRPr>
            </a:p>
          </p:txBody>
        </p:sp>
        <p:sp>
          <p:nvSpPr>
            <p:cNvPr id="59408" name="Rectangle 32"/>
            <p:cNvSpPr/>
            <p:nvPr/>
          </p:nvSpPr>
          <p:spPr>
            <a:xfrm>
              <a:off x="1852" y="2893"/>
              <a:ext cx="10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i="1" dirty="0">
                  <a:solidFill>
                    <a:srgbClr val="000000"/>
                  </a:solidFill>
                  <a:ea typeface="楷体_GB2312"/>
                </a:rPr>
                <a:t>Y</a:t>
              </a:r>
              <a:endParaRPr lang="en-US" altLang="zh-CN" sz="2400" dirty="0">
                <a:ea typeface="楷体_GB2312"/>
              </a:endParaRPr>
            </a:p>
          </p:txBody>
        </p:sp>
        <p:sp>
          <p:nvSpPr>
            <p:cNvPr id="59409" name="Rectangle 33"/>
            <p:cNvSpPr/>
            <p:nvPr/>
          </p:nvSpPr>
          <p:spPr>
            <a:xfrm>
              <a:off x="596" y="2887"/>
              <a:ext cx="997"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10" name="Line 34"/>
            <p:cNvSpPr/>
            <p:nvPr/>
          </p:nvSpPr>
          <p:spPr>
            <a:xfrm>
              <a:off x="596" y="2887"/>
              <a:ext cx="997" cy="0"/>
            </a:xfrm>
            <a:prstGeom prst="line">
              <a:avLst/>
            </a:prstGeom>
            <a:ln w="0" cap="flat" cmpd="sng">
              <a:solidFill>
                <a:srgbClr val="000000"/>
              </a:solidFill>
              <a:prstDash val="solid"/>
              <a:headEnd type="none" w="med" len="med"/>
              <a:tailEnd type="none" w="med" len="med"/>
            </a:ln>
          </p:spPr>
        </p:sp>
        <p:sp>
          <p:nvSpPr>
            <p:cNvPr id="59411" name="Rectangle 35"/>
            <p:cNvSpPr/>
            <p:nvPr/>
          </p:nvSpPr>
          <p:spPr>
            <a:xfrm>
              <a:off x="1593" y="2887"/>
              <a:ext cx="6"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12" name="Line 36"/>
            <p:cNvSpPr/>
            <p:nvPr/>
          </p:nvSpPr>
          <p:spPr>
            <a:xfrm>
              <a:off x="1593" y="2887"/>
              <a:ext cx="6" cy="0"/>
            </a:xfrm>
            <a:prstGeom prst="line">
              <a:avLst/>
            </a:prstGeom>
            <a:ln w="0" cap="flat" cmpd="sng">
              <a:solidFill>
                <a:srgbClr val="000000"/>
              </a:solidFill>
              <a:prstDash val="solid"/>
              <a:headEnd type="none" w="med" len="med"/>
              <a:tailEnd type="none" w="med" len="med"/>
            </a:ln>
          </p:spPr>
        </p:sp>
        <p:sp>
          <p:nvSpPr>
            <p:cNvPr id="59413" name="Line 37"/>
            <p:cNvSpPr/>
            <p:nvPr/>
          </p:nvSpPr>
          <p:spPr>
            <a:xfrm>
              <a:off x="1593" y="2887"/>
              <a:ext cx="0" cy="6"/>
            </a:xfrm>
            <a:prstGeom prst="line">
              <a:avLst/>
            </a:prstGeom>
            <a:ln w="0" cap="flat" cmpd="sng">
              <a:solidFill>
                <a:srgbClr val="000000"/>
              </a:solidFill>
              <a:prstDash val="solid"/>
              <a:headEnd type="none" w="med" len="med"/>
              <a:tailEnd type="none" w="med" len="med"/>
            </a:ln>
          </p:spPr>
        </p:sp>
        <p:sp>
          <p:nvSpPr>
            <p:cNvPr id="59414" name="Rectangle 38"/>
            <p:cNvSpPr/>
            <p:nvPr/>
          </p:nvSpPr>
          <p:spPr>
            <a:xfrm>
              <a:off x="1599" y="2887"/>
              <a:ext cx="601"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15" name="Line 39"/>
            <p:cNvSpPr/>
            <p:nvPr/>
          </p:nvSpPr>
          <p:spPr>
            <a:xfrm>
              <a:off x="1599" y="2887"/>
              <a:ext cx="601" cy="0"/>
            </a:xfrm>
            <a:prstGeom prst="line">
              <a:avLst/>
            </a:prstGeom>
            <a:ln w="0" cap="flat" cmpd="sng">
              <a:solidFill>
                <a:srgbClr val="000000"/>
              </a:solidFill>
              <a:prstDash val="solid"/>
              <a:headEnd type="none" w="med" len="med"/>
              <a:tailEnd type="none" w="med" len="med"/>
            </a:ln>
          </p:spPr>
        </p:sp>
        <p:sp>
          <p:nvSpPr>
            <p:cNvPr id="59416" name="Rectangle 40"/>
            <p:cNvSpPr/>
            <p:nvPr/>
          </p:nvSpPr>
          <p:spPr>
            <a:xfrm>
              <a:off x="1593" y="2893"/>
              <a:ext cx="6" cy="20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17" name="Line 41"/>
            <p:cNvSpPr/>
            <p:nvPr/>
          </p:nvSpPr>
          <p:spPr>
            <a:xfrm>
              <a:off x="1593" y="2893"/>
              <a:ext cx="0" cy="209"/>
            </a:xfrm>
            <a:prstGeom prst="line">
              <a:avLst/>
            </a:prstGeom>
            <a:ln w="0" cap="flat" cmpd="sng">
              <a:solidFill>
                <a:srgbClr val="000000"/>
              </a:solidFill>
              <a:prstDash val="solid"/>
              <a:headEnd type="none" w="med" len="med"/>
              <a:tailEnd type="none" w="med" len="med"/>
            </a:ln>
          </p:spPr>
        </p:sp>
        <p:sp>
          <p:nvSpPr>
            <p:cNvPr id="59418" name="Rectangle 42"/>
            <p:cNvSpPr/>
            <p:nvPr/>
          </p:nvSpPr>
          <p:spPr>
            <a:xfrm>
              <a:off x="716" y="3113"/>
              <a:ext cx="736"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0            0</a:t>
              </a:r>
              <a:endParaRPr lang="en-US" altLang="zh-CN" sz="2400" dirty="0">
                <a:ea typeface="楷体_GB2312"/>
              </a:endParaRPr>
            </a:p>
          </p:txBody>
        </p:sp>
        <p:sp>
          <p:nvSpPr>
            <p:cNvPr id="59419" name="Rectangle 43"/>
            <p:cNvSpPr/>
            <p:nvPr/>
          </p:nvSpPr>
          <p:spPr>
            <a:xfrm>
              <a:off x="716" y="3328"/>
              <a:ext cx="736"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0            1</a:t>
              </a:r>
              <a:endParaRPr lang="en-US" altLang="zh-CN" sz="2400" dirty="0">
                <a:ea typeface="楷体_GB2312"/>
              </a:endParaRPr>
            </a:p>
          </p:txBody>
        </p:sp>
        <p:sp>
          <p:nvSpPr>
            <p:cNvPr id="59420" name="Rectangle 44"/>
            <p:cNvSpPr/>
            <p:nvPr/>
          </p:nvSpPr>
          <p:spPr>
            <a:xfrm>
              <a:off x="716" y="3543"/>
              <a:ext cx="736"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1            0</a:t>
              </a:r>
              <a:endParaRPr lang="en-US" altLang="zh-CN" sz="2400" dirty="0">
                <a:ea typeface="楷体_GB2312"/>
              </a:endParaRPr>
            </a:p>
          </p:txBody>
        </p:sp>
        <p:sp>
          <p:nvSpPr>
            <p:cNvPr id="59421" name="Rectangle 45"/>
            <p:cNvSpPr/>
            <p:nvPr/>
          </p:nvSpPr>
          <p:spPr>
            <a:xfrm>
              <a:off x="716" y="3757"/>
              <a:ext cx="78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1            1 </a:t>
              </a:r>
              <a:endParaRPr lang="en-US" altLang="zh-CN" sz="2400" dirty="0">
                <a:ea typeface="楷体_GB2312"/>
              </a:endParaRPr>
            </a:p>
          </p:txBody>
        </p:sp>
        <p:sp>
          <p:nvSpPr>
            <p:cNvPr id="59422" name="Rectangle 46"/>
            <p:cNvSpPr/>
            <p:nvPr/>
          </p:nvSpPr>
          <p:spPr>
            <a:xfrm>
              <a:off x="1852" y="3113"/>
              <a:ext cx="9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0</a:t>
              </a:r>
              <a:endParaRPr lang="en-US" altLang="zh-CN" sz="2400" dirty="0">
                <a:ea typeface="楷体_GB2312"/>
              </a:endParaRPr>
            </a:p>
          </p:txBody>
        </p:sp>
        <p:sp>
          <p:nvSpPr>
            <p:cNvPr id="59423" name="Rectangle 47"/>
            <p:cNvSpPr/>
            <p:nvPr/>
          </p:nvSpPr>
          <p:spPr>
            <a:xfrm>
              <a:off x="1852" y="3328"/>
              <a:ext cx="9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1</a:t>
              </a:r>
              <a:endParaRPr lang="en-US" altLang="zh-CN" sz="2400" dirty="0">
                <a:ea typeface="楷体_GB2312"/>
              </a:endParaRPr>
            </a:p>
          </p:txBody>
        </p:sp>
        <p:sp>
          <p:nvSpPr>
            <p:cNvPr id="59424" name="Rectangle 48"/>
            <p:cNvSpPr/>
            <p:nvPr/>
          </p:nvSpPr>
          <p:spPr>
            <a:xfrm>
              <a:off x="1852" y="3543"/>
              <a:ext cx="9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1</a:t>
              </a:r>
              <a:endParaRPr lang="en-US" altLang="zh-CN" sz="2400" dirty="0">
                <a:ea typeface="楷体_GB2312"/>
              </a:endParaRPr>
            </a:p>
          </p:txBody>
        </p:sp>
        <p:sp>
          <p:nvSpPr>
            <p:cNvPr id="59425" name="Rectangle 49"/>
            <p:cNvSpPr/>
            <p:nvPr/>
          </p:nvSpPr>
          <p:spPr>
            <a:xfrm>
              <a:off x="1852" y="3757"/>
              <a:ext cx="9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0</a:t>
              </a:r>
              <a:endParaRPr lang="en-US" altLang="zh-CN" sz="2400" dirty="0">
                <a:ea typeface="楷体_GB2312"/>
              </a:endParaRPr>
            </a:p>
          </p:txBody>
        </p:sp>
        <p:sp>
          <p:nvSpPr>
            <p:cNvPr id="59426" name="Rectangle 50"/>
            <p:cNvSpPr/>
            <p:nvPr/>
          </p:nvSpPr>
          <p:spPr>
            <a:xfrm>
              <a:off x="596" y="3102"/>
              <a:ext cx="997"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27" name="Line 51"/>
            <p:cNvSpPr/>
            <p:nvPr/>
          </p:nvSpPr>
          <p:spPr>
            <a:xfrm>
              <a:off x="596" y="3102"/>
              <a:ext cx="997" cy="0"/>
            </a:xfrm>
            <a:prstGeom prst="line">
              <a:avLst/>
            </a:prstGeom>
            <a:ln w="0" cap="flat" cmpd="sng">
              <a:solidFill>
                <a:srgbClr val="000000"/>
              </a:solidFill>
              <a:prstDash val="solid"/>
              <a:headEnd type="none" w="med" len="med"/>
              <a:tailEnd type="none" w="med" len="med"/>
            </a:ln>
          </p:spPr>
        </p:sp>
        <p:sp>
          <p:nvSpPr>
            <p:cNvPr id="59428" name="Rectangle 52"/>
            <p:cNvSpPr/>
            <p:nvPr/>
          </p:nvSpPr>
          <p:spPr>
            <a:xfrm>
              <a:off x="1593" y="3102"/>
              <a:ext cx="6"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29" name="Line 53"/>
            <p:cNvSpPr/>
            <p:nvPr/>
          </p:nvSpPr>
          <p:spPr>
            <a:xfrm>
              <a:off x="1593" y="3102"/>
              <a:ext cx="6" cy="0"/>
            </a:xfrm>
            <a:prstGeom prst="line">
              <a:avLst/>
            </a:prstGeom>
            <a:ln w="0" cap="flat" cmpd="sng">
              <a:solidFill>
                <a:srgbClr val="000000"/>
              </a:solidFill>
              <a:prstDash val="solid"/>
              <a:headEnd type="none" w="med" len="med"/>
              <a:tailEnd type="none" w="med" len="med"/>
            </a:ln>
          </p:spPr>
        </p:sp>
        <p:sp>
          <p:nvSpPr>
            <p:cNvPr id="59430" name="Line 54"/>
            <p:cNvSpPr/>
            <p:nvPr/>
          </p:nvSpPr>
          <p:spPr>
            <a:xfrm>
              <a:off x="1593" y="3102"/>
              <a:ext cx="0" cy="5"/>
            </a:xfrm>
            <a:prstGeom prst="line">
              <a:avLst/>
            </a:prstGeom>
            <a:ln w="0" cap="flat" cmpd="sng">
              <a:solidFill>
                <a:srgbClr val="000000"/>
              </a:solidFill>
              <a:prstDash val="solid"/>
              <a:headEnd type="none" w="med" len="med"/>
              <a:tailEnd type="none" w="med" len="med"/>
            </a:ln>
          </p:spPr>
        </p:sp>
        <p:sp>
          <p:nvSpPr>
            <p:cNvPr id="59431" name="Rectangle 55"/>
            <p:cNvSpPr/>
            <p:nvPr/>
          </p:nvSpPr>
          <p:spPr>
            <a:xfrm>
              <a:off x="1599" y="3102"/>
              <a:ext cx="601"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32" name="Line 56"/>
            <p:cNvSpPr/>
            <p:nvPr/>
          </p:nvSpPr>
          <p:spPr>
            <a:xfrm>
              <a:off x="1599" y="3102"/>
              <a:ext cx="601" cy="0"/>
            </a:xfrm>
            <a:prstGeom prst="line">
              <a:avLst/>
            </a:prstGeom>
            <a:ln w="0" cap="flat" cmpd="sng">
              <a:solidFill>
                <a:srgbClr val="000000"/>
              </a:solidFill>
              <a:prstDash val="solid"/>
              <a:headEnd type="none" w="med" len="med"/>
              <a:tailEnd type="none" w="med" len="med"/>
            </a:ln>
          </p:spPr>
        </p:sp>
        <p:sp>
          <p:nvSpPr>
            <p:cNvPr id="59433" name="Rectangle 57"/>
            <p:cNvSpPr/>
            <p:nvPr/>
          </p:nvSpPr>
          <p:spPr>
            <a:xfrm>
              <a:off x="596" y="3955"/>
              <a:ext cx="997"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34" name="Line 58"/>
            <p:cNvSpPr/>
            <p:nvPr/>
          </p:nvSpPr>
          <p:spPr>
            <a:xfrm>
              <a:off x="596" y="3955"/>
              <a:ext cx="997" cy="0"/>
            </a:xfrm>
            <a:prstGeom prst="line">
              <a:avLst/>
            </a:prstGeom>
            <a:ln w="0" cap="flat" cmpd="sng">
              <a:solidFill>
                <a:srgbClr val="000000"/>
              </a:solidFill>
              <a:prstDash val="solid"/>
              <a:headEnd type="none" w="med" len="med"/>
              <a:tailEnd type="none" w="med" len="med"/>
            </a:ln>
          </p:spPr>
        </p:sp>
        <p:sp>
          <p:nvSpPr>
            <p:cNvPr id="59435" name="Rectangle 59"/>
            <p:cNvSpPr/>
            <p:nvPr/>
          </p:nvSpPr>
          <p:spPr>
            <a:xfrm>
              <a:off x="1593" y="3107"/>
              <a:ext cx="6" cy="84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36" name="Line 60"/>
            <p:cNvSpPr/>
            <p:nvPr/>
          </p:nvSpPr>
          <p:spPr>
            <a:xfrm>
              <a:off x="1593" y="3107"/>
              <a:ext cx="0" cy="848"/>
            </a:xfrm>
            <a:prstGeom prst="line">
              <a:avLst/>
            </a:prstGeom>
            <a:ln w="0" cap="flat" cmpd="sng">
              <a:solidFill>
                <a:srgbClr val="000000"/>
              </a:solidFill>
              <a:prstDash val="solid"/>
              <a:headEnd type="none" w="med" len="med"/>
              <a:tailEnd type="none" w="med" len="med"/>
            </a:ln>
          </p:spPr>
        </p:sp>
        <p:sp>
          <p:nvSpPr>
            <p:cNvPr id="59437" name="Rectangle 61"/>
            <p:cNvSpPr/>
            <p:nvPr/>
          </p:nvSpPr>
          <p:spPr>
            <a:xfrm>
              <a:off x="1593" y="3955"/>
              <a:ext cx="6"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38" name="Line 62"/>
            <p:cNvSpPr/>
            <p:nvPr/>
          </p:nvSpPr>
          <p:spPr>
            <a:xfrm>
              <a:off x="1593" y="3955"/>
              <a:ext cx="6" cy="0"/>
            </a:xfrm>
            <a:prstGeom prst="line">
              <a:avLst/>
            </a:prstGeom>
            <a:ln w="0" cap="flat" cmpd="sng">
              <a:solidFill>
                <a:srgbClr val="000000"/>
              </a:solidFill>
              <a:prstDash val="solid"/>
              <a:headEnd type="none" w="med" len="med"/>
              <a:tailEnd type="none" w="med" len="med"/>
            </a:ln>
          </p:spPr>
        </p:sp>
        <p:sp>
          <p:nvSpPr>
            <p:cNvPr id="59439" name="Line 63"/>
            <p:cNvSpPr/>
            <p:nvPr/>
          </p:nvSpPr>
          <p:spPr>
            <a:xfrm>
              <a:off x="1593" y="3955"/>
              <a:ext cx="0" cy="5"/>
            </a:xfrm>
            <a:prstGeom prst="line">
              <a:avLst/>
            </a:prstGeom>
            <a:ln w="0" cap="flat" cmpd="sng">
              <a:solidFill>
                <a:srgbClr val="000000"/>
              </a:solidFill>
              <a:prstDash val="solid"/>
              <a:headEnd type="none" w="med" len="med"/>
              <a:tailEnd type="none" w="med" len="med"/>
            </a:ln>
          </p:spPr>
        </p:sp>
        <p:sp>
          <p:nvSpPr>
            <p:cNvPr id="59440" name="Rectangle 64"/>
            <p:cNvSpPr/>
            <p:nvPr/>
          </p:nvSpPr>
          <p:spPr>
            <a:xfrm>
              <a:off x="1599" y="3955"/>
              <a:ext cx="601"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59441" name="Line 65"/>
            <p:cNvSpPr/>
            <p:nvPr/>
          </p:nvSpPr>
          <p:spPr>
            <a:xfrm>
              <a:off x="1599" y="3955"/>
              <a:ext cx="601" cy="0"/>
            </a:xfrm>
            <a:prstGeom prst="line">
              <a:avLst/>
            </a:prstGeom>
            <a:ln w="0" cap="flat" cmpd="sng">
              <a:solidFill>
                <a:srgbClr val="000000"/>
              </a:solidFill>
              <a:prstDash val="solid"/>
              <a:headEnd type="none" w="med" len="med"/>
              <a:tailEnd type="none" w="med" len="med"/>
            </a:ln>
          </p:spPr>
        </p:sp>
      </p:grpSp>
      <p:sp>
        <p:nvSpPr>
          <p:cNvPr id="59400" name="Rectangle 66"/>
          <p:cNvSpPr/>
          <p:nvPr/>
        </p:nvSpPr>
        <p:spPr>
          <a:xfrm>
            <a:off x="1576388" y="6315075"/>
            <a:ext cx="365125" cy="3508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     </a:t>
            </a:r>
            <a:endParaRPr lang="en-US" altLang="zh-CN" sz="2400" dirty="0">
              <a:ea typeface="楷体_GB2312"/>
            </a:endParaRPr>
          </a:p>
        </p:txBody>
      </p:sp>
      <p:grpSp>
        <p:nvGrpSpPr>
          <p:cNvPr id="118855" name="Group 71"/>
          <p:cNvGrpSpPr/>
          <p:nvPr/>
        </p:nvGrpSpPr>
        <p:grpSpPr>
          <a:xfrm>
            <a:off x="171450" y="652463"/>
            <a:ext cx="8731250" cy="2716212"/>
            <a:chOff x="45" y="456"/>
            <a:chExt cx="5500" cy="1711"/>
          </a:xfrm>
        </p:grpSpPr>
        <p:sp>
          <p:nvSpPr>
            <p:cNvPr id="59403" name="Text Box 68"/>
            <p:cNvSpPr txBox="1"/>
            <p:nvPr/>
          </p:nvSpPr>
          <p:spPr>
            <a:xfrm>
              <a:off x="45" y="456"/>
              <a:ext cx="5500" cy="1711"/>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40000"/>
                </a:lnSpc>
                <a:spcBef>
                  <a:spcPct val="0"/>
                </a:spcBef>
                <a:buNone/>
              </a:pPr>
              <a:r>
                <a:rPr lang="en-US" altLang="zh-CN" sz="2800"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异或逻辑表达式：</a:t>
              </a:r>
              <a:r>
                <a:rPr lang="zh-CN" altLang="en-US" sz="2400" b="1" i="1" dirty="0">
                  <a:ea typeface="黑体" panose="02010609060101010101" pitchFamily="49" charset="-122"/>
                </a:rPr>
                <a:t> </a:t>
              </a:r>
            </a:p>
            <a:p>
              <a:pPr marL="0" lvl="0" indent="0" eaLnBrk="1" hangingPunct="1">
                <a:lnSpc>
                  <a:spcPct val="140000"/>
                </a:lnSpc>
                <a:spcBef>
                  <a:spcPct val="0"/>
                </a:spcBef>
                <a:buNone/>
              </a:pPr>
              <a:r>
                <a:rPr lang="zh-CN" altLang="en-US" sz="2400" b="1" dirty="0">
                  <a:ea typeface="黑体" panose="02010609060101010101" pitchFamily="49" charset="-122"/>
                  <a:sym typeface="Symbol" panose="05050102010706020507" pitchFamily="18" charset="2"/>
                </a:rPr>
                <a:t>式中，   是异或运算的运算符。</a:t>
              </a:r>
            </a:p>
            <a:p>
              <a:pPr marL="0" lvl="0" indent="0" eaLnBrk="1" hangingPunct="1">
                <a:lnSpc>
                  <a:spcPct val="110000"/>
                </a:lnSpc>
                <a:spcBef>
                  <a:spcPct val="0"/>
                </a:spcBef>
                <a:buNone/>
              </a:pPr>
              <a:r>
                <a:rPr lang="zh-CN" altLang="en-US" sz="2400" b="1" dirty="0">
                  <a:ea typeface="黑体" panose="02010609060101010101" pitchFamily="49" charset="-122"/>
                  <a:sym typeface="Symbol" panose="05050102010706020507" pitchFamily="18" charset="2"/>
                </a:rPr>
                <a:t>     逻辑功能：</a:t>
              </a:r>
              <a:r>
                <a:rPr lang="zh-CN" altLang="en-US" sz="2400" b="1" dirty="0">
                  <a:solidFill>
                    <a:srgbClr val="CC3300"/>
                  </a:solidFill>
                  <a:latin typeface="黑体" panose="02010609060101010101" pitchFamily="49" charset="-122"/>
                  <a:ea typeface="黑体" panose="02010609060101010101" pitchFamily="49" charset="-122"/>
                </a:rPr>
                <a:t>变量</a:t>
              </a:r>
              <a:r>
                <a:rPr lang="en-US" altLang="zh-CN" sz="2400" b="1" dirty="0">
                  <a:solidFill>
                    <a:srgbClr val="CC3300"/>
                  </a:solidFill>
                  <a:latin typeface="黑体" panose="02010609060101010101" pitchFamily="49" charset="-122"/>
                  <a:ea typeface="黑体" panose="02010609060101010101" pitchFamily="49" charset="-122"/>
                </a:rPr>
                <a:t>A</a:t>
              </a:r>
              <a:r>
                <a:rPr lang="zh-CN" altLang="en-US" sz="2400" b="1" dirty="0">
                  <a:solidFill>
                    <a:srgbClr val="CC3300"/>
                  </a:solidFill>
                  <a:latin typeface="黑体" panose="02010609060101010101" pitchFamily="49" charset="-122"/>
                  <a:ea typeface="黑体" panose="02010609060101010101" pitchFamily="49" charset="-122"/>
                </a:rPr>
                <a:t>、</a:t>
              </a:r>
              <a:r>
                <a:rPr lang="en-US" altLang="zh-CN" sz="2400" b="1" dirty="0">
                  <a:solidFill>
                    <a:srgbClr val="CC3300"/>
                  </a:solidFill>
                  <a:latin typeface="黑体" panose="02010609060101010101" pitchFamily="49" charset="-122"/>
                  <a:ea typeface="黑体" panose="02010609060101010101" pitchFamily="49" charset="-122"/>
                </a:rPr>
                <a:t>B</a:t>
              </a:r>
              <a:r>
                <a:rPr lang="zh-CN" altLang="en-US" sz="2400" b="1" dirty="0">
                  <a:solidFill>
                    <a:srgbClr val="CC3300"/>
                  </a:solidFill>
                  <a:latin typeface="黑体" panose="02010609060101010101" pitchFamily="49" charset="-122"/>
                  <a:ea typeface="黑体" panose="02010609060101010101" pitchFamily="49" charset="-122"/>
                </a:rPr>
                <a:t>取值相异，</a:t>
              </a:r>
              <a:r>
                <a:rPr lang="en-US" altLang="zh-CN" sz="2400" b="1" dirty="0">
                  <a:solidFill>
                    <a:srgbClr val="CC3300"/>
                  </a:solidFill>
                  <a:latin typeface="黑体" panose="02010609060101010101" pitchFamily="49" charset="-122"/>
                  <a:ea typeface="黑体" panose="02010609060101010101" pitchFamily="49" charset="-122"/>
                </a:rPr>
                <a:t>Y</a:t>
              </a:r>
              <a:r>
                <a:rPr lang="zh-CN" altLang="en-US" sz="2400" b="1" dirty="0">
                  <a:solidFill>
                    <a:srgbClr val="CC3300"/>
                  </a:solidFill>
                  <a:latin typeface="黑体" panose="02010609060101010101" pitchFamily="49" charset="-122"/>
                  <a:ea typeface="黑体" panose="02010609060101010101" pitchFamily="49" charset="-122"/>
                </a:rPr>
                <a:t>为</a:t>
              </a:r>
              <a:r>
                <a:rPr lang="en-US" altLang="zh-CN" sz="2400" b="1" dirty="0">
                  <a:solidFill>
                    <a:srgbClr val="CC3300"/>
                  </a:solidFill>
                  <a:latin typeface="黑体" panose="02010609060101010101" pitchFamily="49" charset="-122"/>
                  <a:ea typeface="黑体" panose="02010609060101010101" pitchFamily="49" charset="-122"/>
                </a:rPr>
                <a:t>1,</a:t>
              </a:r>
              <a:r>
                <a:rPr lang="zh-CN" altLang="en-US" sz="2400" b="1" dirty="0">
                  <a:solidFill>
                    <a:srgbClr val="CC3300"/>
                  </a:solidFill>
                  <a:latin typeface="黑体" panose="02010609060101010101" pitchFamily="49" charset="-122"/>
                  <a:ea typeface="黑体" panose="02010609060101010101" pitchFamily="49" charset="-122"/>
                </a:rPr>
                <a:t>反之为</a:t>
              </a:r>
              <a:r>
                <a:rPr lang="en-US" altLang="zh-CN" sz="2400" b="1" dirty="0">
                  <a:solidFill>
                    <a:srgbClr val="CC3300"/>
                  </a:solidFill>
                  <a:latin typeface="黑体" panose="02010609060101010101" pitchFamily="49" charset="-122"/>
                  <a:ea typeface="黑体" panose="02010609060101010101" pitchFamily="49" charset="-122"/>
                </a:rPr>
                <a:t>0</a:t>
              </a:r>
              <a:r>
                <a:rPr lang="zh-CN" altLang="en-US" sz="2400" b="1" dirty="0">
                  <a:solidFill>
                    <a:srgbClr val="660066"/>
                  </a:solidFill>
                  <a:latin typeface="黑体" panose="02010609060101010101" pitchFamily="49" charset="-122"/>
                  <a:ea typeface="黑体" panose="02010609060101010101" pitchFamily="49" charset="-122"/>
                </a:rPr>
                <a:t>。</a:t>
              </a:r>
            </a:p>
            <a:p>
              <a:pPr marL="0" lvl="0" indent="0" eaLnBrk="1" hangingPunct="1">
                <a:lnSpc>
                  <a:spcPct val="110000"/>
                </a:lnSpc>
                <a:spcBef>
                  <a:spcPct val="0"/>
                </a:spcBef>
                <a:buNone/>
              </a:pPr>
              <a:r>
                <a:rPr lang="zh-CN" altLang="en-US" sz="2400" b="1" dirty="0">
                  <a:solidFill>
                    <a:srgbClr val="660066"/>
                  </a:solidFill>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实现异或运算的逻辑门称为异或门。异或门的逻辑符号和真值表如下。</a:t>
              </a:r>
              <a:r>
                <a:rPr lang="zh-CN" altLang="en-US"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en-US" altLang="zh-CN"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的意思是指两个输入变量</a:t>
              </a:r>
              <a:r>
                <a:rPr lang="en-US" altLang="zh-CN" sz="2400" b="1" dirty="0">
                  <a:latin typeface="黑体" panose="02010609060101010101" pitchFamily="49" charset="-122"/>
                  <a:ea typeface="黑体" panose="02010609060101010101" pitchFamily="49" charset="-122"/>
                </a:rPr>
                <a:t>A</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B</a:t>
              </a:r>
              <a:r>
                <a:rPr lang="zh-CN" altLang="en-US" sz="2400" b="1" dirty="0">
                  <a:latin typeface="黑体" panose="02010609060101010101" pitchFamily="49" charset="-122"/>
                  <a:ea typeface="黑体" panose="02010609060101010101" pitchFamily="49" charset="-122"/>
                </a:rPr>
                <a:t>的状态为</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的个数等于</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个时，输出为</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p>
          </p:txBody>
        </p:sp>
        <p:sp>
          <p:nvSpPr>
            <p:cNvPr id="59404" name="AutoShape 69"/>
            <p:cNvSpPr/>
            <p:nvPr/>
          </p:nvSpPr>
          <p:spPr>
            <a:xfrm>
              <a:off x="612" y="969"/>
              <a:ext cx="144" cy="144"/>
            </a:xfrm>
            <a:prstGeom prst="flowChartOr">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aphicFrame>
          <p:nvGraphicFramePr>
            <p:cNvPr id="59405" name="Object 70"/>
            <p:cNvGraphicFramePr>
              <a:graphicFrameLocks noChangeAspect="1"/>
            </p:cNvGraphicFramePr>
            <p:nvPr/>
          </p:nvGraphicFramePr>
          <p:xfrm>
            <a:off x="1837" y="546"/>
            <a:ext cx="1758" cy="279"/>
          </p:xfrm>
          <a:graphic>
            <a:graphicData uri="http://schemas.openxmlformats.org/presentationml/2006/ole">
              <mc:AlternateContent xmlns:mc="http://schemas.openxmlformats.org/markup-compatibility/2006">
                <mc:Choice xmlns:v="urn:schemas-microsoft-com:vml" Requires="v">
                  <p:oleObj spid="_x0000_s13315" r:id="rId4" imgW="23479125" imgH="3733800" progId="Equation.3">
                    <p:embed/>
                  </p:oleObj>
                </mc:Choice>
                <mc:Fallback>
                  <p:oleObj r:id="rId4" imgW="23479125" imgH="3733800" progId="Equation.3">
                    <p:embed/>
                    <p:pic>
                      <p:nvPicPr>
                        <p:cNvPr id="0" name="图片 3101"/>
                        <p:cNvPicPr/>
                        <p:nvPr/>
                      </p:nvPicPr>
                      <p:blipFill>
                        <a:blip r:embed="rId5"/>
                        <a:stretch>
                          <a:fillRect/>
                        </a:stretch>
                      </p:blipFill>
                      <p:spPr>
                        <a:xfrm>
                          <a:off x="1837" y="546"/>
                          <a:ext cx="1758" cy="279"/>
                        </a:xfrm>
                        <a:prstGeom prst="rect">
                          <a:avLst/>
                        </a:prstGeom>
                        <a:noFill/>
                        <a:ln w="38100">
                          <a:noFill/>
                          <a:miter/>
                        </a:ln>
                      </p:spPr>
                    </p:pic>
                  </p:oleObj>
                </mc:Fallback>
              </mc:AlternateContent>
            </a:graphicData>
          </a:graphic>
        </p:graphicFrame>
      </p:grpSp>
      <p:pic>
        <p:nvPicPr>
          <p:cNvPr id="44042" name="图片 2"/>
          <p:cNvPicPr>
            <a:picLocks noChangeAspect="1"/>
          </p:cNvPicPr>
          <p:nvPr/>
        </p:nvPicPr>
        <p:blipFill>
          <a:blip r:embed="rId6"/>
          <a:stretch>
            <a:fillRect/>
          </a:stretch>
        </p:blipFill>
        <p:spPr>
          <a:xfrm>
            <a:off x="3289300" y="4919663"/>
            <a:ext cx="1687513" cy="7429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8855"/>
                                        </p:tgtEl>
                                        <p:attrNameLst>
                                          <p:attrName>style.visibility</p:attrName>
                                        </p:attrNameLst>
                                      </p:cBhvr>
                                      <p:to>
                                        <p:strVal val="visible"/>
                                      </p:to>
                                    </p:set>
                                    <p:animEffect transition="in" filter="wipe(left)">
                                      <p:cBhvr>
                                        <p:cTn id="7" dur="500"/>
                                        <p:tgtEl>
                                          <p:spTgt spid="11885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18799"/>
                                        </p:tgtEl>
                                        <p:attrNameLst>
                                          <p:attrName>style.visibility</p:attrName>
                                        </p:attrNameLst>
                                      </p:cBhvr>
                                      <p:to>
                                        <p:strVal val="visible"/>
                                      </p:to>
                                    </p:set>
                                    <p:anim calcmode="lin" valueType="num">
                                      <p:cBhvr additive="base">
                                        <p:cTn id="11" dur="500" fill="hold"/>
                                        <p:tgtEl>
                                          <p:spTgt spid="118799"/>
                                        </p:tgtEl>
                                        <p:attrNameLst>
                                          <p:attrName>ppt_x</p:attrName>
                                        </p:attrNameLst>
                                      </p:cBhvr>
                                      <p:tavLst>
                                        <p:tav tm="0">
                                          <p:val>
                                            <p:strVal val="#ppt_x"/>
                                          </p:val>
                                        </p:tav>
                                        <p:tav tm="100000">
                                          <p:val>
                                            <p:strVal val="#ppt_x"/>
                                          </p:val>
                                        </p:tav>
                                      </p:tavLst>
                                    </p:anim>
                                    <p:anim calcmode="lin" valueType="num">
                                      <p:cBhvr additive="base">
                                        <p:cTn id="12" dur="500" fill="hold"/>
                                        <p:tgtEl>
                                          <p:spTgt spid="11879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18813"/>
                                        </p:tgtEl>
                                        <p:attrNameLst>
                                          <p:attrName>style.visibility</p:attrName>
                                        </p:attrNameLst>
                                      </p:cBhvr>
                                      <p:to>
                                        <p:strVal val="visible"/>
                                      </p:to>
                                    </p:set>
                                    <p:anim calcmode="lin" valueType="num">
                                      <p:cBhvr additive="base">
                                        <p:cTn id="16" dur="500" fill="hold"/>
                                        <p:tgtEl>
                                          <p:spTgt spid="118813"/>
                                        </p:tgtEl>
                                        <p:attrNameLst>
                                          <p:attrName>ppt_x</p:attrName>
                                        </p:attrNameLst>
                                      </p:cBhvr>
                                      <p:tavLst>
                                        <p:tav tm="0">
                                          <p:val>
                                            <p:strVal val="#ppt_x"/>
                                          </p:val>
                                        </p:tav>
                                        <p:tav tm="100000">
                                          <p:val>
                                            <p:strVal val="#ppt_x"/>
                                          </p:val>
                                        </p:tav>
                                      </p:tavLst>
                                    </p:anim>
                                    <p:anim calcmode="lin" valueType="num">
                                      <p:cBhvr additive="base">
                                        <p:cTn id="17" dur="500" fill="hold"/>
                                        <p:tgtEl>
                                          <p:spTgt spid="118813"/>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44042"/>
                                        </p:tgtEl>
                                        <p:attrNameLst>
                                          <p:attrName>style.visibility</p:attrName>
                                        </p:attrNameLst>
                                      </p:cBhvr>
                                      <p:to>
                                        <p:strVal val="visible"/>
                                      </p:to>
                                    </p:set>
                                    <p:anim calcmode="lin" valueType="num">
                                      <p:cBhvr additive="base">
                                        <p:cTn id="21" dur="500" fill="hold"/>
                                        <p:tgtEl>
                                          <p:spTgt spid="44042"/>
                                        </p:tgtEl>
                                        <p:attrNameLst>
                                          <p:attrName>ppt_x</p:attrName>
                                        </p:attrNameLst>
                                      </p:cBhvr>
                                      <p:tavLst>
                                        <p:tav tm="0">
                                          <p:val>
                                            <p:strVal val="#ppt_x"/>
                                          </p:val>
                                        </p:tav>
                                        <p:tav tm="100000">
                                          <p:val>
                                            <p:strVal val="#ppt_x"/>
                                          </p:val>
                                        </p:tav>
                                      </p:tavLst>
                                    </p:anim>
                                    <p:anim calcmode="lin" valueType="num">
                                      <p:cBhvr additive="base">
                                        <p:cTn id="22" dur="500" fill="hold"/>
                                        <p:tgtEl>
                                          <p:spTgt spid="4404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8798"/>
                                        </p:tgtEl>
                                        <p:attrNameLst>
                                          <p:attrName>style.visibility</p:attrName>
                                        </p:attrNameLst>
                                      </p:cBhvr>
                                      <p:to>
                                        <p:strVal val="visible"/>
                                      </p:to>
                                    </p:set>
                                    <p:anim calcmode="lin" valueType="num">
                                      <p:cBhvr additive="base">
                                        <p:cTn id="27" dur="500" fill="hold"/>
                                        <p:tgtEl>
                                          <p:spTgt spid="118798"/>
                                        </p:tgtEl>
                                        <p:attrNameLst>
                                          <p:attrName>ppt_x</p:attrName>
                                        </p:attrNameLst>
                                      </p:cBhvr>
                                      <p:tavLst>
                                        <p:tav tm="0">
                                          <p:val>
                                            <p:strVal val="#ppt_x"/>
                                          </p:val>
                                        </p:tav>
                                        <p:tav tm="100000">
                                          <p:val>
                                            <p:strVal val="#ppt_x"/>
                                          </p:val>
                                        </p:tav>
                                      </p:tavLst>
                                    </p:anim>
                                    <p:anim calcmode="lin" valueType="num">
                                      <p:cBhvr additive="base">
                                        <p:cTn id="28" dur="500" fill="hold"/>
                                        <p:tgtEl>
                                          <p:spTgt spid="118798"/>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fill="hold" nodeType="afterEffect">
                                  <p:stCondLst>
                                    <p:cond delay="0"/>
                                  </p:stCondLst>
                                  <p:childTnLst>
                                    <p:set>
                                      <p:cBhvr>
                                        <p:cTn id="31" dur="1" fill="hold">
                                          <p:stCondLst>
                                            <p:cond delay="0"/>
                                          </p:stCondLst>
                                        </p:cTn>
                                        <p:tgtEl>
                                          <p:spTgt spid="118786"/>
                                        </p:tgtEl>
                                        <p:attrNameLst>
                                          <p:attrName>style.visibility</p:attrName>
                                        </p:attrNameLst>
                                      </p:cBhvr>
                                      <p:to>
                                        <p:strVal val="visible"/>
                                      </p:to>
                                    </p:set>
                                    <p:anim calcmode="lin" valueType="num">
                                      <p:cBhvr additive="base">
                                        <p:cTn id="32" dur="500" fill="hold"/>
                                        <p:tgtEl>
                                          <p:spTgt spid="118786"/>
                                        </p:tgtEl>
                                        <p:attrNameLst>
                                          <p:attrName>ppt_x</p:attrName>
                                        </p:attrNameLst>
                                      </p:cBhvr>
                                      <p:tavLst>
                                        <p:tav tm="0">
                                          <p:val>
                                            <p:strVal val="#ppt_x"/>
                                          </p:val>
                                        </p:tav>
                                        <p:tav tm="100000">
                                          <p:val>
                                            <p:strVal val="#ppt_x"/>
                                          </p:val>
                                        </p:tav>
                                      </p:tavLst>
                                    </p:anim>
                                    <p:anim calcmode="lin" valueType="num">
                                      <p:cBhvr additive="base">
                                        <p:cTn id="33" dur="500" fill="hold"/>
                                        <p:tgtEl>
                                          <p:spTgt spid="1187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47</a:t>
            </a:fld>
            <a:r>
              <a:rPr lang="zh-CN" altLang="en-US" sz="1400" dirty="0">
                <a:ea typeface="楷体_GB2312"/>
              </a:rPr>
              <a:t>）</a:t>
            </a:r>
          </a:p>
        </p:txBody>
      </p:sp>
      <p:sp>
        <p:nvSpPr>
          <p:cNvPr id="61443" name="Text Box 2"/>
          <p:cNvSpPr txBox="1"/>
          <p:nvPr/>
        </p:nvSpPr>
        <p:spPr>
          <a:xfrm>
            <a:off x="657225" y="104775"/>
            <a:ext cx="5849938"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chemeClr val="tx2"/>
                </a:solidFill>
                <a:latin typeface="黑体" panose="02010609060101010101" pitchFamily="49" charset="-122"/>
                <a:ea typeface="黑体" panose="02010609060101010101" pitchFamily="49" charset="-122"/>
              </a:rPr>
              <a:t>（</a:t>
            </a:r>
            <a:r>
              <a:rPr lang="en-US" altLang="zh-CN" b="1" dirty="0">
                <a:solidFill>
                  <a:schemeClr val="tx2"/>
                </a:solidFill>
                <a:latin typeface="黑体" panose="02010609060101010101" pitchFamily="49" charset="-122"/>
                <a:ea typeface="黑体" panose="02010609060101010101" pitchFamily="49" charset="-122"/>
              </a:rPr>
              <a:t>5</a:t>
            </a:r>
            <a:r>
              <a:rPr lang="zh-CN" altLang="en-US" b="1" dirty="0">
                <a:solidFill>
                  <a:schemeClr val="tx2"/>
                </a:solidFill>
                <a:latin typeface="黑体" panose="02010609060101010101" pitchFamily="49" charset="-122"/>
                <a:ea typeface="黑体" panose="02010609060101010101" pitchFamily="49" charset="-122"/>
              </a:rPr>
              <a:t>）同或逻辑</a:t>
            </a:r>
          </a:p>
        </p:txBody>
      </p:sp>
      <p:sp>
        <p:nvSpPr>
          <p:cNvPr id="119811" name="Text Box 3"/>
          <p:cNvSpPr txBox="1"/>
          <p:nvPr/>
        </p:nvSpPr>
        <p:spPr>
          <a:xfrm>
            <a:off x="385763" y="3384550"/>
            <a:ext cx="5176837" cy="79216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ea typeface="黑体" panose="02010609060101010101" pitchFamily="49" charset="-122"/>
              </a:rPr>
              <a:t>    </a:t>
            </a:r>
            <a:r>
              <a:rPr lang="zh-CN" altLang="en-US" sz="2400" b="1" dirty="0">
                <a:ea typeface="黑体" panose="02010609060101010101" pitchFamily="49" charset="-122"/>
              </a:rPr>
              <a:t>同或逻辑与异或逻辑的关系既互为相反，又互为对偶，即有</a:t>
            </a:r>
          </a:p>
        </p:txBody>
      </p:sp>
      <p:grpSp>
        <p:nvGrpSpPr>
          <p:cNvPr id="119812" name="Group 4"/>
          <p:cNvGrpSpPr/>
          <p:nvPr/>
        </p:nvGrpSpPr>
        <p:grpSpPr>
          <a:xfrm>
            <a:off x="5021263" y="4441825"/>
            <a:ext cx="3811587" cy="2136775"/>
            <a:chOff x="3163" y="2764"/>
            <a:chExt cx="2401" cy="1346"/>
          </a:xfrm>
        </p:grpSpPr>
        <p:sp>
          <p:nvSpPr>
            <p:cNvPr id="61497" name="AutoShape 5"/>
            <p:cNvSpPr>
              <a:spLocks noChangeAspect="1" noTextEdit="1"/>
            </p:cNvSpPr>
            <p:nvPr/>
          </p:nvSpPr>
          <p:spPr>
            <a:xfrm>
              <a:off x="3163" y="2764"/>
              <a:ext cx="2381" cy="1346"/>
            </a:xfrm>
            <a:prstGeom prst="rect">
              <a:avLst/>
            </a:prstGeom>
            <a:solidFill>
              <a:srgbClr val="D9FFEC"/>
            </a:solidFill>
            <a:ln w="9525">
              <a:noFill/>
            </a:ln>
          </p:spPr>
          <p:txBody>
            <a:bodyPr/>
            <a:lstStyle/>
            <a:p>
              <a:endParaRPr lang="zh-CN" altLang="en-US"/>
            </a:p>
          </p:txBody>
        </p:sp>
        <p:sp>
          <p:nvSpPr>
            <p:cNvPr id="61498" name="Rectangle 6"/>
            <p:cNvSpPr/>
            <p:nvPr/>
          </p:nvSpPr>
          <p:spPr>
            <a:xfrm>
              <a:off x="5076" y="2901"/>
              <a:ext cx="488" cy="42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61499" name="Rectangle 7"/>
            <p:cNvSpPr/>
            <p:nvPr/>
          </p:nvSpPr>
          <p:spPr>
            <a:xfrm>
              <a:off x="5251" y="3018"/>
              <a:ext cx="129" cy="27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900" i="1" dirty="0">
                  <a:solidFill>
                    <a:srgbClr val="000000"/>
                  </a:solidFill>
                  <a:ea typeface="楷体_GB2312"/>
                </a:rPr>
                <a:t>Y</a:t>
              </a:r>
              <a:endParaRPr lang="en-US" altLang="zh-CN" sz="2400" dirty="0">
                <a:ea typeface="楷体_GB2312"/>
              </a:endParaRPr>
            </a:p>
          </p:txBody>
        </p:sp>
        <p:sp>
          <p:nvSpPr>
            <p:cNvPr id="61500" name="Line 8"/>
            <p:cNvSpPr/>
            <p:nvPr/>
          </p:nvSpPr>
          <p:spPr>
            <a:xfrm>
              <a:off x="4354" y="3135"/>
              <a:ext cx="702" cy="0"/>
            </a:xfrm>
            <a:prstGeom prst="line">
              <a:avLst/>
            </a:prstGeom>
            <a:ln w="31750" cap="flat" cmpd="sng">
              <a:solidFill>
                <a:srgbClr val="000000"/>
              </a:solidFill>
              <a:prstDash val="solid"/>
              <a:headEnd type="none" w="med" len="med"/>
              <a:tailEnd type="none" w="med" len="med"/>
            </a:ln>
          </p:spPr>
        </p:sp>
        <p:sp>
          <p:nvSpPr>
            <p:cNvPr id="61501" name="Line 9"/>
            <p:cNvSpPr/>
            <p:nvPr/>
          </p:nvSpPr>
          <p:spPr>
            <a:xfrm>
              <a:off x="3651" y="3291"/>
              <a:ext cx="703" cy="0"/>
            </a:xfrm>
            <a:prstGeom prst="line">
              <a:avLst/>
            </a:prstGeom>
            <a:ln w="31750" cap="flat" cmpd="sng">
              <a:solidFill>
                <a:srgbClr val="000000"/>
              </a:solidFill>
              <a:prstDash val="solid"/>
              <a:headEnd type="none" w="med" len="med"/>
              <a:tailEnd type="none" w="med" len="med"/>
            </a:ln>
          </p:spPr>
        </p:sp>
        <p:sp>
          <p:nvSpPr>
            <p:cNvPr id="61502" name="Line 10"/>
            <p:cNvSpPr/>
            <p:nvPr/>
          </p:nvSpPr>
          <p:spPr>
            <a:xfrm>
              <a:off x="3651" y="2979"/>
              <a:ext cx="703" cy="0"/>
            </a:xfrm>
            <a:prstGeom prst="line">
              <a:avLst/>
            </a:prstGeom>
            <a:ln w="31750" cap="flat" cmpd="sng">
              <a:solidFill>
                <a:srgbClr val="000000"/>
              </a:solidFill>
              <a:prstDash val="solid"/>
              <a:headEnd type="none" w="med" len="med"/>
              <a:tailEnd type="none" w="med" len="med"/>
            </a:ln>
          </p:spPr>
        </p:sp>
        <p:sp>
          <p:nvSpPr>
            <p:cNvPr id="61503" name="Rectangle 11"/>
            <p:cNvSpPr/>
            <p:nvPr/>
          </p:nvSpPr>
          <p:spPr>
            <a:xfrm>
              <a:off x="3163" y="2764"/>
              <a:ext cx="488" cy="81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61504" name="Rectangle 12"/>
            <p:cNvSpPr/>
            <p:nvPr/>
          </p:nvSpPr>
          <p:spPr>
            <a:xfrm>
              <a:off x="3319" y="2803"/>
              <a:ext cx="142" cy="27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900" i="1" dirty="0">
                  <a:solidFill>
                    <a:srgbClr val="000000"/>
                  </a:solidFill>
                  <a:ea typeface="楷体_GB2312"/>
                </a:rPr>
                <a:t>A</a:t>
              </a:r>
              <a:endParaRPr lang="en-US" altLang="zh-CN" sz="2400" dirty="0">
                <a:ea typeface="楷体_GB2312"/>
              </a:endParaRPr>
            </a:p>
          </p:txBody>
        </p:sp>
        <p:sp>
          <p:nvSpPr>
            <p:cNvPr id="61505" name="Rectangle 13"/>
            <p:cNvSpPr/>
            <p:nvPr/>
          </p:nvSpPr>
          <p:spPr>
            <a:xfrm>
              <a:off x="3319" y="3213"/>
              <a:ext cx="142" cy="27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900" i="1" dirty="0">
                  <a:solidFill>
                    <a:srgbClr val="000000"/>
                  </a:solidFill>
                  <a:ea typeface="楷体_GB2312"/>
                </a:rPr>
                <a:t>B</a:t>
              </a:r>
              <a:endParaRPr lang="en-US" altLang="zh-CN" sz="2400" dirty="0">
                <a:ea typeface="楷体_GB2312"/>
              </a:endParaRPr>
            </a:p>
          </p:txBody>
        </p:sp>
        <p:sp>
          <p:nvSpPr>
            <p:cNvPr id="61506" name="Rectangle 14"/>
            <p:cNvSpPr/>
            <p:nvPr/>
          </p:nvSpPr>
          <p:spPr>
            <a:xfrm>
              <a:off x="3397" y="3700"/>
              <a:ext cx="1864" cy="27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900" b="1" dirty="0">
                  <a:solidFill>
                    <a:srgbClr val="000000"/>
                  </a:solidFill>
                  <a:latin typeface="宋体" panose="02010600030101010101" pitchFamily="2" charset="-122"/>
                  <a:ea typeface="楷体_GB2312"/>
                </a:rPr>
                <a:t>同或门的逻辑符号</a:t>
              </a:r>
              <a:endParaRPr lang="zh-CN" altLang="en-US" sz="2400" b="1" dirty="0">
                <a:ea typeface="楷体_GB2312"/>
              </a:endParaRPr>
            </a:p>
          </p:txBody>
        </p:sp>
        <p:sp>
          <p:nvSpPr>
            <p:cNvPr id="61507" name="Rectangle 15"/>
            <p:cNvSpPr/>
            <p:nvPr/>
          </p:nvSpPr>
          <p:spPr>
            <a:xfrm>
              <a:off x="4139" y="2823"/>
              <a:ext cx="527" cy="624"/>
            </a:xfrm>
            <a:prstGeom prst="rect">
              <a:avLst/>
            </a:prstGeom>
            <a:solidFill>
              <a:srgbClr val="FFFFFF"/>
            </a:solidFill>
            <a:ln w="3175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61508" name="Rectangle 16"/>
            <p:cNvSpPr/>
            <p:nvPr/>
          </p:nvSpPr>
          <p:spPr>
            <a:xfrm>
              <a:off x="4236" y="2881"/>
              <a:ext cx="153" cy="32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400" dirty="0">
                  <a:solidFill>
                    <a:srgbClr val="000000"/>
                  </a:solidFill>
                  <a:ea typeface="楷体_GB2312"/>
                </a:rPr>
                <a:t>=</a:t>
              </a:r>
              <a:endParaRPr lang="en-US" altLang="zh-CN" sz="2400" dirty="0">
                <a:ea typeface="楷体_GB2312"/>
              </a:endParaRPr>
            </a:p>
          </p:txBody>
        </p:sp>
      </p:grpSp>
      <p:grpSp>
        <p:nvGrpSpPr>
          <p:cNvPr id="119825" name="Group 17"/>
          <p:cNvGrpSpPr/>
          <p:nvPr/>
        </p:nvGrpSpPr>
        <p:grpSpPr>
          <a:xfrm>
            <a:off x="173038" y="4584700"/>
            <a:ext cx="2593975" cy="1935163"/>
            <a:chOff x="584" y="2840"/>
            <a:chExt cx="1634" cy="1219"/>
          </a:xfrm>
        </p:grpSpPr>
        <p:sp>
          <p:nvSpPr>
            <p:cNvPr id="61459" name="AutoShape 18"/>
            <p:cNvSpPr>
              <a:spLocks noChangeAspect="1" noTextEdit="1"/>
            </p:cNvSpPr>
            <p:nvPr/>
          </p:nvSpPr>
          <p:spPr>
            <a:xfrm>
              <a:off x="584" y="2840"/>
              <a:ext cx="1634" cy="1219"/>
            </a:xfrm>
            <a:prstGeom prst="rect">
              <a:avLst/>
            </a:prstGeom>
            <a:solidFill>
              <a:srgbClr val="D9FFEC"/>
            </a:solidFill>
            <a:ln w="9525">
              <a:noFill/>
            </a:ln>
          </p:spPr>
          <p:txBody>
            <a:bodyPr/>
            <a:lstStyle/>
            <a:p>
              <a:endParaRPr lang="zh-CN" altLang="en-US"/>
            </a:p>
          </p:txBody>
        </p:sp>
        <p:sp>
          <p:nvSpPr>
            <p:cNvPr id="61460" name="Rectangle 19"/>
            <p:cNvSpPr/>
            <p:nvPr/>
          </p:nvSpPr>
          <p:spPr>
            <a:xfrm>
              <a:off x="740" y="2893"/>
              <a:ext cx="684"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i="1" dirty="0">
                  <a:solidFill>
                    <a:srgbClr val="000000"/>
                  </a:solidFill>
                  <a:ea typeface="楷体_GB2312"/>
                </a:rPr>
                <a:t>A          B</a:t>
              </a:r>
              <a:endParaRPr lang="en-US" altLang="zh-CN" sz="2400" dirty="0">
                <a:ea typeface="楷体_GB2312"/>
              </a:endParaRPr>
            </a:p>
          </p:txBody>
        </p:sp>
        <p:sp>
          <p:nvSpPr>
            <p:cNvPr id="61461" name="Rectangle 20"/>
            <p:cNvSpPr/>
            <p:nvPr/>
          </p:nvSpPr>
          <p:spPr>
            <a:xfrm>
              <a:off x="1852" y="2893"/>
              <a:ext cx="10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i="1" dirty="0">
                  <a:solidFill>
                    <a:srgbClr val="000000"/>
                  </a:solidFill>
                  <a:ea typeface="楷体_GB2312"/>
                </a:rPr>
                <a:t>Y</a:t>
              </a:r>
              <a:endParaRPr lang="en-US" altLang="zh-CN" sz="2400" dirty="0">
                <a:ea typeface="楷体_GB2312"/>
              </a:endParaRPr>
            </a:p>
          </p:txBody>
        </p:sp>
        <p:sp>
          <p:nvSpPr>
            <p:cNvPr id="61462" name="Rectangle 21"/>
            <p:cNvSpPr/>
            <p:nvPr/>
          </p:nvSpPr>
          <p:spPr>
            <a:xfrm>
              <a:off x="596" y="2887"/>
              <a:ext cx="997"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61463" name="Line 22"/>
            <p:cNvSpPr/>
            <p:nvPr/>
          </p:nvSpPr>
          <p:spPr>
            <a:xfrm>
              <a:off x="596" y="2887"/>
              <a:ext cx="997" cy="0"/>
            </a:xfrm>
            <a:prstGeom prst="line">
              <a:avLst/>
            </a:prstGeom>
            <a:ln w="0" cap="flat" cmpd="sng">
              <a:solidFill>
                <a:srgbClr val="000000"/>
              </a:solidFill>
              <a:prstDash val="solid"/>
              <a:headEnd type="none" w="med" len="med"/>
              <a:tailEnd type="none" w="med" len="med"/>
            </a:ln>
          </p:spPr>
        </p:sp>
        <p:sp>
          <p:nvSpPr>
            <p:cNvPr id="61464" name="Rectangle 23"/>
            <p:cNvSpPr/>
            <p:nvPr/>
          </p:nvSpPr>
          <p:spPr>
            <a:xfrm>
              <a:off x="1593" y="2887"/>
              <a:ext cx="6"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61465" name="Line 24"/>
            <p:cNvSpPr/>
            <p:nvPr/>
          </p:nvSpPr>
          <p:spPr>
            <a:xfrm>
              <a:off x="1593" y="2887"/>
              <a:ext cx="6" cy="0"/>
            </a:xfrm>
            <a:prstGeom prst="line">
              <a:avLst/>
            </a:prstGeom>
            <a:ln w="0" cap="flat" cmpd="sng">
              <a:solidFill>
                <a:srgbClr val="000000"/>
              </a:solidFill>
              <a:prstDash val="solid"/>
              <a:headEnd type="none" w="med" len="med"/>
              <a:tailEnd type="none" w="med" len="med"/>
            </a:ln>
          </p:spPr>
        </p:sp>
        <p:sp>
          <p:nvSpPr>
            <p:cNvPr id="61466" name="Line 25"/>
            <p:cNvSpPr/>
            <p:nvPr/>
          </p:nvSpPr>
          <p:spPr>
            <a:xfrm>
              <a:off x="1593" y="2887"/>
              <a:ext cx="0" cy="6"/>
            </a:xfrm>
            <a:prstGeom prst="line">
              <a:avLst/>
            </a:prstGeom>
            <a:ln w="0" cap="flat" cmpd="sng">
              <a:solidFill>
                <a:srgbClr val="000000"/>
              </a:solidFill>
              <a:prstDash val="solid"/>
              <a:headEnd type="none" w="med" len="med"/>
              <a:tailEnd type="none" w="med" len="med"/>
            </a:ln>
          </p:spPr>
        </p:sp>
        <p:sp>
          <p:nvSpPr>
            <p:cNvPr id="61467" name="Rectangle 26"/>
            <p:cNvSpPr/>
            <p:nvPr/>
          </p:nvSpPr>
          <p:spPr>
            <a:xfrm>
              <a:off x="1599" y="2887"/>
              <a:ext cx="601" cy="6"/>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61468" name="Line 27"/>
            <p:cNvSpPr/>
            <p:nvPr/>
          </p:nvSpPr>
          <p:spPr>
            <a:xfrm>
              <a:off x="1599" y="2887"/>
              <a:ext cx="601" cy="0"/>
            </a:xfrm>
            <a:prstGeom prst="line">
              <a:avLst/>
            </a:prstGeom>
            <a:ln w="0" cap="flat" cmpd="sng">
              <a:solidFill>
                <a:srgbClr val="000000"/>
              </a:solidFill>
              <a:prstDash val="solid"/>
              <a:headEnd type="none" w="med" len="med"/>
              <a:tailEnd type="none" w="med" len="med"/>
            </a:ln>
          </p:spPr>
        </p:sp>
        <p:sp>
          <p:nvSpPr>
            <p:cNvPr id="61469" name="Rectangle 28"/>
            <p:cNvSpPr/>
            <p:nvPr/>
          </p:nvSpPr>
          <p:spPr>
            <a:xfrm>
              <a:off x="1593" y="2893"/>
              <a:ext cx="6" cy="20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61470" name="Line 29"/>
            <p:cNvSpPr/>
            <p:nvPr/>
          </p:nvSpPr>
          <p:spPr>
            <a:xfrm>
              <a:off x="1593" y="2893"/>
              <a:ext cx="0" cy="209"/>
            </a:xfrm>
            <a:prstGeom prst="line">
              <a:avLst/>
            </a:prstGeom>
            <a:ln w="0" cap="flat" cmpd="sng">
              <a:solidFill>
                <a:srgbClr val="000000"/>
              </a:solidFill>
              <a:prstDash val="solid"/>
              <a:headEnd type="none" w="med" len="med"/>
              <a:tailEnd type="none" w="med" len="med"/>
            </a:ln>
          </p:spPr>
        </p:sp>
        <p:sp>
          <p:nvSpPr>
            <p:cNvPr id="61471" name="Rectangle 30"/>
            <p:cNvSpPr/>
            <p:nvPr/>
          </p:nvSpPr>
          <p:spPr>
            <a:xfrm>
              <a:off x="716" y="3113"/>
              <a:ext cx="123" cy="221"/>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0            </a:t>
              </a:r>
              <a:endParaRPr lang="en-US" altLang="zh-CN" sz="2400" dirty="0">
                <a:ea typeface="楷体_GB2312"/>
              </a:endParaRPr>
            </a:p>
          </p:txBody>
        </p:sp>
        <p:sp>
          <p:nvSpPr>
            <p:cNvPr id="61472" name="Rectangle 31"/>
            <p:cNvSpPr/>
            <p:nvPr/>
          </p:nvSpPr>
          <p:spPr>
            <a:xfrm>
              <a:off x="1349" y="3113"/>
              <a:ext cx="9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0</a:t>
              </a:r>
              <a:endParaRPr lang="en-US" altLang="zh-CN" sz="2400" dirty="0">
                <a:ea typeface="楷体_GB2312"/>
              </a:endParaRPr>
            </a:p>
          </p:txBody>
        </p:sp>
        <p:sp>
          <p:nvSpPr>
            <p:cNvPr id="61473" name="Rectangle 32"/>
            <p:cNvSpPr/>
            <p:nvPr/>
          </p:nvSpPr>
          <p:spPr>
            <a:xfrm>
              <a:off x="716" y="3328"/>
              <a:ext cx="736"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0            1</a:t>
              </a:r>
              <a:endParaRPr lang="en-US" altLang="zh-CN" sz="2400" dirty="0">
                <a:ea typeface="楷体_GB2312"/>
              </a:endParaRPr>
            </a:p>
          </p:txBody>
        </p:sp>
        <p:sp>
          <p:nvSpPr>
            <p:cNvPr id="61474" name="Rectangle 33"/>
            <p:cNvSpPr/>
            <p:nvPr/>
          </p:nvSpPr>
          <p:spPr>
            <a:xfrm>
              <a:off x="716" y="3543"/>
              <a:ext cx="736"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1            0</a:t>
              </a:r>
              <a:endParaRPr lang="en-US" altLang="zh-CN" sz="2400" dirty="0">
                <a:ea typeface="楷体_GB2312"/>
              </a:endParaRPr>
            </a:p>
          </p:txBody>
        </p:sp>
        <p:sp>
          <p:nvSpPr>
            <p:cNvPr id="61475" name="Rectangle 34"/>
            <p:cNvSpPr/>
            <p:nvPr/>
          </p:nvSpPr>
          <p:spPr>
            <a:xfrm>
              <a:off x="716" y="3757"/>
              <a:ext cx="644"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1            </a:t>
              </a:r>
              <a:endParaRPr lang="en-US" altLang="zh-CN" sz="2400" dirty="0">
                <a:ea typeface="楷体_GB2312"/>
              </a:endParaRPr>
            </a:p>
          </p:txBody>
        </p:sp>
        <p:sp>
          <p:nvSpPr>
            <p:cNvPr id="61476" name="Rectangle 35"/>
            <p:cNvSpPr/>
            <p:nvPr/>
          </p:nvSpPr>
          <p:spPr>
            <a:xfrm>
              <a:off x="1389" y="3757"/>
              <a:ext cx="9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1</a:t>
              </a:r>
              <a:endParaRPr lang="en-US" altLang="zh-CN" sz="2400" dirty="0">
                <a:ea typeface="楷体_GB2312"/>
              </a:endParaRPr>
            </a:p>
          </p:txBody>
        </p:sp>
        <p:sp>
          <p:nvSpPr>
            <p:cNvPr id="61477" name="Rectangle 36"/>
            <p:cNvSpPr/>
            <p:nvPr/>
          </p:nvSpPr>
          <p:spPr>
            <a:xfrm>
              <a:off x="1852" y="3113"/>
              <a:ext cx="9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1</a:t>
              </a:r>
              <a:endParaRPr lang="en-US" altLang="zh-CN" sz="2400" dirty="0">
                <a:ea typeface="楷体_GB2312"/>
              </a:endParaRPr>
            </a:p>
          </p:txBody>
        </p:sp>
        <p:sp>
          <p:nvSpPr>
            <p:cNvPr id="61478" name="Rectangle 37"/>
            <p:cNvSpPr/>
            <p:nvPr/>
          </p:nvSpPr>
          <p:spPr>
            <a:xfrm>
              <a:off x="1852" y="3328"/>
              <a:ext cx="9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0</a:t>
              </a:r>
              <a:endParaRPr lang="en-US" altLang="zh-CN" sz="2400" dirty="0">
                <a:ea typeface="楷体_GB2312"/>
              </a:endParaRPr>
            </a:p>
          </p:txBody>
        </p:sp>
        <p:sp>
          <p:nvSpPr>
            <p:cNvPr id="61479" name="Rectangle 38"/>
            <p:cNvSpPr/>
            <p:nvPr/>
          </p:nvSpPr>
          <p:spPr>
            <a:xfrm>
              <a:off x="1852" y="3543"/>
              <a:ext cx="9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0</a:t>
              </a:r>
              <a:endParaRPr lang="en-US" altLang="zh-CN" sz="2400" dirty="0">
                <a:ea typeface="楷体_GB2312"/>
              </a:endParaRPr>
            </a:p>
          </p:txBody>
        </p:sp>
        <p:sp>
          <p:nvSpPr>
            <p:cNvPr id="61480" name="Rectangle 39"/>
            <p:cNvSpPr/>
            <p:nvPr/>
          </p:nvSpPr>
          <p:spPr>
            <a:xfrm>
              <a:off x="1852" y="3757"/>
              <a:ext cx="92" cy="221"/>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300" dirty="0">
                  <a:solidFill>
                    <a:srgbClr val="000000"/>
                  </a:solidFill>
                  <a:ea typeface="楷体_GB2312"/>
                </a:rPr>
                <a:t>1</a:t>
              </a:r>
              <a:endParaRPr lang="en-US" altLang="zh-CN" sz="2400" dirty="0">
                <a:ea typeface="楷体_GB2312"/>
              </a:endParaRPr>
            </a:p>
          </p:txBody>
        </p:sp>
        <p:sp>
          <p:nvSpPr>
            <p:cNvPr id="61481" name="Rectangle 40"/>
            <p:cNvSpPr/>
            <p:nvPr/>
          </p:nvSpPr>
          <p:spPr>
            <a:xfrm>
              <a:off x="596" y="3102"/>
              <a:ext cx="997"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61482" name="Line 41"/>
            <p:cNvSpPr/>
            <p:nvPr/>
          </p:nvSpPr>
          <p:spPr>
            <a:xfrm>
              <a:off x="596" y="3102"/>
              <a:ext cx="997" cy="0"/>
            </a:xfrm>
            <a:prstGeom prst="line">
              <a:avLst/>
            </a:prstGeom>
            <a:ln w="0" cap="flat" cmpd="sng">
              <a:solidFill>
                <a:srgbClr val="000000"/>
              </a:solidFill>
              <a:prstDash val="solid"/>
              <a:headEnd type="none" w="med" len="med"/>
              <a:tailEnd type="none" w="med" len="med"/>
            </a:ln>
          </p:spPr>
        </p:sp>
        <p:sp>
          <p:nvSpPr>
            <p:cNvPr id="61483" name="Rectangle 42"/>
            <p:cNvSpPr/>
            <p:nvPr/>
          </p:nvSpPr>
          <p:spPr>
            <a:xfrm>
              <a:off x="1593" y="3102"/>
              <a:ext cx="6"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61484" name="Line 43"/>
            <p:cNvSpPr/>
            <p:nvPr/>
          </p:nvSpPr>
          <p:spPr>
            <a:xfrm>
              <a:off x="1593" y="3102"/>
              <a:ext cx="6" cy="0"/>
            </a:xfrm>
            <a:prstGeom prst="line">
              <a:avLst/>
            </a:prstGeom>
            <a:ln w="0" cap="flat" cmpd="sng">
              <a:solidFill>
                <a:srgbClr val="000000"/>
              </a:solidFill>
              <a:prstDash val="solid"/>
              <a:headEnd type="none" w="med" len="med"/>
              <a:tailEnd type="none" w="med" len="med"/>
            </a:ln>
          </p:spPr>
        </p:sp>
        <p:sp>
          <p:nvSpPr>
            <p:cNvPr id="61485" name="Line 44"/>
            <p:cNvSpPr/>
            <p:nvPr/>
          </p:nvSpPr>
          <p:spPr>
            <a:xfrm>
              <a:off x="1593" y="3102"/>
              <a:ext cx="0" cy="5"/>
            </a:xfrm>
            <a:prstGeom prst="line">
              <a:avLst/>
            </a:prstGeom>
            <a:ln w="0" cap="flat" cmpd="sng">
              <a:solidFill>
                <a:srgbClr val="000000"/>
              </a:solidFill>
              <a:prstDash val="solid"/>
              <a:headEnd type="none" w="med" len="med"/>
              <a:tailEnd type="none" w="med" len="med"/>
            </a:ln>
          </p:spPr>
        </p:sp>
        <p:sp>
          <p:nvSpPr>
            <p:cNvPr id="61486" name="Rectangle 45"/>
            <p:cNvSpPr/>
            <p:nvPr/>
          </p:nvSpPr>
          <p:spPr>
            <a:xfrm>
              <a:off x="1599" y="3102"/>
              <a:ext cx="601"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61487" name="Line 46"/>
            <p:cNvSpPr/>
            <p:nvPr/>
          </p:nvSpPr>
          <p:spPr>
            <a:xfrm>
              <a:off x="1599" y="3102"/>
              <a:ext cx="601" cy="0"/>
            </a:xfrm>
            <a:prstGeom prst="line">
              <a:avLst/>
            </a:prstGeom>
            <a:ln w="0" cap="flat" cmpd="sng">
              <a:solidFill>
                <a:srgbClr val="000000"/>
              </a:solidFill>
              <a:prstDash val="solid"/>
              <a:headEnd type="none" w="med" len="med"/>
              <a:tailEnd type="none" w="med" len="med"/>
            </a:ln>
          </p:spPr>
        </p:sp>
        <p:sp>
          <p:nvSpPr>
            <p:cNvPr id="61488" name="Rectangle 47"/>
            <p:cNvSpPr/>
            <p:nvPr/>
          </p:nvSpPr>
          <p:spPr>
            <a:xfrm>
              <a:off x="596" y="3955"/>
              <a:ext cx="997"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61489" name="Line 48"/>
            <p:cNvSpPr/>
            <p:nvPr/>
          </p:nvSpPr>
          <p:spPr>
            <a:xfrm>
              <a:off x="596" y="3955"/>
              <a:ext cx="997" cy="0"/>
            </a:xfrm>
            <a:prstGeom prst="line">
              <a:avLst/>
            </a:prstGeom>
            <a:ln w="0" cap="flat" cmpd="sng">
              <a:solidFill>
                <a:srgbClr val="000000"/>
              </a:solidFill>
              <a:prstDash val="solid"/>
              <a:headEnd type="none" w="med" len="med"/>
              <a:tailEnd type="none" w="med" len="med"/>
            </a:ln>
          </p:spPr>
        </p:sp>
        <p:sp>
          <p:nvSpPr>
            <p:cNvPr id="61490" name="Rectangle 49"/>
            <p:cNvSpPr/>
            <p:nvPr/>
          </p:nvSpPr>
          <p:spPr>
            <a:xfrm>
              <a:off x="1593" y="3107"/>
              <a:ext cx="6" cy="84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61491" name="Line 50"/>
            <p:cNvSpPr/>
            <p:nvPr/>
          </p:nvSpPr>
          <p:spPr>
            <a:xfrm>
              <a:off x="1593" y="3107"/>
              <a:ext cx="0" cy="848"/>
            </a:xfrm>
            <a:prstGeom prst="line">
              <a:avLst/>
            </a:prstGeom>
            <a:ln w="0" cap="flat" cmpd="sng">
              <a:solidFill>
                <a:srgbClr val="000000"/>
              </a:solidFill>
              <a:prstDash val="solid"/>
              <a:headEnd type="none" w="med" len="med"/>
              <a:tailEnd type="none" w="med" len="med"/>
            </a:ln>
          </p:spPr>
        </p:sp>
        <p:sp>
          <p:nvSpPr>
            <p:cNvPr id="61492" name="Rectangle 51"/>
            <p:cNvSpPr/>
            <p:nvPr/>
          </p:nvSpPr>
          <p:spPr>
            <a:xfrm>
              <a:off x="1593" y="3955"/>
              <a:ext cx="6"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61493" name="Line 52"/>
            <p:cNvSpPr/>
            <p:nvPr/>
          </p:nvSpPr>
          <p:spPr>
            <a:xfrm>
              <a:off x="1593" y="3955"/>
              <a:ext cx="6" cy="0"/>
            </a:xfrm>
            <a:prstGeom prst="line">
              <a:avLst/>
            </a:prstGeom>
            <a:ln w="0" cap="flat" cmpd="sng">
              <a:solidFill>
                <a:srgbClr val="000000"/>
              </a:solidFill>
              <a:prstDash val="solid"/>
              <a:headEnd type="none" w="med" len="med"/>
              <a:tailEnd type="none" w="med" len="med"/>
            </a:ln>
          </p:spPr>
        </p:sp>
        <p:sp>
          <p:nvSpPr>
            <p:cNvPr id="61494" name="Line 53"/>
            <p:cNvSpPr/>
            <p:nvPr/>
          </p:nvSpPr>
          <p:spPr>
            <a:xfrm>
              <a:off x="1593" y="3955"/>
              <a:ext cx="0" cy="5"/>
            </a:xfrm>
            <a:prstGeom prst="line">
              <a:avLst/>
            </a:prstGeom>
            <a:ln w="0" cap="flat" cmpd="sng">
              <a:solidFill>
                <a:srgbClr val="000000"/>
              </a:solidFill>
              <a:prstDash val="solid"/>
              <a:headEnd type="none" w="med" len="med"/>
              <a:tailEnd type="none" w="med" len="med"/>
            </a:ln>
          </p:spPr>
        </p:sp>
        <p:sp>
          <p:nvSpPr>
            <p:cNvPr id="61495" name="Rectangle 54"/>
            <p:cNvSpPr/>
            <p:nvPr/>
          </p:nvSpPr>
          <p:spPr>
            <a:xfrm>
              <a:off x="1599" y="3955"/>
              <a:ext cx="601"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61496" name="Line 55"/>
            <p:cNvSpPr/>
            <p:nvPr/>
          </p:nvSpPr>
          <p:spPr>
            <a:xfrm>
              <a:off x="1599" y="3955"/>
              <a:ext cx="601" cy="0"/>
            </a:xfrm>
            <a:prstGeom prst="line">
              <a:avLst/>
            </a:prstGeom>
            <a:ln w="0" cap="flat" cmpd="sng">
              <a:solidFill>
                <a:srgbClr val="000000"/>
              </a:solidFill>
              <a:prstDash val="solid"/>
              <a:headEnd type="none" w="med" len="med"/>
              <a:tailEnd type="none" w="med" len="med"/>
            </a:ln>
          </p:spPr>
        </p:sp>
      </p:grpSp>
      <p:grpSp>
        <p:nvGrpSpPr>
          <p:cNvPr id="119864" name="Group 56"/>
          <p:cNvGrpSpPr/>
          <p:nvPr/>
        </p:nvGrpSpPr>
        <p:grpSpPr>
          <a:xfrm>
            <a:off x="6011863" y="3024188"/>
            <a:ext cx="2667000" cy="1289050"/>
            <a:chOff x="864" y="2928"/>
            <a:chExt cx="1680" cy="812"/>
          </a:xfrm>
        </p:grpSpPr>
        <p:grpSp>
          <p:nvGrpSpPr>
            <p:cNvPr id="61452" name="Group 57"/>
            <p:cNvGrpSpPr/>
            <p:nvPr/>
          </p:nvGrpSpPr>
          <p:grpSpPr>
            <a:xfrm>
              <a:off x="960" y="2928"/>
              <a:ext cx="1584" cy="812"/>
              <a:chOff x="1008" y="3024"/>
              <a:chExt cx="1584" cy="812"/>
            </a:xfrm>
          </p:grpSpPr>
          <p:sp>
            <p:nvSpPr>
              <p:cNvPr id="61454" name="Text Box 58"/>
              <p:cNvSpPr txBox="1"/>
              <p:nvPr/>
            </p:nvSpPr>
            <p:spPr>
              <a:xfrm>
                <a:off x="1008" y="3024"/>
                <a:ext cx="1584" cy="8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40000"/>
                  </a:lnSpc>
                  <a:spcBef>
                    <a:spcPct val="0"/>
                  </a:spcBef>
                  <a:buNone/>
                </a:pPr>
                <a:r>
                  <a:rPr lang="en-US" altLang="zh-CN" sz="2800" dirty="0">
                    <a:ea typeface="楷体_GB2312"/>
                  </a:rPr>
                  <a:t>  </a:t>
                </a:r>
                <a:r>
                  <a:rPr lang="en-US" altLang="zh-CN" sz="2800" i="1" dirty="0">
                    <a:ea typeface="楷体_GB2312"/>
                  </a:rPr>
                  <a:t>A    B</a:t>
                </a:r>
                <a:r>
                  <a:rPr lang="zh-CN" altLang="en-US" sz="2800" dirty="0">
                    <a:ea typeface="楷体_GB2312"/>
                  </a:rPr>
                  <a:t>＝</a:t>
                </a:r>
                <a:r>
                  <a:rPr lang="en-US" altLang="zh-CN" sz="2800" i="1" dirty="0">
                    <a:ea typeface="楷体_GB2312"/>
                  </a:rPr>
                  <a:t>A</a:t>
                </a:r>
                <a:r>
                  <a:rPr lang="en-US" altLang="zh-CN" sz="2800" i="1" dirty="0">
                    <a:ea typeface="楷体_GB2312"/>
                    <a:sym typeface="Symbol" panose="05050102010706020507" pitchFamily="18" charset="2"/>
                  </a:rPr>
                  <a:t> </a:t>
                </a:r>
                <a:r>
                  <a:rPr lang="en-US" altLang="zh-CN" sz="2800" dirty="0">
                    <a:ea typeface="楷体_GB2312"/>
                    <a:sym typeface="Symbol" panose="05050102010706020507" pitchFamily="18" charset="2"/>
                  </a:rPr>
                  <a:t>⊙</a:t>
                </a:r>
                <a:r>
                  <a:rPr lang="en-US" altLang="zh-CN" sz="2800" i="1" dirty="0">
                    <a:ea typeface="楷体_GB2312"/>
                    <a:sym typeface="Symbol" panose="05050102010706020507" pitchFamily="18" charset="2"/>
                  </a:rPr>
                  <a:t>B</a:t>
                </a:r>
              </a:p>
              <a:p>
                <a:pPr marL="0" lvl="0" indent="0" eaLnBrk="1" hangingPunct="1">
                  <a:lnSpc>
                    <a:spcPct val="140000"/>
                  </a:lnSpc>
                  <a:spcBef>
                    <a:spcPct val="0"/>
                  </a:spcBef>
                  <a:buNone/>
                </a:pPr>
                <a:r>
                  <a:rPr lang="en-US" altLang="zh-CN" sz="2800" i="1" dirty="0">
                    <a:ea typeface="楷体_GB2312"/>
                    <a:sym typeface="Symbol" panose="05050102010706020507" pitchFamily="18" charset="2"/>
                  </a:rPr>
                  <a:t>  </a:t>
                </a:r>
                <a:r>
                  <a:rPr lang="en-US" altLang="zh-CN" sz="2800" i="1" dirty="0">
                    <a:ea typeface="楷体_GB2312"/>
                  </a:rPr>
                  <a:t>A</a:t>
                </a:r>
                <a:r>
                  <a:rPr lang="en-US" altLang="zh-CN" sz="2800" dirty="0">
                    <a:ea typeface="楷体_GB2312"/>
                    <a:sym typeface="Symbol" panose="05050102010706020507" pitchFamily="18" charset="2"/>
                  </a:rPr>
                  <a:t>⊙</a:t>
                </a:r>
                <a:r>
                  <a:rPr lang="en-US" altLang="zh-CN" sz="2800" i="1" dirty="0">
                    <a:ea typeface="楷体_GB2312"/>
                  </a:rPr>
                  <a:t>B</a:t>
                </a:r>
                <a:r>
                  <a:rPr lang="zh-CN" altLang="en-US" sz="2800" dirty="0">
                    <a:ea typeface="楷体_GB2312"/>
                  </a:rPr>
                  <a:t>＝</a:t>
                </a:r>
                <a:r>
                  <a:rPr lang="en-US" altLang="zh-CN" sz="2800" i="1" dirty="0">
                    <a:ea typeface="楷体_GB2312"/>
                  </a:rPr>
                  <a:t>A     </a:t>
                </a:r>
                <a:r>
                  <a:rPr lang="en-US" altLang="zh-CN" sz="2800" i="1" dirty="0">
                    <a:ea typeface="楷体_GB2312"/>
                    <a:sym typeface="Symbol" panose="05050102010706020507" pitchFamily="18" charset="2"/>
                  </a:rPr>
                  <a:t>B</a:t>
                </a:r>
              </a:p>
            </p:txBody>
          </p:sp>
          <p:sp>
            <p:nvSpPr>
              <p:cNvPr id="61455" name="Line 59"/>
              <p:cNvSpPr/>
              <p:nvPr/>
            </p:nvSpPr>
            <p:spPr>
              <a:xfrm>
                <a:off x="1920" y="3552"/>
                <a:ext cx="528" cy="0"/>
              </a:xfrm>
              <a:prstGeom prst="line">
                <a:avLst/>
              </a:prstGeom>
              <a:ln w="9525" cap="flat" cmpd="sng">
                <a:solidFill>
                  <a:schemeClr val="tx1"/>
                </a:solidFill>
                <a:prstDash val="solid"/>
                <a:headEnd type="none" w="med" len="med"/>
                <a:tailEnd type="none" w="med" len="med"/>
              </a:ln>
            </p:spPr>
          </p:sp>
          <p:sp>
            <p:nvSpPr>
              <p:cNvPr id="61456" name="AutoShape 60"/>
              <p:cNvSpPr/>
              <p:nvPr/>
            </p:nvSpPr>
            <p:spPr>
              <a:xfrm>
                <a:off x="1344" y="3216"/>
                <a:ext cx="144" cy="144"/>
              </a:xfrm>
              <a:prstGeom prst="flowChartOr">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61457" name="AutoShape 61"/>
              <p:cNvSpPr/>
              <p:nvPr/>
            </p:nvSpPr>
            <p:spPr>
              <a:xfrm>
                <a:off x="2112" y="3600"/>
                <a:ext cx="144" cy="144"/>
              </a:xfrm>
              <a:prstGeom prst="flowChartOr">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61458" name="Line 62"/>
              <p:cNvSpPr/>
              <p:nvPr/>
            </p:nvSpPr>
            <p:spPr>
              <a:xfrm>
                <a:off x="1920" y="3168"/>
                <a:ext cx="480" cy="0"/>
              </a:xfrm>
              <a:prstGeom prst="line">
                <a:avLst/>
              </a:prstGeom>
              <a:ln w="9525" cap="flat" cmpd="sng">
                <a:solidFill>
                  <a:schemeClr val="tx1"/>
                </a:solidFill>
                <a:prstDash val="solid"/>
                <a:headEnd type="none" w="med" len="med"/>
                <a:tailEnd type="none" w="med" len="med"/>
              </a:ln>
            </p:spPr>
          </p:sp>
        </p:grpSp>
        <p:sp>
          <p:nvSpPr>
            <p:cNvPr id="61453" name="AutoShape 63"/>
            <p:cNvSpPr/>
            <p:nvPr/>
          </p:nvSpPr>
          <p:spPr>
            <a:xfrm>
              <a:off x="864" y="3120"/>
              <a:ext cx="144" cy="528"/>
            </a:xfrm>
            <a:prstGeom prst="leftBrace">
              <a:avLst>
                <a:gd name="adj1" fmla="val 30555"/>
                <a:gd name="adj2" fmla="val 50000"/>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pSp>
      <p:grpSp>
        <p:nvGrpSpPr>
          <p:cNvPr id="119875" name="Group 67"/>
          <p:cNvGrpSpPr/>
          <p:nvPr/>
        </p:nvGrpSpPr>
        <p:grpSpPr>
          <a:xfrm>
            <a:off x="250825" y="503238"/>
            <a:ext cx="8731250" cy="2808287"/>
            <a:chOff x="158" y="317"/>
            <a:chExt cx="5500" cy="1769"/>
          </a:xfrm>
        </p:grpSpPr>
        <p:sp>
          <p:nvSpPr>
            <p:cNvPr id="61450" name="Text Box 65"/>
            <p:cNvSpPr txBox="1"/>
            <p:nvPr/>
          </p:nvSpPr>
          <p:spPr>
            <a:xfrm>
              <a:off x="158" y="317"/>
              <a:ext cx="5500" cy="176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40000"/>
                </a:lnSpc>
                <a:spcBef>
                  <a:spcPct val="0"/>
                </a:spcBef>
                <a:buNone/>
              </a:pPr>
              <a:r>
                <a:rPr lang="en-US" altLang="zh-CN" sz="2800"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同或逻辑表达式：</a:t>
              </a:r>
              <a:r>
                <a:rPr lang="zh-CN" altLang="en-US" sz="2400" b="1" dirty="0">
                  <a:ea typeface="黑体" panose="02010609060101010101" pitchFamily="49" charset="-122"/>
                </a:rPr>
                <a:t>  </a:t>
              </a:r>
              <a:r>
                <a:rPr lang="zh-CN" altLang="en-US" sz="2400" b="1" i="1" dirty="0">
                  <a:ea typeface="黑体" panose="02010609060101010101" pitchFamily="49" charset="-122"/>
                </a:rPr>
                <a:t>    </a:t>
              </a:r>
            </a:p>
            <a:p>
              <a:pPr marL="0" lvl="0" indent="0" eaLnBrk="1" hangingPunct="1">
                <a:lnSpc>
                  <a:spcPct val="140000"/>
                </a:lnSpc>
                <a:spcBef>
                  <a:spcPct val="0"/>
                </a:spcBef>
                <a:buNone/>
              </a:pPr>
              <a:r>
                <a:rPr lang="zh-CN" altLang="en-US" sz="2400" b="1" dirty="0">
                  <a:ea typeface="黑体" panose="02010609060101010101" pitchFamily="49" charset="-122"/>
                  <a:sym typeface="Symbol" panose="05050102010706020507" pitchFamily="18" charset="2"/>
                </a:rPr>
                <a:t>式中，⊙是同或运算的运算符。</a:t>
              </a:r>
            </a:p>
            <a:p>
              <a:pPr marL="0" lvl="0" indent="0" eaLnBrk="1" hangingPunct="1">
                <a:lnSpc>
                  <a:spcPct val="110000"/>
                </a:lnSpc>
                <a:spcBef>
                  <a:spcPct val="0"/>
                </a:spcBef>
                <a:buNone/>
              </a:pPr>
              <a:r>
                <a:rPr lang="zh-CN" altLang="en-US" sz="2400" b="1" dirty="0">
                  <a:ea typeface="黑体" panose="02010609060101010101" pitchFamily="49" charset="-122"/>
                  <a:sym typeface="Symbol" panose="05050102010706020507" pitchFamily="18" charset="2"/>
                </a:rPr>
                <a:t>     逻辑功能：</a:t>
              </a:r>
              <a:r>
                <a:rPr lang="zh-CN" altLang="en-US" sz="2400" b="1" dirty="0">
                  <a:solidFill>
                    <a:srgbClr val="CC3300"/>
                  </a:solidFill>
                  <a:latin typeface="黑体" panose="02010609060101010101" pitchFamily="49" charset="-122"/>
                  <a:ea typeface="黑体" panose="02010609060101010101" pitchFamily="49" charset="-122"/>
                </a:rPr>
                <a:t>变量</a:t>
              </a:r>
              <a:r>
                <a:rPr lang="en-US" altLang="zh-CN" sz="2400" b="1" dirty="0">
                  <a:solidFill>
                    <a:srgbClr val="CC3300"/>
                  </a:solidFill>
                  <a:latin typeface="黑体" panose="02010609060101010101" pitchFamily="49" charset="-122"/>
                  <a:ea typeface="黑体" panose="02010609060101010101" pitchFamily="49" charset="-122"/>
                </a:rPr>
                <a:t>A</a:t>
              </a:r>
              <a:r>
                <a:rPr lang="zh-CN" altLang="en-US" sz="2400" b="1" dirty="0">
                  <a:solidFill>
                    <a:srgbClr val="CC3300"/>
                  </a:solidFill>
                  <a:latin typeface="黑体" panose="02010609060101010101" pitchFamily="49" charset="-122"/>
                  <a:ea typeface="黑体" panose="02010609060101010101" pitchFamily="49" charset="-122"/>
                </a:rPr>
                <a:t>、</a:t>
              </a:r>
              <a:r>
                <a:rPr lang="en-US" altLang="zh-CN" sz="2400" b="1" dirty="0">
                  <a:solidFill>
                    <a:srgbClr val="CC3300"/>
                  </a:solidFill>
                  <a:latin typeface="黑体" panose="02010609060101010101" pitchFamily="49" charset="-122"/>
                  <a:ea typeface="黑体" panose="02010609060101010101" pitchFamily="49" charset="-122"/>
                </a:rPr>
                <a:t>B</a:t>
              </a:r>
              <a:r>
                <a:rPr lang="zh-CN" altLang="en-US" sz="2400" b="1" dirty="0">
                  <a:solidFill>
                    <a:srgbClr val="CC3300"/>
                  </a:solidFill>
                  <a:latin typeface="黑体" panose="02010609060101010101" pitchFamily="49" charset="-122"/>
                  <a:ea typeface="黑体" panose="02010609060101010101" pitchFamily="49" charset="-122"/>
                </a:rPr>
                <a:t>取值相同，</a:t>
              </a:r>
              <a:r>
                <a:rPr lang="en-US" altLang="zh-CN" sz="2400" b="1" dirty="0">
                  <a:solidFill>
                    <a:srgbClr val="CC3300"/>
                  </a:solidFill>
                  <a:latin typeface="黑体" panose="02010609060101010101" pitchFamily="49" charset="-122"/>
                  <a:ea typeface="黑体" panose="02010609060101010101" pitchFamily="49" charset="-122"/>
                </a:rPr>
                <a:t>Y</a:t>
              </a:r>
              <a:r>
                <a:rPr lang="zh-CN" altLang="en-US" sz="2400" b="1" dirty="0">
                  <a:solidFill>
                    <a:srgbClr val="CC3300"/>
                  </a:solidFill>
                  <a:latin typeface="黑体" panose="02010609060101010101" pitchFamily="49" charset="-122"/>
                  <a:ea typeface="黑体" panose="02010609060101010101" pitchFamily="49" charset="-122"/>
                </a:rPr>
                <a:t>为</a:t>
              </a:r>
              <a:r>
                <a:rPr lang="en-US" altLang="zh-CN" sz="2400" b="1" dirty="0">
                  <a:solidFill>
                    <a:srgbClr val="CC3300"/>
                  </a:solidFill>
                  <a:latin typeface="黑体" panose="02010609060101010101" pitchFamily="49" charset="-122"/>
                  <a:ea typeface="黑体" panose="02010609060101010101" pitchFamily="49" charset="-122"/>
                </a:rPr>
                <a:t>1,</a:t>
              </a:r>
              <a:r>
                <a:rPr lang="zh-CN" altLang="en-US" sz="2400" b="1" dirty="0">
                  <a:solidFill>
                    <a:srgbClr val="CC3300"/>
                  </a:solidFill>
                  <a:latin typeface="黑体" panose="02010609060101010101" pitchFamily="49" charset="-122"/>
                  <a:ea typeface="黑体" panose="02010609060101010101" pitchFamily="49" charset="-122"/>
                </a:rPr>
                <a:t>反之为</a:t>
              </a:r>
              <a:r>
                <a:rPr lang="en-US" altLang="zh-CN" sz="2400" b="1" dirty="0">
                  <a:solidFill>
                    <a:srgbClr val="CC3300"/>
                  </a:solidFill>
                  <a:latin typeface="黑体" panose="02010609060101010101" pitchFamily="49" charset="-122"/>
                  <a:ea typeface="黑体" panose="02010609060101010101" pitchFamily="49" charset="-122"/>
                </a:rPr>
                <a:t>0</a:t>
              </a:r>
              <a:r>
                <a:rPr lang="zh-CN" altLang="en-US" sz="2400" b="1" dirty="0">
                  <a:solidFill>
                    <a:srgbClr val="660066"/>
                  </a:solidFill>
                  <a:latin typeface="黑体" panose="02010609060101010101" pitchFamily="49" charset="-122"/>
                  <a:ea typeface="黑体" panose="02010609060101010101" pitchFamily="49" charset="-122"/>
                </a:rPr>
                <a:t>。</a:t>
              </a:r>
            </a:p>
            <a:p>
              <a:pPr marL="0" lvl="0" indent="0" eaLnBrk="1" hangingPunct="1">
                <a:lnSpc>
                  <a:spcPct val="110000"/>
                </a:lnSpc>
                <a:spcBef>
                  <a:spcPct val="0"/>
                </a:spcBef>
                <a:buNone/>
              </a:pPr>
              <a:r>
                <a:rPr lang="zh-CN" altLang="en-US" sz="2400" b="1" dirty="0">
                  <a:solidFill>
                    <a:srgbClr val="660066"/>
                  </a:solidFill>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实现同或运算的逻辑门称为同或门。同或门的逻辑符号和真值表如下。</a:t>
              </a:r>
              <a:r>
                <a:rPr lang="zh-CN" altLang="en-US"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a:t>
              </a:r>
              <a:r>
                <a:rPr lang="zh-CN" altLang="en-US"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的意思是指两个变量的状态相等时，输出为</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，不等时输出为</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a:t>
              </a:r>
            </a:p>
          </p:txBody>
        </p:sp>
        <p:graphicFrame>
          <p:nvGraphicFramePr>
            <p:cNvPr id="61451" name="Object 66"/>
            <p:cNvGraphicFramePr>
              <a:graphicFrameLocks noChangeAspect="1"/>
            </p:cNvGraphicFramePr>
            <p:nvPr/>
          </p:nvGraphicFramePr>
          <p:xfrm>
            <a:off x="1916" y="431"/>
            <a:ext cx="2268" cy="305"/>
          </p:xfrm>
          <a:graphic>
            <a:graphicData uri="http://schemas.openxmlformats.org/presentationml/2006/ole">
              <mc:AlternateContent xmlns:mc="http://schemas.openxmlformats.org/markup-compatibility/2006">
                <mc:Choice xmlns:v="urn:schemas-microsoft-com:vml" Requires="v">
                  <p:oleObj spid="_x0000_s14339" r:id="rId3" imgW="26108025" imgH="3514725" progId="Equation.3">
                    <p:embed/>
                  </p:oleObj>
                </mc:Choice>
                <mc:Fallback>
                  <p:oleObj r:id="rId3" imgW="26108025" imgH="3514725" progId="Equation.3">
                    <p:embed/>
                    <p:pic>
                      <p:nvPicPr>
                        <p:cNvPr id="0" name="图片 3102"/>
                        <p:cNvPicPr/>
                        <p:nvPr/>
                      </p:nvPicPr>
                      <p:blipFill>
                        <a:blip r:embed="rId4"/>
                        <a:stretch>
                          <a:fillRect/>
                        </a:stretch>
                      </p:blipFill>
                      <p:spPr>
                        <a:xfrm>
                          <a:off x="1916" y="431"/>
                          <a:ext cx="2268" cy="305"/>
                        </a:xfrm>
                        <a:prstGeom prst="rect">
                          <a:avLst/>
                        </a:prstGeom>
                        <a:noFill/>
                        <a:ln w="38100">
                          <a:noFill/>
                          <a:miter/>
                        </a:ln>
                      </p:spPr>
                    </p:pic>
                  </p:oleObj>
                </mc:Fallback>
              </mc:AlternateContent>
            </a:graphicData>
          </a:graphic>
        </p:graphicFrame>
      </p:grpSp>
      <p:pic>
        <p:nvPicPr>
          <p:cNvPr id="45065" name="图片 1"/>
          <p:cNvPicPr>
            <a:picLocks noChangeAspect="1"/>
          </p:cNvPicPr>
          <p:nvPr/>
        </p:nvPicPr>
        <p:blipFill>
          <a:blip r:embed="rId5"/>
          <a:stretch>
            <a:fillRect/>
          </a:stretch>
        </p:blipFill>
        <p:spPr>
          <a:xfrm>
            <a:off x="2825750" y="4637088"/>
            <a:ext cx="2176463" cy="9588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9875"/>
                                        </p:tgtEl>
                                        <p:attrNameLst>
                                          <p:attrName>style.visibility</p:attrName>
                                        </p:attrNameLst>
                                      </p:cBhvr>
                                      <p:to>
                                        <p:strVal val="visible"/>
                                      </p:to>
                                    </p:set>
                                    <p:animEffect transition="in" filter="blinds(horizontal)">
                                      <p:cBhvr>
                                        <p:cTn id="7" dur="500"/>
                                        <p:tgtEl>
                                          <p:spTgt spid="1198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9812"/>
                                        </p:tgtEl>
                                        <p:attrNameLst>
                                          <p:attrName>style.visibility</p:attrName>
                                        </p:attrNameLst>
                                      </p:cBhvr>
                                      <p:to>
                                        <p:strVal val="visible"/>
                                      </p:to>
                                    </p:set>
                                    <p:anim calcmode="lin" valueType="num">
                                      <p:cBhvr additive="base">
                                        <p:cTn id="12" dur="500" fill="hold"/>
                                        <p:tgtEl>
                                          <p:spTgt spid="119812"/>
                                        </p:tgtEl>
                                        <p:attrNameLst>
                                          <p:attrName>ppt_x</p:attrName>
                                        </p:attrNameLst>
                                      </p:cBhvr>
                                      <p:tavLst>
                                        <p:tav tm="0">
                                          <p:val>
                                            <p:strVal val="#ppt_x"/>
                                          </p:val>
                                        </p:tav>
                                        <p:tav tm="100000">
                                          <p:val>
                                            <p:strVal val="#ppt_x"/>
                                          </p:val>
                                        </p:tav>
                                      </p:tavLst>
                                    </p:anim>
                                    <p:anim calcmode="lin" valueType="num">
                                      <p:cBhvr additive="base">
                                        <p:cTn id="13" dur="500" fill="hold"/>
                                        <p:tgtEl>
                                          <p:spTgt spid="11981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119825"/>
                                        </p:tgtEl>
                                        <p:attrNameLst>
                                          <p:attrName>style.visibility</p:attrName>
                                        </p:attrNameLst>
                                      </p:cBhvr>
                                      <p:to>
                                        <p:strVal val="visible"/>
                                      </p:to>
                                    </p:set>
                                    <p:anim calcmode="lin" valueType="num">
                                      <p:cBhvr additive="base">
                                        <p:cTn id="17" dur="500" fill="hold"/>
                                        <p:tgtEl>
                                          <p:spTgt spid="119825"/>
                                        </p:tgtEl>
                                        <p:attrNameLst>
                                          <p:attrName>ppt_x</p:attrName>
                                        </p:attrNameLst>
                                      </p:cBhvr>
                                      <p:tavLst>
                                        <p:tav tm="0">
                                          <p:val>
                                            <p:strVal val="#ppt_x"/>
                                          </p:val>
                                        </p:tav>
                                        <p:tav tm="100000">
                                          <p:val>
                                            <p:strVal val="#ppt_x"/>
                                          </p:val>
                                        </p:tav>
                                      </p:tavLst>
                                    </p:anim>
                                    <p:anim calcmode="lin" valueType="num">
                                      <p:cBhvr additive="base">
                                        <p:cTn id="18" dur="500" fill="hold"/>
                                        <p:tgtEl>
                                          <p:spTgt spid="1198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5065"/>
                                        </p:tgtEl>
                                        <p:attrNameLst>
                                          <p:attrName>style.visibility</p:attrName>
                                        </p:attrNameLst>
                                      </p:cBhvr>
                                      <p:to>
                                        <p:strVal val="visible"/>
                                      </p:to>
                                    </p:set>
                                    <p:anim calcmode="lin" valueType="num">
                                      <p:cBhvr additive="base">
                                        <p:cTn id="21" dur="500" fill="hold"/>
                                        <p:tgtEl>
                                          <p:spTgt spid="45065"/>
                                        </p:tgtEl>
                                        <p:attrNameLst>
                                          <p:attrName>ppt_x</p:attrName>
                                        </p:attrNameLst>
                                      </p:cBhvr>
                                      <p:tavLst>
                                        <p:tav tm="0">
                                          <p:val>
                                            <p:strVal val="#ppt_x"/>
                                          </p:val>
                                        </p:tav>
                                        <p:tav tm="100000">
                                          <p:val>
                                            <p:strVal val="#ppt_x"/>
                                          </p:val>
                                        </p:tav>
                                      </p:tavLst>
                                    </p:anim>
                                    <p:anim calcmode="lin" valueType="num">
                                      <p:cBhvr additive="base">
                                        <p:cTn id="22" dur="500" fill="hold"/>
                                        <p:tgtEl>
                                          <p:spTgt spid="4506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9811"/>
                                        </p:tgtEl>
                                        <p:attrNameLst>
                                          <p:attrName>style.visibility</p:attrName>
                                        </p:attrNameLst>
                                      </p:cBhvr>
                                      <p:to>
                                        <p:strVal val="visible"/>
                                      </p:to>
                                    </p:set>
                                    <p:anim calcmode="lin" valueType="num">
                                      <p:cBhvr additive="base">
                                        <p:cTn id="27" dur="500" fill="hold"/>
                                        <p:tgtEl>
                                          <p:spTgt spid="119811"/>
                                        </p:tgtEl>
                                        <p:attrNameLst>
                                          <p:attrName>ppt_x</p:attrName>
                                        </p:attrNameLst>
                                      </p:cBhvr>
                                      <p:tavLst>
                                        <p:tav tm="0">
                                          <p:val>
                                            <p:strVal val="#ppt_x"/>
                                          </p:val>
                                        </p:tav>
                                        <p:tav tm="100000">
                                          <p:val>
                                            <p:strVal val="#ppt_x"/>
                                          </p:val>
                                        </p:tav>
                                      </p:tavLst>
                                    </p:anim>
                                    <p:anim calcmode="lin" valueType="num">
                                      <p:cBhvr additive="base">
                                        <p:cTn id="28" dur="500" fill="hold"/>
                                        <p:tgtEl>
                                          <p:spTgt spid="1198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19864"/>
                                        </p:tgtEl>
                                        <p:attrNameLst>
                                          <p:attrName>style.visibility</p:attrName>
                                        </p:attrNameLst>
                                      </p:cBhvr>
                                      <p:to>
                                        <p:strVal val="visible"/>
                                      </p:to>
                                    </p:set>
                                    <p:anim calcmode="lin" valueType="num">
                                      <p:cBhvr additive="base">
                                        <p:cTn id="33" dur="500" fill="hold"/>
                                        <p:tgtEl>
                                          <p:spTgt spid="119864"/>
                                        </p:tgtEl>
                                        <p:attrNameLst>
                                          <p:attrName>ppt_x</p:attrName>
                                        </p:attrNameLst>
                                      </p:cBhvr>
                                      <p:tavLst>
                                        <p:tav tm="0">
                                          <p:val>
                                            <p:strVal val="0-#ppt_w/2"/>
                                          </p:val>
                                        </p:tav>
                                        <p:tav tm="100000">
                                          <p:val>
                                            <p:strVal val="#ppt_x"/>
                                          </p:val>
                                        </p:tav>
                                      </p:tavLst>
                                    </p:anim>
                                    <p:anim calcmode="lin" valueType="num">
                                      <p:cBhvr additive="base">
                                        <p:cTn id="34" dur="500" fill="hold"/>
                                        <p:tgtEl>
                                          <p:spTgt spid="1198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2"/>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48</a:t>
            </a:fld>
            <a:r>
              <a:rPr lang="zh-CN" altLang="en-US" sz="1400" dirty="0">
                <a:ea typeface="楷体_GB2312"/>
              </a:rPr>
              <a:t>）</a:t>
            </a:r>
          </a:p>
        </p:txBody>
      </p:sp>
      <p:pic>
        <p:nvPicPr>
          <p:cNvPr id="62467" name="Picture 2"/>
          <p:cNvPicPr>
            <a:picLocks noChangeAspect="1"/>
          </p:cNvPicPr>
          <p:nvPr/>
        </p:nvPicPr>
        <p:blipFill>
          <a:blip r:embed="rId3"/>
          <a:stretch>
            <a:fillRect/>
          </a:stretch>
        </p:blipFill>
        <p:spPr>
          <a:xfrm>
            <a:off x="603250" y="1679575"/>
            <a:ext cx="8015288" cy="3898900"/>
          </a:xfrm>
          <a:prstGeom prst="rect">
            <a:avLst/>
          </a:prstGeom>
          <a:noFill/>
          <a:ln w="9525">
            <a:noFill/>
          </a:ln>
        </p:spPr>
      </p:pic>
      <p:sp>
        <p:nvSpPr>
          <p:cNvPr id="62468" name="矩形 3"/>
          <p:cNvSpPr/>
          <p:nvPr/>
        </p:nvSpPr>
        <p:spPr>
          <a:xfrm>
            <a:off x="904875" y="755650"/>
            <a:ext cx="2646363"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b="1" dirty="0">
                <a:latin typeface="黑体" panose="02010609060101010101" pitchFamily="49" charset="-122"/>
                <a:ea typeface="黑体" panose="02010609060101010101" pitchFamily="49" charset="-122"/>
              </a:rPr>
              <a:t>从波形上看：</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hasCustomPrompt="1"/>
          </p:nvPr>
        </p:nvSpPr>
        <p:spPr>
          <a:xfrm>
            <a:off x="242888" y="254000"/>
            <a:ext cx="8647112" cy="1065213"/>
          </a:xfrm>
          <a:ln/>
        </p:spPr>
        <p:txBody>
          <a:bodyPr vert="horz" wrap="square" lIns="91440" tIns="45720" rIns="91440" bIns="45720" anchor="t" anchorCtr="0"/>
          <a:lstStyle/>
          <a:p>
            <a:pPr marL="0" indent="0">
              <a:buNone/>
            </a:pPr>
            <a:r>
              <a:rPr lang="zh-CN" altLang="en-US" b="1" dirty="0">
                <a:solidFill>
                  <a:srgbClr val="FF0000"/>
                </a:solidFill>
                <a:latin typeface="黑体" panose="02010609060101010101" pitchFamily="49" charset="-122"/>
                <a:ea typeface="黑体" panose="02010609060101010101" pitchFamily="49" charset="-122"/>
              </a:rPr>
              <a:t>正逻辑</a:t>
            </a: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solidFill>
                  <a:srgbClr val="000000"/>
                </a:solidFill>
                <a:latin typeface="黑体" panose="02010609060101010101" pitchFamily="49" charset="-122"/>
                <a:ea typeface="黑体" panose="02010609060101010101" pitchFamily="49" charset="-122"/>
              </a:rPr>
              <a:t>把门电路的输入、输出电压的高电平赋值为逻辑“１”，低电平赋值为逻辑“</a:t>
            </a:r>
            <a:r>
              <a:rPr lang="en-US" altLang="zh-CN" b="1" dirty="0">
                <a:solidFill>
                  <a:srgbClr val="000000"/>
                </a:solidFill>
                <a:latin typeface="黑体" panose="02010609060101010101" pitchFamily="49" charset="-122"/>
                <a:ea typeface="黑体" panose="02010609060101010101" pitchFamily="49" charset="-122"/>
              </a:rPr>
              <a:t>0</a:t>
            </a:r>
            <a:r>
              <a:rPr lang="zh-CN" altLang="en-US" b="1" dirty="0">
                <a:solidFill>
                  <a:srgbClr val="000000"/>
                </a:solidFill>
                <a:latin typeface="黑体" panose="02010609060101010101" pitchFamily="49" charset="-122"/>
                <a:ea typeface="黑体" panose="02010609060101010101" pitchFamily="49" charset="-122"/>
              </a:rPr>
              <a:t>”。</a:t>
            </a:r>
          </a:p>
        </p:txBody>
      </p:sp>
      <p:sp>
        <p:nvSpPr>
          <p:cNvPr id="64515" name="灯片编号占位符 2"/>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49</a:t>
            </a:fld>
            <a:r>
              <a:rPr lang="zh-CN" altLang="en-US" sz="1400" dirty="0">
                <a:ea typeface="楷体_GB2312"/>
              </a:rPr>
              <a:t>）</a:t>
            </a:r>
          </a:p>
        </p:txBody>
      </p:sp>
      <p:sp>
        <p:nvSpPr>
          <p:cNvPr id="52228" name="矩形 3"/>
          <p:cNvSpPr/>
          <p:nvPr/>
        </p:nvSpPr>
        <p:spPr>
          <a:xfrm>
            <a:off x="271463" y="2233613"/>
            <a:ext cx="5538787" cy="4032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b="1" dirty="0">
                <a:solidFill>
                  <a:srgbClr val="FF0000"/>
                </a:solidFill>
                <a:latin typeface="黑体" panose="02010609060101010101" pitchFamily="49" charset="-122"/>
                <a:ea typeface="黑体" panose="02010609060101010101" pitchFamily="49" charset="-122"/>
              </a:rPr>
              <a:t>三态门：</a:t>
            </a:r>
            <a:endParaRPr lang="zh-CN" altLang="en-US" b="1" dirty="0">
              <a:solidFill>
                <a:srgbClr val="000000"/>
              </a:solidFill>
              <a:latin typeface="黑体" panose="02010609060101010101" pitchFamily="49" charset="-122"/>
              <a:ea typeface="黑体" panose="02010609060101010101" pitchFamily="49" charset="-122"/>
            </a:endParaRPr>
          </a:p>
          <a:p>
            <a:pPr marL="0" lvl="0" indent="0">
              <a:spcBef>
                <a:spcPct val="0"/>
              </a:spcBef>
              <a:buNone/>
            </a:pPr>
            <a:r>
              <a:rPr lang="zh-CN" altLang="en-US" b="1" dirty="0">
                <a:solidFill>
                  <a:srgbClr val="000000"/>
                </a:solidFill>
                <a:latin typeface="黑体" panose="02010609060101010101" pitchFamily="49" charset="-122"/>
                <a:ea typeface="黑体" panose="02010609060101010101" pitchFamily="49" charset="-122"/>
              </a:rPr>
              <a:t>输出可有三种状态</a:t>
            </a:r>
            <a:r>
              <a:rPr lang="zh-CN" altLang="en-US" b="1" dirty="0">
                <a:solidFill>
                  <a:srgbClr val="FF0000"/>
                </a:solidFill>
                <a:latin typeface="黑体" panose="02010609060101010101" pitchFamily="49" charset="-122"/>
                <a:ea typeface="黑体" panose="02010609060101010101" pitchFamily="49" charset="-122"/>
              </a:rPr>
              <a:t>：逻辑１</a:t>
            </a:r>
            <a:r>
              <a:rPr lang="zh-CN" altLang="en-US" b="1" dirty="0">
                <a:solidFill>
                  <a:srgbClr val="000000"/>
                </a:solidFill>
                <a:latin typeface="黑体" panose="02010609060101010101" pitchFamily="49" charset="-122"/>
                <a:ea typeface="黑体" panose="02010609060101010101" pitchFamily="49" charset="-122"/>
              </a:rPr>
              <a:t>、</a:t>
            </a:r>
            <a:r>
              <a:rPr lang="zh-CN" altLang="en-US" b="1" dirty="0">
                <a:solidFill>
                  <a:srgbClr val="0000FF"/>
                </a:solidFill>
                <a:latin typeface="黑体" panose="02010609060101010101" pitchFamily="49" charset="-122"/>
                <a:ea typeface="黑体" panose="02010609060101010101" pitchFamily="49" charset="-122"/>
              </a:rPr>
              <a:t>逻辑</a:t>
            </a:r>
            <a:r>
              <a:rPr lang="en-US" altLang="zh-CN" b="1" dirty="0">
                <a:solidFill>
                  <a:srgbClr val="0000FF"/>
                </a:solidFill>
                <a:latin typeface="黑体" panose="02010609060101010101" pitchFamily="49" charset="-122"/>
                <a:ea typeface="黑体" panose="02010609060101010101" pitchFamily="49" charset="-122"/>
              </a:rPr>
              <a:t>0</a:t>
            </a:r>
            <a:r>
              <a:rPr lang="zh-CN" altLang="en-US" b="1" dirty="0">
                <a:solidFill>
                  <a:srgbClr val="000000"/>
                </a:solidFill>
                <a:latin typeface="黑体" panose="02010609060101010101" pitchFamily="49" charset="-122"/>
                <a:ea typeface="黑体" panose="02010609060101010101" pitchFamily="49" charset="-122"/>
              </a:rPr>
              <a:t>、</a:t>
            </a:r>
            <a:r>
              <a:rPr lang="zh-CN" altLang="en-US" b="1" dirty="0">
                <a:solidFill>
                  <a:srgbClr val="800000"/>
                </a:solidFill>
                <a:latin typeface="黑体" panose="02010609060101010101" pitchFamily="49" charset="-122"/>
                <a:ea typeface="黑体" panose="02010609060101010101" pitchFamily="49" charset="-122"/>
              </a:rPr>
              <a:t>高阻抗</a:t>
            </a:r>
            <a:r>
              <a:rPr lang="zh-CN" altLang="en-US" b="1" dirty="0">
                <a:solidFill>
                  <a:srgbClr val="000000"/>
                </a:solidFill>
                <a:latin typeface="黑体" panose="02010609060101010101" pitchFamily="49" charset="-122"/>
                <a:ea typeface="黑体" panose="02010609060101010101" pitchFamily="49" charset="-122"/>
              </a:rPr>
              <a:t>。</a:t>
            </a:r>
          </a:p>
          <a:p>
            <a:pPr marL="0" lvl="0" indent="0">
              <a:spcBef>
                <a:spcPct val="0"/>
              </a:spcBef>
              <a:buNone/>
            </a:pPr>
            <a:r>
              <a:rPr lang="zh-CN" altLang="en-US" b="1" dirty="0">
                <a:solidFill>
                  <a:srgbClr val="FF0000"/>
                </a:solidFill>
                <a:latin typeface="黑体" panose="02010609060101010101" pitchFamily="49" charset="-122"/>
                <a:ea typeface="黑体" panose="02010609060101010101" pitchFamily="49" charset="-122"/>
              </a:rPr>
              <a:t>使能端有效时（</a:t>
            </a:r>
            <a:r>
              <a:rPr lang="en-US" altLang="zh-CN" b="1" dirty="0">
                <a:solidFill>
                  <a:srgbClr val="FF0000"/>
                </a:solidFill>
                <a:latin typeface="黑体" panose="02010609060101010101" pitchFamily="49" charset="-122"/>
                <a:ea typeface="黑体" panose="02010609060101010101" pitchFamily="49" charset="-122"/>
              </a:rPr>
              <a:t>E=1</a:t>
            </a:r>
            <a:r>
              <a:rPr lang="zh-CN" altLang="en-US" b="1" dirty="0">
                <a:solidFill>
                  <a:srgbClr val="FF0000"/>
                </a:solidFill>
                <a:latin typeface="黑体" panose="02010609060101010101" pitchFamily="49" charset="-122"/>
                <a:ea typeface="黑体" panose="02010609060101010101" pitchFamily="49" charset="-122"/>
              </a:rPr>
              <a:t>），</a:t>
            </a:r>
            <a:r>
              <a:rPr lang="zh-CN" altLang="en-US" b="1" dirty="0">
                <a:solidFill>
                  <a:srgbClr val="000000"/>
                </a:solidFill>
                <a:latin typeface="黑体" panose="02010609060101010101" pitchFamily="49" charset="-122"/>
                <a:ea typeface="黑体" panose="02010609060101010101" pitchFamily="49" charset="-122"/>
              </a:rPr>
              <a:t>输出状态取决于</a:t>
            </a:r>
            <a:r>
              <a:rPr lang="zh-CN" altLang="en-US" b="1" dirty="0">
                <a:solidFill>
                  <a:srgbClr val="FF0000"/>
                </a:solidFill>
                <a:latin typeface="黑体" panose="02010609060101010101" pitchFamily="49" charset="-122"/>
                <a:ea typeface="黑体" panose="02010609060101010101" pitchFamily="49" charset="-122"/>
              </a:rPr>
              <a:t>输入状态</a:t>
            </a:r>
            <a:r>
              <a:rPr lang="en-US" altLang="zh-CN" b="1" dirty="0">
                <a:solidFill>
                  <a:srgbClr val="FF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0</a:t>
            </a:r>
            <a:r>
              <a:rPr lang="zh-CN" altLang="en-US" b="1" dirty="0">
                <a:solidFill>
                  <a:srgbClr val="000000"/>
                </a:solidFill>
                <a:latin typeface="黑体" panose="02010609060101010101" pitchFamily="49" charset="-122"/>
                <a:ea typeface="黑体" panose="02010609060101010101" pitchFamily="49" charset="-122"/>
              </a:rPr>
              <a:t>或</a:t>
            </a:r>
            <a:r>
              <a:rPr lang="en-US" altLang="zh-CN" b="1" dirty="0">
                <a:solidFill>
                  <a:srgbClr val="FF0000"/>
                </a:solidFill>
                <a:latin typeface="黑体" panose="02010609060101010101" pitchFamily="49" charset="-122"/>
                <a:ea typeface="黑体" panose="02010609060101010101" pitchFamily="49" charset="-122"/>
              </a:rPr>
              <a:t>1);</a:t>
            </a:r>
            <a:endParaRPr lang="zh-CN" altLang="en-US" b="1" dirty="0">
              <a:solidFill>
                <a:srgbClr val="000000"/>
              </a:solidFill>
              <a:latin typeface="黑体" panose="02010609060101010101" pitchFamily="49" charset="-122"/>
              <a:ea typeface="黑体" panose="02010609060101010101" pitchFamily="49" charset="-122"/>
            </a:endParaRPr>
          </a:p>
          <a:p>
            <a:pPr marL="0" lvl="0" indent="0">
              <a:spcBef>
                <a:spcPct val="0"/>
              </a:spcBef>
              <a:buNone/>
            </a:pPr>
            <a:r>
              <a:rPr lang="zh-CN" altLang="en-US" b="1" dirty="0">
                <a:solidFill>
                  <a:srgbClr val="0000FF"/>
                </a:solidFill>
                <a:latin typeface="黑体" panose="02010609060101010101" pitchFamily="49" charset="-122"/>
                <a:ea typeface="黑体" panose="02010609060101010101" pitchFamily="49" charset="-122"/>
              </a:rPr>
              <a:t>使能端无效时（</a:t>
            </a:r>
            <a:r>
              <a:rPr lang="en-US" altLang="zh-CN" b="1" dirty="0">
                <a:solidFill>
                  <a:srgbClr val="0000FF"/>
                </a:solidFill>
                <a:latin typeface="黑体" panose="02010609060101010101" pitchFamily="49" charset="-122"/>
                <a:ea typeface="黑体" panose="02010609060101010101" pitchFamily="49" charset="-122"/>
              </a:rPr>
              <a:t>E=0</a:t>
            </a:r>
            <a:r>
              <a:rPr lang="zh-CN" altLang="en-US" b="1" dirty="0">
                <a:solidFill>
                  <a:srgbClr val="0000FF"/>
                </a:solidFill>
                <a:latin typeface="黑体" panose="02010609060101010101" pitchFamily="49" charset="-122"/>
                <a:ea typeface="黑体" panose="02010609060101010101" pitchFamily="49" charset="-122"/>
              </a:rPr>
              <a:t>），</a:t>
            </a:r>
            <a:r>
              <a:rPr lang="zh-CN" altLang="en-US" b="1" dirty="0">
                <a:solidFill>
                  <a:srgbClr val="000000"/>
                </a:solidFill>
                <a:latin typeface="黑体" panose="02010609060101010101" pitchFamily="49" charset="-122"/>
                <a:ea typeface="黑体" panose="02010609060101010101" pitchFamily="49" charset="-122"/>
              </a:rPr>
              <a:t>输出呈现</a:t>
            </a:r>
            <a:r>
              <a:rPr lang="zh-CN" altLang="en-US" b="1" dirty="0">
                <a:solidFill>
                  <a:srgbClr val="800000"/>
                </a:solidFill>
                <a:latin typeface="黑体" panose="02010609060101010101" pitchFamily="49" charset="-122"/>
                <a:ea typeface="黑体" panose="02010609060101010101" pitchFamily="49" charset="-122"/>
              </a:rPr>
              <a:t>高阻抗状态（与后面的连接电路“断开”）</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52229" name="矩形 4"/>
          <p:cNvSpPr/>
          <p:nvPr/>
        </p:nvSpPr>
        <p:spPr>
          <a:xfrm>
            <a:off x="271463" y="1463675"/>
            <a:ext cx="8247062" cy="584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b="1" dirty="0">
                <a:solidFill>
                  <a:srgbClr val="0000FF"/>
                </a:solidFill>
                <a:latin typeface="黑体" panose="02010609060101010101" pitchFamily="49" charset="-122"/>
                <a:ea typeface="黑体" panose="02010609060101010101" pitchFamily="49" charset="-122"/>
              </a:rPr>
              <a:t>负逻辑：</a:t>
            </a:r>
            <a:r>
              <a:rPr lang="zh-CN" altLang="en-US" b="1" dirty="0">
                <a:solidFill>
                  <a:srgbClr val="000000"/>
                </a:solidFill>
                <a:latin typeface="黑体" panose="02010609060101010101" pitchFamily="49" charset="-122"/>
                <a:ea typeface="黑体" panose="02010609060101010101" pitchFamily="49" charset="-122"/>
              </a:rPr>
              <a:t>与</a:t>
            </a:r>
            <a:r>
              <a:rPr lang="zh-CN" altLang="en-US" b="1" dirty="0">
                <a:solidFill>
                  <a:srgbClr val="FF0000"/>
                </a:solidFill>
                <a:latin typeface="黑体" panose="02010609060101010101" pitchFamily="49" charset="-122"/>
                <a:ea typeface="黑体" panose="02010609060101010101" pitchFamily="49" charset="-122"/>
              </a:rPr>
              <a:t>正逻辑</a:t>
            </a:r>
            <a:r>
              <a:rPr lang="zh-CN" altLang="en-US" b="1" dirty="0">
                <a:solidFill>
                  <a:srgbClr val="000000"/>
                </a:solidFill>
                <a:latin typeface="黑体" panose="02010609060101010101" pitchFamily="49" charset="-122"/>
                <a:ea typeface="黑体" panose="02010609060101010101" pitchFamily="49" charset="-122"/>
              </a:rPr>
              <a:t>定义相反。</a:t>
            </a:r>
          </a:p>
        </p:txBody>
      </p:sp>
      <p:pic>
        <p:nvPicPr>
          <p:cNvPr id="52230" name="Picture 2"/>
          <p:cNvPicPr>
            <a:picLocks noChangeAspect="1"/>
          </p:cNvPicPr>
          <p:nvPr/>
        </p:nvPicPr>
        <p:blipFill>
          <a:blip r:embed="rId3"/>
          <a:stretch>
            <a:fillRect/>
          </a:stretch>
        </p:blipFill>
        <p:spPr>
          <a:xfrm>
            <a:off x="5694363" y="3395663"/>
            <a:ext cx="3381375" cy="26955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barn(inVertical)">
                                      <p:cBhvr>
                                        <p:cTn id="7" dur="500"/>
                                        <p:tgtEl>
                                          <p:spTgt spid="52226">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2228"/>
                                        </p:tgtEl>
                                        <p:attrNameLst>
                                          <p:attrName>style.visibility</p:attrName>
                                        </p:attrNameLst>
                                      </p:cBhvr>
                                      <p:to>
                                        <p:strVal val="visible"/>
                                      </p:to>
                                    </p:set>
                                    <p:animEffect transition="in" filter="barn(inVertical)">
                                      <p:cBhvr>
                                        <p:cTn id="10" dur="500"/>
                                        <p:tgtEl>
                                          <p:spTgt spid="5222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2229"/>
                                        </p:tgtEl>
                                        <p:attrNameLst>
                                          <p:attrName>style.visibility</p:attrName>
                                        </p:attrNameLst>
                                      </p:cBhvr>
                                      <p:to>
                                        <p:strVal val="visible"/>
                                      </p:to>
                                    </p:set>
                                    <p:animEffect transition="in" filter="barn(inVertical)">
                                      <p:cBhvr>
                                        <p:cTn id="13" dur="500"/>
                                        <p:tgtEl>
                                          <p:spTgt spid="52229"/>
                                        </p:tgtEl>
                                      </p:cBhvr>
                                    </p:animEffect>
                                  </p:childTnLst>
                                </p:cTn>
                              </p:par>
                              <p:par>
                                <p:cTn id="14" presetID="16" presetClass="entr" presetSubtype="21" fill="hold" nodeType="withEffect">
                                  <p:stCondLst>
                                    <p:cond delay="0"/>
                                  </p:stCondLst>
                                  <p:childTnLst>
                                    <p:set>
                                      <p:cBhvr>
                                        <p:cTn id="15" dur="1" fill="hold">
                                          <p:stCondLst>
                                            <p:cond delay="0"/>
                                          </p:stCondLst>
                                        </p:cTn>
                                        <p:tgtEl>
                                          <p:spTgt spid="52230"/>
                                        </p:tgtEl>
                                        <p:attrNameLst>
                                          <p:attrName>style.visibility</p:attrName>
                                        </p:attrNameLst>
                                      </p:cBhvr>
                                      <p:to>
                                        <p:strVal val="visible"/>
                                      </p:to>
                                    </p:set>
                                    <p:animEffect transition="in" filter="barn(inVertical)">
                                      <p:cBhvr>
                                        <p:cTn id="16" dur="500"/>
                                        <p:tgtEl>
                                          <p:spTgt spid="52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P spid="52228" grpId="0"/>
      <p:bldP spid="522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5</a:t>
            </a:fld>
            <a:r>
              <a:rPr lang="zh-CN" altLang="en-US" sz="1400" dirty="0">
                <a:ea typeface="楷体_GB2312"/>
              </a:rPr>
              <a:t>）</a:t>
            </a:r>
          </a:p>
        </p:txBody>
      </p:sp>
      <p:sp>
        <p:nvSpPr>
          <p:cNvPr id="9219" name="Text Box 2"/>
          <p:cNvSpPr txBox="1"/>
          <p:nvPr/>
        </p:nvSpPr>
        <p:spPr>
          <a:xfrm>
            <a:off x="438150" y="614363"/>
            <a:ext cx="8243888" cy="8239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4800" b="1" dirty="0">
                <a:solidFill>
                  <a:srgbClr val="FF0000"/>
                </a:solidFill>
                <a:latin typeface="黑体" panose="02010609060101010101" pitchFamily="49" charset="-122"/>
                <a:ea typeface="黑体" panose="02010609060101010101" pitchFamily="49" charset="-122"/>
              </a:rPr>
              <a:t>第</a:t>
            </a:r>
            <a:r>
              <a:rPr lang="en-US" altLang="zh-CN" sz="4800" b="1" dirty="0">
                <a:solidFill>
                  <a:srgbClr val="FF0000"/>
                </a:solidFill>
                <a:latin typeface="黑体" panose="02010609060101010101" pitchFamily="49" charset="-122"/>
                <a:ea typeface="黑体" panose="02010609060101010101" pitchFamily="49" charset="-122"/>
              </a:rPr>
              <a:t>1</a:t>
            </a:r>
            <a:r>
              <a:rPr lang="zh-CN" altLang="en-US" sz="4800" b="1" dirty="0">
                <a:solidFill>
                  <a:srgbClr val="FF0000"/>
                </a:solidFill>
                <a:latin typeface="黑体" panose="02010609060101010101" pitchFamily="49" charset="-122"/>
                <a:ea typeface="黑体" panose="02010609060101010101" pitchFamily="49" charset="-122"/>
              </a:rPr>
              <a:t>章 逻辑代数的基础知识</a:t>
            </a:r>
          </a:p>
        </p:txBody>
      </p:sp>
      <p:sp>
        <p:nvSpPr>
          <p:cNvPr id="75779" name="Text Box 3"/>
          <p:cNvSpPr txBox="1"/>
          <p:nvPr/>
        </p:nvSpPr>
        <p:spPr>
          <a:xfrm>
            <a:off x="708025" y="2147888"/>
            <a:ext cx="7900988" cy="24431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概述</a:t>
            </a:r>
          </a:p>
          <a:p>
            <a:pPr marL="0" lvl="0" indent="0" eaLnBrk="1" hangingPunct="1">
              <a:spcBef>
                <a:spcPct val="50000"/>
              </a:spcBef>
              <a:buNone/>
            </a:pPr>
            <a:r>
              <a:rPr lang="en-US" altLang="zh-CN" sz="2800" b="1" dirty="0">
                <a:latin typeface="黑体" panose="02010609060101010101" pitchFamily="49" charset="-122"/>
                <a:ea typeface="黑体" panose="02010609060101010101" pitchFamily="49" charset="-122"/>
              </a:rPr>
              <a:t>1.1   </a:t>
            </a:r>
            <a:r>
              <a:rPr lang="zh-CN" altLang="en-US" sz="2800" b="1" dirty="0">
                <a:latin typeface="黑体" panose="02010609060101010101" pitchFamily="49" charset="-122"/>
                <a:ea typeface="黑体" panose="02010609060101010101" pitchFamily="49" charset="-122"/>
              </a:rPr>
              <a:t>逻辑代数的基本概念、公式和定理</a:t>
            </a:r>
          </a:p>
          <a:p>
            <a:pPr marL="0" lvl="0" indent="0" eaLnBrk="1" hangingPunct="1">
              <a:spcBef>
                <a:spcPct val="50000"/>
              </a:spcBef>
              <a:buNone/>
            </a:pPr>
            <a:r>
              <a:rPr lang="en-US" altLang="zh-CN" sz="2800" b="1" dirty="0">
                <a:latin typeface="黑体" panose="02010609060101010101" pitchFamily="49" charset="-122"/>
                <a:ea typeface="黑体" panose="02010609060101010101" pitchFamily="49" charset="-122"/>
              </a:rPr>
              <a:t>1.2   </a:t>
            </a:r>
            <a:r>
              <a:rPr lang="zh-CN" altLang="en-US" sz="2800" b="1" dirty="0">
                <a:latin typeface="黑体" panose="02010609060101010101" pitchFamily="49" charset="-122"/>
                <a:ea typeface="黑体" panose="02010609060101010101" pitchFamily="49" charset="-122"/>
              </a:rPr>
              <a:t>逻辑函数的化简方法 </a:t>
            </a:r>
          </a:p>
          <a:p>
            <a:pPr marL="0" lvl="0" indent="0" eaLnBrk="1" hangingPunct="1">
              <a:spcBef>
                <a:spcPct val="50000"/>
              </a:spcBef>
              <a:buNone/>
            </a:pPr>
            <a:r>
              <a:rPr lang="en-US" altLang="zh-CN" sz="2800" b="1" dirty="0">
                <a:latin typeface="黑体" panose="02010609060101010101" pitchFamily="49" charset="-122"/>
                <a:ea typeface="黑体" panose="02010609060101010101" pitchFamily="49" charset="-122"/>
              </a:rPr>
              <a:t>1.3   </a:t>
            </a:r>
            <a:r>
              <a:rPr lang="zh-CN" altLang="en-US" sz="2800" b="1" dirty="0">
                <a:latin typeface="黑体" panose="02010609060101010101" pitchFamily="49" charset="-122"/>
                <a:ea typeface="黑体" panose="02010609060101010101" pitchFamily="49" charset="-122"/>
              </a:rPr>
              <a:t>逻辑函数的表示方法及其相互之间的转换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wipe(up)">
                                      <p:cBhvr>
                                        <p:cTn id="7"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50</a:t>
            </a:fld>
            <a:r>
              <a:rPr lang="zh-CN" altLang="en-US" sz="1400" dirty="0">
                <a:ea typeface="楷体_GB2312"/>
              </a:rPr>
              <a:t>）</a:t>
            </a:r>
          </a:p>
        </p:txBody>
      </p:sp>
      <p:grpSp>
        <p:nvGrpSpPr>
          <p:cNvPr id="120836" name="Group 4"/>
          <p:cNvGrpSpPr/>
          <p:nvPr/>
        </p:nvGrpSpPr>
        <p:grpSpPr>
          <a:xfrm>
            <a:off x="398463" y="796925"/>
            <a:ext cx="8326437" cy="1614488"/>
            <a:chOff x="187" y="998"/>
            <a:chExt cx="5245" cy="1017"/>
          </a:xfrm>
        </p:grpSpPr>
        <p:sp>
          <p:nvSpPr>
            <p:cNvPr id="66571" name="Text Box 5"/>
            <p:cNvSpPr txBox="1"/>
            <p:nvPr/>
          </p:nvSpPr>
          <p:spPr>
            <a:xfrm>
              <a:off x="187" y="998"/>
              <a:ext cx="5245" cy="101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CC3300"/>
                  </a:solidFill>
                  <a:latin typeface="黑体" panose="02010609060101010101" pitchFamily="49" charset="-122"/>
                  <a:ea typeface="黑体" panose="02010609060101010101" pitchFamily="49" charset="-122"/>
                </a:rPr>
                <a:t>一、</a:t>
              </a:r>
              <a:r>
                <a:rPr lang="zh-CN" altLang="en-US" sz="2800" b="1" dirty="0">
                  <a:solidFill>
                    <a:srgbClr val="CC3300"/>
                  </a:solidFill>
                  <a:ea typeface="黑体" panose="02010609060101010101" pitchFamily="49" charset="-122"/>
                </a:rPr>
                <a:t>常量之间的关系</a:t>
              </a:r>
              <a:endParaRPr lang="zh-CN" altLang="en-US" sz="2800" b="1" dirty="0">
                <a:solidFill>
                  <a:srgbClr val="CC3300"/>
                </a:solidFill>
                <a:latin typeface="黑体" panose="02010609060101010101" pitchFamily="49" charset="-122"/>
                <a:ea typeface="黑体" panose="02010609060101010101" pitchFamily="49" charset="-122"/>
              </a:endParaRPr>
            </a:p>
            <a:p>
              <a:pPr marL="0" lvl="0" indent="0" eaLnBrk="1" hangingPunct="1">
                <a:spcBef>
                  <a:spcPct val="0"/>
                </a:spcBef>
                <a:buNone/>
              </a:pP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0    1</a:t>
              </a:r>
              <a:r>
                <a:rPr lang="zh-CN" altLang="en-US" sz="2400" b="1" dirty="0">
                  <a:ea typeface="黑体" panose="02010609060101010101" pitchFamily="49" charset="-122"/>
                </a:rPr>
                <a:t>＋</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1    0</a:t>
              </a:r>
              <a:r>
                <a:rPr lang="zh-CN" altLang="en-US" sz="2400" b="1" dirty="0">
                  <a:ea typeface="黑体" panose="02010609060101010101" pitchFamily="49" charset="-122"/>
                </a:rPr>
                <a:t>＋</a:t>
              </a: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1    1</a:t>
              </a:r>
              <a:r>
                <a:rPr lang="zh-CN" altLang="en-US" sz="2400" b="1" dirty="0">
                  <a:ea typeface="黑体" panose="02010609060101010101" pitchFamily="49" charset="-122"/>
                </a:rPr>
                <a:t>＋</a:t>
              </a: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1</a:t>
              </a:r>
            </a:p>
            <a:p>
              <a:pPr marL="0" lvl="0" indent="0" eaLnBrk="1" hangingPunct="1">
                <a:spcBef>
                  <a:spcPct val="0"/>
                </a:spcBef>
                <a:buNone/>
              </a:pPr>
              <a:r>
                <a:rPr lang="en-US" altLang="zh-CN" sz="2400" b="1" dirty="0">
                  <a:ea typeface="黑体" panose="02010609060101010101" pitchFamily="49" charset="-122"/>
                </a:rPr>
                <a:t>0 · 0</a:t>
              </a:r>
              <a:r>
                <a:rPr lang="zh-CN" altLang="en-US" sz="2400" b="1" dirty="0">
                  <a:ea typeface="黑体" panose="02010609060101010101" pitchFamily="49" charset="-122"/>
                </a:rPr>
                <a:t>＝</a:t>
              </a:r>
              <a:r>
                <a:rPr lang="en-US" altLang="zh-CN" sz="2400" b="1" dirty="0">
                  <a:ea typeface="黑体" panose="02010609060101010101" pitchFamily="49" charset="-122"/>
                </a:rPr>
                <a:t>0     1 · 0</a:t>
              </a:r>
              <a:r>
                <a:rPr lang="zh-CN" altLang="en-US" sz="2400" b="1" dirty="0">
                  <a:ea typeface="黑体" panose="02010609060101010101" pitchFamily="49" charset="-122"/>
                </a:rPr>
                <a:t>＝</a:t>
              </a:r>
              <a:r>
                <a:rPr lang="en-US" altLang="zh-CN" sz="2400" b="1" dirty="0">
                  <a:ea typeface="黑体" panose="02010609060101010101" pitchFamily="49" charset="-122"/>
                </a:rPr>
                <a:t>0     0 · 1</a:t>
              </a:r>
              <a:r>
                <a:rPr lang="zh-CN" altLang="en-US" sz="2400" b="1" dirty="0">
                  <a:ea typeface="黑体" panose="02010609060101010101" pitchFamily="49" charset="-122"/>
                </a:rPr>
                <a:t>＝</a:t>
              </a:r>
              <a:r>
                <a:rPr lang="en-US" altLang="zh-CN" sz="2400" b="1" dirty="0">
                  <a:ea typeface="黑体" panose="02010609060101010101" pitchFamily="49" charset="-122"/>
                </a:rPr>
                <a:t>0     1 · 1</a:t>
              </a:r>
              <a:r>
                <a:rPr lang="zh-CN" altLang="en-US" sz="2400" b="1" dirty="0">
                  <a:ea typeface="黑体" panose="02010609060101010101" pitchFamily="49" charset="-122"/>
                </a:rPr>
                <a:t>＝</a:t>
              </a:r>
              <a:r>
                <a:rPr lang="en-US" altLang="zh-CN" sz="2400" b="1" dirty="0">
                  <a:ea typeface="黑体" panose="02010609060101010101" pitchFamily="49" charset="-122"/>
                </a:rPr>
                <a:t>1 </a:t>
              </a:r>
            </a:p>
            <a:p>
              <a:pPr marL="0" lvl="0" indent="0" eaLnBrk="1" hangingPunct="1">
                <a:spcBef>
                  <a:spcPct val="0"/>
                </a:spcBef>
                <a:buNone/>
              </a:pP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0          0</a:t>
              </a:r>
              <a:r>
                <a:rPr lang="zh-CN" altLang="en-US" sz="2400" b="1" dirty="0">
                  <a:ea typeface="黑体" panose="02010609060101010101" pitchFamily="49" charset="-122"/>
                </a:rPr>
                <a:t>＝</a:t>
              </a:r>
              <a:r>
                <a:rPr lang="en-US" altLang="zh-CN" sz="2400" b="1" dirty="0">
                  <a:ea typeface="黑体" panose="02010609060101010101" pitchFamily="49" charset="-122"/>
                </a:rPr>
                <a:t>1</a:t>
              </a:r>
              <a:endParaRPr lang="en-US" altLang="zh-CN" sz="2800" b="1" dirty="0">
                <a:solidFill>
                  <a:schemeClr val="tx2"/>
                </a:solidFill>
                <a:latin typeface="黑体" panose="02010609060101010101" pitchFamily="49" charset="-122"/>
                <a:ea typeface="黑体" panose="02010609060101010101" pitchFamily="49" charset="-122"/>
              </a:endParaRPr>
            </a:p>
          </p:txBody>
        </p:sp>
        <p:sp>
          <p:nvSpPr>
            <p:cNvPr id="66572" name="Line 6"/>
            <p:cNvSpPr/>
            <p:nvPr/>
          </p:nvSpPr>
          <p:spPr>
            <a:xfrm>
              <a:off x="243" y="1763"/>
              <a:ext cx="113" cy="0"/>
            </a:xfrm>
            <a:prstGeom prst="line">
              <a:avLst/>
            </a:prstGeom>
            <a:ln w="19050" cap="flat" cmpd="sng">
              <a:solidFill>
                <a:schemeClr val="tx1"/>
              </a:solidFill>
              <a:prstDash val="solid"/>
              <a:miter/>
              <a:headEnd type="none" w="med" len="med"/>
              <a:tailEnd type="none" w="med" len="med"/>
            </a:ln>
          </p:spPr>
        </p:sp>
        <p:sp>
          <p:nvSpPr>
            <p:cNvPr id="66573" name="Line 7"/>
            <p:cNvSpPr/>
            <p:nvPr/>
          </p:nvSpPr>
          <p:spPr>
            <a:xfrm>
              <a:off x="1094" y="1763"/>
              <a:ext cx="113" cy="0"/>
            </a:xfrm>
            <a:prstGeom prst="line">
              <a:avLst/>
            </a:prstGeom>
            <a:ln w="19050" cap="flat" cmpd="sng">
              <a:solidFill>
                <a:schemeClr val="tx1"/>
              </a:solidFill>
              <a:prstDash val="solid"/>
              <a:miter/>
              <a:headEnd type="none" w="med" len="med"/>
              <a:tailEnd type="none" w="med" len="med"/>
            </a:ln>
          </p:spPr>
        </p:sp>
      </p:grpSp>
      <p:sp>
        <p:nvSpPr>
          <p:cNvPr id="120841" name="Text Box 9"/>
          <p:cNvSpPr txBox="1"/>
          <p:nvPr/>
        </p:nvSpPr>
        <p:spPr>
          <a:xfrm>
            <a:off x="342900" y="3773488"/>
            <a:ext cx="8505825" cy="2000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3300"/>
                </a:solidFill>
                <a:latin typeface="黑体" panose="02010609060101010101" pitchFamily="49" charset="-122"/>
                <a:ea typeface="黑体" panose="02010609060101010101" pitchFamily="49" charset="-122"/>
              </a:rPr>
              <a:t>三、</a:t>
            </a:r>
            <a:r>
              <a:rPr lang="zh-CN" altLang="en-US" sz="2800" b="1" dirty="0">
                <a:solidFill>
                  <a:srgbClr val="CC3300"/>
                </a:solidFill>
                <a:ea typeface="黑体" panose="02010609060101010101" pitchFamily="49" charset="-122"/>
              </a:rPr>
              <a:t>与普通代数相似的定理</a:t>
            </a:r>
            <a:endParaRPr lang="zh-CN" altLang="en-US" sz="2800" b="1" dirty="0">
              <a:solidFill>
                <a:srgbClr val="CC3300"/>
              </a:solidFill>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sz="2400" b="1" dirty="0">
                <a:solidFill>
                  <a:schemeClr val="accent2"/>
                </a:solidFill>
                <a:ea typeface="黑体" panose="02010609060101010101" pitchFamily="49" charset="-122"/>
              </a:rPr>
              <a:t>交换律</a:t>
            </a:r>
            <a:r>
              <a:rPr lang="zh-CN" altLang="en-US" sz="2400" b="1" dirty="0">
                <a:ea typeface="黑体" panose="02010609060101010101" pitchFamily="49" charset="-122"/>
              </a:rPr>
              <a:t>：</a:t>
            </a:r>
            <a:r>
              <a:rPr lang="en-US" altLang="zh-CN" sz="2400" b="1" dirty="0">
                <a:ea typeface="黑体" panose="02010609060101010101" pitchFamily="49" charset="-122"/>
              </a:rPr>
              <a:t>A</a:t>
            </a:r>
            <a:r>
              <a:rPr lang="zh-CN" altLang="en-US" sz="2400" b="1" dirty="0">
                <a:ea typeface="黑体" panose="02010609060101010101" pitchFamily="49" charset="-122"/>
              </a:rPr>
              <a:t>＋</a:t>
            </a:r>
            <a:r>
              <a:rPr lang="en-US" altLang="zh-CN" sz="2400" b="1" dirty="0">
                <a:ea typeface="黑体" panose="02010609060101010101" pitchFamily="49" charset="-122"/>
              </a:rPr>
              <a:t>B</a:t>
            </a:r>
            <a:r>
              <a:rPr lang="zh-CN" altLang="en-US" sz="2400" b="1" dirty="0">
                <a:ea typeface="黑体" panose="02010609060101010101" pitchFamily="49" charset="-122"/>
              </a:rPr>
              <a:t>＝</a:t>
            </a:r>
            <a:r>
              <a:rPr lang="en-US" altLang="zh-CN" sz="2400" b="1" dirty="0">
                <a:ea typeface="黑体" panose="02010609060101010101" pitchFamily="49" charset="-122"/>
              </a:rPr>
              <a:t>B</a:t>
            </a:r>
            <a:r>
              <a:rPr lang="zh-CN" altLang="en-US" sz="2400" b="1" dirty="0">
                <a:ea typeface="黑体" panose="02010609060101010101" pitchFamily="49" charset="-122"/>
              </a:rPr>
              <a:t>＋</a:t>
            </a:r>
            <a:r>
              <a:rPr lang="en-US" altLang="zh-CN" sz="2400" b="1" dirty="0">
                <a:ea typeface="黑体" panose="02010609060101010101" pitchFamily="49" charset="-122"/>
              </a:rPr>
              <a:t>A    A · B</a:t>
            </a:r>
            <a:r>
              <a:rPr lang="zh-CN" altLang="en-US" sz="2400" b="1" dirty="0">
                <a:ea typeface="黑体" panose="02010609060101010101" pitchFamily="49" charset="-122"/>
              </a:rPr>
              <a:t>＝</a:t>
            </a:r>
            <a:r>
              <a:rPr lang="en-US" altLang="zh-CN" sz="2400" b="1" dirty="0">
                <a:ea typeface="黑体" panose="02010609060101010101" pitchFamily="49" charset="-122"/>
              </a:rPr>
              <a:t>B · A</a:t>
            </a:r>
          </a:p>
          <a:p>
            <a:pPr marL="0" lvl="0" indent="0" eaLnBrk="1" hangingPunct="1">
              <a:spcBef>
                <a:spcPct val="0"/>
              </a:spcBef>
              <a:buNone/>
            </a:pPr>
            <a:r>
              <a:rPr lang="zh-CN" altLang="en-US" sz="2400" b="1" dirty="0">
                <a:solidFill>
                  <a:schemeClr val="accent2"/>
                </a:solidFill>
                <a:ea typeface="黑体" panose="02010609060101010101" pitchFamily="49" charset="-122"/>
              </a:rPr>
              <a:t>结合律</a:t>
            </a:r>
            <a:r>
              <a:rPr lang="zh-CN" altLang="en-US" sz="2400" b="1" dirty="0">
                <a:ea typeface="黑体" panose="02010609060101010101" pitchFamily="49" charset="-122"/>
                <a:sym typeface="Wingdings" panose="05000000000000000000" pitchFamily="2" charset="2"/>
              </a:rPr>
              <a:t>：（</a:t>
            </a:r>
            <a:r>
              <a:rPr lang="en-US" altLang="zh-CN" sz="2400" b="1" dirty="0">
                <a:ea typeface="黑体" panose="02010609060101010101" pitchFamily="49" charset="-122"/>
                <a:sym typeface="Wingdings" panose="05000000000000000000" pitchFamily="2" charset="2"/>
              </a:rPr>
              <a:t>A</a:t>
            </a:r>
            <a:r>
              <a:rPr lang="zh-CN" altLang="en-US" sz="2400" b="1" dirty="0">
                <a:ea typeface="黑体" panose="02010609060101010101" pitchFamily="49" charset="-122"/>
                <a:sym typeface="Wingdings" panose="05000000000000000000" pitchFamily="2" charset="2"/>
              </a:rPr>
              <a:t>＋</a:t>
            </a:r>
            <a:r>
              <a:rPr lang="en-US" altLang="zh-CN" sz="2400" b="1" dirty="0">
                <a:ea typeface="黑体" panose="02010609060101010101" pitchFamily="49" charset="-122"/>
                <a:sym typeface="Wingdings" panose="05000000000000000000" pitchFamily="2" charset="2"/>
              </a:rPr>
              <a:t>B</a:t>
            </a:r>
            <a:r>
              <a:rPr lang="zh-CN" altLang="en-US" sz="2400" b="1" dirty="0">
                <a:ea typeface="黑体" panose="02010609060101010101" pitchFamily="49" charset="-122"/>
                <a:sym typeface="Wingdings" panose="05000000000000000000" pitchFamily="2" charset="2"/>
              </a:rPr>
              <a:t>）＋Ｃ＝Ａ＋（Ｂ＋Ｃ）</a:t>
            </a:r>
          </a:p>
          <a:p>
            <a:pPr marL="0" lvl="0" indent="0" eaLnBrk="1" hangingPunct="1">
              <a:spcBef>
                <a:spcPct val="0"/>
              </a:spcBef>
              <a:buNone/>
            </a:pPr>
            <a:r>
              <a:rPr lang="zh-CN" altLang="en-US" sz="2400" b="1" dirty="0">
                <a:solidFill>
                  <a:schemeClr val="accent2"/>
                </a:solidFill>
                <a:ea typeface="黑体" panose="02010609060101010101" pitchFamily="49" charset="-122"/>
                <a:sym typeface="Wingdings" panose="05000000000000000000" pitchFamily="2" charset="2"/>
              </a:rPr>
              <a:t>分配律</a:t>
            </a:r>
            <a:r>
              <a:rPr lang="zh-CN" altLang="en-US" sz="2400" b="1" dirty="0">
                <a:ea typeface="黑体" panose="02010609060101010101" pitchFamily="49" charset="-122"/>
                <a:sym typeface="Wingdings" panose="05000000000000000000" pitchFamily="2" charset="2"/>
              </a:rPr>
              <a:t>：Ａ</a:t>
            </a:r>
            <a:r>
              <a:rPr lang="en-US" altLang="zh-CN" sz="2400" b="1" dirty="0">
                <a:ea typeface="黑体" panose="02010609060101010101" pitchFamily="49" charset="-122"/>
                <a:sym typeface="Wingdings" panose="05000000000000000000" pitchFamily="2" charset="2"/>
              </a:rPr>
              <a:t>· (</a:t>
            </a:r>
            <a:r>
              <a:rPr lang="zh-CN" altLang="en-US" sz="2400" b="1" dirty="0">
                <a:ea typeface="黑体" panose="02010609060101010101" pitchFamily="49" charset="-122"/>
                <a:sym typeface="Wingdings" panose="05000000000000000000" pitchFamily="2" charset="2"/>
              </a:rPr>
              <a:t>Ｂ＋Ｃ</a:t>
            </a:r>
            <a:r>
              <a:rPr lang="en-US" altLang="zh-CN" sz="2400" b="1" dirty="0">
                <a:ea typeface="黑体" panose="02010609060101010101" pitchFamily="49" charset="-122"/>
                <a:sym typeface="Wingdings" panose="05000000000000000000" pitchFamily="2" charset="2"/>
              </a:rPr>
              <a:t>)</a:t>
            </a:r>
            <a:r>
              <a:rPr lang="zh-CN" altLang="en-US" sz="2400" b="1" dirty="0">
                <a:ea typeface="黑体" panose="02010609060101010101" pitchFamily="49" charset="-122"/>
                <a:sym typeface="Wingdings" panose="05000000000000000000" pitchFamily="2" charset="2"/>
              </a:rPr>
              <a:t>＝ </a:t>
            </a:r>
            <a:r>
              <a:rPr lang="en-US" altLang="zh-CN" sz="2400" b="1" dirty="0">
                <a:ea typeface="黑体" panose="02010609060101010101" pitchFamily="49" charset="-122"/>
              </a:rPr>
              <a:t>A · B</a:t>
            </a:r>
            <a:r>
              <a:rPr lang="zh-CN" altLang="en-US" sz="2400" b="1" dirty="0">
                <a:ea typeface="黑体" panose="02010609060101010101" pitchFamily="49" charset="-122"/>
              </a:rPr>
              <a:t>＋ </a:t>
            </a:r>
            <a:r>
              <a:rPr lang="en-US" altLang="zh-CN" sz="2400" b="1" dirty="0">
                <a:ea typeface="黑体" panose="02010609060101010101" pitchFamily="49" charset="-122"/>
              </a:rPr>
              <a:t>A · C</a:t>
            </a:r>
          </a:p>
          <a:p>
            <a:pPr marL="0" lvl="0" indent="0" eaLnBrk="1" hangingPunct="1">
              <a:spcBef>
                <a:spcPct val="0"/>
              </a:spcBef>
              <a:buNone/>
            </a:pPr>
            <a:r>
              <a:rPr lang="en-US" altLang="zh-CN" sz="2400" b="1" dirty="0">
                <a:ea typeface="黑体" panose="02010609060101010101" pitchFamily="49" charset="-122"/>
                <a:sym typeface="Wingdings" panose="05000000000000000000" pitchFamily="2" charset="2"/>
              </a:rPr>
              <a:t>                </a:t>
            </a:r>
            <a:r>
              <a:rPr lang="zh-CN" altLang="en-US" sz="2400" b="1" dirty="0">
                <a:ea typeface="黑体" panose="02010609060101010101" pitchFamily="49" charset="-122"/>
                <a:sym typeface="Wingdings" panose="05000000000000000000" pitchFamily="2" charset="2"/>
              </a:rPr>
              <a:t>Ａ＋</a:t>
            </a:r>
            <a:r>
              <a:rPr lang="en-US" altLang="zh-CN" sz="2400" b="1" dirty="0">
                <a:ea typeface="黑体" panose="02010609060101010101" pitchFamily="49" charset="-122"/>
                <a:sym typeface="Wingdings" panose="05000000000000000000" pitchFamily="2" charset="2"/>
              </a:rPr>
              <a:t>(</a:t>
            </a:r>
            <a:r>
              <a:rPr lang="zh-CN" altLang="en-US" sz="2400" b="1" dirty="0">
                <a:ea typeface="黑体" panose="02010609060101010101" pitchFamily="49" charset="-122"/>
                <a:sym typeface="Wingdings" panose="05000000000000000000" pitchFamily="2" charset="2"/>
              </a:rPr>
              <a:t>Ｂ</a:t>
            </a:r>
            <a:r>
              <a:rPr lang="en-US" altLang="zh-CN" sz="2400" b="1" dirty="0">
                <a:ea typeface="黑体" panose="02010609060101010101" pitchFamily="49" charset="-122"/>
                <a:sym typeface="Wingdings" panose="05000000000000000000" pitchFamily="2" charset="2"/>
              </a:rPr>
              <a:t>·</a:t>
            </a:r>
            <a:r>
              <a:rPr lang="zh-CN" altLang="en-US" sz="2400" b="1" dirty="0">
                <a:ea typeface="黑体" panose="02010609060101010101" pitchFamily="49" charset="-122"/>
                <a:sym typeface="Wingdings" panose="05000000000000000000" pitchFamily="2" charset="2"/>
              </a:rPr>
              <a:t>Ｃ</a:t>
            </a:r>
            <a:r>
              <a:rPr lang="en-US" altLang="zh-CN" sz="2400" b="1" dirty="0">
                <a:ea typeface="黑体" panose="02010609060101010101" pitchFamily="49" charset="-122"/>
                <a:sym typeface="Wingdings" panose="05000000000000000000" pitchFamily="2" charset="2"/>
              </a:rPr>
              <a:t>)</a:t>
            </a:r>
            <a:r>
              <a:rPr lang="zh-CN" altLang="en-US" sz="2400" b="1" dirty="0">
                <a:ea typeface="黑体" panose="02010609060101010101" pitchFamily="49" charset="-122"/>
                <a:sym typeface="Wingdings" panose="05000000000000000000" pitchFamily="2" charset="2"/>
              </a:rPr>
              <a:t>＝</a:t>
            </a:r>
            <a:r>
              <a:rPr lang="en-US" altLang="zh-CN" sz="2400" b="1" dirty="0">
                <a:ea typeface="黑体" panose="02010609060101010101" pitchFamily="49" charset="-122"/>
                <a:sym typeface="Wingdings" panose="05000000000000000000" pitchFamily="2" charset="2"/>
              </a:rPr>
              <a:t>(A</a:t>
            </a:r>
            <a:r>
              <a:rPr lang="zh-CN" altLang="en-US" sz="2400" b="1" dirty="0">
                <a:ea typeface="黑体" panose="02010609060101010101" pitchFamily="49" charset="-122"/>
                <a:sym typeface="Wingdings" panose="05000000000000000000" pitchFamily="2" charset="2"/>
              </a:rPr>
              <a:t>＋</a:t>
            </a:r>
            <a:r>
              <a:rPr lang="en-US" altLang="zh-CN" sz="2400" b="1" dirty="0">
                <a:ea typeface="黑体" panose="02010609060101010101" pitchFamily="49" charset="-122"/>
                <a:sym typeface="Wingdings" panose="05000000000000000000" pitchFamily="2" charset="2"/>
              </a:rPr>
              <a:t>B) · (A</a:t>
            </a:r>
            <a:r>
              <a:rPr lang="zh-CN" altLang="en-US" sz="2400" b="1" dirty="0">
                <a:ea typeface="黑体" panose="02010609060101010101" pitchFamily="49" charset="-122"/>
                <a:sym typeface="Wingdings" panose="05000000000000000000" pitchFamily="2" charset="2"/>
              </a:rPr>
              <a:t>＋</a:t>
            </a:r>
            <a:r>
              <a:rPr lang="en-US" altLang="zh-CN" sz="2400" b="1" dirty="0">
                <a:ea typeface="黑体" panose="02010609060101010101" pitchFamily="49" charset="-122"/>
                <a:sym typeface="Wingdings" panose="05000000000000000000" pitchFamily="2" charset="2"/>
              </a:rPr>
              <a:t>C)</a:t>
            </a:r>
          </a:p>
        </p:txBody>
      </p:sp>
      <p:sp>
        <p:nvSpPr>
          <p:cNvPr id="66565" name="Text Box 12"/>
          <p:cNvSpPr txBox="1"/>
          <p:nvPr/>
        </p:nvSpPr>
        <p:spPr>
          <a:xfrm>
            <a:off x="223838" y="204788"/>
            <a:ext cx="747395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rgbClr val="0000FF"/>
                </a:solidFill>
                <a:latin typeface="黑体" panose="02010609060101010101" pitchFamily="49" charset="-122"/>
                <a:ea typeface="黑体" panose="02010609060101010101" pitchFamily="49" charset="-122"/>
              </a:rPr>
              <a:t>1.1.2  </a:t>
            </a:r>
            <a:r>
              <a:rPr lang="zh-CN" altLang="en-US" sz="3600" b="1" dirty="0">
                <a:solidFill>
                  <a:srgbClr val="0000FF"/>
                </a:solidFill>
                <a:latin typeface="黑体" panose="02010609060101010101" pitchFamily="49" charset="-122"/>
                <a:ea typeface="黑体" panose="02010609060101010101" pitchFamily="49" charset="-122"/>
              </a:rPr>
              <a:t>公式和定理</a:t>
            </a:r>
          </a:p>
        </p:txBody>
      </p:sp>
      <p:grpSp>
        <p:nvGrpSpPr>
          <p:cNvPr id="120850" name="Group 18"/>
          <p:cNvGrpSpPr/>
          <p:nvPr/>
        </p:nvGrpSpPr>
        <p:grpSpPr>
          <a:xfrm>
            <a:off x="382588" y="2378075"/>
            <a:ext cx="8326437" cy="1249363"/>
            <a:chOff x="214" y="1435"/>
            <a:chExt cx="5245" cy="787"/>
          </a:xfrm>
        </p:grpSpPr>
        <p:sp>
          <p:nvSpPr>
            <p:cNvPr id="66568" name="Text Box 14"/>
            <p:cNvSpPr txBox="1"/>
            <p:nvPr/>
          </p:nvSpPr>
          <p:spPr>
            <a:xfrm>
              <a:off x="214" y="1435"/>
              <a:ext cx="5245" cy="7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3300"/>
                  </a:solidFill>
                  <a:latin typeface="黑体" panose="02010609060101010101" pitchFamily="49" charset="-122"/>
                  <a:ea typeface="黑体" panose="02010609060101010101" pitchFamily="49" charset="-122"/>
                </a:rPr>
                <a:t>二、变量和</a:t>
              </a:r>
              <a:r>
                <a:rPr lang="zh-CN" altLang="en-US" sz="2800" b="1" dirty="0">
                  <a:solidFill>
                    <a:srgbClr val="CC3300"/>
                  </a:solidFill>
                  <a:ea typeface="黑体" panose="02010609060101010101" pitchFamily="49" charset="-122"/>
                </a:rPr>
                <a:t>常量的关系</a:t>
              </a:r>
            </a:p>
            <a:p>
              <a:pPr marL="0" lvl="0" indent="0" eaLnBrk="1" hangingPunct="1">
                <a:spcBef>
                  <a:spcPct val="0"/>
                </a:spcBef>
                <a:buNone/>
              </a:pPr>
              <a:r>
                <a:rPr lang="en-US" altLang="zh-CN" sz="2400" b="1" dirty="0">
                  <a:solidFill>
                    <a:schemeClr val="accent2"/>
                  </a:solidFill>
                  <a:latin typeface="黑体" panose="02010609060101010101" pitchFamily="49" charset="-122"/>
                  <a:ea typeface="黑体" panose="02010609060101010101" pitchFamily="49" charset="-122"/>
                </a:rPr>
                <a:t>0</a:t>
              </a:r>
              <a:r>
                <a:rPr lang="zh-CN" altLang="en-US" sz="2400" b="1" dirty="0">
                  <a:solidFill>
                    <a:schemeClr val="accent2"/>
                  </a:solidFill>
                  <a:latin typeface="黑体" panose="02010609060101010101" pitchFamily="49" charset="-122"/>
                  <a:ea typeface="黑体" panose="02010609060101010101" pitchFamily="49" charset="-122"/>
                </a:rPr>
                <a:t>－</a:t>
              </a:r>
              <a:r>
                <a:rPr lang="en-US" altLang="zh-CN" sz="2400" b="1" dirty="0">
                  <a:solidFill>
                    <a:schemeClr val="accent2"/>
                  </a:solidFill>
                  <a:latin typeface="黑体" panose="02010609060101010101" pitchFamily="49" charset="-122"/>
                  <a:ea typeface="黑体" panose="02010609060101010101" pitchFamily="49" charset="-122"/>
                </a:rPr>
                <a:t>1</a:t>
              </a:r>
              <a:r>
                <a:rPr lang="zh-CN" altLang="en-US" sz="2400" b="1" dirty="0">
                  <a:solidFill>
                    <a:schemeClr val="accent2"/>
                  </a:solidFill>
                  <a:latin typeface="黑体" panose="02010609060101010101" pitchFamily="49" charset="-122"/>
                  <a:ea typeface="黑体" panose="02010609060101010101" pitchFamily="49" charset="-122"/>
                </a:rPr>
                <a:t>律</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A</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    A</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A    A </a:t>
              </a:r>
              <a:r>
                <a:rPr lang="en-US" altLang="zh-CN" sz="2400" b="1" dirty="0">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 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0     A </a:t>
              </a:r>
              <a:r>
                <a:rPr lang="en-US" altLang="zh-CN" sz="2400" b="1" dirty="0">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 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A</a:t>
              </a:r>
              <a:endParaRPr lang="en-US" altLang="zh-CN" sz="2400" b="1" dirty="0">
                <a:solidFill>
                  <a:schemeClr val="tx2"/>
                </a:solidFill>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sz="2400" b="1" dirty="0">
                  <a:solidFill>
                    <a:schemeClr val="accent2"/>
                  </a:solidFill>
                  <a:latin typeface="黑体" panose="02010609060101010101" pitchFamily="49" charset="-122"/>
                  <a:ea typeface="黑体" panose="02010609060101010101" pitchFamily="49" charset="-122"/>
                </a:rPr>
                <a:t>互补律</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A</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A</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    A </a:t>
              </a:r>
              <a:r>
                <a:rPr lang="en-US" altLang="zh-CN" sz="2400" b="1" dirty="0">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 A</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0</a:t>
              </a:r>
              <a:endParaRPr lang="en-US" altLang="zh-CN" sz="2800" b="1" dirty="0">
                <a:solidFill>
                  <a:schemeClr val="tx2"/>
                </a:solidFill>
                <a:latin typeface="黑体" panose="02010609060101010101" pitchFamily="49" charset="-122"/>
                <a:ea typeface="黑体" panose="02010609060101010101" pitchFamily="49" charset="-122"/>
              </a:endParaRPr>
            </a:p>
          </p:txBody>
        </p:sp>
        <p:sp>
          <p:nvSpPr>
            <p:cNvPr id="66569" name="Line 15"/>
            <p:cNvSpPr/>
            <p:nvPr/>
          </p:nvSpPr>
          <p:spPr>
            <a:xfrm>
              <a:off x="1322" y="1990"/>
              <a:ext cx="113" cy="0"/>
            </a:xfrm>
            <a:prstGeom prst="line">
              <a:avLst/>
            </a:prstGeom>
            <a:ln w="19050" cap="flat" cmpd="sng">
              <a:solidFill>
                <a:schemeClr val="tx1"/>
              </a:solidFill>
              <a:prstDash val="solid"/>
              <a:miter/>
              <a:headEnd type="none" w="med" len="med"/>
              <a:tailEnd type="none" w="med" len="med"/>
            </a:ln>
          </p:spPr>
        </p:sp>
        <p:sp>
          <p:nvSpPr>
            <p:cNvPr id="66570" name="Line 16"/>
            <p:cNvSpPr/>
            <p:nvPr/>
          </p:nvSpPr>
          <p:spPr>
            <a:xfrm>
              <a:off x="2430" y="1990"/>
              <a:ext cx="113" cy="0"/>
            </a:xfrm>
            <a:prstGeom prst="line">
              <a:avLst/>
            </a:prstGeom>
            <a:ln w="19050" cap="flat" cmpd="sng">
              <a:solidFill>
                <a:schemeClr val="tx1"/>
              </a:solidFill>
              <a:prstDash val="solid"/>
              <a:miter/>
              <a:headEnd type="none" w="med" len="med"/>
              <a:tailEnd type="none" w="med" len="med"/>
            </a:ln>
          </p:spPr>
        </p:sp>
      </p:grpSp>
      <p:sp>
        <p:nvSpPr>
          <p:cNvPr id="3" name="矩形 2"/>
          <p:cNvSpPr/>
          <p:nvPr/>
        </p:nvSpPr>
        <p:spPr>
          <a:xfrm>
            <a:off x="455613" y="5738813"/>
            <a:ext cx="8242300" cy="8302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000000"/>
                </a:solidFill>
                <a:ea typeface="黑体" panose="02010609060101010101" pitchFamily="49" charset="-122"/>
              </a:rPr>
              <a:t>证明：右边＝ </a:t>
            </a:r>
            <a:r>
              <a:rPr lang="en-US" altLang="zh-CN" sz="2400" b="1" dirty="0">
                <a:solidFill>
                  <a:srgbClr val="000000"/>
                </a:solidFill>
                <a:ea typeface="黑体" panose="02010609060101010101" pitchFamily="49" charset="-122"/>
                <a:sym typeface="Wingdings" panose="05000000000000000000" pitchFamily="2" charset="2"/>
              </a:rPr>
              <a:t>(A</a:t>
            </a:r>
            <a:r>
              <a:rPr lang="zh-CN" altLang="en-US" sz="2400" b="1" dirty="0">
                <a:solidFill>
                  <a:srgbClr val="000000"/>
                </a:solidFill>
                <a:ea typeface="黑体" panose="02010609060101010101" pitchFamily="49" charset="-122"/>
                <a:sym typeface="Wingdings" panose="05000000000000000000" pitchFamily="2" charset="2"/>
              </a:rPr>
              <a:t>＋</a:t>
            </a:r>
            <a:r>
              <a:rPr lang="en-US" altLang="zh-CN" sz="2400" b="1" dirty="0">
                <a:solidFill>
                  <a:srgbClr val="000000"/>
                </a:solidFill>
                <a:ea typeface="黑体" panose="02010609060101010101" pitchFamily="49" charset="-122"/>
                <a:sym typeface="Wingdings" panose="05000000000000000000" pitchFamily="2" charset="2"/>
              </a:rPr>
              <a:t>B) · (A</a:t>
            </a:r>
            <a:r>
              <a:rPr lang="zh-CN" altLang="en-US" sz="2400" b="1" dirty="0">
                <a:solidFill>
                  <a:srgbClr val="000000"/>
                </a:solidFill>
                <a:ea typeface="黑体" panose="02010609060101010101" pitchFamily="49" charset="-122"/>
                <a:sym typeface="Wingdings" panose="05000000000000000000" pitchFamily="2" charset="2"/>
              </a:rPr>
              <a:t>＋</a:t>
            </a:r>
            <a:r>
              <a:rPr lang="en-US" altLang="zh-CN" sz="2400" b="1" dirty="0">
                <a:solidFill>
                  <a:srgbClr val="000000"/>
                </a:solidFill>
                <a:ea typeface="黑体" panose="02010609060101010101" pitchFamily="49" charset="-122"/>
                <a:sym typeface="Wingdings" panose="05000000000000000000" pitchFamily="2" charset="2"/>
              </a:rPr>
              <a:t>C)</a:t>
            </a:r>
            <a:r>
              <a:rPr lang="zh-CN" altLang="en-US" sz="2400" b="1" dirty="0">
                <a:solidFill>
                  <a:srgbClr val="000000"/>
                </a:solidFill>
                <a:ea typeface="黑体" panose="02010609060101010101" pitchFamily="49" charset="-122"/>
                <a:sym typeface="Wingdings" panose="05000000000000000000" pitchFamily="2" charset="2"/>
              </a:rPr>
              <a:t>＝</a:t>
            </a:r>
            <a:r>
              <a:rPr lang="en-US" altLang="zh-CN" sz="2400" b="1" dirty="0">
                <a:solidFill>
                  <a:srgbClr val="000000"/>
                </a:solidFill>
                <a:ea typeface="黑体" panose="02010609060101010101" pitchFamily="49" charset="-122"/>
                <a:sym typeface="Wingdings" panose="05000000000000000000" pitchFamily="2" charset="2"/>
              </a:rPr>
              <a:t>AA</a:t>
            </a:r>
            <a:r>
              <a:rPr lang="zh-CN" altLang="en-US" sz="2400" b="1" dirty="0">
                <a:solidFill>
                  <a:srgbClr val="000000"/>
                </a:solidFill>
                <a:ea typeface="黑体" panose="02010609060101010101" pitchFamily="49" charset="-122"/>
                <a:sym typeface="Wingdings" panose="05000000000000000000" pitchFamily="2" charset="2"/>
              </a:rPr>
              <a:t>＋</a:t>
            </a:r>
            <a:r>
              <a:rPr lang="en-US" altLang="zh-CN" sz="2400" b="1" dirty="0">
                <a:solidFill>
                  <a:srgbClr val="000000"/>
                </a:solidFill>
                <a:ea typeface="黑体" panose="02010609060101010101" pitchFamily="49" charset="-122"/>
                <a:sym typeface="Wingdings" panose="05000000000000000000" pitchFamily="2" charset="2"/>
              </a:rPr>
              <a:t>AC</a:t>
            </a:r>
            <a:r>
              <a:rPr lang="zh-CN" altLang="en-US" sz="2400" b="1" dirty="0">
                <a:solidFill>
                  <a:srgbClr val="000000"/>
                </a:solidFill>
                <a:ea typeface="黑体" panose="02010609060101010101" pitchFamily="49" charset="-122"/>
                <a:sym typeface="Wingdings" panose="05000000000000000000" pitchFamily="2" charset="2"/>
              </a:rPr>
              <a:t>＋</a:t>
            </a:r>
            <a:r>
              <a:rPr lang="en-US" altLang="zh-CN" sz="2400" b="1" dirty="0">
                <a:solidFill>
                  <a:srgbClr val="000000"/>
                </a:solidFill>
                <a:ea typeface="黑体" panose="02010609060101010101" pitchFamily="49" charset="-122"/>
                <a:sym typeface="Wingdings" panose="05000000000000000000" pitchFamily="2" charset="2"/>
              </a:rPr>
              <a:t>AB</a:t>
            </a:r>
            <a:r>
              <a:rPr lang="zh-CN" altLang="en-US" sz="2400" b="1" dirty="0">
                <a:solidFill>
                  <a:srgbClr val="000000"/>
                </a:solidFill>
                <a:ea typeface="黑体" panose="02010609060101010101" pitchFamily="49" charset="-122"/>
                <a:sym typeface="Wingdings" panose="05000000000000000000" pitchFamily="2" charset="2"/>
              </a:rPr>
              <a:t>＋</a:t>
            </a:r>
            <a:r>
              <a:rPr lang="en-US" altLang="zh-CN" sz="2400" b="1" dirty="0">
                <a:solidFill>
                  <a:srgbClr val="000000"/>
                </a:solidFill>
                <a:ea typeface="黑体" panose="02010609060101010101" pitchFamily="49" charset="-122"/>
                <a:sym typeface="Wingdings" panose="05000000000000000000" pitchFamily="2" charset="2"/>
              </a:rPr>
              <a:t>BC</a:t>
            </a:r>
            <a:r>
              <a:rPr lang="zh-CN" altLang="en-US" sz="2400" b="1" dirty="0">
                <a:solidFill>
                  <a:srgbClr val="000000"/>
                </a:solidFill>
                <a:ea typeface="黑体" panose="02010609060101010101" pitchFamily="49" charset="-122"/>
                <a:sym typeface="Wingdings" panose="05000000000000000000" pitchFamily="2" charset="2"/>
              </a:rPr>
              <a:t>＝</a:t>
            </a:r>
            <a:r>
              <a:rPr lang="en-US" altLang="zh-CN" sz="2400" b="1" dirty="0">
                <a:solidFill>
                  <a:srgbClr val="000000"/>
                </a:solidFill>
                <a:ea typeface="黑体" panose="02010609060101010101" pitchFamily="49" charset="-122"/>
                <a:sym typeface="Wingdings" panose="05000000000000000000" pitchFamily="2" charset="2"/>
              </a:rPr>
              <a:t>A</a:t>
            </a:r>
            <a:r>
              <a:rPr lang="zh-CN" altLang="en-US" sz="2400" b="1" dirty="0">
                <a:solidFill>
                  <a:srgbClr val="000000"/>
                </a:solidFill>
                <a:ea typeface="黑体" panose="02010609060101010101" pitchFamily="49" charset="-122"/>
                <a:sym typeface="Wingdings" panose="05000000000000000000" pitchFamily="2" charset="2"/>
              </a:rPr>
              <a:t>＋</a:t>
            </a:r>
            <a:r>
              <a:rPr lang="en-US" altLang="zh-CN" sz="2400" b="1" dirty="0">
                <a:solidFill>
                  <a:srgbClr val="000000"/>
                </a:solidFill>
                <a:ea typeface="黑体" panose="02010609060101010101" pitchFamily="49" charset="-122"/>
                <a:sym typeface="Wingdings" panose="05000000000000000000" pitchFamily="2" charset="2"/>
              </a:rPr>
              <a:t>AC</a:t>
            </a:r>
            <a:r>
              <a:rPr lang="zh-CN" altLang="en-US" sz="2400" b="1" dirty="0">
                <a:solidFill>
                  <a:srgbClr val="000000"/>
                </a:solidFill>
                <a:ea typeface="黑体" panose="02010609060101010101" pitchFamily="49" charset="-122"/>
                <a:sym typeface="Wingdings" panose="05000000000000000000" pitchFamily="2" charset="2"/>
              </a:rPr>
              <a:t>＋</a:t>
            </a:r>
            <a:r>
              <a:rPr lang="en-US" altLang="zh-CN" sz="2400" b="1" dirty="0">
                <a:solidFill>
                  <a:srgbClr val="000000"/>
                </a:solidFill>
                <a:ea typeface="黑体" panose="02010609060101010101" pitchFamily="49" charset="-122"/>
                <a:sym typeface="Wingdings" panose="05000000000000000000" pitchFamily="2" charset="2"/>
              </a:rPr>
              <a:t>AB</a:t>
            </a:r>
            <a:r>
              <a:rPr lang="zh-CN" altLang="en-US" sz="2400" b="1" dirty="0">
                <a:solidFill>
                  <a:srgbClr val="000000"/>
                </a:solidFill>
                <a:ea typeface="黑体" panose="02010609060101010101" pitchFamily="49" charset="-122"/>
                <a:sym typeface="Wingdings" panose="05000000000000000000" pitchFamily="2" charset="2"/>
              </a:rPr>
              <a:t>＋</a:t>
            </a:r>
            <a:r>
              <a:rPr lang="en-US" altLang="zh-CN" sz="2400" b="1" dirty="0">
                <a:solidFill>
                  <a:srgbClr val="000000"/>
                </a:solidFill>
                <a:ea typeface="黑体" panose="02010609060101010101" pitchFamily="49" charset="-122"/>
                <a:sym typeface="Wingdings" panose="05000000000000000000" pitchFamily="2" charset="2"/>
              </a:rPr>
              <a:t>BC</a:t>
            </a:r>
            <a:r>
              <a:rPr lang="zh-CN" altLang="en-US" sz="2400" b="1" dirty="0">
                <a:solidFill>
                  <a:srgbClr val="000000"/>
                </a:solidFill>
                <a:ea typeface="黑体" panose="02010609060101010101" pitchFamily="49" charset="-122"/>
                <a:sym typeface="Wingdings" panose="05000000000000000000" pitchFamily="2" charset="2"/>
              </a:rPr>
              <a:t>＝</a:t>
            </a:r>
            <a:r>
              <a:rPr lang="en-US" altLang="zh-CN" sz="2400" b="1" dirty="0">
                <a:solidFill>
                  <a:srgbClr val="000000"/>
                </a:solidFill>
                <a:ea typeface="黑体" panose="02010609060101010101" pitchFamily="49" charset="-122"/>
                <a:sym typeface="Wingdings" panose="05000000000000000000" pitchFamily="2" charset="2"/>
              </a:rPr>
              <a:t>A </a:t>
            </a:r>
            <a:r>
              <a:rPr lang="en-US" altLang="zh-CN" sz="2400" b="1" dirty="0">
                <a:solidFill>
                  <a:srgbClr val="000000"/>
                </a:solidFill>
                <a:ea typeface="黑体" panose="02010609060101010101" pitchFamily="49" charset="-122"/>
              </a:rPr>
              <a:t>(1</a:t>
            </a:r>
            <a:r>
              <a:rPr lang="zh-CN" altLang="en-US" sz="2400" b="1" dirty="0">
                <a:solidFill>
                  <a:srgbClr val="000000"/>
                </a:solidFill>
                <a:ea typeface="黑体" panose="02010609060101010101" pitchFamily="49" charset="-122"/>
              </a:rPr>
              <a:t>＋</a:t>
            </a:r>
            <a:r>
              <a:rPr lang="en-US" altLang="zh-CN" sz="2400" b="1" dirty="0">
                <a:solidFill>
                  <a:srgbClr val="000000"/>
                </a:solidFill>
                <a:ea typeface="黑体" panose="02010609060101010101" pitchFamily="49" charset="-122"/>
              </a:rPr>
              <a:t>C</a:t>
            </a:r>
            <a:r>
              <a:rPr lang="zh-CN" altLang="en-US" sz="2400" b="1" dirty="0">
                <a:solidFill>
                  <a:srgbClr val="000000"/>
                </a:solidFill>
                <a:ea typeface="黑体" panose="02010609060101010101" pitchFamily="49" charset="-122"/>
              </a:rPr>
              <a:t>＋</a:t>
            </a:r>
            <a:r>
              <a:rPr lang="en-US" altLang="zh-CN" sz="2400" b="1" dirty="0">
                <a:solidFill>
                  <a:srgbClr val="000000"/>
                </a:solidFill>
                <a:ea typeface="黑体" panose="02010609060101010101" pitchFamily="49" charset="-122"/>
              </a:rPr>
              <a:t>B)</a:t>
            </a:r>
            <a:r>
              <a:rPr lang="zh-CN" altLang="en-US" sz="2400" b="1" dirty="0">
                <a:solidFill>
                  <a:srgbClr val="000000"/>
                </a:solidFill>
                <a:ea typeface="黑体" panose="02010609060101010101" pitchFamily="49" charset="-122"/>
              </a:rPr>
              <a:t>＋</a:t>
            </a:r>
            <a:r>
              <a:rPr lang="en-US" altLang="zh-CN" sz="2400" b="1" dirty="0">
                <a:solidFill>
                  <a:srgbClr val="000000"/>
                </a:solidFill>
                <a:ea typeface="黑体" panose="02010609060101010101" pitchFamily="49" charset="-122"/>
              </a:rPr>
              <a:t>BC</a:t>
            </a:r>
            <a:r>
              <a:rPr lang="zh-CN" altLang="en-US" sz="2400" b="1" dirty="0">
                <a:solidFill>
                  <a:srgbClr val="000000"/>
                </a:solidFill>
                <a:ea typeface="黑体" panose="02010609060101010101" pitchFamily="49" charset="-122"/>
              </a:rPr>
              <a:t>＝</a:t>
            </a:r>
            <a:r>
              <a:rPr lang="en-US" altLang="zh-CN" sz="2400" b="1" dirty="0">
                <a:solidFill>
                  <a:srgbClr val="000000"/>
                </a:solidFill>
                <a:ea typeface="黑体" panose="02010609060101010101" pitchFamily="49" charset="-122"/>
              </a:rPr>
              <a:t>A</a:t>
            </a:r>
            <a:r>
              <a:rPr lang="zh-CN" altLang="en-US" sz="2400" b="1" dirty="0">
                <a:solidFill>
                  <a:srgbClr val="000000"/>
                </a:solidFill>
                <a:ea typeface="黑体" panose="02010609060101010101" pitchFamily="49" charset="-122"/>
              </a:rPr>
              <a:t>＋</a:t>
            </a:r>
            <a:r>
              <a:rPr lang="en-US" altLang="zh-CN" sz="2400" b="1" dirty="0">
                <a:solidFill>
                  <a:srgbClr val="000000"/>
                </a:solidFill>
                <a:ea typeface="黑体" panose="02010609060101010101" pitchFamily="49" charset="-122"/>
              </a:rPr>
              <a:t>BC</a:t>
            </a:r>
            <a:r>
              <a:rPr lang="zh-CN" altLang="en-US" sz="2400" b="1" dirty="0">
                <a:solidFill>
                  <a:srgbClr val="000000"/>
                </a:solidFill>
                <a:ea typeface="黑体" panose="02010609060101010101" pitchFamily="49" charset="-122"/>
              </a:rPr>
              <a:t>＝左边</a:t>
            </a:r>
            <a:endParaRPr lang="zh-CN" altLang="en-US" sz="2400" b="1" dirty="0">
              <a:solidFill>
                <a:srgbClr val="000000"/>
              </a:solidFill>
              <a:ea typeface="黑体" panose="02010609060101010101" pitchFamily="49" charset="-122"/>
              <a:sym typeface="Wingdings" panose="05000000000000000000" pitchFamily="2"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calcmode="lin" valueType="num">
                                      <p:cBhvr additive="base">
                                        <p:cTn id="7" dur="500" fill="hold"/>
                                        <p:tgtEl>
                                          <p:spTgt spid="120836"/>
                                        </p:tgtEl>
                                        <p:attrNameLst>
                                          <p:attrName>ppt_x</p:attrName>
                                        </p:attrNameLst>
                                      </p:cBhvr>
                                      <p:tavLst>
                                        <p:tav tm="0">
                                          <p:val>
                                            <p:strVal val="#ppt_x"/>
                                          </p:val>
                                        </p:tav>
                                        <p:tav tm="100000">
                                          <p:val>
                                            <p:strVal val="#ppt_x"/>
                                          </p:val>
                                        </p:tav>
                                      </p:tavLst>
                                    </p:anim>
                                    <p:anim calcmode="lin" valueType="num">
                                      <p:cBhvr additive="base">
                                        <p:cTn id="8"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20850"/>
                                        </p:tgtEl>
                                        <p:attrNameLst>
                                          <p:attrName>style.visibility</p:attrName>
                                        </p:attrNameLst>
                                      </p:cBhvr>
                                      <p:to>
                                        <p:strVal val="visible"/>
                                      </p:to>
                                    </p:set>
                                    <p:animEffect transition="in" filter="blinds(horizontal)">
                                      <p:cBhvr>
                                        <p:cTn id="13" dur="500"/>
                                        <p:tgtEl>
                                          <p:spTgt spid="12085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0841"/>
                                        </p:tgtEl>
                                        <p:attrNameLst>
                                          <p:attrName>style.visibility</p:attrName>
                                        </p:attrNameLst>
                                      </p:cBhvr>
                                      <p:to>
                                        <p:strVal val="visible"/>
                                      </p:to>
                                    </p:set>
                                    <p:animEffect transition="in" filter="blinds(horizontal)">
                                      <p:cBhvr>
                                        <p:cTn id="18" dur="500"/>
                                        <p:tgtEl>
                                          <p:spTgt spid="12084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1" grpId="0"/>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51</a:t>
            </a:fld>
            <a:r>
              <a:rPr lang="zh-CN" altLang="en-US" sz="1400" dirty="0">
                <a:ea typeface="楷体_GB2312"/>
              </a:rPr>
              <a:t>）</a:t>
            </a:r>
          </a:p>
        </p:txBody>
      </p:sp>
      <p:grpSp>
        <p:nvGrpSpPr>
          <p:cNvPr id="124930" name="Group 2"/>
          <p:cNvGrpSpPr/>
          <p:nvPr/>
        </p:nvGrpSpPr>
        <p:grpSpPr>
          <a:xfrm>
            <a:off x="252413" y="5562600"/>
            <a:ext cx="3425825" cy="519113"/>
            <a:chOff x="159" y="2287"/>
            <a:chExt cx="2158" cy="327"/>
          </a:xfrm>
        </p:grpSpPr>
        <p:sp>
          <p:nvSpPr>
            <p:cNvPr id="68647" name="Text Box 3"/>
            <p:cNvSpPr txBox="1"/>
            <p:nvPr/>
          </p:nvSpPr>
          <p:spPr>
            <a:xfrm>
              <a:off x="159" y="2287"/>
              <a:ext cx="2158"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chemeClr val="accent2"/>
                  </a:solidFill>
                  <a:ea typeface="黑体" panose="02010609060101010101" pitchFamily="49" charset="-122"/>
                </a:rPr>
                <a:t>还原律</a:t>
              </a:r>
              <a:r>
                <a:rPr lang="zh-CN" altLang="en-US" sz="2800" b="1" dirty="0">
                  <a:solidFill>
                    <a:schemeClr val="tx2"/>
                  </a:solidFill>
                  <a:latin typeface="黑体" panose="02010609060101010101" pitchFamily="49" charset="-122"/>
                  <a:ea typeface="黑体" panose="02010609060101010101" pitchFamily="49" charset="-122"/>
                </a:rPr>
                <a:t>：</a:t>
              </a:r>
              <a:r>
                <a:rPr lang="en-US" altLang="zh-CN" sz="2400" b="1" dirty="0">
                  <a:ea typeface="黑体" panose="02010609060101010101" pitchFamily="49" charset="-122"/>
                </a:rPr>
                <a:t>A</a:t>
              </a:r>
              <a:r>
                <a:rPr lang="zh-CN" altLang="en-US" sz="2400" b="1" dirty="0">
                  <a:ea typeface="黑体" panose="02010609060101010101" pitchFamily="49" charset="-122"/>
                </a:rPr>
                <a:t>＝</a:t>
              </a:r>
              <a:r>
                <a:rPr lang="en-US" altLang="zh-CN" sz="2400" b="1" dirty="0">
                  <a:ea typeface="黑体" panose="02010609060101010101" pitchFamily="49" charset="-122"/>
                </a:rPr>
                <a:t>A</a:t>
              </a:r>
            </a:p>
          </p:txBody>
        </p:sp>
        <p:sp>
          <p:nvSpPr>
            <p:cNvPr id="68648" name="Line 4"/>
            <p:cNvSpPr/>
            <p:nvPr/>
          </p:nvSpPr>
          <p:spPr>
            <a:xfrm>
              <a:off x="1133" y="2372"/>
              <a:ext cx="113" cy="0"/>
            </a:xfrm>
            <a:prstGeom prst="line">
              <a:avLst/>
            </a:prstGeom>
            <a:ln w="19050" cap="flat" cmpd="sng">
              <a:solidFill>
                <a:schemeClr val="tx1"/>
              </a:solidFill>
              <a:prstDash val="solid"/>
              <a:miter/>
              <a:headEnd type="none" w="med" len="med"/>
              <a:tailEnd type="none" w="med" len="med"/>
            </a:ln>
          </p:spPr>
        </p:sp>
        <p:sp>
          <p:nvSpPr>
            <p:cNvPr id="68649" name="Line 5"/>
            <p:cNvSpPr/>
            <p:nvPr/>
          </p:nvSpPr>
          <p:spPr>
            <a:xfrm>
              <a:off x="1133" y="2344"/>
              <a:ext cx="113" cy="0"/>
            </a:xfrm>
            <a:prstGeom prst="line">
              <a:avLst/>
            </a:prstGeom>
            <a:ln w="19050" cap="flat" cmpd="sng">
              <a:solidFill>
                <a:schemeClr val="tx1"/>
              </a:solidFill>
              <a:prstDash val="solid"/>
              <a:miter/>
              <a:headEnd type="none" w="med" len="med"/>
              <a:tailEnd type="none" w="med" len="med"/>
            </a:ln>
          </p:spPr>
        </p:sp>
      </p:grpSp>
      <p:grpSp>
        <p:nvGrpSpPr>
          <p:cNvPr id="124940" name="Group 12"/>
          <p:cNvGrpSpPr/>
          <p:nvPr/>
        </p:nvGrpSpPr>
        <p:grpSpPr>
          <a:xfrm>
            <a:off x="1652588" y="3241675"/>
            <a:ext cx="5040312" cy="2030413"/>
            <a:chOff x="2540" y="2755"/>
            <a:chExt cx="3175" cy="1279"/>
          </a:xfrm>
        </p:grpSpPr>
        <p:sp>
          <p:nvSpPr>
            <p:cNvPr id="68622" name="Rectangle 13"/>
            <p:cNvSpPr/>
            <p:nvPr/>
          </p:nvSpPr>
          <p:spPr>
            <a:xfrm>
              <a:off x="5078" y="3042"/>
              <a:ext cx="637" cy="99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000000"/>
                  </a:solidFill>
                  <a:ea typeface="楷体_GB2312"/>
                </a:rPr>
                <a:t>1</a:t>
              </a:r>
            </a:p>
            <a:p>
              <a:pPr marL="0" lvl="0" indent="0" algn="ctr" eaLnBrk="1" hangingPunct="1">
                <a:spcBef>
                  <a:spcPct val="0"/>
                </a:spcBef>
                <a:buNone/>
              </a:pPr>
              <a:r>
                <a:rPr lang="en-US" altLang="zh-CN" sz="2400" b="1" dirty="0">
                  <a:solidFill>
                    <a:srgbClr val="000000"/>
                  </a:solidFill>
                  <a:ea typeface="楷体_GB2312"/>
                </a:rPr>
                <a:t>1</a:t>
              </a:r>
            </a:p>
            <a:p>
              <a:pPr marL="0" lvl="0" indent="0" algn="ctr" eaLnBrk="1" hangingPunct="1">
                <a:spcBef>
                  <a:spcPct val="0"/>
                </a:spcBef>
                <a:buNone/>
              </a:pPr>
              <a:r>
                <a:rPr lang="en-US" altLang="zh-CN" sz="2400" b="1" dirty="0">
                  <a:solidFill>
                    <a:srgbClr val="000000"/>
                  </a:solidFill>
                  <a:ea typeface="楷体_GB2312"/>
                </a:rPr>
                <a:t>1</a:t>
              </a:r>
            </a:p>
            <a:p>
              <a:pPr marL="0" lvl="0" indent="0" algn="ctr" eaLnBrk="1" hangingPunct="1">
                <a:spcBef>
                  <a:spcPct val="0"/>
                </a:spcBef>
                <a:buNone/>
              </a:pPr>
              <a:r>
                <a:rPr lang="en-US" altLang="zh-CN" sz="2400" b="1" dirty="0">
                  <a:solidFill>
                    <a:srgbClr val="000000"/>
                  </a:solidFill>
                  <a:ea typeface="楷体_GB2312"/>
                </a:rPr>
                <a:t>0</a:t>
              </a:r>
            </a:p>
          </p:txBody>
        </p:sp>
        <p:sp>
          <p:nvSpPr>
            <p:cNvPr id="68623" name="Rectangle 14"/>
            <p:cNvSpPr/>
            <p:nvPr/>
          </p:nvSpPr>
          <p:spPr>
            <a:xfrm>
              <a:off x="4442" y="3042"/>
              <a:ext cx="636" cy="99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000000"/>
                  </a:solidFill>
                  <a:ea typeface="楷体_GB2312"/>
                </a:rPr>
                <a:t>1</a:t>
              </a:r>
            </a:p>
            <a:p>
              <a:pPr marL="0" lvl="0" indent="0" algn="ctr" eaLnBrk="1" hangingPunct="1">
                <a:spcBef>
                  <a:spcPct val="0"/>
                </a:spcBef>
                <a:buNone/>
              </a:pPr>
              <a:r>
                <a:rPr lang="en-US" altLang="zh-CN" sz="2400" b="1" dirty="0">
                  <a:solidFill>
                    <a:srgbClr val="000000"/>
                  </a:solidFill>
                  <a:ea typeface="楷体_GB2312"/>
                </a:rPr>
                <a:t>1</a:t>
              </a:r>
            </a:p>
            <a:p>
              <a:pPr marL="0" lvl="0" indent="0" algn="ctr" eaLnBrk="1" hangingPunct="1">
                <a:spcBef>
                  <a:spcPct val="0"/>
                </a:spcBef>
                <a:buNone/>
              </a:pPr>
              <a:r>
                <a:rPr lang="en-US" altLang="zh-CN" sz="2400" b="1" dirty="0">
                  <a:solidFill>
                    <a:srgbClr val="000000"/>
                  </a:solidFill>
                  <a:ea typeface="楷体_GB2312"/>
                </a:rPr>
                <a:t>1</a:t>
              </a:r>
            </a:p>
            <a:p>
              <a:pPr marL="0" lvl="0" indent="0" algn="ctr" eaLnBrk="1" hangingPunct="1">
                <a:spcBef>
                  <a:spcPct val="0"/>
                </a:spcBef>
                <a:buNone/>
              </a:pPr>
              <a:r>
                <a:rPr lang="en-US" altLang="zh-CN" sz="2400" b="1" dirty="0">
                  <a:solidFill>
                    <a:srgbClr val="000000"/>
                  </a:solidFill>
                  <a:ea typeface="楷体_GB2312"/>
                </a:rPr>
                <a:t>0</a:t>
              </a:r>
            </a:p>
          </p:txBody>
        </p:sp>
        <p:sp>
          <p:nvSpPr>
            <p:cNvPr id="68624" name="Rectangle 15"/>
            <p:cNvSpPr/>
            <p:nvPr/>
          </p:nvSpPr>
          <p:spPr>
            <a:xfrm>
              <a:off x="3805" y="3042"/>
              <a:ext cx="637" cy="99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000000"/>
                  </a:solidFill>
                  <a:ea typeface="楷体_GB2312"/>
                </a:rPr>
                <a:t>1</a:t>
              </a:r>
            </a:p>
            <a:p>
              <a:pPr marL="0" lvl="0" indent="0" algn="ctr" eaLnBrk="1" hangingPunct="1">
                <a:spcBef>
                  <a:spcPct val="0"/>
                </a:spcBef>
                <a:buNone/>
              </a:pPr>
              <a:r>
                <a:rPr lang="en-US" altLang="zh-CN" sz="2400" b="1" dirty="0">
                  <a:solidFill>
                    <a:srgbClr val="000000"/>
                  </a:solidFill>
                  <a:ea typeface="楷体_GB2312"/>
                </a:rPr>
                <a:t>0</a:t>
              </a:r>
            </a:p>
            <a:p>
              <a:pPr marL="0" lvl="0" indent="0" algn="ctr" eaLnBrk="1" hangingPunct="1">
                <a:spcBef>
                  <a:spcPct val="0"/>
                </a:spcBef>
                <a:buNone/>
              </a:pPr>
              <a:r>
                <a:rPr lang="en-US" altLang="zh-CN" sz="2400" b="1" dirty="0">
                  <a:solidFill>
                    <a:srgbClr val="000000"/>
                  </a:solidFill>
                  <a:ea typeface="楷体_GB2312"/>
                </a:rPr>
                <a:t>0</a:t>
              </a:r>
            </a:p>
            <a:p>
              <a:pPr marL="0" lvl="0" indent="0" algn="ctr" eaLnBrk="1" hangingPunct="1">
                <a:spcBef>
                  <a:spcPct val="0"/>
                </a:spcBef>
                <a:buNone/>
              </a:pPr>
              <a:r>
                <a:rPr lang="en-US" altLang="zh-CN" sz="2400" b="1" dirty="0">
                  <a:solidFill>
                    <a:srgbClr val="000000"/>
                  </a:solidFill>
                  <a:ea typeface="楷体_GB2312"/>
                </a:rPr>
                <a:t>0</a:t>
              </a:r>
            </a:p>
          </p:txBody>
        </p:sp>
        <p:sp>
          <p:nvSpPr>
            <p:cNvPr id="68625" name="Rectangle 16"/>
            <p:cNvSpPr/>
            <p:nvPr/>
          </p:nvSpPr>
          <p:spPr>
            <a:xfrm>
              <a:off x="3168" y="3042"/>
              <a:ext cx="637" cy="99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000000"/>
                  </a:solidFill>
                  <a:ea typeface="楷体_GB2312"/>
                </a:rPr>
                <a:t>1</a:t>
              </a:r>
            </a:p>
            <a:p>
              <a:pPr marL="0" lvl="0" indent="0" algn="ctr" eaLnBrk="1" hangingPunct="1">
                <a:spcBef>
                  <a:spcPct val="0"/>
                </a:spcBef>
                <a:buNone/>
              </a:pPr>
              <a:r>
                <a:rPr lang="en-US" altLang="zh-CN" sz="2400" b="1" dirty="0">
                  <a:solidFill>
                    <a:srgbClr val="000000"/>
                  </a:solidFill>
                  <a:ea typeface="楷体_GB2312"/>
                </a:rPr>
                <a:t>0</a:t>
              </a:r>
            </a:p>
            <a:p>
              <a:pPr marL="0" lvl="0" indent="0" algn="ctr" eaLnBrk="1" hangingPunct="1">
                <a:spcBef>
                  <a:spcPct val="0"/>
                </a:spcBef>
                <a:buNone/>
              </a:pPr>
              <a:r>
                <a:rPr lang="en-US" altLang="zh-CN" sz="2400" b="1" dirty="0">
                  <a:solidFill>
                    <a:srgbClr val="000000"/>
                  </a:solidFill>
                  <a:ea typeface="楷体_GB2312"/>
                </a:rPr>
                <a:t>0</a:t>
              </a:r>
            </a:p>
            <a:p>
              <a:pPr marL="0" lvl="0" indent="0" algn="ctr" eaLnBrk="1" hangingPunct="1">
                <a:spcBef>
                  <a:spcPct val="0"/>
                </a:spcBef>
                <a:buNone/>
              </a:pPr>
              <a:r>
                <a:rPr lang="en-US" altLang="zh-CN" sz="2400" b="1" dirty="0">
                  <a:solidFill>
                    <a:srgbClr val="000000"/>
                  </a:solidFill>
                  <a:ea typeface="楷体_GB2312"/>
                </a:rPr>
                <a:t>0</a:t>
              </a:r>
            </a:p>
          </p:txBody>
        </p:sp>
        <p:sp>
          <p:nvSpPr>
            <p:cNvPr id="68626" name="Rectangle 17"/>
            <p:cNvSpPr/>
            <p:nvPr/>
          </p:nvSpPr>
          <p:spPr>
            <a:xfrm>
              <a:off x="2540" y="3042"/>
              <a:ext cx="628" cy="99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000000"/>
                  </a:solidFill>
                  <a:ea typeface="楷体_GB2312"/>
                </a:rPr>
                <a:t>0  0</a:t>
              </a:r>
            </a:p>
            <a:p>
              <a:pPr marL="0" lvl="0" indent="0" algn="ctr" eaLnBrk="1" hangingPunct="1">
                <a:spcBef>
                  <a:spcPct val="0"/>
                </a:spcBef>
                <a:buNone/>
              </a:pPr>
              <a:r>
                <a:rPr lang="en-US" altLang="zh-CN" sz="2400" b="1" dirty="0">
                  <a:solidFill>
                    <a:srgbClr val="000000"/>
                  </a:solidFill>
                  <a:ea typeface="楷体_GB2312"/>
                </a:rPr>
                <a:t>0  1</a:t>
              </a:r>
            </a:p>
            <a:p>
              <a:pPr marL="0" lvl="0" indent="0" algn="ctr" eaLnBrk="1" hangingPunct="1">
                <a:spcBef>
                  <a:spcPct val="0"/>
                </a:spcBef>
                <a:buNone/>
              </a:pPr>
              <a:r>
                <a:rPr lang="en-US" altLang="zh-CN" sz="2400" b="1" dirty="0">
                  <a:solidFill>
                    <a:srgbClr val="000000"/>
                  </a:solidFill>
                  <a:ea typeface="楷体_GB2312"/>
                </a:rPr>
                <a:t>1  0</a:t>
              </a:r>
            </a:p>
            <a:p>
              <a:pPr marL="0" lvl="0" indent="0" algn="ctr" eaLnBrk="1" hangingPunct="1">
                <a:spcBef>
                  <a:spcPct val="0"/>
                </a:spcBef>
                <a:buNone/>
              </a:pPr>
              <a:r>
                <a:rPr lang="en-US" altLang="zh-CN" sz="2400" b="1" dirty="0">
                  <a:solidFill>
                    <a:srgbClr val="000000"/>
                  </a:solidFill>
                  <a:ea typeface="楷体_GB2312"/>
                </a:rPr>
                <a:t>1  1</a:t>
              </a:r>
            </a:p>
          </p:txBody>
        </p:sp>
        <p:sp>
          <p:nvSpPr>
            <p:cNvPr id="68627" name="Rectangle 18"/>
            <p:cNvSpPr/>
            <p:nvPr/>
          </p:nvSpPr>
          <p:spPr>
            <a:xfrm>
              <a:off x="5078" y="2755"/>
              <a:ext cx="637"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400" b="1" i="1" dirty="0">
                  <a:solidFill>
                    <a:srgbClr val="000000"/>
                  </a:solidFill>
                  <a:ea typeface="楷体_GB2312"/>
                </a:rPr>
                <a:t>A</a:t>
              </a:r>
              <a:r>
                <a:rPr lang="zh-CN" altLang="en-US" sz="2400" b="1" dirty="0">
                  <a:solidFill>
                    <a:srgbClr val="000000"/>
                  </a:solidFill>
                  <a:ea typeface="楷体_GB2312"/>
                </a:rPr>
                <a:t>＋</a:t>
              </a:r>
              <a:r>
                <a:rPr lang="en-US" altLang="zh-CN" sz="2400" b="1" i="1" dirty="0">
                  <a:solidFill>
                    <a:srgbClr val="000000"/>
                  </a:solidFill>
                  <a:ea typeface="楷体_GB2312"/>
                </a:rPr>
                <a:t>B</a:t>
              </a:r>
            </a:p>
          </p:txBody>
        </p:sp>
        <p:sp>
          <p:nvSpPr>
            <p:cNvPr id="68628" name="Rectangle 19"/>
            <p:cNvSpPr/>
            <p:nvPr/>
          </p:nvSpPr>
          <p:spPr>
            <a:xfrm>
              <a:off x="4442" y="2755"/>
              <a:ext cx="636"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400" b="1" i="1" dirty="0">
                  <a:solidFill>
                    <a:srgbClr val="000000"/>
                  </a:solidFill>
                  <a:ea typeface="楷体_GB2312"/>
                </a:rPr>
                <a:t>A · B</a:t>
              </a:r>
            </a:p>
          </p:txBody>
        </p:sp>
        <p:sp>
          <p:nvSpPr>
            <p:cNvPr id="68629" name="Rectangle 20"/>
            <p:cNvSpPr/>
            <p:nvPr/>
          </p:nvSpPr>
          <p:spPr>
            <a:xfrm>
              <a:off x="3805" y="2755"/>
              <a:ext cx="637"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400" b="1" i="1" dirty="0">
                  <a:solidFill>
                    <a:srgbClr val="000000"/>
                  </a:solidFill>
                  <a:ea typeface="楷体_GB2312"/>
                </a:rPr>
                <a:t>A · B</a:t>
              </a:r>
            </a:p>
          </p:txBody>
        </p:sp>
        <p:sp>
          <p:nvSpPr>
            <p:cNvPr id="68630" name="Rectangle 21"/>
            <p:cNvSpPr/>
            <p:nvPr/>
          </p:nvSpPr>
          <p:spPr>
            <a:xfrm>
              <a:off x="3168" y="2755"/>
              <a:ext cx="637"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400" b="1" i="1" dirty="0">
                  <a:solidFill>
                    <a:srgbClr val="000000"/>
                  </a:solidFill>
                  <a:ea typeface="楷体_GB2312"/>
                </a:rPr>
                <a:t>A</a:t>
              </a:r>
              <a:r>
                <a:rPr lang="zh-CN" altLang="en-US" sz="2400" b="1" dirty="0">
                  <a:solidFill>
                    <a:srgbClr val="000000"/>
                  </a:solidFill>
                  <a:ea typeface="楷体_GB2312"/>
                </a:rPr>
                <a:t>＋</a:t>
              </a:r>
              <a:r>
                <a:rPr lang="en-US" altLang="zh-CN" sz="2400" b="1" i="1" dirty="0">
                  <a:solidFill>
                    <a:srgbClr val="000000"/>
                  </a:solidFill>
                  <a:ea typeface="楷体_GB2312"/>
                </a:rPr>
                <a:t>B</a:t>
              </a:r>
            </a:p>
          </p:txBody>
        </p:sp>
        <p:sp>
          <p:nvSpPr>
            <p:cNvPr id="68631" name="Rectangle 22"/>
            <p:cNvSpPr/>
            <p:nvPr/>
          </p:nvSpPr>
          <p:spPr>
            <a:xfrm>
              <a:off x="2540" y="2755"/>
              <a:ext cx="628" cy="2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400" b="1" i="1" dirty="0">
                  <a:solidFill>
                    <a:srgbClr val="000000"/>
                  </a:solidFill>
                  <a:ea typeface="楷体_GB2312"/>
                </a:rPr>
                <a:t>A  B</a:t>
              </a:r>
            </a:p>
          </p:txBody>
        </p:sp>
        <p:sp>
          <p:nvSpPr>
            <p:cNvPr id="68632" name="Line 23"/>
            <p:cNvSpPr/>
            <p:nvPr/>
          </p:nvSpPr>
          <p:spPr>
            <a:xfrm>
              <a:off x="2540" y="2755"/>
              <a:ext cx="3175" cy="0"/>
            </a:xfrm>
            <a:prstGeom prst="line">
              <a:avLst/>
            </a:prstGeom>
            <a:ln w="28575" cap="sq" cmpd="sng">
              <a:solidFill>
                <a:schemeClr val="tx1"/>
              </a:solidFill>
              <a:prstDash val="solid"/>
              <a:miter/>
              <a:headEnd type="none" w="med" len="med"/>
              <a:tailEnd type="none" w="med" len="med"/>
            </a:ln>
          </p:spPr>
        </p:sp>
        <p:sp>
          <p:nvSpPr>
            <p:cNvPr id="68633" name="Line 24"/>
            <p:cNvSpPr/>
            <p:nvPr/>
          </p:nvSpPr>
          <p:spPr>
            <a:xfrm>
              <a:off x="2540" y="3042"/>
              <a:ext cx="3175" cy="0"/>
            </a:xfrm>
            <a:prstGeom prst="line">
              <a:avLst/>
            </a:prstGeom>
            <a:ln w="12700" cap="flat" cmpd="sng">
              <a:solidFill>
                <a:schemeClr val="tx1"/>
              </a:solidFill>
              <a:prstDash val="solid"/>
              <a:miter/>
              <a:headEnd type="none" w="med" len="med"/>
              <a:tailEnd type="none" w="med" len="med"/>
            </a:ln>
          </p:spPr>
        </p:sp>
        <p:sp>
          <p:nvSpPr>
            <p:cNvPr id="68634" name="Line 25"/>
            <p:cNvSpPr/>
            <p:nvPr/>
          </p:nvSpPr>
          <p:spPr>
            <a:xfrm>
              <a:off x="2540" y="4034"/>
              <a:ext cx="3175" cy="0"/>
            </a:xfrm>
            <a:prstGeom prst="line">
              <a:avLst/>
            </a:prstGeom>
            <a:ln w="28575" cap="sq" cmpd="sng">
              <a:solidFill>
                <a:schemeClr val="tx1"/>
              </a:solidFill>
              <a:prstDash val="solid"/>
              <a:miter/>
              <a:headEnd type="none" w="med" len="med"/>
              <a:tailEnd type="none" w="med" len="med"/>
            </a:ln>
          </p:spPr>
        </p:sp>
        <p:sp>
          <p:nvSpPr>
            <p:cNvPr id="68635" name="Line 26"/>
            <p:cNvSpPr/>
            <p:nvPr/>
          </p:nvSpPr>
          <p:spPr>
            <a:xfrm>
              <a:off x="2540" y="2755"/>
              <a:ext cx="0" cy="1279"/>
            </a:xfrm>
            <a:prstGeom prst="line">
              <a:avLst/>
            </a:prstGeom>
            <a:ln w="28575" cap="sq" cmpd="sng">
              <a:solidFill>
                <a:schemeClr val="tx1"/>
              </a:solidFill>
              <a:prstDash val="solid"/>
              <a:miter/>
              <a:headEnd type="none" w="med" len="med"/>
              <a:tailEnd type="none" w="med" len="med"/>
            </a:ln>
          </p:spPr>
        </p:sp>
        <p:sp>
          <p:nvSpPr>
            <p:cNvPr id="68636" name="Line 27"/>
            <p:cNvSpPr/>
            <p:nvPr/>
          </p:nvSpPr>
          <p:spPr>
            <a:xfrm>
              <a:off x="3168" y="2755"/>
              <a:ext cx="0" cy="1279"/>
            </a:xfrm>
            <a:prstGeom prst="line">
              <a:avLst/>
            </a:prstGeom>
            <a:ln w="12700" cap="flat" cmpd="sng">
              <a:solidFill>
                <a:schemeClr val="tx1"/>
              </a:solidFill>
              <a:prstDash val="solid"/>
              <a:miter/>
              <a:headEnd type="none" w="med" len="med"/>
              <a:tailEnd type="none" w="med" len="med"/>
            </a:ln>
          </p:spPr>
        </p:sp>
        <p:sp>
          <p:nvSpPr>
            <p:cNvPr id="68637" name="Line 28"/>
            <p:cNvSpPr/>
            <p:nvPr/>
          </p:nvSpPr>
          <p:spPr>
            <a:xfrm>
              <a:off x="3805" y="2755"/>
              <a:ext cx="0" cy="1279"/>
            </a:xfrm>
            <a:prstGeom prst="line">
              <a:avLst/>
            </a:prstGeom>
            <a:ln w="12700" cap="flat" cmpd="sng">
              <a:solidFill>
                <a:schemeClr val="tx1"/>
              </a:solidFill>
              <a:prstDash val="solid"/>
              <a:miter/>
              <a:headEnd type="none" w="med" len="med"/>
              <a:tailEnd type="none" w="med" len="med"/>
            </a:ln>
          </p:spPr>
        </p:sp>
        <p:sp>
          <p:nvSpPr>
            <p:cNvPr id="68638" name="Line 29"/>
            <p:cNvSpPr/>
            <p:nvPr/>
          </p:nvSpPr>
          <p:spPr>
            <a:xfrm>
              <a:off x="4442" y="2755"/>
              <a:ext cx="0" cy="1279"/>
            </a:xfrm>
            <a:prstGeom prst="line">
              <a:avLst/>
            </a:prstGeom>
            <a:ln w="12700" cap="flat" cmpd="sng">
              <a:solidFill>
                <a:schemeClr val="tx1"/>
              </a:solidFill>
              <a:prstDash val="solid"/>
              <a:miter/>
              <a:headEnd type="none" w="med" len="med"/>
              <a:tailEnd type="none" w="med" len="med"/>
            </a:ln>
          </p:spPr>
        </p:sp>
        <p:sp>
          <p:nvSpPr>
            <p:cNvPr id="68639" name="Line 30"/>
            <p:cNvSpPr/>
            <p:nvPr/>
          </p:nvSpPr>
          <p:spPr>
            <a:xfrm>
              <a:off x="5078" y="2755"/>
              <a:ext cx="0" cy="1279"/>
            </a:xfrm>
            <a:prstGeom prst="line">
              <a:avLst/>
            </a:prstGeom>
            <a:ln w="12700" cap="flat" cmpd="sng">
              <a:solidFill>
                <a:schemeClr val="tx1"/>
              </a:solidFill>
              <a:prstDash val="solid"/>
              <a:miter/>
              <a:headEnd type="none" w="med" len="med"/>
              <a:tailEnd type="none" w="med" len="med"/>
            </a:ln>
          </p:spPr>
        </p:sp>
        <p:sp>
          <p:nvSpPr>
            <p:cNvPr id="68640" name="Line 31"/>
            <p:cNvSpPr/>
            <p:nvPr/>
          </p:nvSpPr>
          <p:spPr>
            <a:xfrm>
              <a:off x="5715" y="2755"/>
              <a:ext cx="0" cy="1279"/>
            </a:xfrm>
            <a:prstGeom prst="line">
              <a:avLst/>
            </a:prstGeom>
            <a:ln w="28575" cap="sq" cmpd="sng">
              <a:solidFill>
                <a:schemeClr val="tx1"/>
              </a:solidFill>
              <a:prstDash val="solid"/>
              <a:miter/>
              <a:headEnd type="none" w="med" len="med"/>
              <a:tailEnd type="none" w="med" len="med"/>
            </a:ln>
          </p:spPr>
        </p:sp>
        <p:sp>
          <p:nvSpPr>
            <p:cNvPr id="68641" name="Line 32"/>
            <p:cNvSpPr/>
            <p:nvPr/>
          </p:nvSpPr>
          <p:spPr>
            <a:xfrm>
              <a:off x="3305" y="2812"/>
              <a:ext cx="397" cy="0"/>
            </a:xfrm>
            <a:prstGeom prst="line">
              <a:avLst/>
            </a:prstGeom>
            <a:ln w="25400" cap="flat" cmpd="sng">
              <a:solidFill>
                <a:srgbClr val="000000"/>
              </a:solidFill>
              <a:prstDash val="solid"/>
              <a:miter/>
              <a:headEnd type="none" w="med" len="med"/>
              <a:tailEnd type="none" w="med" len="med"/>
            </a:ln>
          </p:spPr>
        </p:sp>
        <p:sp>
          <p:nvSpPr>
            <p:cNvPr id="68642" name="Line 33"/>
            <p:cNvSpPr/>
            <p:nvPr/>
          </p:nvSpPr>
          <p:spPr>
            <a:xfrm>
              <a:off x="4553" y="2812"/>
              <a:ext cx="397" cy="0"/>
            </a:xfrm>
            <a:prstGeom prst="line">
              <a:avLst/>
            </a:prstGeom>
            <a:ln w="25400" cap="flat" cmpd="sng">
              <a:solidFill>
                <a:srgbClr val="000000"/>
              </a:solidFill>
              <a:prstDash val="solid"/>
              <a:miter/>
              <a:headEnd type="none" w="med" len="med"/>
              <a:tailEnd type="none" w="med" len="med"/>
            </a:ln>
          </p:spPr>
        </p:sp>
        <p:sp>
          <p:nvSpPr>
            <p:cNvPr id="68643" name="Line 34"/>
            <p:cNvSpPr/>
            <p:nvPr/>
          </p:nvSpPr>
          <p:spPr>
            <a:xfrm>
              <a:off x="3901" y="2812"/>
              <a:ext cx="142" cy="0"/>
            </a:xfrm>
            <a:prstGeom prst="line">
              <a:avLst/>
            </a:prstGeom>
            <a:ln w="25400" cap="flat" cmpd="sng">
              <a:solidFill>
                <a:srgbClr val="000000"/>
              </a:solidFill>
              <a:prstDash val="solid"/>
              <a:miter/>
              <a:headEnd type="none" w="med" len="med"/>
              <a:tailEnd type="none" w="med" len="med"/>
            </a:ln>
          </p:spPr>
        </p:sp>
        <p:sp>
          <p:nvSpPr>
            <p:cNvPr id="68644" name="Line 35"/>
            <p:cNvSpPr/>
            <p:nvPr/>
          </p:nvSpPr>
          <p:spPr>
            <a:xfrm>
              <a:off x="4184" y="2812"/>
              <a:ext cx="142" cy="0"/>
            </a:xfrm>
            <a:prstGeom prst="line">
              <a:avLst/>
            </a:prstGeom>
            <a:ln w="25400" cap="flat" cmpd="sng">
              <a:solidFill>
                <a:srgbClr val="000000"/>
              </a:solidFill>
              <a:prstDash val="solid"/>
              <a:miter/>
              <a:headEnd type="none" w="med" len="med"/>
              <a:tailEnd type="none" w="med" len="med"/>
            </a:ln>
          </p:spPr>
        </p:sp>
        <p:sp>
          <p:nvSpPr>
            <p:cNvPr id="68645" name="Line 36"/>
            <p:cNvSpPr/>
            <p:nvPr/>
          </p:nvSpPr>
          <p:spPr>
            <a:xfrm>
              <a:off x="5176" y="2812"/>
              <a:ext cx="142" cy="0"/>
            </a:xfrm>
            <a:prstGeom prst="line">
              <a:avLst/>
            </a:prstGeom>
            <a:ln w="25400" cap="flat" cmpd="sng">
              <a:solidFill>
                <a:srgbClr val="000000"/>
              </a:solidFill>
              <a:prstDash val="solid"/>
              <a:miter/>
              <a:headEnd type="none" w="med" len="med"/>
              <a:tailEnd type="none" w="med" len="med"/>
            </a:ln>
          </p:spPr>
        </p:sp>
        <p:sp>
          <p:nvSpPr>
            <p:cNvPr id="68646" name="Line 37"/>
            <p:cNvSpPr/>
            <p:nvPr/>
          </p:nvSpPr>
          <p:spPr>
            <a:xfrm>
              <a:off x="5460" y="2812"/>
              <a:ext cx="142" cy="0"/>
            </a:xfrm>
            <a:prstGeom prst="line">
              <a:avLst/>
            </a:prstGeom>
            <a:ln w="25400" cap="flat" cmpd="sng">
              <a:solidFill>
                <a:srgbClr val="000000"/>
              </a:solidFill>
              <a:prstDash val="solid"/>
              <a:miter/>
              <a:headEnd type="none" w="med" len="med"/>
              <a:tailEnd type="none" w="med" len="med"/>
            </a:ln>
          </p:spPr>
        </p:sp>
      </p:grpSp>
      <p:sp>
        <p:nvSpPr>
          <p:cNvPr id="124966" name="Text Box 38"/>
          <p:cNvSpPr txBox="1"/>
          <p:nvPr/>
        </p:nvSpPr>
        <p:spPr>
          <a:xfrm>
            <a:off x="222250" y="442913"/>
            <a:ext cx="823595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C3300"/>
                </a:solidFill>
                <a:latin typeface="黑体" panose="02010609060101010101" pitchFamily="49" charset="-122"/>
                <a:ea typeface="黑体" panose="02010609060101010101" pitchFamily="49" charset="-122"/>
              </a:rPr>
              <a:t>四、</a:t>
            </a:r>
            <a:r>
              <a:rPr lang="zh-CN" altLang="en-US" sz="2800" b="1" dirty="0">
                <a:solidFill>
                  <a:srgbClr val="CC3300"/>
                </a:solidFill>
                <a:ea typeface="黑体" panose="02010609060101010101" pitchFamily="49" charset="-122"/>
              </a:rPr>
              <a:t>逻辑代数的一些特殊定理</a:t>
            </a:r>
          </a:p>
          <a:p>
            <a:pPr marL="0" lvl="0" indent="0" eaLnBrk="1" hangingPunct="1">
              <a:spcBef>
                <a:spcPct val="0"/>
              </a:spcBef>
              <a:buNone/>
            </a:pPr>
            <a:r>
              <a:rPr lang="zh-CN" altLang="en-US" sz="2800" b="1" dirty="0">
                <a:solidFill>
                  <a:schemeClr val="accent2"/>
                </a:solidFill>
                <a:ea typeface="黑体" panose="02010609060101010101" pitchFamily="49" charset="-122"/>
              </a:rPr>
              <a:t>同一律</a:t>
            </a:r>
            <a:r>
              <a:rPr lang="zh-CN" altLang="en-US" sz="2800" b="1" dirty="0">
                <a:solidFill>
                  <a:schemeClr val="tx2"/>
                </a:solidFill>
                <a:ea typeface="黑体" panose="02010609060101010101" pitchFamily="49" charset="-122"/>
              </a:rPr>
              <a:t>：</a:t>
            </a:r>
            <a:r>
              <a:rPr lang="en-US" altLang="zh-CN" sz="2400" b="1" dirty="0">
                <a:ea typeface="黑体" panose="02010609060101010101" pitchFamily="49" charset="-122"/>
              </a:rPr>
              <a:t>A</a:t>
            </a:r>
            <a:r>
              <a:rPr lang="zh-CN" altLang="en-US" sz="2400" b="1" dirty="0">
                <a:ea typeface="黑体" panose="02010609060101010101" pitchFamily="49" charset="-122"/>
              </a:rPr>
              <a:t>＋</a:t>
            </a:r>
            <a:r>
              <a:rPr lang="en-US" altLang="zh-CN" sz="2400" b="1" dirty="0">
                <a:ea typeface="黑体" panose="02010609060101010101" pitchFamily="49" charset="-122"/>
              </a:rPr>
              <a:t>A</a:t>
            </a:r>
            <a:r>
              <a:rPr lang="zh-CN" altLang="en-US" sz="2400" b="1" dirty="0">
                <a:ea typeface="黑体" panose="02010609060101010101" pitchFamily="49" charset="-122"/>
              </a:rPr>
              <a:t>＝</a:t>
            </a:r>
            <a:r>
              <a:rPr lang="en-US" altLang="zh-CN" sz="2400" b="1" dirty="0">
                <a:ea typeface="黑体" panose="02010609060101010101" pitchFamily="49" charset="-122"/>
              </a:rPr>
              <a:t>A</a:t>
            </a:r>
            <a:r>
              <a:rPr lang="zh-CN" altLang="en-US" sz="2400" b="1" dirty="0">
                <a:ea typeface="黑体" panose="02010609060101010101" pitchFamily="49" charset="-122"/>
              </a:rPr>
              <a:t>，</a:t>
            </a:r>
            <a:r>
              <a:rPr lang="en-US" altLang="zh-CN" sz="2400" b="1" dirty="0">
                <a:ea typeface="黑体" panose="02010609060101010101" pitchFamily="49" charset="-122"/>
              </a:rPr>
              <a:t>A · A</a:t>
            </a:r>
            <a:r>
              <a:rPr lang="zh-CN" altLang="en-US" sz="2400" b="1" dirty="0">
                <a:ea typeface="黑体" panose="02010609060101010101" pitchFamily="49" charset="-122"/>
              </a:rPr>
              <a:t>＝</a:t>
            </a:r>
            <a:r>
              <a:rPr lang="en-US" altLang="zh-CN" sz="2400" b="1" dirty="0">
                <a:ea typeface="黑体" panose="02010609060101010101" pitchFamily="49" charset="-122"/>
              </a:rPr>
              <a:t>A</a:t>
            </a:r>
          </a:p>
        </p:txBody>
      </p:sp>
      <p:grpSp>
        <p:nvGrpSpPr>
          <p:cNvPr id="124974" name="Group 46"/>
          <p:cNvGrpSpPr/>
          <p:nvPr/>
        </p:nvGrpSpPr>
        <p:grpSpPr>
          <a:xfrm>
            <a:off x="192088" y="1633538"/>
            <a:ext cx="8235950" cy="1373187"/>
            <a:chOff x="121" y="937"/>
            <a:chExt cx="5188" cy="865"/>
          </a:xfrm>
        </p:grpSpPr>
        <p:sp>
          <p:nvSpPr>
            <p:cNvPr id="68615" name="Text Box 39"/>
            <p:cNvSpPr txBox="1"/>
            <p:nvPr/>
          </p:nvSpPr>
          <p:spPr>
            <a:xfrm>
              <a:off x="121" y="937"/>
              <a:ext cx="5188" cy="8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chemeClr val="accent2"/>
                  </a:solidFill>
                  <a:ea typeface="黑体" panose="02010609060101010101" pitchFamily="49" charset="-122"/>
                </a:rPr>
                <a:t>德</a:t>
              </a:r>
              <a:r>
                <a:rPr lang="en-US" altLang="zh-CN" sz="2800" b="1" dirty="0">
                  <a:solidFill>
                    <a:schemeClr val="accent2"/>
                  </a:solidFill>
                  <a:ea typeface="黑体" panose="02010609060101010101" pitchFamily="49" charset="-122"/>
                </a:rPr>
                <a:t>·</a:t>
              </a:r>
              <a:r>
                <a:rPr lang="zh-CN" altLang="en-US" sz="2800" b="1" dirty="0">
                  <a:solidFill>
                    <a:schemeClr val="accent2"/>
                  </a:solidFill>
                  <a:ea typeface="黑体" panose="02010609060101010101" pitchFamily="49" charset="-122"/>
                </a:rPr>
                <a:t>摩根定理（又称</a:t>
              </a:r>
              <a:r>
                <a:rPr lang="zh-CN" altLang="en-US" sz="2800" b="1" dirty="0">
                  <a:solidFill>
                    <a:schemeClr val="accent2"/>
                  </a:solidFill>
                  <a:latin typeface="黑体" panose="02010609060101010101" pitchFamily="49" charset="-122"/>
                  <a:ea typeface="黑体" panose="02010609060101010101" pitchFamily="49" charset="-122"/>
                </a:rPr>
                <a:t>反演律）</a:t>
              </a:r>
              <a:r>
                <a:rPr lang="zh-CN" altLang="en-US" sz="2800" b="1" dirty="0">
                  <a:ea typeface="黑体" panose="02010609060101010101" pitchFamily="49" charset="-122"/>
                </a:rPr>
                <a:t>： </a:t>
              </a:r>
              <a:r>
                <a:rPr lang="en-US" altLang="zh-CN" sz="2400" b="1" dirty="0">
                  <a:ea typeface="黑体" panose="02010609060101010101" pitchFamily="49" charset="-122"/>
                </a:rPr>
                <a:t>A+B=A · B</a:t>
              </a:r>
              <a:r>
                <a:rPr lang="zh-CN" altLang="en-US" sz="2400" b="1" dirty="0">
                  <a:ea typeface="黑体" panose="02010609060101010101" pitchFamily="49" charset="-122"/>
                </a:rPr>
                <a:t>，</a:t>
              </a:r>
              <a:r>
                <a:rPr lang="en-US" altLang="zh-CN" sz="2400" b="1" dirty="0">
                  <a:ea typeface="黑体" panose="02010609060101010101" pitchFamily="49" charset="-122"/>
                </a:rPr>
                <a:t>A ·B=A+B</a:t>
              </a:r>
            </a:p>
            <a:p>
              <a:pPr marL="0" lvl="0" indent="0" eaLnBrk="1" hangingPunct="1">
                <a:spcBef>
                  <a:spcPct val="0"/>
                </a:spcBef>
                <a:buNone/>
              </a:pPr>
              <a:r>
                <a:rPr lang="zh-CN" altLang="en-US" sz="2800" b="1" dirty="0">
                  <a:ea typeface="黑体" panose="02010609060101010101" pitchFamily="49" charset="-122"/>
                </a:rPr>
                <a:t>证明：用真值表来证明，真值表如右表。</a:t>
              </a:r>
            </a:p>
            <a:p>
              <a:pPr marL="0" lvl="0" indent="0" eaLnBrk="1" hangingPunct="1">
                <a:spcBef>
                  <a:spcPct val="0"/>
                </a:spcBef>
                <a:buNone/>
              </a:pPr>
              <a:r>
                <a:rPr lang="zh-CN" altLang="en-US" sz="2800" b="1" dirty="0">
                  <a:ea typeface="黑体" panose="02010609060101010101" pitchFamily="49" charset="-122"/>
                </a:rPr>
                <a:t>记忆：“上面砍一刀，下面变个号”。</a:t>
              </a:r>
            </a:p>
          </p:txBody>
        </p:sp>
        <p:sp>
          <p:nvSpPr>
            <p:cNvPr id="68616" name="Line 40"/>
            <p:cNvSpPr/>
            <p:nvPr/>
          </p:nvSpPr>
          <p:spPr>
            <a:xfrm>
              <a:off x="3255" y="1015"/>
              <a:ext cx="302" cy="0"/>
            </a:xfrm>
            <a:prstGeom prst="line">
              <a:avLst/>
            </a:prstGeom>
            <a:ln w="25400" cap="flat" cmpd="sng">
              <a:solidFill>
                <a:schemeClr val="tx1"/>
              </a:solidFill>
              <a:prstDash val="solid"/>
              <a:headEnd type="none" w="med" len="med"/>
              <a:tailEnd type="none" w="med" len="med"/>
            </a:ln>
          </p:spPr>
        </p:sp>
        <p:sp>
          <p:nvSpPr>
            <p:cNvPr id="68617" name="Line 41"/>
            <p:cNvSpPr/>
            <p:nvPr/>
          </p:nvSpPr>
          <p:spPr>
            <a:xfrm>
              <a:off x="4324" y="1006"/>
              <a:ext cx="302" cy="0"/>
            </a:xfrm>
            <a:prstGeom prst="line">
              <a:avLst/>
            </a:prstGeom>
            <a:ln w="25400" cap="flat" cmpd="sng">
              <a:solidFill>
                <a:schemeClr val="tx1"/>
              </a:solidFill>
              <a:prstDash val="solid"/>
              <a:headEnd type="none" w="med" len="med"/>
              <a:tailEnd type="none" w="med" len="med"/>
            </a:ln>
          </p:spPr>
        </p:sp>
        <p:sp>
          <p:nvSpPr>
            <p:cNvPr id="68618" name="Line 42"/>
            <p:cNvSpPr/>
            <p:nvPr/>
          </p:nvSpPr>
          <p:spPr>
            <a:xfrm>
              <a:off x="3703" y="1006"/>
              <a:ext cx="119" cy="0"/>
            </a:xfrm>
            <a:prstGeom prst="line">
              <a:avLst/>
            </a:prstGeom>
            <a:ln w="25400" cap="flat" cmpd="sng">
              <a:solidFill>
                <a:schemeClr val="tx1"/>
              </a:solidFill>
              <a:prstDash val="solid"/>
              <a:headEnd type="none" w="med" len="med"/>
              <a:tailEnd type="none" w="med" len="med"/>
            </a:ln>
          </p:spPr>
        </p:sp>
        <p:sp>
          <p:nvSpPr>
            <p:cNvPr id="68619" name="Line 43"/>
            <p:cNvSpPr/>
            <p:nvPr/>
          </p:nvSpPr>
          <p:spPr>
            <a:xfrm>
              <a:off x="3959" y="997"/>
              <a:ext cx="119" cy="0"/>
            </a:xfrm>
            <a:prstGeom prst="line">
              <a:avLst/>
            </a:prstGeom>
            <a:ln w="25400" cap="flat" cmpd="sng">
              <a:solidFill>
                <a:schemeClr val="tx1"/>
              </a:solidFill>
              <a:prstDash val="solid"/>
              <a:headEnd type="none" w="med" len="med"/>
              <a:tailEnd type="none" w="med" len="med"/>
            </a:ln>
          </p:spPr>
        </p:sp>
        <p:sp>
          <p:nvSpPr>
            <p:cNvPr id="68620" name="Line 44"/>
            <p:cNvSpPr/>
            <p:nvPr/>
          </p:nvSpPr>
          <p:spPr>
            <a:xfrm>
              <a:off x="4763" y="988"/>
              <a:ext cx="119" cy="0"/>
            </a:xfrm>
            <a:prstGeom prst="line">
              <a:avLst/>
            </a:prstGeom>
            <a:ln w="25400" cap="flat" cmpd="sng">
              <a:solidFill>
                <a:schemeClr val="tx1"/>
              </a:solidFill>
              <a:prstDash val="solid"/>
              <a:headEnd type="none" w="med" len="med"/>
              <a:tailEnd type="none" w="med" len="med"/>
            </a:ln>
          </p:spPr>
        </p:sp>
        <p:sp>
          <p:nvSpPr>
            <p:cNvPr id="68621" name="Line 45"/>
            <p:cNvSpPr/>
            <p:nvPr/>
          </p:nvSpPr>
          <p:spPr>
            <a:xfrm>
              <a:off x="4992" y="987"/>
              <a:ext cx="119" cy="0"/>
            </a:xfrm>
            <a:prstGeom prst="line">
              <a:avLst/>
            </a:prstGeom>
            <a:ln w="25400" cap="flat" cmpd="sng">
              <a:solidFill>
                <a:schemeClr val="tx1"/>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4966">
                                            <p:txEl>
                                              <p:pRg st="1" end="1"/>
                                            </p:txEl>
                                          </p:spTgt>
                                        </p:tgtEl>
                                        <p:attrNameLst>
                                          <p:attrName>style.visibility</p:attrName>
                                        </p:attrNameLst>
                                      </p:cBhvr>
                                      <p:to>
                                        <p:strVal val="visible"/>
                                      </p:to>
                                    </p:set>
                                    <p:animEffect transition="in" filter="wipe(left)">
                                      <p:cBhvr>
                                        <p:cTn id="7" dur="500"/>
                                        <p:tgtEl>
                                          <p:spTgt spid="12496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4974"/>
                                        </p:tgtEl>
                                        <p:attrNameLst>
                                          <p:attrName>style.visibility</p:attrName>
                                        </p:attrNameLst>
                                      </p:cBhvr>
                                      <p:to>
                                        <p:strVal val="visible"/>
                                      </p:to>
                                    </p:set>
                                    <p:animEffect transition="in" filter="blinds(horizontal)">
                                      <p:cBhvr>
                                        <p:cTn id="12" dur="500"/>
                                        <p:tgtEl>
                                          <p:spTgt spid="124974"/>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24940"/>
                                        </p:tgtEl>
                                        <p:attrNameLst>
                                          <p:attrName>style.visibility</p:attrName>
                                        </p:attrNameLst>
                                      </p:cBhvr>
                                      <p:to>
                                        <p:strVal val="visible"/>
                                      </p:to>
                                    </p:set>
                                    <p:animEffect transition="in" filter="blinds(horizontal)">
                                      <p:cBhvr>
                                        <p:cTn id="16" dur="500"/>
                                        <p:tgtEl>
                                          <p:spTgt spid="12494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4930"/>
                                        </p:tgtEl>
                                        <p:attrNameLst>
                                          <p:attrName>style.visibility</p:attrName>
                                        </p:attrNameLst>
                                      </p:cBhvr>
                                      <p:to>
                                        <p:strVal val="visible"/>
                                      </p:to>
                                    </p:set>
                                    <p:animEffect transition="in" filter="blinds(horizontal)">
                                      <p:cBhvr>
                                        <p:cTn id="21" dur="500"/>
                                        <p:tgtEl>
                                          <p:spTgt spid="124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52</a:t>
            </a:fld>
            <a:r>
              <a:rPr lang="zh-CN" altLang="en-US" sz="1400" dirty="0">
                <a:ea typeface="楷体_GB2312"/>
              </a:rPr>
              <a:t>）</a:t>
            </a:r>
          </a:p>
        </p:txBody>
      </p:sp>
      <p:sp>
        <p:nvSpPr>
          <p:cNvPr id="125954" name="Text Box 2"/>
          <p:cNvSpPr txBox="1"/>
          <p:nvPr/>
        </p:nvSpPr>
        <p:spPr>
          <a:xfrm>
            <a:off x="250825" y="2079625"/>
            <a:ext cx="8534400" cy="822325"/>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ea typeface="楷体_GB2312"/>
              </a:rPr>
              <a:t>　 </a:t>
            </a:r>
            <a:r>
              <a:rPr lang="zh-CN" altLang="en-US" sz="2400" b="1" dirty="0">
                <a:latin typeface="黑体" panose="02010609060101010101" pitchFamily="49" charset="-122"/>
                <a:ea typeface="黑体" panose="02010609060101010101" pitchFamily="49" charset="-122"/>
              </a:rPr>
              <a:t>例如，已知等式    　　　　，用函数</a:t>
            </a:r>
            <a:r>
              <a:rPr lang="en-US" altLang="zh-CN" sz="2400" b="1" dirty="0">
                <a:latin typeface="黑体" panose="02010609060101010101" pitchFamily="49" charset="-122"/>
                <a:ea typeface="黑体" panose="02010609060101010101" pitchFamily="49" charset="-122"/>
              </a:rPr>
              <a:t>Y</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AC</a:t>
            </a:r>
            <a:r>
              <a:rPr lang="zh-CN" altLang="en-US" sz="2400" b="1" dirty="0">
                <a:latin typeface="黑体" panose="02010609060101010101" pitchFamily="49" charset="-122"/>
                <a:ea typeface="黑体" panose="02010609060101010101" pitchFamily="49" charset="-122"/>
              </a:rPr>
              <a:t>代替等式中的</a:t>
            </a:r>
            <a:r>
              <a:rPr lang="en-US" altLang="zh-CN" sz="2400" b="1" dirty="0">
                <a:latin typeface="黑体" panose="02010609060101010101" pitchFamily="49" charset="-122"/>
                <a:ea typeface="黑体" panose="02010609060101010101" pitchFamily="49" charset="-122"/>
              </a:rPr>
              <a:t>A</a:t>
            </a:r>
            <a:r>
              <a:rPr lang="zh-CN" altLang="en-US" sz="2400" b="1" dirty="0">
                <a:latin typeface="黑体" panose="02010609060101010101" pitchFamily="49" charset="-122"/>
                <a:ea typeface="黑体" panose="02010609060101010101" pitchFamily="49" charset="-122"/>
              </a:rPr>
              <a:t>，根据代入规则，等式仍然成立，即有：</a:t>
            </a:r>
          </a:p>
        </p:txBody>
      </p:sp>
      <p:sp>
        <p:nvSpPr>
          <p:cNvPr id="125955" name="Text Box 3"/>
          <p:cNvSpPr txBox="1"/>
          <p:nvPr/>
        </p:nvSpPr>
        <p:spPr>
          <a:xfrm>
            <a:off x="296863" y="908050"/>
            <a:ext cx="8685212" cy="118745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zh-CN" altLang="en-US" sz="2400" dirty="0">
                <a:ea typeface="楷体_GB2312"/>
              </a:rPr>
              <a:t>　</a:t>
            </a:r>
            <a:r>
              <a:rPr lang="en-US" altLang="zh-CN" sz="2400" b="1" dirty="0">
                <a:solidFill>
                  <a:schemeClr val="accent2"/>
                </a:solidFill>
                <a:latin typeface="黑体" panose="02010609060101010101" pitchFamily="49" charset="-122"/>
                <a:ea typeface="黑体" panose="02010609060101010101" pitchFamily="49" charset="-122"/>
              </a:rPr>
              <a:t>1</a:t>
            </a:r>
            <a:r>
              <a:rPr lang="zh-CN" altLang="en-US" sz="2400" b="1" dirty="0">
                <a:solidFill>
                  <a:schemeClr val="accent2"/>
                </a:solidFill>
                <a:latin typeface="黑体" panose="02010609060101010101" pitchFamily="49" charset="-122"/>
                <a:ea typeface="黑体" panose="02010609060101010101" pitchFamily="49" charset="-122"/>
              </a:rPr>
              <a:t>、代入规则</a:t>
            </a:r>
            <a:r>
              <a:rPr lang="zh-CN" altLang="en-US" sz="2400" b="1" dirty="0">
                <a:latin typeface="黑体" panose="02010609060101010101" pitchFamily="49" charset="-122"/>
                <a:ea typeface="黑体" panose="02010609060101010101" pitchFamily="49" charset="-122"/>
              </a:rPr>
              <a:t>：任何一个含有变量</a:t>
            </a:r>
            <a:r>
              <a:rPr lang="en-US" altLang="zh-CN" sz="2400" b="1" dirty="0">
                <a:latin typeface="黑体" panose="02010609060101010101" pitchFamily="49" charset="-122"/>
                <a:ea typeface="黑体" panose="02010609060101010101" pitchFamily="49" charset="-122"/>
              </a:rPr>
              <a:t>A</a:t>
            </a:r>
            <a:r>
              <a:rPr lang="zh-CN" altLang="en-US" sz="2400" b="1" dirty="0">
                <a:latin typeface="黑体" panose="02010609060101010101" pitchFamily="49" charset="-122"/>
                <a:ea typeface="黑体" panose="02010609060101010101" pitchFamily="49" charset="-122"/>
              </a:rPr>
              <a:t>的逻辑等式，如果将所有出现</a:t>
            </a:r>
            <a:r>
              <a:rPr lang="en-US" altLang="zh-CN" sz="2400" b="1" dirty="0">
                <a:latin typeface="黑体" panose="02010609060101010101" pitchFamily="49" charset="-122"/>
                <a:ea typeface="黑体" panose="02010609060101010101" pitchFamily="49" charset="-122"/>
              </a:rPr>
              <a:t>A</a:t>
            </a:r>
            <a:r>
              <a:rPr lang="zh-CN" altLang="en-US" sz="2400" b="1" dirty="0">
                <a:latin typeface="黑体" panose="02010609060101010101" pitchFamily="49" charset="-122"/>
                <a:ea typeface="黑体" panose="02010609060101010101" pitchFamily="49" charset="-122"/>
              </a:rPr>
              <a:t>的位置都用同一个逻辑函数</a:t>
            </a:r>
            <a:r>
              <a:rPr lang="en-US" altLang="zh-CN" sz="2400" b="1" dirty="0">
                <a:latin typeface="黑体" panose="02010609060101010101" pitchFamily="49" charset="-122"/>
                <a:ea typeface="黑体" panose="02010609060101010101" pitchFamily="49" charset="-122"/>
              </a:rPr>
              <a:t>Y</a:t>
            </a:r>
            <a:r>
              <a:rPr lang="zh-CN" altLang="en-US" sz="2400" b="1" dirty="0">
                <a:latin typeface="黑体" panose="02010609060101010101" pitchFamily="49" charset="-122"/>
                <a:ea typeface="黑体" panose="02010609060101010101" pitchFamily="49" charset="-122"/>
              </a:rPr>
              <a:t>代替，则等式仍然成立。这个规则称为代入规则。</a:t>
            </a:r>
          </a:p>
        </p:txBody>
      </p:sp>
      <p:graphicFrame>
        <p:nvGraphicFramePr>
          <p:cNvPr id="125956" name="Object 4"/>
          <p:cNvGraphicFramePr>
            <a:graphicFrameLocks noChangeAspect="1"/>
          </p:cNvGraphicFramePr>
          <p:nvPr/>
        </p:nvGraphicFramePr>
        <p:xfrm>
          <a:off x="2727325" y="2033588"/>
          <a:ext cx="1844675" cy="473075"/>
        </p:xfrm>
        <a:graphic>
          <a:graphicData uri="http://schemas.openxmlformats.org/presentationml/2006/ole">
            <mc:AlternateContent xmlns:mc="http://schemas.openxmlformats.org/markup-compatibility/2006">
              <mc:Choice xmlns:v="urn:schemas-microsoft-com:vml" Requires="v">
                <p:oleObj spid="_x0000_s15371" r:id="rId3" imgW="13601700" imgH="3514725" progId="Equation.3">
                  <p:embed/>
                </p:oleObj>
              </mc:Choice>
              <mc:Fallback>
                <p:oleObj r:id="rId3" imgW="13601700" imgH="3514725" progId="Equation.3">
                  <p:embed/>
                  <p:pic>
                    <p:nvPicPr>
                      <p:cNvPr id="0" name="图片 3103"/>
                      <p:cNvPicPr/>
                      <p:nvPr/>
                    </p:nvPicPr>
                    <p:blipFill>
                      <a:blip r:embed="rId4"/>
                      <a:stretch>
                        <a:fillRect/>
                      </a:stretch>
                    </p:blipFill>
                    <p:spPr>
                      <a:xfrm>
                        <a:off x="2727325" y="2033588"/>
                        <a:ext cx="1844675" cy="473075"/>
                      </a:xfrm>
                      <a:prstGeom prst="rect">
                        <a:avLst/>
                      </a:prstGeom>
                      <a:noFill/>
                      <a:ln w="38100">
                        <a:noFill/>
                        <a:miter/>
                      </a:ln>
                    </p:spPr>
                  </p:pic>
                </p:oleObj>
              </mc:Fallback>
            </mc:AlternateContent>
          </a:graphicData>
        </a:graphic>
      </p:graphicFrame>
      <p:graphicFrame>
        <p:nvGraphicFramePr>
          <p:cNvPr id="125957" name="Object 5"/>
          <p:cNvGraphicFramePr>
            <a:graphicFrameLocks noChangeAspect="1"/>
          </p:cNvGraphicFramePr>
          <p:nvPr/>
        </p:nvGraphicFramePr>
        <p:xfrm>
          <a:off x="1736725" y="2933700"/>
          <a:ext cx="4321175" cy="541338"/>
        </p:xfrm>
        <a:graphic>
          <a:graphicData uri="http://schemas.openxmlformats.org/presentationml/2006/ole">
            <mc:AlternateContent xmlns:mc="http://schemas.openxmlformats.org/markup-compatibility/2006">
              <mc:Choice xmlns:v="urn:schemas-microsoft-com:vml" Requires="v">
                <p:oleObj spid="_x0000_s15372" r:id="rId5" imgW="33137475" imgH="4171950" progId="Equation.3">
                  <p:embed/>
                </p:oleObj>
              </mc:Choice>
              <mc:Fallback>
                <p:oleObj r:id="rId5" imgW="33137475" imgH="4171950" progId="Equation.3">
                  <p:embed/>
                  <p:pic>
                    <p:nvPicPr>
                      <p:cNvPr id="0" name="图片 3104"/>
                      <p:cNvPicPr/>
                      <p:nvPr/>
                    </p:nvPicPr>
                    <p:blipFill>
                      <a:blip r:embed="rId6"/>
                      <a:stretch>
                        <a:fillRect/>
                      </a:stretch>
                    </p:blipFill>
                    <p:spPr>
                      <a:xfrm>
                        <a:off x="1736725" y="2933700"/>
                        <a:ext cx="4321175" cy="541338"/>
                      </a:xfrm>
                      <a:prstGeom prst="rect">
                        <a:avLst/>
                      </a:prstGeom>
                      <a:noFill/>
                      <a:ln w="38100">
                        <a:noFill/>
                        <a:miter/>
                      </a:ln>
                    </p:spPr>
                  </p:pic>
                </p:oleObj>
              </mc:Fallback>
            </mc:AlternateContent>
          </a:graphicData>
        </a:graphic>
      </p:graphicFrame>
      <p:sp>
        <p:nvSpPr>
          <p:cNvPr id="69639" name="Rectangle 6"/>
          <p:cNvSpPr/>
          <p:nvPr/>
        </p:nvSpPr>
        <p:spPr>
          <a:xfrm>
            <a:off x="454025" y="233363"/>
            <a:ext cx="7775575" cy="6477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hangingPunct="1">
              <a:buNone/>
            </a:pPr>
            <a:r>
              <a:rPr lang="zh-CN" altLang="en-US" sz="3600" b="1" dirty="0">
                <a:solidFill>
                  <a:srgbClr val="CC3300"/>
                </a:solidFill>
                <a:latin typeface="黑体" panose="02010609060101010101" pitchFamily="49" charset="-122"/>
                <a:ea typeface="黑体" panose="02010609060101010101" pitchFamily="49" charset="-122"/>
              </a:rPr>
              <a:t>五、关于等式的三个重要规则</a:t>
            </a:r>
          </a:p>
        </p:txBody>
      </p:sp>
      <p:sp>
        <p:nvSpPr>
          <p:cNvPr id="125959" name="Text Box 7"/>
          <p:cNvSpPr txBox="1"/>
          <p:nvPr/>
        </p:nvSpPr>
        <p:spPr>
          <a:xfrm>
            <a:off x="161925" y="3519488"/>
            <a:ext cx="8685213" cy="2709862"/>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利用代入规则可将逻辑代数公理、定理中的变量用任意函数代替，从而推导出更多的等式。</a:t>
            </a:r>
          </a:p>
          <a:p>
            <a:pPr marL="0" lvl="0" indent="0" algn="just" eaLnBrk="1" hangingPunct="1">
              <a:spcBef>
                <a:spcPct val="0"/>
              </a:spcBef>
              <a:buNone/>
            </a:pPr>
            <a:r>
              <a:rPr lang="zh-CN" altLang="en-US" sz="2400" b="1" dirty="0">
                <a:latin typeface="黑体" panose="02010609060101010101" pitchFamily="49" charset="-122"/>
                <a:ea typeface="黑体" panose="02010609060101010101" pitchFamily="49" charset="-122"/>
              </a:rPr>
              <a:t>  例如，已知        ，用函数                  代替等式中的</a:t>
            </a:r>
            <a:r>
              <a:rPr lang="en-US" altLang="zh-CN" sz="2400" b="1" dirty="0">
                <a:latin typeface="黑体" panose="02010609060101010101" pitchFamily="49" charset="-122"/>
                <a:ea typeface="黑体" panose="02010609060101010101" pitchFamily="49" charset="-122"/>
              </a:rPr>
              <a:t>A</a:t>
            </a:r>
            <a:r>
              <a:rPr lang="zh-CN" altLang="en-US" sz="2400" b="1" dirty="0">
                <a:latin typeface="黑体" panose="02010609060101010101" pitchFamily="49" charset="-122"/>
                <a:ea typeface="黑体" panose="02010609060101010101" pitchFamily="49" charset="-122"/>
              </a:rPr>
              <a:t>，可得到等式</a:t>
            </a:r>
          </a:p>
          <a:p>
            <a:pPr marL="0" lvl="0" indent="0" algn="just" eaLnBrk="1" hangingPunct="1">
              <a:spcBef>
                <a:spcPct val="0"/>
              </a:spcBef>
              <a:buNone/>
            </a:pPr>
            <a:endParaRPr lang="zh-CN" altLang="en-US" sz="2400" b="1" dirty="0">
              <a:latin typeface="黑体" panose="02010609060101010101" pitchFamily="49" charset="-122"/>
              <a:ea typeface="黑体" panose="02010609060101010101" pitchFamily="49" charset="-122"/>
            </a:endParaRPr>
          </a:p>
          <a:p>
            <a:pPr marL="0" lvl="0" indent="0" algn="just" eaLnBrk="1" hangingPunct="1">
              <a:spcBef>
                <a:spcPct val="0"/>
              </a:spcBef>
              <a:buNone/>
            </a:pPr>
            <a:endParaRPr lang="zh-CN" altLang="en-US" sz="2400" b="1" dirty="0">
              <a:latin typeface="黑体" panose="02010609060101010101" pitchFamily="49" charset="-122"/>
              <a:ea typeface="黑体" panose="02010609060101010101" pitchFamily="49" charset="-122"/>
            </a:endParaRPr>
          </a:p>
          <a:p>
            <a:pPr marL="0" lvl="0" indent="0" algn="just" eaLnBrk="1" hangingPunct="1">
              <a:spcBef>
                <a:spcPct val="0"/>
              </a:spcBef>
              <a:buNone/>
            </a:pPr>
            <a:r>
              <a:rPr lang="zh-CN" altLang="en-US" sz="2400" b="1" dirty="0">
                <a:latin typeface="黑体" panose="02010609060101010101" pitchFamily="49" charset="-122"/>
                <a:ea typeface="黑体" panose="02010609060101010101" pitchFamily="49" charset="-122"/>
              </a:rPr>
              <a:t>即一个函数和其反函数进行</a:t>
            </a:r>
            <a:r>
              <a:rPr lang="zh-CN" altLang="en-US"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或</a:t>
            </a:r>
            <a:r>
              <a:rPr lang="zh-CN" altLang="en-US"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运算，其结果为</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p>
        </p:txBody>
      </p:sp>
      <p:graphicFrame>
        <p:nvGraphicFramePr>
          <p:cNvPr id="125960" name="Object 8"/>
          <p:cNvGraphicFramePr>
            <a:graphicFrameLocks noChangeAspect="1"/>
          </p:cNvGraphicFramePr>
          <p:nvPr/>
        </p:nvGraphicFramePr>
        <p:xfrm>
          <a:off x="4540250" y="4330700"/>
          <a:ext cx="2673350" cy="493713"/>
        </p:xfrm>
        <a:graphic>
          <a:graphicData uri="http://schemas.openxmlformats.org/presentationml/2006/ole">
            <mc:AlternateContent xmlns:mc="http://schemas.openxmlformats.org/markup-compatibility/2006">
              <mc:Choice xmlns:v="urn:schemas-microsoft-com:vml" Requires="v">
                <p:oleObj spid="_x0000_s15373" r:id="rId7" imgW="21288375" imgH="3952875" progId="Equation.3">
                  <p:embed/>
                </p:oleObj>
              </mc:Choice>
              <mc:Fallback>
                <p:oleObj r:id="rId7" imgW="21288375" imgH="3952875" progId="Equation.3">
                  <p:embed/>
                  <p:pic>
                    <p:nvPicPr>
                      <p:cNvPr id="0" name="图片 3110"/>
                      <p:cNvPicPr/>
                      <p:nvPr/>
                    </p:nvPicPr>
                    <p:blipFill>
                      <a:blip r:embed="rId8"/>
                      <a:stretch>
                        <a:fillRect/>
                      </a:stretch>
                    </p:blipFill>
                    <p:spPr>
                      <a:xfrm>
                        <a:off x="4540250" y="4330700"/>
                        <a:ext cx="2673350" cy="493713"/>
                      </a:xfrm>
                      <a:prstGeom prst="rect">
                        <a:avLst/>
                      </a:prstGeom>
                      <a:noFill/>
                      <a:ln w="38100">
                        <a:noFill/>
                        <a:miter/>
                      </a:ln>
                    </p:spPr>
                  </p:pic>
                </p:oleObj>
              </mc:Fallback>
            </mc:AlternateContent>
          </a:graphicData>
        </a:graphic>
      </p:graphicFrame>
      <p:sp>
        <p:nvSpPr>
          <p:cNvPr id="69642" name="Rectangle 9"/>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aphicFrame>
        <p:nvGraphicFramePr>
          <p:cNvPr id="125962" name="Object 10"/>
          <p:cNvGraphicFramePr>
            <a:graphicFrameLocks noChangeAspect="1"/>
          </p:cNvGraphicFramePr>
          <p:nvPr/>
        </p:nvGraphicFramePr>
        <p:xfrm>
          <a:off x="2051050" y="4284663"/>
          <a:ext cx="1214438" cy="396875"/>
        </p:xfrm>
        <a:graphic>
          <a:graphicData uri="http://schemas.openxmlformats.org/presentationml/2006/ole">
            <mc:AlternateContent xmlns:mc="http://schemas.openxmlformats.org/markup-compatibility/2006">
              <mc:Choice xmlns:v="urn:schemas-microsoft-com:vml" Requires="v">
                <p:oleObj spid="_x0000_s15374" r:id="rId9" imgW="10534650" imgH="3514725" progId="Equation.3">
                  <p:embed/>
                </p:oleObj>
              </mc:Choice>
              <mc:Fallback>
                <p:oleObj r:id="rId9" imgW="10534650" imgH="3514725" progId="Equation.3">
                  <p:embed/>
                  <p:pic>
                    <p:nvPicPr>
                      <p:cNvPr id="0" name="图片 3112"/>
                      <p:cNvPicPr/>
                      <p:nvPr/>
                    </p:nvPicPr>
                    <p:blipFill>
                      <a:blip r:embed="rId10"/>
                      <a:stretch>
                        <a:fillRect/>
                      </a:stretch>
                    </p:blipFill>
                    <p:spPr>
                      <a:xfrm>
                        <a:off x="2051050" y="4284663"/>
                        <a:ext cx="1214438" cy="396875"/>
                      </a:xfrm>
                      <a:prstGeom prst="rect">
                        <a:avLst/>
                      </a:prstGeom>
                      <a:noFill/>
                      <a:ln w="38100">
                        <a:noFill/>
                        <a:miter/>
                      </a:ln>
                    </p:spPr>
                  </p:pic>
                </p:oleObj>
              </mc:Fallback>
            </mc:AlternateContent>
          </a:graphicData>
        </a:graphic>
      </p:graphicFrame>
      <p:sp>
        <p:nvSpPr>
          <p:cNvPr id="69644" name="Rectangle 11"/>
          <p:cNvSpPr/>
          <p:nvPr/>
        </p:nvSpPr>
        <p:spPr>
          <a:xfrm>
            <a:off x="0" y="330041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aphicFrame>
        <p:nvGraphicFramePr>
          <p:cNvPr id="125964" name="Object 12"/>
          <p:cNvGraphicFramePr>
            <a:graphicFrameLocks noChangeAspect="1"/>
          </p:cNvGraphicFramePr>
          <p:nvPr/>
        </p:nvGraphicFramePr>
        <p:xfrm>
          <a:off x="1601788" y="5138738"/>
          <a:ext cx="4994275" cy="552450"/>
        </p:xfrm>
        <a:graphic>
          <a:graphicData uri="http://schemas.openxmlformats.org/presentationml/2006/ole">
            <mc:AlternateContent xmlns:mc="http://schemas.openxmlformats.org/markup-compatibility/2006">
              <mc:Choice xmlns:v="urn:schemas-microsoft-com:vml" Requires="v">
                <p:oleObj spid="_x0000_s15375" r:id="rId11" imgW="40157400" imgH="4391025" progId="Equation.3">
                  <p:embed/>
                </p:oleObj>
              </mc:Choice>
              <mc:Fallback>
                <p:oleObj r:id="rId11" imgW="40157400" imgH="4391025" progId="Equation.3">
                  <p:embed/>
                  <p:pic>
                    <p:nvPicPr>
                      <p:cNvPr id="0" name="图片 3105"/>
                      <p:cNvPicPr/>
                      <p:nvPr/>
                    </p:nvPicPr>
                    <p:blipFill>
                      <a:blip r:embed="rId12"/>
                      <a:stretch>
                        <a:fillRect/>
                      </a:stretch>
                    </p:blipFill>
                    <p:spPr>
                      <a:xfrm>
                        <a:off x="1601788" y="5138738"/>
                        <a:ext cx="4994275" cy="5524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wipe(left)">
                                      <p:cBhvr>
                                        <p:cTn id="7" dur="500"/>
                                        <p:tgtEl>
                                          <p:spTgt spid="12595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5954">
                                            <p:txEl>
                                              <p:pRg st="0" end="0"/>
                                            </p:txEl>
                                          </p:spTgt>
                                        </p:tgtEl>
                                        <p:attrNameLst>
                                          <p:attrName>style.visibility</p:attrName>
                                        </p:attrNameLst>
                                      </p:cBhvr>
                                      <p:to>
                                        <p:strVal val="visible"/>
                                      </p:to>
                                    </p:set>
                                    <p:animEffect transition="in" filter="wipe(left)">
                                      <p:cBhvr>
                                        <p:cTn id="11" dur="500"/>
                                        <p:tgtEl>
                                          <p:spTgt spid="125954">
                                            <p:txEl>
                                              <p:pRg st="0" end="0"/>
                                            </p:txEl>
                                          </p:spTgt>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25956"/>
                                        </p:tgtEl>
                                        <p:attrNameLst>
                                          <p:attrName>style.visibility</p:attrName>
                                        </p:attrNameLst>
                                      </p:cBhvr>
                                      <p:to>
                                        <p:strVal val="visible"/>
                                      </p:to>
                                    </p:set>
                                  </p:childTnLst>
                                </p:cTn>
                              </p:par>
                            </p:childTnLst>
                          </p:cTn>
                        </p:par>
                        <p:par>
                          <p:cTn id="15" fill="hold">
                            <p:stCondLst>
                              <p:cond delay="1500"/>
                            </p:stCondLst>
                            <p:childTnLst>
                              <p:par>
                                <p:cTn id="16" presetID="16" presetClass="entr" presetSubtype="37" fill="hold" nodeType="afterEffect">
                                  <p:stCondLst>
                                    <p:cond delay="0"/>
                                  </p:stCondLst>
                                  <p:childTnLst>
                                    <p:set>
                                      <p:cBhvr>
                                        <p:cTn id="17" dur="1" fill="hold">
                                          <p:stCondLst>
                                            <p:cond delay="0"/>
                                          </p:stCondLst>
                                        </p:cTn>
                                        <p:tgtEl>
                                          <p:spTgt spid="125957"/>
                                        </p:tgtEl>
                                        <p:attrNameLst>
                                          <p:attrName>style.visibility</p:attrName>
                                        </p:attrNameLst>
                                      </p:cBhvr>
                                      <p:to>
                                        <p:strVal val="visible"/>
                                      </p:to>
                                    </p:set>
                                    <p:animEffect transition="in" filter="barn(outVertical)">
                                      <p:cBhvr>
                                        <p:cTn id="18" dur="500"/>
                                        <p:tgtEl>
                                          <p:spTgt spid="12595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5959">
                                            <p:txEl>
                                              <p:pRg st="0" end="0"/>
                                            </p:txEl>
                                          </p:spTgt>
                                        </p:tgtEl>
                                        <p:attrNameLst>
                                          <p:attrName>style.visibility</p:attrName>
                                        </p:attrNameLst>
                                      </p:cBhvr>
                                      <p:to>
                                        <p:strVal val="visible"/>
                                      </p:to>
                                    </p:set>
                                    <p:animEffect transition="in" filter="wipe(left)">
                                      <p:cBhvr>
                                        <p:cTn id="23" dur="500"/>
                                        <p:tgtEl>
                                          <p:spTgt spid="12595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5959">
                                            <p:txEl>
                                              <p:pRg st="1" end="1"/>
                                            </p:txEl>
                                          </p:spTgt>
                                        </p:tgtEl>
                                        <p:attrNameLst>
                                          <p:attrName>style.visibility</p:attrName>
                                        </p:attrNameLst>
                                      </p:cBhvr>
                                      <p:to>
                                        <p:strVal val="visible"/>
                                      </p:to>
                                    </p:set>
                                    <p:animEffect transition="in" filter="wipe(left)">
                                      <p:cBhvr>
                                        <p:cTn id="28" dur="500"/>
                                        <p:tgtEl>
                                          <p:spTgt spid="125959">
                                            <p:txEl>
                                              <p:pRg st="1" end="1"/>
                                            </p:txEl>
                                          </p:spTgt>
                                        </p:tgtEl>
                                      </p:cBhvr>
                                    </p:animEffect>
                                  </p:childTnLst>
                                </p:cTn>
                              </p:par>
                            </p:childTnLst>
                          </p:cTn>
                        </p:par>
                        <p:par>
                          <p:cTn id="29" fill="hold">
                            <p:stCondLst>
                              <p:cond delay="500"/>
                            </p:stCondLst>
                            <p:childTnLst>
                              <p:par>
                                <p:cTn id="30" presetID="2" presetClass="entr" presetSubtype="4" fill="hold" nodeType="afterEffect">
                                  <p:stCondLst>
                                    <p:cond delay="0"/>
                                  </p:stCondLst>
                                  <p:childTnLst>
                                    <p:set>
                                      <p:cBhvr>
                                        <p:cTn id="31" dur="1" fill="hold">
                                          <p:stCondLst>
                                            <p:cond delay="0"/>
                                          </p:stCondLst>
                                        </p:cTn>
                                        <p:tgtEl>
                                          <p:spTgt spid="125962"/>
                                        </p:tgtEl>
                                        <p:attrNameLst>
                                          <p:attrName>style.visibility</p:attrName>
                                        </p:attrNameLst>
                                      </p:cBhvr>
                                      <p:to>
                                        <p:strVal val="visible"/>
                                      </p:to>
                                    </p:set>
                                    <p:anim calcmode="lin" valueType="num">
                                      <p:cBhvr additive="base">
                                        <p:cTn id="32" dur="500" fill="hold"/>
                                        <p:tgtEl>
                                          <p:spTgt spid="125962"/>
                                        </p:tgtEl>
                                        <p:attrNameLst>
                                          <p:attrName>ppt_x</p:attrName>
                                        </p:attrNameLst>
                                      </p:cBhvr>
                                      <p:tavLst>
                                        <p:tav tm="0">
                                          <p:val>
                                            <p:strVal val="#ppt_x"/>
                                          </p:val>
                                        </p:tav>
                                        <p:tav tm="100000">
                                          <p:val>
                                            <p:strVal val="#ppt_x"/>
                                          </p:val>
                                        </p:tav>
                                      </p:tavLst>
                                    </p:anim>
                                    <p:anim calcmode="lin" valueType="num">
                                      <p:cBhvr additive="base">
                                        <p:cTn id="33" dur="500" fill="hold"/>
                                        <p:tgtEl>
                                          <p:spTgt spid="125962"/>
                                        </p:tgtEl>
                                        <p:attrNameLst>
                                          <p:attrName>ppt_y</p:attrName>
                                        </p:attrNameLst>
                                      </p:cBhvr>
                                      <p:tavLst>
                                        <p:tav tm="0">
                                          <p:val>
                                            <p:strVal val="1+#ppt_h/2"/>
                                          </p:val>
                                        </p:tav>
                                        <p:tav tm="100000">
                                          <p:val>
                                            <p:strVal val="#ppt_y"/>
                                          </p:val>
                                        </p:tav>
                                      </p:tavLst>
                                    </p:anim>
                                  </p:childTnLst>
                                </p:cTn>
                              </p:par>
                            </p:childTnLst>
                          </p:cTn>
                        </p:par>
                        <p:par>
                          <p:cTn id="34" fill="hold">
                            <p:stCondLst>
                              <p:cond delay="1000"/>
                            </p:stCondLst>
                            <p:childTnLst>
                              <p:par>
                                <p:cTn id="35" presetID="2" presetClass="entr" presetSubtype="4" fill="hold" nodeType="afterEffect">
                                  <p:stCondLst>
                                    <p:cond delay="0"/>
                                  </p:stCondLst>
                                  <p:childTnLst>
                                    <p:set>
                                      <p:cBhvr>
                                        <p:cTn id="36" dur="1" fill="hold">
                                          <p:stCondLst>
                                            <p:cond delay="0"/>
                                          </p:stCondLst>
                                        </p:cTn>
                                        <p:tgtEl>
                                          <p:spTgt spid="125960"/>
                                        </p:tgtEl>
                                        <p:attrNameLst>
                                          <p:attrName>style.visibility</p:attrName>
                                        </p:attrNameLst>
                                      </p:cBhvr>
                                      <p:to>
                                        <p:strVal val="visible"/>
                                      </p:to>
                                    </p:set>
                                    <p:anim calcmode="lin" valueType="num">
                                      <p:cBhvr additive="base">
                                        <p:cTn id="37" dur="500" fill="hold"/>
                                        <p:tgtEl>
                                          <p:spTgt spid="125960"/>
                                        </p:tgtEl>
                                        <p:attrNameLst>
                                          <p:attrName>ppt_x</p:attrName>
                                        </p:attrNameLst>
                                      </p:cBhvr>
                                      <p:tavLst>
                                        <p:tav tm="0">
                                          <p:val>
                                            <p:strVal val="#ppt_x"/>
                                          </p:val>
                                        </p:tav>
                                        <p:tav tm="100000">
                                          <p:val>
                                            <p:strVal val="#ppt_x"/>
                                          </p:val>
                                        </p:tav>
                                      </p:tavLst>
                                    </p:anim>
                                    <p:anim calcmode="lin" valueType="num">
                                      <p:cBhvr additive="base">
                                        <p:cTn id="38" dur="500" fill="hold"/>
                                        <p:tgtEl>
                                          <p:spTgt spid="125960"/>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2" presetClass="entr" presetSubtype="4" fill="hold" nodeType="afterEffect">
                                  <p:stCondLst>
                                    <p:cond delay="0"/>
                                  </p:stCondLst>
                                  <p:childTnLst>
                                    <p:set>
                                      <p:cBhvr>
                                        <p:cTn id="41" dur="1" fill="hold">
                                          <p:stCondLst>
                                            <p:cond delay="0"/>
                                          </p:stCondLst>
                                        </p:cTn>
                                        <p:tgtEl>
                                          <p:spTgt spid="125964"/>
                                        </p:tgtEl>
                                        <p:attrNameLst>
                                          <p:attrName>style.visibility</p:attrName>
                                        </p:attrNameLst>
                                      </p:cBhvr>
                                      <p:to>
                                        <p:strVal val="visible"/>
                                      </p:to>
                                    </p:set>
                                    <p:anim calcmode="lin" valueType="num">
                                      <p:cBhvr additive="base">
                                        <p:cTn id="42" dur="500" fill="hold"/>
                                        <p:tgtEl>
                                          <p:spTgt spid="125964"/>
                                        </p:tgtEl>
                                        <p:attrNameLst>
                                          <p:attrName>ppt_x</p:attrName>
                                        </p:attrNameLst>
                                      </p:cBhvr>
                                      <p:tavLst>
                                        <p:tav tm="0">
                                          <p:val>
                                            <p:strVal val="#ppt_x"/>
                                          </p:val>
                                        </p:tav>
                                        <p:tav tm="100000">
                                          <p:val>
                                            <p:strVal val="#ppt_x"/>
                                          </p:val>
                                        </p:tav>
                                      </p:tavLst>
                                    </p:anim>
                                    <p:anim calcmode="lin" valueType="num">
                                      <p:cBhvr additive="base">
                                        <p:cTn id="43" dur="500" fill="hold"/>
                                        <p:tgtEl>
                                          <p:spTgt spid="12596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5959">
                                            <p:txEl>
                                              <p:pRg st="4" end="4"/>
                                            </p:txEl>
                                          </p:spTgt>
                                        </p:tgtEl>
                                        <p:attrNameLst>
                                          <p:attrName>style.visibility</p:attrName>
                                        </p:attrNameLst>
                                      </p:cBhvr>
                                      <p:to>
                                        <p:strVal val="visible"/>
                                      </p:to>
                                    </p:set>
                                    <p:animEffect transition="in" filter="wipe(left)">
                                      <p:cBhvr>
                                        <p:cTn id="48" dur="500"/>
                                        <p:tgtEl>
                                          <p:spTgt spid="1259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build="p" advAuto="1000"/>
      <p:bldP spid="125955" grpId="0" build="p"/>
      <p:bldP spid="12595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53</a:t>
            </a:fld>
            <a:r>
              <a:rPr lang="zh-CN" altLang="en-US" sz="1400" dirty="0">
                <a:ea typeface="楷体_GB2312"/>
              </a:rPr>
              <a:t>）</a:t>
            </a:r>
          </a:p>
        </p:txBody>
      </p:sp>
      <p:sp>
        <p:nvSpPr>
          <p:cNvPr id="126980" name="AutoShape 4"/>
          <p:cNvSpPr/>
          <p:nvPr/>
        </p:nvSpPr>
        <p:spPr>
          <a:xfrm>
            <a:off x="3497263" y="3429000"/>
            <a:ext cx="1524000" cy="304800"/>
          </a:xfrm>
          <a:prstGeom prst="rightArrow">
            <a:avLst>
              <a:gd name="adj1" fmla="val 50000"/>
              <a:gd name="adj2" fmla="val 125000"/>
            </a:avLst>
          </a:prstGeom>
          <a:solidFill>
            <a:srgbClr val="FFFF00"/>
          </a:solidFill>
          <a:ln w="25400" cap="flat" cmpd="sng">
            <a:solidFill>
              <a:schemeClr val="tx2"/>
            </a:solidFill>
            <a:prstDash val="solid"/>
            <a:miter/>
            <a:headEnd type="none" w="med" len="med"/>
            <a:tailEnd type="none" w="med" len="med"/>
          </a:ln>
        </p:spPr>
        <p:txBody>
          <a:bodyPr lIns="0" r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6981" name="AutoShape 5"/>
          <p:cNvSpPr/>
          <p:nvPr/>
        </p:nvSpPr>
        <p:spPr>
          <a:xfrm>
            <a:off x="3635375" y="4222750"/>
            <a:ext cx="1524000" cy="304800"/>
          </a:xfrm>
          <a:prstGeom prst="rightArrow">
            <a:avLst>
              <a:gd name="adj1" fmla="val 50000"/>
              <a:gd name="adj2" fmla="val 125000"/>
            </a:avLst>
          </a:prstGeom>
          <a:solidFill>
            <a:srgbClr val="FFFF00"/>
          </a:solidFill>
          <a:ln w="25400" cap="flat" cmpd="sng">
            <a:solidFill>
              <a:schemeClr val="tx2"/>
            </a:solidFill>
            <a:prstDash val="solid"/>
            <a:miter/>
            <a:headEnd type="none" w="med" len="med"/>
            <a:tailEnd type="none" w="med" len="med"/>
          </a:ln>
        </p:spPr>
        <p:txBody>
          <a:bodyPr lIns="0" rIns="0"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70661" name="Rectangle 6"/>
          <p:cNvSpPr/>
          <p:nvPr/>
        </p:nvSpPr>
        <p:spPr>
          <a:xfrm>
            <a:off x="0" y="330993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aphicFrame>
        <p:nvGraphicFramePr>
          <p:cNvPr id="126983" name="Object 7"/>
          <p:cNvGraphicFramePr>
            <a:graphicFrameLocks noChangeAspect="1"/>
          </p:cNvGraphicFramePr>
          <p:nvPr/>
        </p:nvGraphicFramePr>
        <p:xfrm>
          <a:off x="5321300" y="3294063"/>
          <a:ext cx="3406775" cy="558800"/>
        </p:xfrm>
        <a:graphic>
          <a:graphicData uri="http://schemas.openxmlformats.org/presentationml/2006/ole">
            <mc:AlternateContent xmlns:mc="http://schemas.openxmlformats.org/markup-compatibility/2006">
              <mc:Choice xmlns:v="urn:schemas-microsoft-com:vml" Requires="v">
                <p:oleObj spid="_x0000_s16395" r:id="rId3" imgW="25012650" imgH="4171950" progId="Equation.3">
                  <p:embed/>
                </p:oleObj>
              </mc:Choice>
              <mc:Fallback>
                <p:oleObj r:id="rId3" imgW="25012650" imgH="4171950" progId="Equation.3">
                  <p:embed/>
                  <p:pic>
                    <p:nvPicPr>
                      <p:cNvPr id="0" name="图片 3108"/>
                      <p:cNvPicPr/>
                      <p:nvPr/>
                    </p:nvPicPr>
                    <p:blipFill>
                      <a:blip r:embed="rId4"/>
                      <a:stretch>
                        <a:fillRect/>
                      </a:stretch>
                    </p:blipFill>
                    <p:spPr>
                      <a:xfrm>
                        <a:off x="5321300" y="3294063"/>
                        <a:ext cx="3406775" cy="558800"/>
                      </a:xfrm>
                      <a:prstGeom prst="rect">
                        <a:avLst/>
                      </a:prstGeom>
                      <a:noFill/>
                      <a:ln w="38100">
                        <a:noFill/>
                        <a:miter/>
                      </a:ln>
                    </p:spPr>
                  </p:pic>
                </p:oleObj>
              </mc:Fallback>
            </mc:AlternateContent>
          </a:graphicData>
        </a:graphic>
      </p:graphicFrame>
      <p:sp>
        <p:nvSpPr>
          <p:cNvPr id="70663" name="Rectangle 8"/>
          <p:cNvSpPr/>
          <p:nvPr/>
        </p:nvSpPr>
        <p:spPr>
          <a:xfrm>
            <a:off x="0" y="329565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aphicFrame>
        <p:nvGraphicFramePr>
          <p:cNvPr id="126985" name="Object 9"/>
          <p:cNvGraphicFramePr>
            <a:graphicFrameLocks noChangeAspect="1"/>
          </p:cNvGraphicFramePr>
          <p:nvPr/>
        </p:nvGraphicFramePr>
        <p:xfrm>
          <a:off x="5335588" y="4014788"/>
          <a:ext cx="3287712" cy="625475"/>
        </p:xfrm>
        <a:graphic>
          <a:graphicData uri="http://schemas.openxmlformats.org/presentationml/2006/ole">
            <mc:AlternateContent xmlns:mc="http://schemas.openxmlformats.org/markup-compatibility/2006">
              <mc:Choice xmlns:v="urn:schemas-microsoft-com:vml" Requires="v">
                <p:oleObj spid="_x0000_s16396" r:id="rId5" imgW="16459200" imgH="4610100" progId="Equation.3">
                  <p:embed/>
                </p:oleObj>
              </mc:Choice>
              <mc:Fallback>
                <p:oleObj r:id="rId5" imgW="16459200" imgH="4610100" progId="Equation.3">
                  <p:embed/>
                  <p:pic>
                    <p:nvPicPr>
                      <p:cNvPr id="0" name="图片 3107"/>
                      <p:cNvPicPr/>
                      <p:nvPr/>
                    </p:nvPicPr>
                    <p:blipFill>
                      <a:blip r:embed="rId6"/>
                      <a:stretch>
                        <a:fillRect/>
                      </a:stretch>
                    </p:blipFill>
                    <p:spPr>
                      <a:xfrm>
                        <a:off x="5335588" y="4014788"/>
                        <a:ext cx="3287712" cy="625475"/>
                      </a:xfrm>
                      <a:prstGeom prst="rect">
                        <a:avLst/>
                      </a:prstGeom>
                      <a:noFill/>
                      <a:ln w="38100">
                        <a:noFill/>
                        <a:miter/>
                      </a:ln>
                    </p:spPr>
                  </p:pic>
                </p:oleObj>
              </mc:Fallback>
            </mc:AlternateContent>
          </a:graphicData>
        </a:graphic>
      </p:graphicFrame>
      <p:sp>
        <p:nvSpPr>
          <p:cNvPr id="126986" name="Text Box 10"/>
          <p:cNvSpPr txBox="1"/>
          <p:nvPr/>
        </p:nvSpPr>
        <p:spPr>
          <a:xfrm>
            <a:off x="206375" y="4733925"/>
            <a:ext cx="8686800" cy="13731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运用反演规则时应注意两点：① 不能破坏原式的运算顺序</a:t>
            </a:r>
            <a:r>
              <a:rPr lang="en-US" altLang="zh-CN"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先算括号里的，然后按</a:t>
            </a:r>
            <a:r>
              <a:rPr lang="zh-CN" altLang="en-US"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先与后或</a:t>
            </a:r>
            <a:r>
              <a:rPr lang="zh-CN" altLang="en-US"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的原则运算。② 不是一个变量上的非号应保持不变。</a:t>
            </a:r>
          </a:p>
        </p:txBody>
      </p:sp>
      <p:grpSp>
        <p:nvGrpSpPr>
          <p:cNvPr id="70666" name="Group 14"/>
          <p:cNvGrpSpPr/>
          <p:nvPr/>
        </p:nvGrpSpPr>
        <p:grpSpPr>
          <a:xfrm>
            <a:off x="236538" y="303213"/>
            <a:ext cx="8534400" cy="2654300"/>
            <a:chOff x="130" y="346"/>
            <a:chExt cx="5376" cy="1672"/>
          </a:xfrm>
        </p:grpSpPr>
        <p:sp>
          <p:nvSpPr>
            <p:cNvPr id="70669" name="Text Box 12"/>
            <p:cNvSpPr txBox="1"/>
            <p:nvPr/>
          </p:nvSpPr>
          <p:spPr>
            <a:xfrm>
              <a:off x="130" y="346"/>
              <a:ext cx="5376" cy="1672"/>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zh-CN" altLang="en-US" sz="2400" dirty="0">
                  <a:ea typeface="楷体_GB2312"/>
                </a:rPr>
                <a:t>　 </a:t>
              </a:r>
              <a:r>
                <a:rPr lang="en-US" altLang="zh-CN" sz="2800" b="1" dirty="0">
                  <a:solidFill>
                    <a:schemeClr val="accent2"/>
                  </a:solidFill>
                  <a:latin typeface="黑体" panose="02010609060101010101" pitchFamily="49" charset="-122"/>
                  <a:ea typeface="黑体" panose="02010609060101010101" pitchFamily="49" charset="-122"/>
                </a:rPr>
                <a:t>2</a:t>
              </a:r>
              <a:r>
                <a:rPr lang="zh-CN" altLang="en-US" sz="2800" b="1" dirty="0">
                  <a:solidFill>
                    <a:schemeClr val="accent2"/>
                  </a:solidFill>
                  <a:latin typeface="黑体" panose="02010609060101010101" pitchFamily="49" charset="-122"/>
                  <a:ea typeface="黑体" panose="02010609060101010101" pitchFamily="49" charset="-122"/>
                </a:rPr>
                <a:t>、反演规则</a:t>
              </a:r>
              <a:r>
                <a:rPr lang="zh-CN" altLang="en-US" sz="2800" b="1" dirty="0">
                  <a:latin typeface="黑体" panose="02010609060101010101" pitchFamily="49" charset="-122"/>
                  <a:ea typeface="黑体" panose="02010609060101010101" pitchFamily="49" charset="-122"/>
                </a:rPr>
                <a:t>：对于任何一个逻辑表达式</a:t>
              </a:r>
              <a:r>
                <a:rPr lang="en-US" altLang="zh-CN" sz="2800" b="1" dirty="0">
                  <a:latin typeface="黑体" panose="02010609060101010101" pitchFamily="49" charset="-122"/>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，如果将表达式中的所有“</a:t>
              </a:r>
              <a:r>
                <a:rPr lang="en-US" altLang="zh-CN" sz="2800" b="1" dirty="0">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换成“＋”，“＋”换成“</a:t>
              </a:r>
              <a:r>
                <a:rPr lang="en-US" altLang="zh-CN" sz="2800" b="1" dirty="0">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换成“</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换成“</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a:t>
              </a:r>
              <a:r>
                <a:rPr lang="zh-CN" altLang="en-US" sz="2800" b="1" dirty="0">
                  <a:solidFill>
                    <a:srgbClr val="CC3300"/>
                  </a:solidFill>
                  <a:latin typeface="黑体" panose="02010609060101010101" pitchFamily="49" charset="-122"/>
                  <a:ea typeface="黑体" panose="02010609060101010101" pitchFamily="49" charset="-122"/>
                </a:rPr>
                <a:t>原变量换成反变量，反变量换成原变量</a:t>
              </a:r>
              <a:r>
                <a:rPr lang="zh-CN" altLang="en-US" sz="2800" b="1" dirty="0">
                  <a:latin typeface="黑体" panose="02010609060101010101" pitchFamily="49" charset="-122"/>
                  <a:ea typeface="黑体" panose="02010609060101010101" pitchFamily="49" charset="-122"/>
                </a:rPr>
                <a:t>，那么所得到的表达式就是函数</a:t>
              </a:r>
              <a:r>
                <a:rPr lang="en-US" altLang="zh-CN" sz="2800" b="1" dirty="0">
                  <a:latin typeface="黑体" panose="02010609060101010101" pitchFamily="49" charset="-122"/>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的反函数  （或称补函数）。这个规则称为反演规则。例如：</a:t>
              </a:r>
            </a:p>
          </p:txBody>
        </p:sp>
        <p:graphicFrame>
          <p:nvGraphicFramePr>
            <p:cNvPr id="70670" name="Object 13"/>
            <p:cNvGraphicFramePr>
              <a:graphicFrameLocks noChangeAspect="1"/>
            </p:cNvGraphicFramePr>
            <p:nvPr/>
          </p:nvGraphicFramePr>
          <p:xfrm>
            <a:off x="1456" y="1423"/>
            <a:ext cx="214" cy="311"/>
          </p:xfrm>
          <a:graphic>
            <a:graphicData uri="http://schemas.openxmlformats.org/presentationml/2006/ole">
              <mc:AlternateContent xmlns:mc="http://schemas.openxmlformats.org/markup-compatibility/2006">
                <mc:Choice xmlns:v="urn:schemas-microsoft-com:vml" Requires="v">
                  <p:oleObj spid="_x0000_s16397" r:id="rId7" imgW="2409825" imgH="3514725" progId="Equation.3">
                    <p:embed/>
                  </p:oleObj>
                </mc:Choice>
                <mc:Fallback>
                  <p:oleObj r:id="rId7" imgW="2409825" imgH="3514725" progId="Equation.3">
                    <p:embed/>
                    <p:pic>
                      <p:nvPicPr>
                        <p:cNvPr id="0" name="图片 3109"/>
                        <p:cNvPicPr/>
                        <p:nvPr/>
                      </p:nvPicPr>
                      <p:blipFill>
                        <a:blip r:embed="rId8"/>
                        <a:stretch>
                          <a:fillRect/>
                        </a:stretch>
                      </p:blipFill>
                      <p:spPr>
                        <a:xfrm>
                          <a:off x="1456" y="1423"/>
                          <a:ext cx="214" cy="311"/>
                        </a:xfrm>
                        <a:prstGeom prst="rect">
                          <a:avLst/>
                        </a:prstGeom>
                        <a:noFill/>
                        <a:ln w="38100">
                          <a:noFill/>
                          <a:miter/>
                        </a:ln>
                      </p:spPr>
                    </p:pic>
                  </p:oleObj>
                </mc:Fallback>
              </mc:AlternateContent>
            </a:graphicData>
          </a:graphic>
        </p:graphicFrame>
      </p:grpSp>
      <p:graphicFrame>
        <p:nvGraphicFramePr>
          <p:cNvPr id="126991" name="Object 15"/>
          <p:cNvGraphicFramePr>
            <a:graphicFrameLocks noChangeAspect="1"/>
          </p:cNvGraphicFramePr>
          <p:nvPr/>
        </p:nvGraphicFramePr>
        <p:xfrm>
          <a:off x="517525" y="3292475"/>
          <a:ext cx="2327275" cy="520700"/>
        </p:xfrm>
        <a:graphic>
          <a:graphicData uri="http://schemas.openxmlformats.org/presentationml/2006/ole">
            <mc:AlternateContent xmlns:mc="http://schemas.openxmlformats.org/markup-compatibility/2006">
              <mc:Choice xmlns:v="urn:schemas-microsoft-com:vml" Requires="v">
                <p:oleObj spid="_x0000_s16398" r:id="rId9" imgW="16678275" imgH="3733800" progId="Equation.3">
                  <p:embed/>
                </p:oleObj>
              </mc:Choice>
              <mc:Fallback>
                <p:oleObj r:id="rId9" imgW="16678275" imgH="3733800" progId="Equation.3">
                  <p:embed/>
                  <p:pic>
                    <p:nvPicPr>
                      <p:cNvPr id="0" name="图片 3111"/>
                      <p:cNvPicPr/>
                      <p:nvPr/>
                    </p:nvPicPr>
                    <p:blipFill>
                      <a:blip r:embed="rId10"/>
                      <a:stretch>
                        <a:fillRect/>
                      </a:stretch>
                    </p:blipFill>
                    <p:spPr>
                      <a:xfrm>
                        <a:off x="517525" y="3292475"/>
                        <a:ext cx="2327275" cy="520700"/>
                      </a:xfrm>
                      <a:prstGeom prst="rect">
                        <a:avLst/>
                      </a:prstGeom>
                      <a:noFill/>
                      <a:ln w="38100">
                        <a:noFill/>
                        <a:miter/>
                      </a:ln>
                    </p:spPr>
                  </p:pic>
                </p:oleObj>
              </mc:Fallback>
            </mc:AlternateContent>
          </a:graphicData>
        </a:graphic>
      </p:graphicFrame>
      <p:graphicFrame>
        <p:nvGraphicFramePr>
          <p:cNvPr id="127011" name="Object 35"/>
          <p:cNvGraphicFramePr>
            <a:graphicFrameLocks noChangeAspect="1"/>
          </p:cNvGraphicFramePr>
          <p:nvPr/>
        </p:nvGraphicFramePr>
        <p:xfrm>
          <a:off x="280988" y="4003675"/>
          <a:ext cx="3267075" cy="636588"/>
        </p:xfrm>
        <a:graphic>
          <a:graphicData uri="http://schemas.openxmlformats.org/presentationml/2006/ole">
            <mc:AlternateContent xmlns:mc="http://schemas.openxmlformats.org/markup-compatibility/2006">
              <mc:Choice xmlns:v="urn:schemas-microsoft-com:vml" Requires="v">
                <p:oleObj spid="_x0000_s16399" r:id="rId11" imgW="23698200" imgH="4610100" progId="Equation.3">
                  <p:embed/>
                </p:oleObj>
              </mc:Choice>
              <mc:Fallback>
                <p:oleObj r:id="rId11" imgW="23698200" imgH="4610100" progId="Equation.3">
                  <p:embed/>
                  <p:pic>
                    <p:nvPicPr>
                      <p:cNvPr id="0" name="图片 3106"/>
                      <p:cNvPicPr/>
                      <p:nvPr/>
                    </p:nvPicPr>
                    <p:blipFill>
                      <a:blip r:embed="rId12"/>
                      <a:stretch>
                        <a:fillRect/>
                      </a:stretch>
                    </p:blipFill>
                    <p:spPr>
                      <a:xfrm>
                        <a:off x="280988" y="4003675"/>
                        <a:ext cx="3267075" cy="63658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animEffect transition="in" filter="blinds(horizontal)">
                                      <p:cBhvr>
                                        <p:cTn id="7" dur="500"/>
                                        <p:tgtEl>
                                          <p:spTgt spid="126991"/>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26980"/>
                                        </p:tgtEl>
                                        <p:attrNameLst>
                                          <p:attrName>style.visibility</p:attrName>
                                        </p:attrNameLst>
                                      </p:cBhvr>
                                      <p:to>
                                        <p:strVal val="visible"/>
                                      </p:to>
                                    </p:set>
                                    <p:animEffect transition="in" filter="slide(fromLeft)">
                                      <p:cBhvr>
                                        <p:cTn id="11" dur="500"/>
                                        <p:tgtEl>
                                          <p:spTgt spid="126980"/>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26983"/>
                                        </p:tgtEl>
                                        <p:attrNameLst>
                                          <p:attrName>style.visibility</p:attrName>
                                        </p:attrNameLst>
                                      </p:cBhvr>
                                      <p:to>
                                        <p:strVal val="visible"/>
                                      </p:to>
                                    </p:set>
                                    <p:anim calcmode="lin" valueType="num">
                                      <p:cBhvr additive="base">
                                        <p:cTn id="15" dur="500" fill="hold"/>
                                        <p:tgtEl>
                                          <p:spTgt spid="126983"/>
                                        </p:tgtEl>
                                        <p:attrNameLst>
                                          <p:attrName>ppt_x</p:attrName>
                                        </p:attrNameLst>
                                      </p:cBhvr>
                                      <p:tavLst>
                                        <p:tav tm="0">
                                          <p:val>
                                            <p:strVal val="#ppt_x"/>
                                          </p:val>
                                        </p:tav>
                                        <p:tav tm="100000">
                                          <p:val>
                                            <p:strVal val="#ppt_x"/>
                                          </p:val>
                                        </p:tav>
                                      </p:tavLst>
                                    </p:anim>
                                    <p:anim calcmode="lin" valueType="num">
                                      <p:cBhvr additive="base">
                                        <p:cTn id="16" dur="500" fill="hold"/>
                                        <p:tgtEl>
                                          <p:spTgt spid="12698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7011"/>
                                        </p:tgtEl>
                                        <p:attrNameLst>
                                          <p:attrName>style.visibility</p:attrName>
                                        </p:attrNameLst>
                                      </p:cBhvr>
                                      <p:to>
                                        <p:strVal val="visible"/>
                                      </p:to>
                                    </p:set>
                                    <p:animEffect transition="in" filter="blinds(horizontal)">
                                      <p:cBhvr>
                                        <p:cTn id="21" dur="500"/>
                                        <p:tgtEl>
                                          <p:spTgt spid="127011"/>
                                        </p:tgtEl>
                                      </p:cBhvr>
                                    </p:animEffect>
                                  </p:childTnLst>
                                </p:cTn>
                              </p:par>
                            </p:childTnLst>
                          </p:cTn>
                        </p:par>
                        <p:par>
                          <p:cTn id="22" fill="hold">
                            <p:stCondLst>
                              <p:cond delay="500"/>
                            </p:stCondLst>
                            <p:childTnLst>
                              <p:par>
                                <p:cTn id="23" presetID="12" presetClass="entr" presetSubtype="8" fill="hold" nodeType="afterEffect">
                                  <p:stCondLst>
                                    <p:cond delay="0"/>
                                  </p:stCondLst>
                                  <p:childTnLst>
                                    <p:set>
                                      <p:cBhvr>
                                        <p:cTn id="24" dur="1" fill="hold">
                                          <p:stCondLst>
                                            <p:cond delay="0"/>
                                          </p:stCondLst>
                                        </p:cTn>
                                        <p:tgtEl>
                                          <p:spTgt spid="126981"/>
                                        </p:tgtEl>
                                        <p:attrNameLst>
                                          <p:attrName>style.visibility</p:attrName>
                                        </p:attrNameLst>
                                      </p:cBhvr>
                                      <p:to>
                                        <p:strVal val="visible"/>
                                      </p:to>
                                    </p:set>
                                    <p:animEffect transition="in" filter="slide(fromLeft)">
                                      <p:cBhvr>
                                        <p:cTn id="25" dur="500"/>
                                        <p:tgtEl>
                                          <p:spTgt spid="126981"/>
                                        </p:tgtEl>
                                      </p:cBhvr>
                                    </p:animEffect>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126985"/>
                                        </p:tgtEl>
                                        <p:attrNameLst>
                                          <p:attrName>style.visibility</p:attrName>
                                        </p:attrNameLst>
                                      </p:cBhvr>
                                      <p:to>
                                        <p:strVal val="visible"/>
                                      </p:to>
                                    </p:set>
                                    <p:anim calcmode="lin" valueType="num">
                                      <p:cBhvr additive="base">
                                        <p:cTn id="29" dur="500" fill="hold"/>
                                        <p:tgtEl>
                                          <p:spTgt spid="126985"/>
                                        </p:tgtEl>
                                        <p:attrNameLst>
                                          <p:attrName>ppt_x</p:attrName>
                                        </p:attrNameLst>
                                      </p:cBhvr>
                                      <p:tavLst>
                                        <p:tav tm="0">
                                          <p:val>
                                            <p:strVal val="#ppt_x"/>
                                          </p:val>
                                        </p:tav>
                                        <p:tav tm="100000">
                                          <p:val>
                                            <p:strVal val="#ppt_x"/>
                                          </p:val>
                                        </p:tav>
                                      </p:tavLst>
                                    </p:anim>
                                    <p:anim calcmode="lin" valueType="num">
                                      <p:cBhvr additive="base">
                                        <p:cTn id="30" dur="500" fill="hold"/>
                                        <p:tgtEl>
                                          <p:spTgt spid="12698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26986"/>
                                        </p:tgtEl>
                                        <p:attrNameLst>
                                          <p:attrName>style.visibility</p:attrName>
                                        </p:attrNameLst>
                                      </p:cBhvr>
                                      <p:to>
                                        <p:strVal val="visible"/>
                                      </p:to>
                                    </p:set>
                                    <p:animEffect transition="in" filter="blinds(horizontal)">
                                      <p:cBhvr>
                                        <p:cTn id="35" dur="500"/>
                                        <p:tgtEl>
                                          <p:spTgt spid="126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7"/>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54</a:t>
            </a:fld>
            <a:r>
              <a:rPr lang="zh-CN" altLang="en-US" sz="1400" dirty="0">
                <a:ea typeface="楷体_GB2312"/>
              </a:rPr>
              <a:t>）</a:t>
            </a:r>
          </a:p>
        </p:txBody>
      </p:sp>
      <p:sp>
        <p:nvSpPr>
          <p:cNvPr id="71683" name="Rectangle 2"/>
          <p:cNvSpPr/>
          <p:nvPr/>
        </p:nvSpPr>
        <p:spPr>
          <a:xfrm>
            <a:off x="0" y="33289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71684" name="Rectangle 3"/>
          <p:cNvSpPr/>
          <p:nvPr/>
        </p:nvSpPr>
        <p:spPr>
          <a:xfrm>
            <a:off x="0" y="33289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71685" name="Rectangle 4"/>
          <p:cNvSpPr/>
          <p:nvPr/>
        </p:nvSpPr>
        <p:spPr>
          <a:xfrm>
            <a:off x="0" y="3324225"/>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71686" name="Rectangle 5"/>
          <p:cNvSpPr/>
          <p:nvPr/>
        </p:nvSpPr>
        <p:spPr>
          <a:xfrm>
            <a:off x="0" y="33289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pSp>
        <p:nvGrpSpPr>
          <p:cNvPr id="71687" name="Group 6"/>
          <p:cNvGrpSpPr/>
          <p:nvPr/>
        </p:nvGrpSpPr>
        <p:grpSpPr>
          <a:xfrm>
            <a:off x="1106488" y="414338"/>
            <a:ext cx="6667500" cy="1289050"/>
            <a:chOff x="770" y="1967"/>
            <a:chExt cx="4200" cy="812"/>
          </a:xfrm>
        </p:grpSpPr>
        <p:grpSp>
          <p:nvGrpSpPr>
            <p:cNvPr id="71699" name="Group 7"/>
            <p:cNvGrpSpPr/>
            <p:nvPr/>
          </p:nvGrpSpPr>
          <p:grpSpPr>
            <a:xfrm>
              <a:off x="2124" y="2398"/>
              <a:ext cx="1776" cy="327"/>
              <a:chOff x="1842" y="3327"/>
              <a:chExt cx="1776" cy="327"/>
            </a:xfrm>
          </p:grpSpPr>
          <p:sp>
            <p:nvSpPr>
              <p:cNvPr id="71703" name="Rectangle 8"/>
              <p:cNvSpPr/>
              <p:nvPr/>
            </p:nvSpPr>
            <p:spPr>
              <a:xfrm>
                <a:off x="1842" y="3327"/>
                <a:ext cx="1776"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i="1" dirty="0">
                    <a:ea typeface="楷体_GB2312"/>
                  </a:rPr>
                  <a:t>F</a:t>
                </a:r>
                <a:r>
                  <a:rPr lang="zh-CN" altLang="en-US" sz="2800" dirty="0">
                    <a:ea typeface="楷体_GB2312"/>
                  </a:rPr>
                  <a:t>＝</a:t>
                </a:r>
                <a:r>
                  <a:rPr lang="en-US" altLang="zh-CN" sz="2800" dirty="0">
                    <a:ea typeface="楷体_GB2312"/>
                  </a:rPr>
                  <a:t>(</a:t>
                </a:r>
                <a:r>
                  <a:rPr lang="en-US" altLang="zh-CN" sz="2800" i="1" dirty="0">
                    <a:ea typeface="楷体_GB2312"/>
                  </a:rPr>
                  <a:t>A+B</a:t>
                </a:r>
                <a:r>
                  <a:rPr lang="en-US" altLang="zh-CN" sz="2800" dirty="0">
                    <a:ea typeface="楷体_GB2312"/>
                  </a:rPr>
                  <a:t>) </a:t>
                </a:r>
                <a:r>
                  <a:rPr lang="en-US" altLang="zh-CN" sz="2800" dirty="0">
                    <a:ea typeface="楷体_GB2312"/>
                    <a:sym typeface="Symbol" panose="05050102010706020507" pitchFamily="18" charset="2"/>
                  </a:rPr>
                  <a:t>(</a:t>
                </a:r>
                <a:r>
                  <a:rPr lang="en-US" altLang="zh-CN" sz="2800" i="1" dirty="0">
                    <a:ea typeface="楷体_GB2312"/>
                    <a:sym typeface="Symbol" panose="05050102010706020507" pitchFamily="18" charset="2"/>
                  </a:rPr>
                  <a:t>C+D</a:t>
                </a:r>
                <a:r>
                  <a:rPr lang="en-US" altLang="zh-CN" sz="2800" dirty="0">
                    <a:ea typeface="楷体_GB2312"/>
                    <a:sym typeface="Symbol" panose="05050102010706020507" pitchFamily="18" charset="2"/>
                  </a:rPr>
                  <a:t>)</a:t>
                </a:r>
              </a:p>
            </p:txBody>
          </p:sp>
          <p:sp>
            <p:nvSpPr>
              <p:cNvPr id="71704" name="Line 9"/>
              <p:cNvSpPr/>
              <p:nvPr/>
            </p:nvSpPr>
            <p:spPr>
              <a:xfrm>
                <a:off x="1912" y="3377"/>
                <a:ext cx="122" cy="0"/>
              </a:xfrm>
              <a:prstGeom prst="line">
                <a:avLst/>
              </a:prstGeom>
              <a:ln w="9525" cap="flat" cmpd="sng">
                <a:solidFill>
                  <a:schemeClr val="tx1"/>
                </a:solidFill>
                <a:prstDash val="solid"/>
                <a:headEnd type="none" w="med" len="med"/>
                <a:tailEnd type="none" w="med" len="med"/>
              </a:ln>
            </p:spPr>
          </p:sp>
          <p:sp>
            <p:nvSpPr>
              <p:cNvPr id="71705" name="Line 10"/>
              <p:cNvSpPr/>
              <p:nvPr/>
            </p:nvSpPr>
            <p:spPr>
              <a:xfrm>
                <a:off x="2634" y="3377"/>
                <a:ext cx="122" cy="0"/>
              </a:xfrm>
              <a:prstGeom prst="line">
                <a:avLst/>
              </a:prstGeom>
              <a:ln w="9525" cap="flat" cmpd="sng">
                <a:solidFill>
                  <a:schemeClr val="tx1"/>
                </a:solidFill>
                <a:prstDash val="solid"/>
                <a:headEnd type="none" w="med" len="med"/>
                <a:tailEnd type="none" w="med" len="med"/>
              </a:ln>
            </p:spPr>
          </p:sp>
          <p:sp>
            <p:nvSpPr>
              <p:cNvPr id="71706" name="Line 11"/>
              <p:cNvSpPr/>
              <p:nvPr/>
            </p:nvSpPr>
            <p:spPr>
              <a:xfrm>
                <a:off x="3047" y="3377"/>
                <a:ext cx="122" cy="0"/>
              </a:xfrm>
              <a:prstGeom prst="line">
                <a:avLst/>
              </a:prstGeom>
              <a:ln w="9525" cap="flat" cmpd="sng">
                <a:solidFill>
                  <a:schemeClr val="tx1"/>
                </a:solidFill>
                <a:prstDash val="solid"/>
                <a:headEnd type="none" w="med" len="med"/>
                <a:tailEnd type="none" w="med" len="med"/>
              </a:ln>
            </p:spPr>
          </p:sp>
        </p:grpSp>
        <p:sp>
          <p:nvSpPr>
            <p:cNvPr id="71700" name="Text Box 12"/>
            <p:cNvSpPr txBox="1"/>
            <p:nvPr/>
          </p:nvSpPr>
          <p:spPr>
            <a:xfrm>
              <a:off x="770" y="1967"/>
              <a:ext cx="4200" cy="8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1146175" lvl="0" indent="-1146175" eaLnBrk="1" hangingPunct="1">
                <a:lnSpc>
                  <a:spcPct val="140000"/>
                </a:lnSpc>
                <a:spcBef>
                  <a:spcPct val="50000"/>
                </a:spcBef>
                <a:buNone/>
              </a:pPr>
              <a:r>
                <a:rPr lang="zh-CN" altLang="en-US" sz="2800" b="1" dirty="0">
                  <a:ea typeface="楷体_GB2312"/>
                </a:rPr>
                <a:t>例</a:t>
              </a:r>
              <a:r>
                <a:rPr lang="en-US" altLang="zh-CN" sz="2800" b="1" dirty="0">
                  <a:ea typeface="楷体_GB2312"/>
                </a:rPr>
                <a:t>1</a:t>
              </a:r>
              <a:r>
                <a:rPr lang="zh-CN" altLang="en-US" sz="2800" dirty="0">
                  <a:ea typeface="楷体_GB2312"/>
                </a:rPr>
                <a:t>：  已知</a:t>
              </a:r>
              <a:r>
                <a:rPr lang="en-US" altLang="zh-CN" sz="2800" i="1" dirty="0">
                  <a:ea typeface="楷体_GB2312"/>
                </a:rPr>
                <a:t>F</a:t>
              </a:r>
              <a:r>
                <a:rPr lang="zh-CN" altLang="en-US" sz="2800" i="1" dirty="0">
                  <a:ea typeface="楷体_GB2312"/>
                </a:rPr>
                <a:t>＝</a:t>
              </a:r>
              <a:r>
                <a:rPr lang="en-US" altLang="zh-CN" sz="2800" i="1" dirty="0">
                  <a:ea typeface="楷体_GB2312"/>
                </a:rPr>
                <a:t>AB</a:t>
              </a:r>
              <a:r>
                <a:rPr lang="zh-CN" altLang="en-US" sz="2800" dirty="0">
                  <a:ea typeface="楷体_GB2312"/>
                </a:rPr>
                <a:t>＋</a:t>
              </a:r>
              <a:r>
                <a:rPr lang="en-US" altLang="zh-CN" sz="2800" i="1" dirty="0">
                  <a:ea typeface="楷体_GB2312"/>
                </a:rPr>
                <a:t>CD</a:t>
              </a:r>
              <a:r>
                <a:rPr lang="zh-CN" altLang="en-US" sz="2800" dirty="0">
                  <a:ea typeface="楷体_GB2312"/>
                </a:rPr>
                <a:t>，</a:t>
              </a:r>
              <a:r>
                <a:rPr lang="zh-CN" altLang="zh-CN" sz="2800" dirty="0">
                  <a:ea typeface="楷体_GB2312"/>
                </a:rPr>
                <a:t>根据反演规则可得到:</a:t>
              </a:r>
              <a:r>
                <a:rPr lang="en-US" altLang="zh-CN" sz="2800" dirty="0">
                  <a:ea typeface="楷体_GB2312"/>
                </a:rPr>
                <a:t>  </a:t>
              </a:r>
              <a:endParaRPr lang="en-US" altLang="zh-CN" sz="2800" dirty="0">
                <a:ea typeface="楷体_GB2312"/>
                <a:sym typeface="Symbol" panose="05050102010706020507" pitchFamily="18" charset="2"/>
              </a:endParaRPr>
            </a:p>
          </p:txBody>
        </p:sp>
        <p:sp>
          <p:nvSpPr>
            <p:cNvPr id="71701" name="Line 13"/>
            <p:cNvSpPr/>
            <p:nvPr/>
          </p:nvSpPr>
          <p:spPr>
            <a:xfrm>
              <a:off x="2338" y="2094"/>
              <a:ext cx="122" cy="0"/>
            </a:xfrm>
            <a:prstGeom prst="line">
              <a:avLst/>
            </a:prstGeom>
            <a:ln w="15875" cap="flat" cmpd="sng">
              <a:solidFill>
                <a:schemeClr val="tx1"/>
              </a:solidFill>
              <a:prstDash val="solid"/>
              <a:headEnd type="none" w="med" len="med"/>
              <a:tailEnd type="none" w="med" len="med"/>
            </a:ln>
          </p:spPr>
        </p:sp>
        <p:sp>
          <p:nvSpPr>
            <p:cNvPr id="71702" name="Line 14"/>
            <p:cNvSpPr/>
            <p:nvPr/>
          </p:nvSpPr>
          <p:spPr>
            <a:xfrm>
              <a:off x="2982" y="2082"/>
              <a:ext cx="122" cy="0"/>
            </a:xfrm>
            <a:prstGeom prst="line">
              <a:avLst/>
            </a:prstGeom>
            <a:ln w="15875" cap="flat" cmpd="sng">
              <a:solidFill>
                <a:schemeClr val="tx1"/>
              </a:solidFill>
              <a:prstDash val="solid"/>
              <a:headEnd type="none" w="med" len="med"/>
              <a:tailEnd type="none" w="med" len="med"/>
            </a:ln>
          </p:spPr>
        </p:sp>
      </p:grpSp>
      <p:grpSp>
        <p:nvGrpSpPr>
          <p:cNvPr id="128015" name="Group 15"/>
          <p:cNvGrpSpPr/>
          <p:nvPr/>
        </p:nvGrpSpPr>
        <p:grpSpPr>
          <a:xfrm>
            <a:off x="1209675" y="1905000"/>
            <a:ext cx="5883275" cy="519113"/>
            <a:chOff x="762" y="1200"/>
            <a:chExt cx="3706" cy="327"/>
          </a:xfrm>
        </p:grpSpPr>
        <p:sp>
          <p:nvSpPr>
            <p:cNvPr id="71697" name="Text Box 16"/>
            <p:cNvSpPr txBox="1"/>
            <p:nvPr/>
          </p:nvSpPr>
          <p:spPr>
            <a:xfrm>
              <a:off x="762" y="1200"/>
              <a:ext cx="3706"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a:rPr>
                <a:t>例</a:t>
              </a:r>
              <a:r>
                <a:rPr lang="en-US" altLang="zh-CN" sz="2800" b="1" dirty="0">
                  <a:ea typeface="楷体_GB2312"/>
                </a:rPr>
                <a:t>2</a:t>
              </a:r>
              <a:r>
                <a:rPr lang="zh-CN" altLang="en-US" sz="2800" b="1" dirty="0">
                  <a:ea typeface="楷体_GB2312"/>
                </a:rPr>
                <a:t>：</a:t>
              </a:r>
              <a:r>
                <a:rPr lang="zh-CN" altLang="en-US" sz="2800" dirty="0">
                  <a:ea typeface="楷体_GB2312"/>
                </a:rPr>
                <a:t>已知</a:t>
              </a:r>
            </a:p>
          </p:txBody>
        </p:sp>
        <p:graphicFrame>
          <p:nvGraphicFramePr>
            <p:cNvPr id="71698" name="Object 17"/>
            <p:cNvGraphicFramePr>
              <a:graphicFrameLocks noChangeAspect="1"/>
            </p:cNvGraphicFramePr>
            <p:nvPr/>
          </p:nvGraphicFramePr>
          <p:xfrm>
            <a:off x="2101" y="1244"/>
            <a:ext cx="2112" cy="279"/>
          </p:xfrm>
          <a:graphic>
            <a:graphicData uri="http://schemas.openxmlformats.org/presentationml/2006/ole">
              <mc:AlternateContent xmlns:mc="http://schemas.openxmlformats.org/markup-compatibility/2006">
                <mc:Choice xmlns:v="urn:schemas-microsoft-com:vml" Requires="v">
                  <p:oleObj spid="_x0000_s17419" r:id="rId4" imgW="59464575" imgH="7677150" progId="Equation.DSMT4">
                    <p:embed/>
                  </p:oleObj>
                </mc:Choice>
                <mc:Fallback>
                  <p:oleObj r:id="rId4" imgW="59464575" imgH="7677150" progId="Equation.DSMT4">
                    <p:embed/>
                    <p:pic>
                      <p:nvPicPr>
                        <p:cNvPr id="0" name="图片 3113"/>
                        <p:cNvPicPr/>
                        <p:nvPr/>
                      </p:nvPicPr>
                      <p:blipFill>
                        <a:blip r:embed="rId5"/>
                        <a:stretch>
                          <a:fillRect/>
                        </a:stretch>
                      </p:blipFill>
                      <p:spPr>
                        <a:xfrm>
                          <a:off x="2101" y="1244"/>
                          <a:ext cx="2112" cy="279"/>
                        </a:xfrm>
                        <a:prstGeom prst="rect">
                          <a:avLst/>
                        </a:prstGeom>
                        <a:noFill/>
                        <a:ln w="38100">
                          <a:noFill/>
                          <a:miter/>
                        </a:ln>
                      </p:spPr>
                    </p:pic>
                  </p:oleObj>
                </mc:Fallback>
              </mc:AlternateContent>
            </a:graphicData>
          </a:graphic>
        </p:graphicFrame>
      </p:grpSp>
      <p:graphicFrame>
        <p:nvGraphicFramePr>
          <p:cNvPr id="128018" name="Object 18"/>
          <p:cNvGraphicFramePr>
            <a:graphicFrameLocks noGrp="1" noChangeAspect="1"/>
          </p:cNvGraphicFramePr>
          <p:nvPr>
            <p:ph sz="half" idx="1" hasCustomPrompt="1"/>
          </p:nvPr>
        </p:nvGraphicFramePr>
        <p:xfrm>
          <a:off x="1962150" y="2663825"/>
          <a:ext cx="3225800" cy="444500"/>
        </p:xfrm>
        <a:graphic>
          <a:graphicData uri="http://schemas.openxmlformats.org/presentationml/2006/ole">
            <mc:AlternateContent xmlns:mc="http://schemas.openxmlformats.org/markup-compatibility/2006">
              <mc:Choice xmlns:v="urn:schemas-microsoft-com:vml" Requires="v">
                <p:oleObj spid="_x0000_s17420" r:id="rId6" imgW="55730775" imgH="7677150" progId="Equation.3">
                  <p:embed/>
                </p:oleObj>
              </mc:Choice>
              <mc:Fallback>
                <p:oleObj r:id="rId6" imgW="55730775" imgH="7677150" progId="Equation.3">
                  <p:embed/>
                  <p:pic>
                    <p:nvPicPr>
                      <p:cNvPr id="0" name="图片 3120"/>
                      <p:cNvPicPr/>
                      <p:nvPr/>
                    </p:nvPicPr>
                    <p:blipFill>
                      <a:blip r:embed="rId7"/>
                      <a:srcRect/>
                      <a:stretch>
                        <a:fillRect/>
                      </a:stretch>
                    </p:blipFill>
                    <p:spPr>
                      <a:xfrm>
                        <a:off x="1962150" y="2663825"/>
                        <a:ext cx="3225800" cy="444500"/>
                      </a:xfrm>
                      <a:prstGeom prst="rect">
                        <a:avLst/>
                      </a:prstGeom>
                      <a:noFill/>
                      <a:ln w="38100">
                        <a:miter/>
                      </a:ln>
                    </p:spPr>
                  </p:pic>
                </p:oleObj>
              </mc:Fallback>
            </mc:AlternateContent>
          </a:graphicData>
        </a:graphic>
      </p:graphicFrame>
      <p:graphicFrame>
        <p:nvGraphicFramePr>
          <p:cNvPr id="128019" name="Object 19"/>
          <p:cNvGraphicFramePr>
            <a:graphicFrameLocks noGrp="1" noChangeAspect="1"/>
          </p:cNvGraphicFramePr>
          <p:nvPr>
            <p:ph sz="quarter" idx="2" hasCustomPrompt="1"/>
          </p:nvPr>
        </p:nvGraphicFramePr>
        <p:xfrm>
          <a:off x="2006600" y="3294063"/>
          <a:ext cx="2971800" cy="368300"/>
        </p:xfrm>
        <a:graphic>
          <a:graphicData uri="http://schemas.openxmlformats.org/presentationml/2006/ole">
            <mc:AlternateContent xmlns:mc="http://schemas.openxmlformats.org/markup-compatibility/2006">
              <mc:Choice xmlns:v="urn:schemas-microsoft-com:vml" Requires="v">
                <p:oleObj spid="_x0000_s17421" r:id="rId8" imgW="51349275" imgH="6362700" progId="Equation.3">
                  <p:embed/>
                </p:oleObj>
              </mc:Choice>
              <mc:Fallback>
                <p:oleObj r:id="rId8" imgW="51349275" imgH="6362700" progId="Equation.3">
                  <p:embed/>
                  <p:pic>
                    <p:nvPicPr>
                      <p:cNvPr id="0" name="图片 3121"/>
                      <p:cNvPicPr/>
                      <p:nvPr/>
                    </p:nvPicPr>
                    <p:blipFill>
                      <a:blip r:embed="rId9"/>
                      <a:srcRect/>
                      <a:stretch>
                        <a:fillRect/>
                      </a:stretch>
                    </p:blipFill>
                    <p:spPr>
                      <a:xfrm>
                        <a:off x="2006600" y="3294063"/>
                        <a:ext cx="2971800" cy="368300"/>
                      </a:xfrm>
                      <a:prstGeom prst="rect">
                        <a:avLst/>
                      </a:prstGeom>
                      <a:noFill/>
                      <a:ln w="38100">
                        <a:miter/>
                      </a:ln>
                    </p:spPr>
                  </p:pic>
                </p:oleObj>
              </mc:Fallback>
            </mc:AlternateContent>
          </a:graphicData>
        </a:graphic>
      </p:graphicFrame>
      <p:sp>
        <p:nvSpPr>
          <p:cNvPr id="128020" name="AutoShape 20"/>
          <p:cNvSpPr/>
          <p:nvPr/>
        </p:nvSpPr>
        <p:spPr>
          <a:xfrm>
            <a:off x="6400800" y="2590800"/>
            <a:ext cx="2743200" cy="1219200"/>
          </a:xfrm>
          <a:prstGeom prst="cloudCallout">
            <a:avLst>
              <a:gd name="adj1" fmla="val -103301"/>
              <a:gd name="adj2" fmla="val -72787"/>
            </a:avLst>
          </a:prstGeom>
          <a:noFill/>
          <a:ln w="9525" cap="flat" cmpd="sng">
            <a:solidFill>
              <a:srgbClr val="FF00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ahoma" panose="020B0604030504040204" pitchFamily="34" charset="0"/>
                <a:ea typeface="楷体_GB2312"/>
              </a:rPr>
              <a:t>与变或时要加括号</a:t>
            </a:r>
          </a:p>
        </p:txBody>
      </p:sp>
      <p:grpSp>
        <p:nvGrpSpPr>
          <p:cNvPr id="128021" name="Group 21"/>
          <p:cNvGrpSpPr/>
          <p:nvPr/>
        </p:nvGrpSpPr>
        <p:grpSpPr>
          <a:xfrm>
            <a:off x="1219200" y="4038600"/>
            <a:ext cx="6413500" cy="722313"/>
            <a:chOff x="768" y="2544"/>
            <a:chExt cx="4040" cy="455"/>
          </a:xfrm>
        </p:grpSpPr>
        <p:sp>
          <p:nvSpPr>
            <p:cNvPr id="71695" name="Text Box 22"/>
            <p:cNvSpPr txBox="1"/>
            <p:nvPr/>
          </p:nvSpPr>
          <p:spPr>
            <a:xfrm>
              <a:off x="768" y="2642"/>
              <a:ext cx="404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a:rPr>
                <a:t>例</a:t>
              </a:r>
              <a:r>
                <a:rPr lang="en-US" altLang="zh-CN" sz="2800" b="1" dirty="0">
                  <a:ea typeface="楷体_GB2312"/>
                </a:rPr>
                <a:t>3</a:t>
              </a:r>
              <a:r>
                <a:rPr lang="zh-CN" altLang="en-US" sz="2800" b="1" dirty="0">
                  <a:ea typeface="楷体_GB2312"/>
                </a:rPr>
                <a:t>：</a:t>
              </a:r>
              <a:r>
                <a:rPr lang="zh-CN" altLang="en-US" sz="2800" dirty="0">
                  <a:ea typeface="楷体_GB2312"/>
                </a:rPr>
                <a:t>已知</a:t>
              </a:r>
            </a:p>
          </p:txBody>
        </p:sp>
        <p:graphicFrame>
          <p:nvGraphicFramePr>
            <p:cNvPr id="71696" name="Object 23"/>
            <p:cNvGraphicFramePr>
              <a:graphicFrameLocks noChangeAspect="1"/>
            </p:cNvGraphicFramePr>
            <p:nvPr/>
          </p:nvGraphicFramePr>
          <p:xfrm>
            <a:off x="1872" y="2544"/>
            <a:ext cx="2592" cy="455"/>
          </p:xfrm>
          <a:graphic>
            <a:graphicData uri="http://schemas.openxmlformats.org/presentationml/2006/ole">
              <mc:AlternateContent xmlns:mc="http://schemas.openxmlformats.org/markup-compatibility/2006">
                <mc:Choice xmlns:v="urn:schemas-microsoft-com:vml" Requires="v">
                  <p:oleObj spid="_x0000_s17422" r:id="rId10" imgW="21069300" imgH="3733800" progId="Equation.DSMT4">
                    <p:embed/>
                  </p:oleObj>
                </mc:Choice>
                <mc:Fallback>
                  <p:oleObj r:id="rId10" imgW="21069300" imgH="3733800" progId="Equation.DSMT4">
                    <p:embed/>
                    <p:pic>
                      <p:nvPicPr>
                        <p:cNvPr id="0" name="图片 3117"/>
                        <p:cNvPicPr/>
                        <p:nvPr/>
                      </p:nvPicPr>
                      <p:blipFill>
                        <a:blip r:embed="rId11"/>
                        <a:stretch>
                          <a:fillRect/>
                        </a:stretch>
                      </p:blipFill>
                      <p:spPr>
                        <a:xfrm>
                          <a:off x="1872" y="2544"/>
                          <a:ext cx="2592" cy="455"/>
                        </a:xfrm>
                        <a:prstGeom prst="rect">
                          <a:avLst/>
                        </a:prstGeom>
                        <a:noFill/>
                        <a:ln w="38100">
                          <a:noFill/>
                          <a:miter/>
                        </a:ln>
                      </p:spPr>
                    </p:pic>
                  </p:oleObj>
                </mc:Fallback>
              </mc:AlternateContent>
            </a:graphicData>
          </a:graphic>
        </p:graphicFrame>
      </p:grpSp>
      <p:sp>
        <p:nvSpPr>
          <p:cNvPr id="128024" name="AutoShape 24"/>
          <p:cNvSpPr/>
          <p:nvPr/>
        </p:nvSpPr>
        <p:spPr>
          <a:xfrm>
            <a:off x="1143000" y="5638800"/>
            <a:ext cx="2743200" cy="609600"/>
          </a:xfrm>
          <a:prstGeom prst="cloudCallout">
            <a:avLst>
              <a:gd name="adj1" fmla="val 66148"/>
              <a:gd name="adj2" fmla="val -162759"/>
            </a:avLst>
          </a:prstGeom>
          <a:noFill/>
          <a:ln w="9525" cap="flat" cmpd="sng">
            <a:solidFill>
              <a:srgbClr val="FF00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ahoma" panose="020B0604030504040204" pitchFamily="34" charset="0"/>
                <a:ea typeface="楷体_GB2312"/>
              </a:rPr>
              <a:t>长非号不变</a:t>
            </a:r>
          </a:p>
        </p:txBody>
      </p:sp>
      <p:graphicFrame>
        <p:nvGraphicFramePr>
          <p:cNvPr id="128025" name="Object 25"/>
          <p:cNvGraphicFramePr>
            <a:graphicFrameLocks noGrp="1" noChangeAspect="1"/>
          </p:cNvGraphicFramePr>
          <p:nvPr>
            <p:ph sz="quarter" idx="3" hasCustomPrompt="1"/>
          </p:nvPr>
        </p:nvGraphicFramePr>
        <p:xfrm>
          <a:off x="1646238" y="4824413"/>
          <a:ext cx="5221287" cy="750887"/>
        </p:xfrm>
        <a:graphic>
          <a:graphicData uri="http://schemas.openxmlformats.org/presentationml/2006/ole">
            <mc:AlternateContent xmlns:mc="http://schemas.openxmlformats.org/markup-compatibility/2006">
              <mc:Choice xmlns:v="urn:schemas-microsoft-com:vml" Requires="v">
                <p:oleObj spid="_x0000_s17423" r:id="rId12" imgW="27432000" imgH="3952875" progId="Equation.3">
                  <p:embed/>
                </p:oleObj>
              </mc:Choice>
              <mc:Fallback>
                <p:oleObj r:id="rId12" imgW="27432000" imgH="3952875" progId="Equation.3">
                  <p:embed/>
                  <p:pic>
                    <p:nvPicPr>
                      <p:cNvPr id="0" name="图片 3114"/>
                      <p:cNvPicPr/>
                      <p:nvPr/>
                    </p:nvPicPr>
                    <p:blipFill>
                      <a:blip r:embed="rId13"/>
                      <a:srcRect/>
                      <a:stretch>
                        <a:fillRect/>
                      </a:stretch>
                    </p:blipFill>
                    <p:spPr>
                      <a:xfrm>
                        <a:off x="1646238" y="4824413"/>
                        <a:ext cx="5221287" cy="750887"/>
                      </a:xfrm>
                      <a:prstGeom prst="rect">
                        <a:avLst/>
                      </a:prstGeom>
                      <a:noFill/>
                      <a:ln w="38100">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015"/>
                                        </p:tgtEl>
                                        <p:attrNameLst>
                                          <p:attrName>style.visibility</p:attrName>
                                        </p:attrNameLst>
                                      </p:cBhvr>
                                      <p:to>
                                        <p:strVal val="visible"/>
                                      </p:to>
                                    </p:set>
                                    <p:animEffect transition="in" filter="blinds(horizontal)">
                                      <p:cBhvr>
                                        <p:cTn id="7" dur="500"/>
                                        <p:tgtEl>
                                          <p:spTgt spid="1280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8018"/>
                                        </p:tgtEl>
                                        <p:attrNameLst>
                                          <p:attrName>style.visibility</p:attrName>
                                        </p:attrNameLst>
                                      </p:cBhvr>
                                      <p:to>
                                        <p:strVal val="visible"/>
                                      </p:to>
                                    </p:set>
                                    <p:animEffect transition="in" filter="wipe(left)">
                                      <p:cBhvr>
                                        <p:cTn id="12" dur="500"/>
                                        <p:tgtEl>
                                          <p:spTgt spid="1280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8019"/>
                                        </p:tgtEl>
                                        <p:attrNameLst>
                                          <p:attrName>style.visibility</p:attrName>
                                        </p:attrNameLst>
                                      </p:cBhvr>
                                      <p:to>
                                        <p:strVal val="visible"/>
                                      </p:to>
                                    </p:set>
                                    <p:animEffect transition="in" filter="wipe(left)">
                                      <p:cBhvr>
                                        <p:cTn id="17" dur="500"/>
                                        <p:tgtEl>
                                          <p:spTgt spid="1280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8020"/>
                                        </p:tgtEl>
                                        <p:attrNameLst>
                                          <p:attrName>style.visibility</p:attrName>
                                        </p:attrNameLst>
                                      </p:cBhvr>
                                      <p:to>
                                        <p:strVal val="visible"/>
                                      </p:to>
                                    </p:set>
                                    <p:animEffect transition="in" filter="wipe(left)">
                                      <p:cBhvr>
                                        <p:cTn id="22" dur="500"/>
                                        <p:tgtEl>
                                          <p:spTgt spid="1280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8021"/>
                                        </p:tgtEl>
                                        <p:attrNameLst>
                                          <p:attrName>style.visibility</p:attrName>
                                        </p:attrNameLst>
                                      </p:cBhvr>
                                      <p:to>
                                        <p:strVal val="visible"/>
                                      </p:to>
                                    </p:set>
                                    <p:animEffect transition="in" filter="blinds(horizontal)">
                                      <p:cBhvr>
                                        <p:cTn id="27" dur="500"/>
                                        <p:tgtEl>
                                          <p:spTgt spid="1280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8025"/>
                                        </p:tgtEl>
                                        <p:attrNameLst>
                                          <p:attrName>style.visibility</p:attrName>
                                        </p:attrNameLst>
                                      </p:cBhvr>
                                      <p:to>
                                        <p:strVal val="visible"/>
                                      </p:to>
                                    </p:set>
                                    <p:animEffect transition="in" filter="wipe(left)">
                                      <p:cBhvr>
                                        <p:cTn id="32" dur="500"/>
                                        <p:tgtEl>
                                          <p:spTgt spid="1280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8024"/>
                                        </p:tgtEl>
                                        <p:attrNameLst>
                                          <p:attrName>style.visibility</p:attrName>
                                        </p:attrNameLst>
                                      </p:cBhvr>
                                      <p:to>
                                        <p:strVal val="visible"/>
                                      </p:to>
                                    </p:set>
                                    <p:anim calcmode="lin" valueType="num">
                                      <p:cBhvr additive="base">
                                        <p:cTn id="37" dur="500" fill="hold"/>
                                        <p:tgtEl>
                                          <p:spTgt spid="128024"/>
                                        </p:tgtEl>
                                        <p:attrNameLst>
                                          <p:attrName>ppt_x</p:attrName>
                                        </p:attrNameLst>
                                      </p:cBhvr>
                                      <p:tavLst>
                                        <p:tav tm="0">
                                          <p:val>
                                            <p:strVal val="0-#ppt_w/2"/>
                                          </p:val>
                                        </p:tav>
                                        <p:tav tm="100000">
                                          <p:val>
                                            <p:strVal val="#ppt_x"/>
                                          </p:val>
                                        </p:tav>
                                      </p:tavLst>
                                    </p:anim>
                                    <p:anim calcmode="lin" valueType="num">
                                      <p:cBhvr additive="base">
                                        <p:cTn id="38" dur="500" fill="hold"/>
                                        <p:tgtEl>
                                          <p:spTgt spid="1280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20" grpId="0" animBg="1"/>
      <p:bldP spid="12802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55</a:t>
            </a:fld>
            <a:r>
              <a:rPr lang="zh-CN" altLang="en-US" sz="1400" dirty="0">
                <a:ea typeface="楷体_GB2312"/>
              </a:rPr>
              <a:t>）</a:t>
            </a:r>
          </a:p>
        </p:txBody>
      </p:sp>
      <p:sp>
        <p:nvSpPr>
          <p:cNvPr id="73731" name="AutoShape 4" descr="F:\%E9%83%91%E5%A4%A7%E5%8D%9A%E5%90%8E\%E6%95%99%E5%AD%A6%E4%BB%BB%E5%8A%A1\%E6%95%B0%E5%AD%97%E9%80%BB%E8%BE%91\cddata\%E6%95%B0%E5%AD%97%E9%80%BB%E8%BE%91_%E7%94%B5%E5%AD%90%E6%95%99%E6%A1%88Web\%E7%AB%8B%E4%BD%93%E5%8C%96%E8%AF%BE%E4%BB%B6%E7%AC%AC%E5%9B%9B%E7%89%88\%E6%95%B0%E5%AD%97%E9%80%BB%E8%BE%91\pic\items\0104.h5_double.jpg"/>
          <p:cNvSpPr>
            <a:spLocks noChangeAspect="1"/>
          </p:cNvSpPr>
          <p:nvPr/>
        </p:nvSpPr>
        <p:spPr>
          <a:xfrm>
            <a:off x="212725" y="-547687"/>
            <a:ext cx="304800" cy="3048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zh-CN" altLang="en-US" dirty="0">
              <a:solidFill>
                <a:srgbClr val="FF0000"/>
              </a:solidFill>
              <a:ea typeface="楷体_GB2312"/>
            </a:endParaRPr>
          </a:p>
        </p:txBody>
      </p:sp>
      <p:sp>
        <p:nvSpPr>
          <p:cNvPr id="73732" name="AutoShape 7" descr="F:\%E9%83%91%E5%A4%A7%E5%8D%9A%E5%90%8E\%E6%95%99%E5%AD%A6%E4%BB%BB%E5%8A%A1\%E6%95%B0%E5%AD%97%E9%80%BB%E8%BE%91\cddata\%E6%95%B0%E5%AD%97%E9%80%BB%E8%BE%91_%E7%94%B5%E5%AD%90%E6%95%99%E6%A1%88Web\%E7%AB%8B%E4%BD%93%E5%8C%96%E8%AF%BE%E4%BB%B6%E7%AC%AC%E5%9B%9B%E7%89%88\%E6%95%B0%E5%AD%97%E9%80%BB%E8%BE%91\pic\items\Top.gif"/>
          <p:cNvSpPr>
            <a:spLocks noChangeAspect="1"/>
          </p:cNvSpPr>
          <p:nvPr/>
        </p:nvSpPr>
        <p:spPr>
          <a:xfrm>
            <a:off x="1284288" y="3216275"/>
            <a:ext cx="247650" cy="2476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zh-CN" altLang="en-US" dirty="0">
              <a:solidFill>
                <a:srgbClr val="FF0000"/>
              </a:solidFill>
              <a:ea typeface="楷体_GB2312"/>
            </a:endParaRPr>
          </a:p>
        </p:txBody>
      </p:sp>
      <p:sp>
        <p:nvSpPr>
          <p:cNvPr id="73733" name="AutoShape 8" descr="F:\%E9%83%91%E5%A4%A7%E5%8D%9A%E5%90%8E\%E6%95%99%E5%AD%A6%E4%BB%BB%E5%8A%A1\%E6%95%B0%E5%AD%97%E9%80%BB%E8%BE%91\cddata\%E6%95%B0%E5%AD%97%E9%80%BB%E8%BE%91_%E7%94%B5%E5%AD%90%E6%95%99%E6%A1%88Web\%E7%AB%8B%E4%BD%93%E5%8C%96%E8%AF%BE%E4%BB%B6%E7%AC%AC%E5%9B%9B%E7%89%88\%E6%95%B0%E5%AD%97%E9%80%BB%E8%BE%91\pic\items\0104.h5_double.jpg"/>
          <p:cNvSpPr>
            <a:spLocks noChangeAspect="1"/>
          </p:cNvSpPr>
          <p:nvPr/>
        </p:nvSpPr>
        <p:spPr>
          <a:xfrm>
            <a:off x="1284288" y="3216275"/>
            <a:ext cx="304800" cy="3048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zh-CN" altLang="en-US" dirty="0">
              <a:solidFill>
                <a:srgbClr val="FF0000"/>
              </a:solidFill>
              <a:ea typeface="楷体_GB2312"/>
            </a:endParaRPr>
          </a:p>
        </p:txBody>
      </p:sp>
      <p:sp>
        <p:nvSpPr>
          <p:cNvPr id="18" name="矩形 17"/>
          <p:cNvSpPr/>
          <p:nvPr/>
        </p:nvSpPr>
        <p:spPr>
          <a:xfrm>
            <a:off x="212725" y="344488"/>
            <a:ext cx="8596313" cy="1076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a:spcBef>
                <a:spcPct val="0"/>
              </a:spcBef>
              <a:buNone/>
            </a:pPr>
            <a:r>
              <a:rPr lang="en-US" altLang="zh-CN" b="1" dirty="0">
                <a:solidFill>
                  <a:schemeClr val="accent2"/>
                </a:solidFill>
                <a:latin typeface="黑体" panose="02010609060101010101" pitchFamily="49" charset="-122"/>
                <a:ea typeface="黑体" panose="02010609060101010101" pitchFamily="49" charset="-122"/>
              </a:rPr>
              <a:t>3</a:t>
            </a:r>
            <a:r>
              <a:rPr lang="zh-CN" altLang="en-US" b="1" dirty="0">
                <a:solidFill>
                  <a:schemeClr val="accent2"/>
                </a:solidFill>
                <a:latin typeface="黑体" panose="02010609060101010101" pitchFamily="49" charset="-122"/>
                <a:ea typeface="黑体" panose="02010609060101010101" pitchFamily="49" charset="-122"/>
              </a:rPr>
              <a:t>、对偶规则：</a:t>
            </a:r>
            <a:r>
              <a:rPr lang="zh-CN" altLang="en-US" b="1" dirty="0">
                <a:latin typeface="黑体" panose="02010609060101010101" pitchFamily="49" charset="-122"/>
                <a:ea typeface="黑体" panose="02010609060101010101" pitchFamily="49" charset="-122"/>
              </a:rPr>
              <a:t>某个逻辑恒等式成立，则对偶式也成立，称为对偶规则。</a:t>
            </a:r>
          </a:p>
        </p:txBody>
      </p:sp>
      <p:sp>
        <p:nvSpPr>
          <p:cNvPr id="19" name="矩形 18"/>
          <p:cNvSpPr/>
          <p:nvPr/>
        </p:nvSpPr>
        <p:spPr>
          <a:xfrm>
            <a:off x="365125" y="1684338"/>
            <a:ext cx="8443913" cy="15700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a:spcBef>
                <a:spcPct val="0"/>
              </a:spcBef>
              <a:buNone/>
            </a:pPr>
            <a:r>
              <a:rPr lang="en-US" altLang="zh-CN" b="1" dirty="0">
                <a:solidFill>
                  <a:schemeClr val="accent2"/>
                </a:solidFill>
                <a:latin typeface="黑体" panose="02010609060101010101" pitchFamily="49" charset="-122"/>
                <a:ea typeface="黑体" panose="02010609060101010101" pitchFamily="49" charset="-122"/>
              </a:rPr>
              <a:t>F</a:t>
            </a:r>
            <a:r>
              <a:rPr lang="zh-CN" altLang="en-US" b="1" dirty="0">
                <a:latin typeface="黑体" panose="02010609060101010101" pitchFamily="49" charset="-122"/>
                <a:ea typeface="黑体" panose="02010609060101010101" pitchFamily="49" charset="-122"/>
              </a:rPr>
              <a:t>是一个逻辑表达式，把</a:t>
            </a:r>
            <a:r>
              <a:rPr lang="en-US" altLang="zh-CN" b="1" dirty="0">
                <a:latin typeface="黑体" panose="02010609060101010101" pitchFamily="49" charset="-122"/>
                <a:ea typeface="黑体" panose="02010609060101010101" pitchFamily="49" charset="-122"/>
              </a:rPr>
              <a:t>F</a:t>
            </a:r>
            <a:r>
              <a:rPr lang="zh-CN" altLang="en-US" b="1" dirty="0">
                <a:latin typeface="黑体" panose="02010609060101010101" pitchFamily="49" charset="-122"/>
                <a:ea typeface="黑体" panose="02010609060101010101" pitchFamily="49" charset="-122"/>
              </a:rPr>
              <a:t>中的与</a:t>
            </a:r>
            <a:r>
              <a:rPr lang="en-US" altLang="zh-CN"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换成或</a:t>
            </a:r>
            <a:r>
              <a:rPr lang="en-US" altLang="zh-CN"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，或</a:t>
            </a:r>
            <a:r>
              <a:rPr lang="en-US" altLang="zh-CN"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换成与</a:t>
            </a:r>
            <a:r>
              <a:rPr lang="en-US" altLang="zh-CN"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换成</a:t>
            </a:r>
            <a:r>
              <a:rPr lang="en-US" altLang="zh-CN" b="1" dirty="0">
                <a:solidFill>
                  <a:srgbClr val="FF0000"/>
                </a:solidFill>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换成</a:t>
            </a:r>
            <a:r>
              <a:rPr lang="en-US" altLang="zh-CN" b="1" dirty="0">
                <a:solidFill>
                  <a:srgbClr val="FF0000"/>
                </a:solidFill>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，所得的新的逻辑函数式叫</a:t>
            </a:r>
            <a:r>
              <a:rPr lang="en-US" altLang="zh-CN" b="1" dirty="0">
                <a:latin typeface="黑体" panose="02010609060101010101" pitchFamily="49" charset="-122"/>
                <a:ea typeface="黑体" panose="02010609060101010101" pitchFamily="49" charset="-122"/>
              </a:rPr>
              <a:t>F</a:t>
            </a:r>
            <a:r>
              <a:rPr lang="zh-CN" altLang="en-US" b="1" dirty="0">
                <a:latin typeface="黑体" panose="02010609060101010101" pitchFamily="49" charset="-122"/>
                <a:ea typeface="黑体" panose="02010609060101010101" pitchFamily="49" charset="-122"/>
              </a:rPr>
              <a:t>的对偶式，记为</a:t>
            </a:r>
            <a:r>
              <a:rPr lang="en-US" altLang="zh-CN" b="1" dirty="0">
                <a:solidFill>
                  <a:schemeClr val="accent2"/>
                </a:solidFill>
                <a:latin typeface="黑体" panose="02010609060101010101" pitchFamily="49" charset="-122"/>
                <a:ea typeface="黑体" panose="02010609060101010101" pitchFamily="49" charset="-122"/>
              </a:rPr>
              <a:t>F'</a:t>
            </a:r>
            <a:r>
              <a:rPr lang="zh-CN" altLang="en-US" b="1" dirty="0">
                <a:latin typeface="黑体" panose="02010609060101010101" pitchFamily="49" charset="-122"/>
                <a:ea typeface="黑体" panose="02010609060101010101" pitchFamily="49" charset="-122"/>
              </a:rPr>
              <a:t>。</a:t>
            </a:r>
          </a:p>
        </p:txBody>
      </p:sp>
      <p:sp>
        <p:nvSpPr>
          <p:cNvPr id="20" name="矩形 19"/>
          <p:cNvSpPr/>
          <p:nvPr/>
        </p:nvSpPr>
        <p:spPr>
          <a:xfrm>
            <a:off x="517525" y="3430588"/>
            <a:ext cx="8291513" cy="15700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a:spcBef>
                <a:spcPct val="0"/>
              </a:spcBef>
              <a:buNone/>
            </a:pPr>
            <a:r>
              <a:rPr lang="zh-CN" altLang="en-US" b="1" dirty="0">
                <a:solidFill>
                  <a:srgbClr val="FF0000"/>
                </a:solidFill>
                <a:latin typeface="黑体" panose="02010609060101010101" pitchFamily="49" charset="-122"/>
                <a:ea typeface="黑体" panose="02010609060101010101" pitchFamily="49" charset="-122"/>
              </a:rPr>
              <a:t>注意：</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、变换中必须保持</a:t>
            </a:r>
            <a:r>
              <a:rPr lang="zh-CN" altLang="en-US" b="1" dirty="0">
                <a:solidFill>
                  <a:srgbClr val="FF0000"/>
                </a:solidFill>
                <a:latin typeface="黑体" panose="02010609060101010101" pitchFamily="49" charset="-122"/>
                <a:ea typeface="黑体" panose="02010609060101010101" pitchFamily="49" charset="-122"/>
              </a:rPr>
              <a:t>先与后或</a:t>
            </a:r>
            <a:r>
              <a:rPr lang="zh-CN" altLang="en-US" b="1" dirty="0">
                <a:latin typeface="黑体" panose="02010609060101010101" pitchFamily="49" charset="-122"/>
                <a:ea typeface="黑体" panose="02010609060101010101" pitchFamily="49" charset="-122"/>
              </a:rPr>
              <a:t>的顺序；</a:t>
            </a:r>
            <a:endParaRPr lang="en-US" altLang="zh-CN" b="1" dirty="0">
              <a:latin typeface="黑体" panose="02010609060101010101" pitchFamily="49" charset="-122"/>
              <a:ea typeface="黑体" panose="02010609060101010101" pitchFamily="49" charset="-122"/>
            </a:endParaRPr>
          </a:p>
          <a:p>
            <a:pPr marL="0" lvl="0" indent="0" algn="just">
              <a:spcBef>
                <a:spcPct val="0"/>
              </a:spcBef>
              <a:buNone/>
            </a:pPr>
            <a:r>
              <a:rPr lang="zh-CN" altLang="en-US" b="1" dirty="0">
                <a:latin typeface="黑体" panose="02010609060101010101" pitchFamily="49" charset="-122"/>
                <a:ea typeface="黑体" panose="02010609060101010101" pitchFamily="49" charset="-122"/>
                <a:sym typeface="Symbol" panose="05050102010706020507" pitchFamily="18" charset="2"/>
              </a:rPr>
              <a:t>、</a:t>
            </a:r>
            <a:r>
              <a:rPr lang="zh-CN" altLang="en-US" b="1" dirty="0">
                <a:latin typeface="黑体" panose="02010609060101010101" pitchFamily="49" charset="-122"/>
                <a:ea typeface="黑体" panose="02010609060101010101" pitchFamily="49" charset="-122"/>
              </a:rPr>
              <a:t>原式中的长短“</a:t>
            </a:r>
            <a:r>
              <a:rPr lang="zh-CN" altLang="en-US" b="1" dirty="0">
                <a:solidFill>
                  <a:srgbClr val="FF0000"/>
                </a:solidFill>
                <a:latin typeface="黑体" panose="02010609060101010101" pitchFamily="49" charset="-122"/>
                <a:ea typeface="黑体" panose="02010609060101010101" pitchFamily="49" charset="-122"/>
              </a:rPr>
              <a:t>非</a:t>
            </a:r>
            <a:r>
              <a:rPr lang="zh-CN" altLang="en-US" b="1" dirty="0">
                <a:latin typeface="黑体" panose="02010609060101010101" pitchFamily="49" charset="-122"/>
                <a:ea typeface="黑体" panose="02010609060101010101" pitchFamily="49" charset="-122"/>
              </a:rPr>
              <a:t>”号不变；</a:t>
            </a:r>
            <a:endParaRPr lang="en-US" altLang="zh-CN" b="1" dirty="0">
              <a:latin typeface="黑体" panose="02010609060101010101" pitchFamily="49" charset="-122"/>
              <a:ea typeface="黑体" panose="02010609060101010101" pitchFamily="49" charset="-122"/>
            </a:endParaRPr>
          </a:p>
          <a:p>
            <a:pPr marL="0" lvl="0" indent="0" algn="just">
              <a:spcBef>
                <a:spcPct val="0"/>
              </a:spcBef>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、单变量的对偶式为自己。</a:t>
            </a:r>
            <a:endParaRPr lang="en-US" altLang="zh-CN" b="1" dirty="0">
              <a:latin typeface="黑体" panose="02010609060101010101" pitchFamily="49" charset="-122"/>
              <a:ea typeface="黑体" panose="02010609060101010101" pitchFamily="49" charset="-122"/>
            </a:endParaRPr>
          </a:p>
        </p:txBody>
      </p:sp>
      <p:sp>
        <p:nvSpPr>
          <p:cNvPr id="21" name="矩形 20"/>
          <p:cNvSpPr/>
          <p:nvPr/>
        </p:nvSpPr>
        <p:spPr>
          <a:xfrm>
            <a:off x="627063" y="5081588"/>
            <a:ext cx="7645400" cy="5857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a:spcBef>
                <a:spcPct val="0"/>
              </a:spcBef>
              <a:buNone/>
            </a:pPr>
            <a:r>
              <a:rPr lang="zh-CN" altLang="en-US" b="1" dirty="0">
                <a:latin typeface="黑体" panose="02010609060101010101" pitchFamily="49" charset="-122"/>
                <a:ea typeface="黑体" panose="02010609060101010101" pitchFamily="49" charset="-122"/>
              </a:rPr>
              <a:t>例如              ，则          。</a:t>
            </a:r>
          </a:p>
        </p:txBody>
      </p:sp>
      <p:graphicFrame>
        <p:nvGraphicFramePr>
          <p:cNvPr id="23" name="对象 22"/>
          <p:cNvGraphicFramePr>
            <a:graphicFrameLocks noChangeAspect="1"/>
          </p:cNvGraphicFramePr>
          <p:nvPr/>
        </p:nvGraphicFramePr>
        <p:xfrm>
          <a:off x="1501775" y="5072063"/>
          <a:ext cx="2878138" cy="595312"/>
        </p:xfrm>
        <a:graphic>
          <a:graphicData uri="http://schemas.openxmlformats.org/presentationml/2006/ole">
            <mc:AlternateContent xmlns:mc="http://schemas.openxmlformats.org/markup-compatibility/2006">
              <mc:Choice xmlns:v="urn:schemas-microsoft-com:vml" Requires="v">
                <p:oleObj spid="_x0000_s18441" r:id="rId4" imgW="1168400" imgH="241300" progId="Equation.DSMT4">
                  <p:embed/>
                </p:oleObj>
              </mc:Choice>
              <mc:Fallback>
                <p:oleObj r:id="rId4" imgW="1168400" imgH="241300" progId="Equation.DSMT4">
                  <p:embed/>
                  <p:pic>
                    <p:nvPicPr>
                      <p:cNvPr id="0" name="图片 3115"/>
                      <p:cNvPicPr/>
                      <p:nvPr/>
                    </p:nvPicPr>
                    <p:blipFill>
                      <a:blip r:embed="rId5"/>
                      <a:stretch>
                        <a:fillRect/>
                      </a:stretch>
                    </p:blipFill>
                    <p:spPr>
                      <a:xfrm>
                        <a:off x="1501775" y="5072063"/>
                        <a:ext cx="2878138" cy="595312"/>
                      </a:xfrm>
                      <a:prstGeom prst="rect">
                        <a:avLst/>
                      </a:prstGeom>
                      <a:noFill/>
                      <a:ln w="38100">
                        <a:noFill/>
                        <a:miter/>
                      </a:ln>
                    </p:spPr>
                  </p:pic>
                </p:oleObj>
              </mc:Fallback>
            </mc:AlternateContent>
          </a:graphicData>
        </a:graphic>
      </p:graphicFrame>
      <p:graphicFrame>
        <p:nvGraphicFramePr>
          <p:cNvPr id="24" name="对象 23"/>
          <p:cNvGraphicFramePr>
            <a:graphicFrameLocks noChangeAspect="1"/>
          </p:cNvGraphicFramePr>
          <p:nvPr/>
        </p:nvGraphicFramePr>
        <p:xfrm>
          <a:off x="5213350" y="5108575"/>
          <a:ext cx="2095500" cy="531813"/>
        </p:xfrm>
        <a:graphic>
          <a:graphicData uri="http://schemas.openxmlformats.org/presentationml/2006/ole">
            <mc:AlternateContent xmlns:mc="http://schemas.openxmlformats.org/markup-compatibility/2006">
              <mc:Choice xmlns:v="urn:schemas-microsoft-com:vml" Requires="v">
                <p:oleObj spid="_x0000_s18442" r:id="rId6" imgW="850265" imgH="215900" progId="Equation.DSMT4">
                  <p:embed/>
                </p:oleObj>
              </mc:Choice>
              <mc:Fallback>
                <p:oleObj r:id="rId6" imgW="850265" imgH="215900" progId="Equation.DSMT4">
                  <p:embed/>
                  <p:pic>
                    <p:nvPicPr>
                      <p:cNvPr id="0" name="图片 3116"/>
                      <p:cNvPicPr/>
                      <p:nvPr/>
                    </p:nvPicPr>
                    <p:blipFill>
                      <a:blip r:embed="rId7"/>
                      <a:stretch>
                        <a:fillRect/>
                      </a:stretch>
                    </p:blipFill>
                    <p:spPr>
                      <a:xfrm>
                        <a:off x="5213350" y="5108575"/>
                        <a:ext cx="2095500" cy="531813"/>
                      </a:xfrm>
                      <a:prstGeom prst="rect">
                        <a:avLst/>
                      </a:prstGeom>
                      <a:noFill/>
                      <a:ln w="38100">
                        <a:noFill/>
                        <a:miter/>
                      </a:ln>
                    </p:spPr>
                  </p:pic>
                </p:oleObj>
              </mc:Fallback>
            </mc:AlternateContent>
          </a:graphicData>
        </a:graphic>
      </p:graphicFrame>
      <p:graphicFrame>
        <p:nvGraphicFramePr>
          <p:cNvPr id="25" name="对象 24"/>
          <p:cNvGraphicFramePr>
            <a:graphicFrameLocks noChangeAspect="1"/>
          </p:cNvGraphicFramePr>
          <p:nvPr/>
        </p:nvGraphicFramePr>
        <p:xfrm>
          <a:off x="1082675" y="5849938"/>
          <a:ext cx="3441700" cy="657225"/>
        </p:xfrm>
        <a:graphic>
          <a:graphicData uri="http://schemas.openxmlformats.org/presentationml/2006/ole">
            <mc:AlternateContent xmlns:mc="http://schemas.openxmlformats.org/markup-compatibility/2006">
              <mc:Choice xmlns:v="urn:schemas-microsoft-com:vml" Requires="v">
                <p:oleObj spid="_x0000_s18443" r:id="rId8" imgW="1396365" imgH="266700" progId="Equation.DSMT4">
                  <p:embed/>
                </p:oleObj>
              </mc:Choice>
              <mc:Fallback>
                <p:oleObj r:id="rId8" imgW="1396365" imgH="266700" progId="Equation.DSMT4">
                  <p:embed/>
                  <p:pic>
                    <p:nvPicPr>
                      <p:cNvPr id="0" name="图片 3118"/>
                      <p:cNvPicPr/>
                      <p:nvPr/>
                    </p:nvPicPr>
                    <p:blipFill>
                      <a:blip r:embed="rId9"/>
                      <a:stretch>
                        <a:fillRect/>
                      </a:stretch>
                    </p:blipFill>
                    <p:spPr>
                      <a:xfrm>
                        <a:off x="1082675" y="5849938"/>
                        <a:ext cx="3441700" cy="657225"/>
                      </a:xfrm>
                      <a:prstGeom prst="rect">
                        <a:avLst/>
                      </a:prstGeom>
                      <a:noFill/>
                      <a:ln w="38100">
                        <a:noFill/>
                        <a:miter/>
                      </a:ln>
                    </p:spPr>
                  </p:pic>
                </p:oleObj>
              </mc:Fallback>
            </mc:AlternateContent>
          </a:graphicData>
        </a:graphic>
      </p:graphicFrame>
      <p:graphicFrame>
        <p:nvGraphicFramePr>
          <p:cNvPr id="26" name="对象 25"/>
          <p:cNvGraphicFramePr>
            <a:graphicFrameLocks noChangeAspect="1"/>
          </p:cNvGraphicFramePr>
          <p:nvPr/>
        </p:nvGraphicFramePr>
        <p:xfrm>
          <a:off x="5532438" y="5849938"/>
          <a:ext cx="2220912" cy="657225"/>
        </p:xfrm>
        <a:graphic>
          <a:graphicData uri="http://schemas.openxmlformats.org/presentationml/2006/ole">
            <mc:AlternateContent xmlns:mc="http://schemas.openxmlformats.org/markup-compatibility/2006">
              <mc:Choice xmlns:v="urn:schemas-microsoft-com:vml" Requires="v">
                <p:oleObj spid="_x0000_s18444" r:id="rId10" imgW="901065" imgH="266700" progId="Equation.DSMT4">
                  <p:embed/>
                </p:oleObj>
              </mc:Choice>
              <mc:Fallback>
                <p:oleObj r:id="rId10" imgW="901065" imgH="266700" progId="Equation.DSMT4">
                  <p:embed/>
                  <p:pic>
                    <p:nvPicPr>
                      <p:cNvPr id="0" name="图片 3119"/>
                      <p:cNvPicPr/>
                      <p:nvPr/>
                    </p:nvPicPr>
                    <p:blipFill>
                      <a:blip r:embed="rId11"/>
                      <a:stretch>
                        <a:fillRect/>
                      </a:stretch>
                    </p:blipFill>
                    <p:spPr>
                      <a:xfrm>
                        <a:off x="5532438" y="5849938"/>
                        <a:ext cx="2220912" cy="657225"/>
                      </a:xfrm>
                      <a:prstGeom prst="rect">
                        <a:avLst/>
                      </a:prstGeom>
                      <a:noFill/>
                      <a:ln w="38100">
                        <a:noFill/>
                        <a:miter/>
                      </a:ln>
                    </p:spPr>
                  </p:pic>
                </p:oleObj>
              </mc:Fallback>
            </mc:AlternateContent>
          </a:graphicData>
        </a:graphic>
      </p:graphicFrame>
      <p:cxnSp>
        <p:nvCxnSpPr>
          <p:cNvPr id="28" name="直接箭头连接符 27"/>
          <p:cNvCxnSpPr/>
          <p:nvPr/>
        </p:nvCxnSpPr>
        <p:spPr>
          <a:xfrm>
            <a:off x="4662488" y="6218238"/>
            <a:ext cx="701675" cy="0"/>
          </a:xfrm>
          <a:prstGeom prst="straightConnector1">
            <a:avLst/>
          </a:prstGeom>
          <a:ln w="38100" cap="flat" cmpd="sng">
            <a:solidFill>
              <a:srgbClr val="FF0000"/>
            </a:solidFill>
            <a:prstDash val="soli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additive="base">
                                        <p:cTn id="45" dur="500" fill="hold"/>
                                        <p:tgtEl>
                                          <p:spTgt spid="28"/>
                                        </p:tgtEl>
                                        <p:attrNameLst>
                                          <p:attrName>ppt_x</p:attrName>
                                        </p:attrNameLst>
                                      </p:cBhvr>
                                      <p:tavLst>
                                        <p:tav tm="0">
                                          <p:val>
                                            <p:strVal val="#ppt_x"/>
                                          </p:val>
                                        </p:tav>
                                        <p:tav tm="100000">
                                          <p:val>
                                            <p:strVal val="#ppt_x"/>
                                          </p:val>
                                        </p:tav>
                                      </p:tavLst>
                                    </p:anim>
                                    <p:anim calcmode="lin" valueType="num">
                                      <p:cBhvr additive="base">
                                        <p:cTn id="4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56</a:t>
            </a:fld>
            <a:r>
              <a:rPr lang="zh-CN" altLang="en-US" sz="1400" dirty="0">
                <a:ea typeface="楷体_GB2312"/>
              </a:rPr>
              <a:t>）</a:t>
            </a:r>
          </a:p>
        </p:txBody>
      </p:sp>
      <p:sp>
        <p:nvSpPr>
          <p:cNvPr id="75779" name="Rectangle 54"/>
          <p:cNvSpPr/>
          <p:nvPr/>
        </p:nvSpPr>
        <p:spPr>
          <a:xfrm>
            <a:off x="296863" y="233363"/>
            <a:ext cx="7775575" cy="6477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eaLnBrk="1" hangingPunct="1">
              <a:buNone/>
            </a:pPr>
            <a:r>
              <a:rPr lang="zh-CN" altLang="en-US" sz="3600" b="1" dirty="0">
                <a:solidFill>
                  <a:srgbClr val="CC3300"/>
                </a:solidFill>
                <a:latin typeface="黑体" panose="02010609060101010101" pitchFamily="49" charset="-122"/>
                <a:ea typeface="黑体" panose="02010609060101010101" pitchFamily="49" charset="-122"/>
              </a:rPr>
              <a:t>六、若干常用公式</a:t>
            </a:r>
          </a:p>
        </p:txBody>
      </p:sp>
      <p:grpSp>
        <p:nvGrpSpPr>
          <p:cNvPr id="123974" name="Group 70"/>
          <p:cNvGrpSpPr/>
          <p:nvPr/>
        </p:nvGrpSpPr>
        <p:grpSpPr>
          <a:xfrm>
            <a:off x="252413" y="893763"/>
            <a:ext cx="8221662" cy="1158875"/>
            <a:chOff x="159" y="563"/>
            <a:chExt cx="5179" cy="730"/>
          </a:xfrm>
        </p:grpSpPr>
        <p:sp>
          <p:nvSpPr>
            <p:cNvPr id="75788" name="Text Box 60"/>
            <p:cNvSpPr txBox="1"/>
            <p:nvPr/>
          </p:nvSpPr>
          <p:spPr>
            <a:xfrm>
              <a:off x="159" y="563"/>
              <a:ext cx="5179" cy="70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b="1" dirty="0">
                  <a:solidFill>
                    <a:schemeClr val="accent2"/>
                  </a:solidFill>
                  <a:latin typeface="黑体" panose="02010609060101010101" pitchFamily="49" charset="-122"/>
                  <a:ea typeface="黑体" panose="02010609060101010101" pitchFamily="49" charset="-122"/>
                </a:rPr>
                <a:t>1</a:t>
              </a:r>
              <a:r>
                <a:rPr lang="zh-CN" altLang="en-US" sz="2800" b="1" dirty="0">
                  <a:solidFill>
                    <a:schemeClr val="accent2"/>
                  </a:solidFill>
                  <a:latin typeface="黑体" panose="02010609060101010101" pitchFamily="49" charset="-122"/>
                  <a:ea typeface="黑体" panose="02010609060101010101" pitchFamily="49" charset="-122"/>
                </a:rPr>
                <a:t>、合并律（公式</a:t>
              </a:r>
              <a:r>
                <a:rPr lang="en-US" altLang="zh-CN" sz="2800" b="1" dirty="0">
                  <a:solidFill>
                    <a:schemeClr val="accent2"/>
                  </a:solidFill>
                  <a:latin typeface="黑体" panose="02010609060101010101" pitchFamily="49" charset="-122"/>
                  <a:ea typeface="黑体" panose="02010609060101010101" pitchFamily="49" charset="-122"/>
                </a:rPr>
                <a:t>14</a:t>
              </a:r>
              <a:r>
                <a:rPr lang="zh-CN" altLang="en-US" sz="2800" b="1" dirty="0">
                  <a:solidFill>
                    <a:schemeClr val="accent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a:t>
              </a:r>
            </a:p>
            <a:p>
              <a:pPr marL="0" lvl="0" indent="0" eaLnBrk="1" hangingPunct="1">
                <a:lnSpc>
                  <a:spcPct val="120000"/>
                </a:lnSpc>
                <a:spcBef>
                  <a:spcPct val="0"/>
                </a:spcBef>
                <a:buNone/>
              </a:pPr>
              <a:r>
                <a:rPr lang="zh-CN" altLang="en-US" sz="2800" dirty="0">
                  <a:ea typeface="黑体" panose="02010609060101010101" pitchFamily="49" charset="-122"/>
                </a:rPr>
                <a:t>证明：</a:t>
              </a:r>
              <a:r>
                <a:rPr lang="zh-CN" altLang="en-US" sz="2400" dirty="0">
                  <a:ea typeface="黑体" panose="02010609060101010101" pitchFamily="49" charset="-122"/>
                </a:rPr>
                <a:t>	</a:t>
              </a:r>
            </a:p>
          </p:txBody>
        </p:sp>
        <p:graphicFrame>
          <p:nvGraphicFramePr>
            <p:cNvPr id="75789" name="Object 67"/>
            <p:cNvGraphicFramePr>
              <a:graphicFrameLocks noChangeAspect="1"/>
            </p:cNvGraphicFramePr>
            <p:nvPr/>
          </p:nvGraphicFramePr>
          <p:xfrm>
            <a:off x="2567" y="578"/>
            <a:ext cx="1336" cy="319"/>
          </p:xfrm>
          <a:graphic>
            <a:graphicData uri="http://schemas.openxmlformats.org/presentationml/2006/ole">
              <mc:AlternateContent xmlns:mc="http://schemas.openxmlformats.org/markup-compatibility/2006">
                <mc:Choice xmlns:v="urn:schemas-microsoft-com:vml" Requires="v">
                  <p:oleObj spid="_x0000_s19465" r:id="rId4" imgW="14697075" imgH="3514725" progId="Equation.3">
                    <p:embed/>
                  </p:oleObj>
                </mc:Choice>
                <mc:Fallback>
                  <p:oleObj r:id="rId4" imgW="14697075" imgH="3514725" progId="Equation.3">
                    <p:embed/>
                    <p:pic>
                      <p:nvPicPr>
                        <p:cNvPr id="0" name="图片 3127"/>
                        <p:cNvPicPr/>
                        <p:nvPr/>
                      </p:nvPicPr>
                      <p:blipFill>
                        <a:blip r:embed="rId5"/>
                        <a:stretch>
                          <a:fillRect/>
                        </a:stretch>
                      </p:blipFill>
                      <p:spPr>
                        <a:xfrm>
                          <a:off x="2567" y="578"/>
                          <a:ext cx="1336" cy="319"/>
                        </a:xfrm>
                        <a:prstGeom prst="rect">
                          <a:avLst/>
                        </a:prstGeom>
                        <a:noFill/>
                        <a:ln w="38100">
                          <a:noFill/>
                          <a:miter/>
                        </a:ln>
                      </p:spPr>
                    </p:pic>
                  </p:oleObj>
                </mc:Fallback>
              </mc:AlternateContent>
            </a:graphicData>
          </a:graphic>
        </p:graphicFrame>
        <p:graphicFrame>
          <p:nvGraphicFramePr>
            <p:cNvPr id="75790" name="Object 69"/>
            <p:cNvGraphicFramePr>
              <a:graphicFrameLocks noChangeAspect="1"/>
            </p:cNvGraphicFramePr>
            <p:nvPr/>
          </p:nvGraphicFramePr>
          <p:xfrm>
            <a:off x="816" y="914"/>
            <a:ext cx="2552" cy="379"/>
          </p:xfrm>
          <a:graphic>
            <a:graphicData uri="http://schemas.openxmlformats.org/presentationml/2006/ole">
              <mc:AlternateContent xmlns:mc="http://schemas.openxmlformats.org/markup-compatibility/2006">
                <mc:Choice xmlns:v="urn:schemas-microsoft-com:vml" Requires="v">
                  <p:oleObj spid="_x0000_s19466" r:id="rId6" imgW="28089225" imgH="4171950" progId="Equation.3">
                    <p:embed/>
                  </p:oleObj>
                </mc:Choice>
                <mc:Fallback>
                  <p:oleObj r:id="rId6" imgW="28089225" imgH="4171950" progId="Equation.3">
                    <p:embed/>
                    <p:pic>
                      <p:nvPicPr>
                        <p:cNvPr id="0" name="图片 3125"/>
                        <p:cNvPicPr/>
                        <p:nvPr/>
                      </p:nvPicPr>
                      <p:blipFill>
                        <a:blip r:embed="rId7"/>
                        <a:stretch>
                          <a:fillRect/>
                        </a:stretch>
                      </p:blipFill>
                      <p:spPr>
                        <a:xfrm>
                          <a:off x="816" y="914"/>
                          <a:ext cx="2552" cy="379"/>
                        </a:xfrm>
                        <a:prstGeom prst="rect">
                          <a:avLst/>
                        </a:prstGeom>
                        <a:noFill/>
                        <a:ln w="38100">
                          <a:noFill/>
                          <a:miter/>
                        </a:ln>
                      </p:spPr>
                    </p:pic>
                  </p:oleObj>
                </mc:Fallback>
              </mc:AlternateContent>
            </a:graphicData>
          </a:graphic>
        </p:graphicFrame>
      </p:grpSp>
      <p:sp>
        <p:nvSpPr>
          <p:cNvPr id="123975" name="Text Box 71"/>
          <p:cNvSpPr txBox="1"/>
          <p:nvPr/>
        </p:nvSpPr>
        <p:spPr>
          <a:xfrm>
            <a:off x="252413" y="2241550"/>
            <a:ext cx="8540750" cy="1311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chemeClr val="accent2"/>
                </a:solidFill>
                <a:latin typeface="黑体" panose="02010609060101010101" pitchFamily="49" charset="-122"/>
                <a:ea typeface="黑体" panose="02010609060101010101" pitchFamily="49" charset="-122"/>
              </a:rPr>
              <a:t>2</a:t>
            </a:r>
            <a:r>
              <a:rPr lang="zh-CN" altLang="en-US" sz="2800" b="1" dirty="0">
                <a:solidFill>
                  <a:schemeClr val="accent2"/>
                </a:solidFill>
                <a:latin typeface="黑体" panose="02010609060101010101" pitchFamily="49" charset="-122"/>
                <a:ea typeface="黑体" panose="02010609060101010101" pitchFamily="49" charset="-122"/>
              </a:rPr>
              <a:t>、原变量吸收律（公式</a:t>
            </a:r>
            <a:r>
              <a:rPr lang="en-US" altLang="zh-CN" sz="2800" b="1" dirty="0">
                <a:solidFill>
                  <a:schemeClr val="accent2"/>
                </a:solidFill>
                <a:latin typeface="黑体" panose="02010609060101010101" pitchFamily="49" charset="-122"/>
                <a:ea typeface="黑体" panose="02010609060101010101" pitchFamily="49" charset="-122"/>
              </a:rPr>
              <a:t>15</a:t>
            </a:r>
            <a:r>
              <a:rPr lang="zh-CN" altLang="en-US" sz="2800" b="1" dirty="0">
                <a:solidFill>
                  <a:schemeClr val="accent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 </a:t>
            </a:r>
            <a:r>
              <a:rPr lang="en-US" altLang="zh-CN" sz="2400" dirty="0">
                <a:ea typeface="黑体" panose="02010609060101010101" pitchFamily="49" charset="-122"/>
              </a:rPr>
              <a:t>A+AB=A </a:t>
            </a:r>
            <a:r>
              <a:rPr lang="zh-CN" altLang="en-US" sz="2400" dirty="0">
                <a:ea typeface="黑体" panose="02010609060101010101" pitchFamily="49" charset="-122"/>
              </a:rPr>
              <a:t>， </a:t>
            </a:r>
            <a:r>
              <a:rPr lang="en-US" altLang="zh-CN" sz="2400" dirty="0">
                <a:ea typeface="黑体" panose="02010609060101010101" pitchFamily="49" charset="-122"/>
              </a:rPr>
              <a:t>A · (A+B)=A</a:t>
            </a:r>
            <a:r>
              <a:rPr lang="en-US" altLang="zh-CN" sz="2800" dirty="0">
                <a:solidFill>
                  <a:schemeClr val="tx2"/>
                </a:solidFill>
                <a:latin typeface="黑体" panose="02010609060101010101" pitchFamily="49" charset="-122"/>
                <a:ea typeface="黑体" panose="02010609060101010101" pitchFamily="49" charset="-122"/>
              </a:rPr>
              <a:t>     </a:t>
            </a:r>
            <a:endParaRPr lang="en-US" altLang="zh-CN" sz="2400" dirty="0">
              <a:ea typeface="黑体" panose="02010609060101010101" pitchFamily="49" charset="-122"/>
            </a:endParaRPr>
          </a:p>
          <a:p>
            <a:pPr marL="0" lvl="0" indent="0" eaLnBrk="1" hangingPunct="1">
              <a:spcBef>
                <a:spcPct val="0"/>
              </a:spcBef>
              <a:buNone/>
            </a:pPr>
            <a:r>
              <a:rPr lang="zh-CN" altLang="en-US" sz="2800" dirty="0">
                <a:ea typeface="黑体" panose="02010609060101010101" pitchFamily="49" charset="-122"/>
              </a:rPr>
              <a:t>证明：</a:t>
            </a:r>
            <a:r>
              <a:rPr lang="en-US" altLang="zh-CN" sz="2400" dirty="0">
                <a:ea typeface="黑体" panose="02010609060101010101" pitchFamily="49" charset="-122"/>
              </a:rPr>
              <a:t>A+AB=A(1+B)=A · 1=A</a:t>
            </a:r>
          </a:p>
          <a:p>
            <a:pPr marL="0" lvl="0" indent="0" eaLnBrk="1" hangingPunct="1">
              <a:spcBef>
                <a:spcPct val="0"/>
              </a:spcBef>
              <a:buNone/>
            </a:pPr>
            <a:r>
              <a:rPr lang="en-US" altLang="zh-CN" sz="2400" dirty="0">
                <a:ea typeface="黑体" panose="02010609060101010101" pitchFamily="49" charset="-122"/>
              </a:rPr>
              <a:t>            A · (A+B)=A · A+A · B=A+A · B=A(1+B)=A	</a:t>
            </a:r>
          </a:p>
        </p:txBody>
      </p:sp>
      <p:grpSp>
        <p:nvGrpSpPr>
          <p:cNvPr id="123976" name="Group 72"/>
          <p:cNvGrpSpPr/>
          <p:nvPr/>
        </p:nvGrpSpPr>
        <p:grpSpPr>
          <a:xfrm>
            <a:off x="350838" y="3748088"/>
            <a:ext cx="7770812" cy="1738312"/>
            <a:chOff x="149" y="2361"/>
            <a:chExt cx="4895" cy="1095"/>
          </a:xfrm>
        </p:grpSpPr>
        <p:sp>
          <p:nvSpPr>
            <p:cNvPr id="75786" name="Text Box 73"/>
            <p:cNvSpPr txBox="1"/>
            <p:nvPr/>
          </p:nvSpPr>
          <p:spPr>
            <a:xfrm>
              <a:off x="149" y="2361"/>
              <a:ext cx="4895" cy="109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chemeClr val="accent2"/>
                  </a:solidFill>
                  <a:latin typeface="黑体" panose="02010609060101010101" pitchFamily="49" charset="-122"/>
                  <a:ea typeface="黑体" panose="02010609060101010101" pitchFamily="49" charset="-122"/>
                </a:rPr>
                <a:t>3</a:t>
              </a:r>
              <a:r>
                <a:rPr lang="zh-CN" altLang="en-US" sz="2800" b="1" dirty="0">
                  <a:solidFill>
                    <a:schemeClr val="accent2"/>
                  </a:solidFill>
                  <a:latin typeface="黑体" panose="02010609060101010101" pitchFamily="49" charset="-122"/>
                  <a:ea typeface="黑体" panose="02010609060101010101" pitchFamily="49" charset="-122"/>
                </a:rPr>
                <a:t>、反变量吸收律（公式</a:t>
              </a:r>
              <a:r>
                <a:rPr lang="en-US" altLang="zh-CN" sz="2800" b="1" dirty="0">
                  <a:solidFill>
                    <a:schemeClr val="accent2"/>
                  </a:solidFill>
                  <a:latin typeface="黑体" panose="02010609060101010101" pitchFamily="49" charset="-122"/>
                  <a:ea typeface="黑体" panose="02010609060101010101" pitchFamily="49" charset="-122"/>
                </a:rPr>
                <a:t>16</a:t>
              </a:r>
              <a:r>
                <a:rPr lang="zh-CN" altLang="en-US" sz="2800" b="1" dirty="0">
                  <a:solidFill>
                    <a:schemeClr val="accent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a:t>
              </a:r>
            </a:p>
            <a:p>
              <a:pPr marL="0" lvl="0" indent="0" eaLnBrk="1" hangingPunct="1">
                <a:spcBef>
                  <a:spcPct val="0"/>
                </a:spcBef>
                <a:buNone/>
              </a:pPr>
              <a:endParaRPr lang="zh-CN" altLang="en-US" sz="2800" dirty="0">
                <a:solidFill>
                  <a:schemeClr val="tx2"/>
                </a:solidFill>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sz="2800" dirty="0">
                  <a:solidFill>
                    <a:schemeClr val="tx2"/>
                  </a:solidFill>
                  <a:latin typeface="黑体" panose="02010609060101010101" pitchFamily="49" charset="-122"/>
                  <a:ea typeface="黑体" panose="02010609060101010101" pitchFamily="49" charset="-122"/>
                </a:rPr>
                <a:t>    </a:t>
              </a:r>
              <a:r>
                <a:rPr lang="zh-CN" altLang="en-US" sz="2400" dirty="0">
                  <a:ea typeface="黑体" panose="02010609060101010101" pitchFamily="49" charset="-122"/>
                </a:rPr>
                <a:t> </a:t>
              </a:r>
            </a:p>
            <a:p>
              <a:pPr marL="0" lvl="0" indent="0" eaLnBrk="1" hangingPunct="1">
                <a:spcBef>
                  <a:spcPct val="0"/>
                </a:spcBef>
                <a:buNone/>
              </a:pPr>
              <a:r>
                <a:rPr lang="zh-CN" altLang="en-US" sz="2400" b="1" dirty="0">
                  <a:ea typeface="黑体" panose="02010609060101010101" pitchFamily="49" charset="-122"/>
                </a:rPr>
                <a:t>证明：</a:t>
              </a:r>
            </a:p>
          </p:txBody>
        </p:sp>
        <p:graphicFrame>
          <p:nvGraphicFramePr>
            <p:cNvPr id="75787" name="Object 75"/>
            <p:cNvGraphicFramePr>
              <a:graphicFrameLocks noChangeAspect="1"/>
            </p:cNvGraphicFramePr>
            <p:nvPr/>
          </p:nvGraphicFramePr>
          <p:xfrm>
            <a:off x="531" y="2777"/>
            <a:ext cx="3136" cy="349"/>
          </p:xfrm>
          <a:graphic>
            <a:graphicData uri="http://schemas.openxmlformats.org/presentationml/2006/ole">
              <mc:AlternateContent xmlns:mc="http://schemas.openxmlformats.org/markup-compatibility/2006">
                <mc:Choice xmlns:v="urn:schemas-microsoft-com:vml" Requires="v">
                  <p:oleObj spid="_x0000_s19467" r:id="rId8" imgW="37957125" imgH="4171950" progId="Equation.3">
                    <p:embed/>
                  </p:oleObj>
                </mc:Choice>
                <mc:Fallback>
                  <p:oleObj r:id="rId8" imgW="37957125" imgH="4171950" progId="Equation.3">
                    <p:embed/>
                    <p:pic>
                      <p:nvPicPr>
                        <p:cNvPr id="0" name="图片 3122"/>
                        <p:cNvPicPr/>
                        <p:nvPr/>
                      </p:nvPicPr>
                      <p:blipFill>
                        <a:blip r:embed="rId9"/>
                        <a:stretch>
                          <a:fillRect/>
                        </a:stretch>
                      </p:blipFill>
                      <p:spPr>
                        <a:xfrm>
                          <a:off x="531" y="2777"/>
                          <a:ext cx="3136" cy="349"/>
                        </a:xfrm>
                        <a:prstGeom prst="rect">
                          <a:avLst/>
                        </a:prstGeom>
                        <a:noFill/>
                        <a:ln w="38100">
                          <a:noFill/>
                          <a:miter/>
                        </a:ln>
                      </p:spPr>
                    </p:pic>
                  </p:oleObj>
                </mc:Fallback>
              </mc:AlternateContent>
            </a:graphicData>
          </a:graphic>
        </p:graphicFrame>
      </p:grpSp>
      <p:graphicFrame>
        <p:nvGraphicFramePr>
          <p:cNvPr id="13" name="Object 74"/>
          <p:cNvGraphicFramePr>
            <a:graphicFrameLocks noChangeAspect="1"/>
          </p:cNvGraphicFramePr>
          <p:nvPr/>
        </p:nvGraphicFramePr>
        <p:xfrm>
          <a:off x="1395413" y="5089525"/>
          <a:ext cx="5475287" cy="1489075"/>
        </p:xfrm>
        <a:graphic>
          <a:graphicData uri="http://schemas.openxmlformats.org/presentationml/2006/ole">
            <mc:AlternateContent xmlns:mc="http://schemas.openxmlformats.org/markup-compatibility/2006">
              <mc:Choice xmlns:v="urn:schemas-microsoft-com:vml" Requires="v">
                <p:oleObj spid="_x0000_s19468" r:id="rId10" imgW="48053625" imgH="12944475" progId="Equation.3">
                  <p:embed/>
                </p:oleObj>
              </mc:Choice>
              <mc:Fallback>
                <p:oleObj r:id="rId10" imgW="48053625" imgH="12944475" progId="Equation.3">
                  <p:embed/>
                  <p:pic>
                    <p:nvPicPr>
                      <p:cNvPr id="0" name="图片 3128"/>
                      <p:cNvPicPr/>
                      <p:nvPr/>
                    </p:nvPicPr>
                    <p:blipFill>
                      <a:blip r:embed="rId11"/>
                      <a:stretch>
                        <a:fillRect/>
                      </a:stretch>
                    </p:blipFill>
                    <p:spPr>
                      <a:xfrm>
                        <a:off x="1395413" y="5089525"/>
                        <a:ext cx="5475287" cy="1489075"/>
                      </a:xfrm>
                      <a:prstGeom prst="rect">
                        <a:avLst/>
                      </a:prstGeom>
                      <a:noFill/>
                      <a:ln w="38100">
                        <a:noFill/>
                        <a:miter/>
                      </a:ln>
                    </p:spPr>
                  </p:pic>
                </p:oleObj>
              </mc:Fallback>
            </mc:AlternateContent>
          </a:graphicData>
        </a:graphic>
      </p:graphicFrame>
      <p:sp>
        <p:nvSpPr>
          <p:cNvPr id="25" name="AutoShape 20"/>
          <p:cNvSpPr/>
          <p:nvPr/>
        </p:nvSpPr>
        <p:spPr>
          <a:xfrm>
            <a:off x="6594475" y="3878263"/>
            <a:ext cx="2427288" cy="727075"/>
          </a:xfrm>
          <a:prstGeom prst="cloudCallout">
            <a:avLst>
              <a:gd name="adj1" fmla="val -40926"/>
              <a:gd name="adj2" fmla="val -212144"/>
            </a:avLst>
          </a:prstGeom>
          <a:noFill/>
          <a:ln w="9525" cap="flat" cmpd="sng">
            <a:solidFill>
              <a:srgbClr val="FF00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solidFill>
                  <a:srgbClr val="FF0000"/>
                </a:solidFill>
                <a:latin typeface="Tahoma" panose="020B0604030504040204" pitchFamily="34" charset="0"/>
                <a:ea typeface="楷体_GB2312"/>
              </a:rPr>
              <a:t>对偶关系</a:t>
            </a:r>
          </a:p>
        </p:txBody>
      </p:sp>
      <p:sp>
        <p:nvSpPr>
          <p:cNvPr id="26" name="AutoShape 20"/>
          <p:cNvSpPr/>
          <p:nvPr/>
        </p:nvSpPr>
        <p:spPr>
          <a:xfrm>
            <a:off x="6597650" y="3876675"/>
            <a:ext cx="2425700" cy="728663"/>
          </a:xfrm>
          <a:prstGeom prst="cloudCallout">
            <a:avLst>
              <a:gd name="adj1" fmla="val -181611"/>
              <a:gd name="adj2" fmla="val 61593"/>
            </a:avLst>
          </a:prstGeom>
          <a:noFill/>
          <a:ln w="9525" cap="flat" cmpd="sng">
            <a:solidFill>
              <a:srgbClr val="FF00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solidFill>
                  <a:srgbClr val="FF0000"/>
                </a:solidFill>
                <a:latin typeface="Tahoma" panose="020B0604030504040204" pitchFamily="34" charset="0"/>
                <a:ea typeface="楷体_GB2312"/>
              </a:rPr>
              <a:t>对偶关系</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974"/>
                                        </p:tgtEl>
                                        <p:attrNameLst>
                                          <p:attrName>style.visibility</p:attrName>
                                        </p:attrNameLst>
                                      </p:cBhvr>
                                      <p:to>
                                        <p:strVal val="visible"/>
                                      </p:to>
                                    </p:set>
                                    <p:animEffect transition="in" filter="blinds(horizontal)">
                                      <p:cBhvr>
                                        <p:cTn id="7" dur="500"/>
                                        <p:tgtEl>
                                          <p:spTgt spid="1239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3975"/>
                                        </p:tgtEl>
                                        <p:attrNameLst>
                                          <p:attrName>style.visibility</p:attrName>
                                        </p:attrNameLst>
                                      </p:cBhvr>
                                      <p:to>
                                        <p:strVal val="visible"/>
                                      </p:to>
                                    </p:set>
                                    <p:anim calcmode="lin" valueType="num">
                                      <p:cBhvr additive="base">
                                        <p:cTn id="12" dur="500" fill="hold"/>
                                        <p:tgtEl>
                                          <p:spTgt spid="123975"/>
                                        </p:tgtEl>
                                        <p:attrNameLst>
                                          <p:attrName>ppt_x</p:attrName>
                                        </p:attrNameLst>
                                      </p:cBhvr>
                                      <p:tavLst>
                                        <p:tav tm="0">
                                          <p:val>
                                            <p:strVal val="#ppt_x"/>
                                          </p:val>
                                        </p:tav>
                                        <p:tav tm="100000">
                                          <p:val>
                                            <p:strVal val="#ppt_x"/>
                                          </p:val>
                                        </p:tav>
                                      </p:tavLst>
                                    </p:anim>
                                    <p:anim calcmode="lin" valueType="num">
                                      <p:cBhvr additive="base">
                                        <p:cTn id="13" dur="500" fill="hold"/>
                                        <p:tgtEl>
                                          <p:spTgt spid="12397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3976"/>
                                        </p:tgtEl>
                                        <p:attrNameLst>
                                          <p:attrName>style.visibility</p:attrName>
                                        </p:attrNameLst>
                                      </p:cBhvr>
                                      <p:to>
                                        <p:strVal val="visible"/>
                                      </p:to>
                                    </p:set>
                                    <p:animEffect transition="in" filter="blinds(horizontal)">
                                      <p:cBhvr>
                                        <p:cTn id="18" dur="500"/>
                                        <p:tgtEl>
                                          <p:spTgt spid="12397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75" grpId="0"/>
      <p:bldP spid="25" grpId="0" animBg="1"/>
      <p:bldP spid="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57</a:t>
            </a:fld>
            <a:r>
              <a:rPr lang="zh-CN" altLang="en-US" sz="1400" dirty="0">
                <a:ea typeface="楷体_GB2312"/>
              </a:rPr>
              <a:t>）</a:t>
            </a:r>
          </a:p>
        </p:txBody>
      </p:sp>
      <p:sp>
        <p:nvSpPr>
          <p:cNvPr id="48131" name="Text Box 4"/>
          <p:cNvSpPr txBox="1"/>
          <p:nvPr/>
        </p:nvSpPr>
        <p:spPr>
          <a:xfrm>
            <a:off x="309563" y="574675"/>
            <a:ext cx="8640762" cy="155098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b="1" dirty="0">
                <a:solidFill>
                  <a:schemeClr val="accent2"/>
                </a:solidFill>
                <a:latin typeface="黑体" panose="02010609060101010101" pitchFamily="49" charset="-122"/>
                <a:ea typeface="黑体" panose="02010609060101010101" pitchFamily="49" charset="-122"/>
              </a:rPr>
              <a:t>4</a:t>
            </a:r>
            <a:r>
              <a:rPr lang="zh-CN" altLang="en-US" sz="2800" b="1" dirty="0">
                <a:solidFill>
                  <a:schemeClr val="accent2"/>
                </a:solidFill>
                <a:latin typeface="黑体" panose="02010609060101010101" pitchFamily="49" charset="-122"/>
                <a:ea typeface="黑体" panose="02010609060101010101" pitchFamily="49" charset="-122"/>
              </a:rPr>
              <a:t>、包含律</a:t>
            </a:r>
            <a:r>
              <a:rPr lang="en-US" altLang="zh-CN" sz="2800" b="1" dirty="0">
                <a:solidFill>
                  <a:schemeClr val="accent2"/>
                </a:solidFill>
                <a:latin typeface="黑体" panose="02010609060101010101" pitchFamily="49" charset="-122"/>
                <a:ea typeface="黑体" panose="02010609060101010101" pitchFamily="49" charset="-122"/>
              </a:rPr>
              <a:t>(</a:t>
            </a:r>
            <a:r>
              <a:rPr lang="zh-CN" altLang="en-US" sz="2800" b="1" dirty="0">
                <a:solidFill>
                  <a:schemeClr val="accent2"/>
                </a:solidFill>
                <a:latin typeface="黑体" panose="02010609060101010101" pitchFamily="49" charset="-122"/>
                <a:ea typeface="黑体" panose="02010609060101010101" pitchFamily="49" charset="-122"/>
              </a:rPr>
              <a:t>公式</a:t>
            </a:r>
            <a:r>
              <a:rPr lang="en-US" altLang="zh-CN" sz="2800" b="1" dirty="0">
                <a:solidFill>
                  <a:schemeClr val="accent2"/>
                </a:solidFill>
                <a:latin typeface="黑体" panose="02010609060101010101" pitchFamily="49" charset="-122"/>
                <a:ea typeface="黑体" panose="02010609060101010101" pitchFamily="49" charset="-122"/>
              </a:rPr>
              <a:t>17)</a:t>
            </a:r>
            <a:r>
              <a:rPr lang="zh-CN" altLang="en-US" sz="2800" b="1" dirty="0">
                <a:solidFill>
                  <a:schemeClr val="tx2"/>
                </a:solidFill>
                <a:latin typeface="黑体" panose="02010609060101010101" pitchFamily="49" charset="-122"/>
                <a:ea typeface="黑体" panose="02010609060101010101" pitchFamily="49" charset="-122"/>
              </a:rPr>
              <a:t>：</a:t>
            </a:r>
            <a:r>
              <a:rPr lang="zh-CN" altLang="en-US" sz="2800" b="1" dirty="0">
                <a:ea typeface="黑体" panose="02010609060101010101" pitchFamily="49" charset="-122"/>
              </a:rPr>
              <a:t> </a:t>
            </a:r>
          </a:p>
          <a:p>
            <a:pPr marL="0" lvl="0" indent="0" eaLnBrk="1" hangingPunct="1">
              <a:lnSpc>
                <a:spcPct val="120000"/>
              </a:lnSpc>
              <a:spcBef>
                <a:spcPct val="0"/>
              </a:spcBef>
              <a:buNone/>
            </a:pPr>
            <a:r>
              <a:rPr lang="zh-CN" altLang="en-US" sz="2800" b="1" dirty="0">
                <a:ea typeface="黑体" panose="02010609060101010101" pitchFamily="49" charset="-122"/>
              </a:rPr>
              <a:t>证明：</a:t>
            </a:r>
          </a:p>
          <a:p>
            <a:pPr marL="0" lvl="0" indent="0" eaLnBrk="1" hangingPunct="1">
              <a:lnSpc>
                <a:spcPct val="120000"/>
              </a:lnSpc>
              <a:spcBef>
                <a:spcPct val="0"/>
              </a:spcBef>
              <a:buNone/>
            </a:pPr>
            <a:endParaRPr lang="zh-CN" altLang="en-US" sz="2800" b="1" dirty="0">
              <a:ea typeface="黑体" panose="02010609060101010101" pitchFamily="49" charset="-122"/>
            </a:endParaRPr>
          </a:p>
        </p:txBody>
      </p:sp>
      <p:graphicFrame>
        <p:nvGraphicFramePr>
          <p:cNvPr id="48132" name="Object 25"/>
          <p:cNvGraphicFramePr>
            <a:graphicFrameLocks noGrp="1" noChangeAspect="1"/>
          </p:cNvGraphicFramePr>
          <p:nvPr>
            <p:ph hasCustomPrompt="1"/>
          </p:nvPr>
        </p:nvGraphicFramePr>
        <p:xfrm>
          <a:off x="3641725" y="514350"/>
          <a:ext cx="4441825" cy="474663"/>
        </p:xfrm>
        <a:graphic>
          <a:graphicData uri="http://schemas.openxmlformats.org/presentationml/2006/ole">
            <mc:AlternateContent xmlns:mc="http://schemas.openxmlformats.org/markup-compatibility/2006">
              <mc:Choice xmlns:v="urn:schemas-microsoft-com:vml" Requires="v">
                <p:oleObj spid="_x0000_s20489" r:id="rId3" imgW="34890075" imgH="3733800" progId="Equation.3">
                  <p:embed/>
                </p:oleObj>
              </mc:Choice>
              <mc:Fallback>
                <p:oleObj r:id="rId3" imgW="34890075" imgH="3733800" progId="Equation.3">
                  <p:embed/>
                  <p:pic>
                    <p:nvPicPr>
                      <p:cNvPr id="0" name="图片 3126"/>
                      <p:cNvPicPr/>
                      <p:nvPr/>
                    </p:nvPicPr>
                    <p:blipFill>
                      <a:blip r:embed="rId4"/>
                      <a:srcRect/>
                      <a:stretch>
                        <a:fillRect/>
                      </a:stretch>
                    </p:blipFill>
                    <p:spPr>
                      <a:xfrm>
                        <a:off x="3641725" y="514350"/>
                        <a:ext cx="4441825" cy="474663"/>
                      </a:xfrm>
                      <a:prstGeom prst="rect">
                        <a:avLst/>
                      </a:prstGeom>
                      <a:noFill/>
                      <a:ln w="38100">
                        <a:miter/>
                      </a:ln>
                    </p:spPr>
                  </p:pic>
                </p:oleObj>
              </mc:Fallback>
            </mc:AlternateContent>
          </a:graphicData>
        </a:graphic>
      </p:graphicFrame>
      <p:graphicFrame>
        <p:nvGraphicFramePr>
          <p:cNvPr id="48134" name="Object 28"/>
          <p:cNvGraphicFramePr>
            <a:graphicFrameLocks noChangeAspect="1"/>
          </p:cNvGraphicFramePr>
          <p:nvPr/>
        </p:nvGraphicFramePr>
        <p:xfrm>
          <a:off x="1366838" y="2279650"/>
          <a:ext cx="4860925" cy="474663"/>
        </p:xfrm>
        <a:graphic>
          <a:graphicData uri="http://schemas.openxmlformats.org/presentationml/2006/ole">
            <mc:AlternateContent xmlns:mc="http://schemas.openxmlformats.org/markup-compatibility/2006">
              <mc:Choice xmlns:v="urn:schemas-microsoft-com:vml" Requires="v">
                <p:oleObj spid="_x0000_s20490" r:id="rId5" imgW="38176200" imgH="3733800" progId="Equation.3">
                  <p:embed/>
                </p:oleObj>
              </mc:Choice>
              <mc:Fallback>
                <p:oleObj r:id="rId5" imgW="38176200" imgH="3733800" progId="Equation.3">
                  <p:embed/>
                  <p:pic>
                    <p:nvPicPr>
                      <p:cNvPr id="0" name="图片 3123"/>
                      <p:cNvPicPr/>
                      <p:nvPr/>
                    </p:nvPicPr>
                    <p:blipFill>
                      <a:blip r:embed="rId6"/>
                      <a:stretch>
                        <a:fillRect/>
                      </a:stretch>
                    </p:blipFill>
                    <p:spPr>
                      <a:xfrm>
                        <a:off x="1366838" y="2279650"/>
                        <a:ext cx="4860925" cy="474663"/>
                      </a:xfrm>
                      <a:prstGeom prst="rect">
                        <a:avLst/>
                      </a:prstGeom>
                      <a:noFill/>
                      <a:ln w="38100">
                        <a:noFill/>
                        <a:miter/>
                      </a:ln>
                    </p:spPr>
                  </p:pic>
                </p:oleObj>
              </mc:Fallback>
            </mc:AlternateContent>
          </a:graphicData>
        </a:graphic>
      </p:graphicFrame>
      <p:grpSp>
        <p:nvGrpSpPr>
          <p:cNvPr id="48136" name="Group 32"/>
          <p:cNvGrpSpPr/>
          <p:nvPr/>
        </p:nvGrpSpPr>
        <p:grpSpPr>
          <a:xfrm>
            <a:off x="269875" y="3889375"/>
            <a:ext cx="8382000" cy="2263775"/>
            <a:chOff x="157" y="2526"/>
            <a:chExt cx="5280" cy="1426"/>
          </a:xfrm>
        </p:grpSpPr>
        <p:sp>
          <p:nvSpPr>
            <p:cNvPr id="77834" name="Text Box 30"/>
            <p:cNvSpPr txBox="1"/>
            <p:nvPr/>
          </p:nvSpPr>
          <p:spPr>
            <a:xfrm>
              <a:off x="157" y="2526"/>
              <a:ext cx="5280" cy="142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130000"/>
                </a:lnSpc>
                <a:spcBef>
                  <a:spcPct val="50000"/>
                </a:spcBef>
                <a:buNone/>
              </a:pPr>
              <a:r>
                <a:rPr lang="en-US" altLang="zh-CN" sz="2400" dirty="0">
                  <a:ea typeface="楷体_GB2312"/>
                </a:rPr>
                <a:t>     </a:t>
              </a:r>
              <a:r>
                <a:rPr lang="zh-CN" altLang="en-US" sz="2800" b="1" dirty="0">
                  <a:latin typeface="黑体" panose="02010609060101010101" pitchFamily="49" charset="-122"/>
                  <a:ea typeface="黑体" panose="02010609060101010101" pitchFamily="49" charset="-122"/>
                </a:rPr>
                <a:t>该公式及推论说明，在一个与或表达式中，如果两个乘积项中，一项包含了变量</a:t>
              </a: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，另一项包含了反变量</a:t>
              </a: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，而这两项中其余的因子</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如</a:t>
              </a:r>
              <a:r>
                <a:rPr lang="en-US" altLang="zh-CN" sz="2800" b="1" dirty="0">
                  <a:latin typeface="黑体" panose="02010609060101010101" pitchFamily="49" charset="-122"/>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和</a:t>
              </a:r>
              <a:r>
                <a:rPr lang="en-US" altLang="zh-CN" sz="2800" b="1" dirty="0">
                  <a:latin typeface="黑体" panose="02010609060101010101" pitchFamily="49" charset="-122"/>
                  <a:ea typeface="黑体" panose="02010609060101010101" pitchFamily="49" charset="-122"/>
                </a:rPr>
                <a:t>C)</a:t>
              </a:r>
              <a:r>
                <a:rPr lang="zh-CN" altLang="en-US" sz="2800" b="1" dirty="0">
                  <a:latin typeface="黑体" panose="02010609060101010101" pitchFamily="49" charset="-122"/>
                  <a:ea typeface="黑体" panose="02010609060101010101" pitchFamily="49" charset="-122"/>
                </a:rPr>
                <a:t>都是第三个乘积项中的因子，则这个第三项是多余的。</a:t>
              </a:r>
              <a:r>
                <a:rPr lang="zh-CN" altLang="en-US" sz="2400" dirty="0">
                  <a:ea typeface="楷体_GB2312"/>
                </a:rPr>
                <a:t> </a:t>
              </a:r>
            </a:p>
          </p:txBody>
        </p:sp>
        <p:sp>
          <p:nvSpPr>
            <p:cNvPr id="77835" name="Line 31"/>
            <p:cNvSpPr/>
            <p:nvPr/>
          </p:nvSpPr>
          <p:spPr>
            <a:xfrm>
              <a:off x="680" y="3319"/>
              <a:ext cx="119" cy="0"/>
            </a:xfrm>
            <a:prstGeom prst="line">
              <a:avLst/>
            </a:prstGeom>
            <a:ln w="25400" cap="flat" cmpd="sng">
              <a:solidFill>
                <a:schemeClr val="tx1"/>
              </a:solidFill>
              <a:prstDash val="solid"/>
              <a:headEnd type="none" w="med" len="med"/>
              <a:tailEnd type="none" w="med" len="med"/>
            </a:ln>
          </p:spPr>
        </p:sp>
      </p:grpSp>
      <p:sp>
        <p:nvSpPr>
          <p:cNvPr id="2" name="矩形 1"/>
          <p:cNvSpPr/>
          <p:nvPr/>
        </p:nvSpPr>
        <p:spPr>
          <a:xfrm>
            <a:off x="171450" y="2178050"/>
            <a:ext cx="8767763" cy="12747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b="1" dirty="0">
                <a:ea typeface="黑体" panose="02010609060101010101" pitchFamily="49" charset="-122"/>
              </a:rPr>
              <a:t>推论：</a:t>
            </a:r>
          </a:p>
          <a:p>
            <a:pPr marL="0" lvl="0" indent="0" eaLnBrk="1" hangingPunct="1">
              <a:lnSpc>
                <a:spcPct val="120000"/>
              </a:lnSpc>
              <a:spcBef>
                <a:spcPct val="0"/>
              </a:spcBef>
              <a:buNone/>
            </a:pPr>
            <a:r>
              <a:rPr lang="zh-CN" altLang="en-US" b="1" dirty="0">
                <a:ea typeface="黑体" panose="02010609060101010101" pitchFamily="49" charset="-122"/>
              </a:rPr>
              <a:t>证明：</a:t>
            </a:r>
          </a:p>
        </p:txBody>
      </p:sp>
      <p:graphicFrame>
        <p:nvGraphicFramePr>
          <p:cNvPr id="3" name="对象 2"/>
          <p:cNvGraphicFramePr>
            <a:graphicFrameLocks noChangeAspect="1"/>
          </p:cNvGraphicFramePr>
          <p:nvPr/>
        </p:nvGraphicFramePr>
        <p:xfrm>
          <a:off x="1243013" y="1128713"/>
          <a:ext cx="6389687" cy="992187"/>
        </p:xfrm>
        <a:graphic>
          <a:graphicData uri="http://schemas.openxmlformats.org/presentationml/2006/ole">
            <mc:AlternateContent xmlns:mc="http://schemas.openxmlformats.org/markup-compatibility/2006">
              <mc:Choice xmlns:v="urn:schemas-microsoft-com:vml" Requires="v">
                <p:oleObj spid="_x0000_s20491" r:id="rId7" imgW="50911125" imgH="7896225" progId="Equation.3">
                  <p:embed/>
                </p:oleObj>
              </mc:Choice>
              <mc:Fallback>
                <p:oleObj r:id="rId7" imgW="50911125" imgH="7896225" progId="Equation.3">
                  <p:embed/>
                  <p:pic>
                    <p:nvPicPr>
                      <p:cNvPr id="0" name="图片 3129"/>
                      <p:cNvPicPr/>
                      <p:nvPr/>
                    </p:nvPicPr>
                    <p:blipFill>
                      <a:blip r:embed="rId8"/>
                      <a:stretch>
                        <a:fillRect/>
                      </a:stretch>
                    </p:blipFill>
                    <p:spPr>
                      <a:xfrm>
                        <a:off x="1243013" y="1128713"/>
                        <a:ext cx="6389687" cy="992187"/>
                      </a:xfrm>
                      <a:prstGeom prst="rect">
                        <a:avLst/>
                      </a:prstGeom>
                      <a:no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1273175" y="2825750"/>
          <a:ext cx="7123113" cy="1004888"/>
        </p:xfrm>
        <a:graphic>
          <a:graphicData uri="http://schemas.openxmlformats.org/presentationml/2006/ole">
            <mc:AlternateContent xmlns:mc="http://schemas.openxmlformats.org/markup-compatibility/2006">
              <mc:Choice xmlns:v="urn:schemas-microsoft-com:vml" Requires="v">
                <p:oleObj spid="_x0000_s20492" r:id="rId9" imgW="55949850" imgH="7896225" progId="Equation.3">
                  <p:embed/>
                </p:oleObj>
              </mc:Choice>
              <mc:Fallback>
                <p:oleObj r:id="rId9" imgW="55949850" imgH="7896225" progId="Equation.3">
                  <p:embed/>
                  <p:pic>
                    <p:nvPicPr>
                      <p:cNvPr id="0" name="图片 3124"/>
                      <p:cNvPicPr/>
                      <p:nvPr/>
                    </p:nvPicPr>
                    <p:blipFill>
                      <a:blip r:embed="rId10"/>
                      <a:stretch>
                        <a:fillRect/>
                      </a:stretch>
                    </p:blipFill>
                    <p:spPr>
                      <a:xfrm>
                        <a:off x="1273175" y="2825750"/>
                        <a:ext cx="7123113" cy="1004888"/>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randombar(horizontal)">
                                      <p:cBhvr>
                                        <p:cTn id="7" dur="500"/>
                                        <p:tgtEl>
                                          <p:spTgt spid="48131"/>
                                        </p:tgtEl>
                                      </p:cBhvr>
                                    </p:animEffect>
                                  </p:childTnLst>
                                </p:cTn>
                              </p:par>
                              <p:par>
                                <p:cTn id="8" presetID="14" presetClass="entr" presetSubtype="10" fill="hold" nodeType="withEffect">
                                  <p:stCondLst>
                                    <p:cond delay="0"/>
                                  </p:stCondLst>
                                  <p:childTnLst>
                                    <p:set>
                                      <p:cBhvr>
                                        <p:cTn id="9" dur="1" fill="hold">
                                          <p:stCondLst>
                                            <p:cond delay="0"/>
                                          </p:stCondLst>
                                        </p:cTn>
                                        <p:tgtEl>
                                          <p:spTgt spid="48132"/>
                                        </p:tgtEl>
                                        <p:attrNameLst>
                                          <p:attrName>style.visibility</p:attrName>
                                        </p:attrNameLst>
                                      </p:cBhvr>
                                      <p:to>
                                        <p:strVal val="visible"/>
                                      </p:to>
                                    </p:set>
                                    <p:animEffect transition="in" filter="randombar(horizontal)">
                                      <p:cBhvr>
                                        <p:cTn id="10" dur="500"/>
                                        <p:tgtEl>
                                          <p:spTgt spid="4813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42" presetClass="entr" presetSubtype="0" fill="hold" nodeType="withEffect">
                                  <p:stCondLst>
                                    <p:cond delay="0"/>
                                  </p:stCondLst>
                                  <p:childTnLst>
                                    <p:set>
                                      <p:cBhvr>
                                        <p:cTn id="17" dur="1" fill="hold">
                                          <p:stCondLst>
                                            <p:cond delay="0"/>
                                          </p:stCondLst>
                                        </p:cTn>
                                        <p:tgtEl>
                                          <p:spTgt spid="48134"/>
                                        </p:tgtEl>
                                        <p:attrNameLst>
                                          <p:attrName>style.visibility</p:attrName>
                                        </p:attrNameLst>
                                      </p:cBhvr>
                                      <p:to>
                                        <p:strVal val="visible"/>
                                      </p:to>
                                    </p:set>
                                    <p:animEffect transition="in" filter="fade">
                                      <p:cBhvr>
                                        <p:cTn id="18" dur="1000"/>
                                        <p:tgtEl>
                                          <p:spTgt spid="48134"/>
                                        </p:tgtEl>
                                      </p:cBhvr>
                                    </p:animEffect>
                                    <p:anim calcmode="lin" valueType="num">
                                      <p:cBhvr>
                                        <p:cTn id="19" dur="1000" fill="hold"/>
                                        <p:tgtEl>
                                          <p:spTgt spid="48134"/>
                                        </p:tgtEl>
                                        <p:attrNameLst>
                                          <p:attrName>ppt_x</p:attrName>
                                        </p:attrNameLst>
                                      </p:cBhvr>
                                      <p:tavLst>
                                        <p:tav tm="0">
                                          <p:val>
                                            <p:strVal val="#ppt_x"/>
                                          </p:val>
                                        </p:tav>
                                        <p:tav tm="100000">
                                          <p:val>
                                            <p:strVal val="#ppt_x"/>
                                          </p:val>
                                        </p:tav>
                                      </p:tavLst>
                                    </p:anim>
                                    <p:anim calcmode="lin" valueType="num">
                                      <p:cBhvr>
                                        <p:cTn id="20" dur="1000" fill="hold"/>
                                        <p:tgtEl>
                                          <p:spTgt spid="4813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48136"/>
                                        </p:tgtEl>
                                        <p:attrNameLst>
                                          <p:attrName>style.visibility</p:attrName>
                                        </p:attrNameLst>
                                      </p:cBhvr>
                                      <p:to>
                                        <p:strVal val="visible"/>
                                      </p:to>
                                    </p:set>
                                    <p:animEffect transition="in" filter="wheel(1)">
                                      <p:cBhvr>
                                        <p:cTn id="37" dur="2000"/>
                                        <p:tgtEl>
                                          <p:spTgt spid="4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58</a:t>
            </a:fld>
            <a:r>
              <a:rPr lang="zh-CN" altLang="en-US" sz="1400" dirty="0">
                <a:ea typeface="楷体_GB2312"/>
              </a:rPr>
              <a:t>）</a:t>
            </a:r>
          </a:p>
        </p:txBody>
      </p:sp>
      <p:sp>
        <p:nvSpPr>
          <p:cNvPr id="49155" name="Text Box 2"/>
          <p:cNvSpPr txBox="1"/>
          <p:nvPr/>
        </p:nvSpPr>
        <p:spPr>
          <a:xfrm>
            <a:off x="309563" y="574675"/>
            <a:ext cx="8640762" cy="20510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b="1" dirty="0">
                <a:solidFill>
                  <a:schemeClr val="accent2"/>
                </a:solidFill>
                <a:latin typeface="黑体" panose="02010609060101010101" pitchFamily="49" charset="-122"/>
                <a:ea typeface="黑体" panose="02010609060101010101" pitchFamily="49" charset="-122"/>
              </a:rPr>
              <a:t>5</a:t>
            </a:r>
            <a:r>
              <a:rPr lang="zh-CN" altLang="en-US" sz="2800" b="1" dirty="0">
                <a:solidFill>
                  <a:schemeClr val="accent2"/>
                </a:solidFill>
                <a:latin typeface="黑体" panose="02010609060101010101" pitchFamily="49" charset="-122"/>
                <a:ea typeface="黑体" panose="02010609060101010101" pitchFamily="49" charset="-122"/>
              </a:rPr>
              <a:t>、公式</a:t>
            </a:r>
            <a:r>
              <a:rPr lang="en-US" altLang="zh-CN" sz="2800" b="1" dirty="0">
                <a:solidFill>
                  <a:schemeClr val="accent2"/>
                </a:solidFill>
                <a:latin typeface="黑体" panose="02010609060101010101" pitchFamily="49" charset="-122"/>
                <a:ea typeface="黑体" panose="02010609060101010101" pitchFamily="49" charset="-122"/>
              </a:rPr>
              <a:t>18</a:t>
            </a:r>
            <a:r>
              <a:rPr lang="zh-CN" altLang="en-US" sz="2800" dirty="0">
                <a:solidFill>
                  <a:schemeClr val="tx2"/>
                </a:solidFill>
                <a:latin typeface="黑体" panose="02010609060101010101" pitchFamily="49" charset="-122"/>
                <a:ea typeface="黑体" panose="02010609060101010101" pitchFamily="49" charset="-122"/>
              </a:rPr>
              <a:t>：</a:t>
            </a:r>
            <a:r>
              <a:rPr lang="zh-CN" altLang="en-US" sz="2800" dirty="0">
                <a:ea typeface="黑体" panose="02010609060101010101" pitchFamily="49" charset="-122"/>
              </a:rPr>
              <a:t> </a:t>
            </a:r>
          </a:p>
          <a:p>
            <a:pPr marL="0" lvl="0" indent="0" eaLnBrk="1" hangingPunct="1">
              <a:lnSpc>
                <a:spcPct val="120000"/>
              </a:lnSpc>
              <a:spcBef>
                <a:spcPct val="0"/>
              </a:spcBef>
              <a:buNone/>
            </a:pPr>
            <a:r>
              <a:rPr lang="zh-CN" altLang="en-US" sz="2800" b="1" dirty="0">
                <a:ea typeface="黑体" panose="02010609060101010101" pitchFamily="49" charset="-122"/>
              </a:rPr>
              <a:t>证明：</a:t>
            </a:r>
          </a:p>
          <a:p>
            <a:pPr marL="0" lvl="0" indent="0" eaLnBrk="1" hangingPunct="1">
              <a:lnSpc>
                <a:spcPct val="120000"/>
              </a:lnSpc>
              <a:spcBef>
                <a:spcPct val="0"/>
              </a:spcBef>
              <a:buNone/>
            </a:pPr>
            <a:endParaRPr lang="zh-CN" altLang="en-US" sz="2800" dirty="0">
              <a:ea typeface="黑体" panose="02010609060101010101" pitchFamily="49" charset="-122"/>
            </a:endParaRPr>
          </a:p>
          <a:p>
            <a:pPr marL="0" lvl="0" indent="0" eaLnBrk="1" hangingPunct="1">
              <a:lnSpc>
                <a:spcPct val="120000"/>
              </a:lnSpc>
              <a:spcBef>
                <a:spcPct val="0"/>
              </a:spcBef>
              <a:buNone/>
            </a:pPr>
            <a:endParaRPr lang="en-US" altLang="zh-CN" sz="2800" dirty="0">
              <a:ea typeface="黑体" panose="02010609060101010101" pitchFamily="49" charset="-122"/>
            </a:endParaRPr>
          </a:p>
        </p:txBody>
      </p:sp>
      <p:graphicFrame>
        <p:nvGraphicFramePr>
          <p:cNvPr id="49156" name="Object 3"/>
          <p:cNvGraphicFramePr>
            <a:graphicFrameLocks noGrp="1" noChangeAspect="1"/>
          </p:cNvGraphicFramePr>
          <p:nvPr>
            <p:ph hasCustomPrompt="1"/>
          </p:nvPr>
        </p:nvGraphicFramePr>
        <p:xfrm>
          <a:off x="2355850" y="615950"/>
          <a:ext cx="3295650" cy="474663"/>
        </p:xfrm>
        <a:graphic>
          <a:graphicData uri="http://schemas.openxmlformats.org/presentationml/2006/ole">
            <mc:AlternateContent xmlns:mc="http://schemas.openxmlformats.org/markup-compatibility/2006">
              <mc:Choice xmlns:v="urn:schemas-microsoft-com:vml" Requires="v">
                <p:oleObj spid="_x0000_s21509" r:id="rId3" imgW="27432000" imgH="3952875" progId="Equation.3">
                  <p:embed/>
                </p:oleObj>
              </mc:Choice>
              <mc:Fallback>
                <p:oleObj r:id="rId3" imgW="27432000" imgH="3952875" progId="Equation.3">
                  <p:embed/>
                  <p:pic>
                    <p:nvPicPr>
                      <p:cNvPr id="0" name="图片 3131"/>
                      <p:cNvPicPr/>
                      <p:nvPr/>
                    </p:nvPicPr>
                    <p:blipFill>
                      <a:blip r:embed="rId4"/>
                      <a:srcRect/>
                      <a:stretch>
                        <a:fillRect/>
                      </a:stretch>
                    </p:blipFill>
                    <p:spPr>
                      <a:xfrm>
                        <a:off x="2355850" y="615950"/>
                        <a:ext cx="3295650" cy="474663"/>
                      </a:xfrm>
                      <a:prstGeom prst="rect">
                        <a:avLst/>
                      </a:prstGeom>
                      <a:noFill/>
                      <a:ln w="38100">
                        <a:miter/>
                      </a:ln>
                    </p:spPr>
                  </p:pic>
                </p:oleObj>
              </mc:Fallback>
            </mc:AlternateContent>
          </a:graphicData>
        </a:graphic>
      </p:graphicFrame>
      <p:sp>
        <p:nvSpPr>
          <p:cNvPr id="49157" name="Text Box 8"/>
          <p:cNvSpPr txBox="1"/>
          <p:nvPr/>
        </p:nvSpPr>
        <p:spPr>
          <a:xfrm>
            <a:off x="234950" y="2427288"/>
            <a:ext cx="8382000" cy="1758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130000"/>
              </a:lnSpc>
              <a:spcBef>
                <a:spcPct val="5000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公式</a:t>
            </a:r>
            <a:r>
              <a:rPr lang="en-US" altLang="zh-CN" sz="2800" b="1" dirty="0">
                <a:latin typeface="黑体" panose="02010609060101010101" pitchFamily="49" charset="-122"/>
                <a:ea typeface="黑体" panose="02010609060101010101" pitchFamily="49" charset="-122"/>
              </a:rPr>
              <a:t>18</a:t>
            </a:r>
            <a:r>
              <a:rPr lang="zh-CN" altLang="en-US" sz="2800" b="1" dirty="0">
                <a:latin typeface="黑体" panose="02010609060101010101" pitchFamily="49" charset="-122"/>
                <a:ea typeface="黑体" panose="02010609060101010101" pitchFamily="49" charset="-122"/>
              </a:rPr>
              <a:t>说明，两个变量异或，其反就是它们的同或（两个变量取值相同时其值为</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，故称同或），反之，两者同或的反就是它们的异或。</a:t>
            </a:r>
            <a:endParaRPr lang="zh-CN" altLang="en-US" sz="2400" b="1" dirty="0">
              <a:ea typeface="黑体" panose="02010609060101010101" pitchFamily="49" charset="-122"/>
            </a:endParaRPr>
          </a:p>
        </p:txBody>
      </p:sp>
      <p:graphicFrame>
        <p:nvGraphicFramePr>
          <p:cNvPr id="2" name="对象 1"/>
          <p:cNvGraphicFramePr>
            <a:graphicFrameLocks noChangeAspect="1"/>
          </p:cNvGraphicFramePr>
          <p:nvPr/>
        </p:nvGraphicFramePr>
        <p:xfrm>
          <a:off x="1262063" y="1179513"/>
          <a:ext cx="5483225" cy="1001712"/>
        </p:xfrm>
        <a:graphic>
          <a:graphicData uri="http://schemas.openxmlformats.org/presentationml/2006/ole">
            <mc:AlternateContent xmlns:mc="http://schemas.openxmlformats.org/markup-compatibility/2006">
              <mc:Choice xmlns:v="urn:schemas-microsoft-com:vml" Requires="v">
                <p:oleObj spid="_x0000_s21510" r:id="rId5" imgW="45643800" imgH="8334375" progId="Equation.3">
                  <p:embed/>
                </p:oleObj>
              </mc:Choice>
              <mc:Fallback>
                <p:oleObj r:id="rId5" imgW="45643800" imgH="8334375" progId="Equation.3">
                  <p:embed/>
                  <p:pic>
                    <p:nvPicPr>
                      <p:cNvPr id="0" name="图片 3130"/>
                      <p:cNvPicPr/>
                      <p:nvPr/>
                    </p:nvPicPr>
                    <p:blipFill>
                      <a:blip r:embed="rId6"/>
                      <a:stretch>
                        <a:fillRect/>
                      </a:stretch>
                    </p:blipFill>
                    <p:spPr>
                      <a:xfrm>
                        <a:off x="1262063" y="1179513"/>
                        <a:ext cx="5483225" cy="1001712"/>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fade">
                                      <p:cBhvr>
                                        <p:cTn id="7" dur="1000"/>
                                        <p:tgtEl>
                                          <p:spTgt spid="49156"/>
                                        </p:tgtEl>
                                      </p:cBhvr>
                                    </p:animEffect>
                                    <p:anim calcmode="lin" valueType="num">
                                      <p:cBhvr>
                                        <p:cTn id="8" dur="1000" fill="hold"/>
                                        <p:tgtEl>
                                          <p:spTgt spid="49156"/>
                                        </p:tgtEl>
                                        <p:attrNameLst>
                                          <p:attrName>ppt_x</p:attrName>
                                        </p:attrNameLst>
                                      </p:cBhvr>
                                      <p:tavLst>
                                        <p:tav tm="0">
                                          <p:val>
                                            <p:strVal val="#ppt_x"/>
                                          </p:val>
                                        </p:tav>
                                        <p:tav tm="100000">
                                          <p:val>
                                            <p:strVal val="#ppt_x"/>
                                          </p:val>
                                        </p:tav>
                                      </p:tavLst>
                                    </p:anim>
                                    <p:anim calcmode="lin" valueType="num">
                                      <p:cBhvr>
                                        <p:cTn id="9" dur="1000" fill="hold"/>
                                        <p:tgtEl>
                                          <p:spTgt spid="4915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9155"/>
                                        </p:tgtEl>
                                        <p:attrNameLst>
                                          <p:attrName>style.visibility</p:attrName>
                                        </p:attrNameLst>
                                      </p:cBhvr>
                                      <p:to>
                                        <p:strVal val="visible"/>
                                      </p:to>
                                    </p:set>
                                    <p:animEffect transition="in" filter="fade">
                                      <p:cBhvr>
                                        <p:cTn id="12" dur="1000"/>
                                        <p:tgtEl>
                                          <p:spTgt spid="49155"/>
                                        </p:tgtEl>
                                      </p:cBhvr>
                                    </p:animEffect>
                                    <p:anim calcmode="lin" valueType="num">
                                      <p:cBhvr>
                                        <p:cTn id="13" dur="1000" fill="hold"/>
                                        <p:tgtEl>
                                          <p:spTgt spid="49155"/>
                                        </p:tgtEl>
                                        <p:attrNameLst>
                                          <p:attrName>ppt_x</p:attrName>
                                        </p:attrNameLst>
                                      </p:cBhvr>
                                      <p:tavLst>
                                        <p:tav tm="0">
                                          <p:val>
                                            <p:strVal val="#ppt_x"/>
                                          </p:val>
                                        </p:tav>
                                        <p:tav tm="100000">
                                          <p:val>
                                            <p:strVal val="#ppt_x"/>
                                          </p:val>
                                        </p:tav>
                                      </p:tavLst>
                                    </p:anim>
                                    <p:anim calcmode="lin" valueType="num">
                                      <p:cBhvr>
                                        <p:cTn id="14" dur="1000" fill="hold"/>
                                        <p:tgtEl>
                                          <p:spTgt spid="4915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49157"/>
                                        </p:tgtEl>
                                        <p:attrNameLst>
                                          <p:attrName>style.visibility</p:attrName>
                                        </p:attrNameLst>
                                      </p:cBhvr>
                                      <p:to>
                                        <p:strVal val="visible"/>
                                      </p:to>
                                    </p:set>
                                    <p:animEffect transition="in" filter="barn(inVertical)">
                                      <p:cBhvr>
                                        <p:cTn id="26" dur="5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59</a:t>
            </a:fld>
            <a:r>
              <a:rPr lang="zh-CN" altLang="en-US" sz="1400" dirty="0">
                <a:ea typeface="楷体_GB2312"/>
              </a:rPr>
              <a:t>）</a:t>
            </a:r>
          </a:p>
        </p:txBody>
      </p:sp>
      <p:sp>
        <p:nvSpPr>
          <p:cNvPr id="79875" name="Text Box 2"/>
          <p:cNvSpPr txBox="1"/>
          <p:nvPr/>
        </p:nvSpPr>
        <p:spPr>
          <a:xfrm>
            <a:off x="406400" y="479425"/>
            <a:ext cx="8359775" cy="206375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rgbClr val="FF0000"/>
                </a:solidFill>
                <a:ea typeface="黑体" panose="02010609060101010101" pitchFamily="49" charset="-122"/>
              </a:rPr>
              <a:t>作业题</a:t>
            </a:r>
          </a:p>
          <a:p>
            <a:pPr marL="0" lvl="0" indent="0" eaLnBrk="1" hangingPunct="1">
              <a:spcBef>
                <a:spcPct val="50000"/>
              </a:spcBef>
              <a:buNone/>
            </a:pPr>
            <a:r>
              <a:rPr lang="en-US" altLang="zh-CN" b="1" dirty="0">
                <a:ea typeface="黑体" panose="02010609060101010101" pitchFamily="49" charset="-122"/>
              </a:rPr>
              <a:t>P36  </a:t>
            </a:r>
            <a:r>
              <a:rPr lang="zh-CN" altLang="en-US" b="1" dirty="0">
                <a:ea typeface="黑体" panose="02010609060101010101" pitchFamily="49" charset="-122"/>
              </a:rPr>
              <a:t>题</a:t>
            </a:r>
            <a:r>
              <a:rPr lang="en-US" altLang="zh-CN" b="1" dirty="0">
                <a:ea typeface="黑体" panose="02010609060101010101" pitchFamily="49" charset="-122"/>
              </a:rPr>
              <a:t>4-7</a:t>
            </a:r>
            <a:r>
              <a:rPr lang="zh-CN" altLang="en-US" b="1" dirty="0">
                <a:ea typeface="黑体" panose="02010609060101010101" pitchFamily="49" charset="-122"/>
              </a:rPr>
              <a:t> </a:t>
            </a:r>
          </a:p>
          <a:p>
            <a:pPr marL="0" lvl="0" indent="0" eaLnBrk="1" hangingPunct="1">
              <a:spcBef>
                <a:spcPct val="50000"/>
              </a:spcBef>
              <a:buNone/>
            </a:pPr>
            <a:r>
              <a:rPr lang="zh-CN" altLang="en-US" b="1" dirty="0">
                <a:ea typeface="黑体" panose="02010609060101010101" pitchFamily="49" charset="-122"/>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6</a:t>
            </a:fld>
            <a:r>
              <a:rPr lang="zh-CN" altLang="en-US" sz="1400" dirty="0">
                <a:ea typeface="楷体_GB2312"/>
              </a:rPr>
              <a:t>）</a:t>
            </a:r>
          </a:p>
        </p:txBody>
      </p:sp>
      <p:sp>
        <p:nvSpPr>
          <p:cNvPr id="96259" name="Text Box 3"/>
          <p:cNvSpPr txBox="1"/>
          <p:nvPr/>
        </p:nvSpPr>
        <p:spPr>
          <a:xfrm>
            <a:off x="395288" y="1296988"/>
            <a:ext cx="8497887" cy="26225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模拟信号：在时间和幅值上均是连续变化的信号，即时间上的连续，量上的连续的信号。如水位，电压，电流，温度，亮度，颜色等。</a:t>
            </a:r>
            <a:r>
              <a:rPr lang="zh-CN" altLang="en-US" sz="2800" b="1" dirty="0">
                <a:ea typeface="黑体" panose="02010609060101010101" pitchFamily="49" charset="-122"/>
              </a:rPr>
              <a:t>在自然环境下，大多数物理信号都是模拟量。如温度是一个模拟量，某一天的温度在不同时间的变化情况就是一条光滑、连续的曲线：</a:t>
            </a:r>
            <a:endParaRPr lang="zh-CN" altLang="en-US" sz="2800" b="1" dirty="0">
              <a:latin typeface="黑体" panose="02010609060101010101" pitchFamily="49" charset="-122"/>
              <a:ea typeface="黑体" panose="02010609060101010101" pitchFamily="49" charset="-122"/>
            </a:endParaRPr>
          </a:p>
        </p:txBody>
      </p:sp>
      <p:sp>
        <p:nvSpPr>
          <p:cNvPr id="10244" name="Text Box 14"/>
          <p:cNvSpPr txBox="1"/>
          <p:nvPr/>
        </p:nvSpPr>
        <p:spPr>
          <a:xfrm>
            <a:off x="533400" y="173038"/>
            <a:ext cx="8059738" cy="6096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4000" b="1" dirty="0">
                <a:solidFill>
                  <a:srgbClr val="FF0000"/>
                </a:solidFill>
                <a:ea typeface="黑体" panose="02010609060101010101" pitchFamily="49" charset="-122"/>
              </a:rPr>
              <a:t>概述</a:t>
            </a:r>
          </a:p>
        </p:txBody>
      </p:sp>
      <p:sp>
        <p:nvSpPr>
          <p:cNvPr id="96271" name="Text Box 15"/>
          <p:cNvSpPr txBox="1"/>
          <p:nvPr/>
        </p:nvSpPr>
        <p:spPr>
          <a:xfrm>
            <a:off x="736600" y="725488"/>
            <a:ext cx="6389688"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3600" b="1" dirty="0">
                <a:solidFill>
                  <a:srgbClr val="0000FF"/>
                </a:solidFill>
                <a:latin typeface="黑体" panose="02010609060101010101" pitchFamily="49" charset="-122"/>
                <a:ea typeface="黑体" panose="02010609060101010101" pitchFamily="49" charset="-122"/>
              </a:rPr>
              <a:t>一、 数字信号和模拟信号</a:t>
            </a:r>
          </a:p>
        </p:txBody>
      </p:sp>
      <p:pic>
        <p:nvPicPr>
          <p:cNvPr id="96272" name="Picture 16"/>
          <p:cNvPicPr>
            <a:picLocks noChangeAspect="1"/>
          </p:cNvPicPr>
          <p:nvPr/>
        </p:nvPicPr>
        <p:blipFill>
          <a:blip r:embed="rId2">
            <a:clrChange>
              <a:clrFrom>
                <a:srgbClr val="FFFFFF"/>
              </a:clrFrom>
              <a:clrTo>
                <a:srgbClr val="FFFFFF">
                  <a:alpha val="0"/>
                </a:srgbClr>
              </a:clrTo>
            </a:clrChange>
          </a:blip>
          <a:stretch>
            <a:fillRect/>
          </a:stretch>
        </p:blipFill>
        <p:spPr>
          <a:xfrm>
            <a:off x="2482850" y="3913188"/>
            <a:ext cx="4729163" cy="2640012"/>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71"/>
                                        </p:tgtEl>
                                        <p:attrNameLst>
                                          <p:attrName>style.visibility</p:attrName>
                                        </p:attrNameLst>
                                      </p:cBhvr>
                                      <p:to>
                                        <p:strVal val="visible"/>
                                      </p:to>
                                    </p:set>
                                    <p:animEffect transition="in" filter="wipe(left)">
                                      <p:cBhvr>
                                        <p:cTn id="7" dur="500"/>
                                        <p:tgtEl>
                                          <p:spTgt spid="962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6259"/>
                                        </p:tgtEl>
                                        <p:attrNameLst>
                                          <p:attrName>style.visibility</p:attrName>
                                        </p:attrNameLst>
                                      </p:cBhvr>
                                      <p:to>
                                        <p:strVal val="visible"/>
                                      </p:to>
                                    </p:set>
                                    <p:animEffect transition="in" filter="wipe(up)">
                                      <p:cBhvr>
                                        <p:cTn id="12" dur="500"/>
                                        <p:tgtEl>
                                          <p:spTgt spid="9625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6272"/>
                                        </p:tgtEl>
                                        <p:attrNameLst>
                                          <p:attrName>style.visibility</p:attrName>
                                        </p:attrNameLst>
                                      </p:cBhvr>
                                      <p:to>
                                        <p:strVal val="visible"/>
                                      </p:to>
                                    </p:set>
                                    <p:anim calcmode="lin" valueType="num">
                                      <p:cBhvr additive="base">
                                        <p:cTn id="17" dur="500" fill="hold"/>
                                        <p:tgtEl>
                                          <p:spTgt spid="96272"/>
                                        </p:tgtEl>
                                        <p:attrNameLst>
                                          <p:attrName>ppt_x</p:attrName>
                                        </p:attrNameLst>
                                      </p:cBhvr>
                                      <p:tavLst>
                                        <p:tav tm="0">
                                          <p:val>
                                            <p:strVal val="#ppt_x"/>
                                          </p:val>
                                        </p:tav>
                                        <p:tav tm="100000">
                                          <p:val>
                                            <p:strVal val="#ppt_x"/>
                                          </p:val>
                                        </p:tav>
                                      </p:tavLst>
                                    </p:anim>
                                    <p:anim calcmode="lin" valueType="num">
                                      <p:cBhvr additive="base">
                                        <p:cTn id="18" dur="500" fill="hold"/>
                                        <p:tgtEl>
                                          <p:spTgt spid="96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P spid="9627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60</a:t>
            </a:fld>
            <a:r>
              <a:rPr lang="zh-CN" altLang="en-US" sz="1400" dirty="0">
                <a:ea typeface="楷体_GB2312"/>
              </a:rPr>
              <a:t>）</a:t>
            </a:r>
          </a:p>
        </p:txBody>
      </p:sp>
      <p:sp>
        <p:nvSpPr>
          <p:cNvPr id="80899" name="Text Box 2"/>
          <p:cNvSpPr txBox="1"/>
          <p:nvPr/>
        </p:nvSpPr>
        <p:spPr>
          <a:xfrm>
            <a:off x="577850" y="103188"/>
            <a:ext cx="2078038" cy="427037"/>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0000"/>
                </a:solidFill>
                <a:ea typeface="黑体" panose="02010609060101010101" pitchFamily="49" charset="-122"/>
              </a:rPr>
              <a:t>一、填空题</a:t>
            </a:r>
          </a:p>
        </p:txBody>
      </p:sp>
      <p:sp>
        <p:nvSpPr>
          <p:cNvPr id="258051" name="Text Box 3"/>
          <p:cNvSpPr txBox="1"/>
          <p:nvPr/>
        </p:nvSpPr>
        <p:spPr>
          <a:xfrm>
            <a:off x="390525" y="598488"/>
            <a:ext cx="8551863" cy="914400"/>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0000"/>
                </a:solidFill>
                <a:ea typeface="楷体_GB2312"/>
              </a:rPr>
              <a:t>    </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、在数字电路和计算机中，只用</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和</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两种符号来表示信息。</a:t>
            </a:r>
            <a:r>
              <a:rPr lang="zh-CN" altLang="en-US" dirty="0">
                <a:solidFill>
                  <a:srgbClr val="FF0000"/>
                </a:solidFill>
                <a:ea typeface="楷体_GB2312"/>
              </a:rPr>
              <a:t> </a:t>
            </a:r>
          </a:p>
        </p:txBody>
      </p:sp>
      <p:sp>
        <p:nvSpPr>
          <p:cNvPr id="258052" name="Text Box 4"/>
          <p:cNvSpPr txBox="1"/>
          <p:nvPr/>
        </p:nvSpPr>
        <p:spPr>
          <a:xfrm>
            <a:off x="6151563" y="598488"/>
            <a:ext cx="582612" cy="427037"/>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0000"/>
                </a:solidFill>
                <a:ea typeface="黑体" panose="02010609060101010101" pitchFamily="49" charset="-122"/>
              </a:rPr>
              <a:t>“0”</a:t>
            </a:r>
          </a:p>
        </p:txBody>
      </p:sp>
      <p:sp>
        <p:nvSpPr>
          <p:cNvPr id="258053" name="Text Box 5"/>
          <p:cNvSpPr txBox="1"/>
          <p:nvPr/>
        </p:nvSpPr>
        <p:spPr>
          <a:xfrm>
            <a:off x="7559675" y="625475"/>
            <a:ext cx="582613" cy="427038"/>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0000"/>
                </a:solidFill>
                <a:ea typeface="黑体" panose="02010609060101010101" pitchFamily="49" charset="-122"/>
              </a:rPr>
              <a:t>“1”</a:t>
            </a:r>
          </a:p>
        </p:txBody>
      </p:sp>
      <p:sp>
        <p:nvSpPr>
          <p:cNvPr id="258054" name="Text Box 6"/>
          <p:cNvSpPr txBox="1"/>
          <p:nvPr/>
        </p:nvSpPr>
        <p:spPr>
          <a:xfrm>
            <a:off x="317500" y="1543050"/>
            <a:ext cx="8551863" cy="914400"/>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0000"/>
                </a:solidFill>
                <a:ea typeface="楷体_GB2312"/>
              </a:rPr>
              <a:t>    </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、在逻辑代数中，基本的逻辑关系是</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和</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a:t>
            </a:r>
            <a:r>
              <a:rPr lang="zh-CN" altLang="en-US" dirty="0">
                <a:solidFill>
                  <a:srgbClr val="FF0000"/>
                </a:solidFill>
                <a:ea typeface="楷体_GB2312"/>
              </a:rPr>
              <a:t> </a:t>
            </a:r>
          </a:p>
        </p:txBody>
      </p:sp>
      <p:sp>
        <p:nvSpPr>
          <p:cNvPr id="258055" name="Text Box 7"/>
          <p:cNvSpPr txBox="1"/>
          <p:nvPr/>
        </p:nvSpPr>
        <p:spPr>
          <a:xfrm>
            <a:off x="719138" y="1951038"/>
            <a:ext cx="1149350" cy="427037"/>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3300"/>
                </a:solidFill>
                <a:latin typeface="黑体" panose="02010609060101010101" pitchFamily="49" charset="-122"/>
                <a:ea typeface="黑体" panose="02010609060101010101" pitchFamily="49" charset="-122"/>
              </a:rPr>
              <a:t>或逻辑</a:t>
            </a:r>
          </a:p>
        </p:txBody>
      </p:sp>
      <p:sp>
        <p:nvSpPr>
          <p:cNvPr id="258056" name="Text Box 8"/>
          <p:cNvSpPr txBox="1"/>
          <p:nvPr/>
        </p:nvSpPr>
        <p:spPr>
          <a:xfrm>
            <a:off x="6931025" y="1517650"/>
            <a:ext cx="1104900" cy="427038"/>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3300"/>
                </a:solidFill>
                <a:latin typeface="黑体" panose="02010609060101010101" pitchFamily="49" charset="-122"/>
                <a:ea typeface="黑体" panose="02010609060101010101" pitchFamily="49" charset="-122"/>
              </a:rPr>
              <a:t>与逻辑 </a:t>
            </a:r>
            <a:endParaRPr lang="zh-CN" altLang="en-US" sz="2800" b="1" dirty="0">
              <a:solidFill>
                <a:srgbClr val="FF0000"/>
              </a:solidFill>
              <a:ea typeface="黑体" panose="02010609060101010101" pitchFamily="49" charset="-122"/>
            </a:endParaRPr>
          </a:p>
        </p:txBody>
      </p:sp>
      <p:sp>
        <p:nvSpPr>
          <p:cNvPr id="258057" name="Text Box 9"/>
          <p:cNvSpPr txBox="1"/>
          <p:nvPr/>
        </p:nvSpPr>
        <p:spPr>
          <a:xfrm>
            <a:off x="3103563" y="1965325"/>
            <a:ext cx="1149350" cy="427038"/>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3300"/>
                </a:solidFill>
                <a:latin typeface="黑体" panose="02010609060101010101" pitchFamily="49" charset="-122"/>
                <a:ea typeface="黑体" panose="02010609060101010101" pitchFamily="49" charset="-122"/>
              </a:rPr>
              <a:t>非逻辑</a:t>
            </a:r>
          </a:p>
        </p:txBody>
      </p:sp>
      <p:sp>
        <p:nvSpPr>
          <p:cNvPr id="258058" name="Text Box 10"/>
          <p:cNvSpPr txBox="1"/>
          <p:nvPr/>
        </p:nvSpPr>
        <p:spPr>
          <a:xfrm>
            <a:off x="260350" y="2459038"/>
            <a:ext cx="8551863" cy="914400"/>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0000"/>
                </a:solidFill>
                <a:ea typeface="楷体_GB2312"/>
              </a:rPr>
              <a:t>    </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、异或运算的逻辑关系是：当两个输入变量</a:t>
            </a:r>
            <a:r>
              <a:rPr lang="en-US" altLang="zh-CN" sz="2800" b="1" dirty="0">
                <a:ea typeface="黑体" panose="02010609060101010101" pitchFamily="49" charset="-122"/>
              </a:rPr>
              <a:t>A</a:t>
            </a:r>
            <a:r>
              <a:rPr lang="zh-CN" altLang="en-US" sz="2800" b="1" dirty="0">
                <a:ea typeface="黑体" panose="02010609060101010101" pitchFamily="49" charset="-122"/>
              </a:rPr>
              <a:t>、</a:t>
            </a:r>
            <a:r>
              <a:rPr lang="en-US" altLang="zh-CN" sz="2800" b="1" dirty="0">
                <a:ea typeface="黑体" panose="02010609060101010101" pitchFamily="49" charset="-122"/>
              </a:rPr>
              <a:t>B</a:t>
            </a:r>
            <a:r>
              <a:rPr lang="en-US" altLang="zh-CN" sz="2800" b="1" dirty="0">
                <a:latin typeface="黑体" panose="02010609060101010101" pitchFamily="49" charset="-122"/>
                <a:ea typeface="黑体" panose="02010609060101010101" pitchFamily="49" charset="-122"/>
              </a:rPr>
              <a:t> </a:t>
            </a:r>
            <a:r>
              <a:rPr lang="en-US" altLang="zh-CN" sz="2800" b="1" u="sng"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时，输出为</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时，输出为</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a:t>
            </a:r>
            <a:r>
              <a:rPr lang="zh-CN" altLang="en-US" dirty="0">
                <a:solidFill>
                  <a:srgbClr val="FF0000"/>
                </a:solidFill>
                <a:ea typeface="楷体_GB2312"/>
              </a:rPr>
              <a:t> </a:t>
            </a:r>
          </a:p>
        </p:txBody>
      </p:sp>
      <p:sp>
        <p:nvSpPr>
          <p:cNvPr id="258059" name="Text Box 11"/>
          <p:cNvSpPr txBox="1"/>
          <p:nvPr/>
        </p:nvSpPr>
        <p:spPr>
          <a:xfrm>
            <a:off x="500063" y="2898775"/>
            <a:ext cx="769937" cy="427038"/>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3300"/>
                </a:solidFill>
                <a:latin typeface="黑体" panose="02010609060101010101" pitchFamily="49" charset="-122"/>
                <a:ea typeface="黑体" panose="02010609060101010101" pitchFamily="49" charset="-122"/>
              </a:rPr>
              <a:t>相异 </a:t>
            </a:r>
          </a:p>
        </p:txBody>
      </p:sp>
      <p:sp>
        <p:nvSpPr>
          <p:cNvPr id="258060" name="Text Box 12"/>
          <p:cNvSpPr txBox="1"/>
          <p:nvPr/>
        </p:nvSpPr>
        <p:spPr>
          <a:xfrm>
            <a:off x="4071938" y="2909888"/>
            <a:ext cx="831850" cy="427037"/>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3300"/>
                </a:solidFill>
                <a:latin typeface="黑体" panose="02010609060101010101" pitchFamily="49" charset="-122"/>
                <a:ea typeface="黑体" panose="02010609060101010101" pitchFamily="49" charset="-122"/>
              </a:rPr>
              <a:t>相同</a:t>
            </a:r>
          </a:p>
        </p:txBody>
      </p:sp>
      <p:sp>
        <p:nvSpPr>
          <p:cNvPr id="258061" name="Text Box 13"/>
          <p:cNvSpPr txBox="1"/>
          <p:nvPr/>
        </p:nvSpPr>
        <p:spPr>
          <a:xfrm>
            <a:off x="709613" y="3402013"/>
            <a:ext cx="2978150" cy="427037"/>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0000"/>
                </a:solidFill>
                <a:ea typeface="黑体" panose="02010609060101010101" pitchFamily="49" charset="-122"/>
              </a:rPr>
              <a:t>二、单项选择题</a:t>
            </a:r>
          </a:p>
        </p:txBody>
      </p:sp>
      <p:sp>
        <p:nvSpPr>
          <p:cNvPr id="258062" name="Text Box 14"/>
          <p:cNvSpPr txBox="1"/>
          <p:nvPr/>
        </p:nvSpPr>
        <p:spPr>
          <a:xfrm>
            <a:off x="333375" y="3910013"/>
            <a:ext cx="8551863" cy="1281112"/>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0000"/>
                </a:solidFill>
                <a:ea typeface="楷体_GB2312"/>
              </a:rPr>
              <a:t>    </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、数字信号是在数值上和时间上都是不连续的</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是数字信号的典型代表。</a:t>
            </a:r>
          </a:p>
          <a:p>
            <a:pPr marL="0" lvl="0" indent="0" eaLnBrk="1" hangingPunct="1">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、正弦波  </a:t>
            </a:r>
            <a:r>
              <a:rPr lang="en-US" altLang="zh-CN" sz="2800" b="1" dirty="0">
                <a:latin typeface="黑体" panose="02010609060101010101" pitchFamily="49" charset="-122"/>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、三角波  </a:t>
            </a:r>
            <a:r>
              <a:rPr lang="en-US" altLang="zh-CN" sz="2800" b="1" dirty="0">
                <a:latin typeface="黑体" panose="02010609060101010101" pitchFamily="49" charset="-122"/>
                <a:ea typeface="黑体" panose="02010609060101010101" pitchFamily="49" charset="-122"/>
              </a:rPr>
              <a:t>C</a:t>
            </a:r>
            <a:r>
              <a:rPr lang="zh-CN" altLang="en-US" sz="2800" b="1" dirty="0">
                <a:latin typeface="黑体" panose="02010609060101010101" pitchFamily="49" charset="-122"/>
                <a:ea typeface="黑体" panose="02010609060101010101" pitchFamily="49" charset="-122"/>
              </a:rPr>
              <a:t>、矩形波  </a:t>
            </a:r>
            <a:r>
              <a:rPr lang="en-US" altLang="zh-CN" sz="2800" b="1" dirty="0">
                <a:latin typeface="黑体" panose="02010609060101010101" pitchFamily="49" charset="-122"/>
                <a:ea typeface="黑体" panose="02010609060101010101" pitchFamily="49" charset="-122"/>
              </a:rPr>
              <a:t>D</a:t>
            </a:r>
            <a:r>
              <a:rPr lang="zh-CN" altLang="en-US" sz="2800" b="1" dirty="0">
                <a:latin typeface="黑体" panose="02010609060101010101" pitchFamily="49" charset="-122"/>
                <a:ea typeface="黑体" panose="02010609060101010101" pitchFamily="49" charset="-122"/>
              </a:rPr>
              <a:t>、尖峰波</a:t>
            </a:r>
          </a:p>
        </p:txBody>
      </p:sp>
      <p:sp>
        <p:nvSpPr>
          <p:cNvPr id="258063" name="Text Box 15"/>
          <p:cNvSpPr txBox="1"/>
          <p:nvPr/>
        </p:nvSpPr>
        <p:spPr>
          <a:xfrm>
            <a:off x="8383588" y="3867150"/>
            <a:ext cx="336550" cy="427038"/>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0000"/>
                </a:solidFill>
                <a:latin typeface="黑体" panose="02010609060101010101" pitchFamily="49" charset="-122"/>
                <a:ea typeface="黑体" panose="02010609060101010101" pitchFamily="49" charset="-122"/>
              </a:rPr>
              <a:t>C</a:t>
            </a:r>
          </a:p>
        </p:txBody>
      </p:sp>
      <p:sp>
        <p:nvSpPr>
          <p:cNvPr id="258064" name="Text Box 16"/>
          <p:cNvSpPr txBox="1"/>
          <p:nvPr/>
        </p:nvSpPr>
        <p:spPr>
          <a:xfrm>
            <a:off x="274638" y="5318125"/>
            <a:ext cx="8551862" cy="854075"/>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0000"/>
                </a:solidFill>
                <a:ea typeface="楷体_GB2312"/>
              </a:rPr>
              <a:t>    </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、二进制数</a:t>
            </a:r>
            <a:r>
              <a:rPr lang="en-US" altLang="zh-CN" sz="2800" b="1" dirty="0">
                <a:latin typeface="黑体" panose="02010609060101010101" pitchFamily="49" charset="-122"/>
                <a:ea typeface="黑体" panose="02010609060101010101" pitchFamily="49" charset="-122"/>
              </a:rPr>
              <a:t>1111100.01</a:t>
            </a:r>
            <a:r>
              <a:rPr lang="zh-CN" altLang="en-US" sz="2800" b="1" dirty="0">
                <a:latin typeface="黑体" panose="02010609060101010101" pitchFamily="49" charset="-122"/>
                <a:ea typeface="黑体" panose="02010609060101010101" pitchFamily="49" charset="-122"/>
              </a:rPr>
              <a:t>对应的十进制数为</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140.125  B</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125.50  C</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136.25  D</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124.25</a:t>
            </a:r>
            <a:r>
              <a:rPr lang="en-US" altLang="zh-CN" sz="2800" dirty="0">
                <a:latin typeface="黑体" panose="02010609060101010101" pitchFamily="49" charset="-122"/>
                <a:ea typeface="黑体" panose="02010609060101010101" pitchFamily="49" charset="-122"/>
              </a:rPr>
              <a:t> </a:t>
            </a:r>
          </a:p>
        </p:txBody>
      </p:sp>
      <p:sp>
        <p:nvSpPr>
          <p:cNvPr id="258065" name="Text Box 17"/>
          <p:cNvSpPr txBox="1"/>
          <p:nvPr/>
        </p:nvSpPr>
        <p:spPr>
          <a:xfrm>
            <a:off x="7627938" y="5289550"/>
            <a:ext cx="336550" cy="427038"/>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0000"/>
                </a:solidFill>
                <a:latin typeface="黑体" panose="02010609060101010101" pitchFamily="49" charset="-122"/>
                <a:ea typeface="黑体" panose="02010609060101010101" pitchFamily="49" charset="-122"/>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1"/>
                                        </p:tgtEl>
                                        <p:attrNameLst>
                                          <p:attrName>style.visibility</p:attrName>
                                        </p:attrNameLst>
                                      </p:cBhvr>
                                      <p:to>
                                        <p:strVal val="visible"/>
                                      </p:to>
                                    </p:set>
                                    <p:animEffect transition="in" filter="wipe(left)">
                                      <p:cBhvr>
                                        <p:cTn id="7" dur="500"/>
                                        <p:tgtEl>
                                          <p:spTgt spid="2580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8052"/>
                                        </p:tgtEl>
                                        <p:attrNameLst>
                                          <p:attrName>style.visibility</p:attrName>
                                        </p:attrNameLst>
                                      </p:cBhvr>
                                      <p:to>
                                        <p:strVal val="visible"/>
                                      </p:to>
                                    </p:set>
                                    <p:anim calcmode="lin" valueType="num">
                                      <p:cBhvr additive="base">
                                        <p:cTn id="12" dur="500" fill="hold"/>
                                        <p:tgtEl>
                                          <p:spTgt spid="258052"/>
                                        </p:tgtEl>
                                        <p:attrNameLst>
                                          <p:attrName>ppt_x</p:attrName>
                                        </p:attrNameLst>
                                      </p:cBhvr>
                                      <p:tavLst>
                                        <p:tav tm="0">
                                          <p:val>
                                            <p:strVal val="#ppt_x"/>
                                          </p:val>
                                        </p:tav>
                                        <p:tav tm="100000">
                                          <p:val>
                                            <p:strVal val="#ppt_x"/>
                                          </p:val>
                                        </p:tav>
                                      </p:tavLst>
                                    </p:anim>
                                    <p:anim calcmode="lin" valueType="num">
                                      <p:cBhvr additive="base">
                                        <p:cTn id="13" dur="500" fill="hold"/>
                                        <p:tgtEl>
                                          <p:spTgt spid="25805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58053"/>
                                        </p:tgtEl>
                                        <p:attrNameLst>
                                          <p:attrName>style.visibility</p:attrName>
                                        </p:attrNameLst>
                                      </p:cBhvr>
                                      <p:to>
                                        <p:strVal val="visible"/>
                                      </p:to>
                                    </p:set>
                                    <p:anim calcmode="lin" valueType="num">
                                      <p:cBhvr additive="base">
                                        <p:cTn id="17" dur="500" fill="hold"/>
                                        <p:tgtEl>
                                          <p:spTgt spid="258053"/>
                                        </p:tgtEl>
                                        <p:attrNameLst>
                                          <p:attrName>ppt_x</p:attrName>
                                        </p:attrNameLst>
                                      </p:cBhvr>
                                      <p:tavLst>
                                        <p:tav tm="0">
                                          <p:val>
                                            <p:strVal val="#ppt_x"/>
                                          </p:val>
                                        </p:tav>
                                        <p:tav tm="100000">
                                          <p:val>
                                            <p:strVal val="#ppt_x"/>
                                          </p:val>
                                        </p:tav>
                                      </p:tavLst>
                                    </p:anim>
                                    <p:anim calcmode="lin" valueType="num">
                                      <p:cBhvr additive="base">
                                        <p:cTn id="18" dur="500" fill="hold"/>
                                        <p:tgtEl>
                                          <p:spTgt spid="25805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8054"/>
                                        </p:tgtEl>
                                        <p:attrNameLst>
                                          <p:attrName>style.visibility</p:attrName>
                                        </p:attrNameLst>
                                      </p:cBhvr>
                                      <p:to>
                                        <p:strVal val="visible"/>
                                      </p:to>
                                    </p:set>
                                    <p:animEffect transition="in" filter="wipe(left)">
                                      <p:cBhvr>
                                        <p:cTn id="23" dur="500"/>
                                        <p:tgtEl>
                                          <p:spTgt spid="25805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58056"/>
                                        </p:tgtEl>
                                        <p:attrNameLst>
                                          <p:attrName>style.visibility</p:attrName>
                                        </p:attrNameLst>
                                      </p:cBhvr>
                                      <p:to>
                                        <p:strVal val="visible"/>
                                      </p:to>
                                    </p:set>
                                    <p:anim calcmode="lin" valueType="num">
                                      <p:cBhvr additive="base">
                                        <p:cTn id="28" dur="500" fill="hold"/>
                                        <p:tgtEl>
                                          <p:spTgt spid="258056"/>
                                        </p:tgtEl>
                                        <p:attrNameLst>
                                          <p:attrName>ppt_x</p:attrName>
                                        </p:attrNameLst>
                                      </p:cBhvr>
                                      <p:tavLst>
                                        <p:tav tm="0">
                                          <p:val>
                                            <p:strVal val="#ppt_x"/>
                                          </p:val>
                                        </p:tav>
                                        <p:tav tm="100000">
                                          <p:val>
                                            <p:strVal val="#ppt_x"/>
                                          </p:val>
                                        </p:tav>
                                      </p:tavLst>
                                    </p:anim>
                                    <p:anim calcmode="lin" valueType="num">
                                      <p:cBhvr additive="base">
                                        <p:cTn id="29" dur="500" fill="hold"/>
                                        <p:tgtEl>
                                          <p:spTgt spid="258056"/>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258055"/>
                                        </p:tgtEl>
                                        <p:attrNameLst>
                                          <p:attrName>style.visibility</p:attrName>
                                        </p:attrNameLst>
                                      </p:cBhvr>
                                      <p:to>
                                        <p:strVal val="visible"/>
                                      </p:to>
                                    </p:set>
                                    <p:anim calcmode="lin" valueType="num">
                                      <p:cBhvr additive="base">
                                        <p:cTn id="33" dur="500" fill="hold"/>
                                        <p:tgtEl>
                                          <p:spTgt spid="258055"/>
                                        </p:tgtEl>
                                        <p:attrNameLst>
                                          <p:attrName>ppt_x</p:attrName>
                                        </p:attrNameLst>
                                      </p:cBhvr>
                                      <p:tavLst>
                                        <p:tav tm="0">
                                          <p:val>
                                            <p:strVal val="#ppt_x"/>
                                          </p:val>
                                        </p:tav>
                                        <p:tav tm="100000">
                                          <p:val>
                                            <p:strVal val="#ppt_x"/>
                                          </p:val>
                                        </p:tav>
                                      </p:tavLst>
                                    </p:anim>
                                    <p:anim calcmode="lin" valueType="num">
                                      <p:cBhvr additive="base">
                                        <p:cTn id="34" dur="500" fill="hold"/>
                                        <p:tgtEl>
                                          <p:spTgt spid="258055"/>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258057"/>
                                        </p:tgtEl>
                                        <p:attrNameLst>
                                          <p:attrName>style.visibility</p:attrName>
                                        </p:attrNameLst>
                                      </p:cBhvr>
                                      <p:to>
                                        <p:strVal val="visible"/>
                                      </p:to>
                                    </p:set>
                                    <p:anim calcmode="lin" valueType="num">
                                      <p:cBhvr additive="base">
                                        <p:cTn id="38" dur="500" fill="hold"/>
                                        <p:tgtEl>
                                          <p:spTgt spid="258057"/>
                                        </p:tgtEl>
                                        <p:attrNameLst>
                                          <p:attrName>ppt_x</p:attrName>
                                        </p:attrNameLst>
                                      </p:cBhvr>
                                      <p:tavLst>
                                        <p:tav tm="0">
                                          <p:val>
                                            <p:strVal val="#ppt_x"/>
                                          </p:val>
                                        </p:tav>
                                        <p:tav tm="100000">
                                          <p:val>
                                            <p:strVal val="#ppt_x"/>
                                          </p:val>
                                        </p:tav>
                                      </p:tavLst>
                                    </p:anim>
                                    <p:anim calcmode="lin" valueType="num">
                                      <p:cBhvr additive="base">
                                        <p:cTn id="39" dur="500" fill="hold"/>
                                        <p:tgtEl>
                                          <p:spTgt spid="25805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58058"/>
                                        </p:tgtEl>
                                        <p:attrNameLst>
                                          <p:attrName>style.visibility</p:attrName>
                                        </p:attrNameLst>
                                      </p:cBhvr>
                                      <p:to>
                                        <p:strVal val="visible"/>
                                      </p:to>
                                    </p:set>
                                    <p:animEffect transition="in" filter="wipe(left)">
                                      <p:cBhvr>
                                        <p:cTn id="44" dur="500"/>
                                        <p:tgtEl>
                                          <p:spTgt spid="25805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8059"/>
                                        </p:tgtEl>
                                        <p:attrNameLst>
                                          <p:attrName>style.visibility</p:attrName>
                                        </p:attrNameLst>
                                      </p:cBhvr>
                                      <p:to>
                                        <p:strVal val="visible"/>
                                      </p:to>
                                    </p:set>
                                    <p:anim calcmode="lin" valueType="num">
                                      <p:cBhvr additive="base">
                                        <p:cTn id="49" dur="500" fill="hold"/>
                                        <p:tgtEl>
                                          <p:spTgt spid="258059"/>
                                        </p:tgtEl>
                                        <p:attrNameLst>
                                          <p:attrName>ppt_x</p:attrName>
                                        </p:attrNameLst>
                                      </p:cBhvr>
                                      <p:tavLst>
                                        <p:tav tm="0">
                                          <p:val>
                                            <p:strVal val="#ppt_x"/>
                                          </p:val>
                                        </p:tav>
                                        <p:tav tm="100000">
                                          <p:val>
                                            <p:strVal val="#ppt_x"/>
                                          </p:val>
                                        </p:tav>
                                      </p:tavLst>
                                    </p:anim>
                                    <p:anim calcmode="lin" valueType="num">
                                      <p:cBhvr additive="base">
                                        <p:cTn id="50" dur="500" fill="hold"/>
                                        <p:tgtEl>
                                          <p:spTgt spid="258059"/>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2" presetClass="entr" presetSubtype="4" fill="hold" grpId="0" nodeType="afterEffect">
                                  <p:stCondLst>
                                    <p:cond delay="0"/>
                                  </p:stCondLst>
                                  <p:childTnLst>
                                    <p:set>
                                      <p:cBhvr>
                                        <p:cTn id="53" dur="1" fill="hold">
                                          <p:stCondLst>
                                            <p:cond delay="0"/>
                                          </p:stCondLst>
                                        </p:cTn>
                                        <p:tgtEl>
                                          <p:spTgt spid="258060"/>
                                        </p:tgtEl>
                                        <p:attrNameLst>
                                          <p:attrName>style.visibility</p:attrName>
                                        </p:attrNameLst>
                                      </p:cBhvr>
                                      <p:to>
                                        <p:strVal val="visible"/>
                                      </p:to>
                                    </p:set>
                                    <p:anim calcmode="lin" valueType="num">
                                      <p:cBhvr additive="base">
                                        <p:cTn id="54" dur="500" fill="hold"/>
                                        <p:tgtEl>
                                          <p:spTgt spid="258060"/>
                                        </p:tgtEl>
                                        <p:attrNameLst>
                                          <p:attrName>ppt_x</p:attrName>
                                        </p:attrNameLst>
                                      </p:cBhvr>
                                      <p:tavLst>
                                        <p:tav tm="0">
                                          <p:val>
                                            <p:strVal val="#ppt_x"/>
                                          </p:val>
                                        </p:tav>
                                        <p:tav tm="100000">
                                          <p:val>
                                            <p:strVal val="#ppt_x"/>
                                          </p:val>
                                        </p:tav>
                                      </p:tavLst>
                                    </p:anim>
                                    <p:anim calcmode="lin" valueType="num">
                                      <p:cBhvr additive="base">
                                        <p:cTn id="55" dur="500" fill="hold"/>
                                        <p:tgtEl>
                                          <p:spTgt spid="258060"/>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58061"/>
                                        </p:tgtEl>
                                        <p:attrNameLst>
                                          <p:attrName>style.visibility</p:attrName>
                                        </p:attrNameLst>
                                      </p:cBhvr>
                                      <p:to>
                                        <p:strVal val="visible"/>
                                      </p:to>
                                    </p:set>
                                    <p:animEffect transition="in" filter="wipe(left)">
                                      <p:cBhvr>
                                        <p:cTn id="60" dur="500"/>
                                        <p:tgtEl>
                                          <p:spTgt spid="25806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58062"/>
                                        </p:tgtEl>
                                        <p:attrNameLst>
                                          <p:attrName>style.visibility</p:attrName>
                                        </p:attrNameLst>
                                      </p:cBhvr>
                                      <p:to>
                                        <p:strVal val="visible"/>
                                      </p:to>
                                    </p:set>
                                    <p:animEffect transition="in" filter="wipe(left)">
                                      <p:cBhvr>
                                        <p:cTn id="65" dur="500"/>
                                        <p:tgtEl>
                                          <p:spTgt spid="258062"/>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58063"/>
                                        </p:tgtEl>
                                        <p:attrNameLst>
                                          <p:attrName>style.visibility</p:attrName>
                                        </p:attrNameLst>
                                      </p:cBhvr>
                                      <p:to>
                                        <p:strVal val="visible"/>
                                      </p:to>
                                    </p:set>
                                    <p:anim calcmode="lin" valueType="num">
                                      <p:cBhvr additive="base">
                                        <p:cTn id="70" dur="500" fill="hold"/>
                                        <p:tgtEl>
                                          <p:spTgt spid="258063"/>
                                        </p:tgtEl>
                                        <p:attrNameLst>
                                          <p:attrName>ppt_x</p:attrName>
                                        </p:attrNameLst>
                                      </p:cBhvr>
                                      <p:tavLst>
                                        <p:tav tm="0">
                                          <p:val>
                                            <p:strVal val="#ppt_x"/>
                                          </p:val>
                                        </p:tav>
                                        <p:tav tm="100000">
                                          <p:val>
                                            <p:strVal val="#ppt_x"/>
                                          </p:val>
                                        </p:tav>
                                      </p:tavLst>
                                    </p:anim>
                                    <p:anim calcmode="lin" valueType="num">
                                      <p:cBhvr additive="base">
                                        <p:cTn id="71" dur="500" fill="hold"/>
                                        <p:tgtEl>
                                          <p:spTgt spid="258063"/>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58064"/>
                                        </p:tgtEl>
                                        <p:attrNameLst>
                                          <p:attrName>style.visibility</p:attrName>
                                        </p:attrNameLst>
                                      </p:cBhvr>
                                      <p:to>
                                        <p:strVal val="visible"/>
                                      </p:to>
                                    </p:set>
                                    <p:animEffect transition="in" filter="wipe(left)">
                                      <p:cBhvr>
                                        <p:cTn id="76" dur="500"/>
                                        <p:tgtEl>
                                          <p:spTgt spid="258064"/>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58065"/>
                                        </p:tgtEl>
                                        <p:attrNameLst>
                                          <p:attrName>style.visibility</p:attrName>
                                        </p:attrNameLst>
                                      </p:cBhvr>
                                      <p:to>
                                        <p:strVal val="visible"/>
                                      </p:to>
                                    </p:set>
                                    <p:anim calcmode="lin" valueType="num">
                                      <p:cBhvr additive="base">
                                        <p:cTn id="81" dur="500" fill="hold"/>
                                        <p:tgtEl>
                                          <p:spTgt spid="258065"/>
                                        </p:tgtEl>
                                        <p:attrNameLst>
                                          <p:attrName>ppt_x</p:attrName>
                                        </p:attrNameLst>
                                      </p:cBhvr>
                                      <p:tavLst>
                                        <p:tav tm="0">
                                          <p:val>
                                            <p:strVal val="#ppt_x"/>
                                          </p:val>
                                        </p:tav>
                                        <p:tav tm="100000">
                                          <p:val>
                                            <p:strVal val="#ppt_x"/>
                                          </p:val>
                                        </p:tav>
                                      </p:tavLst>
                                    </p:anim>
                                    <p:anim calcmode="lin" valueType="num">
                                      <p:cBhvr additive="base">
                                        <p:cTn id="82" dur="500" fill="hold"/>
                                        <p:tgtEl>
                                          <p:spTgt spid="2580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p:bldP spid="258052" grpId="0"/>
      <p:bldP spid="258053" grpId="0"/>
      <p:bldP spid="258054" grpId="0"/>
      <p:bldP spid="258055" grpId="0"/>
      <p:bldP spid="258056" grpId="0"/>
      <p:bldP spid="258057" grpId="0"/>
      <p:bldP spid="258058" grpId="0"/>
      <p:bldP spid="258059" grpId="0"/>
      <p:bldP spid="258060" grpId="0"/>
      <p:bldP spid="258061" grpId="0"/>
      <p:bldP spid="258062" grpId="0"/>
      <p:bldP spid="258063" grpId="0"/>
      <p:bldP spid="258064" grpId="0"/>
      <p:bldP spid="25806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61</a:t>
            </a:fld>
            <a:r>
              <a:rPr lang="zh-CN" altLang="en-US" sz="1400" dirty="0">
                <a:ea typeface="楷体_GB2312"/>
              </a:rPr>
              <a:t>）</a:t>
            </a:r>
          </a:p>
        </p:txBody>
      </p:sp>
      <p:sp>
        <p:nvSpPr>
          <p:cNvPr id="81923" name="Text Box 2"/>
          <p:cNvSpPr txBox="1"/>
          <p:nvPr/>
        </p:nvSpPr>
        <p:spPr>
          <a:xfrm>
            <a:off x="311150" y="230188"/>
            <a:ext cx="8580438"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rgbClr val="FF0000"/>
                </a:solidFill>
                <a:latin typeface="黑体" panose="02010609060101010101" pitchFamily="49" charset="-122"/>
                <a:ea typeface="黑体" panose="02010609060101010101" pitchFamily="49" charset="-122"/>
              </a:rPr>
              <a:t>1.2  </a:t>
            </a:r>
            <a:r>
              <a:rPr lang="zh-CN" altLang="en-US" sz="3600" b="1" dirty="0">
                <a:solidFill>
                  <a:srgbClr val="FF0000"/>
                </a:solidFill>
                <a:latin typeface="黑体" panose="02010609060101010101" pitchFamily="49" charset="-122"/>
                <a:ea typeface="黑体" panose="02010609060101010101" pitchFamily="49" charset="-122"/>
              </a:rPr>
              <a:t>逻辑函数的化简方法</a:t>
            </a:r>
          </a:p>
        </p:txBody>
      </p:sp>
      <p:sp>
        <p:nvSpPr>
          <p:cNvPr id="133123" name="Text Box 3"/>
          <p:cNvSpPr txBox="1"/>
          <p:nvPr/>
        </p:nvSpPr>
        <p:spPr>
          <a:xfrm>
            <a:off x="325438" y="2290763"/>
            <a:ext cx="747395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0000FF"/>
                </a:solidFill>
                <a:latin typeface="黑体" panose="02010609060101010101" pitchFamily="49" charset="-122"/>
                <a:ea typeface="黑体" panose="02010609060101010101" pitchFamily="49" charset="-122"/>
              </a:rPr>
              <a:t>1.2.1  </a:t>
            </a:r>
            <a:r>
              <a:rPr lang="zh-CN" altLang="en-US" sz="2800" b="1" dirty="0">
                <a:solidFill>
                  <a:srgbClr val="0000FF"/>
                </a:solidFill>
                <a:latin typeface="黑体" panose="02010609060101010101" pitchFamily="49" charset="-122"/>
                <a:ea typeface="黑体" panose="02010609060101010101" pitchFamily="49" charset="-122"/>
              </a:rPr>
              <a:t>逻辑函数的标准与或式和最简式</a:t>
            </a:r>
          </a:p>
        </p:txBody>
      </p:sp>
      <p:sp>
        <p:nvSpPr>
          <p:cNvPr id="133124" name="Text Box 4"/>
          <p:cNvSpPr txBox="1"/>
          <p:nvPr/>
        </p:nvSpPr>
        <p:spPr>
          <a:xfrm>
            <a:off x="352425" y="2871788"/>
            <a:ext cx="747395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CC3300"/>
                </a:solidFill>
                <a:latin typeface="黑体" panose="02010609060101010101" pitchFamily="49" charset="-122"/>
                <a:ea typeface="黑体" panose="02010609060101010101" pitchFamily="49" charset="-122"/>
              </a:rPr>
              <a:t>一、标准与或表达式</a:t>
            </a:r>
            <a:r>
              <a:rPr lang="zh-CN" altLang="en-US" sz="2800" b="1" dirty="0">
                <a:solidFill>
                  <a:srgbClr val="0000FF"/>
                </a:solidFill>
                <a:latin typeface="黑体" panose="02010609060101010101" pitchFamily="49" charset="-122"/>
                <a:ea typeface="黑体" panose="02010609060101010101" pitchFamily="49" charset="-122"/>
              </a:rPr>
              <a:t> </a:t>
            </a:r>
          </a:p>
        </p:txBody>
      </p:sp>
      <p:sp>
        <p:nvSpPr>
          <p:cNvPr id="133142" name="Text Box 22"/>
          <p:cNvSpPr txBox="1"/>
          <p:nvPr/>
        </p:nvSpPr>
        <p:spPr>
          <a:xfrm>
            <a:off x="177800" y="933450"/>
            <a:ext cx="8764588" cy="128111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solidFill>
                  <a:schemeClr val="tx2"/>
                </a:solidFill>
                <a:latin typeface="黑体" panose="02010609060101010101" pitchFamily="49" charset="-122"/>
                <a:ea typeface="黑体" panose="02010609060101010101" pitchFamily="49" charset="-122"/>
              </a:rPr>
              <a:t>  </a:t>
            </a:r>
            <a:r>
              <a:rPr lang="zh-CN" altLang="en-US" sz="2800" b="1" dirty="0">
                <a:solidFill>
                  <a:schemeClr val="tx2"/>
                </a:solidFill>
                <a:latin typeface="黑体" panose="02010609060101010101" pitchFamily="49" charset="-122"/>
                <a:ea typeface="黑体" panose="02010609060101010101" pitchFamily="49" charset="-122"/>
              </a:rPr>
              <a:t>化简逻辑函数的方法有两种：一种称为公式化简法，就是用逻辑代数中的公式和定理进行化简；另一种称为图形化简法，用来进行化简的工具是卡诺图。</a:t>
            </a:r>
          </a:p>
        </p:txBody>
      </p:sp>
      <p:grpSp>
        <p:nvGrpSpPr>
          <p:cNvPr id="133149" name="Group 29"/>
          <p:cNvGrpSpPr/>
          <p:nvPr/>
        </p:nvGrpSpPr>
        <p:grpSpPr>
          <a:xfrm>
            <a:off x="250825" y="3438525"/>
            <a:ext cx="8713788" cy="2903538"/>
            <a:chOff x="158" y="2166"/>
            <a:chExt cx="5489" cy="1829"/>
          </a:xfrm>
        </p:grpSpPr>
        <p:sp>
          <p:nvSpPr>
            <p:cNvPr id="81928" name="Text Box 24"/>
            <p:cNvSpPr txBox="1"/>
            <p:nvPr/>
          </p:nvSpPr>
          <p:spPr>
            <a:xfrm>
              <a:off x="158" y="2166"/>
              <a:ext cx="5489" cy="1403"/>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ea typeface="楷体_GB2312"/>
                </a:rPr>
                <a:t>　</a:t>
              </a:r>
              <a:r>
                <a:rPr lang="zh-CN" altLang="en-US" sz="2800" b="1" dirty="0">
                  <a:latin typeface="黑体" panose="02010609060101010101" pitchFamily="49" charset="-122"/>
                  <a:ea typeface="黑体" panose="02010609060101010101" pitchFamily="49" charset="-122"/>
                </a:rPr>
                <a:t>所谓与</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或表达式是指由若干与项进行或运算构成的表达式。每个与项可以是单个变量的原变量或者反变量，也可以由多个原变量或者反变量相与组成。例如     、</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  均为与项，将这</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个与项相或便可构成一个</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变量函数的与</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或表达式。即</a:t>
              </a:r>
            </a:p>
          </p:txBody>
        </p:sp>
        <p:graphicFrame>
          <p:nvGraphicFramePr>
            <p:cNvPr id="81929" name="Object 25"/>
            <p:cNvGraphicFramePr>
              <a:graphicFrameLocks noChangeAspect="1"/>
            </p:cNvGraphicFramePr>
            <p:nvPr/>
          </p:nvGraphicFramePr>
          <p:xfrm>
            <a:off x="4922" y="2728"/>
            <a:ext cx="358" cy="301"/>
          </p:xfrm>
          <a:graphic>
            <a:graphicData uri="http://schemas.openxmlformats.org/presentationml/2006/ole">
              <mc:AlternateContent xmlns:mc="http://schemas.openxmlformats.org/markup-compatibility/2006">
                <mc:Choice xmlns:v="urn:schemas-microsoft-com:vml" Requires="v">
                  <p:oleObj spid="_x0000_s22537" r:id="rId3" imgW="4171950" imgH="3514725" progId="Equation.3">
                    <p:embed/>
                  </p:oleObj>
                </mc:Choice>
                <mc:Fallback>
                  <p:oleObj r:id="rId3" imgW="4171950" imgH="3514725" progId="Equation.3">
                    <p:embed/>
                    <p:pic>
                      <p:nvPicPr>
                        <p:cNvPr id="0" name="图片 3133"/>
                        <p:cNvPicPr/>
                        <p:nvPr/>
                      </p:nvPicPr>
                      <p:blipFill>
                        <a:blip r:embed="rId4"/>
                        <a:stretch>
                          <a:fillRect/>
                        </a:stretch>
                      </p:blipFill>
                      <p:spPr>
                        <a:xfrm>
                          <a:off x="4922" y="2728"/>
                          <a:ext cx="358" cy="301"/>
                        </a:xfrm>
                        <a:prstGeom prst="rect">
                          <a:avLst/>
                        </a:prstGeom>
                        <a:noFill/>
                        <a:ln w="38100">
                          <a:noFill/>
                          <a:miter/>
                        </a:ln>
                      </p:spPr>
                    </p:pic>
                  </p:oleObj>
                </mc:Fallback>
              </mc:AlternateContent>
            </a:graphicData>
          </a:graphic>
        </p:graphicFrame>
        <p:graphicFrame>
          <p:nvGraphicFramePr>
            <p:cNvPr id="81930" name="Object 26"/>
            <p:cNvGraphicFramePr>
              <a:graphicFrameLocks noChangeAspect="1"/>
            </p:cNvGraphicFramePr>
            <p:nvPr/>
          </p:nvGraphicFramePr>
          <p:xfrm>
            <a:off x="167" y="2992"/>
            <a:ext cx="554" cy="336"/>
          </p:xfrm>
          <a:graphic>
            <a:graphicData uri="http://schemas.openxmlformats.org/presentationml/2006/ole">
              <mc:AlternateContent xmlns:mc="http://schemas.openxmlformats.org/markup-compatibility/2006">
                <mc:Choice xmlns:v="urn:schemas-microsoft-com:vml" Requires="v">
                  <p:oleObj spid="_x0000_s22538" r:id="rId5" imgW="6143625" imgH="3733800" progId="Equation.3">
                    <p:embed/>
                  </p:oleObj>
                </mc:Choice>
                <mc:Fallback>
                  <p:oleObj r:id="rId5" imgW="6143625" imgH="3733800" progId="Equation.3">
                    <p:embed/>
                    <p:pic>
                      <p:nvPicPr>
                        <p:cNvPr id="0" name="图片 3138"/>
                        <p:cNvPicPr/>
                        <p:nvPr/>
                      </p:nvPicPr>
                      <p:blipFill>
                        <a:blip r:embed="rId6"/>
                        <a:stretch>
                          <a:fillRect/>
                        </a:stretch>
                      </p:blipFill>
                      <p:spPr>
                        <a:xfrm>
                          <a:off x="167" y="2992"/>
                          <a:ext cx="554" cy="336"/>
                        </a:xfrm>
                        <a:prstGeom prst="rect">
                          <a:avLst/>
                        </a:prstGeom>
                        <a:noFill/>
                        <a:ln w="38100">
                          <a:noFill/>
                          <a:miter/>
                        </a:ln>
                      </p:spPr>
                    </p:pic>
                  </p:oleObj>
                </mc:Fallback>
              </mc:AlternateContent>
            </a:graphicData>
          </a:graphic>
        </p:graphicFrame>
        <p:graphicFrame>
          <p:nvGraphicFramePr>
            <p:cNvPr id="81931" name="Object 27"/>
            <p:cNvGraphicFramePr>
              <a:graphicFrameLocks noChangeAspect="1"/>
            </p:cNvGraphicFramePr>
            <p:nvPr/>
          </p:nvGraphicFramePr>
          <p:xfrm>
            <a:off x="888" y="3011"/>
            <a:ext cx="208" cy="295"/>
          </p:xfrm>
          <a:graphic>
            <a:graphicData uri="http://schemas.openxmlformats.org/presentationml/2006/ole">
              <mc:AlternateContent xmlns:mc="http://schemas.openxmlformats.org/markup-compatibility/2006">
                <mc:Choice xmlns:v="urn:schemas-microsoft-com:vml" Requires="v">
                  <p:oleObj spid="_x0000_s22539" r:id="rId7" imgW="2628900" imgH="3733800" progId="Equation.3">
                    <p:embed/>
                  </p:oleObj>
                </mc:Choice>
                <mc:Fallback>
                  <p:oleObj r:id="rId7" imgW="2628900" imgH="3733800" progId="Equation.3">
                    <p:embed/>
                    <p:pic>
                      <p:nvPicPr>
                        <p:cNvPr id="0" name="图片 3132"/>
                        <p:cNvPicPr/>
                        <p:nvPr/>
                      </p:nvPicPr>
                      <p:blipFill>
                        <a:blip r:embed="rId8"/>
                        <a:stretch>
                          <a:fillRect/>
                        </a:stretch>
                      </p:blipFill>
                      <p:spPr>
                        <a:xfrm>
                          <a:off x="888" y="3011"/>
                          <a:ext cx="208" cy="295"/>
                        </a:xfrm>
                        <a:prstGeom prst="rect">
                          <a:avLst/>
                        </a:prstGeom>
                        <a:noFill/>
                        <a:ln w="38100">
                          <a:noFill/>
                          <a:miter/>
                        </a:ln>
                      </p:spPr>
                    </p:pic>
                  </p:oleObj>
                </mc:Fallback>
              </mc:AlternateContent>
            </a:graphicData>
          </a:graphic>
        </p:graphicFrame>
        <p:graphicFrame>
          <p:nvGraphicFramePr>
            <p:cNvPr id="81932" name="Object 28"/>
            <p:cNvGraphicFramePr>
              <a:graphicFrameLocks noChangeAspect="1"/>
            </p:cNvGraphicFramePr>
            <p:nvPr/>
          </p:nvGraphicFramePr>
          <p:xfrm>
            <a:off x="1097" y="3582"/>
            <a:ext cx="2905" cy="413"/>
          </p:xfrm>
          <a:graphic>
            <a:graphicData uri="http://schemas.openxmlformats.org/presentationml/2006/ole">
              <mc:AlternateContent xmlns:mc="http://schemas.openxmlformats.org/markup-compatibility/2006">
                <mc:Choice xmlns:v="urn:schemas-microsoft-com:vml" Requires="v">
                  <p:oleObj spid="_x0000_s22540" r:id="rId9" imgW="29403675" imgH="4171950" progId="Equation.3">
                    <p:embed/>
                  </p:oleObj>
                </mc:Choice>
                <mc:Fallback>
                  <p:oleObj r:id="rId9" imgW="29403675" imgH="4171950" progId="Equation.3">
                    <p:embed/>
                    <p:pic>
                      <p:nvPicPr>
                        <p:cNvPr id="0" name="图片 3137"/>
                        <p:cNvPicPr/>
                        <p:nvPr/>
                      </p:nvPicPr>
                      <p:blipFill>
                        <a:blip r:embed="rId10"/>
                        <a:stretch>
                          <a:fillRect/>
                        </a:stretch>
                      </p:blipFill>
                      <p:spPr>
                        <a:xfrm>
                          <a:off x="1097" y="3582"/>
                          <a:ext cx="2905" cy="413"/>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42"/>
                                        </p:tgtEl>
                                        <p:attrNameLst>
                                          <p:attrName>style.visibility</p:attrName>
                                        </p:attrNameLst>
                                      </p:cBhvr>
                                      <p:to>
                                        <p:strVal val="visible"/>
                                      </p:to>
                                    </p:set>
                                    <p:anim calcmode="lin" valueType="num">
                                      <p:cBhvr additive="base">
                                        <p:cTn id="7" dur="500" fill="hold"/>
                                        <p:tgtEl>
                                          <p:spTgt spid="133142"/>
                                        </p:tgtEl>
                                        <p:attrNameLst>
                                          <p:attrName>ppt_x</p:attrName>
                                        </p:attrNameLst>
                                      </p:cBhvr>
                                      <p:tavLst>
                                        <p:tav tm="0">
                                          <p:val>
                                            <p:strVal val="#ppt_x"/>
                                          </p:val>
                                        </p:tav>
                                        <p:tav tm="100000">
                                          <p:val>
                                            <p:strVal val="#ppt_x"/>
                                          </p:val>
                                        </p:tav>
                                      </p:tavLst>
                                    </p:anim>
                                    <p:anim calcmode="lin" valueType="num">
                                      <p:cBhvr additive="base">
                                        <p:cTn id="8" dur="500" fill="hold"/>
                                        <p:tgtEl>
                                          <p:spTgt spid="1331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3123"/>
                                        </p:tgtEl>
                                        <p:attrNameLst>
                                          <p:attrName>style.visibility</p:attrName>
                                        </p:attrNameLst>
                                      </p:cBhvr>
                                      <p:to>
                                        <p:strVal val="visible"/>
                                      </p:to>
                                    </p:set>
                                    <p:animEffect transition="in" filter="wipe(left)">
                                      <p:cBhvr>
                                        <p:cTn id="13" dur="500"/>
                                        <p:tgtEl>
                                          <p:spTgt spid="13312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33124"/>
                                        </p:tgtEl>
                                        <p:attrNameLst>
                                          <p:attrName>style.visibility</p:attrName>
                                        </p:attrNameLst>
                                      </p:cBhvr>
                                      <p:to>
                                        <p:strVal val="visible"/>
                                      </p:to>
                                    </p:set>
                                    <p:animEffect transition="in" filter="wipe(left)">
                                      <p:cBhvr>
                                        <p:cTn id="18" dur="500"/>
                                        <p:tgtEl>
                                          <p:spTgt spid="1331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33149"/>
                                        </p:tgtEl>
                                        <p:attrNameLst>
                                          <p:attrName>style.visibility</p:attrName>
                                        </p:attrNameLst>
                                      </p:cBhvr>
                                      <p:to>
                                        <p:strVal val="visible"/>
                                      </p:to>
                                    </p:set>
                                    <p:animEffect transition="in" filter="blinds(horizontal)">
                                      <p:cBhvr>
                                        <p:cTn id="23" dur="500"/>
                                        <p:tgtEl>
                                          <p:spTgt spid="133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p:bldP spid="133124" grpId="0"/>
      <p:bldP spid="13314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6"/>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62</a:t>
            </a:fld>
            <a:r>
              <a:rPr lang="zh-CN" altLang="en-US" sz="1400" dirty="0">
                <a:ea typeface="楷体_GB2312"/>
              </a:rPr>
              <a:t>）</a:t>
            </a:r>
          </a:p>
        </p:txBody>
      </p:sp>
      <p:sp>
        <p:nvSpPr>
          <p:cNvPr id="82947" name="Text Box 3"/>
          <p:cNvSpPr txBox="1"/>
          <p:nvPr/>
        </p:nvSpPr>
        <p:spPr>
          <a:xfrm>
            <a:off x="128588" y="200025"/>
            <a:ext cx="8847137" cy="17081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     </a:t>
            </a:r>
            <a:r>
              <a:rPr lang="zh-CN" altLang="en-US" sz="2800" b="1" dirty="0">
                <a:latin typeface="黑体" panose="02010609060101010101" pitchFamily="49" charset="-122"/>
                <a:ea typeface="黑体" panose="02010609060101010101" pitchFamily="49" charset="-122"/>
              </a:rPr>
              <a:t>为了在逻辑问题的研究中使逻辑函数能和惟一的表达式对应，引入了逻辑函数表达式的标准形式。常用的有逻辑函数的标准与</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或形式和标准或</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与形式。标准与</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或形式是由逻辑函数的最小项相或构成。</a:t>
            </a:r>
            <a:endParaRPr lang="zh-CN" altLang="en-US" sz="2400" b="1" dirty="0">
              <a:ea typeface="楷体_GB2312"/>
            </a:endParaRPr>
          </a:p>
        </p:txBody>
      </p:sp>
      <p:grpSp>
        <p:nvGrpSpPr>
          <p:cNvPr id="134154" name="Group 10"/>
          <p:cNvGrpSpPr/>
          <p:nvPr/>
        </p:nvGrpSpPr>
        <p:grpSpPr>
          <a:xfrm>
            <a:off x="168275" y="2436813"/>
            <a:ext cx="8847138" cy="2563812"/>
            <a:chOff x="106" y="1535"/>
            <a:chExt cx="5573" cy="1615"/>
          </a:xfrm>
        </p:grpSpPr>
        <p:sp>
          <p:nvSpPr>
            <p:cNvPr id="82951" name="Text Box 5"/>
            <p:cNvSpPr txBox="1"/>
            <p:nvPr/>
          </p:nvSpPr>
          <p:spPr>
            <a:xfrm>
              <a:off x="106" y="1535"/>
              <a:ext cx="5573" cy="123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800" dirty="0">
                  <a:solidFill>
                    <a:srgbClr val="993300"/>
                  </a:solidFill>
                  <a:latin typeface="黑体" panose="02010609060101010101" pitchFamily="49" charset="-122"/>
                  <a:ea typeface="黑体" panose="02010609060101010101" pitchFamily="49" charset="-122"/>
                </a:rPr>
                <a:t>  </a:t>
              </a:r>
              <a:r>
                <a:rPr lang="zh-CN" altLang="en-US" sz="2400" b="1" dirty="0">
                  <a:solidFill>
                    <a:srgbClr val="CC3300"/>
                  </a:solidFill>
                  <a:latin typeface="黑体" panose="02010609060101010101" pitchFamily="49" charset="-122"/>
                  <a:ea typeface="黑体" panose="02010609060101010101" pitchFamily="49" charset="-122"/>
                </a:rPr>
                <a:t>定义：</a:t>
              </a:r>
              <a:r>
                <a:rPr lang="zh-CN" altLang="en-US" sz="2400" b="1" dirty="0">
                  <a:latin typeface="黑体" panose="02010609060101010101" pitchFamily="49" charset="-122"/>
                  <a:ea typeface="黑体" panose="02010609060101010101" pitchFamily="49" charset="-122"/>
                </a:rPr>
                <a:t>如果一个具有</a:t>
              </a:r>
              <a:r>
                <a:rPr lang="en-US" altLang="zh-CN" sz="2400" b="1" dirty="0">
                  <a:latin typeface="黑体" panose="02010609060101010101" pitchFamily="49" charset="-122"/>
                  <a:ea typeface="黑体" panose="02010609060101010101" pitchFamily="49" charset="-122"/>
                </a:rPr>
                <a:t>n</a:t>
              </a:r>
              <a:r>
                <a:rPr lang="zh-CN" altLang="en-US" sz="2400" b="1" dirty="0">
                  <a:latin typeface="黑体" panose="02010609060101010101" pitchFamily="49" charset="-122"/>
                  <a:ea typeface="黑体" panose="02010609060101010101" pitchFamily="49" charset="-122"/>
                </a:rPr>
                <a:t>个变量的函数的与项包含</a:t>
              </a:r>
              <a:r>
                <a:rPr lang="zh-CN" altLang="en-US" sz="2400" b="1" dirty="0">
                  <a:solidFill>
                    <a:srgbClr val="FF0000"/>
                  </a:solidFill>
                  <a:latin typeface="黑体" panose="02010609060101010101" pitchFamily="49" charset="-122"/>
                  <a:ea typeface="黑体" panose="02010609060101010101" pitchFamily="49" charset="-122"/>
                </a:rPr>
                <a:t>全部</a:t>
              </a:r>
              <a:r>
                <a:rPr lang="en-US" altLang="zh-CN" sz="2400" b="1" dirty="0">
                  <a:latin typeface="黑体" panose="02010609060101010101" pitchFamily="49" charset="-122"/>
                  <a:ea typeface="黑体" panose="02010609060101010101" pitchFamily="49" charset="-122"/>
                </a:rPr>
                <a:t>n</a:t>
              </a:r>
              <a:r>
                <a:rPr lang="zh-CN" altLang="zh-CN" sz="2400" b="1" dirty="0">
                  <a:latin typeface="黑体" panose="02010609060101010101" pitchFamily="49" charset="-122"/>
                  <a:ea typeface="黑体" panose="02010609060101010101" pitchFamily="49" charset="-122"/>
                </a:rPr>
                <a:t>个变量</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每个变量都以</a:t>
              </a:r>
              <a:r>
                <a:rPr lang="zh-CN" altLang="zh-CN" sz="2400" b="1" dirty="0">
                  <a:solidFill>
                    <a:srgbClr val="FF0000"/>
                  </a:solidFill>
                  <a:latin typeface="黑体" panose="02010609060101010101" pitchFamily="49" charset="-122"/>
                  <a:ea typeface="黑体" panose="02010609060101010101" pitchFamily="49" charset="-122"/>
                </a:rPr>
                <a:t>原变量</a:t>
              </a:r>
              <a:r>
                <a:rPr lang="zh-CN" altLang="zh-CN" sz="2400" b="1" dirty="0">
                  <a:latin typeface="黑体" panose="02010609060101010101" pitchFamily="49" charset="-122"/>
                  <a:ea typeface="黑体" panose="02010609060101010101" pitchFamily="49" charset="-122"/>
                </a:rPr>
                <a:t>或</a:t>
              </a:r>
              <a:r>
                <a:rPr lang="zh-CN" altLang="zh-CN" sz="2400" b="1" dirty="0">
                  <a:solidFill>
                    <a:srgbClr val="FF0000"/>
                  </a:solidFill>
                  <a:latin typeface="黑体" panose="02010609060101010101" pitchFamily="49" charset="-122"/>
                  <a:ea typeface="黑体" panose="02010609060101010101" pitchFamily="49" charset="-122"/>
                </a:rPr>
                <a:t>反变量</a:t>
              </a:r>
              <a:r>
                <a:rPr lang="zh-CN" altLang="zh-CN" sz="2400" b="1" dirty="0">
                  <a:latin typeface="黑体" panose="02010609060101010101" pitchFamily="49" charset="-122"/>
                  <a:ea typeface="黑体" panose="02010609060101010101" pitchFamily="49" charset="-122"/>
                </a:rPr>
                <a:t>形式</a:t>
              </a:r>
              <a:r>
                <a:rPr lang="zh-CN" altLang="zh-CN" sz="2400" b="1" dirty="0">
                  <a:solidFill>
                    <a:srgbClr val="FF0000"/>
                  </a:solidFill>
                  <a:latin typeface="黑体" panose="02010609060101010101" pitchFamily="49" charset="-122"/>
                  <a:ea typeface="黑体" panose="02010609060101010101" pitchFamily="49" charset="-122"/>
                </a:rPr>
                <a:t>出现</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且</a:t>
              </a:r>
              <a:r>
                <a:rPr lang="zh-CN" altLang="zh-CN" sz="2400" b="1" dirty="0">
                  <a:solidFill>
                    <a:srgbClr val="FF0000"/>
                  </a:solidFill>
                  <a:latin typeface="黑体" panose="02010609060101010101" pitchFamily="49" charset="-122"/>
                  <a:ea typeface="黑体" panose="02010609060101010101" pitchFamily="49" charset="-122"/>
                </a:rPr>
                <a:t>仅</a:t>
              </a:r>
              <a:r>
                <a:rPr lang="zh-CN" altLang="zh-CN" sz="2400" b="1" dirty="0">
                  <a:latin typeface="黑体" panose="02010609060101010101" pitchFamily="49" charset="-122"/>
                  <a:ea typeface="黑体" panose="02010609060101010101" pitchFamily="49" charset="-122"/>
                </a:rPr>
                <a:t>出现</a:t>
              </a:r>
              <a:r>
                <a:rPr lang="zh-CN" altLang="zh-CN" sz="2400" b="1" dirty="0">
                  <a:solidFill>
                    <a:srgbClr val="FF0000"/>
                  </a:solidFill>
                  <a:latin typeface="黑体" panose="02010609060101010101" pitchFamily="49" charset="-122"/>
                  <a:ea typeface="黑体" panose="02010609060101010101" pitchFamily="49" charset="-122"/>
                </a:rPr>
                <a:t>一次</a:t>
              </a:r>
              <a:r>
                <a:rPr lang="zh-CN" altLang="zh-CN" sz="2400" b="1" dirty="0">
                  <a:latin typeface="黑体" panose="02010609060101010101" pitchFamily="49" charset="-122"/>
                  <a:ea typeface="黑体" panose="02010609060101010101" pitchFamily="49" charset="-122"/>
                </a:rPr>
                <a:t>，则这个</a:t>
              </a:r>
              <a:r>
                <a:rPr lang="zh-CN" altLang="en-US" sz="2400" b="1" dirty="0">
                  <a:latin typeface="黑体" panose="02010609060101010101" pitchFamily="49" charset="-122"/>
                  <a:ea typeface="黑体" panose="02010609060101010101" pitchFamily="49" charset="-122"/>
                </a:rPr>
                <a:t>与</a:t>
              </a:r>
              <a:r>
                <a:rPr lang="zh-CN" altLang="zh-CN" sz="2400" b="1" dirty="0">
                  <a:latin typeface="黑体" panose="02010609060101010101" pitchFamily="49" charset="-122"/>
                  <a:ea typeface="黑体" panose="02010609060101010101" pitchFamily="49" charset="-122"/>
                </a:rPr>
                <a:t>项被称为最</a:t>
              </a:r>
              <a:r>
                <a:rPr lang="zh-CN" altLang="en-US" sz="2400" b="1" dirty="0">
                  <a:latin typeface="黑体" panose="02010609060101010101" pitchFamily="49" charset="-122"/>
                  <a:ea typeface="黑体" panose="02010609060101010101" pitchFamily="49" charset="-122"/>
                </a:rPr>
                <a:t>小</a:t>
              </a:r>
              <a:r>
                <a:rPr lang="zh-CN" altLang="zh-CN" sz="2400" b="1" dirty="0">
                  <a:latin typeface="黑体" panose="02010609060101010101" pitchFamily="49" charset="-122"/>
                  <a:ea typeface="黑体" panose="02010609060101010101" pitchFamily="49" charset="-122"/>
                </a:rPr>
                <a:t>项，也叫标准</a:t>
              </a:r>
              <a:r>
                <a:rPr lang="zh-CN" altLang="en-US" sz="2400" b="1" dirty="0">
                  <a:latin typeface="黑体" panose="02010609060101010101" pitchFamily="49" charset="-122"/>
                  <a:ea typeface="黑体" panose="02010609060101010101" pitchFamily="49" charset="-122"/>
                </a:rPr>
                <a:t>与项</a:t>
              </a:r>
              <a:r>
                <a:rPr lang="zh-CN"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 </a:t>
              </a:r>
            </a:p>
            <a:p>
              <a:pPr marL="0" lvl="0" indent="0" eaLnBrk="1" hangingPunct="1">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n</a:t>
              </a:r>
              <a:r>
                <a:rPr lang="zh-CN" altLang="en-US" sz="2400" b="1" dirty="0">
                  <a:latin typeface="黑体" panose="02010609060101010101" pitchFamily="49" charset="-122"/>
                  <a:ea typeface="黑体" panose="02010609060101010101" pitchFamily="49" charset="-122"/>
                </a:rPr>
                <a:t>个变量的最小项共有</a:t>
              </a:r>
              <a:r>
                <a:rPr lang="en-US" altLang="zh-CN" sz="2400" b="1" dirty="0">
                  <a:latin typeface="黑体" panose="02010609060101010101" pitchFamily="49" charset="-122"/>
                  <a:ea typeface="黑体" panose="02010609060101010101" pitchFamily="49" charset="-122"/>
                </a:rPr>
                <a:t>2</a:t>
              </a:r>
              <a:r>
                <a:rPr lang="en-US" altLang="zh-CN" sz="2400" b="1" baseline="30000" dirty="0">
                  <a:latin typeface="黑体" panose="02010609060101010101" pitchFamily="49" charset="-122"/>
                  <a:ea typeface="黑体" panose="02010609060101010101" pitchFamily="49" charset="-122"/>
                </a:rPr>
                <a:t>n</a:t>
              </a:r>
              <a:r>
                <a:rPr lang="zh-CN" altLang="en-US" sz="2400" b="1" dirty="0">
                  <a:latin typeface="黑体" panose="02010609060101010101" pitchFamily="49" charset="-122"/>
                  <a:ea typeface="黑体" panose="02010609060101010101" pitchFamily="49" charset="-122"/>
                </a:rPr>
                <a:t>个。例如，</a:t>
              </a: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个变量</a:t>
              </a:r>
              <a:r>
                <a:rPr lang="en-US" altLang="zh-CN" sz="2400" b="1" i="1" dirty="0">
                  <a:ea typeface="黑体" panose="02010609060101010101" pitchFamily="49" charset="-122"/>
                </a:rPr>
                <a:t>A</a:t>
              </a:r>
              <a:r>
                <a:rPr lang="zh-CN" altLang="en-US" sz="2400" b="1" i="1" dirty="0">
                  <a:ea typeface="黑体" panose="02010609060101010101" pitchFamily="49" charset="-122"/>
                </a:rPr>
                <a:t>、</a:t>
              </a:r>
              <a:r>
                <a:rPr lang="en-US" altLang="zh-CN" sz="2400" b="1" i="1" dirty="0">
                  <a:ea typeface="黑体" panose="02010609060101010101" pitchFamily="49" charset="-122"/>
                </a:rPr>
                <a:t>B</a:t>
              </a:r>
              <a:r>
                <a:rPr lang="zh-CN" altLang="en-US" sz="2400" b="1" i="1" dirty="0">
                  <a:ea typeface="黑体" panose="02010609060101010101" pitchFamily="49" charset="-122"/>
                </a:rPr>
                <a:t>、</a:t>
              </a:r>
              <a:r>
                <a:rPr lang="en-US" altLang="zh-CN" sz="2400" b="1" i="1" dirty="0">
                  <a:ea typeface="黑体" panose="02010609060101010101" pitchFamily="49" charset="-122"/>
                </a:rPr>
                <a:t>C</a:t>
              </a:r>
              <a:r>
                <a:rPr lang="zh-CN" altLang="en-US" sz="2400" b="1" dirty="0">
                  <a:latin typeface="黑体" panose="02010609060101010101" pitchFamily="49" charset="-122"/>
                  <a:ea typeface="黑体" panose="02010609060101010101" pitchFamily="49" charset="-122"/>
                </a:rPr>
                <a:t>可以构成</a:t>
              </a:r>
              <a:r>
                <a:rPr lang="en-US" altLang="zh-CN" sz="2400" b="1" dirty="0">
                  <a:latin typeface="黑体" panose="02010609060101010101" pitchFamily="49" charset="-122"/>
                  <a:ea typeface="黑体" panose="02010609060101010101" pitchFamily="49" charset="-122"/>
                </a:rPr>
                <a:t>8</a:t>
              </a:r>
              <a:r>
                <a:rPr lang="zh-CN" altLang="en-US" sz="2400" b="1" dirty="0">
                  <a:latin typeface="黑体" panose="02010609060101010101" pitchFamily="49" charset="-122"/>
                  <a:ea typeface="黑体" panose="02010609060101010101" pitchFamily="49" charset="-122"/>
                </a:rPr>
                <a:t>个最小项，分别是：</a:t>
              </a:r>
            </a:p>
          </p:txBody>
        </p:sp>
        <p:graphicFrame>
          <p:nvGraphicFramePr>
            <p:cNvPr id="82952" name="Object 6"/>
            <p:cNvGraphicFramePr>
              <a:graphicFrameLocks noChangeAspect="1"/>
            </p:cNvGraphicFramePr>
            <p:nvPr/>
          </p:nvGraphicFramePr>
          <p:xfrm>
            <a:off x="649" y="2826"/>
            <a:ext cx="4456" cy="324"/>
          </p:xfrm>
          <a:graphic>
            <a:graphicData uri="http://schemas.openxmlformats.org/presentationml/2006/ole">
              <mc:AlternateContent xmlns:mc="http://schemas.openxmlformats.org/markup-compatibility/2006">
                <mc:Choice xmlns:v="urn:schemas-microsoft-com:vml" Requires="v">
                  <p:oleObj spid="_x0000_s23555" r:id="rId4" imgW="57273825" imgH="4171950" progId="Equation.3">
                    <p:embed/>
                  </p:oleObj>
                </mc:Choice>
                <mc:Fallback>
                  <p:oleObj r:id="rId4" imgW="57273825" imgH="4171950" progId="Equation.3">
                    <p:embed/>
                    <p:pic>
                      <p:nvPicPr>
                        <p:cNvPr id="0" name="图片 3136"/>
                        <p:cNvPicPr/>
                        <p:nvPr/>
                      </p:nvPicPr>
                      <p:blipFill>
                        <a:blip r:embed="rId5"/>
                        <a:stretch>
                          <a:fillRect/>
                        </a:stretch>
                      </p:blipFill>
                      <p:spPr>
                        <a:xfrm>
                          <a:off x="649" y="2826"/>
                          <a:ext cx="4456" cy="324"/>
                        </a:xfrm>
                        <a:prstGeom prst="rect">
                          <a:avLst/>
                        </a:prstGeom>
                        <a:noFill/>
                        <a:ln w="38100">
                          <a:noFill/>
                          <a:miter/>
                        </a:ln>
                      </p:spPr>
                    </p:pic>
                  </p:oleObj>
                </mc:Fallback>
              </mc:AlternateContent>
            </a:graphicData>
          </a:graphic>
        </p:graphicFrame>
      </p:grpSp>
      <p:sp>
        <p:nvSpPr>
          <p:cNvPr id="134151" name="Text Box 7"/>
          <p:cNvSpPr txBox="1"/>
          <p:nvPr/>
        </p:nvSpPr>
        <p:spPr>
          <a:xfrm>
            <a:off x="449263" y="1935163"/>
            <a:ext cx="4427537" cy="519112"/>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CC3300"/>
                </a:solidFill>
                <a:latin typeface="黑体" panose="02010609060101010101" pitchFamily="49" charset="-122"/>
                <a:ea typeface="黑体" panose="02010609060101010101" pitchFamily="49" charset="-122"/>
              </a:rPr>
              <a:t>1</a:t>
            </a:r>
            <a:r>
              <a:rPr lang="zh-CN" altLang="en-US" sz="2800" b="1" dirty="0">
                <a:solidFill>
                  <a:srgbClr val="CC3300"/>
                </a:solidFill>
                <a:latin typeface="黑体" panose="02010609060101010101" pitchFamily="49" charset="-122"/>
                <a:ea typeface="黑体" panose="02010609060101010101" pitchFamily="49" charset="-122"/>
              </a:rPr>
              <a:t>、最小项的概念</a:t>
            </a:r>
          </a:p>
        </p:txBody>
      </p:sp>
      <p:sp>
        <p:nvSpPr>
          <p:cNvPr id="134153" name="Text Box 9"/>
          <p:cNvSpPr txBox="1"/>
          <p:nvPr/>
        </p:nvSpPr>
        <p:spPr>
          <a:xfrm>
            <a:off x="217488" y="5011738"/>
            <a:ext cx="8723312" cy="1552575"/>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这</a:t>
            </a:r>
            <a:r>
              <a:rPr lang="en-US" altLang="zh-CN" sz="2400" b="1" dirty="0">
                <a:latin typeface="黑体" panose="02010609060101010101" pitchFamily="49" charset="-122"/>
                <a:ea typeface="黑体" panose="02010609060101010101" pitchFamily="49" charset="-122"/>
              </a:rPr>
              <a:t>8</a:t>
            </a:r>
            <a:r>
              <a:rPr lang="zh-CN" altLang="en-US" sz="2400" b="1" dirty="0">
                <a:latin typeface="黑体" panose="02010609060101010101" pitchFamily="49" charset="-122"/>
                <a:ea typeface="黑体" panose="02010609060101010101" pitchFamily="49" charset="-122"/>
              </a:rPr>
              <a:t>个乘积项共同的特点是：</a:t>
            </a:r>
          </a:p>
          <a:p>
            <a:pPr marL="0" lvl="0" indent="0" eaLnBrk="1" hangingPunct="1">
              <a:spcBef>
                <a:spcPct val="0"/>
              </a:spcBef>
              <a:buNone/>
            </a:pPr>
            <a:r>
              <a:rPr lang="zh-CN" altLang="en-US" sz="2400" b="1" dirty="0">
                <a:latin typeface="黑体" panose="02010609060101010101" pitchFamily="49" charset="-122"/>
                <a:ea typeface="黑体" panose="02010609060101010101" pitchFamily="49" charset="-122"/>
              </a:rPr>
              <a:t>⑴ 每个乘积项都有三个因子。</a:t>
            </a:r>
          </a:p>
          <a:p>
            <a:pPr marL="0" lvl="0" indent="0" eaLnBrk="1" hangingPunct="1">
              <a:spcBef>
                <a:spcPct val="0"/>
              </a:spcBef>
              <a:buNone/>
            </a:pPr>
            <a:r>
              <a:rPr lang="zh-CN" altLang="en-US" sz="2400" b="1" dirty="0">
                <a:latin typeface="黑体" panose="02010609060101010101" pitchFamily="49" charset="-122"/>
                <a:ea typeface="黑体" panose="02010609060101010101" pitchFamily="49" charset="-122"/>
              </a:rPr>
              <a:t>⑵ 每一个变量都以原变量或反变量的形式，作为一个因子在乘积项中出现且仅出现一次。</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51"/>
                                        </p:tgtEl>
                                        <p:attrNameLst>
                                          <p:attrName>style.visibility</p:attrName>
                                        </p:attrNameLst>
                                      </p:cBhvr>
                                      <p:to>
                                        <p:strVal val="visible"/>
                                      </p:to>
                                    </p:set>
                                    <p:animEffect transition="in" filter="blinds(horizontal)">
                                      <p:cBhvr>
                                        <p:cTn id="7" dur="500"/>
                                        <p:tgtEl>
                                          <p:spTgt spid="1341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4154"/>
                                        </p:tgtEl>
                                        <p:attrNameLst>
                                          <p:attrName>style.visibility</p:attrName>
                                        </p:attrNameLst>
                                      </p:cBhvr>
                                      <p:to>
                                        <p:strVal val="visible"/>
                                      </p:to>
                                    </p:set>
                                    <p:animEffect transition="in" filter="wipe(left)">
                                      <p:cBhvr>
                                        <p:cTn id="12" dur="500"/>
                                        <p:tgtEl>
                                          <p:spTgt spid="1341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4153"/>
                                        </p:tgtEl>
                                        <p:attrNameLst>
                                          <p:attrName>style.visibility</p:attrName>
                                        </p:attrNameLst>
                                      </p:cBhvr>
                                      <p:to>
                                        <p:strVal val="visible"/>
                                      </p:to>
                                    </p:set>
                                    <p:animEffect transition="in" filter="blinds(horizontal)">
                                      <p:cBhvr>
                                        <p:cTn id="17" dur="500"/>
                                        <p:tgtEl>
                                          <p:spTgt spid="134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1" grpId="0"/>
      <p:bldP spid="13415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6"/>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63</a:t>
            </a:fld>
            <a:r>
              <a:rPr lang="zh-CN" altLang="en-US" sz="1400" dirty="0">
                <a:ea typeface="楷体_GB2312"/>
              </a:rPr>
              <a:t>）</a:t>
            </a:r>
          </a:p>
        </p:txBody>
      </p:sp>
      <p:grpSp>
        <p:nvGrpSpPr>
          <p:cNvPr id="144394" name="Group 10"/>
          <p:cNvGrpSpPr/>
          <p:nvPr/>
        </p:nvGrpSpPr>
        <p:grpSpPr>
          <a:xfrm>
            <a:off x="296863" y="1076325"/>
            <a:ext cx="8596312" cy="2139950"/>
            <a:chOff x="187" y="678"/>
            <a:chExt cx="5415" cy="1348"/>
          </a:xfrm>
        </p:grpSpPr>
        <p:sp>
          <p:nvSpPr>
            <p:cNvPr id="85001" name="Text Box 3"/>
            <p:cNvSpPr txBox="1"/>
            <p:nvPr/>
          </p:nvSpPr>
          <p:spPr>
            <a:xfrm>
              <a:off x="187" y="678"/>
              <a:ext cx="5415" cy="134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为了书写方便，常对最小项进行编号，用</a:t>
              </a:r>
              <a:r>
                <a:rPr lang="en-US" altLang="zh-CN" sz="2800" b="1" i="1" dirty="0">
                  <a:ea typeface="黑体" panose="02010609060101010101" pitchFamily="49" charset="-122"/>
                </a:rPr>
                <a:t>m</a:t>
              </a:r>
              <a:r>
                <a:rPr lang="en-US" altLang="zh-CN" sz="2800" b="1" i="1" baseline="-25000" dirty="0">
                  <a:ea typeface="黑体" panose="02010609060101010101" pitchFamily="49" charset="-122"/>
                </a:rPr>
                <a:t>i</a:t>
              </a:r>
              <a:r>
                <a:rPr lang="en-US" altLang="zh-CN" sz="2800" b="1" dirty="0">
                  <a:ea typeface="黑体" panose="02010609060101010101" pitchFamily="49" charset="-122"/>
                </a:rPr>
                <a:t> </a:t>
              </a:r>
              <a:r>
                <a:rPr lang="zh-CN" altLang="en-US" sz="2800" b="1" dirty="0">
                  <a:ea typeface="黑体" panose="02010609060101010101" pitchFamily="49" charset="-122"/>
                </a:rPr>
                <a:t>表示，</a:t>
              </a:r>
              <a:r>
                <a:rPr lang="zh-CN" altLang="en-US" sz="2800" b="1" dirty="0">
                  <a:latin typeface="黑体" panose="02010609060101010101" pitchFamily="49" charset="-122"/>
                  <a:ea typeface="黑体" panose="02010609060101010101" pitchFamily="49" charset="-122"/>
                </a:rPr>
                <a:t>下标</a:t>
              </a:r>
              <a:r>
                <a:rPr lang="en-US" altLang="zh-CN" sz="2800" b="1" i="1" dirty="0">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的取值规则是：按照变量顺序将最小项中的原变量用</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表示，反变量用</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表示，由此得到一个二进制数，与该二进制数对应的十进制数即下标</a:t>
              </a:r>
              <a:r>
                <a:rPr lang="en-US" altLang="zh-CN" sz="2800" b="1" i="1" dirty="0">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的值。</a:t>
              </a:r>
              <a:r>
                <a:rPr lang="zh-CN" altLang="en-US" sz="2800" b="1" dirty="0">
                  <a:ea typeface="黑体" panose="02010609060101010101" pitchFamily="49" charset="-122"/>
                </a:rPr>
                <a:t>例如最小项           可用</a:t>
              </a:r>
              <a:r>
                <a:rPr lang="en-US" altLang="zh-CN" sz="2800" b="1" i="1" dirty="0">
                  <a:ea typeface="黑体" panose="02010609060101010101" pitchFamily="49" charset="-122"/>
                </a:rPr>
                <a:t>m</a:t>
              </a:r>
              <a:r>
                <a:rPr lang="en-US" altLang="zh-CN" sz="2800" b="1" i="1" baseline="-25000" dirty="0">
                  <a:ea typeface="黑体" panose="02010609060101010101" pitchFamily="49" charset="-122"/>
                </a:rPr>
                <a:t>5</a:t>
              </a:r>
              <a:r>
                <a:rPr lang="en-US" altLang="zh-CN" sz="2800" b="1" dirty="0">
                  <a:ea typeface="黑体" panose="02010609060101010101" pitchFamily="49" charset="-122"/>
                </a:rPr>
                <a:t> </a:t>
              </a:r>
              <a:r>
                <a:rPr lang="zh-CN" altLang="en-US" sz="2800" b="1" dirty="0">
                  <a:ea typeface="黑体" panose="02010609060101010101" pitchFamily="49" charset="-122"/>
                </a:rPr>
                <a:t>表示。</a:t>
              </a:r>
              <a:r>
                <a:rPr lang="zh-CN" altLang="en-US" sz="2800" dirty="0">
                  <a:ea typeface="黑体" panose="02010609060101010101" pitchFamily="49" charset="-122"/>
                </a:rPr>
                <a:t>          </a:t>
              </a:r>
            </a:p>
          </p:txBody>
        </p:sp>
        <p:graphicFrame>
          <p:nvGraphicFramePr>
            <p:cNvPr id="85002" name="Object 4"/>
            <p:cNvGraphicFramePr>
              <a:graphicFrameLocks noChangeAspect="1"/>
            </p:cNvGraphicFramePr>
            <p:nvPr/>
          </p:nvGraphicFramePr>
          <p:xfrm>
            <a:off x="470" y="1699"/>
            <a:ext cx="538" cy="327"/>
          </p:xfrm>
          <a:graphic>
            <a:graphicData uri="http://schemas.openxmlformats.org/presentationml/2006/ole">
              <mc:AlternateContent xmlns:mc="http://schemas.openxmlformats.org/markup-compatibility/2006">
                <mc:Choice xmlns:v="urn:schemas-microsoft-com:vml" Requires="v">
                  <p:oleObj spid="_x0000_s24583" r:id="rId3" imgW="6143625" imgH="3733800" progId="Equation.3">
                    <p:embed/>
                  </p:oleObj>
                </mc:Choice>
                <mc:Fallback>
                  <p:oleObj r:id="rId3" imgW="6143625" imgH="3733800" progId="Equation.3">
                    <p:embed/>
                    <p:pic>
                      <p:nvPicPr>
                        <p:cNvPr id="0" name="图片 3134"/>
                        <p:cNvPicPr/>
                        <p:nvPr/>
                      </p:nvPicPr>
                      <p:blipFill>
                        <a:blip r:embed="rId4"/>
                        <a:stretch>
                          <a:fillRect/>
                        </a:stretch>
                      </p:blipFill>
                      <p:spPr>
                        <a:xfrm>
                          <a:off x="470" y="1699"/>
                          <a:ext cx="538" cy="327"/>
                        </a:xfrm>
                        <a:prstGeom prst="rect">
                          <a:avLst/>
                        </a:prstGeom>
                        <a:noFill/>
                        <a:ln w="38100">
                          <a:noFill/>
                          <a:miter/>
                        </a:ln>
                      </p:spPr>
                    </p:pic>
                  </p:oleObj>
                </mc:Fallback>
              </mc:AlternateContent>
            </a:graphicData>
          </a:graphic>
        </p:graphicFrame>
      </p:grpSp>
      <p:grpSp>
        <p:nvGrpSpPr>
          <p:cNvPr id="144389" name="Group 5"/>
          <p:cNvGrpSpPr/>
          <p:nvPr/>
        </p:nvGrpSpPr>
        <p:grpSpPr>
          <a:xfrm>
            <a:off x="134938" y="3348038"/>
            <a:ext cx="8847137" cy="3087687"/>
            <a:chOff x="85" y="119"/>
            <a:chExt cx="5573" cy="1945"/>
          </a:xfrm>
        </p:grpSpPr>
        <p:sp>
          <p:nvSpPr>
            <p:cNvPr id="84998" name="Text Box 6"/>
            <p:cNvSpPr txBox="1"/>
            <p:nvPr/>
          </p:nvSpPr>
          <p:spPr>
            <a:xfrm>
              <a:off x="85" y="119"/>
              <a:ext cx="5573" cy="1884"/>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en-US" altLang="zh-CN" sz="2800" b="1" dirty="0">
                  <a:solidFill>
                    <a:srgbClr val="CC3300"/>
                  </a:solidFill>
                  <a:latin typeface="黑体" panose="02010609060101010101" pitchFamily="49" charset="-122"/>
                  <a:ea typeface="黑体" panose="02010609060101010101" pitchFamily="49" charset="-122"/>
                </a:rPr>
                <a:t>3</a:t>
              </a:r>
              <a:r>
                <a:rPr lang="zh-CN" altLang="en-US" sz="2800" b="1" dirty="0">
                  <a:solidFill>
                    <a:srgbClr val="CC3300"/>
                  </a:solidFill>
                  <a:latin typeface="黑体" panose="02010609060101010101" pitchFamily="49" charset="-122"/>
                  <a:ea typeface="黑体" panose="02010609060101010101" pitchFamily="49" charset="-122"/>
                </a:rPr>
                <a:t>、最小项的性质 ：</a:t>
              </a:r>
            </a:p>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  ⑴、任意一个最小项</a:t>
              </a:r>
              <a:r>
                <a:rPr lang="en-US" altLang="zh-CN" sz="2800" b="1" i="1" dirty="0">
                  <a:ea typeface="黑体" panose="02010609060101010101" pitchFamily="49" charset="-122"/>
                </a:rPr>
                <a:t>m</a:t>
              </a:r>
              <a:r>
                <a:rPr lang="en-US" altLang="zh-CN" sz="2800" b="1" i="1" baseline="-25000" dirty="0">
                  <a:ea typeface="黑体" panose="02010609060101010101" pitchFamily="49" charset="-122"/>
                </a:rPr>
                <a:t>i </a:t>
              </a:r>
              <a:r>
                <a:rPr lang="zh-CN" altLang="en-US" sz="2800" b="1" dirty="0">
                  <a:latin typeface="黑体" panose="02010609060101010101" pitchFamily="49" charset="-122"/>
                  <a:ea typeface="黑体" panose="02010609060101010101" pitchFamily="49" charset="-122"/>
                </a:rPr>
                <a:t>，只有变量的一组取值使</a:t>
              </a:r>
              <a:r>
                <a:rPr lang="en-US" altLang="zh-CN" sz="2800" b="1" i="1" dirty="0">
                  <a:ea typeface="黑体" panose="02010609060101010101" pitchFamily="49" charset="-122"/>
                </a:rPr>
                <a:t>m</a:t>
              </a:r>
              <a:r>
                <a:rPr lang="en-US" altLang="zh-CN" sz="2800" b="1" i="1" baseline="-25000" dirty="0">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，而变量取其它值时，</a:t>
              </a:r>
              <a:r>
                <a:rPr lang="en-US" altLang="zh-CN" sz="2800" b="1" i="1" dirty="0">
                  <a:ea typeface="黑体" panose="02010609060101010101" pitchFamily="49" charset="-122"/>
                </a:rPr>
                <a:t>m</a:t>
              </a:r>
              <a:r>
                <a:rPr lang="en-US" altLang="zh-CN" sz="2800" b="1" i="1" baseline="-25000" dirty="0">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0</a:t>
              </a:r>
              <a:r>
                <a:rPr lang="zh-CN" altLang="en-US" sz="24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例如，         ，只有</a:t>
              </a:r>
              <a:r>
                <a:rPr lang="en-US" altLang="zh-CN" sz="2800" b="1" i="1" dirty="0">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a:t>
              </a:r>
              <a:r>
                <a:rPr lang="en-US" altLang="zh-CN" sz="2800" b="1" i="1" dirty="0">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a:t>
              </a:r>
              <a:r>
                <a:rPr lang="en-US" altLang="zh-CN" sz="2800" b="1" i="1" dirty="0">
                  <a:ea typeface="黑体" panose="02010609060101010101" pitchFamily="49" charset="-122"/>
                </a:rPr>
                <a:t>C</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时，</a:t>
              </a:r>
              <a:r>
                <a:rPr lang="en-US" altLang="zh-CN" sz="2800" b="1" i="1" dirty="0">
                  <a:ea typeface="黑体" panose="02010609060101010101" pitchFamily="49" charset="-122"/>
                </a:rPr>
                <a:t>m</a:t>
              </a:r>
              <a:r>
                <a:rPr lang="en-US" altLang="zh-CN" sz="2800" b="1" baseline="-25000" dirty="0">
                  <a:ea typeface="黑体" panose="02010609060101010101" pitchFamily="49" charset="-122"/>
                </a:rPr>
                <a:t>6</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a:t>
              </a:r>
            </a:p>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  ⑵、相同变量构成的两个不同最小项相与为</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。即当</a:t>
              </a:r>
              <a:r>
                <a:rPr lang="en-US" altLang="zh-CN" sz="2800" b="1" i="1" dirty="0">
                  <a:ea typeface="黑体" panose="02010609060101010101" pitchFamily="49" charset="-122"/>
                </a:rPr>
                <a:t>i≠j</a:t>
              </a:r>
              <a:r>
                <a:rPr lang="zh-CN" altLang="en-US" sz="2800" b="1" dirty="0">
                  <a:latin typeface="黑体" panose="02010609060101010101" pitchFamily="49" charset="-122"/>
                  <a:ea typeface="黑体" panose="02010609060101010101" pitchFamily="49" charset="-122"/>
                </a:rPr>
                <a:t>时，</a:t>
              </a:r>
              <a:r>
                <a:rPr lang="en-US" altLang="zh-CN" sz="2800" b="1" i="1" dirty="0">
                  <a:ea typeface="黑体" panose="02010609060101010101" pitchFamily="49" charset="-122"/>
                </a:rPr>
                <a:t>m</a:t>
              </a:r>
              <a:r>
                <a:rPr lang="en-US" altLang="zh-CN" sz="2800" b="1" i="1" baseline="-25000" dirty="0">
                  <a:ea typeface="黑体" panose="02010609060101010101" pitchFamily="49" charset="-122"/>
                </a:rPr>
                <a:t>i</a:t>
              </a:r>
              <a:r>
                <a:rPr lang="en-US" altLang="zh-CN" sz="2800" b="1" i="1" dirty="0">
                  <a:ea typeface="黑体" panose="02010609060101010101" pitchFamily="49" charset="-122"/>
                </a:rPr>
                <a:t>·m</a:t>
              </a:r>
              <a:r>
                <a:rPr lang="en-US" altLang="zh-CN" sz="2800" b="1" i="1" baseline="-25000" dirty="0">
                  <a:ea typeface="黑体" panose="02010609060101010101" pitchFamily="49" charset="-122"/>
                </a:rPr>
                <a:t>j</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。例如，                     。</a:t>
              </a:r>
            </a:p>
          </p:txBody>
        </p:sp>
        <p:graphicFrame>
          <p:nvGraphicFramePr>
            <p:cNvPr id="84999" name="Object 7"/>
            <p:cNvGraphicFramePr>
              <a:graphicFrameLocks noChangeAspect="1"/>
            </p:cNvGraphicFramePr>
            <p:nvPr/>
          </p:nvGraphicFramePr>
          <p:xfrm>
            <a:off x="2167" y="1695"/>
            <a:ext cx="2211" cy="369"/>
          </p:xfrm>
          <a:graphic>
            <a:graphicData uri="http://schemas.openxmlformats.org/presentationml/2006/ole">
              <mc:AlternateContent xmlns:mc="http://schemas.openxmlformats.org/markup-compatibility/2006">
                <mc:Choice xmlns:v="urn:schemas-microsoft-com:vml" Requires="v">
                  <p:oleObj spid="_x0000_s24584" r:id="rId5" imgW="26327100" imgH="4391025" progId="Equation.3">
                    <p:embed/>
                  </p:oleObj>
                </mc:Choice>
                <mc:Fallback>
                  <p:oleObj r:id="rId5" imgW="26327100" imgH="4391025" progId="Equation.3">
                    <p:embed/>
                    <p:pic>
                      <p:nvPicPr>
                        <p:cNvPr id="0" name="图片 3135"/>
                        <p:cNvPicPr/>
                        <p:nvPr/>
                      </p:nvPicPr>
                      <p:blipFill>
                        <a:blip r:embed="rId6"/>
                        <a:stretch>
                          <a:fillRect/>
                        </a:stretch>
                      </p:blipFill>
                      <p:spPr>
                        <a:xfrm>
                          <a:off x="2167" y="1695"/>
                          <a:ext cx="2211" cy="369"/>
                        </a:xfrm>
                        <a:prstGeom prst="rect">
                          <a:avLst/>
                        </a:prstGeom>
                        <a:noFill/>
                        <a:ln w="38100">
                          <a:noFill/>
                          <a:miter/>
                        </a:ln>
                      </p:spPr>
                    </p:pic>
                  </p:oleObj>
                </mc:Fallback>
              </mc:AlternateContent>
            </a:graphicData>
          </a:graphic>
        </p:graphicFrame>
        <p:graphicFrame>
          <p:nvGraphicFramePr>
            <p:cNvPr id="85000" name="Object 8"/>
            <p:cNvGraphicFramePr>
              <a:graphicFrameLocks noChangeAspect="1"/>
            </p:cNvGraphicFramePr>
            <p:nvPr/>
          </p:nvGraphicFramePr>
          <p:xfrm>
            <a:off x="3506" y="694"/>
            <a:ext cx="992" cy="367"/>
          </p:xfrm>
          <a:graphic>
            <a:graphicData uri="http://schemas.openxmlformats.org/presentationml/2006/ole">
              <mc:AlternateContent xmlns:mc="http://schemas.openxmlformats.org/markup-compatibility/2006">
                <mc:Choice xmlns:v="urn:schemas-microsoft-com:vml" Requires="v">
                  <p:oleObj spid="_x0000_s24585" r:id="rId7" imgW="11849100" imgH="4391025" progId="Equation.3">
                    <p:embed/>
                  </p:oleObj>
                </mc:Choice>
                <mc:Fallback>
                  <p:oleObj r:id="rId7" imgW="11849100" imgH="4391025" progId="Equation.3">
                    <p:embed/>
                    <p:pic>
                      <p:nvPicPr>
                        <p:cNvPr id="0" name="图片 3145"/>
                        <p:cNvPicPr/>
                        <p:nvPr/>
                      </p:nvPicPr>
                      <p:blipFill>
                        <a:blip r:embed="rId8"/>
                        <a:stretch>
                          <a:fillRect/>
                        </a:stretch>
                      </p:blipFill>
                      <p:spPr>
                        <a:xfrm>
                          <a:off x="3506" y="694"/>
                          <a:ext cx="992" cy="367"/>
                        </a:xfrm>
                        <a:prstGeom prst="rect">
                          <a:avLst/>
                        </a:prstGeom>
                        <a:noFill/>
                        <a:ln w="38100">
                          <a:noFill/>
                          <a:miter/>
                        </a:ln>
                      </p:spPr>
                    </p:pic>
                  </p:oleObj>
                </mc:Fallback>
              </mc:AlternateContent>
            </a:graphicData>
          </a:graphic>
        </p:graphicFrame>
      </p:grpSp>
      <p:sp>
        <p:nvSpPr>
          <p:cNvPr id="84997" name="Text Box 9"/>
          <p:cNvSpPr txBox="1"/>
          <p:nvPr/>
        </p:nvSpPr>
        <p:spPr>
          <a:xfrm>
            <a:off x="449263" y="449263"/>
            <a:ext cx="4427537" cy="519112"/>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CC3300"/>
                </a:solidFill>
                <a:latin typeface="黑体" panose="02010609060101010101" pitchFamily="49" charset="-122"/>
                <a:ea typeface="黑体" panose="02010609060101010101" pitchFamily="49" charset="-122"/>
              </a:rPr>
              <a:t>2</a:t>
            </a:r>
            <a:r>
              <a:rPr lang="zh-CN" altLang="en-US" sz="2800" b="1" dirty="0">
                <a:solidFill>
                  <a:srgbClr val="CC3300"/>
                </a:solidFill>
                <a:latin typeface="黑体" panose="02010609060101010101" pitchFamily="49" charset="-122"/>
                <a:ea typeface="黑体" panose="02010609060101010101" pitchFamily="49" charset="-122"/>
              </a:rPr>
              <a:t>、最小项的编号</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4394"/>
                                        </p:tgtEl>
                                        <p:attrNameLst>
                                          <p:attrName>style.visibility</p:attrName>
                                        </p:attrNameLst>
                                      </p:cBhvr>
                                      <p:to>
                                        <p:strVal val="visible"/>
                                      </p:to>
                                    </p:set>
                                    <p:animEffect transition="in" filter="blinds(horizontal)">
                                      <p:cBhvr>
                                        <p:cTn id="7" dur="500"/>
                                        <p:tgtEl>
                                          <p:spTgt spid="1443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4389"/>
                                        </p:tgtEl>
                                        <p:attrNameLst>
                                          <p:attrName>style.visibility</p:attrName>
                                        </p:attrNameLst>
                                      </p:cBhvr>
                                      <p:to>
                                        <p:strVal val="visible"/>
                                      </p:to>
                                    </p:set>
                                    <p:anim calcmode="lin" valueType="num">
                                      <p:cBhvr additive="base">
                                        <p:cTn id="12" dur="500" fill="hold"/>
                                        <p:tgtEl>
                                          <p:spTgt spid="144389"/>
                                        </p:tgtEl>
                                        <p:attrNameLst>
                                          <p:attrName>ppt_x</p:attrName>
                                        </p:attrNameLst>
                                      </p:cBhvr>
                                      <p:tavLst>
                                        <p:tav tm="0">
                                          <p:val>
                                            <p:strVal val="#ppt_x"/>
                                          </p:val>
                                        </p:tav>
                                        <p:tav tm="100000">
                                          <p:val>
                                            <p:strVal val="#ppt_x"/>
                                          </p:val>
                                        </p:tav>
                                      </p:tavLst>
                                    </p:anim>
                                    <p:anim calcmode="lin" valueType="num">
                                      <p:cBhvr additive="base">
                                        <p:cTn id="13" dur="500" fill="hold"/>
                                        <p:tgtEl>
                                          <p:spTgt spid="1443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8"/>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64</a:t>
            </a:fld>
            <a:r>
              <a:rPr lang="zh-CN" altLang="en-US" sz="1400" dirty="0">
                <a:ea typeface="楷体_GB2312"/>
              </a:rPr>
              <a:t>）</a:t>
            </a:r>
          </a:p>
        </p:txBody>
      </p:sp>
      <p:sp>
        <p:nvSpPr>
          <p:cNvPr id="86019" name="Text Box 2"/>
          <p:cNvSpPr txBox="1"/>
          <p:nvPr/>
        </p:nvSpPr>
        <p:spPr>
          <a:xfrm>
            <a:off x="134938" y="188913"/>
            <a:ext cx="8847137" cy="290512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⑶</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个变量的全部最小项相或为</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。或说全部最小项之和等于</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，即∑</a:t>
            </a:r>
            <a:r>
              <a:rPr lang="en-US" altLang="zh-CN" sz="2800" b="1" i="1" dirty="0">
                <a:ea typeface="黑体" panose="02010609060101010101" pitchFamily="49" charset="-122"/>
              </a:rPr>
              <a:t>m</a:t>
            </a:r>
            <a:r>
              <a:rPr lang="en-US" altLang="zh-CN" sz="2800" b="1" i="1" baseline="-25000" dirty="0">
                <a:ea typeface="黑体" panose="02010609060101010101" pitchFamily="49" charset="-122"/>
              </a:rPr>
              <a:t>i</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。例如，</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变量最小项之和</a:t>
            </a:r>
          </a:p>
          <a:p>
            <a:pPr marL="0" lvl="0" indent="0" eaLnBrk="1" hangingPunct="1">
              <a:lnSpc>
                <a:spcPct val="120000"/>
              </a:lnSpc>
              <a:spcBef>
                <a:spcPct val="0"/>
              </a:spcBef>
              <a:buNone/>
            </a:pPr>
            <a:endParaRPr lang="zh-CN" altLang="en-US" sz="2800" b="1" dirty="0">
              <a:latin typeface="黑体" panose="02010609060101010101" pitchFamily="49" charset="-122"/>
              <a:ea typeface="黑体" panose="02010609060101010101" pitchFamily="49" charset="-122"/>
            </a:endParaRPr>
          </a:p>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  ⑷、</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个变量构成的最小项有</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个相邻最小项。相邻最小项是指除一个变量互为相反外，其余部分均相同的最小项。例如，           。</a:t>
            </a:r>
          </a:p>
        </p:txBody>
      </p:sp>
      <p:graphicFrame>
        <p:nvGraphicFramePr>
          <p:cNvPr id="86020" name="Object 3"/>
          <p:cNvGraphicFramePr>
            <a:graphicFrameLocks noGrp="1" noChangeAspect="1"/>
          </p:cNvGraphicFramePr>
          <p:nvPr>
            <p:ph sz="quarter" idx="3" hasCustomPrompt="1"/>
          </p:nvPr>
        </p:nvGraphicFramePr>
        <p:xfrm>
          <a:off x="2185988" y="2573338"/>
          <a:ext cx="1981200" cy="534987"/>
        </p:xfrm>
        <a:graphic>
          <a:graphicData uri="http://schemas.openxmlformats.org/presentationml/2006/ole">
            <mc:AlternateContent xmlns:mc="http://schemas.openxmlformats.org/markup-compatibility/2006">
              <mc:Choice xmlns:v="urn:schemas-microsoft-com:vml" Requires="v">
                <p:oleObj spid="_x0000_s25611" r:id="rId3" imgW="13820775" imgH="3733800" progId="Equation.3">
                  <p:embed/>
                </p:oleObj>
              </mc:Choice>
              <mc:Fallback>
                <p:oleObj r:id="rId3" imgW="13820775" imgH="3733800" progId="Equation.3">
                  <p:embed/>
                  <p:pic>
                    <p:nvPicPr>
                      <p:cNvPr id="0" name="图片 3143"/>
                      <p:cNvPicPr/>
                      <p:nvPr/>
                    </p:nvPicPr>
                    <p:blipFill>
                      <a:blip r:embed="rId4"/>
                      <a:srcRect/>
                      <a:stretch>
                        <a:fillRect/>
                      </a:stretch>
                    </p:blipFill>
                    <p:spPr>
                      <a:xfrm>
                        <a:off x="2185988" y="2573338"/>
                        <a:ext cx="1981200" cy="534987"/>
                      </a:xfrm>
                      <a:prstGeom prst="rect">
                        <a:avLst/>
                      </a:prstGeom>
                      <a:noFill/>
                      <a:ln w="38100">
                        <a:miter/>
                      </a:ln>
                    </p:spPr>
                  </p:pic>
                </p:oleObj>
              </mc:Fallback>
            </mc:AlternateContent>
          </a:graphicData>
        </a:graphic>
      </p:graphicFrame>
      <p:graphicFrame>
        <p:nvGraphicFramePr>
          <p:cNvPr id="86021" name="Object 4"/>
          <p:cNvGraphicFramePr>
            <a:graphicFrameLocks noGrp="1" noChangeAspect="1"/>
          </p:cNvGraphicFramePr>
          <p:nvPr>
            <p:ph sz="quarter" idx="4" hasCustomPrompt="1"/>
          </p:nvPr>
        </p:nvGraphicFramePr>
        <p:xfrm>
          <a:off x="1016000" y="1042988"/>
          <a:ext cx="7065963" cy="619125"/>
        </p:xfrm>
        <a:graphic>
          <a:graphicData uri="http://schemas.openxmlformats.org/presentationml/2006/ole">
            <mc:AlternateContent xmlns:mc="http://schemas.openxmlformats.org/markup-compatibility/2006">
              <mc:Choice xmlns:v="urn:schemas-microsoft-com:vml" Requires="v">
                <p:oleObj spid="_x0000_s25612" r:id="rId5" imgW="50025300" imgH="4391025" progId="Equation.3">
                  <p:embed/>
                </p:oleObj>
              </mc:Choice>
              <mc:Fallback>
                <p:oleObj r:id="rId5" imgW="50025300" imgH="4391025" progId="Equation.3">
                  <p:embed/>
                  <p:pic>
                    <p:nvPicPr>
                      <p:cNvPr id="0" name="图片 3139"/>
                      <p:cNvPicPr/>
                      <p:nvPr/>
                    </p:nvPicPr>
                    <p:blipFill>
                      <a:blip r:embed="rId6"/>
                      <a:srcRect/>
                      <a:stretch>
                        <a:fillRect/>
                      </a:stretch>
                    </p:blipFill>
                    <p:spPr>
                      <a:xfrm>
                        <a:off x="1016000" y="1042988"/>
                        <a:ext cx="7065963" cy="619125"/>
                      </a:xfrm>
                      <a:prstGeom prst="rect">
                        <a:avLst/>
                      </a:prstGeom>
                      <a:noFill/>
                      <a:ln w="38100">
                        <a:miter/>
                      </a:ln>
                    </p:spPr>
                  </p:pic>
                </p:oleObj>
              </mc:Fallback>
            </mc:AlternateContent>
          </a:graphicData>
        </a:graphic>
      </p:graphicFrame>
      <p:graphicFrame>
        <p:nvGraphicFramePr>
          <p:cNvPr id="86022" name="Object 6"/>
          <p:cNvGraphicFramePr>
            <a:graphicFrameLocks noGrp="1" noChangeAspect="1"/>
          </p:cNvGraphicFramePr>
          <p:nvPr>
            <p:ph sz="quarter" idx="2" hasCustomPrompt="1"/>
          </p:nvPr>
        </p:nvGraphicFramePr>
        <p:xfrm>
          <a:off x="3762375" y="3249613"/>
          <a:ext cx="1800225" cy="679450"/>
        </p:xfrm>
        <a:graphic>
          <a:graphicData uri="http://schemas.openxmlformats.org/presentationml/2006/ole">
            <mc:AlternateContent xmlns:mc="http://schemas.openxmlformats.org/markup-compatibility/2006">
              <mc:Choice xmlns:v="urn:schemas-microsoft-com:vml" Requires="v">
                <p:oleObj spid="_x0000_s25613" r:id="rId7" imgW="11630025" imgH="4391025" progId="Equation.3">
                  <p:embed/>
                </p:oleObj>
              </mc:Choice>
              <mc:Fallback>
                <p:oleObj r:id="rId7" imgW="11630025" imgH="4391025" progId="Equation.3">
                  <p:embed/>
                  <p:pic>
                    <p:nvPicPr>
                      <p:cNvPr id="0" name="图片 3140"/>
                      <p:cNvPicPr/>
                      <p:nvPr/>
                    </p:nvPicPr>
                    <p:blipFill>
                      <a:blip r:embed="rId8"/>
                      <a:srcRect/>
                      <a:stretch>
                        <a:fillRect/>
                      </a:stretch>
                    </p:blipFill>
                    <p:spPr>
                      <a:xfrm>
                        <a:off x="3762375" y="3249613"/>
                        <a:ext cx="1800225" cy="679450"/>
                      </a:xfrm>
                      <a:prstGeom prst="rect">
                        <a:avLst/>
                      </a:prstGeom>
                      <a:noFill/>
                      <a:ln w="38100">
                        <a:miter/>
                      </a:ln>
                    </p:spPr>
                  </p:pic>
                </p:oleObj>
              </mc:Fallback>
            </mc:AlternateContent>
          </a:graphicData>
        </a:graphic>
      </p:graphicFrame>
      <p:sp>
        <p:nvSpPr>
          <p:cNvPr id="86023" name="Text Box 7"/>
          <p:cNvSpPr txBox="1"/>
          <p:nvPr/>
        </p:nvSpPr>
        <p:spPr>
          <a:xfrm>
            <a:off x="250825" y="3298825"/>
            <a:ext cx="864076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例如，</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变量最小项          ，其相邻项有</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个：</a:t>
            </a:r>
            <a:endParaRPr lang="zh-CN" altLang="en-US" sz="2400" b="1" dirty="0">
              <a:ea typeface="黑体" panose="02010609060101010101" pitchFamily="49" charset="-122"/>
            </a:endParaRPr>
          </a:p>
        </p:txBody>
      </p:sp>
      <p:graphicFrame>
        <p:nvGraphicFramePr>
          <p:cNvPr id="86024" name="Object 8"/>
          <p:cNvGraphicFramePr>
            <a:graphicFrameLocks noGrp="1" noChangeAspect="1"/>
          </p:cNvGraphicFramePr>
          <p:nvPr>
            <p:ph sz="quarter" idx="3" hasCustomPrompt="1"/>
          </p:nvPr>
        </p:nvGraphicFramePr>
        <p:xfrm>
          <a:off x="134938" y="3870325"/>
          <a:ext cx="8893175" cy="573088"/>
        </p:xfrm>
        <a:graphic>
          <a:graphicData uri="http://schemas.openxmlformats.org/presentationml/2006/ole">
            <mc:AlternateContent xmlns:mc="http://schemas.openxmlformats.org/markup-compatibility/2006">
              <mc:Choice xmlns:v="urn:schemas-microsoft-com:vml" Requires="v">
                <p:oleObj spid="_x0000_s25614" r:id="rId9" imgW="68027550" imgH="4391025" progId="Equation.3">
                  <p:embed/>
                </p:oleObj>
              </mc:Choice>
              <mc:Fallback>
                <p:oleObj r:id="rId9" imgW="68027550" imgH="4391025" progId="Equation.3">
                  <p:embed/>
                  <p:pic>
                    <p:nvPicPr>
                      <p:cNvPr id="0" name="图片 3141"/>
                      <p:cNvPicPr/>
                      <p:nvPr/>
                    </p:nvPicPr>
                    <p:blipFill>
                      <a:blip r:embed="rId10"/>
                      <a:srcRect/>
                      <a:stretch>
                        <a:fillRect/>
                      </a:stretch>
                    </p:blipFill>
                    <p:spPr>
                      <a:xfrm>
                        <a:off x="134938" y="3870325"/>
                        <a:ext cx="8893175" cy="573088"/>
                      </a:xfrm>
                      <a:prstGeom prst="rect">
                        <a:avLst/>
                      </a:prstGeom>
                      <a:noFill/>
                      <a:ln w="38100">
                        <a:miter/>
                      </a:ln>
                    </p:spPr>
                  </p:pic>
                </p:oleObj>
              </mc:Fallback>
            </mc:AlternateContent>
          </a:graphicData>
        </a:graphic>
      </p:graphicFrame>
      <p:grpSp>
        <p:nvGrpSpPr>
          <p:cNvPr id="136201" name="Group 9"/>
          <p:cNvGrpSpPr/>
          <p:nvPr/>
        </p:nvGrpSpPr>
        <p:grpSpPr>
          <a:xfrm>
            <a:off x="206375" y="4598988"/>
            <a:ext cx="8640763" cy="1630362"/>
            <a:chOff x="130" y="2387"/>
            <a:chExt cx="5443" cy="1027"/>
          </a:xfrm>
        </p:grpSpPr>
        <p:sp>
          <p:nvSpPr>
            <p:cNvPr id="86026" name="Text Box 10"/>
            <p:cNvSpPr txBox="1"/>
            <p:nvPr/>
          </p:nvSpPr>
          <p:spPr>
            <a:xfrm>
              <a:off x="130" y="2387"/>
              <a:ext cx="5443" cy="59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ea typeface="黑体" panose="02010609060101010101" pitchFamily="49" charset="-122"/>
                </a:rPr>
                <a:t>    </a:t>
              </a:r>
              <a:r>
                <a:rPr lang="zh-CN" altLang="en-US" sz="2800" b="1" dirty="0">
                  <a:ea typeface="黑体" panose="02010609060101010101" pitchFamily="49" charset="-122"/>
                </a:rPr>
                <a:t>具有相邻性的两个最小项之</a:t>
              </a:r>
              <a:r>
                <a:rPr lang="zh-CN" altLang="en-US" sz="2800" b="1" dirty="0">
                  <a:solidFill>
                    <a:schemeClr val="tx2"/>
                  </a:solidFill>
                  <a:ea typeface="黑体" panose="02010609060101010101" pitchFamily="49" charset="-122"/>
                </a:rPr>
                <a:t>和</a:t>
              </a:r>
              <a:r>
                <a:rPr lang="zh-CN" altLang="en-US" sz="2800" b="1" dirty="0">
                  <a:ea typeface="黑体" panose="02010609060101010101" pitchFamily="49" charset="-122"/>
                </a:rPr>
                <a:t>可以合并为一项并消去一个变量。例如：</a:t>
              </a:r>
            </a:p>
          </p:txBody>
        </p:sp>
        <p:graphicFrame>
          <p:nvGraphicFramePr>
            <p:cNvPr id="86027" name="Object 11"/>
            <p:cNvGraphicFramePr>
              <a:graphicFrameLocks noChangeAspect="1"/>
            </p:cNvGraphicFramePr>
            <p:nvPr/>
          </p:nvGraphicFramePr>
          <p:xfrm>
            <a:off x="612" y="3010"/>
            <a:ext cx="4139" cy="404"/>
          </p:xfrm>
          <a:graphic>
            <a:graphicData uri="http://schemas.openxmlformats.org/presentationml/2006/ole">
              <mc:AlternateContent xmlns:mc="http://schemas.openxmlformats.org/markup-compatibility/2006">
                <mc:Choice xmlns:v="urn:schemas-microsoft-com:vml" Requires="v">
                  <p:oleObj spid="_x0000_s25615" r:id="rId11" imgW="44986575" imgH="4391025" progId="Equation.3">
                    <p:embed/>
                  </p:oleObj>
                </mc:Choice>
                <mc:Fallback>
                  <p:oleObj r:id="rId11" imgW="44986575" imgH="4391025" progId="Equation.3">
                    <p:embed/>
                    <p:pic>
                      <p:nvPicPr>
                        <p:cNvPr id="0" name="图片 3146"/>
                        <p:cNvPicPr/>
                        <p:nvPr/>
                      </p:nvPicPr>
                      <p:blipFill>
                        <a:blip r:embed="rId12"/>
                        <a:stretch>
                          <a:fillRect/>
                        </a:stretch>
                      </p:blipFill>
                      <p:spPr>
                        <a:xfrm>
                          <a:off x="612" y="3010"/>
                          <a:ext cx="4139" cy="404"/>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6201"/>
                                        </p:tgtEl>
                                        <p:attrNameLst>
                                          <p:attrName>style.visibility</p:attrName>
                                        </p:attrNameLst>
                                      </p:cBhvr>
                                      <p:to>
                                        <p:strVal val="visible"/>
                                      </p:to>
                                    </p:set>
                                    <p:anim calcmode="lin" valueType="num">
                                      <p:cBhvr additive="base">
                                        <p:cTn id="7" dur="500" fill="hold"/>
                                        <p:tgtEl>
                                          <p:spTgt spid="136201"/>
                                        </p:tgtEl>
                                        <p:attrNameLst>
                                          <p:attrName>ppt_x</p:attrName>
                                        </p:attrNameLst>
                                      </p:cBhvr>
                                      <p:tavLst>
                                        <p:tav tm="0">
                                          <p:val>
                                            <p:strVal val="1+#ppt_w/2"/>
                                          </p:val>
                                        </p:tav>
                                        <p:tav tm="100000">
                                          <p:val>
                                            <p:strVal val="#ppt_x"/>
                                          </p:val>
                                        </p:tav>
                                      </p:tavLst>
                                    </p:anim>
                                    <p:anim calcmode="lin" valueType="num">
                                      <p:cBhvr additive="base">
                                        <p:cTn id="8" dur="500" fill="hold"/>
                                        <p:tgtEl>
                                          <p:spTgt spid="1362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65</a:t>
            </a:fld>
            <a:r>
              <a:rPr lang="zh-CN" altLang="en-US" sz="1400" dirty="0">
                <a:ea typeface="楷体_GB2312"/>
              </a:rPr>
              <a:t>）</a:t>
            </a:r>
          </a:p>
        </p:txBody>
      </p:sp>
      <p:grpSp>
        <p:nvGrpSpPr>
          <p:cNvPr id="87043" name="Group 7"/>
          <p:cNvGrpSpPr/>
          <p:nvPr/>
        </p:nvGrpSpPr>
        <p:grpSpPr>
          <a:xfrm>
            <a:off x="161925" y="608013"/>
            <a:ext cx="8756650" cy="5521325"/>
            <a:chOff x="102" y="383"/>
            <a:chExt cx="5516" cy="3478"/>
          </a:xfrm>
        </p:grpSpPr>
        <p:sp>
          <p:nvSpPr>
            <p:cNvPr id="87044" name="Text Box 3"/>
            <p:cNvSpPr txBox="1"/>
            <p:nvPr/>
          </p:nvSpPr>
          <p:spPr>
            <a:xfrm>
              <a:off x="102" y="383"/>
              <a:ext cx="5516" cy="295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tx2"/>
                  </a:solidFill>
                  <a:latin typeface="黑体" panose="02010609060101010101" pitchFamily="49" charset="-122"/>
                  <a:ea typeface="黑体" panose="02010609060101010101" pitchFamily="49" charset="-122"/>
                </a:rPr>
                <a:t>  </a:t>
              </a:r>
              <a:r>
                <a:rPr lang="en-US" altLang="zh-CN" sz="2800" b="1" dirty="0">
                  <a:solidFill>
                    <a:srgbClr val="CC3300"/>
                  </a:solidFill>
                  <a:latin typeface="黑体" panose="02010609060101010101" pitchFamily="49" charset="-122"/>
                  <a:ea typeface="黑体" panose="02010609060101010101" pitchFamily="49" charset="-122"/>
                </a:rPr>
                <a:t>4</a:t>
              </a:r>
              <a:r>
                <a:rPr lang="zh-CN" altLang="en-US" sz="2800" b="1" dirty="0">
                  <a:solidFill>
                    <a:srgbClr val="CC3300"/>
                  </a:solidFill>
                  <a:latin typeface="黑体" panose="02010609060101010101" pitchFamily="49" charset="-122"/>
                  <a:ea typeface="黑体" panose="02010609060101010101" pitchFamily="49" charset="-122"/>
                </a:rPr>
                <a:t>、逻辑函数的标准与</a:t>
              </a:r>
              <a:r>
                <a:rPr lang="en-US" altLang="zh-CN" sz="2800" b="1" dirty="0">
                  <a:solidFill>
                    <a:srgbClr val="CC3300"/>
                  </a:solidFill>
                  <a:latin typeface="黑体" panose="02010609060101010101" pitchFamily="49" charset="-122"/>
                  <a:ea typeface="黑体" panose="02010609060101010101" pitchFamily="49" charset="-122"/>
                </a:rPr>
                <a:t>-</a:t>
              </a:r>
              <a:r>
                <a:rPr lang="zh-CN" altLang="en-US" sz="2800" b="1" dirty="0">
                  <a:solidFill>
                    <a:srgbClr val="CC3300"/>
                  </a:solidFill>
                  <a:latin typeface="黑体" panose="02010609060101010101" pitchFamily="49" charset="-122"/>
                  <a:ea typeface="黑体" panose="02010609060101010101" pitchFamily="49" charset="-122"/>
                </a:rPr>
                <a:t>或表达式</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a:t>
              </a:r>
              <a:r>
                <a:rPr lang="zh-CN" altLang="zh-CN" sz="2800" b="1" dirty="0">
                  <a:latin typeface="黑体" panose="02010609060101010101" pitchFamily="49" charset="-122"/>
                  <a:ea typeface="黑体" panose="02010609060101010101" pitchFamily="49" charset="-122"/>
                </a:rPr>
                <a:t>由</a:t>
              </a:r>
              <a:r>
                <a:rPr lang="zh-CN" altLang="en-US" sz="2800" b="1" dirty="0">
                  <a:latin typeface="黑体" panose="02010609060101010101" pitchFamily="49" charset="-122"/>
                  <a:ea typeface="黑体" panose="02010609060101010101" pitchFamily="49" charset="-122"/>
                </a:rPr>
                <a:t>若干</a:t>
              </a:r>
              <a:r>
                <a:rPr lang="zh-CN" altLang="zh-CN" sz="2800" b="1" dirty="0">
                  <a:latin typeface="黑体" panose="02010609060101010101" pitchFamily="49" charset="-122"/>
                  <a:ea typeface="黑体" panose="02010609060101010101" pitchFamily="49" charset="-122"/>
                </a:rPr>
                <a:t>最小项</a:t>
              </a:r>
              <a:r>
                <a:rPr lang="zh-CN" altLang="en-US" sz="2800" b="1" dirty="0">
                  <a:latin typeface="黑体" panose="02010609060101010101" pitchFamily="49" charset="-122"/>
                  <a:ea typeface="黑体" panose="02010609060101010101" pitchFamily="49" charset="-122"/>
                </a:rPr>
                <a:t>相或构成的逻辑</a:t>
              </a:r>
              <a:r>
                <a:rPr lang="zh-CN" altLang="zh-CN" sz="2800" b="1" dirty="0">
                  <a:latin typeface="黑体" panose="02010609060101010101" pitchFamily="49" charset="-122"/>
                  <a:ea typeface="黑体" panose="02010609060101010101" pitchFamily="49" charset="-122"/>
                </a:rPr>
                <a:t>表达式称为</a:t>
              </a:r>
              <a:r>
                <a:rPr lang="zh-CN" altLang="en-US" sz="2800" b="1" dirty="0">
                  <a:latin typeface="黑体" panose="02010609060101010101" pitchFamily="49" charset="-122"/>
                  <a:ea typeface="黑体" panose="02010609060101010101" pitchFamily="49" charset="-122"/>
                </a:rPr>
                <a:t>标准</a:t>
              </a:r>
              <a:r>
                <a:rPr lang="zh-CN" altLang="en-US" sz="2800" b="1" dirty="0">
                  <a:ea typeface="黑体" panose="02010609060101010101" pitchFamily="49" charset="-122"/>
                </a:rPr>
                <a:t>“</a:t>
              </a:r>
              <a:r>
                <a:rPr lang="zh-CN" altLang="en-US" sz="2800" b="1" dirty="0">
                  <a:solidFill>
                    <a:schemeClr val="tx2"/>
                  </a:solidFill>
                  <a:latin typeface="黑体" panose="02010609060101010101" pitchFamily="49" charset="-122"/>
                  <a:ea typeface="黑体" panose="02010609060101010101" pitchFamily="49" charset="-122"/>
                </a:rPr>
                <a:t>与</a:t>
              </a:r>
              <a:r>
                <a:rPr lang="en-US" altLang="zh-CN" sz="2800" b="1" dirty="0">
                  <a:solidFill>
                    <a:schemeClr val="tx2"/>
                  </a:solidFill>
                  <a:latin typeface="黑体" panose="02010609060101010101" pitchFamily="49" charset="-122"/>
                  <a:ea typeface="黑体" panose="02010609060101010101" pitchFamily="49" charset="-122"/>
                </a:rPr>
                <a:t>-</a:t>
              </a:r>
              <a:r>
                <a:rPr lang="zh-CN" altLang="en-US" sz="2800" b="1" dirty="0">
                  <a:solidFill>
                    <a:schemeClr val="tx2"/>
                  </a:solidFill>
                  <a:latin typeface="黑体" panose="02010609060101010101" pitchFamily="49" charset="-122"/>
                  <a:ea typeface="黑体" panose="02010609060101010101" pitchFamily="49" charset="-122"/>
                </a:rPr>
                <a:t>或</a:t>
              </a:r>
              <a:r>
                <a:rPr lang="zh-CN" altLang="en-US" sz="2800" b="1" dirty="0">
                  <a:ea typeface="黑体" panose="02010609060101010101" pitchFamily="49" charset="-122"/>
                </a:rPr>
                <a:t>”</a:t>
              </a:r>
              <a:r>
                <a:rPr lang="zh-CN" altLang="zh-CN" sz="2800" b="1" dirty="0">
                  <a:latin typeface="黑体" panose="02010609060101010101" pitchFamily="49" charset="-122"/>
                  <a:ea typeface="黑体" panose="02010609060101010101" pitchFamily="49" charset="-122"/>
                </a:rPr>
                <a:t>表达式</a:t>
              </a:r>
              <a:r>
                <a:rPr lang="zh-CN" altLang="en-US" sz="2800" b="1" dirty="0">
                  <a:latin typeface="黑体" panose="02010609060101010101" pitchFamily="49" charset="-122"/>
                  <a:ea typeface="黑体" panose="02010609060101010101" pitchFamily="49" charset="-122"/>
                </a:rPr>
                <a:t>，也叫做最小项表达式</a:t>
              </a:r>
              <a:r>
                <a:rPr lang="zh-CN" altLang="zh-CN"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标准与</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或表达式为：</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a:t>
              </a:r>
              <a:r>
                <a:rPr lang="en-US" altLang="zh-CN" sz="2800" b="1" i="1" dirty="0">
                  <a:ea typeface="黑体" panose="02010609060101010101" pitchFamily="49" charset="-122"/>
                </a:rPr>
                <a:t>Y=∑m</a:t>
              </a:r>
              <a:r>
                <a:rPr lang="en-US" altLang="zh-CN" sz="2800" b="1" i="1" baseline="-25000" dirty="0">
                  <a:ea typeface="黑体" panose="02010609060101010101" pitchFamily="49" charset="-122"/>
                </a:rPr>
                <a:t>i</a:t>
              </a:r>
              <a:r>
                <a:rPr lang="en-US" altLang="zh-CN" sz="2800" b="1" i="1" dirty="0">
                  <a:ea typeface="黑体" panose="02010609060101010101" pitchFamily="49" charset="-122"/>
                </a:rPr>
                <a:t> (i= 0, 1, 2…n)</a:t>
              </a:r>
              <a:r>
                <a:rPr lang="en-US" altLang="zh-CN" sz="2800" b="1" i="1" dirty="0">
                  <a:latin typeface="黑体" panose="02010609060101010101" pitchFamily="49" charset="-122"/>
                  <a:ea typeface="黑体" panose="02010609060101010101" pitchFamily="49" charset="-122"/>
                </a:rPr>
                <a:t></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例如，                     为</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变量构成的</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个最小项，对这</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个最小项进行</a:t>
              </a:r>
              <a:r>
                <a:rPr lang="zh-CN" altLang="en-US"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或</a:t>
              </a:r>
              <a:r>
                <a:rPr lang="zh-CN" altLang="en-US"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运算，即可得到一个</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变量函数的标准</a:t>
              </a:r>
              <a:r>
                <a:rPr lang="zh-CN" altLang="en-US"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与</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或</a:t>
              </a:r>
              <a:r>
                <a:rPr lang="zh-CN" altLang="en-US"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表达式</a:t>
              </a:r>
            </a:p>
            <a:p>
              <a:pPr marL="0" lvl="0" indent="0" eaLnBrk="1" hangingPunct="1">
                <a:spcBef>
                  <a:spcPct val="0"/>
                </a:spcBef>
                <a:buNone/>
              </a:pPr>
              <a:endParaRPr lang="zh-CN" altLang="en-US" sz="2800" b="1" dirty="0">
                <a:latin typeface="黑体" panose="02010609060101010101" pitchFamily="49" charset="-122"/>
                <a:ea typeface="黑体" panose="02010609060101010101" pitchFamily="49" charset="-122"/>
              </a:endParaRPr>
            </a:p>
            <a:p>
              <a:pPr marL="0" lvl="0" indent="0" eaLnBrk="1" hangingPunct="1">
                <a:spcBef>
                  <a:spcPct val="0"/>
                </a:spcBef>
                <a:buNone/>
              </a:pPr>
              <a:endParaRPr lang="zh-CN" altLang="en-US" sz="2800" b="1" dirty="0">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该函数表达式又可简写为</a:t>
              </a:r>
            </a:p>
          </p:txBody>
        </p:sp>
        <p:graphicFrame>
          <p:nvGraphicFramePr>
            <p:cNvPr id="87045" name="Object 4"/>
            <p:cNvGraphicFramePr>
              <a:graphicFrameLocks noChangeAspect="1"/>
            </p:cNvGraphicFramePr>
            <p:nvPr/>
          </p:nvGraphicFramePr>
          <p:xfrm>
            <a:off x="651" y="2594"/>
            <a:ext cx="4141" cy="336"/>
          </p:xfrm>
          <a:graphic>
            <a:graphicData uri="http://schemas.openxmlformats.org/presentationml/2006/ole">
              <mc:AlternateContent xmlns:mc="http://schemas.openxmlformats.org/markup-compatibility/2006">
                <mc:Choice xmlns:v="urn:schemas-microsoft-com:vml" Requires="v">
                  <p:oleObj spid="_x0000_s26631" r:id="rId3" imgW="42567225" imgH="4171950" progId="Equation.3">
                    <p:embed/>
                  </p:oleObj>
                </mc:Choice>
                <mc:Fallback>
                  <p:oleObj r:id="rId3" imgW="42567225" imgH="4171950" progId="Equation.3">
                    <p:embed/>
                    <p:pic>
                      <p:nvPicPr>
                        <p:cNvPr id="0" name="图片 3142"/>
                        <p:cNvPicPr/>
                        <p:nvPr/>
                      </p:nvPicPr>
                      <p:blipFill>
                        <a:blip r:embed="rId4"/>
                        <a:stretch>
                          <a:fillRect/>
                        </a:stretch>
                      </p:blipFill>
                      <p:spPr>
                        <a:xfrm>
                          <a:off x="651" y="2594"/>
                          <a:ext cx="4141" cy="336"/>
                        </a:xfrm>
                        <a:prstGeom prst="rect">
                          <a:avLst/>
                        </a:prstGeom>
                        <a:noFill/>
                        <a:ln w="38100">
                          <a:noFill/>
                          <a:miter/>
                        </a:ln>
                      </p:spPr>
                    </p:pic>
                  </p:oleObj>
                </mc:Fallback>
              </mc:AlternateContent>
            </a:graphicData>
          </a:graphic>
        </p:graphicFrame>
        <p:graphicFrame>
          <p:nvGraphicFramePr>
            <p:cNvPr id="87046" name="Object 5"/>
            <p:cNvGraphicFramePr>
              <a:graphicFrameLocks noChangeAspect="1"/>
            </p:cNvGraphicFramePr>
            <p:nvPr/>
          </p:nvGraphicFramePr>
          <p:xfrm>
            <a:off x="725" y="1723"/>
            <a:ext cx="2412" cy="336"/>
          </p:xfrm>
          <a:graphic>
            <a:graphicData uri="http://schemas.openxmlformats.org/presentationml/2006/ole">
              <mc:AlternateContent xmlns:mc="http://schemas.openxmlformats.org/markup-compatibility/2006">
                <mc:Choice xmlns:v="urn:schemas-microsoft-com:vml" Requires="v">
                  <p:oleObj spid="_x0000_s26632" r:id="rId5" imgW="24793575" imgH="4171950" progId="Equation.3">
                    <p:embed/>
                  </p:oleObj>
                </mc:Choice>
                <mc:Fallback>
                  <p:oleObj r:id="rId5" imgW="24793575" imgH="4171950" progId="Equation.3">
                    <p:embed/>
                    <p:pic>
                      <p:nvPicPr>
                        <p:cNvPr id="0" name="图片 3147"/>
                        <p:cNvPicPr/>
                        <p:nvPr/>
                      </p:nvPicPr>
                      <p:blipFill>
                        <a:blip r:embed="rId6"/>
                        <a:stretch>
                          <a:fillRect/>
                        </a:stretch>
                      </p:blipFill>
                      <p:spPr>
                        <a:xfrm>
                          <a:off x="725" y="1723"/>
                          <a:ext cx="2412" cy="336"/>
                        </a:xfrm>
                        <a:prstGeom prst="rect">
                          <a:avLst/>
                        </a:prstGeom>
                        <a:noFill/>
                        <a:ln w="38100">
                          <a:noFill/>
                          <a:miter/>
                        </a:ln>
                      </p:spPr>
                    </p:pic>
                  </p:oleObj>
                </mc:Fallback>
              </mc:AlternateContent>
            </a:graphicData>
          </a:graphic>
        </p:graphicFrame>
        <p:graphicFrame>
          <p:nvGraphicFramePr>
            <p:cNvPr id="87047" name="Object 6"/>
            <p:cNvGraphicFramePr>
              <a:graphicFrameLocks noChangeAspect="1"/>
            </p:cNvGraphicFramePr>
            <p:nvPr/>
          </p:nvGraphicFramePr>
          <p:xfrm>
            <a:off x="310" y="3508"/>
            <a:ext cx="4824" cy="353"/>
          </p:xfrm>
          <a:graphic>
            <a:graphicData uri="http://schemas.openxmlformats.org/presentationml/2006/ole">
              <mc:AlternateContent xmlns:mc="http://schemas.openxmlformats.org/markup-compatibility/2006">
                <mc:Choice xmlns:v="urn:schemas-microsoft-com:vml" Requires="v">
                  <p:oleObj spid="_x0000_s26633" r:id="rId7" imgW="49587150" imgH="4391025" progId="Equation.3">
                    <p:embed/>
                  </p:oleObj>
                </mc:Choice>
                <mc:Fallback>
                  <p:oleObj r:id="rId7" imgW="49587150" imgH="4391025" progId="Equation.3">
                    <p:embed/>
                    <p:pic>
                      <p:nvPicPr>
                        <p:cNvPr id="0" name="图片 3144"/>
                        <p:cNvPicPr/>
                        <p:nvPr/>
                      </p:nvPicPr>
                      <p:blipFill>
                        <a:blip r:embed="rId8"/>
                        <a:stretch>
                          <a:fillRect/>
                        </a:stretch>
                      </p:blipFill>
                      <p:spPr>
                        <a:xfrm>
                          <a:off x="310" y="3508"/>
                          <a:ext cx="4824" cy="353"/>
                        </a:xfrm>
                        <a:prstGeom prst="rect">
                          <a:avLst/>
                        </a:prstGeom>
                        <a:noFill/>
                        <a:ln w="38100">
                          <a:noFill/>
                          <a:miter/>
                        </a:ln>
                      </p:spPr>
                    </p:pic>
                  </p:oleObj>
                </mc:Fallback>
              </mc:AlternateContent>
            </a:graphicData>
          </a:graphic>
        </p:graphicFrame>
      </p:gr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66</a:t>
            </a:fld>
            <a:r>
              <a:rPr lang="zh-CN" altLang="en-US" sz="1400" dirty="0">
                <a:ea typeface="楷体_GB2312"/>
              </a:rPr>
              <a:t>）</a:t>
            </a:r>
          </a:p>
        </p:txBody>
      </p:sp>
      <p:sp>
        <p:nvSpPr>
          <p:cNvPr id="88067" name="Text Box 2"/>
          <p:cNvSpPr txBox="1"/>
          <p:nvPr/>
        </p:nvSpPr>
        <p:spPr>
          <a:xfrm>
            <a:off x="385763" y="279400"/>
            <a:ext cx="8551862" cy="4270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例：将以下逻辑函数化成最小项之和的形式。</a:t>
            </a:r>
          </a:p>
        </p:txBody>
      </p:sp>
      <p:grpSp>
        <p:nvGrpSpPr>
          <p:cNvPr id="142506" name="Group 170"/>
          <p:cNvGrpSpPr/>
          <p:nvPr/>
        </p:nvGrpSpPr>
        <p:grpSpPr>
          <a:xfrm>
            <a:off x="382588" y="822325"/>
            <a:ext cx="5780087" cy="2233613"/>
            <a:chOff x="241" y="509"/>
            <a:chExt cx="3641" cy="1407"/>
          </a:xfrm>
        </p:grpSpPr>
        <p:sp>
          <p:nvSpPr>
            <p:cNvPr id="88073" name="Line 6"/>
            <p:cNvSpPr/>
            <p:nvPr/>
          </p:nvSpPr>
          <p:spPr>
            <a:xfrm>
              <a:off x="2529" y="1229"/>
              <a:ext cx="139" cy="0"/>
            </a:xfrm>
            <a:prstGeom prst="line">
              <a:avLst/>
            </a:prstGeom>
            <a:ln w="14288" cap="flat" cmpd="sng">
              <a:solidFill>
                <a:srgbClr val="000000"/>
              </a:solidFill>
              <a:prstDash val="solid"/>
              <a:headEnd type="none" w="med" len="med"/>
              <a:tailEnd type="none" w="med" len="med"/>
            </a:ln>
          </p:spPr>
        </p:sp>
        <p:sp>
          <p:nvSpPr>
            <p:cNvPr id="88074" name="Line 7"/>
            <p:cNvSpPr/>
            <p:nvPr/>
          </p:nvSpPr>
          <p:spPr>
            <a:xfrm>
              <a:off x="3667" y="1229"/>
              <a:ext cx="133" cy="0"/>
            </a:xfrm>
            <a:prstGeom prst="line">
              <a:avLst/>
            </a:prstGeom>
            <a:ln w="14288" cap="flat" cmpd="sng">
              <a:solidFill>
                <a:srgbClr val="000000"/>
              </a:solidFill>
              <a:prstDash val="solid"/>
              <a:headEnd type="none" w="med" len="med"/>
              <a:tailEnd type="none" w="med" len="med"/>
            </a:ln>
          </p:spPr>
        </p:sp>
        <p:sp>
          <p:nvSpPr>
            <p:cNvPr id="88075" name="Line 8"/>
            <p:cNvSpPr/>
            <p:nvPr/>
          </p:nvSpPr>
          <p:spPr>
            <a:xfrm>
              <a:off x="1778" y="1597"/>
              <a:ext cx="139" cy="0"/>
            </a:xfrm>
            <a:prstGeom prst="line">
              <a:avLst/>
            </a:prstGeom>
            <a:ln w="14288" cap="flat" cmpd="sng">
              <a:solidFill>
                <a:srgbClr val="000000"/>
              </a:solidFill>
              <a:prstDash val="solid"/>
              <a:headEnd type="none" w="med" len="med"/>
              <a:tailEnd type="none" w="med" len="med"/>
            </a:ln>
          </p:spPr>
        </p:sp>
        <p:sp>
          <p:nvSpPr>
            <p:cNvPr id="88076" name="Line 9"/>
            <p:cNvSpPr/>
            <p:nvPr/>
          </p:nvSpPr>
          <p:spPr>
            <a:xfrm>
              <a:off x="2124" y="1597"/>
              <a:ext cx="133" cy="0"/>
            </a:xfrm>
            <a:prstGeom prst="line">
              <a:avLst/>
            </a:prstGeom>
            <a:ln w="14288" cap="flat" cmpd="sng">
              <a:solidFill>
                <a:srgbClr val="000000"/>
              </a:solidFill>
              <a:prstDash val="solid"/>
              <a:headEnd type="none" w="med" len="med"/>
              <a:tailEnd type="none" w="med" len="med"/>
            </a:ln>
          </p:spPr>
        </p:sp>
        <p:sp>
          <p:nvSpPr>
            <p:cNvPr id="88077" name="Rectangle 63"/>
            <p:cNvSpPr/>
            <p:nvPr/>
          </p:nvSpPr>
          <p:spPr>
            <a:xfrm>
              <a:off x="3686" y="1605"/>
              <a:ext cx="7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a:t>
              </a:r>
              <a:endParaRPr lang="en-US" altLang="zh-CN" dirty="0">
                <a:solidFill>
                  <a:srgbClr val="FF0000"/>
                </a:solidFill>
                <a:ea typeface="楷体_GB2312"/>
              </a:endParaRPr>
            </a:p>
          </p:txBody>
        </p:sp>
        <p:sp>
          <p:nvSpPr>
            <p:cNvPr id="88078" name="Rectangle 64"/>
            <p:cNvSpPr/>
            <p:nvPr/>
          </p:nvSpPr>
          <p:spPr>
            <a:xfrm>
              <a:off x="3584" y="1605"/>
              <a:ext cx="108"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3</a:t>
              </a:r>
              <a:endParaRPr lang="en-US" altLang="zh-CN" dirty="0">
                <a:solidFill>
                  <a:srgbClr val="FF0000"/>
                </a:solidFill>
                <a:ea typeface="楷体_GB2312"/>
              </a:endParaRPr>
            </a:p>
          </p:txBody>
        </p:sp>
        <p:sp>
          <p:nvSpPr>
            <p:cNvPr id="88079" name="Rectangle 65"/>
            <p:cNvSpPr/>
            <p:nvPr/>
          </p:nvSpPr>
          <p:spPr>
            <a:xfrm>
              <a:off x="3533" y="1605"/>
              <a:ext cx="5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a:t>
              </a:r>
              <a:endParaRPr lang="en-US" altLang="zh-CN" dirty="0">
                <a:solidFill>
                  <a:srgbClr val="FF0000"/>
                </a:solidFill>
                <a:ea typeface="楷体_GB2312"/>
              </a:endParaRPr>
            </a:p>
          </p:txBody>
        </p:sp>
        <p:sp>
          <p:nvSpPr>
            <p:cNvPr id="88080" name="Rectangle 66"/>
            <p:cNvSpPr/>
            <p:nvPr/>
          </p:nvSpPr>
          <p:spPr>
            <a:xfrm>
              <a:off x="3428" y="1605"/>
              <a:ext cx="108"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6</a:t>
              </a:r>
              <a:endParaRPr lang="en-US" altLang="zh-CN" dirty="0">
                <a:solidFill>
                  <a:srgbClr val="FF0000"/>
                </a:solidFill>
                <a:ea typeface="楷体_GB2312"/>
              </a:endParaRPr>
            </a:p>
          </p:txBody>
        </p:sp>
        <p:sp>
          <p:nvSpPr>
            <p:cNvPr id="88081" name="Rectangle 67"/>
            <p:cNvSpPr/>
            <p:nvPr/>
          </p:nvSpPr>
          <p:spPr>
            <a:xfrm>
              <a:off x="3373" y="1605"/>
              <a:ext cx="5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a:t>
              </a:r>
              <a:endParaRPr lang="en-US" altLang="zh-CN" dirty="0">
                <a:solidFill>
                  <a:srgbClr val="FF0000"/>
                </a:solidFill>
                <a:ea typeface="楷体_GB2312"/>
              </a:endParaRPr>
            </a:p>
          </p:txBody>
        </p:sp>
        <p:sp>
          <p:nvSpPr>
            <p:cNvPr id="88082" name="Rectangle 68"/>
            <p:cNvSpPr/>
            <p:nvPr/>
          </p:nvSpPr>
          <p:spPr>
            <a:xfrm>
              <a:off x="3265" y="1605"/>
              <a:ext cx="108"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7</a:t>
              </a:r>
              <a:endParaRPr lang="en-US" altLang="zh-CN" dirty="0">
                <a:solidFill>
                  <a:srgbClr val="FF0000"/>
                </a:solidFill>
                <a:ea typeface="楷体_GB2312"/>
              </a:endParaRPr>
            </a:p>
          </p:txBody>
        </p:sp>
        <p:sp>
          <p:nvSpPr>
            <p:cNvPr id="88083" name="Rectangle 69"/>
            <p:cNvSpPr/>
            <p:nvPr/>
          </p:nvSpPr>
          <p:spPr>
            <a:xfrm>
              <a:off x="3190" y="1605"/>
              <a:ext cx="7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a:t>
              </a:r>
              <a:endParaRPr lang="en-US" altLang="zh-CN" dirty="0">
                <a:solidFill>
                  <a:srgbClr val="FF0000"/>
                </a:solidFill>
                <a:ea typeface="楷体_GB2312"/>
              </a:endParaRPr>
            </a:p>
          </p:txBody>
        </p:sp>
        <p:sp>
          <p:nvSpPr>
            <p:cNvPr id="88084" name="Rectangle 70"/>
            <p:cNvSpPr/>
            <p:nvPr/>
          </p:nvSpPr>
          <p:spPr>
            <a:xfrm>
              <a:off x="3810" y="1238"/>
              <a:ext cx="7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a:t>
              </a:r>
              <a:endParaRPr lang="en-US" altLang="zh-CN" dirty="0">
                <a:solidFill>
                  <a:srgbClr val="FF0000"/>
                </a:solidFill>
                <a:ea typeface="楷体_GB2312"/>
              </a:endParaRPr>
            </a:p>
          </p:txBody>
        </p:sp>
        <p:sp>
          <p:nvSpPr>
            <p:cNvPr id="88085" name="Rectangle 71"/>
            <p:cNvSpPr/>
            <p:nvPr/>
          </p:nvSpPr>
          <p:spPr>
            <a:xfrm>
              <a:off x="3246" y="1238"/>
              <a:ext cx="7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a:t>
              </a:r>
              <a:endParaRPr lang="en-US" altLang="zh-CN" dirty="0">
                <a:solidFill>
                  <a:srgbClr val="FF0000"/>
                </a:solidFill>
                <a:ea typeface="楷体_GB2312"/>
              </a:endParaRPr>
            </a:p>
          </p:txBody>
        </p:sp>
        <p:sp>
          <p:nvSpPr>
            <p:cNvPr id="88086" name="Rectangle 72"/>
            <p:cNvSpPr/>
            <p:nvPr/>
          </p:nvSpPr>
          <p:spPr>
            <a:xfrm>
              <a:off x="2678" y="1238"/>
              <a:ext cx="7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a:t>
              </a:r>
              <a:endParaRPr lang="en-US" altLang="zh-CN" dirty="0">
                <a:solidFill>
                  <a:srgbClr val="FF0000"/>
                </a:solidFill>
                <a:ea typeface="楷体_GB2312"/>
              </a:endParaRPr>
            </a:p>
          </p:txBody>
        </p:sp>
        <p:sp>
          <p:nvSpPr>
            <p:cNvPr id="88087" name="Rectangle 73"/>
            <p:cNvSpPr/>
            <p:nvPr/>
          </p:nvSpPr>
          <p:spPr>
            <a:xfrm>
              <a:off x="2100" y="1238"/>
              <a:ext cx="7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a:t>
              </a:r>
              <a:endParaRPr lang="en-US" altLang="zh-CN" dirty="0">
                <a:solidFill>
                  <a:srgbClr val="FF0000"/>
                </a:solidFill>
                <a:ea typeface="楷体_GB2312"/>
              </a:endParaRPr>
            </a:p>
          </p:txBody>
        </p:sp>
        <p:sp>
          <p:nvSpPr>
            <p:cNvPr id="88088" name="Rectangle 74"/>
            <p:cNvSpPr/>
            <p:nvPr/>
          </p:nvSpPr>
          <p:spPr>
            <a:xfrm>
              <a:off x="1519" y="1238"/>
              <a:ext cx="7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a:t>
              </a:r>
              <a:endParaRPr lang="en-US" altLang="zh-CN" dirty="0">
                <a:solidFill>
                  <a:srgbClr val="FF0000"/>
                </a:solidFill>
                <a:ea typeface="楷体_GB2312"/>
              </a:endParaRPr>
            </a:p>
          </p:txBody>
        </p:sp>
        <p:sp>
          <p:nvSpPr>
            <p:cNvPr id="88089" name="Rectangle 75"/>
            <p:cNvSpPr/>
            <p:nvPr/>
          </p:nvSpPr>
          <p:spPr>
            <a:xfrm>
              <a:off x="1285" y="1238"/>
              <a:ext cx="5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a:t>
              </a:r>
              <a:endParaRPr lang="en-US" altLang="zh-CN" dirty="0">
                <a:solidFill>
                  <a:srgbClr val="FF0000"/>
                </a:solidFill>
                <a:ea typeface="楷体_GB2312"/>
              </a:endParaRPr>
            </a:p>
          </p:txBody>
        </p:sp>
        <p:sp>
          <p:nvSpPr>
            <p:cNvPr id="88090" name="Rectangle 76"/>
            <p:cNvSpPr/>
            <p:nvPr/>
          </p:nvSpPr>
          <p:spPr>
            <a:xfrm>
              <a:off x="1060" y="1238"/>
              <a:ext cx="5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a:t>
              </a:r>
              <a:endParaRPr lang="en-US" altLang="zh-CN" dirty="0">
                <a:solidFill>
                  <a:srgbClr val="FF0000"/>
                </a:solidFill>
                <a:ea typeface="楷体_GB2312"/>
              </a:endParaRPr>
            </a:p>
          </p:txBody>
        </p:sp>
        <p:sp>
          <p:nvSpPr>
            <p:cNvPr id="88091" name="Rectangle 77"/>
            <p:cNvSpPr/>
            <p:nvPr/>
          </p:nvSpPr>
          <p:spPr>
            <a:xfrm>
              <a:off x="839" y="1238"/>
              <a:ext cx="7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a:t>
              </a:r>
              <a:endParaRPr lang="en-US" altLang="zh-CN" dirty="0">
                <a:solidFill>
                  <a:srgbClr val="FF0000"/>
                </a:solidFill>
                <a:ea typeface="楷体_GB2312"/>
              </a:endParaRPr>
            </a:p>
          </p:txBody>
        </p:sp>
        <p:sp>
          <p:nvSpPr>
            <p:cNvPr id="88092" name="Rectangle 78"/>
            <p:cNvSpPr/>
            <p:nvPr/>
          </p:nvSpPr>
          <p:spPr>
            <a:xfrm>
              <a:off x="1410" y="534"/>
              <a:ext cx="7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a:t>
              </a:r>
              <a:endParaRPr lang="en-US" altLang="zh-CN" dirty="0">
                <a:solidFill>
                  <a:srgbClr val="FF0000"/>
                </a:solidFill>
                <a:ea typeface="楷体_GB2312"/>
              </a:endParaRPr>
            </a:p>
          </p:txBody>
        </p:sp>
        <p:sp>
          <p:nvSpPr>
            <p:cNvPr id="88093" name="Rectangle 79"/>
            <p:cNvSpPr/>
            <p:nvPr/>
          </p:nvSpPr>
          <p:spPr>
            <a:xfrm>
              <a:off x="1176" y="534"/>
              <a:ext cx="5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a:t>
              </a:r>
              <a:endParaRPr lang="en-US" altLang="zh-CN" dirty="0">
                <a:solidFill>
                  <a:srgbClr val="FF0000"/>
                </a:solidFill>
                <a:ea typeface="楷体_GB2312"/>
              </a:endParaRPr>
            </a:p>
          </p:txBody>
        </p:sp>
        <p:sp>
          <p:nvSpPr>
            <p:cNvPr id="88094" name="Rectangle 80"/>
            <p:cNvSpPr/>
            <p:nvPr/>
          </p:nvSpPr>
          <p:spPr>
            <a:xfrm>
              <a:off x="952" y="534"/>
              <a:ext cx="5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a:t>
              </a:r>
              <a:endParaRPr lang="en-US" altLang="zh-CN" dirty="0">
                <a:solidFill>
                  <a:srgbClr val="FF0000"/>
                </a:solidFill>
                <a:ea typeface="楷体_GB2312"/>
              </a:endParaRPr>
            </a:p>
          </p:txBody>
        </p:sp>
        <p:sp>
          <p:nvSpPr>
            <p:cNvPr id="88095" name="Rectangle 81"/>
            <p:cNvSpPr/>
            <p:nvPr/>
          </p:nvSpPr>
          <p:spPr>
            <a:xfrm>
              <a:off x="731" y="534"/>
              <a:ext cx="7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ea typeface="楷体_GB2312"/>
                </a:rPr>
                <a:t>(</a:t>
              </a:r>
              <a:endParaRPr lang="en-US" altLang="zh-CN" dirty="0">
                <a:solidFill>
                  <a:srgbClr val="FF0000"/>
                </a:solidFill>
                <a:ea typeface="楷体_GB2312"/>
              </a:endParaRPr>
            </a:p>
          </p:txBody>
        </p:sp>
        <p:sp>
          <p:nvSpPr>
            <p:cNvPr id="88096" name="Rectangle 112"/>
            <p:cNvSpPr/>
            <p:nvPr/>
          </p:nvSpPr>
          <p:spPr>
            <a:xfrm>
              <a:off x="3030" y="1605"/>
              <a:ext cx="156"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m</a:t>
              </a:r>
              <a:endParaRPr lang="en-US" altLang="zh-CN" dirty="0">
                <a:solidFill>
                  <a:srgbClr val="FF0000"/>
                </a:solidFill>
                <a:ea typeface="楷体_GB2312"/>
              </a:endParaRPr>
            </a:p>
          </p:txBody>
        </p:sp>
        <p:sp>
          <p:nvSpPr>
            <p:cNvPr id="88097" name="Rectangle 113"/>
            <p:cNvSpPr/>
            <p:nvPr/>
          </p:nvSpPr>
          <p:spPr>
            <a:xfrm>
              <a:off x="2260" y="1605"/>
              <a:ext cx="276"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BC</a:t>
              </a:r>
              <a:endParaRPr lang="en-US" altLang="zh-CN" dirty="0">
                <a:solidFill>
                  <a:srgbClr val="FF0000"/>
                </a:solidFill>
                <a:ea typeface="楷体_GB2312"/>
              </a:endParaRPr>
            </a:p>
          </p:txBody>
        </p:sp>
        <p:sp>
          <p:nvSpPr>
            <p:cNvPr id="88098" name="Rectangle 114"/>
            <p:cNvSpPr/>
            <p:nvPr/>
          </p:nvSpPr>
          <p:spPr>
            <a:xfrm>
              <a:off x="2138" y="1605"/>
              <a:ext cx="13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A</a:t>
              </a:r>
              <a:endParaRPr lang="en-US" altLang="zh-CN" dirty="0">
                <a:solidFill>
                  <a:srgbClr val="FF0000"/>
                </a:solidFill>
                <a:ea typeface="楷体_GB2312"/>
              </a:endParaRPr>
            </a:p>
          </p:txBody>
        </p:sp>
        <p:sp>
          <p:nvSpPr>
            <p:cNvPr id="88099" name="Rectangle 115"/>
            <p:cNvSpPr/>
            <p:nvPr/>
          </p:nvSpPr>
          <p:spPr>
            <a:xfrm>
              <a:off x="1767" y="1605"/>
              <a:ext cx="14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C</a:t>
              </a:r>
              <a:endParaRPr lang="en-US" altLang="zh-CN" dirty="0">
                <a:solidFill>
                  <a:srgbClr val="FF0000"/>
                </a:solidFill>
                <a:ea typeface="楷体_GB2312"/>
              </a:endParaRPr>
            </a:p>
          </p:txBody>
        </p:sp>
        <p:sp>
          <p:nvSpPr>
            <p:cNvPr id="88100" name="Rectangle 116"/>
            <p:cNvSpPr/>
            <p:nvPr/>
          </p:nvSpPr>
          <p:spPr>
            <a:xfrm>
              <a:off x="1499" y="1605"/>
              <a:ext cx="26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AB</a:t>
              </a:r>
              <a:endParaRPr lang="en-US" altLang="zh-CN" dirty="0">
                <a:solidFill>
                  <a:srgbClr val="FF0000"/>
                </a:solidFill>
                <a:ea typeface="楷体_GB2312"/>
              </a:endParaRPr>
            </a:p>
          </p:txBody>
        </p:sp>
        <p:sp>
          <p:nvSpPr>
            <p:cNvPr id="88101" name="Rectangle 117"/>
            <p:cNvSpPr/>
            <p:nvPr/>
          </p:nvSpPr>
          <p:spPr>
            <a:xfrm>
              <a:off x="863" y="1605"/>
              <a:ext cx="408"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ABC</a:t>
              </a:r>
              <a:endParaRPr lang="en-US" altLang="zh-CN" dirty="0">
                <a:solidFill>
                  <a:srgbClr val="FF0000"/>
                </a:solidFill>
                <a:ea typeface="楷体_GB2312"/>
              </a:endParaRPr>
            </a:p>
          </p:txBody>
        </p:sp>
        <p:sp>
          <p:nvSpPr>
            <p:cNvPr id="88102" name="Rectangle 118"/>
            <p:cNvSpPr/>
            <p:nvPr/>
          </p:nvSpPr>
          <p:spPr>
            <a:xfrm>
              <a:off x="3681" y="1238"/>
              <a:ext cx="13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A</a:t>
              </a:r>
              <a:endParaRPr lang="en-US" altLang="zh-CN" dirty="0">
                <a:solidFill>
                  <a:srgbClr val="FF0000"/>
                </a:solidFill>
                <a:ea typeface="楷体_GB2312"/>
              </a:endParaRPr>
            </a:p>
          </p:txBody>
        </p:sp>
        <p:sp>
          <p:nvSpPr>
            <p:cNvPr id="88103" name="Rectangle 119"/>
            <p:cNvSpPr/>
            <p:nvPr/>
          </p:nvSpPr>
          <p:spPr>
            <a:xfrm>
              <a:off x="3341" y="1238"/>
              <a:ext cx="13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A</a:t>
              </a:r>
              <a:endParaRPr lang="en-US" altLang="zh-CN" dirty="0">
                <a:solidFill>
                  <a:srgbClr val="FF0000"/>
                </a:solidFill>
                <a:ea typeface="楷体_GB2312"/>
              </a:endParaRPr>
            </a:p>
          </p:txBody>
        </p:sp>
        <p:sp>
          <p:nvSpPr>
            <p:cNvPr id="88104" name="Rectangle 120"/>
            <p:cNvSpPr/>
            <p:nvPr/>
          </p:nvSpPr>
          <p:spPr>
            <a:xfrm>
              <a:off x="2954" y="1238"/>
              <a:ext cx="276"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BC</a:t>
              </a:r>
              <a:endParaRPr lang="en-US" altLang="zh-CN" dirty="0">
                <a:solidFill>
                  <a:srgbClr val="FF0000"/>
                </a:solidFill>
                <a:ea typeface="楷体_GB2312"/>
              </a:endParaRPr>
            </a:p>
          </p:txBody>
        </p:sp>
        <p:sp>
          <p:nvSpPr>
            <p:cNvPr id="88105" name="Rectangle 121"/>
            <p:cNvSpPr/>
            <p:nvPr/>
          </p:nvSpPr>
          <p:spPr>
            <a:xfrm>
              <a:off x="2519" y="1238"/>
              <a:ext cx="14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C</a:t>
              </a:r>
              <a:endParaRPr lang="en-US" altLang="zh-CN" dirty="0">
                <a:solidFill>
                  <a:srgbClr val="FF0000"/>
                </a:solidFill>
                <a:ea typeface="楷体_GB2312"/>
              </a:endParaRPr>
            </a:p>
          </p:txBody>
        </p:sp>
        <p:sp>
          <p:nvSpPr>
            <p:cNvPr id="88106" name="Rectangle 122"/>
            <p:cNvSpPr/>
            <p:nvPr/>
          </p:nvSpPr>
          <p:spPr>
            <a:xfrm>
              <a:off x="2172" y="1238"/>
              <a:ext cx="14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C</a:t>
              </a:r>
              <a:endParaRPr lang="en-US" altLang="zh-CN" dirty="0">
                <a:solidFill>
                  <a:srgbClr val="FF0000"/>
                </a:solidFill>
                <a:ea typeface="楷体_GB2312"/>
              </a:endParaRPr>
            </a:p>
          </p:txBody>
        </p:sp>
        <p:sp>
          <p:nvSpPr>
            <p:cNvPr id="88107" name="Rectangle 123"/>
            <p:cNvSpPr/>
            <p:nvPr/>
          </p:nvSpPr>
          <p:spPr>
            <a:xfrm>
              <a:off x="1829" y="1238"/>
              <a:ext cx="26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AB</a:t>
              </a:r>
              <a:endParaRPr lang="en-US" altLang="zh-CN" dirty="0">
                <a:solidFill>
                  <a:srgbClr val="FF0000"/>
                </a:solidFill>
                <a:ea typeface="楷体_GB2312"/>
              </a:endParaRPr>
            </a:p>
          </p:txBody>
        </p:sp>
        <p:sp>
          <p:nvSpPr>
            <p:cNvPr id="88108" name="Rectangle 124"/>
            <p:cNvSpPr/>
            <p:nvPr/>
          </p:nvSpPr>
          <p:spPr>
            <a:xfrm>
              <a:off x="1359" y="1238"/>
              <a:ext cx="14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C</a:t>
              </a:r>
              <a:endParaRPr lang="en-US" altLang="zh-CN" dirty="0">
                <a:solidFill>
                  <a:srgbClr val="FF0000"/>
                </a:solidFill>
                <a:ea typeface="楷体_GB2312"/>
              </a:endParaRPr>
            </a:p>
          </p:txBody>
        </p:sp>
        <p:sp>
          <p:nvSpPr>
            <p:cNvPr id="88109" name="Rectangle 125"/>
            <p:cNvSpPr/>
            <p:nvPr/>
          </p:nvSpPr>
          <p:spPr>
            <a:xfrm>
              <a:off x="1149" y="1238"/>
              <a:ext cx="13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B</a:t>
              </a:r>
              <a:endParaRPr lang="en-US" altLang="zh-CN" dirty="0">
                <a:solidFill>
                  <a:srgbClr val="FF0000"/>
                </a:solidFill>
                <a:ea typeface="楷体_GB2312"/>
              </a:endParaRPr>
            </a:p>
          </p:txBody>
        </p:sp>
        <p:sp>
          <p:nvSpPr>
            <p:cNvPr id="88110" name="Rectangle 126"/>
            <p:cNvSpPr/>
            <p:nvPr/>
          </p:nvSpPr>
          <p:spPr>
            <a:xfrm>
              <a:off x="935" y="1238"/>
              <a:ext cx="13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A</a:t>
              </a:r>
              <a:endParaRPr lang="en-US" altLang="zh-CN" dirty="0">
                <a:solidFill>
                  <a:srgbClr val="FF0000"/>
                </a:solidFill>
                <a:ea typeface="楷体_GB2312"/>
              </a:endParaRPr>
            </a:p>
          </p:txBody>
        </p:sp>
        <p:sp>
          <p:nvSpPr>
            <p:cNvPr id="88111" name="Rectangle 127"/>
            <p:cNvSpPr/>
            <p:nvPr/>
          </p:nvSpPr>
          <p:spPr>
            <a:xfrm>
              <a:off x="683" y="1238"/>
              <a:ext cx="120"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Y</a:t>
              </a:r>
              <a:endParaRPr lang="en-US" altLang="zh-CN" dirty="0">
                <a:solidFill>
                  <a:srgbClr val="FF0000"/>
                </a:solidFill>
                <a:ea typeface="楷体_GB2312"/>
              </a:endParaRPr>
            </a:p>
          </p:txBody>
        </p:sp>
        <p:sp>
          <p:nvSpPr>
            <p:cNvPr id="88112" name="Rectangle 128"/>
            <p:cNvSpPr/>
            <p:nvPr/>
          </p:nvSpPr>
          <p:spPr>
            <a:xfrm>
              <a:off x="2192" y="534"/>
              <a:ext cx="276"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BC</a:t>
              </a:r>
              <a:endParaRPr lang="en-US" altLang="zh-CN" dirty="0">
                <a:solidFill>
                  <a:srgbClr val="FF0000"/>
                </a:solidFill>
                <a:ea typeface="楷体_GB2312"/>
              </a:endParaRPr>
            </a:p>
          </p:txBody>
        </p:sp>
        <p:sp>
          <p:nvSpPr>
            <p:cNvPr id="88113" name="Rectangle 129"/>
            <p:cNvSpPr/>
            <p:nvPr/>
          </p:nvSpPr>
          <p:spPr>
            <a:xfrm>
              <a:off x="1720" y="534"/>
              <a:ext cx="26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AB</a:t>
              </a:r>
              <a:endParaRPr lang="en-US" altLang="zh-CN" dirty="0">
                <a:solidFill>
                  <a:srgbClr val="FF0000"/>
                </a:solidFill>
                <a:ea typeface="楷体_GB2312"/>
              </a:endParaRPr>
            </a:p>
          </p:txBody>
        </p:sp>
        <p:sp>
          <p:nvSpPr>
            <p:cNvPr id="88114" name="Rectangle 130"/>
            <p:cNvSpPr/>
            <p:nvPr/>
          </p:nvSpPr>
          <p:spPr>
            <a:xfrm>
              <a:off x="1251" y="534"/>
              <a:ext cx="144"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C</a:t>
              </a:r>
              <a:endParaRPr lang="en-US" altLang="zh-CN" dirty="0">
                <a:solidFill>
                  <a:srgbClr val="FF0000"/>
                </a:solidFill>
                <a:ea typeface="楷体_GB2312"/>
              </a:endParaRPr>
            </a:p>
          </p:txBody>
        </p:sp>
        <p:sp>
          <p:nvSpPr>
            <p:cNvPr id="88115" name="Rectangle 131"/>
            <p:cNvSpPr/>
            <p:nvPr/>
          </p:nvSpPr>
          <p:spPr>
            <a:xfrm>
              <a:off x="1040" y="534"/>
              <a:ext cx="13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B</a:t>
              </a:r>
              <a:endParaRPr lang="en-US" altLang="zh-CN" dirty="0">
                <a:solidFill>
                  <a:srgbClr val="FF0000"/>
                </a:solidFill>
                <a:ea typeface="楷体_GB2312"/>
              </a:endParaRPr>
            </a:p>
          </p:txBody>
        </p:sp>
        <p:sp>
          <p:nvSpPr>
            <p:cNvPr id="88116" name="Rectangle 132"/>
            <p:cNvSpPr/>
            <p:nvPr/>
          </p:nvSpPr>
          <p:spPr>
            <a:xfrm>
              <a:off x="826" y="534"/>
              <a:ext cx="132"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A</a:t>
              </a:r>
              <a:endParaRPr lang="en-US" altLang="zh-CN" dirty="0">
                <a:solidFill>
                  <a:srgbClr val="FF0000"/>
                </a:solidFill>
                <a:ea typeface="楷体_GB2312"/>
              </a:endParaRPr>
            </a:p>
          </p:txBody>
        </p:sp>
        <p:sp>
          <p:nvSpPr>
            <p:cNvPr id="88117" name="Rectangle 133"/>
            <p:cNvSpPr/>
            <p:nvPr/>
          </p:nvSpPr>
          <p:spPr>
            <a:xfrm>
              <a:off x="574" y="534"/>
              <a:ext cx="120"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i="1" dirty="0">
                  <a:solidFill>
                    <a:srgbClr val="000000"/>
                  </a:solidFill>
                  <a:ea typeface="楷体_GB2312"/>
                </a:rPr>
                <a:t>Y</a:t>
              </a:r>
              <a:endParaRPr lang="en-US" altLang="zh-CN" dirty="0">
                <a:solidFill>
                  <a:srgbClr val="FF0000"/>
                </a:solidFill>
                <a:ea typeface="楷体_GB2312"/>
              </a:endParaRPr>
            </a:p>
          </p:txBody>
        </p:sp>
        <p:sp>
          <p:nvSpPr>
            <p:cNvPr id="88118" name="Rectangle 148"/>
            <p:cNvSpPr/>
            <p:nvPr/>
          </p:nvSpPr>
          <p:spPr>
            <a:xfrm>
              <a:off x="2600" y="1580"/>
              <a:ext cx="119"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latin typeface="Symbol" panose="05050102010706020507" pitchFamily="18" charset="2"/>
                  <a:ea typeface="楷体_GB2312"/>
                </a:rPr>
                <a:t>=</a:t>
              </a:r>
              <a:endParaRPr lang="en-US" altLang="zh-CN" dirty="0">
                <a:solidFill>
                  <a:srgbClr val="FF0000"/>
                </a:solidFill>
                <a:ea typeface="楷体_GB2312"/>
              </a:endParaRPr>
            </a:p>
          </p:txBody>
        </p:sp>
        <p:sp>
          <p:nvSpPr>
            <p:cNvPr id="88119" name="Rectangle 149"/>
            <p:cNvSpPr/>
            <p:nvPr/>
          </p:nvSpPr>
          <p:spPr>
            <a:xfrm>
              <a:off x="1961" y="1580"/>
              <a:ext cx="119"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latin typeface="Symbol" panose="05050102010706020507" pitchFamily="18" charset="2"/>
                  <a:ea typeface="楷体_GB2312"/>
                </a:rPr>
                <a:t>+</a:t>
              </a:r>
              <a:endParaRPr lang="en-US" altLang="zh-CN" dirty="0">
                <a:solidFill>
                  <a:srgbClr val="FF0000"/>
                </a:solidFill>
                <a:ea typeface="楷体_GB2312"/>
              </a:endParaRPr>
            </a:p>
          </p:txBody>
        </p:sp>
        <p:sp>
          <p:nvSpPr>
            <p:cNvPr id="88120" name="Rectangle 150"/>
            <p:cNvSpPr/>
            <p:nvPr/>
          </p:nvSpPr>
          <p:spPr>
            <a:xfrm>
              <a:off x="1322" y="1580"/>
              <a:ext cx="119"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latin typeface="Symbol" panose="05050102010706020507" pitchFamily="18" charset="2"/>
                  <a:ea typeface="楷体_GB2312"/>
                </a:rPr>
                <a:t>+</a:t>
              </a:r>
              <a:endParaRPr lang="en-US" altLang="zh-CN" dirty="0">
                <a:solidFill>
                  <a:srgbClr val="FF0000"/>
                </a:solidFill>
                <a:ea typeface="楷体_GB2312"/>
              </a:endParaRPr>
            </a:p>
          </p:txBody>
        </p:sp>
        <p:sp>
          <p:nvSpPr>
            <p:cNvPr id="88121" name="Rectangle 151"/>
            <p:cNvSpPr/>
            <p:nvPr/>
          </p:nvSpPr>
          <p:spPr>
            <a:xfrm>
              <a:off x="676" y="1580"/>
              <a:ext cx="119"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latin typeface="Symbol" panose="05050102010706020507" pitchFamily="18" charset="2"/>
                  <a:ea typeface="楷体_GB2312"/>
                </a:rPr>
                <a:t>=</a:t>
              </a:r>
              <a:endParaRPr lang="en-US" altLang="zh-CN" dirty="0">
                <a:solidFill>
                  <a:srgbClr val="FF0000"/>
                </a:solidFill>
                <a:ea typeface="楷体_GB2312"/>
              </a:endParaRPr>
            </a:p>
          </p:txBody>
        </p:sp>
        <p:sp>
          <p:nvSpPr>
            <p:cNvPr id="88122" name="Rectangle 152"/>
            <p:cNvSpPr/>
            <p:nvPr/>
          </p:nvSpPr>
          <p:spPr>
            <a:xfrm>
              <a:off x="3504" y="1213"/>
              <a:ext cx="119"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latin typeface="Symbol" panose="05050102010706020507" pitchFamily="18" charset="2"/>
                  <a:ea typeface="楷体_GB2312"/>
                </a:rPr>
                <a:t>+</a:t>
              </a:r>
              <a:endParaRPr lang="en-US" altLang="zh-CN" dirty="0">
                <a:solidFill>
                  <a:srgbClr val="FF0000"/>
                </a:solidFill>
                <a:ea typeface="楷体_GB2312"/>
              </a:endParaRPr>
            </a:p>
          </p:txBody>
        </p:sp>
        <p:sp>
          <p:nvSpPr>
            <p:cNvPr id="88123" name="Rectangle 153"/>
            <p:cNvSpPr/>
            <p:nvPr/>
          </p:nvSpPr>
          <p:spPr>
            <a:xfrm>
              <a:off x="2787" y="1213"/>
              <a:ext cx="119"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latin typeface="Symbol" panose="05050102010706020507" pitchFamily="18" charset="2"/>
                  <a:ea typeface="楷体_GB2312"/>
                </a:rPr>
                <a:t>+</a:t>
              </a:r>
              <a:endParaRPr lang="en-US" altLang="zh-CN" dirty="0">
                <a:solidFill>
                  <a:srgbClr val="FF0000"/>
                </a:solidFill>
                <a:ea typeface="楷体_GB2312"/>
              </a:endParaRPr>
            </a:p>
          </p:txBody>
        </p:sp>
        <p:sp>
          <p:nvSpPr>
            <p:cNvPr id="88124" name="Rectangle 154"/>
            <p:cNvSpPr/>
            <p:nvPr/>
          </p:nvSpPr>
          <p:spPr>
            <a:xfrm>
              <a:off x="2366" y="1213"/>
              <a:ext cx="119"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latin typeface="Symbol" panose="05050102010706020507" pitchFamily="18" charset="2"/>
                  <a:ea typeface="楷体_GB2312"/>
                </a:rPr>
                <a:t>+</a:t>
              </a:r>
              <a:endParaRPr lang="en-US" altLang="zh-CN" dirty="0">
                <a:solidFill>
                  <a:srgbClr val="FF0000"/>
                </a:solidFill>
                <a:ea typeface="楷体_GB2312"/>
              </a:endParaRPr>
            </a:p>
          </p:txBody>
        </p:sp>
        <p:sp>
          <p:nvSpPr>
            <p:cNvPr id="88125" name="Rectangle 155"/>
            <p:cNvSpPr/>
            <p:nvPr/>
          </p:nvSpPr>
          <p:spPr>
            <a:xfrm>
              <a:off x="1642" y="1213"/>
              <a:ext cx="119"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latin typeface="Symbol" panose="05050102010706020507" pitchFamily="18" charset="2"/>
                  <a:ea typeface="楷体_GB2312"/>
                </a:rPr>
                <a:t>=</a:t>
              </a:r>
              <a:endParaRPr lang="en-US" altLang="zh-CN" dirty="0">
                <a:solidFill>
                  <a:srgbClr val="FF0000"/>
                </a:solidFill>
                <a:ea typeface="楷体_GB2312"/>
              </a:endParaRPr>
            </a:p>
          </p:txBody>
        </p:sp>
        <p:sp>
          <p:nvSpPr>
            <p:cNvPr id="88126" name="Rectangle 156"/>
            <p:cNvSpPr/>
            <p:nvPr/>
          </p:nvSpPr>
          <p:spPr>
            <a:xfrm>
              <a:off x="2026" y="509"/>
              <a:ext cx="119"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latin typeface="Symbol" panose="05050102010706020507" pitchFamily="18" charset="2"/>
                  <a:ea typeface="楷体_GB2312"/>
                </a:rPr>
                <a:t>+</a:t>
              </a:r>
              <a:endParaRPr lang="en-US" altLang="zh-CN" dirty="0">
                <a:solidFill>
                  <a:srgbClr val="FF0000"/>
                </a:solidFill>
                <a:ea typeface="楷体_GB2312"/>
              </a:endParaRPr>
            </a:p>
          </p:txBody>
        </p:sp>
        <p:sp>
          <p:nvSpPr>
            <p:cNvPr id="88127" name="Rectangle 157"/>
            <p:cNvSpPr/>
            <p:nvPr/>
          </p:nvSpPr>
          <p:spPr>
            <a:xfrm>
              <a:off x="1533" y="509"/>
              <a:ext cx="119"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dirty="0">
                  <a:solidFill>
                    <a:srgbClr val="000000"/>
                  </a:solidFill>
                  <a:latin typeface="Symbol" panose="05050102010706020507" pitchFamily="18" charset="2"/>
                  <a:ea typeface="楷体_GB2312"/>
                </a:rPr>
                <a:t>=</a:t>
              </a:r>
              <a:endParaRPr lang="en-US" altLang="zh-CN" dirty="0">
                <a:solidFill>
                  <a:srgbClr val="FF0000"/>
                </a:solidFill>
                <a:ea typeface="楷体_GB2312"/>
              </a:endParaRPr>
            </a:p>
          </p:txBody>
        </p:sp>
        <p:sp>
          <p:nvSpPr>
            <p:cNvPr id="88128" name="Rectangle 161"/>
            <p:cNvSpPr/>
            <p:nvPr/>
          </p:nvSpPr>
          <p:spPr>
            <a:xfrm>
              <a:off x="2768" y="1522"/>
              <a:ext cx="234" cy="39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4100" dirty="0">
                  <a:solidFill>
                    <a:srgbClr val="000000"/>
                  </a:solidFill>
                  <a:latin typeface="Symbol" panose="05050102010706020507" pitchFamily="18" charset="2"/>
                  <a:ea typeface="楷体_GB2312"/>
                </a:rPr>
                <a:t>å</a:t>
              </a:r>
              <a:endParaRPr lang="en-US" altLang="zh-CN" dirty="0">
                <a:solidFill>
                  <a:srgbClr val="FF0000"/>
                </a:solidFill>
                <a:ea typeface="楷体_GB2312"/>
              </a:endParaRPr>
            </a:p>
          </p:txBody>
        </p:sp>
        <p:sp>
          <p:nvSpPr>
            <p:cNvPr id="88129" name="Rectangle 167"/>
            <p:cNvSpPr/>
            <p:nvPr/>
          </p:nvSpPr>
          <p:spPr>
            <a:xfrm>
              <a:off x="2417" y="878"/>
              <a:ext cx="868"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700" b="1" dirty="0">
                  <a:solidFill>
                    <a:srgbClr val="000000"/>
                  </a:solidFill>
                  <a:latin typeface="黑体" panose="02010609060101010101" pitchFamily="49" charset="-122"/>
                  <a:ea typeface="黑体" panose="02010609060101010101" pitchFamily="49" charset="-122"/>
                </a:rPr>
                <a:t>的形式：</a:t>
              </a:r>
              <a:endParaRPr lang="zh-CN" altLang="en-US" b="1" dirty="0">
                <a:solidFill>
                  <a:srgbClr val="FF0000"/>
                </a:solidFill>
                <a:latin typeface="黑体" panose="02010609060101010101" pitchFamily="49" charset="-122"/>
                <a:ea typeface="黑体" panose="02010609060101010101" pitchFamily="49" charset="-122"/>
              </a:endParaRPr>
            </a:p>
          </p:txBody>
        </p:sp>
        <p:sp>
          <p:nvSpPr>
            <p:cNvPr id="88130" name="Rectangle 168"/>
            <p:cNvSpPr/>
            <p:nvPr/>
          </p:nvSpPr>
          <p:spPr>
            <a:xfrm>
              <a:off x="241" y="878"/>
              <a:ext cx="2170"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700" b="1" dirty="0">
                  <a:solidFill>
                    <a:srgbClr val="000000"/>
                  </a:solidFill>
                  <a:latin typeface="宋体" panose="02010600030101010101" pitchFamily="2" charset="-122"/>
                  <a:ea typeface="黑体" panose="02010609060101010101" pitchFamily="49" charset="-122"/>
                </a:rPr>
                <a:t>解：展开成最小项之和</a:t>
              </a:r>
              <a:endParaRPr lang="zh-CN" altLang="en-US" b="1" dirty="0">
                <a:solidFill>
                  <a:srgbClr val="FF0000"/>
                </a:solidFill>
                <a:ea typeface="黑体" panose="02010609060101010101" pitchFamily="49" charset="-122"/>
              </a:endParaRPr>
            </a:p>
          </p:txBody>
        </p:sp>
        <p:sp>
          <p:nvSpPr>
            <p:cNvPr id="88131" name="Rectangle 169"/>
            <p:cNvSpPr/>
            <p:nvPr/>
          </p:nvSpPr>
          <p:spPr>
            <a:xfrm>
              <a:off x="241" y="541"/>
              <a:ext cx="216" cy="2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b="1" dirty="0">
                  <a:solidFill>
                    <a:srgbClr val="000000"/>
                  </a:solidFill>
                  <a:latin typeface="宋体" panose="02010600030101010101" pitchFamily="2" charset="-122"/>
                  <a:ea typeface="楷体_GB2312"/>
                </a:rPr>
                <a:t>⑴</a:t>
              </a:r>
              <a:endParaRPr lang="en-US" altLang="zh-CN" b="1" dirty="0">
                <a:solidFill>
                  <a:srgbClr val="FF0000"/>
                </a:solidFill>
                <a:ea typeface="楷体_GB2312"/>
              </a:endParaRPr>
            </a:p>
          </p:txBody>
        </p:sp>
      </p:grpSp>
      <p:grpSp>
        <p:nvGrpSpPr>
          <p:cNvPr id="142557" name="Group 221"/>
          <p:cNvGrpSpPr/>
          <p:nvPr/>
        </p:nvGrpSpPr>
        <p:grpSpPr>
          <a:xfrm>
            <a:off x="420688" y="3205163"/>
            <a:ext cx="7896225" cy="2528887"/>
            <a:chOff x="283" y="647"/>
            <a:chExt cx="4974" cy="1593"/>
          </a:xfrm>
        </p:grpSpPr>
        <p:sp>
          <p:nvSpPr>
            <p:cNvPr id="88070" name="Text Box 222"/>
            <p:cNvSpPr txBox="1"/>
            <p:nvPr/>
          </p:nvSpPr>
          <p:spPr>
            <a:xfrm>
              <a:off x="283" y="686"/>
              <a:ext cx="4974" cy="731"/>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ea typeface="楷体_GB2312"/>
                </a:rPr>
                <a:t>⑵</a:t>
              </a:r>
            </a:p>
            <a:p>
              <a:pPr marL="0" lvl="0" indent="0" eaLnBrk="1" hangingPunct="1">
                <a:spcBef>
                  <a:spcPct val="50000"/>
                </a:spcBef>
                <a:buNone/>
              </a:pPr>
              <a:r>
                <a:rPr lang="zh-CN" altLang="en-US" sz="2800" b="1" dirty="0">
                  <a:ea typeface="黑体" panose="02010609060101010101" pitchFamily="49" charset="-122"/>
                </a:rPr>
                <a:t>解：展开成最小项之和的形式：</a:t>
              </a:r>
              <a:r>
                <a:rPr lang="zh-CN" altLang="en-US" sz="2800" dirty="0">
                  <a:ea typeface="楷体_GB2312"/>
                </a:rPr>
                <a:t>  </a:t>
              </a:r>
            </a:p>
          </p:txBody>
        </p:sp>
        <p:graphicFrame>
          <p:nvGraphicFramePr>
            <p:cNvPr id="88071" name="Object 223"/>
            <p:cNvGraphicFramePr>
              <a:graphicFrameLocks noChangeAspect="1"/>
            </p:cNvGraphicFramePr>
            <p:nvPr/>
          </p:nvGraphicFramePr>
          <p:xfrm>
            <a:off x="842" y="1458"/>
            <a:ext cx="3561" cy="782"/>
          </p:xfrm>
          <a:graphic>
            <a:graphicData uri="http://schemas.openxmlformats.org/presentationml/2006/ole">
              <mc:AlternateContent xmlns:mc="http://schemas.openxmlformats.org/markup-compatibility/2006">
                <mc:Choice xmlns:v="urn:schemas-microsoft-com:vml" Requires="v">
                  <p:oleObj spid="_x0000_s27653" r:id="rId3" imgW="41910000" imgH="9220200" progId="Equation.3">
                    <p:embed/>
                  </p:oleObj>
                </mc:Choice>
                <mc:Fallback>
                  <p:oleObj r:id="rId3" imgW="41910000" imgH="9220200" progId="Equation.3">
                    <p:embed/>
                    <p:pic>
                      <p:nvPicPr>
                        <p:cNvPr id="0" name="图片 3149"/>
                        <p:cNvPicPr/>
                        <p:nvPr/>
                      </p:nvPicPr>
                      <p:blipFill>
                        <a:blip r:embed="rId4"/>
                        <a:stretch>
                          <a:fillRect/>
                        </a:stretch>
                      </p:blipFill>
                      <p:spPr>
                        <a:xfrm>
                          <a:off x="842" y="1458"/>
                          <a:ext cx="3561" cy="782"/>
                        </a:xfrm>
                        <a:prstGeom prst="rect">
                          <a:avLst/>
                        </a:prstGeom>
                        <a:noFill/>
                        <a:ln w="38100">
                          <a:noFill/>
                          <a:miter/>
                        </a:ln>
                      </p:spPr>
                    </p:pic>
                  </p:oleObj>
                </mc:Fallback>
              </mc:AlternateContent>
            </a:graphicData>
          </a:graphic>
        </p:graphicFrame>
        <p:graphicFrame>
          <p:nvGraphicFramePr>
            <p:cNvPr id="88072" name="Object 224"/>
            <p:cNvGraphicFramePr>
              <a:graphicFrameLocks noChangeAspect="1"/>
            </p:cNvGraphicFramePr>
            <p:nvPr/>
          </p:nvGraphicFramePr>
          <p:xfrm>
            <a:off x="671" y="647"/>
            <a:ext cx="2368" cy="391"/>
          </p:xfrm>
          <a:graphic>
            <a:graphicData uri="http://schemas.openxmlformats.org/presentationml/2006/ole">
              <mc:AlternateContent xmlns:mc="http://schemas.openxmlformats.org/markup-compatibility/2006">
                <mc:Choice xmlns:v="urn:schemas-microsoft-com:vml" Requires="v">
                  <p:oleObj spid="_x0000_s27654" r:id="rId5" imgW="27870150" imgH="4610100" progId="Equation.3">
                    <p:embed/>
                  </p:oleObj>
                </mc:Choice>
                <mc:Fallback>
                  <p:oleObj r:id="rId5" imgW="27870150" imgH="4610100" progId="Equation.3">
                    <p:embed/>
                    <p:pic>
                      <p:nvPicPr>
                        <p:cNvPr id="0" name="图片 3148"/>
                        <p:cNvPicPr/>
                        <p:nvPr/>
                      </p:nvPicPr>
                      <p:blipFill>
                        <a:blip r:embed="rId6"/>
                        <a:stretch>
                          <a:fillRect/>
                        </a:stretch>
                      </p:blipFill>
                      <p:spPr>
                        <a:xfrm>
                          <a:off x="671" y="647"/>
                          <a:ext cx="2368" cy="391"/>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2506"/>
                                        </p:tgtEl>
                                        <p:attrNameLst>
                                          <p:attrName>style.visibility</p:attrName>
                                        </p:attrNameLst>
                                      </p:cBhvr>
                                      <p:to>
                                        <p:strVal val="visible"/>
                                      </p:to>
                                    </p:set>
                                    <p:animEffect transition="in" filter="wipe(left)">
                                      <p:cBhvr>
                                        <p:cTn id="7" dur="500"/>
                                        <p:tgtEl>
                                          <p:spTgt spid="1425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2557"/>
                                        </p:tgtEl>
                                        <p:attrNameLst>
                                          <p:attrName>style.visibility</p:attrName>
                                        </p:attrNameLst>
                                      </p:cBhvr>
                                      <p:to>
                                        <p:strVal val="visible"/>
                                      </p:to>
                                    </p:set>
                                    <p:animEffect transition="in" filter="blinds(horizontal)">
                                      <p:cBhvr>
                                        <p:cTn id="12" dur="500"/>
                                        <p:tgtEl>
                                          <p:spTgt spid="142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6"/>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67</a:t>
            </a:fld>
            <a:r>
              <a:rPr lang="zh-CN" altLang="en-US" sz="1400" dirty="0">
                <a:ea typeface="楷体_GB2312"/>
              </a:rPr>
              <a:t>）</a:t>
            </a:r>
          </a:p>
        </p:txBody>
      </p:sp>
      <p:sp>
        <p:nvSpPr>
          <p:cNvPr id="89091" name="Text Box 2"/>
          <p:cNvSpPr txBox="1"/>
          <p:nvPr/>
        </p:nvSpPr>
        <p:spPr>
          <a:xfrm>
            <a:off x="269875" y="192088"/>
            <a:ext cx="8551863" cy="256222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逻辑函数的标准与或表达式，也可以从真值表直接得到。只要在真值表中挑选那些使函数值为</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的变量取值，变量取值为</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的写成原变量，为</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的写成反变量，这样对应于使函数值为</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的每一种取值，都可以写出一个乘积项，只要把这些乘积项加起来，所得到的就是函数的标准与或表达式。</a:t>
            </a:r>
          </a:p>
        </p:txBody>
      </p:sp>
      <p:grpSp>
        <p:nvGrpSpPr>
          <p:cNvPr id="146577" name="Group 145"/>
          <p:cNvGrpSpPr/>
          <p:nvPr/>
        </p:nvGrpSpPr>
        <p:grpSpPr>
          <a:xfrm>
            <a:off x="239713" y="2828925"/>
            <a:ext cx="5995987" cy="1301750"/>
            <a:chOff x="151" y="1883"/>
            <a:chExt cx="3777" cy="820"/>
          </a:xfrm>
        </p:grpSpPr>
        <p:sp>
          <p:nvSpPr>
            <p:cNvPr id="89107" name="Text Box 118"/>
            <p:cNvSpPr txBox="1"/>
            <p:nvPr/>
          </p:nvSpPr>
          <p:spPr>
            <a:xfrm>
              <a:off x="151" y="1896"/>
              <a:ext cx="3777" cy="80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例如，逻辑函数                  的真值表如右，根据真值表直接写出</a:t>
              </a:r>
              <a:r>
                <a:rPr lang="en-US" altLang="zh-CN" sz="2800" b="1" dirty="0">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的标准与或表达式为：</a:t>
              </a:r>
            </a:p>
          </p:txBody>
        </p:sp>
        <p:graphicFrame>
          <p:nvGraphicFramePr>
            <p:cNvPr id="89108" name="Object 119"/>
            <p:cNvGraphicFramePr>
              <a:graphicFrameLocks noChangeAspect="1"/>
            </p:cNvGraphicFramePr>
            <p:nvPr/>
          </p:nvGraphicFramePr>
          <p:xfrm>
            <a:off x="1964" y="1883"/>
            <a:ext cx="1816" cy="316"/>
          </p:xfrm>
          <a:graphic>
            <a:graphicData uri="http://schemas.openxmlformats.org/presentationml/2006/ole">
              <mc:AlternateContent xmlns:mc="http://schemas.openxmlformats.org/markup-compatibility/2006">
                <mc:Choice xmlns:v="urn:schemas-microsoft-com:vml" Requires="v">
                  <p:oleObj spid="_x0000_s28679" r:id="rId3" imgW="23917275" imgH="4171950" progId="Equation.3">
                    <p:embed/>
                  </p:oleObj>
                </mc:Choice>
                <mc:Fallback>
                  <p:oleObj r:id="rId3" imgW="23917275" imgH="4171950" progId="Equation.3">
                    <p:embed/>
                    <p:pic>
                      <p:nvPicPr>
                        <p:cNvPr id="0" name="图片 3150"/>
                        <p:cNvPicPr/>
                        <p:nvPr/>
                      </p:nvPicPr>
                      <p:blipFill>
                        <a:blip r:embed="rId4"/>
                        <a:stretch>
                          <a:fillRect/>
                        </a:stretch>
                      </p:blipFill>
                      <p:spPr>
                        <a:xfrm>
                          <a:off x="1964" y="1883"/>
                          <a:ext cx="1816" cy="316"/>
                        </a:xfrm>
                        <a:prstGeom prst="rect">
                          <a:avLst/>
                        </a:prstGeom>
                        <a:noFill/>
                        <a:ln w="38100">
                          <a:noFill/>
                          <a:miter/>
                        </a:ln>
                      </p:spPr>
                    </p:pic>
                  </p:oleObj>
                </mc:Fallback>
              </mc:AlternateContent>
            </a:graphicData>
          </a:graphic>
        </p:graphicFrame>
      </p:grpSp>
      <p:grpSp>
        <p:nvGrpSpPr>
          <p:cNvPr id="146578" name="Group 146"/>
          <p:cNvGrpSpPr/>
          <p:nvPr/>
        </p:nvGrpSpPr>
        <p:grpSpPr>
          <a:xfrm>
            <a:off x="6532563" y="3273425"/>
            <a:ext cx="2301875" cy="2927350"/>
            <a:chOff x="4115" y="2062"/>
            <a:chExt cx="1450" cy="1844"/>
          </a:xfrm>
        </p:grpSpPr>
        <p:sp>
          <p:nvSpPr>
            <p:cNvPr id="89097" name="Rectangle 125"/>
            <p:cNvSpPr/>
            <p:nvPr/>
          </p:nvSpPr>
          <p:spPr>
            <a:xfrm>
              <a:off x="5065" y="2312"/>
              <a:ext cx="500" cy="1594"/>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000" dirty="0">
                  <a:ea typeface="楷体_GB2312"/>
                </a:rPr>
                <a:t>0</a:t>
              </a:r>
            </a:p>
            <a:p>
              <a:pPr marL="0" lvl="0" indent="0" algn="ctr" eaLnBrk="1" hangingPunct="1">
                <a:spcBef>
                  <a:spcPct val="0"/>
                </a:spcBef>
                <a:buNone/>
              </a:pPr>
              <a:r>
                <a:rPr lang="en-US" altLang="zh-CN" sz="2000" dirty="0">
                  <a:ea typeface="楷体_GB2312"/>
                </a:rPr>
                <a:t>0</a:t>
              </a:r>
            </a:p>
            <a:p>
              <a:pPr marL="0" lvl="0" indent="0" algn="ctr" eaLnBrk="1" hangingPunct="1">
                <a:spcBef>
                  <a:spcPct val="0"/>
                </a:spcBef>
                <a:buNone/>
              </a:pPr>
              <a:r>
                <a:rPr lang="en-US" altLang="zh-CN" sz="2000" dirty="0">
                  <a:ea typeface="楷体_GB2312"/>
                </a:rPr>
                <a:t>1</a:t>
              </a:r>
            </a:p>
            <a:p>
              <a:pPr marL="0" lvl="0" indent="0" algn="ctr" eaLnBrk="1" hangingPunct="1">
                <a:spcBef>
                  <a:spcPct val="0"/>
                </a:spcBef>
                <a:buNone/>
              </a:pPr>
              <a:r>
                <a:rPr lang="en-US" altLang="zh-CN" sz="2000" dirty="0">
                  <a:ea typeface="楷体_GB2312"/>
                </a:rPr>
                <a:t>0</a:t>
              </a:r>
            </a:p>
            <a:p>
              <a:pPr marL="0" lvl="0" indent="0" algn="ctr" eaLnBrk="1" hangingPunct="1">
                <a:spcBef>
                  <a:spcPct val="0"/>
                </a:spcBef>
                <a:buNone/>
              </a:pPr>
              <a:r>
                <a:rPr lang="en-US" altLang="zh-CN" sz="2000" dirty="0">
                  <a:ea typeface="楷体_GB2312"/>
                </a:rPr>
                <a:t>1</a:t>
              </a:r>
            </a:p>
            <a:p>
              <a:pPr marL="0" lvl="0" indent="0" algn="ctr" eaLnBrk="1" hangingPunct="1">
                <a:spcBef>
                  <a:spcPct val="0"/>
                </a:spcBef>
                <a:buNone/>
              </a:pPr>
              <a:r>
                <a:rPr lang="en-US" altLang="zh-CN" sz="2000" dirty="0">
                  <a:ea typeface="楷体_GB2312"/>
                </a:rPr>
                <a:t>1</a:t>
              </a:r>
            </a:p>
            <a:p>
              <a:pPr marL="0" lvl="0" indent="0" algn="ctr" eaLnBrk="1" hangingPunct="1">
                <a:spcBef>
                  <a:spcPct val="0"/>
                </a:spcBef>
                <a:buNone/>
              </a:pPr>
              <a:r>
                <a:rPr lang="en-US" altLang="zh-CN" sz="2000" dirty="0">
                  <a:ea typeface="楷体_GB2312"/>
                </a:rPr>
                <a:t>1</a:t>
              </a:r>
            </a:p>
            <a:p>
              <a:pPr marL="0" lvl="0" indent="0" algn="ctr" eaLnBrk="1" hangingPunct="1">
                <a:spcBef>
                  <a:spcPct val="0"/>
                </a:spcBef>
                <a:buNone/>
              </a:pPr>
              <a:r>
                <a:rPr lang="en-US" altLang="zh-CN" sz="2000" dirty="0">
                  <a:ea typeface="楷体_GB2312"/>
                </a:rPr>
                <a:t>0</a:t>
              </a:r>
            </a:p>
          </p:txBody>
        </p:sp>
        <p:sp>
          <p:nvSpPr>
            <p:cNvPr id="89098" name="Rectangle 124"/>
            <p:cNvSpPr/>
            <p:nvPr/>
          </p:nvSpPr>
          <p:spPr>
            <a:xfrm>
              <a:off x="4115" y="2312"/>
              <a:ext cx="950" cy="1594"/>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000" dirty="0">
                  <a:ea typeface="楷体_GB2312"/>
                </a:rPr>
                <a:t>0   0   0 </a:t>
              </a:r>
            </a:p>
            <a:p>
              <a:pPr marL="0" lvl="0" indent="0" algn="ctr" eaLnBrk="1" hangingPunct="1">
                <a:spcBef>
                  <a:spcPct val="0"/>
                </a:spcBef>
                <a:buNone/>
              </a:pPr>
              <a:r>
                <a:rPr lang="en-US" altLang="zh-CN" sz="2000" dirty="0">
                  <a:ea typeface="楷体_GB2312"/>
                </a:rPr>
                <a:t>0   0   1 </a:t>
              </a:r>
            </a:p>
            <a:p>
              <a:pPr marL="0" lvl="0" indent="0" algn="ctr" eaLnBrk="1" hangingPunct="1">
                <a:spcBef>
                  <a:spcPct val="0"/>
                </a:spcBef>
                <a:buNone/>
              </a:pPr>
              <a:r>
                <a:rPr lang="en-US" altLang="zh-CN" sz="2000" dirty="0">
                  <a:ea typeface="楷体_GB2312"/>
                </a:rPr>
                <a:t>0   1   0 </a:t>
              </a:r>
            </a:p>
            <a:p>
              <a:pPr marL="0" lvl="0" indent="0" algn="ctr" eaLnBrk="1" hangingPunct="1">
                <a:spcBef>
                  <a:spcPct val="0"/>
                </a:spcBef>
                <a:buNone/>
              </a:pPr>
              <a:r>
                <a:rPr lang="en-US" altLang="zh-CN" sz="2000" dirty="0">
                  <a:ea typeface="楷体_GB2312"/>
                </a:rPr>
                <a:t>0   1   1</a:t>
              </a:r>
            </a:p>
            <a:p>
              <a:pPr marL="0" lvl="0" indent="0" algn="ctr" eaLnBrk="1" hangingPunct="1">
                <a:spcBef>
                  <a:spcPct val="0"/>
                </a:spcBef>
                <a:buNone/>
              </a:pPr>
              <a:r>
                <a:rPr lang="en-US" altLang="zh-CN" sz="2000" dirty="0">
                  <a:ea typeface="楷体_GB2312"/>
                </a:rPr>
                <a:t>1   0   0 </a:t>
              </a:r>
            </a:p>
            <a:p>
              <a:pPr marL="0" lvl="0" indent="0" algn="ctr" eaLnBrk="1" hangingPunct="1">
                <a:spcBef>
                  <a:spcPct val="0"/>
                </a:spcBef>
                <a:buNone/>
              </a:pPr>
              <a:r>
                <a:rPr lang="en-US" altLang="zh-CN" sz="2000" dirty="0">
                  <a:ea typeface="楷体_GB2312"/>
                </a:rPr>
                <a:t>1   0   1 </a:t>
              </a:r>
            </a:p>
            <a:p>
              <a:pPr marL="0" lvl="0" indent="0" algn="ctr" eaLnBrk="1" hangingPunct="1">
                <a:spcBef>
                  <a:spcPct val="0"/>
                </a:spcBef>
                <a:buNone/>
              </a:pPr>
              <a:r>
                <a:rPr lang="en-US" altLang="zh-CN" sz="2000" dirty="0">
                  <a:ea typeface="楷体_GB2312"/>
                </a:rPr>
                <a:t>1   1   0 </a:t>
              </a:r>
            </a:p>
            <a:p>
              <a:pPr marL="0" lvl="0" indent="0" algn="ctr" eaLnBrk="1" hangingPunct="1">
                <a:spcBef>
                  <a:spcPct val="0"/>
                </a:spcBef>
                <a:buNone/>
              </a:pPr>
              <a:r>
                <a:rPr lang="en-US" altLang="zh-CN" sz="2000" dirty="0">
                  <a:ea typeface="楷体_GB2312"/>
                </a:rPr>
                <a:t>1   1   1</a:t>
              </a:r>
            </a:p>
          </p:txBody>
        </p:sp>
        <p:sp>
          <p:nvSpPr>
            <p:cNvPr id="89099" name="Rectangle 123"/>
            <p:cNvSpPr/>
            <p:nvPr/>
          </p:nvSpPr>
          <p:spPr>
            <a:xfrm>
              <a:off x="5065" y="2062"/>
              <a:ext cx="500" cy="250"/>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000" dirty="0">
                  <a:ea typeface="楷体_GB2312"/>
                </a:rPr>
                <a:t>Y</a:t>
              </a:r>
            </a:p>
          </p:txBody>
        </p:sp>
        <p:sp>
          <p:nvSpPr>
            <p:cNvPr id="89100" name="Rectangle 122"/>
            <p:cNvSpPr/>
            <p:nvPr/>
          </p:nvSpPr>
          <p:spPr>
            <a:xfrm>
              <a:off x="4115" y="2062"/>
              <a:ext cx="950" cy="250"/>
            </a:xfrm>
            <a:prstGeom prst="rect">
              <a:avLst/>
            </a:prstGeom>
            <a:noFill/>
            <a:ln w="38100">
              <a:noFill/>
            </a:ln>
          </p:spPr>
          <p:txBody>
            <a:bodyPr lIns="90000" tIns="46800" rIns="90000" bIns="4680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buNone/>
              </a:pPr>
              <a:r>
                <a:rPr lang="en-US" altLang="zh-CN" sz="2000" dirty="0">
                  <a:ea typeface="楷体_GB2312"/>
                </a:rPr>
                <a:t>A   B   C</a:t>
              </a:r>
            </a:p>
          </p:txBody>
        </p:sp>
        <p:sp>
          <p:nvSpPr>
            <p:cNvPr id="89101" name="Line 126"/>
            <p:cNvSpPr/>
            <p:nvPr/>
          </p:nvSpPr>
          <p:spPr>
            <a:xfrm>
              <a:off x="4115" y="2062"/>
              <a:ext cx="1450" cy="0"/>
            </a:xfrm>
            <a:prstGeom prst="line">
              <a:avLst/>
            </a:prstGeom>
            <a:ln w="28575" cap="sq" cmpd="sng">
              <a:solidFill>
                <a:schemeClr val="tx1"/>
              </a:solidFill>
              <a:prstDash val="solid"/>
              <a:headEnd type="none" w="med" len="med"/>
              <a:tailEnd type="none" w="med" len="med"/>
            </a:ln>
          </p:spPr>
        </p:sp>
        <p:sp>
          <p:nvSpPr>
            <p:cNvPr id="89102" name="Line 127"/>
            <p:cNvSpPr/>
            <p:nvPr/>
          </p:nvSpPr>
          <p:spPr>
            <a:xfrm>
              <a:off x="4115" y="2312"/>
              <a:ext cx="1450" cy="0"/>
            </a:xfrm>
            <a:prstGeom prst="line">
              <a:avLst/>
            </a:prstGeom>
            <a:ln w="12700" cap="flat" cmpd="sng">
              <a:solidFill>
                <a:schemeClr val="tx1"/>
              </a:solidFill>
              <a:prstDash val="solid"/>
              <a:headEnd type="none" w="med" len="med"/>
              <a:tailEnd type="none" w="med" len="med"/>
            </a:ln>
          </p:spPr>
        </p:sp>
        <p:sp>
          <p:nvSpPr>
            <p:cNvPr id="89103" name="Line 128"/>
            <p:cNvSpPr/>
            <p:nvPr/>
          </p:nvSpPr>
          <p:spPr>
            <a:xfrm>
              <a:off x="4115" y="3906"/>
              <a:ext cx="1450" cy="0"/>
            </a:xfrm>
            <a:prstGeom prst="line">
              <a:avLst/>
            </a:prstGeom>
            <a:ln w="28575" cap="sq" cmpd="sng">
              <a:solidFill>
                <a:schemeClr val="tx1"/>
              </a:solidFill>
              <a:prstDash val="solid"/>
              <a:headEnd type="none" w="med" len="med"/>
              <a:tailEnd type="none" w="med" len="med"/>
            </a:ln>
          </p:spPr>
        </p:sp>
        <p:sp>
          <p:nvSpPr>
            <p:cNvPr id="89104" name="Line 129"/>
            <p:cNvSpPr/>
            <p:nvPr/>
          </p:nvSpPr>
          <p:spPr>
            <a:xfrm>
              <a:off x="4115" y="2062"/>
              <a:ext cx="0" cy="1844"/>
            </a:xfrm>
            <a:prstGeom prst="line">
              <a:avLst/>
            </a:prstGeom>
            <a:ln w="28575" cap="sq" cmpd="sng">
              <a:solidFill>
                <a:schemeClr val="tx1"/>
              </a:solidFill>
              <a:prstDash val="solid"/>
              <a:headEnd type="none" w="med" len="med"/>
              <a:tailEnd type="none" w="med" len="med"/>
            </a:ln>
          </p:spPr>
        </p:sp>
        <p:sp>
          <p:nvSpPr>
            <p:cNvPr id="89105" name="Line 130"/>
            <p:cNvSpPr/>
            <p:nvPr/>
          </p:nvSpPr>
          <p:spPr>
            <a:xfrm>
              <a:off x="5065" y="2062"/>
              <a:ext cx="0" cy="1844"/>
            </a:xfrm>
            <a:prstGeom prst="line">
              <a:avLst/>
            </a:prstGeom>
            <a:ln w="12700" cap="flat" cmpd="sng">
              <a:solidFill>
                <a:schemeClr val="tx1"/>
              </a:solidFill>
              <a:prstDash val="solid"/>
              <a:headEnd type="none" w="med" len="med"/>
              <a:tailEnd type="none" w="med" len="med"/>
            </a:ln>
          </p:spPr>
        </p:sp>
        <p:sp>
          <p:nvSpPr>
            <p:cNvPr id="89106" name="Line 131"/>
            <p:cNvSpPr/>
            <p:nvPr/>
          </p:nvSpPr>
          <p:spPr>
            <a:xfrm>
              <a:off x="5565" y="2062"/>
              <a:ext cx="0" cy="1844"/>
            </a:xfrm>
            <a:prstGeom prst="line">
              <a:avLst/>
            </a:prstGeom>
            <a:ln w="28575" cap="sq" cmpd="sng">
              <a:solidFill>
                <a:schemeClr val="tx1"/>
              </a:solidFill>
              <a:prstDash val="solid"/>
              <a:headEnd type="none" w="med" len="med"/>
              <a:tailEnd type="none" w="med" len="med"/>
            </a:ln>
          </p:spPr>
        </p:sp>
      </p:grpSp>
      <p:graphicFrame>
        <p:nvGraphicFramePr>
          <p:cNvPr id="146576" name="Object 144"/>
          <p:cNvGraphicFramePr>
            <a:graphicFrameLocks noChangeAspect="1"/>
          </p:cNvGraphicFramePr>
          <p:nvPr/>
        </p:nvGraphicFramePr>
        <p:xfrm>
          <a:off x="892175" y="4189413"/>
          <a:ext cx="5130800" cy="1003300"/>
        </p:xfrm>
        <a:graphic>
          <a:graphicData uri="http://schemas.openxmlformats.org/presentationml/2006/ole">
            <mc:AlternateContent xmlns:mc="http://schemas.openxmlformats.org/markup-compatibility/2006">
              <mc:Choice xmlns:v="urn:schemas-microsoft-com:vml" Requires="v">
                <p:oleObj spid="_x0000_s28680" r:id="rId5" imgW="42567225" imgH="8334375" progId="Equation.3">
                  <p:embed/>
                </p:oleObj>
              </mc:Choice>
              <mc:Fallback>
                <p:oleObj r:id="rId5" imgW="42567225" imgH="8334375" progId="Equation.3">
                  <p:embed/>
                  <p:pic>
                    <p:nvPicPr>
                      <p:cNvPr id="0" name="图片 3155"/>
                      <p:cNvPicPr/>
                      <p:nvPr/>
                    </p:nvPicPr>
                    <p:blipFill>
                      <a:blip r:embed="rId6"/>
                      <a:stretch>
                        <a:fillRect/>
                      </a:stretch>
                    </p:blipFill>
                    <p:spPr>
                      <a:xfrm>
                        <a:off x="892175" y="4189413"/>
                        <a:ext cx="5130800" cy="1003300"/>
                      </a:xfrm>
                      <a:prstGeom prst="rect">
                        <a:avLst/>
                      </a:prstGeom>
                      <a:noFill/>
                      <a:ln w="38100">
                        <a:noFill/>
                        <a:miter/>
                      </a:ln>
                    </p:spPr>
                  </p:pic>
                </p:oleObj>
              </mc:Fallback>
            </mc:AlternateContent>
          </a:graphicData>
        </a:graphic>
      </p:graphicFrame>
      <p:sp>
        <p:nvSpPr>
          <p:cNvPr id="146579" name="Text Box 147"/>
          <p:cNvSpPr txBox="1"/>
          <p:nvPr/>
        </p:nvSpPr>
        <p:spPr>
          <a:xfrm>
            <a:off x="276225" y="4949825"/>
            <a:ext cx="595313" cy="519113"/>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ea typeface="黑体" panose="02010609060101010101" pitchFamily="49" charset="-122"/>
              </a:rPr>
              <a:t>或</a:t>
            </a:r>
          </a:p>
        </p:txBody>
      </p:sp>
      <p:graphicFrame>
        <p:nvGraphicFramePr>
          <p:cNvPr id="146580" name="Object 148"/>
          <p:cNvGraphicFramePr>
            <a:graphicFrameLocks noChangeAspect="1"/>
          </p:cNvGraphicFramePr>
          <p:nvPr/>
        </p:nvGraphicFramePr>
        <p:xfrm>
          <a:off x="177800" y="5456238"/>
          <a:ext cx="6215063" cy="1055687"/>
        </p:xfrm>
        <a:graphic>
          <a:graphicData uri="http://schemas.openxmlformats.org/presentationml/2006/ole">
            <mc:AlternateContent xmlns:mc="http://schemas.openxmlformats.org/markup-compatibility/2006">
              <mc:Choice xmlns:v="urn:schemas-microsoft-com:vml" Requires="v">
                <p:oleObj spid="_x0000_s28681" r:id="rId7" imgW="51568350" imgH="8772525" progId="Equation.3">
                  <p:embed/>
                </p:oleObj>
              </mc:Choice>
              <mc:Fallback>
                <p:oleObj r:id="rId7" imgW="51568350" imgH="8772525" progId="Equation.3">
                  <p:embed/>
                  <p:pic>
                    <p:nvPicPr>
                      <p:cNvPr id="0" name="图片 3154"/>
                      <p:cNvPicPr/>
                      <p:nvPr/>
                    </p:nvPicPr>
                    <p:blipFill>
                      <a:blip r:embed="rId8"/>
                      <a:stretch>
                        <a:fillRect/>
                      </a:stretch>
                    </p:blipFill>
                    <p:spPr>
                      <a:xfrm>
                        <a:off x="177800" y="5456238"/>
                        <a:ext cx="6215063" cy="1055687"/>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6577"/>
                                        </p:tgtEl>
                                        <p:attrNameLst>
                                          <p:attrName>style.visibility</p:attrName>
                                        </p:attrNameLst>
                                      </p:cBhvr>
                                      <p:to>
                                        <p:strVal val="visible"/>
                                      </p:to>
                                    </p:set>
                                    <p:animEffect transition="in" filter="wipe(left)">
                                      <p:cBhvr>
                                        <p:cTn id="7" dur="500"/>
                                        <p:tgtEl>
                                          <p:spTgt spid="14657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46578"/>
                                        </p:tgtEl>
                                        <p:attrNameLst>
                                          <p:attrName>style.visibility</p:attrName>
                                        </p:attrNameLst>
                                      </p:cBhvr>
                                      <p:to>
                                        <p:strVal val="visible"/>
                                      </p:to>
                                    </p:set>
                                    <p:animEffect transition="in" filter="blinds(horizontal)">
                                      <p:cBhvr>
                                        <p:cTn id="11" dur="500"/>
                                        <p:tgtEl>
                                          <p:spTgt spid="14657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6576"/>
                                        </p:tgtEl>
                                        <p:attrNameLst>
                                          <p:attrName>style.visibility</p:attrName>
                                        </p:attrNameLst>
                                      </p:cBhvr>
                                      <p:to>
                                        <p:strVal val="visible"/>
                                      </p:to>
                                    </p:set>
                                    <p:animEffect transition="in" filter="wipe(left)">
                                      <p:cBhvr>
                                        <p:cTn id="15" dur="500"/>
                                        <p:tgtEl>
                                          <p:spTgt spid="1465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6579"/>
                                        </p:tgtEl>
                                        <p:attrNameLst>
                                          <p:attrName>style.visibility</p:attrName>
                                        </p:attrNameLst>
                                      </p:cBhvr>
                                      <p:to>
                                        <p:strVal val="visible"/>
                                      </p:to>
                                    </p:set>
                                    <p:animEffect transition="in" filter="blinds(horizontal)">
                                      <p:cBhvr>
                                        <p:cTn id="20" dur="500"/>
                                        <p:tgtEl>
                                          <p:spTgt spid="14657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46580"/>
                                        </p:tgtEl>
                                        <p:attrNameLst>
                                          <p:attrName>style.visibility</p:attrName>
                                        </p:attrNameLst>
                                      </p:cBhvr>
                                      <p:to>
                                        <p:strVal val="visible"/>
                                      </p:to>
                                    </p:set>
                                    <p:animEffect transition="in" filter="wipe(left)">
                                      <p:cBhvr>
                                        <p:cTn id="24" dur="500"/>
                                        <p:tgtEl>
                                          <p:spTgt spid="146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7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68</a:t>
            </a:fld>
            <a:r>
              <a:rPr lang="zh-CN" altLang="en-US" sz="1400" dirty="0">
                <a:ea typeface="楷体_GB2312"/>
              </a:rPr>
              <a:t>）</a:t>
            </a:r>
          </a:p>
        </p:txBody>
      </p:sp>
      <p:sp>
        <p:nvSpPr>
          <p:cNvPr id="148482" name="Text Box 2"/>
          <p:cNvSpPr txBox="1"/>
          <p:nvPr/>
        </p:nvSpPr>
        <p:spPr>
          <a:xfrm>
            <a:off x="269875" y="892175"/>
            <a:ext cx="8551863" cy="128111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一个逻辑函数的最简表达式，按照式中变量之间运算关系的不同，分为最简与或式、最简与非－与非式、最简或与式、最简或非－或非式、最简与或非式五种。</a:t>
            </a:r>
          </a:p>
        </p:txBody>
      </p:sp>
      <p:sp>
        <p:nvSpPr>
          <p:cNvPr id="90116" name="Text Box 20"/>
          <p:cNvSpPr txBox="1"/>
          <p:nvPr/>
        </p:nvSpPr>
        <p:spPr>
          <a:xfrm>
            <a:off x="554038" y="201613"/>
            <a:ext cx="747395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rgbClr val="CC3300"/>
                </a:solidFill>
                <a:latin typeface="黑体" panose="02010609060101010101" pitchFamily="49" charset="-122"/>
                <a:ea typeface="黑体" panose="02010609060101010101" pitchFamily="49" charset="-122"/>
              </a:rPr>
              <a:t>二、逻辑函数的最简表达式</a:t>
            </a:r>
            <a:r>
              <a:rPr lang="zh-CN" altLang="en-US" sz="2800" b="1" dirty="0">
                <a:solidFill>
                  <a:srgbClr val="0000FF"/>
                </a:solidFill>
                <a:latin typeface="黑体" panose="02010609060101010101" pitchFamily="49" charset="-122"/>
                <a:ea typeface="黑体" panose="02010609060101010101" pitchFamily="49" charset="-122"/>
              </a:rPr>
              <a:t> </a:t>
            </a:r>
          </a:p>
        </p:txBody>
      </p:sp>
      <p:sp>
        <p:nvSpPr>
          <p:cNvPr id="148501" name="Text Box 21"/>
          <p:cNvSpPr txBox="1"/>
          <p:nvPr/>
        </p:nvSpPr>
        <p:spPr>
          <a:xfrm>
            <a:off x="196850" y="2286000"/>
            <a:ext cx="8551863" cy="128111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en-US" altLang="zh-CN" sz="2800" b="1" dirty="0">
                <a:solidFill>
                  <a:srgbClr val="CC3300"/>
                </a:solidFill>
                <a:latin typeface="黑体" panose="02010609060101010101" pitchFamily="49" charset="-122"/>
                <a:ea typeface="黑体" panose="02010609060101010101" pitchFamily="49" charset="-122"/>
              </a:rPr>
              <a:t>1</a:t>
            </a:r>
            <a:r>
              <a:rPr lang="zh-CN" altLang="en-US" sz="2800" b="1" dirty="0">
                <a:solidFill>
                  <a:srgbClr val="CC3300"/>
                </a:solidFill>
                <a:latin typeface="黑体" panose="02010609060101010101" pitchFamily="49" charset="-122"/>
                <a:ea typeface="黑体" panose="02010609060101010101" pitchFamily="49" charset="-122"/>
              </a:rPr>
              <a:t>、最简与或式</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定义：乘积项的个数最少，每个乘积项中相乘的变量个数也最少的与或表达式，称为最简与或表达式。</a:t>
            </a:r>
          </a:p>
        </p:txBody>
      </p:sp>
      <p:grpSp>
        <p:nvGrpSpPr>
          <p:cNvPr id="148507" name="Group 27"/>
          <p:cNvGrpSpPr/>
          <p:nvPr/>
        </p:nvGrpSpPr>
        <p:grpSpPr>
          <a:xfrm>
            <a:off x="182563" y="3706813"/>
            <a:ext cx="8551862" cy="1720850"/>
            <a:chOff x="115" y="2335"/>
            <a:chExt cx="5387" cy="1084"/>
          </a:xfrm>
        </p:grpSpPr>
        <p:sp>
          <p:nvSpPr>
            <p:cNvPr id="90120" name="Text Box 22"/>
            <p:cNvSpPr txBox="1"/>
            <p:nvPr/>
          </p:nvSpPr>
          <p:spPr>
            <a:xfrm>
              <a:off x="115" y="2335"/>
              <a:ext cx="5387"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例如：</a:t>
              </a:r>
            </a:p>
          </p:txBody>
        </p:sp>
        <p:graphicFrame>
          <p:nvGraphicFramePr>
            <p:cNvPr id="90121" name="Object 23"/>
            <p:cNvGraphicFramePr>
              <a:graphicFrameLocks noChangeAspect="1"/>
            </p:cNvGraphicFramePr>
            <p:nvPr/>
          </p:nvGraphicFramePr>
          <p:xfrm>
            <a:off x="1261" y="2344"/>
            <a:ext cx="3548" cy="1075"/>
          </p:xfrm>
          <a:graphic>
            <a:graphicData uri="http://schemas.openxmlformats.org/presentationml/2006/ole">
              <mc:AlternateContent xmlns:mc="http://schemas.openxmlformats.org/markup-compatibility/2006">
                <mc:Choice xmlns:v="urn:schemas-microsoft-com:vml" Requires="v">
                  <p:oleObj spid="_x0000_s29699" r:id="rId4" imgW="43443525" imgH="13163550" progId="Equation.3">
                    <p:embed/>
                  </p:oleObj>
                </mc:Choice>
                <mc:Fallback>
                  <p:oleObj r:id="rId4" imgW="43443525" imgH="13163550" progId="Equation.3">
                    <p:embed/>
                    <p:pic>
                      <p:nvPicPr>
                        <p:cNvPr id="0" name="图片 3152"/>
                        <p:cNvPicPr/>
                        <p:nvPr/>
                      </p:nvPicPr>
                      <p:blipFill>
                        <a:blip r:embed="rId5"/>
                        <a:stretch>
                          <a:fillRect/>
                        </a:stretch>
                      </p:blipFill>
                      <p:spPr>
                        <a:xfrm>
                          <a:off x="1261" y="2344"/>
                          <a:ext cx="3548" cy="1075"/>
                        </a:xfrm>
                        <a:prstGeom prst="rect">
                          <a:avLst/>
                        </a:prstGeom>
                        <a:noFill/>
                        <a:ln w="38100">
                          <a:noFill/>
                          <a:miter/>
                        </a:ln>
                      </p:spPr>
                    </p:pic>
                  </p:oleObj>
                </mc:Fallback>
              </mc:AlternateContent>
            </a:graphicData>
          </a:graphic>
        </p:graphicFrame>
      </p:grpSp>
      <p:sp>
        <p:nvSpPr>
          <p:cNvPr id="148505" name="Text Box 25"/>
          <p:cNvSpPr txBox="1"/>
          <p:nvPr/>
        </p:nvSpPr>
        <p:spPr>
          <a:xfrm>
            <a:off x="269875" y="5419725"/>
            <a:ext cx="8551863" cy="8540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显然，在函数</a:t>
            </a:r>
            <a:r>
              <a:rPr lang="en-US" altLang="zh-CN" sz="2800" b="1" dirty="0">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的各个与或表达式中，式</a:t>
            </a:r>
            <a:r>
              <a:rPr lang="en-US" altLang="zh-CN" sz="2800" b="1" dirty="0">
                <a:latin typeface="黑体" panose="02010609060101010101" pitchFamily="49" charset="-122"/>
                <a:ea typeface="黑体" panose="02010609060101010101" pitchFamily="49" charset="-122"/>
              </a:rPr>
              <a:t>(</a:t>
            </a:r>
            <a:r>
              <a:rPr lang="en-US" altLang="zh-CN" sz="2800" b="1" dirty="0">
                <a:ea typeface="黑体" panose="02010609060101010101" pitchFamily="49" charset="-122"/>
              </a:rPr>
              <a:t>1.2.2c</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是最简的，因为它符合最简与或表达式的定义。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wipe(left)">
                                      <p:cBhvr>
                                        <p:cTn id="7" dur="500"/>
                                        <p:tgtEl>
                                          <p:spTgt spid="1484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501"/>
                                        </p:tgtEl>
                                        <p:attrNameLst>
                                          <p:attrName>style.visibility</p:attrName>
                                        </p:attrNameLst>
                                      </p:cBhvr>
                                      <p:to>
                                        <p:strVal val="visible"/>
                                      </p:to>
                                    </p:set>
                                    <p:animEffect transition="in" filter="wipe(left)">
                                      <p:cBhvr>
                                        <p:cTn id="12" dur="500"/>
                                        <p:tgtEl>
                                          <p:spTgt spid="1485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8507"/>
                                        </p:tgtEl>
                                        <p:attrNameLst>
                                          <p:attrName>style.visibility</p:attrName>
                                        </p:attrNameLst>
                                      </p:cBhvr>
                                      <p:to>
                                        <p:strVal val="visible"/>
                                      </p:to>
                                    </p:set>
                                    <p:animEffect transition="in" filter="wipe(up)">
                                      <p:cBhvr>
                                        <p:cTn id="17" dur="500"/>
                                        <p:tgtEl>
                                          <p:spTgt spid="1485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8505"/>
                                        </p:tgtEl>
                                        <p:attrNameLst>
                                          <p:attrName>style.visibility</p:attrName>
                                        </p:attrNameLst>
                                      </p:cBhvr>
                                      <p:to>
                                        <p:strVal val="visible"/>
                                      </p:to>
                                    </p:set>
                                    <p:animEffect transition="in" filter="wipe(left)">
                                      <p:cBhvr>
                                        <p:cTn id="22" dur="500"/>
                                        <p:tgtEl>
                                          <p:spTgt spid="148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P spid="148501" grpId="0"/>
      <p:bldP spid="14850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69</a:t>
            </a:fld>
            <a:r>
              <a:rPr lang="zh-CN" altLang="en-US" sz="1400" dirty="0">
                <a:ea typeface="楷体_GB2312"/>
              </a:rPr>
              <a:t>）</a:t>
            </a:r>
          </a:p>
        </p:txBody>
      </p:sp>
      <p:sp>
        <p:nvSpPr>
          <p:cNvPr id="92163" name="Text Box 4"/>
          <p:cNvSpPr txBox="1"/>
          <p:nvPr/>
        </p:nvSpPr>
        <p:spPr>
          <a:xfrm>
            <a:off x="196850" y="180975"/>
            <a:ext cx="8551863" cy="219551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en-US" altLang="zh-CN" b="1" dirty="0">
                <a:solidFill>
                  <a:srgbClr val="CC3300"/>
                </a:solidFill>
                <a:latin typeface="黑体" panose="02010609060101010101" pitchFamily="49" charset="-122"/>
                <a:ea typeface="黑体" panose="02010609060101010101" pitchFamily="49" charset="-122"/>
              </a:rPr>
              <a:t>2</a:t>
            </a:r>
            <a:r>
              <a:rPr lang="zh-CN" altLang="en-US" b="1" dirty="0">
                <a:solidFill>
                  <a:srgbClr val="CC3300"/>
                </a:solidFill>
                <a:latin typeface="黑体" panose="02010609060101010101" pitchFamily="49" charset="-122"/>
                <a:ea typeface="黑体" panose="02010609060101010101" pitchFamily="49" charset="-122"/>
              </a:rPr>
              <a:t>、最简与非－与非式</a:t>
            </a:r>
          </a:p>
          <a:p>
            <a:pPr marL="0" lvl="0" indent="0" eaLnBrk="1" hangingPunct="1">
              <a:spcBef>
                <a:spcPct val="0"/>
              </a:spcBef>
              <a:buNone/>
            </a:pPr>
            <a:r>
              <a:rPr lang="zh-CN" altLang="en-US"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定义：非号最少，每个非号下面相乘的变量个数也最少的与非－与非表达式，称为最简与非－与非表达式。注意，单个变量上面的非号不算，因为已将其当成反变量。</a:t>
            </a:r>
          </a:p>
        </p:txBody>
      </p:sp>
      <p:grpSp>
        <p:nvGrpSpPr>
          <p:cNvPr id="150544" name="Group 16"/>
          <p:cNvGrpSpPr/>
          <p:nvPr/>
        </p:nvGrpSpPr>
        <p:grpSpPr>
          <a:xfrm>
            <a:off x="182563" y="3875088"/>
            <a:ext cx="8551862" cy="858837"/>
            <a:chOff x="115" y="2441"/>
            <a:chExt cx="5387" cy="541"/>
          </a:xfrm>
        </p:grpSpPr>
        <p:sp>
          <p:nvSpPr>
            <p:cNvPr id="92170" name="Text Box 6"/>
            <p:cNvSpPr txBox="1"/>
            <p:nvPr/>
          </p:nvSpPr>
          <p:spPr>
            <a:xfrm>
              <a:off x="115" y="2444"/>
              <a:ext cx="5387" cy="5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例</a:t>
              </a:r>
              <a:r>
                <a:rPr lang="en-US" altLang="zh-CN" sz="2800" b="1" dirty="0">
                  <a:latin typeface="黑体" panose="02010609060101010101" pitchFamily="49" charset="-122"/>
                  <a:ea typeface="黑体" panose="02010609060101010101" pitchFamily="49" charset="-122"/>
                </a:rPr>
                <a:t>1.2.3</a:t>
              </a:r>
              <a:r>
                <a:rPr lang="zh-CN" altLang="en-US" sz="2800" b="1" dirty="0">
                  <a:latin typeface="黑体" panose="02010609060101010101" pitchFamily="49" charset="-122"/>
                  <a:ea typeface="黑体" panose="02010609060101010101" pitchFamily="49" charset="-122"/>
                </a:rPr>
                <a:t>：写出函数           的最简与非－与非表达式。</a:t>
              </a:r>
            </a:p>
          </p:txBody>
        </p:sp>
        <p:graphicFrame>
          <p:nvGraphicFramePr>
            <p:cNvPr id="92171" name="Object 7"/>
            <p:cNvGraphicFramePr>
              <a:graphicFrameLocks noChangeAspect="1"/>
            </p:cNvGraphicFramePr>
            <p:nvPr/>
          </p:nvGraphicFramePr>
          <p:xfrm>
            <a:off x="2314" y="2441"/>
            <a:ext cx="1143" cy="294"/>
          </p:xfrm>
          <a:graphic>
            <a:graphicData uri="http://schemas.openxmlformats.org/presentationml/2006/ole">
              <mc:AlternateContent xmlns:mc="http://schemas.openxmlformats.org/markup-compatibility/2006">
                <mc:Choice xmlns:v="urn:schemas-microsoft-com:vml" Requires="v">
                  <p:oleObj spid="_x0000_s30725" r:id="rId3" imgW="14478000" imgH="3733800" progId="Equation.3">
                    <p:embed/>
                  </p:oleObj>
                </mc:Choice>
                <mc:Fallback>
                  <p:oleObj r:id="rId3" imgW="14478000" imgH="3733800" progId="Equation.3">
                    <p:embed/>
                    <p:pic>
                      <p:nvPicPr>
                        <p:cNvPr id="0" name="图片 3151"/>
                        <p:cNvPicPr/>
                        <p:nvPr/>
                      </p:nvPicPr>
                      <p:blipFill>
                        <a:blip r:embed="rId4"/>
                        <a:stretch>
                          <a:fillRect/>
                        </a:stretch>
                      </p:blipFill>
                      <p:spPr>
                        <a:xfrm>
                          <a:off x="2314" y="2441"/>
                          <a:ext cx="1143" cy="294"/>
                        </a:xfrm>
                        <a:prstGeom prst="rect">
                          <a:avLst/>
                        </a:prstGeom>
                        <a:noFill/>
                        <a:ln w="38100">
                          <a:noFill/>
                          <a:miter/>
                        </a:ln>
                      </p:spPr>
                    </p:pic>
                  </p:oleObj>
                </mc:Fallback>
              </mc:AlternateContent>
            </a:graphicData>
          </a:graphic>
        </p:graphicFrame>
      </p:grpSp>
      <p:sp>
        <p:nvSpPr>
          <p:cNvPr id="150537" name="Text Box 9"/>
          <p:cNvSpPr txBox="1"/>
          <p:nvPr/>
        </p:nvSpPr>
        <p:spPr>
          <a:xfrm>
            <a:off x="196850" y="2430463"/>
            <a:ext cx="8551863" cy="1281112"/>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在最简与或表达式的基础上，两次取反，再用摩根定理去掉下面的反号，便可得到函数的最简与非－与非表达式。</a:t>
            </a:r>
          </a:p>
        </p:txBody>
      </p:sp>
      <p:grpSp>
        <p:nvGrpSpPr>
          <p:cNvPr id="150542" name="Group 14"/>
          <p:cNvGrpSpPr/>
          <p:nvPr/>
        </p:nvGrpSpPr>
        <p:grpSpPr>
          <a:xfrm>
            <a:off x="182563" y="4894263"/>
            <a:ext cx="8551862" cy="630237"/>
            <a:chOff x="115" y="2647"/>
            <a:chExt cx="5387" cy="397"/>
          </a:xfrm>
        </p:grpSpPr>
        <p:sp>
          <p:nvSpPr>
            <p:cNvPr id="92168" name="Text Box 12"/>
            <p:cNvSpPr txBox="1"/>
            <p:nvPr/>
          </p:nvSpPr>
          <p:spPr>
            <a:xfrm>
              <a:off x="115" y="2728"/>
              <a:ext cx="5387"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解：</a:t>
              </a:r>
            </a:p>
          </p:txBody>
        </p:sp>
        <p:graphicFrame>
          <p:nvGraphicFramePr>
            <p:cNvPr id="92169" name="Object 13"/>
            <p:cNvGraphicFramePr>
              <a:graphicFrameLocks noChangeAspect="1"/>
            </p:cNvGraphicFramePr>
            <p:nvPr/>
          </p:nvGraphicFramePr>
          <p:xfrm>
            <a:off x="830" y="2647"/>
            <a:ext cx="3254" cy="397"/>
          </p:xfrm>
          <a:graphic>
            <a:graphicData uri="http://schemas.openxmlformats.org/presentationml/2006/ole">
              <mc:AlternateContent xmlns:mc="http://schemas.openxmlformats.org/markup-compatibility/2006">
                <mc:Choice xmlns:v="urn:schemas-microsoft-com:vml" Requires="v">
                  <p:oleObj spid="_x0000_s30726" r:id="rId5" imgW="41252775" imgH="5048250" progId="Equation.3">
                    <p:embed/>
                  </p:oleObj>
                </mc:Choice>
                <mc:Fallback>
                  <p:oleObj r:id="rId5" imgW="41252775" imgH="5048250" progId="Equation.3">
                    <p:embed/>
                    <p:pic>
                      <p:nvPicPr>
                        <p:cNvPr id="0" name="图片 3153"/>
                        <p:cNvPicPr/>
                        <p:nvPr/>
                      </p:nvPicPr>
                      <p:blipFill>
                        <a:blip r:embed="rId6"/>
                        <a:stretch>
                          <a:fillRect/>
                        </a:stretch>
                      </p:blipFill>
                      <p:spPr>
                        <a:xfrm>
                          <a:off x="830" y="2647"/>
                          <a:ext cx="3254" cy="397"/>
                        </a:xfrm>
                        <a:prstGeom prst="rect">
                          <a:avLst/>
                        </a:prstGeom>
                        <a:noFill/>
                        <a:ln w="38100">
                          <a:noFill/>
                          <a:miter/>
                        </a:ln>
                      </p:spPr>
                    </p:pic>
                  </p:oleObj>
                </mc:Fallback>
              </mc:AlternateContent>
            </a:graphicData>
          </a:graphic>
        </p:graphicFrame>
      </p:grpSp>
      <p:sp>
        <p:nvSpPr>
          <p:cNvPr id="150543" name="Text Box 15"/>
          <p:cNvSpPr txBox="1"/>
          <p:nvPr/>
        </p:nvSpPr>
        <p:spPr>
          <a:xfrm>
            <a:off x="227013" y="5724525"/>
            <a:ext cx="8551862" cy="4270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式（</a:t>
            </a:r>
            <a:r>
              <a:rPr lang="en-US" altLang="zh-CN" sz="2800" b="1" dirty="0">
                <a:latin typeface="黑体" panose="02010609060101010101" pitchFamily="49" charset="-122"/>
                <a:ea typeface="黑体" panose="02010609060101010101" pitchFamily="49" charset="-122"/>
              </a:rPr>
              <a:t>1.2.3</a:t>
            </a:r>
            <a:r>
              <a:rPr lang="zh-CN" altLang="en-US" sz="2800" b="1" dirty="0">
                <a:latin typeface="黑体" panose="02010609060101010101" pitchFamily="49" charset="-122"/>
                <a:ea typeface="黑体" panose="02010609060101010101" pitchFamily="49" charset="-122"/>
              </a:rPr>
              <a:t>）就是函数</a:t>
            </a:r>
            <a:r>
              <a:rPr lang="en-US" altLang="zh-CN" sz="2800" b="1" dirty="0">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的最简与非－与非表达式。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7"/>
                                        </p:tgtEl>
                                        <p:attrNameLst>
                                          <p:attrName>style.visibility</p:attrName>
                                        </p:attrNameLst>
                                      </p:cBhvr>
                                      <p:to>
                                        <p:strVal val="visible"/>
                                      </p:to>
                                    </p:set>
                                    <p:animEffect transition="in" filter="wipe(left)">
                                      <p:cBhvr>
                                        <p:cTn id="7" dur="500"/>
                                        <p:tgtEl>
                                          <p:spTgt spid="1505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0544"/>
                                        </p:tgtEl>
                                        <p:attrNameLst>
                                          <p:attrName>style.visibility</p:attrName>
                                        </p:attrNameLst>
                                      </p:cBhvr>
                                      <p:to>
                                        <p:strVal val="visible"/>
                                      </p:to>
                                    </p:set>
                                    <p:animEffect transition="in" filter="wipe(left)">
                                      <p:cBhvr>
                                        <p:cTn id="12" dur="500"/>
                                        <p:tgtEl>
                                          <p:spTgt spid="1505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0542"/>
                                        </p:tgtEl>
                                        <p:attrNameLst>
                                          <p:attrName>style.visibility</p:attrName>
                                        </p:attrNameLst>
                                      </p:cBhvr>
                                      <p:to>
                                        <p:strVal val="visible"/>
                                      </p:to>
                                    </p:set>
                                    <p:animEffect transition="in" filter="wipe(left)">
                                      <p:cBhvr>
                                        <p:cTn id="17" dur="500"/>
                                        <p:tgtEl>
                                          <p:spTgt spid="1505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0543"/>
                                        </p:tgtEl>
                                        <p:attrNameLst>
                                          <p:attrName>style.visibility</p:attrName>
                                        </p:attrNameLst>
                                      </p:cBhvr>
                                      <p:to>
                                        <p:strVal val="visible"/>
                                      </p:to>
                                    </p:set>
                                    <p:animEffect transition="in" filter="wipe(left)">
                                      <p:cBhvr>
                                        <p:cTn id="22" dur="500"/>
                                        <p:tgtEl>
                                          <p:spTgt spid="150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7" grpId="0"/>
      <p:bldP spid="1505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7</a:t>
            </a:fld>
            <a:r>
              <a:rPr lang="zh-CN" altLang="en-US" sz="1400" dirty="0">
                <a:ea typeface="楷体_GB2312"/>
              </a:rPr>
              <a:t>）</a:t>
            </a:r>
          </a:p>
        </p:txBody>
      </p:sp>
      <p:sp>
        <p:nvSpPr>
          <p:cNvPr id="11267" name="Text Box 2"/>
          <p:cNvSpPr txBox="1"/>
          <p:nvPr/>
        </p:nvSpPr>
        <p:spPr>
          <a:xfrm>
            <a:off x="423863" y="311150"/>
            <a:ext cx="8497887" cy="17081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数字信号：在时间和幅值上都是</a:t>
            </a:r>
            <a:r>
              <a:rPr lang="zh-CN" altLang="en-US" sz="2800" b="1" dirty="0">
                <a:ea typeface="黑体" panose="02010609060101010101" pitchFamily="49" charset="-122"/>
              </a:rPr>
              <a:t>离散取值的物理量。</a:t>
            </a:r>
            <a:r>
              <a:rPr lang="zh-CN" altLang="en-US" sz="2800" b="1" dirty="0">
                <a:latin typeface="黑体" panose="02010609060101010101" pitchFamily="49" charset="-122"/>
                <a:ea typeface="黑体" panose="02010609060101010101" pitchFamily="49" charset="-122"/>
              </a:rPr>
              <a:t>即时间上的离散，量上的离散的信号。如数值，开关位置，数字逻辑等。</a:t>
            </a:r>
          </a:p>
          <a:p>
            <a:pPr marL="0" lvl="0" indent="0" eaLnBrk="1" hangingPunct="1">
              <a:spcBef>
                <a:spcPct val="0"/>
              </a:spcBef>
              <a:buSzPct val="90000"/>
              <a:buNone/>
            </a:pPr>
            <a:r>
              <a:rPr lang="zh-CN" altLang="en-US" sz="2800" b="1" dirty="0">
                <a:latin typeface="黑体" panose="02010609060101010101" pitchFamily="49" charset="-122"/>
                <a:ea typeface="黑体" panose="02010609060101010101" pitchFamily="49" charset="-122"/>
              </a:rPr>
              <a:t>  用逻辑</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和</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表示的数字信号波形如下图所示：</a:t>
            </a:r>
          </a:p>
        </p:txBody>
      </p:sp>
      <p:pic>
        <p:nvPicPr>
          <p:cNvPr id="11268" name="Picture 14" descr="digital_wave"/>
          <p:cNvPicPr>
            <a:picLocks noChangeAspect="1"/>
          </p:cNvPicPr>
          <p:nvPr/>
        </p:nvPicPr>
        <p:blipFill>
          <a:blip r:embed="rId3">
            <a:clrChange>
              <a:clrFrom>
                <a:srgbClr val="FFFFFF"/>
              </a:clrFrom>
              <a:clrTo>
                <a:srgbClr val="FFFFFF">
                  <a:alpha val="0"/>
                </a:srgbClr>
              </a:clrTo>
            </a:clrChange>
          </a:blip>
          <a:stretch>
            <a:fillRect/>
          </a:stretch>
        </p:blipFill>
        <p:spPr>
          <a:xfrm>
            <a:off x="1120775" y="2171700"/>
            <a:ext cx="6297613" cy="874713"/>
          </a:xfrm>
          <a:prstGeom prst="rect">
            <a:avLst/>
          </a:prstGeom>
          <a:noFill/>
          <a:ln w="9525">
            <a:noFill/>
          </a:ln>
        </p:spPr>
      </p:pic>
      <p:grpSp>
        <p:nvGrpSpPr>
          <p:cNvPr id="243727" name="Group 15"/>
          <p:cNvGrpSpPr/>
          <p:nvPr/>
        </p:nvGrpSpPr>
        <p:grpSpPr>
          <a:xfrm>
            <a:off x="2268538" y="4962525"/>
            <a:ext cx="4686300" cy="1812925"/>
            <a:chOff x="1429" y="2982"/>
            <a:chExt cx="2952" cy="1142"/>
          </a:xfrm>
        </p:grpSpPr>
        <p:sp>
          <p:nvSpPr>
            <p:cNvPr id="11271" name="Text Box 16"/>
            <p:cNvSpPr txBox="1"/>
            <p:nvPr/>
          </p:nvSpPr>
          <p:spPr>
            <a:xfrm>
              <a:off x="1429" y="2982"/>
              <a:ext cx="348" cy="1142"/>
            </a:xfrm>
            <a:prstGeom prst="rect">
              <a:avLst/>
            </a:prstGeom>
            <a:solidFill>
              <a:srgbClr val="00FF00"/>
            </a:solid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800" dirty="0">
                  <a:solidFill>
                    <a:srgbClr val="000000"/>
                  </a:solidFill>
                  <a:latin typeface="黑体" panose="02010609060101010101" pitchFamily="49" charset="-122"/>
                  <a:ea typeface="黑体" panose="02010609060101010101" pitchFamily="49" charset="-122"/>
                </a:rPr>
                <a:t>模</a:t>
              </a:r>
            </a:p>
            <a:p>
              <a:pPr marL="0" lvl="0" indent="0" eaLnBrk="1" hangingPunct="1">
                <a:spcBef>
                  <a:spcPct val="0"/>
                </a:spcBef>
                <a:buNone/>
              </a:pPr>
              <a:r>
                <a:rPr lang="zh-CN" altLang="en-US" sz="2800" dirty="0">
                  <a:solidFill>
                    <a:srgbClr val="000000"/>
                  </a:solidFill>
                  <a:latin typeface="黑体" panose="02010609060101010101" pitchFamily="49" charset="-122"/>
                  <a:ea typeface="黑体" panose="02010609060101010101" pitchFamily="49" charset="-122"/>
                </a:rPr>
                <a:t>拟</a:t>
              </a:r>
            </a:p>
            <a:p>
              <a:pPr marL="0" lvl="0" indent="0" eaLnBrk="1" hangingPunct="1">
                <a:spcBef>
                  <a:spcPct val="0"/>
                </a:spcBef>
                <a:buNone/>
              </a:pPr>
              <a:r>
                <a:rPr lang="zh-CN" altLang="en-US" sz="2800" dirty="0">
                  <a:solidFill>
                    <a:srgbClr val="000000"/>
                  </a:solidFill>
                  <a:latin typeface="黑体" panose="02010609060101010101" pitchFamily="49" charset="-122"/>
                  <a:ea typeface="黑体" panose="02010609060101010101" pitchFamily="49" charset="-122"/>
                </a:rPr>
                <a:t>世</a:t>
              </a:r>
            </a:p>
            <a:p>
              <a:pPr marL="0" lvl="0" indent="0" eaLnBrk="1" hangingPunct="1">
                <a:spcBef>
                  <a:spcPct val="0"/>
                </a:spcBef>
                <a:buNone/>
              </a:pPr>
              <a:r>
                <a:rPr lang="zh-CN" altLang="en-US" sz="2800" dirty="0">
                  <a:solidFill>
                    <a:srgbClr val="000000"/>
                  </a:solidFill>
                  <a:latin typeface="黑体" panose="02010609060101010101" pitchFamily="49" charset="-122"/>
                  <a:ea typeface="黑体" panose="02010609060101010101" pitchFamily="49" charset="-122"/>
                </a:rPr>
                <a:t>界</a:t>
              </a:r>
            </a:p>
          </p:txBody>
        </p:sp>
        <p:sp>
          <p:nvSpPr>
            <p:cNvPr id="11272" name="Line 17"/>
            <p:cNvSpPr/>
            <p:nvPr/>
          </p:nvSpPr>
          <p:spPr>
            <a:xfrm>
              <a:off x="1775" y="3222"/>
              <a:ext cx="604" cy="1"/>
            </a:xfrm>
            <a:prstGeom prst="line">
              <a:avLst/>
            </a:prstGeom>
            <a:ln w="57150" cap="flat" cmpd="sng">
              <a:solidFill>
                <a:schemeClr val="tx2"/>
              </a:solidFill>
              <a:prstDash val="solid"/>
              <a:miter/>
              <a:headEnd type="none" w="med" len="med"/>
              <a:tailEnd type="triangle" w="med" len="med"/>
            </a:ln>
          </p:spPr>
        </p:sp>
        <p:sp>
          <p:nvSpPr>
            <p:cNvPr id="11273" name="Text Box 18"/>
            <p:cNvSpPr txBox="1"/>
            <p:nvPr/>
          </p:nvSpPr>
          <p:spPr>
            <a:xfrm>
              <a:off x="2379" y="3046"/>
              <a:ext cx="460" cy="335"/>
            </a:xfrm>
            <a:prstGeom prst="rect">
              <a:avLst/>
            </a:prstGeom>
            <a:solidFill>
              <a:srgbClr val="FFCC00"/>
            </a:solid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rgbClr val="000000"/>
                  </a:solidFill>
                  <a:latin typeface="黑体" panose="02010609060101010101" pitchFamily="49" charset="-122"/>
                  <a:ea typeface="黑体" panose="02010609060101010101" pitchFamily="49" charset="-122"/>
                </a:rPr>
                <a:t>A/D</a:t>
              </a:r>
            </a:p>
          </p:txBody>
        </p:sp>
        <p:sp>
          <p:nvSpPr>
            <p:cNvPr id="11274" name="Line 19"/>
            <p:cNvSpPr/>
            <p:nvPr/>
          </p:nvSpPr>
          <p:spPr>
            <a:xfrm>
              <a:off x="2831" y="3222"/>
              <a:ext cx="604" cy="1"/>
            </a:xfrm>
            <a:prstGeom prst="line">
              <a:avLst/>
            </a:prstGeom>
            <a:ln w="57150" cap="flat" cmpd="sng">
              <a:solidFill>
                <a:schemeClr val="tx2"/>
              </a:solidFill>
              <a:prstDash val="solid"/>
              <a:miter/>
              <a:headEnd type="none" w="med" len="med"/>
              <a:tailEnd type="triangle" w="med" len="med"/>
            </a:ln>
          </p:spPr>
        </p:sp>
        <p:sp>
          <p:nvSpPr>
            <p:cNvPr id="11275" name="Text Box 20"/>
            <p:cNvSpPr txBox="1"/>
            <p:nvPr/>
          </p:nvSpPr>
          <p:spPr>
            <a:xfrm>
              <a:off x="3425" y="2991"/>
              <a:ext cx="956" cy="1115"/>
            </a:xfrm>
            <a:prstGeom prst="rect">
              <a:avLst/>
            </a:prstGeom>
            <a:solidFill>
              <a:srgbClr val="FFFF00"/>
            </a:solidFill>
            <a:ln w="9525" cap="flat" cmpd="sng">
              <a:solidFill>
                <a:schemeClr val="tx1"/>
              </a:solidFill>
              <a:prstDash val="solid"/>
              <a:miter/>
              <a:headEnd type="none" w="med" len="med"/>
              <a:tailEnd type="none" w="med" len="med"/>
            </a:ln>
          </p:spPr>
          <p:txBody>
            <a:bodyPr tIns="154800" bIns="1440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0000"/>
                  </a:solidFill>
                  <a:latin typeface="黑体" panose="02010609060101010101" pitchFamily="49" charset="-122"/>
                  <a:ea typeface="黑体" panose="02010609060101010101" pitchFamily="49" charset="-122"/>
                </a:rPr>
                <a:t>数字处理</a:t>
              </a:r>
            </a:p>
            <a:p>
              <a:pPr marL="0" lvl="0" indent="0" eaLnBrk="1" hangingPunct="1">
                <a:spcBef>
                  <a:spcPct val="0"/>
                </a:spcBef>
                <a:buNone/>
              </a:pPr>
              <a:endParaRPr lang="zh-CN" altLang="en-US" sz="1200" dirty="0">
                <a:solidFill>
                  <a:srgbClr val="000000"/>
                </a:solidFill>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sz="2400" dirty="0">
                  <a:solidFill>
                    <a:srgbClr val="000000"/>
                  </a:solidFill>
                  <a:latin typeface="黑体" panose="02010609060101010101" pitchFamily="49" charset="-122"/>
                  <a:ea typeface="黑体" panose="02010609060101010101" pitchFamily="49" charset="-122"/>
                </a:rPr>
                <a:t>   和</a:t>
              </a:r>
            </a:p>
            <a:p>
              <a:pPr marL="0" lvl="0" indent="0" eaLnBrk="1" hangingPunct="1">
                <a:spcBef>
                  <a:spcPct val="0"/>
                </a:spcBef>
                <a:buNone/>
              </a:pPr>
              <a:endParaRPr lang="zh-CN" altLang="en-US" sz="1200" dirty="0">
                <a:solidFill>
                  <a:srgbClr val="000000"/>
                </a:solidFill>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sz="2400" dirty="0">
                  <a:solidFill>
                    <a:srgbClr val="000000"/>
                  </a:solidFill>
                  <a:latin typeface="黑体" panose="02010609060101010101" pitchFamily="49" charset="-122"/>
                  <a:ea typeface="黑体" panose="02010609060101010101" pitchFamily="49" charset="-122"/>
                </a:rPr>
                <a:t>存储系统</a:t>
              </a:r>
            </a:p>
          </p:txBody>
        </p:sp>
        <p:sp>
          <p:nvSpPr>
            <p:cNvPr id="11276" name="Text Box 21"/>
            <p:cNvSpPr txBox="1"/>
            <p:nvPr/>
          </p:nvSpPr>
          <p:spPr>
            <a:xfrm>
              <a:off x="2379" y="3655"/>
              <a:ext cx="460" cy="335"/>
            </a:xfrm>
            <a:prstGeom prst="rect">
              <a:avLst/>
            </a:prstGeom>
            <a:solidFill>
              <a:srgbClr val="FFCC00"/>
            </a:solid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rgbClr val="000000"/>
                  </a:solidFill>
                  <a:latin typeface="黑体" panose="02010609060101010101" pitchFamily="49" charset="-122"/>
                  <a:ea typeface="黑体" panose="02010609060101010101" pitchFamily="49" charset="-122"/>
                </a:rPr>
                <a:t>D/A</a:t>
              </a:r>
            </a:p>
          </p:txBody>
        </p:sp>
        <p:sp>
          <p:nvSpPr>
            <p:cNvPr id="11277" name="Line 22"/>
            <p:cNvSpPr/>
            <p:nvPr/>
          </p:nvSpPr>
          <p:spPr>
            <a:xfrm flipH="1">
              <a:off x="2831" y="3846"/>
              <a:ext cx="604" cy="1"/>
            </a:xfrm>
            <a:prstGeom prst="line">
              <a:avLst/>
            </a:prstGeom>
            <a:ln w="57150" cap="flat" cmpd="sng">
              <a:solidFill>
                <a:schemeClr val="tx2"/>
              </a:solidFill>
              <a:prstDash val="solid"/>
              <a:miter/>
              <a:headEnd type="none" w="med" len="med"/>
              <a:tailEnd type="triangle" w="med" len="med"/>
            </a:ln>
          </p:spPr>
        </p:sp>
        <p:sp>
          <p:nvSpPr>
            <p:cNvPr id="11278" name="Line 23"/>
            <p:cNvSpPr/>
            <p:nvPr/>
          </p:nvSpPr>
          <p:spPr>
            <a:xfrm flipH="1">
              <a:off x="1775" y="3846"/>
              <a:ext cx="604" cy="1"/>
            </a:xfrm>
            <a:prstGeom prst="line">
              <a:avLst/>
            </a:prstGeom>
            <a:ln w="57150" cap="flat" cmpd="sng">
              <a:solidFill>
                <a:schemeClr val="tx2"/>
              </a:solidFill>
              <a:prstDash val="solid"/>
              <a:miter/>
              <a:headEnd type="none" w="med" len="med"/>
              <a:tailEnd type="triangle" w="med" len="med"/>
            </a:ln>
          </p:spPr>
        </p:sp>
      </p:grpSp>
      <p:sp>
        <p:nvSpPr>
          <p:cNvPr id="243736" name="Text Box 24"/>
          <p:cNvSpPr txBox="1"/>
          <p:nvPr/>
        </p:nvSpPr>
        <p:spPr>
          <a:xfrm>
            <a:off x="331788" y="3184525"/>
            <a:ext cx="8497887" cy="17081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黑体" panose="02010609060101010101" pitchFamily="49" charset="-122"/>
              </a:rPr>
              <a:t>    </a:t>
            </a:r>
            <a:r>
              <a:rPr lang="zh-CN" altLang="en-US" sz="2800" b="1" dirty="0">
                <a:ea typeface="黑体" panose="02010609060101010101" pitchFamily="49" charset="-122"/>
              </a:rPr>
              <a:t>可以把模拟信号变成数字信号，其方法是对模拟信号进行采样，并用数字代码表示后的信号即为数字信号。</a:t>
            </a:r>
            <a:r>
              <a:rPr lang="zh-CN" altLang="en-US" sz="2800" b="1" dirty="0">
                <a:latin typeface="黑体" panose="02010609060101010101" pitchFamily="49" charset="-122"/>
                <a:ea typeface="黑体" panose="02010609060101010101" pitchFamily="49" charset="-122"/>
              </a:rPr>
              <a:t>当数字系统要与模拟信号发生联系时，必须经过模</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数和数</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模转换电路对信号类型进行转换。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3736"/>
                                        </p:tgtEl>
                                        <p:attrNameLst>
                                          <p:attrName>style.visibility</p:attrName>
                                        </p:attrNameLst>
                                      </p:cBhvr>
                                      <p:to>
                                        <p:strVal val="visible"/>
                                      </p:to>
                                    </p:set>
                                    <p:animEffect transition="in" filter="box(in)">
                                      <p:cBhvr>
                                        <p:cTn id="7" dur="500"/>
                                        <p:tgtEl>
                                          <p:spTgt spid="24373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3727"/>
                                        </p:tgtEl>
                                        <p:attrNameLst>
                                          <p:attrName>style.visibility</p:attrName>
                                        </p:attrNameLst>
                                      </p:cBhvr>
                                      <p:to>
                                        <p:strVal val="visible"/>
                                      </p:to>
                                    </p:set>
                                    <p:animEffect transition="in" filter="wipe(left)">
                                      <p:cBhvr>
                                        <p:cTn id="11" dur="500"/>
                                        <p:tgtEl>
                                          <p:spTgt spid="243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3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70</a:t>
            </a:fld>
            <a:r>
              <a:rPr lang="zh-CN" altLang="en-US" sz="1400" dirty="0">
                <a:ea typeface="楷体_GB2312"/>
              </a:rPr>
              <a:t>）</a:t>
            </a:r>
          </a:p>
        </p:txBody>
      </p:sp>
      <p:sp>
        <p:nvSpPr>
          <p:cNvPr id="93187" name="Text Box 2"/>
          <p:cNvSpPr txBox="1"/>
          <p:nvPr/>
        </p:nvSpPr>
        <p:spPr>
          <a:xfrm>
            <a:off x="196850" y="180975"/>
            <a:ext cx="8551863" cy="13414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en-US" altLang="zh-CN" b="1" dirty="0">
                <a:solidFill>
                  <a:srgbClr val="CC3300"/>
                </a:solidFill>
                <a:latin typeface="黑体" panose="02010609060101010101" pitchFamily="49" charset="-122"/>
                <a:ea typeface="黑体" panose="02010609060101010101" pitchFamily="49" charset="-122"/>
              </a:rPr>
              <a:t>3</a:t>
            </a:r>
            <a:r>
              <a:rPr lang="zh-CN" altLang="en-US" b="1" dirty="0">
                <a:solidFill>
                  <a:srgbClr val="CC3300"/>
                </a:solidFill>
                <a:latin typeface="黑体" panose="02010609060101010101" pitchFamily="49" charset="-122"/>
                <a:ea typeface="黑体" panose="02010609060101010101" pitchFamily="49" charset="-122"/>
              </a:rPr>
              <a:t>、最简或与式</a:t>
            </a:r>
          </a:p>
          <a:p>
            <a:pPr marL="0" lvl="0" indent="0" eaLnBrk="1" hangingPunct="1">
              <a:spcBef>
                <a:spcPct val="0"/>
              </a:spcBef>
              <a:buNone/>
            </a:pPr>
            <a:r>
              <a:rPr lang="zh-CN" altLang="en-US"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定义：括号个数最少，每个括号中相加的变量个数也最少的或与式，称为最简或与表达式。</a:t>
            </a:r>
          </a:p>
        </p:txBody>
      </p:sp>
      <p:grpSp>
        <p:nvGrpSpPr>
          <p:cNvPr id="151555" name="Group 3"/>
          <p:cNvGrpSpPr/>
          <p:nvPr/>
        </p:nvGrpSpPr>
        <p:grpSpPr>
          <a:xfrm>
            <a:off x="182563" y="3395663"/>
            <a:ext cx="8551862" cy="466725"/>
            <a:chOff x="115" y="2441"/>
            <a:chExt cx="5387" cy="294"/>
          </a:xfrm>
        </p:grpSpPr>
        <p:sp>
          <p:nvSpPr>
            <p:cNvPr id="93194" name="Text Box 4"/>
            <p:cNvSpPr txBox="1"/>
            <p:nvPr/>
          </p:nvSpPr>
          <p:spPr>
            <a:xfrm>
              <a:off x="115" y="2444"/>
              <a:ext cx="5387"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例</a:t>
              </a:r>
              <a:r>
                <a:rPr lang="en-US" altLang="zh-CN" sz="2800" b="1" dirty="0">
                  <a:latin typeface="黑体" panose="02010609060101010101" pitchFamily="49" charset="-122"/>
                  <a:ea typeface="黑体" panose="02010609060101010101" pitchFamily="49" charset="-122"/>
                </a:rPr>
                <a:t>1.2.4</a:t>
              </a:r>
              <a:r>
                <a:rPr lang="zh-CN" altLang="en-US" sz="2800" b="1" dirty="0">
                  <a:latin typeface="黑体" panose="02010609060101010101" pitchFamily="49" charset="-122"/>
                  <a:ea typeface="黑体" panose="02010609060101010101" pitchFamily="49" charset="-122"/>
                </a:rPr>
                <a:t>：写出函数           的最简或与表达式。</a:t>
              </a:r>
            </a:p>
          </p:txBody>
        </p:sp>
        <p:graphicFrame>
          <p:nvGraphicFramePr>
            <p:cNvPr id="93195" name="Object 5"/>
            <p:cNvGraphicFramePr>
              <a:graphicFrameLocks noChangeAspect="1"/>
            </p:cNvGraphicFramePr>
            <p:nvPr/>
          </p:nvGraphicFramePr>
          <p:xfrm>
            <a:off x="2314" y="2441"/>
            <a:ext cx="1143" cy="294"/>
          </p:xfrm>
          <a:graphic>
            <a:graphicData uri="http://schemas.openxmlformats.org/presentationml/2006/ole">
              <mc:AlternateContent xmlns:mc="http://schemas.openxmlformats.org/markup-compatibility/2006">
                <mc:Choice xmlns:v="urn:schemas-microsoft-com:vml" Requires="v">
                  <p:oleObj spid="_x0000_s31749" r:id="rId4" imgW="14478000" imgH="3733800" progId="Equation.3">
                    <p:embed/>
                  </p:oleObj>
                </mc:Choice>
                <mc:Fallback>
                  <p:oleObj r:id="rId4" imgW="14478000" imgH="3733800" progId="Equation.3">
                    <p:embed/>
                    <p:pic>
                      <p:nvPicPr>
                        <p:cNvPr id="0" name="图片 3159"/>
                        <p:cNvPicPr/>
                        <p:nvPr/>
                      </p:nvPicPr>
                      <p:blipFill>
                        <a:blip r:embed="rId5"/>
                        <a:stretch>
                          <a:fillRect/>
                        </a:stretch>
                      </p:blipFill>
                      <p:spPr>
                        <a:xfrm>
                          <a:off x="2314" y="2441"/>
                          <a:ext cx="1143" cy="294"/>
                        </a:xfrm>
                        <a:prstGeom prst="rect">
                          <a:avLst/>
                        </a:prstGeom>
                        <a:noFill/>
                        <a:ln w="38100">
                          <a:noFill/>
                          <a:miter/>
                        </a:ln>
                      </p:spPr>
                    </p:pic>
                  </p:oleObj>
                </mc:Fallback>
              </mc:AlternateContent>
            </a:graphicData>
          </a:graphic>
        </p:graphicFrame>
      </p:grpSp>
      <p:sp>
        <p:nvSpPr>
          <p:cNvPr id="151558" name="Text Box 6"/>
          <p:cNvSpPr txBox="1"/>
          <p:nvPr/>
        </p:nvSpPr>
        <p:spPr>
          <a:xfrm>
            <a:off x="196850" y="1589088"/>
            <a:ext cx="8551863" cy="17081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在反函数最简与或表达式的基础上，取反，再用摩根定理去掉反号，便可得到函数的最简或与表达式。当然，在反函数最简与或表达式的基础上，也可用反演规则，直接写出函数的最简或与式。</a:t>
            </a:r>
          </a:p>
        </p:txBody>
      </p:sp>
      <p:grpSp>
        <p:nvGrpSpPr>
          <p:cNvPr id="151563" name="Group 11"/>
          <p:cNvGrpSpPr/>
          <p:nvPr/>
        </p:nvGrpSpPr>
        <p:grpSpPr>
          <a:xfrm>
            <a:off x="182563" y="3884613"/>
            <a:ext cx="8551862" cy="2305050"/>
            <a:chOff x="115" y="2393"/>
            <a:chExt cx="5387" cy="1452"/>
          </a:xfrm>
        </p:grpSpPr>
        <p:sp>
          <p:nvSpPr>
            <p:cNvPr id="93192" name="Text Box 8"/>
            <p:cNvSpPr txBox="1"/>
            <p:nvPr/>
          </p:nvSpPr>
          <p:spPr>
            <a:xfrm>
              <a:off x="115" y="2405"/>
              <a:ext cx="5387"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解：</a:t>
              </a:r>
            </a:p>
          </p:txBody>
        </p:sp>
        <p:graphicFrame>
          <p:nvGraphicFramePr>
            <p:cNvPr id="93193" name="Object 9"/>
            <p:cNvGraphicFramePr>
              <a:graphicFrameLocks noChangeAspect="1"/>
            </p:cNvGraphicFramePr>
            <p:nvPr/>
          </p:nvGraphicFramePr>
          <p:xfrm>
            <a:off x="999" y="2393"/>
            <a:ext cx="4033" cy="1452"/>
          </p:xfrm>
          <a:graphic>
            <a:graphicData uri="http://schemas.openxmlformats.org/presentationml/2006/ole">
              <mc:AlternateContent xmlns:mc="http://schemas.openxmlformats.org/markup-compatibility/2006">
                <mc:Choice xmlns:v="urn:schemas-microsoft-com:vml" Requires="v">
                  <p:oleObj spid="_x0000_s31750" r:id="rId6" imgW="51130200" imgH="18430875" progId="Equation.3">
                    <p:embed/>
                  </p:oleObj>
                </mc:Choice>
                <mc:Fallback>
                  <p:oleObj r:id="rId6" imgW="51130200" imgH="18430875" progId="Equation.3">
                    <p:embed/>
                    <p:pic>
                      <p:nvPicPr>
                        <p:cNvPr id="0" name="图片 3160"/>
                        <p:cNvPicPr/>
                        <p:nvPr/>
                      </p:nvPicPr>
                      <p:blipFill>
                        <a:blip r:embed="rId7"/>
                        <a:stretch>
                          <a:fillRect/>
                        </a:stretch>
                      </p:blipFill>
                      <p:spPr>
                        <a:xfrm>
                          <a:off x="999" y="2393"/>
                          <a:ext cx="4033" cy="1452"/>
                        </a:xfrm>
                        <a:prstGeom prst="rect">
                          <a:avLst/>
                        </a:prstGeom>
                        <a:noFill/>
                        <a:ln w="38100">
                          <a:noFill/>
                          <a:miter/>
                        </a:ln>
                      </p:spPr>
                    </p:pic>
                  </p:oleObj>
                </mc:Fallback>
              </mc:AlternateContent>
            </a:graphicData>
          </a:graphic>
        </p:graphicFrame>
      </p:grpSp>
      <p:sp>
        <p:nvSpPr>
          <p:cNvPr id="151562" name="Text Box 10"/>
          <p:cNvSpPr txBox="1"/>
          <p:nvPr/>
        </p:nvSpPr>
        <p:spPr>
          <a:xfrm>
            <a:off x="227013" y="6199188"/>
            <a:ext cx="8551862" cy="42703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式（</a:t>
            </a:r>
            <a:r>
              <a:rPr lang="en-US" altLang="zh-CN" sz="2800" b="1" dirty="0">
                <a:latin typeface="黑体" panose="02010609060101010101" pitchFamily="49" charset="-122"/>
                <a:ea typeface="黑体" panose="02010609060101010101" pitchFamily="49" charset="-122"/>
              </a:rPr>
              <a:t>1.2.4</a:t>
            </a:r>
            <a:r>
              <a:rPr lang="zh-CN" altLang="en-US" sz="2800" b="1" dirty="0">
                <a:latin typeface="黑体" panose="02010609060101010101" pitchFamily="49" charset="-122"/>
                <a:ea typeface="黑体" panose="02010609060101010101" pitchFamily="49" charset="-122"/>
              </a:rPr>
              <a:t>）就是函数</a:t>
            </a:r>
            <a:r>
              <a:rPr lang="en-US" altLang="zh-CN" sz="2800" b="1" dirty="0">
                <a:latin typeface="黑体" panose="02010609060101010101" pitchFamily="49" charset="-122"/>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的最简或与表达式。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wipe(left)">
                                      <p:cBhvr>
                                        <p:cTn id="7" dur="500"/>
                                        <p:tgtEl>
                                          <p:spTgt spid="1515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5"/>
                                        </p:tgtEl>
                                        <p:attrNameLst>
                                          <p:attrName>style.visibility</p:attrName>
                                        </p:attrNameLst>
                                      </p:cBhvr>
                                      <p:to>
                                        <p:strVal val="visible"/>
                                      </p:to>
                                    </p:set>
                                    <p:animEffect transition="in" filter="wipe(left)">
                                      <p:cBhvr>
                                        <p:cTn id="12" dur="500"/>
                                        <p:tgtEl>
                                          <p:spTgt spid="1515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563"/>
                                        </p:tgtEl>
                                        <p:attrNameLst>
                                          <p:attrName>style.visibility</p:attrName>
                                        </p:attrNameLst>
                                      </p:cBhvr>
                                      <p:to>
                                        <p:strVal val="visible"/>
                                      </p:to>
                                    </p:set>
                                    <p:animEffect transition="in" filter="wipe(left)">
                                      <p:cBhvr>
                                        <p:cTn id="17" dur="500"/>
                                        <p:tgtEl>
                                          <p:spTgt spid="1515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1562"/>
                                        </p:tgtEl>
                                        <p:attrNameLst>
                                          <p:attrName>style.visibility</p:attrName>
                                        </p:attrNameLst>
                                      </p:cBhvr>
                                      <p:to>
                                        <p:strVal val="visible"/>
                                      </p:to>
                                    </p:set>
                                    <p:animEffect transition="in" filter="wipe(left)">
                                      <p:cBhvr>
                                        <p:cTn id="22" dur="500"/>
                                        <p:tgtEl>
                                          <p:spTgt spid="151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P spid="15156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71</a:t>
            </a:fld>
            <a:r>
              <a:rPr lang="zh-CN" altLang="en-US" sz="1400" dirty="0">
                <a:ea typeface="楷体_GB2312"/>
              </a:rPr>
              <a:t>）</a:t>
            </a:r>
          </a:p>
        </p:txBody>
      </p:sp>
      <p:sp>
        <p:nvSpPr>
          <p:cNvPr id="95235" name="Text Box 2"/>
          <p:cNvSpPr txBox="1"/>
          <p:nvPr/>
        </p:nvSpPr>
        <p:spPr>
          <a:xfrm>
            <a:off x="196850" y="180975"/>
            <a:ext cx="8551863" cy="13414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en-US" altLang="zh-CN" b="1" dirty="0">
                <a:solidFill>
                  <a:srgbClr val="CC3300"/>
                </a:solidFill>
                <a:latin typeface="黑体" panose="02010609060101010101" pitchFamily="49" charset="-122"/>
                <a:ea typeface="黑体" panose="02010609060101010101" pitchFamily="49" charset="-122"/>
              </a:rPr>
              <a:t>4</a:t>
            </a:r>
            <a:r>
              <a:rPr lang="zh-CN" altLang="en-US" b="1" dirty="0">
                <a:solidFill>
                  <a:srgbClr val="CC3300"/>
                </a:solidFill>
                <a:latin typeface="黑体" panose="02010609060101010101" pitchFamily="49" charset="-122"/>
                <a:ea typeface="黑体" panose="02010609060101010101" pitchFamily="49" charset="-122"/>
              </a:rPr>
              <a:t>、最简或非－或非式</a:t>
            </a:r>
          </a:p>
          <a:p>
            <a:pPr marL="0" lvl="0" indent="0" eaLnBrk="1" hangingPunct="1">
              <a:spcBef>
                <a:spcPct val="0"/>
              </a:spcBef>
              <a:buNone/>
            </a:pPr>
            <a:r>
              <a:rPr lang="zh-CN" altLang="en-US"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定义：非号个数最少，非号下面相加变量个数也最少的或非－或非表达式，称为最简或非－或非表达式。</a:t>
            </a:r>
          </a:p>
        </p:txBody>
      </p:sp>
      <p:grpSp>
        <p:nvGrpSpPr>
          <p:cNvPr id="152579" name="Group 3"/>
          <p:cNvGrpSpPr/>
          <p:nvPr/>
        </p:nvGrpSpPr>
        <p:grpSpPr>
          <a:xfrm>
            <a:off x="214313" y="3132138"/>
            <a:ext cx="8551862" cy="858837"/>
            <a:chOff x="115" y="2441"/>
            <a:chExt cx="5387" cy="541"/>
          </a:xfrm>
        </p:grpSpPr>
        <p:sp>
          <p:nvSpPr>
            <p:cNvPr id="95242" name="Text Box 4"/>
            <p:cNvSpPr txBox="1"/>
            <p:nvPr/>
          </p:nvSpPr>
          <p:spPr>
            <a:xfrm>
              <a:off x="115" y="2444"/>
              <a:ext cx="5387" cy="5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例</a:t>
              </a:r>
              <a:r>
                <a:rPr lang="en-US" altLang="zh-CN" sz="2800" b="1" dirty="0">
                  <a:latin typeface="黑体" panose="02010609060101010101" pitchFamily="49" charset="-122"/>
                  <a:ea typeface="黑体" panose="02010609060101010101" pitchFamily="49" charset="-122"/>
                </a:rPr>
                <a:t>1.2.5</a:t>
              </a:r>
              <a:r>
                <a:rPr lang="zh-CN" altLang="en-US" sz="2800" b="1" dirty="0">
                  <a:latin typeface="黑体" panose="02010609060101010101" pitchFamily="49" charset="-122"/>
                  <a:ea typeface="黑体" panose="02010609060101010101" pitchFamily="49" charset="-122"/>
                </a:rPr>
                <a:t>：写出函数           的最简或非－或非表达式。</a:t>
              </a:r>
            </a:p>
          </p:txBody>
        </p:sp>
        <p:graphicFrame>
          <p:nvGraphicFramePr>
            <p:cNvPr id="95243" name="Object 5"/>
            <p:cNvGraphicFramePr>
              <a:graphicFrameLocks noChangeAspect="1"/>
            </p:cNvGraphicFramePr>
            <p:nvPr/>
          </p:nvGraphicFramePr>
          <p:xfrm>
            <a:off x="2314" y="2441"/>
            <a:ext cx="1143" cy="294"/>
          </p:xfrm>
          <a:graphic>
            <a:graphicData uri="http://schemas.openxmlformats.org/presentationml/2006/ole">
              <mc:AlternateContent xmlns:mc="http://schemas.openxmlformats.org/markup-compatibility/2006">
                <mc:Choice xmlns:v="urn:schemas-microsoft-com:vml" Requires="v">
                  <p:oleObj spid="_x0000_s32773" r:id="rId3" imgW="14478000" imgH="3733800" progId="Equation.3">
                    <p:embed/>
                  </p:oleObj>
                </mc:Choice>
                <mc:Fallback>
                  <p:oleObj r:id="rId3" imgW="14478000" imgH="3733800" progId="Equation.3">
                    <p:embed/>
                    <p:pic>
                      <p:nvPicPr>
                        <p:cNvPr id="0" name="图片 3158"/>
                        <p:cNvPicPr/>
                        <p:nvPr/>
                      </p:nvPicPr>
                      <p:blipFill>
                        <a:blip r:embed="rId4"/>
                        <a:stretch>
                          <a:fillRect/>
                        </a:stretch>
                      </p:blipFill>
                      <p:spPr>
                        <a:xfrm>
                          <a:off x="2314" y="2441"/>
                          <a:ext cx="1143" cy="294"/>
                        </a:xfrm>
                        <a:prstGeom prst="rect">
                          <a:avLst/>
                        </a:prstGeom>
                        <a:noFill/>
                        <a:ln w="38100">
                          <a:noFill/>
                          <a:miter/>
                        </a:ln>
                      </p:spPr>
                    </p:pic>
                  </p:oleObj>
                </mc:Fallback>
              </mc:AlternateContent>
            </a:graphicData>
          </a:graphic>
        </p:graphicFrame>
      </p:grpSp>
      <p:sp>
        <p:nvSpPr>
          <p:cNvPr id="152582" name="Text Box 6"/>
          <p:cNvSpPr txBox="1"/>
          <p:nvPr/>
        </p:nvSpPr>
        <p:spPr>
          <a:xfrm>
            <a:off x="196850" y="1703388"/>
            <a:ext cx="8551863" cy="1281112"/>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在最简或与表达式的基础上，两次取反，再用摩根定理去掉下面的反号，所得到的便是函数的最简或非－或非表达式。</a:t>
            </a:r>
          </a:p>
        </p:txBody>
      </p:sp>
      <p:grpSp>
        <p:nvGrpSpPr>
          <p:cNvPr id="152587" name="Group 11"/>
          <p:cNvGrpSpPr/>
          <p:nvPr/>
        </p:nvGrpSpPr>
        <p:grpSpPr>
          <a:xfrm>
            <a:off x="196850" y="4240213"/>
            <a:ext cx="8551863" cy="1204912"/>
            <a:chOff x="115" y="2418"/>
            <a:chExt cx="5387" cy="759"/>
          </a:xfrm>
        </p:grpSpPr>
        <p:sp>
          <p:nvSpPr>
            <p:cNvPr id="95240" name="Text Box 8"/>
            <p:cNvSpPr txBox="1"/>
            <p:nvPr/>
          </p:nvSpPr>
          <p:spPr>
            <a:xfrm>
              <a:off x="115" y="2423"/>
              <a:ext cx="5387"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解：</a:t>
              </a:r>
            </a:p>
          </p:txBody>
        </p:sp>
        <p:graphicFrame>
          <p:nvGraphicFramePr>
            <p:cNvPr id="95241" name="Object 9"/>
            <p:cNvGraphicFramePr>
              <a:graphicFrameLocks noChangeAspect="1"/>
            </p:cNvGraphicFramePr>
            <p:nvPr/>
          </p:nvGraphicFramePr>
          <p:xfrm>
            <a:off x="686" y="2418"/>
            <a:ext cx="4275" cy="759"/>
          </p:xfrm>
          <a:graphic>
            <a:graphicData uri="http://schemas.openxmlformats.org/presentationml/2006/ole">
              <mc:AlternateContent xmlns:mc="http://schemas.openxmlformats.org/markup-compatibility/2006">
                <mc:Choice xmlns:v="urn:schemas-microsoft-com:vml" Requires="v">
                  <p:oleObj spid="_x0000_s32774" r:id="rId5" imgW="54197250" imgH="9658350" progId="Equation.3">
                    <p:embed/>
                  </p:oleObj>
                </mc:Choice>
                <mc:Fallback>
                  <p:oleObj r:id="rId5" imgW="54197250" imgH="9658350" progId="Equation.3">
                    <p:embed/>
                    <p:pic>
                      <p:nvPicPr>
                        <p:cNvPr id="0" name="图片 3156"/>
                        <p:cNvPicPr/>
                        <p:nvPr/>
                      </p:nvPicPr>
                      <p:blipFill>
                        <a:blip r:embed="rId6"/>
                        <a:stretch>
                          <a:fillRect/>
                        </a:stretch>
                      </p:blipFill>
                      <p:spPr>
                        <a:xfrm>
                          <a:off x="686" y="2418"/>
                          <a:ext cx="4275" cy="759"/>
                        </a:xfrm>
                        <a:prstGeom prst="rect">
                          <a:avLst/>
                        </a:prstGeom>
                        <a:noFill/>
                        <a:ln w="38100">
                          <a:noFill/>
                          <a:miter/>
                        </a:ln>
                      </p:spPr>
                    </p:pic>
                  </p:oleObj>
                </mc:Fallback>
              </mc:AlternateContent>
            </a:graphicData>
          </a:graphic>
        </p:graphicFrame>
      </p:grpSp>
      <p:sp>
        <p:nvSpPr>
          <p:cNvPr id="152586" name="Text Box 10"/>
          <p:cNvSpPr txBox="1"/>
          <p:nvPr/>
        </p:nvSpPr>
        <p:spPr>
          <a:xfrm>
            <a:off x="227013" y="5695950"/>
            <a:ext cx="8551862" cy="4270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式（</a:t>
            </a:r>
            <a:r>
              <a:rPr lang="en-US" altLang="zh-CN" sz="2800" b="1" dirty="0">
                <a:latin typeface="黑体" panose="02010609060101010101" pitchFamily="49" charset="-122"/>
                <a:ea typeface="黑体" panose="02010609060101010101" pitchFamily="49" charset="-122"/>
              </a:rPr>
              <a:t>1.2.5</a:t>
            </a:r>
            <a:r>
              <a:rPr lang="zh-CN" altLang="en-US" sz="2800" b="1" dirty="0">
                <a:latin typeface="黑体" panose="02010609060101010101" pitchFamily="49" charset="-122"/>
                <a:ea typeface="黑体" panose="02010609060101010101" pitchFamily="49" charset="-122"/>
              </a:rPr>
              <a:t>）就是函数</a:t>
            </a:r>
            <a:r>
              <a:rPr lang="en-US" altLang="zh-CN" sz="2800" b="1" dirty="0">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的最简或非－或非表达式。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2"/>
                                        </p:tgtEl>
                                        <p:attrNameLst>
                                          <p:attrName>style.visibility</p:attrName>
                                        </p:attrNameLst>
                                      </p:cBhvr>
                                      <p:to>
                                        <p:strVal val="visible"/>
                                      </p:to>
                                    </p:set>
                                    <p:animEffect transition="in" filter="wipe(left)">
                                      <p:cBhvr>
                                        <p:cTn id="7" dur="500"/>
                                        <p:tgtEl>
                                          <p:spTgt spid="1525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2579"/>
                                        </p:tgtEl>
                                        <p:attrNameLst>
                                          <p:attrName>style.visibility</p:attrName>
                                        </p:attrNameLst>
                                      </p:cBhvr>
                                      <p:to>
                                        <p:strVal val="visible"/>
                                      </p:to>
                                    </p:set>
                                    <p:animEffect transition="in" filter="wipe(left)">
                                      <p:cBhvr>
                                        <p:cTn id="12" dur="500"/>
                                        <p:tgtEl>
                                          <p:spTgt spid="1525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2587"/>
                                        </p:tgtEl>
                                        <p:attrNameLst>
                                          <p:attrName>style.visibility</p:attrName>
                                        </p:attrNameLst>
                                      </p:cBhvr>
                                      <p:to>
                                        <p:strVal val="visible"/>
                                      </p:to>
                                    </p:set>
                                    <p:animEffect transition="in" filter="wipe(up)">
                                      <p:cBhvr>
                                        <p:cTn id="17" dur="500"/>
                                        <p:tgtEl>
                                          <p:spTgt spid="1525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2586"/>
                                        </p:tgtEl>
                                        <p:attrNameLst>
                                          <p:attrName>style.visibility</p:attrName>
                                        </p:attrNameLst>
                                      </p:cBhvr>
                                      <p:to>
                                        <p:strVal val="visible"/>
                                      </p:to>
                                    </p:set>
                                    <p:animEffect transition="in" filter="wipe(left)">
                                      <p:cBhvr>
                                        <p:cTn id="22" dur="500"/>
                                        <p:tgtEl>
                                          <p:spTgt spid="152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2" grpId="0"/>
      <p:bldP spid="15258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72</a:t>
            </a:fld>
            <a:r>
              <a:rPr lang="zh-CN" altLang="en-US" sz="1400" dirty="0">
                <a:ea typeface="楷体_GB2312"/>
              </a:rPr>
              <a:t>）</a:t>
            </a:r>
          </a:p>
        </p:txBody>
      </p:sp>
      <p:sp>
        <p:nvSpPr>
          <p:cNvPr id="96259" name="Text Box 2"/>
          <p:cNvSpPr txBox="1"/>
          <p:nvPr/>
        </p:nvSpPr>
        <p:spPr>
          <a:xfrm>
            <a:off x="196850" y="180975"/>
            <a:ext cx="8551863" cy="17684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en-US" altLang="zh-CN" b="1" dirty="0">
                <a:solidFill>
                  <a:srgbClr val="CC3300"/>
                </a:solidFill>
                <a:latin typeface="黑体" panose="02010609060101010101" pitchFamily="49" charset="-122"/>
                <a:ea typeface="黑体" panose="02010609060101010101" pitchFamily="49" charset="-122"/>
              </a:rPr>
              <a:t>5</a:t>
            </a:r>
            <a:r>
              <a:rPr lang="zh-CN" altLang="en-US" b="1" dirty="0">
                <a:solidFill>
                  <a:srgbClr val="CC3300"/>
                </a:solidFill>
                <a:latin typeface="黑体" panose="02010609060101010101" pitchFamily="49" charset="-122"/>
                <a:ea typeface="黑体" panose="02010609060101010101" pitchFamily="49" charset="-122"/>
              </a:rPr>
              <a:t>、最简与或非式</a:t>
            </a:r>
          </a:p>
          <a:p>
            <a:pPr marL="0" lvl="0" indent="0" eaLnBrk="1" hangingPunct="1">
              <a:spcBef>
                <a:spcPct val="0"/>
              </a:spcBef>
              <a:buNone/>
            </a:pPr>
            <a:r>
              <a:rPr lang="zh-CN" altLang="en-US"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定义：在非号下面相加的乘积项的个数最少，每个乘积项中相乘的变量个数也最少的与或非式，称为最简与或非表达式。</a:t>
            </a:r>
          </a:p>
        </p:txBody>
      </p:sp>
      <p:grpSp>
        <p:nvGrpSpPr>
          <p:cNvPr id="153612" name="Group 12"/>
          <p:cNvGrpSpPr/>
          <p:nvPr/>
        </p:nvGrpSpPr>
        <p:grpSpPr>
          <a:xfrm>
            <a:off x="157163" y="3532188"/>
            <a:ext cx="8551862" cy="466725"/>
            <a:chOff x="99" y="2225"/>
            <a:chExt cx="5387" cy="294"/>
          </a:xfrm>
        </p:grpSpPr>
        <p:sp>
          <p:nvSpPr>
            <p:cNvPr id="96266" name="Text Box 4"/>
            <p:cNvSpPr txBox="1"/>
            <p:nvPr/>
          </p:nvSpPr>
          <p:spPr>
            <a:xfrm>
              <a:off x="99" y="2228"/>
              <a:ext cx="5387"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例</a:t>
              </a:r>
              <a:r>
                <a:rPr lang="en-US" altLang="zh-CN" sz="2800" b="1" dirty="0">
                  <a:latin typeface="黑体" panose="02010609060101010101" pitchFamily="49" charset="-122"/>
                  <a:ea typeface="黑体" panose="02010609060101010101" pitchFamily="49" charset="-122"/>
                </a:rPr>
                <a:t>1.2.6</a:t>
              </a:r>
              <a:r>
                <a:rPr lang="zh-CN" altLang="en-US" sz="2800" b="1" dirty="0">
                  <a:latin typeface="黑体" panose="02010609060101010101" pitchFamily="49" charset="-122"/>
                  <a:ea typeface="黑体" panose="02010609060101010101" pitchFamily="49" charset="-122"/>
                </a:rPr>
                <a:t>：写出函数          的最简与或非表达式</a:t>
              </a:r>
              <a:r>
                <a:rPr lang="zh-CN" altLang="en-US" sz="2800" dirty="0">
                  <a:latin typeface="黑体" panose="02010609060101010101" pitchFamily="49" charset="-122"/>
                  <a:ea typeface="黑体" panose="02010609060101010101" pitchFamily="49" charset="-122"/>
                </a:rPr>
                <a:t>。</a:t>
              </a:r>
            </a:p>
          </p:txBody>
        </p:sp>
        <p:graphicFrame>
          <p:nvGraphicFramePr>
            <p:cNvPr id="96267" name="Object 5"/>
            <p:cNvGraphicFramePr>
              <a:graphicFrameLocks noChangeAspect="1"/>
            </p:cNvGraphicFramePr>
            <p:nvPr/>
          </p:nvGraphicFramePr>
          <p:xfrm>
            <a:off x="2262" y="2225"/>
            <a:ext cx="1143" cy="294"/>
          </p:xfrm>
          <a:graphic>
            <a:graphicData uri="http://schemas.openxmlformats.org/presentationml/2006/ole">
              <mc:AlternateContent xmlns:mc="http://schemas.openxmlformats.org/markup-compatibility/2006">
                <mc:Choice xmlns:v="urn:schemas-microsoft-com:vml" Requires="v">
                  <p:oleObj spid="_x0000_s33797" r:id="rId3" imgW="14478000" imgH="3733800" progId="Equation.3">
                    <p:embed/>
                  </p:oleObj>
                </mc:Choice>
                <mc:Fallback>
                  <p:oleObj r:id="rId3" imgW="14478000" imgH="3733800" progId="Equation.3">
                    <p:embed/>
                    <p:pic>
                      <p:nvPicPr>
                        <p:cNvPr id="0" name="图片 3157"/>
                        <p:cNvPicPr/>
                        <p:nvPr/>
                      </p:nvPicPr>
                      <p:blipFill>
                        <a:blip r:embed="rId4"/>
                        <a:stretch>
                          <a:fillRect/>
                        </a:stretch>
                      </p:blipFill>
                      <p:spPr>
                        <a:xfrm>
                          <a:off x="2262" y="2225"/>
                          <a:ext cx="1143" cy="294"/>
                        </a:xfrm>
                        <a:prstGeom prst="rect">
                          <a:avLst/>
                        </a:prstGeom>
                        <a:noFill/>
                        <a:ln w="38100">
                          <a:noFill/>
                          <a:miter/>
                        </a:ln>
                      </p:spPr>
                    </p:pic>
                  </p:oleObj>
                </mc:Fallback>
              </mc:AlternateContent>
            </a:graphicData>
          </a:graphic>
        </p:graphicFrame>
      </p:grpSp>
      <p:sp>
        <p:nvSpPr>
          <p:cNvPr id="153606" name="Text Box 6"/>
          <p:cNvSpPr txBox="1"/>
          <p:nvPr/>
        </p:nvSpPr>
        <p:spPr>
          <a:xfrm>
            <a:off x="196850" y="2017713"/>
            <a:ext cx="8740775" cy="1281112"/>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在最简或非－或非式的基础上，用摩根定理去掉大反号下面的小反号，便可得到函数的最简与或非表达式。当然，在反函数最简与或式的基础上，直接取反亦可。</a:t>
            </a:r>
          </a:p>
        </p:txBody>
      </p:sp>
      <p:grpSp>
        <p:nvGrpSpPr>
          <p:cNvPr id="153611" name="Group 11"/>
          <p:cNvGrpSpPr/>
          <p:nvPr/>
        </p:nvGrpSpPr>
        <p:grpSpPr>
          <a:xfrm>
            <a:off x="182563" y="4249738"/>
            <a:ext cx="8551862" cy="1258887"/>
            <a:chOff x="115" y="2317"/>
            <a:chExt cx="5387" cy="793"/>
          </a:xfrm>
        </p:grpSpPr>
        <p:sp>
          <p:nvSpPr>
            <p:cNvPr id="96264" name="Text Box 8"/>
            <p:cNvSpPr txBox="1"/>
            <p:nvPr/>
          </p:nvSpPr>
          <p:spPr>
            <a:xfrm>
              <a:off x="115" y="2420"/>
              <a:ext cx="5387"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解：</a:t>
              </a:r>
            </a:p>
          </p:txBody>
        </p:sp>
        <p:graphicFrame>
          <p:nvGraphicFramePr>
            <p:cNvPr id="96265" name="Object 9"/>
            <p:cNvGraphicFramePr>
              <a:graphicFrameLocks noChangeAspect="1"/>
            </p:cNvGraphicFramePr>
            <p:nvPr/>
          </p:nvGraphicFramePr>
          <p:xfrm>
            <a:off x="841" y="2317"/>
            <a:ext cx="3635" cy="793"/>
          </p:xfrm>
          <a:graphic>
            <a:graphicData uri="http://schemas.openxmlformats.org/presentationml/2006/ole">
              <mc:AlternateContent xmlns:mc="http://schemas.openxmlformats.org/markup-compatibility/2006">
                <mc:Choice xmlns:v="urn:schemas-microsoft-com:vml" Requires="v">
                  <p:oleObj spid="_x0000_s33798" r:id="rId5" imgW="46081950" imgH="10096500" progId="Equation.3">
                    <p:embed/>
                  </p:oleObj>
                </mc:Choice>
                <mc:Fallback>
                  <p:oleObj r:id="rId5" imgW="46081950" imgH="10096500" progId="Equation.3">
                    <p:embed/>
                    <p:pic>
                      <p:nvPicPr>
                        <p:cNvPr id="0" name="图片 3165"/>
                        <p:cNvPicPr/>
                        <p:nvPr/>
                      </p:nvPicPr>
                      <p:blipFill>
                        <a:blip r:embed="rId6"/>
                        <a:stretch>
                          <a:fillRect/>
                        </a:stretch>
                      </p:blipFill>
                      <p:spPr>
                        <a:xfrm>
                          <a:off x="841" y="2317"/>
                          <a:ext cx="3635" cy="793"/>
                        </a:xfrm>
                        <a:prstGeom prst="rect">
                          <a:avLst/>
                        </a:prstGeom>
                        <a:noFill/>
                        <a:ln w="38100">
                          <a:noFill/>
                          <a:miter/>
                        </a:ln>
                      </p:spPr>
                    </p:pic>
                  </p:oleObj>
                </mc:Fallback>
              </mc:AlternateContent>
            </a:graphicData>
          </a:graphic>
        </p:graphicFrame>
      </p:grpSp>
      <p:sp>
        <p:nvSpPr>
          <p:cNvPr id="153610" name="Text Box 10"/>
          <p:cNvSpPr txBox="1"/>
          <p:nvPr/>
        </p:nvSpPr>
        <p:spPr>
          <a:xfrm>
            <a:off x="227013" y="5695950"/>
            <a:ext cx="8551862" cy="4270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式（</a:t>
            </a:r>
            <a:r>
              <a:rPr lang="en-US" altLang="zh-CN" sz="2800" b="1" dirty="0">
                <a:latin typeface="黑体" panose="02010609060101010101" pitchFamily="49" charset="-122"/>
                <a:ea typeface="黑体" panose="02010609060101010101" pitchFamily="49" charset="-122"/>
              </a:rPr>
              <a:t>1.2.6</a:t>
            </a:r>
            <a:r>
              <a:rPr lang="zh-CN" altLang="en-US" sz="2800" b="1" dirty="0">
                <a:latin typeface="黑体" panose="02010609060101010101" pitchFamily="49" charset="-122"/>
                <a:ea typeface="黑体" panose="02010609060101010101" pitchFamily="49" charset="-122"/>
              </a:rPr>
              <a:t>）就是函数</a:t>
            </a:r>
            <a:r>
              <a:rPr lang="en-US" altLang="zh-CN" sz="2800" b="1" dirty="0">
                <a:ea typeface="黑体" panose="02010609060101010101" pitchFamily="49" charset="-122"/>
              </a:rPr>
              <a:t>Y</a:t>
            </a:r>
            <a:r>
              <a:rPr lang="zh-CN" altLang="en-US" sz="2800" b="1" dirty="0">
                <a:latin typeface="黑体" panose="02010609060101010101" pitchFamily="49" charset="-122"/>
                <a:ea typeface="黑体" panose="02010609060101010101" pitchFamily="49" charset="-122"/>
              </a:rPr>
              <a:t>的最简与或非表达式。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wipe(left)">
                                      <p:cBhvr>
                                        <p:cTn id="7" dur="500"/>
                                        <p:tgtEl>
                                          <p:spTgt spid="1536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3612"/>
                                        </p:tgtEl>
                                        <p:attrNameLst>
                                          <p:attrName>style.visibility</p:attrName>
                                        </p:attrNameLst>
                                      </p:cBhvr>
                                      <p:to>
                                        <p:strVal val="visible"/>
                                      </p:to>
                                    </p:set>
                                    <p:animEffect transition="in" filter="wipe(down)">
                                      <p:cBhvr>
                                        <p:cTn id="12" dur="500"/>
                                        <p:tgtEl>
                                          <p:spTgt spid="1536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3611"/>
                                        </p:tgtEl>
                                        <p:attrNameLst>
                                          <p:attrName>style.visibility</p:attrName>
                                        </p:attrNameLst>
                                      </p:cBhvr>
                                      <p:to>
                                        <p:strVal val="visible"/>
                                      </p:to>
                                    </p:set>
                                    <p:animEffect transition="in" filter="wipe(up)">
                                      <p:cBhvr>
                                        <p:cTn id="17" dur="500"/>
                                        <p:tgtEl>
                                          <p:spTgt spid="1536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10"/>
                                        </p:tgtEl>
                                        <p:attrNameLst>
                                          <p:attrName>style.visibility</p:attrName>
                                        </p:attrNameLst>
                                      </p:cBhvr>
                                      <p:to>
                                        <p:strVal val="visible"/>
                                      </p:to>
                                    </p:set>
                                    <p:animEffect transition="in" filter="wipe(left)">
                                      <p:cBhvr>
                                        <p:cTn id="22" dur="500"/>
                                        <p:tgtEl>
                                          <p:spTgt spid="153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P spid="1536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73</a:t>
            </a:fld>
            <a:r>
              <a:rPr lang="zh-CN" altLang="en-US" sz="1400" dirty="0">
                <a:ea typeface="楷体_GB2312"/>
              </a:rPr>
              <a:t>）</a:t>
            </a:r>
          </a:p>
        </p:txBody>
      </p:sp>
      <p:sp>
        <p:nvSpPr>
          <p:cNvPr id="97283" name="Text Box 2"/>
          <p:cNvSpPr txBox="1"/>
          <p:nvPr/>
        </p:nvSpPr>
        <p:spPr>
          <a:xfrm>
            <a:off x="296863" y="752475"/>
            <a:ext cx="8551862" cy="52578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从上面各种最简式的介绍中，不难发现，只要得到了函数的最简与或式，再用摩根定理进行适当变换，就可以获得其他几种类型的最简式。因此下面要讲解的公式化简法和图形化简法，所说明的都是如何在与或式的基础上，获得最简与或表达式的方法。至于给定函数的表达式不是与或式时，则只需要用公式和定理，便可将其展开、变换成与或式，而且在展开、变换过程中，能化简的理所当然地应顺便化简。</a:t>
            </a:r>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74</a:t>
            </a:fld>
            <a:r>
              <a:rPr lang="zh-CN" altLang="en-US" sz="1400" dirty="0">
                <a:ea typeface="楷体_GB2312"/>
              </a:rPr>
              <a:t>）</a:t>
            </a:r>
          </a:p>
        </p:txBody>
      </p:sp>
      <p:sp>
        <p:nvSpPr>
          <p:cNvPr id="155651" name="Text Box 3"/>
          <p:cNvSpPr txBox="1"/>
          <p:nvPr/>
        </p:nvSpPr>
        <p:spPr>
          <a:xfrm>
            <a:off x="236538" y="1524000"/>
            <a:ext cx="8640762" cy="38004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30000"/>
              </a:lnSpc>
              <a:spcBef>
                <a:spcPct val="50000"/>
              </a:spcBef>
              <a:buNone/>
            </a:pPr>
            <a:r>
              <a:rPr lang="en-US" altLang="zh-CN" sz="2800" dirty="0">
                <a:ea typeface="黑体" panose="02010609060101010101" pitchFamily="49" charset="-122"/>
              </a:rPr>
              <a:t>    </a:t>
            </a:r>
            <a:r>
              <a:rPr lang="zh-CN" altLang="en-US" b="1" dirty="0">
                <a:ea typeface="黑体" panose="02010609060101010101" pitchFamily="49" charset="-122"/>
              </a:rPr>
              <a:t>公式化简法，就是在与或表达式的基础上，利用公式、定理和规则，消去表达式中多余的乘积项和每个乘积项中多余的因子，求出函数的最简与或式。这种方法没有固定的步骤可以遵循，主要取决于对公式、定理和规则的熟练掌握及灵活运用的程度。</a:t>
            </a:r>
          </a:p>
        </p:txBody>
      </p:sp>
      <p:sp>
        <p:nvSpPr>
          <p:cNvPr id="98308" name="Text Box 7"/>
          <p:cNvSpPr txBox="1"/>
          <p:nvPr/>
        </p:nvSpPr>
        <p:spPr>
          <a:xfrm>
            <a:off x="441325" y="739775"/>
            <a:ext cx="747395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4000" b="1" dirty="0">
                <a:solidFill>
                  <a:srgbClr val="0000FF"/>
                </a:solidFill>
                <a:latin typeface="黑体" panose="02010609060101010101" pitchFamily="49" charset="-122"/>
                <a:ea typeface="黑体" panose="02010609060101010101" pitchFamily="49" charset="-122"/>
              </a:rPr>
              <a:t>1.2.2  </a:t>
            </a:r>
            <a:r>
              <a:rPr lang="zh-CN" altLang="en-US" sz="4000" b="1" dirty="0">
                <a:solidFill>
                  <a:srgbClr val="0000FF"/>
                </a:solidFill>
                <a:latin typeface="黑体" panose="02010609060101010101" pitchFamily="49" charset="-122"/>
                <a:ea typeface="黑体" panose="02010609060101010101" pitchFamily="49" charset="-122"/>
              </a:rPr>
              <a:t>逻辑函数的公式化简法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5651"/>
                                        </p:tgtEl>
                                        <p:attrNameLst>
                                          <p:attrName>style.visibility</p:attrName>
                                        </p:attrNameLst>
                                      </p:cBhvr>
                                      <p:to>
                                        <p:strVal val="visible"/>
                                      </p:to>
                                    </p:set>
                                    <p:animEffect transition="in" filter="wipe(up)">
                                      <p:cBhvr>
                                        <p:cTn id="7" dur="500"/>
                                        <p:tgtEl>
                                          <p:spTgt spid="155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75</a:t>
            </a:fld>
            <a:r>
              <a:rPr lang="zh-CN" altLang="en-US" sz="1400" dirty="0">
                <a:ea typeface="楷体_GB2312"/>
              </a:rPr>
              <a:t>）</a:t>
            </a:r>
          </a:p>
        </p:txBody>
      </p:sp>
      <p:grpSp>
        <p:nvGrpSpPr>
          <p:cNvPr id="99331" name="Group 2"/>
          <p:cNvGrpSpPr/>
          <p:nvPr/>
        </p:nvGrpSpPr>
        <p:grpSpPr>
          <a:xfrm>
            <a:off x="296863" y="330200"/>
            <a:ext cx="8461375" cy="1341438"/>
            <a:chOff x="187" y="290"/>
            <a:chExt cx="5330" cy="845"/>
          </a:xfrm>
        </p:grpSpPr>
        <p:graphicFrame>
          <p:nvGraphicFramePr>
            <p:cNvPr id="99336" name="Object 3"/>
            <p:cNvGraphicFramePr>
              <a:graphicFrameLocks noChangeAspect="1"/>
            </p:cNvGraphicFramePr>
            <p:nvPr/>
          </p:nvGraphicFramePr>
          <p:xfrm>
            <a:off x="1349" y="544"/>
            <a:ext cx="1219" cy="268"/>
          </p:xfrm>
          <a:graphic>
            <a:graphicData uri="http://schemas.openxmlformats.org/presentationml/2006/ole">
              <mc:AlternateContent xmlns:mc="http://schemas.openxmlformats.org/markup-compatibility/2006">
                <mc:Choice xmlns:v="urn:schemas-microsoft-com:vml" Requires="v">
                  <p:oleObj spid="_x0000_s34825" r:id="rId3" imgW="17992725" imgH="3952875" progId="Equation.3">
                    <p:embed/>
                  </p:oleObj>
                </mc:Choice>
                <mc:Fallback>
                  <p:oleObj r:id="rId3" imgW="17992725" imgH="3952875" progId="Equation.3">
                    <p:embed/>
                    <p:pic>
                      <p:nvPicPr>
                        <p:cNvPr id="0" name="图片 3169"/>
                        <p:cNvPicPr/>
                        <p:nvPr/>
                      </p:nvPicPr>
                      <p:blipFill>
                        <a:blip r:embed="rId4"/>
                        <a:stretch>
                          <a:fillRect/>
                        </a:stretch>
                      </p:blipFill>
                      <p:spPr>
                        <a:xfrm>
                          <a:off x="1349" y="544"/>
                          <a:ext cx="1219" cy="268"/>
                        </a:xfrm>
                        <a:prstGeom prst="rect">
                          <a:avLst/>
                        </a:prstGeom>
                        <a:noFill/>
                        <a:ln w="38100">
                          <a:noFill/>
                          <a:miter/>
                        </a:ln>
                      </p:spPr>
                    </p:pic>
                  </p:oleObj>
                </mc:Fallback>
              </mc:AlternateContent>
            </a:graphicData>
          </a:graphic>
        </p:graphicFrame>
        <p:sp>
          <p:nvSpPr>
            <p:cNvPr id="99337" name="Text Box 4"/>
            <p:cNvSpPr txBox="1"/>
            <p:nvPr/>
          </p:nvSpPr>
          <p:spPr>
            <a:xfrm>
              <a:off x="187" y="290"/>
              <a:ext cx="5330" cy="84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tx2"/>
                  </a:solidFill>
                  <a:latin typeface="黑体" panose="02010609060101010101" pitchFamily="49" charset="-122"/>
                  <a:ea typeface="黑体" panose="02010609060101010101" pitchFamily="49" charset="-122"/>
                </a:rPr>
                <a:t>  </a:t>
              </a:r>
              <a:r>
                <a:rPr lang="zh-CN" altLang="en-US" b="1" dirty="0">
                  <a:solidFill>
                    <a:srgbClr val="CC3300"/>
                  </a:solidFill>
                  <a:latin typeface="黑体" panose="02010609060101010101" pitchFamily="49" charset="-122"/>
                  <a:ea typeface="黑体" panose="02010609060101010101" pitchFamily="49" charset="-122"/>
                </a:rPr>
                <a:t>一、并项法</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运用公式　　　　　　将两个与项合并成一个与项，合并后消去</a:t>
              </a:r>
              <a:r>
                <a:rPr lang="zh-CN" altLang="en-US" sz="2800" b="1" i="1" dirty="0">
                  <a:latin typeface="黑体" panose="02010609060101010101" pitchFamily="49" charset="-122"/>
                  <a:ea typeface="黑体" panose="02010609060101010101" pitchFamily="49" charset="-122"/>
                </a:rPr>
                <a:t>一</a:t>
              </a:r>
              <a:r>
                <a:rPr lang="zh-CN" altLang="en-US" sz="2800" b="1" dirty="0">
                  <a:latin typeface="黑体" panose="02010609060101010101" pitchFamily="49" charset="-122"/>
                  <a:ea typeface="黑体" panose="02010609060101010101" pitchFamily="49" charset="-122"/>
                </a:rPr>
                <a:t>个变量。</a:t>
              </a:r>
            </a:p>
          </p:txBody>
        </p:sp>
      </p:grpSp>
      <p:graphicFrame>
        <p:nvGraphicFramePr>
          <p:cNvPr id="156677" name="Object 5"/>
          <p:cNvGraphicFramePr>
            <a:graphicFrameLocks noChangeAspect="1"/>
          </p:cNvGraphicFramePr>
          <p:nvPr/>
        </p:nvGraphicFramePr>
        <p:xfrm>
          <a:off x="446088" y="2225675"/>
          <a:ext cx="3302000" cy="573088"/>
        </p:xfrm>
        <a:graphic>
          <a:graphicData uri="http://schemas.openxmlformats.org/presentationml/2006/ole">
            <mc:AlternateContent xmlns:mc="http://schemas.openxmlformats.org/markup-compatibility/2006">
              <mc:Choice xmlns:v="urn:schemas-microsoft-com:vml" Requires="v">
                <p:oleObj spid="_x0000_s34826" r:id="rId5" imgW="26327100" imgH="4610100" progId="Equation.3">
                  <p:embed/>
                </p:oleObj>
              </mc:Choice>
              <mc:Fallback>
                <p:oleObj r:id="rId5" imgW="26327100" imgH="4610100" progId="Equation.3">
                  <p:embed/>
                  <p:pic>
                    <p:nvPicPr>
                      <p:cNvPr id="0" name="图片 3163"/>
                      <p:cNvPicPr/>
                      <p:nvPr/>
                    </p:nvPicPr>
                    <p:blipFill>
                      <a:blip r:embed="rId6"/>
                      <a:stretch>
                        <a:fillRect/>
                      </a:stretch>
                    </p:blipFill>
                    <p:spPr>
                      <a:xfrm>
                        <a:off x="446088" y="2225675"/>
                        <a:ext cx="3302000" cy="573088"/>
                      </a:xfrm>
                      <a:prstGeom prst="rect">
                        <a:avLst/>
                      </a:prstGeom>
                      <a:noFill/>
                      <a:ln w="38100">
                        <a:noFill/>
                        <a:miter/>
                      </a:ln>
                    </p:spPr>
                  </p:pic>
                </p:oleObj>
              </mc:Fallback>
            </mc:AlternateContent>
          </a:graphicData>
        </a:graphic>
      </p:graphicFrame>
      <p:graphicFrame>
        <p:nvGraphicFramePr>
          <p:cNvPr id="156678" name="Object 6"/>
          <p:cNvGraphicFramePr>
            <a:graphicFrameLocks noChangeAspect="1"/>
          </p:cNvGraphicFramePr>
          <p:nvPr/>
        </p:nvGraphicFramePr>
        <p:xfrm>
          <a:off x="457200" y="2881313"/>
          <a:ext cx="8318500" cy="503237"/>
        </p:xfrm>
        <a:graphic>
          <a:graphicData uri="http://schemas.openxmlformats.org/presentationml/2006/ole">
            <mc:AlternateContent xmlns:mc="http://schemas.openxmlformats.org/markup-compatibility/2006">
              <mc:Choice xmlns:v="urn:schemas-microsoft-com:vml" Requires="v">
                <p:oleObj spid="_x0000_s34827" r:id="rId7" imgW="68903850" imgH="4171950" progId="Equation.3">
                  <p:embed/>
                </p:oleObj>
              </mc:Choice>
              <mc:Fallback>
                <p:oleObj r:id="rId7" imgW="68903850" imgH="4171950" progId="Equation.3">
                  <p:embed/>
                  <p:pic>
                    <p:nvPicPr>
                      <p:cNvPr id="0" name="图片 3162"/>
                      <p:cNvPicPr/>
                      <p:nvPr/>
                    </p:nvPicPr>
                    <p:blipFill>
                      <a:blip r:embed="rId8"/>
                      <a:stretch>
                        <a:fillRect/>
                      </a:stretch>
                    </p:blipFill>
                    <p:spPr>
                      <a:xfrm>
                        <a:off x="457200" y="2881313"/>
                        <a:ext cx="8318500" cy="503237"/>
                      </a:xfrm>
                      <a:prstGeom prst="rect">
                        <a:avLst/>
                      </a:prstGeom>
                      <a:noFill/>
                      <a:ln w="38100">
                        <a:noFill/>
                        <a:miter/>
                      </a:ln>
                    </p:spPr>
                  </p:pic>
                </p:oleObj>
              </mc:Fallback>
            </mc:AlternateContent>
          </a:graphicData>
        </a:graphic>
      </p:graphicFrame>
      <p:graphicFrame>
        <p:nvGraphicFramePr>
          <p:cNvPr id="156680" name="Object 8"/>
          <p:cNvGraphicFramePr>
            <a:graphicFrameLocks noChangeAspect="1"/>
          </p:cNvGraphicFramePr>
          <p:nvPr/>
        </p:nvGraphicFramePr>
        <p:xfrm>
          <a:off x="460375" y="3535363"/>
          <a:ext cx="8074025" cy="1104900"/>
        </p:xfrm>
        <a:graphic>
          <a:graphicData uri="http://schemas.openxmlformats.org/presentationml/2006/ole">
            <mc:AlternateContent xmlns:mc="http://schemas.openxmlformats.org/markup-compatibility/2006">
              <mc:Choice xmlns:v="urn:schemas-microsoft-com:vml" Requires="v">
                <p:oleObj spid="_x0000_s34828" r:id="rId9" imgW="64074675" imgH="8772525" progId="Equation.3">
                  <p:embed/>
                </p:oleObj>
              </mc:Choice>
              <mc:Fallback>
                <p:oleObj r:id="rId9" imgW="64074675" imgH="8772525" progId="Equation.3">
                  <p:embed/>
                  <p:pic>
                    <p:nvPicPr>
                      <p:cNvPr id="0" name="图片 3164"/>
                      <p:cNvPicPr/>
                      <p:nvPr/>
                    </p:nvPicPr>
                    <p:blipFill>
                      <a:blip r:embed="rId10"/>
                      <a:stretch>
                        <a:fillRect/>
                      </a:stretch>
                    </p:blipFill>
                    <p:spPr>
                      <a:xfrm>
                        <a:off x="460375" y="3535363"/>
                        <a:ext cx="8074025" cy="1104900"/>
                      </a:xfrm>
                      <a:prstGeom prst="rect">
                        <a:avLst/>
                      </a:prstGeom>
                      <a:noFill/>
                      <a:ln w="38100">
                        <a:noFill/>
                        <a:miter/>
                      </a:ln>
                    </p:spPr>
                  </p:pic>
                </p:oleObj>
              </mc:Fallback>
            </mc:AlternateContent>
          </a:graphicData>
        </a:graphic>
      </p:graphicFrame>
      <p:sp>
        <p:nvSpPr>
          <p:cNvPr id="156681" name="Text Box 9"/>
          <p:cNvSpPr txBox="1"/>
          <p:nvPr/>
        </p:nvSpPr>
        <p:spPr>
          <a:xfrm>
            <a:off x="611188" y="1808163"/>
            <a:ext cx="1935162"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dirty="0">
                <a:ea typeface="黑体" panose="02010609060101010101" pitchFamily="49" charset="-122"/>
              </a:rPr>
              <a:t>例：</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6681"/>
                                        </p:tgtEl>
                                        <p:attrNameLst>
                                          <p:attrName>style.visibility</p:attrName>
                                        </p:attrNameLst>
                                      </p:cBhvr>
                                      <p:to>
                                        <p:strVal val="visible"/>
                                      </p:to>
                                    </p:set>
                                    <p:animEffect transition="in" filter="box(in)">
                                      <p:cBhvr>
                                        <p:cTn id="7" dur="500"/>
                                        <p:tgtEl>
                                          <p:spTgt spid="15668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6677"/>
                                        </p:tgtEl>
                                        <p:attrNameLst>
                                          <p:attrName>style.visibility</p:attrName>
                                        </p:attrNameLst>
                                      </p:cBhvr>
                                      <p:to>
                                        <p:strVal val="visible"/>
                                      </p:to>
                                    </p:set>
                                    <p:anim calcmode="lin" valueType="num">
                                      <p:cBhvr additive="base">
                                        <p:cTn id="12" dur="500" fill="hold"/>
                                        <p:tgtEl>
                                          <p:spTgt spid="156677"/>
                                        </p:tgtEl>
                                        <p:attrNameLst>
                                          <p:attrName>ppt_x</p:attrName>
                                        </p:attrNameLst>
                                      </p:cBhvr>
                                      <p:tavLst>
                                        <p:tav tm="0">
                                          <p:val>
                                            <p:strVal val="#ppt_x"/>
                                          </p:val>
                                        </p:tav>
                                        <p:tav tm="100000">
                                          <p:val>
                                            <p:strVal val="#ppt_x"/>
                                          </p:val>
                                        </p:tav>
                                      </p:tavLst>
                                    </p:anim>
                                    <p:anim calcmode="lin" valueType="num">
                                      <p:cBhvr additive="base">
                                        <p:cTn id="13" dur="500" fill="hold"/>
                                        <p:tgtEl>
                                          <p:spTgt spid="15667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6678"/>
                                        </p:tgtEl>
                                        <p:attrNameLst>
                                          <p:attrName>style.visibility</p:attrName>
                                        </p:attrNameLst>
                                      </p:cBhvr>
                                      <p:to>
                                        <p:strVal val="visible"/>
                                      </p:to>
                                    </p:set>
                                    <p:anim calcmode="lin" valueType="num">
                                      <p:cBhvr additive="base">
                                        <p:cTn id="18" dur="500" fill="hold"/>
                                        <p:tgtEl>
                                          <p:spTgt spid="156678"/>
                                        </p:tgtEl>
                                        <p:attrNameLst>
                                          <p:attrName>ppt_x</p:attrName>
                                        </p:attrNameLst>
                                      </p:cBhvr>
                                      <p:tavLst>
                                        <p:tav tm="0">
                                          <p:val>
                                            <p:strVal val="#ppt_x"/>
                                          </p:val>
                                        </p:tav>
                                        <p:tav tm="100000">
                                          <p:val>
                                            <p:strVal val="#ppt_x"/>
                                          </p:val>
                                        </p:tav>
                                      </p:tavLst>
                                    </p:anim>
                                    <p:anim calcmode="lin" valueType="num">
                                      <p:cBhvr additive="base">
                                        <p:cTn id="19" dur="500" fill="hold"/>
                                        <p:tgtEl>
                                          <p:spTgt spid="15667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6680"/>
                                        </p:tgtEl>
                                        <p:attrNameLst>
                                          <p:attrName>style.visibility</p:attrName>
                                        </p:attrNameLst>
                                      </p:cBhvr>
                                      <p:to>
                                        <p:strVal val="visible"/>
                                      </p:to>
                                    </p:set>
                                    <p:anim calcmode="lin" valueType="num">
                                      <p:cBhvr additive="base">
                                        <p:cTn id="24" dur="500" fill="hold"/>
                                        <p:tgtEl>
                                          <p:spTgt spid="156680"/>
                                        </p:tgtEl>
                                        <p:attrNameLst>
                                          <p:attrName>ppt_x</p:attrName>
                                        </p:attrNameLst>
                                      </p:cBhvr>
                                      <p:tavLst>
                                        <p:tav tm="0">
                                          <p:val>
                                            <p:strVal val="#ppt_x"/>
                                          </p:val>
                                        </p:tav>
                                        <p:tav tm="100000">
                                          <p:val>
                                            <p:strVal val="#ppt_x"/>
                                          </p:val>
                                        </p:tav>
                                      </p:tavLst>
                                    </p:anim>
                                    <p:anim calcmode="lin" valueType="num">
                                      <p:cBhvr additive="base">
                                        <p:cTn id="25" dur="500" fill="hold"/>
                                        <p:tgtEl>
                                          <p:spTgt spid="1566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76</a:t>
            </a:fld>
            <a:r>
              <a:rPr lang="zh-CN" altLang="en-US" sz="1400" dirty="0">
                <a:ea typeface="楷体_GB2312"/>
              </a:rPr>
              <a:t>）</a:t>
            </a:r>
          </a:p>
        </p:txBody>
      </p:sp>
      <p:graphicFrame>
        <p:nvGraphicFramePr>
          <p:cNvPr id="157698" name="Object 2"/>
          <p:cNvGraphicFramePr>
            <a:graphicFrameLocks noChangeAspect="1"/>
          </p:cNvGraphicFramePr>
          <p:nvPr/>
        </p:nvGraphicFramePr>
        <p:xfrm>
          <a:off x="490538" y="2020888"/>
          <a:ext cx="7621587" cy="617537"/>
        </p:xfrm>
        <a:graphic>
          <a:graphicData uri="http://schemas.openxmlformats.org/presentationml/2006/ole">
            <mc:AlternateContent xmlns:mc="http://schemas.openxmlformats.org/markup-compatibility/2006">
              <mc:Choice xmlns:v="urn:schemas-microsoft-com:vml" Requires="v">
                <p:oleObj spid="_x0000_s35849" r:id="rId4" imgW="56616600" imgH="4610100" progId="Equation.3">
                  <p:embed/>
                </p:oleObj>
              </mc:Choice>
              <mc:Fallback>
                <p:oleObj r:id="rId4" imgW="56616600" imgH="4610100" progId="Equation.3">
                  <p:embed/>
                  <p:pic>
                    <p:nvPicPr>
                      <p:cNvPr id="0" name="图片 3161"/>
                      <p:cNvPicPr/>
                      <p:nvPr/>
                    </p:nvPicPr>
                    <p:blipFill>
                      <a:blip r:embed="rId5"/>
                      <a:stretch>
                        <a:fillRect/>
                      </a:stretch>
                    </p:blipFill>
                    <p:spPr>
                      <a:xfrm>
                        <a:off x="490538" y="2020888"/>
                        <a:ext cx="7621587" cy="617537"/>
                      </a:xfrm>
                      <a:prstGeom prst="rect">
                        <a:avLst/>
                      </a:prstGeom>
                      <a:noFill/>
                      <a:ln w="38100">
                        <a:noFill/>
                        <a:miter/>
                      </a:ln>
                    </p:spPr>
                  </p:pic>
                </p:oleObj>
              </mc:Fallback>
            </mc:AlternateContent>
          </a:graphicData>
        </a:graphic>
      </p:graphicFrame>
      <p:graphicFrame>
        <p:nvGraphicFramePr>
          <p:cNvPr id="157699" name="Object 3"/>
          <p:cNvGraphicFramePr>
            <a:graphicFrameLocks noChangeAspect="1"/>
          </p:cNvGraphicFramePr>
          <p:nvPr/>
        </p:nvGraphicFramePr>
        <p:xfrm>
          <a:off x="504825" y="2708275"/>
          <a:ext cx="5162550" cy="1171575"/>
        </p:xfrm>
        <a:graphic>
          <a:graphicData uri="http://schemas.openxmlformats.org/presentationml/2006/ole">
            <mc:AlternateContent xmlns:mc="http://schemas.openxmlformats.org/markup-compatibility/2006">
              <mc:Choice xmlns:v="urn:schemas-microsoft-com:vml" Requires="v">
                <p:oleObj spid="_x0000_s35850" r:id="rId6" imgW="38623875" imgH="8772525" progId="Equation.3">
                  <p:embed/>
                </p:oleObj>
              </mc:Choice>
              <mc:Fallback>
                <p:oleObj r:id="rId6" imgW="38623875" imgH="8772525" progId="Equation.3">
                  <p:embed/>
                  <p:pic>
                    <p:nvPicPr>
                      <p:cNvPr id="0" name="图片 3168"/>
                      <p:cNvPicPr/>
                      <p:nvPr/>
                    </p:nvPicPr>
                    <p:blipFill>
                      <a:blip r:embed="rId7"/>
                      <a:stretch>
                        <a:fillRect/>
                      </a:stretch>
                    </p:blipFill>
                    <p:spPr>
                      <a:xfrm>
                        <a:off x="504825" y="2708275"/>
                        <a:ext cx="5162550" cy="1171575"/>
                      </a:xfrm>
                      <a:prstGeom prst="rect">
                        <a:avLst/>
                      </a:prstGeom>
                      <a:noFill/>
                      <a:ln w="38100">
                        <a:noFill/>
                        <a:miter/>
                      </a:ln>
                    </p:spPr>
                  </p:pic>
                </p:oleObj>
              </mc:Fallback>
            </mc:AlternateContent>
          </a:graphicData>
        </a:graphic>
      </p:graphicFrame>
      <p:graphicFrame>
        <p:nvGraphicFramePr>
          <p:cNvPr id="157700" name="Object 4"/>
          <p:cNvGraphicFramePr>
            <a:graphicFrameLocks noChangeAspect="1"/>
          </p:cNvGraphicFramePr>
          <p:nvPr/>
        </p:nvGraphicFramePr>
        <p:xfrm>
          <a:off x="488950" y="3878263"/>
          <a:ext cx="6873875" cy="1347787"/>
        </p:xfrm>
        <a:graphic>
          <a:graphicData uri="http://schemas.openxmlformats.org/presentationml/2006/ole">
            <mc:AlternateContent xmlns:mc="http://schemas.openxmlformats.org/markup-compatibility/2006">
              <mc:Choice xmlns:v="urn:schemas-microsoft-com:vml" Requires="v">
                <p:oleObj spid="_x0000_s35851" r:id="rId8" imgW="48710850" imgH="9658350" progId="Equation.3">
                  <p:embed/>
                </p:oleObj>
              </mc:Choice>
              <mc:Fallback>
                <p:oleObj r:id="rId8" imgW="48710850" imgH="9658350" progId="Equation.3">
                  <p:embed/>
                  <p:pic>
                    <p:nvPicPr>
                      <p:cNvPr id="0" name="图片 3166"/>
                      <p:cNvPicPr/>
                      <p:nvPr/>
                    </p:nvPicPr>
                    <p:blipFill>
                      <a:blip r:embed="rId9"/>
                      <a:stretch>
                        <a:fillRect/>
                      </a:stretch>
                    </p:blipFill>
                    <p:spPr>
                      <a:xfrm>
                        <a:off x="488950" y="3878263"/>
                        <a:ext cx="6873875" cy="1347787"/>
                      </a:xfrm>
                      <a:prstGeom prst="rect">
                        <a:avLst/>
                      </a:prstGeom>
                      <a:noFill/>
                      <a:ln w="38100">
                        <a:noFill/>
                        <a:miter/>
                      </a:ln>
                    </p:spPr>
                  </p:pic>
                </p:oleObj>
              </mc:Fallback>
            </mc:AlternateContent>
          </a:graphicData>
        </a:graphic>
      </p:graphicFrame>
      <p:grpSp>
        <p:nvGrpSpPr>
          <p:cNvPr id="100358" name="Group 8"/>
          <p:cNvGrpSpPr/>
          <p:nvPr/>
        </p:nvGrpSpPr>
        <p:grpSpPr>
          <a:xfrm>
            <a:off x="296863" y="646113"/>
            <a:ext cx="8372475" cy="1189037"/>
            <a:chOff x="187" y="407"/>
            <a:chExt cx="5274" cy="749"/>
          </a:xfrm>
        </p:grpSpPr>
        <p:graphicFrame>
          <p:nvGraphicFramePr>
            <p:cNvPr id="100359" name="Object 6"/>
            <p:cNvGraphicFramePr>
              <a:graphicFrameLocks noChangeAspect="1"/>
            </p:cNvGraphicFramePr>
            <p:nvPr/>
          </p:nvGraphicFramePr>
          <p:xfrm>
            <a:off x="1434" y="856"/>
            <a:ext cx="1043" cy="217"/>
          </p:xfrm>
          <a:graphic>
            <a:graphicData uri="http://schemas.openxmlformats.org/presentationml/2006/ole">
              <mc:AlternateContent xmlns:mc="http://schemas.openxmlformats.org/markup-compatibility/2006">
                <mc:Choice xmlns:v="urn:schemas-microsoft-com:vml" Requires="v">
                  <p:oleObj spid="_x0000_s35852" r:id="rId10" imgW="15801975" imgH="3295650" progId="Equation.3">
                    <p:embed/>
                  </p:oleObj>
                </mc:Choice>
                <mc:Fallback>
                  <p:oleObj r:id="rId10" imgW="15801975" imgH="3295650" progId="Equation.3">
                    <p:embed/>
                    <p:pic>
                      <p:nvPicPr>
                        <p:cNvPr id="0" name="图片 3167"/>
                        <p:cNvPicPr/>
                        <p:nvPr/>
                      </p:nvPicPr>
                      <p:blipFill>
                        <a:blip r:embed="rId11"/>
                        <a:stretch>
                          <a:fillRect/>
                        </a:stretch>
                      </p:blipFill>
                      <p:spPr>
                        <a:xfrm>
                          <a:off x="1434" y="856"/>
                          <a:ext cx="1043" cy="217"/>
                        </a:xfrm>
                        <a:prstGeom prst="rect">
                          <a:avLst/>
                        </a:prstGeom>
                        <a:noFill/>
                        <a:ln w="38100">
                          <a:noFill/>
                          <a:miter/>
                        </a:ln>
                      </p:spPr>
                    </p:pic>
                  </p:oleObj>
                </mc:Fallback>
              </mc:AlternateContent>
            </a:graphicData>
          </a:graphic>
        </p:graphicFrame>
        <p:sp>
          <p:nvSpPr>
            <p:cNvPr id="100360" name="Text Box 7"/>
            <p:cNvSpPr txBox="1"/>
            <p:nvPr/>
          </p:nvSpPr>
          <p:spPr>
            <a:xfrm>
              <a:off x="187" y="407"/>
              <a:ext cx="5274" cy="74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dirty="0">
                  <a:solidFill>
                    <a:schemeClr val="tx2"/>
                  </a:solidFill>
                  <a:ea typeface="黑体" panose="02010609060101010101" pitchFamily="49" charset="-122"/>
                </a:rPr>
                <a:t>    </a:t>
              </a:r>
              <a:r>
                <a:rPr lang="zh-CN" altLang="en-US" b="1" dirty="0">
                  <a:solidFill>
                    <a:srgbClr val="CC3300"/>
                  </a:solidFill>
                  <a:ea typeface="黑体" panose="02010609060101010101" pitchFamily="49" charset="-122"/>
                </a:rPr>
                <a:t>二、吸收法</a:t>
              </a:r>
            </a:p>
            <a:p>
              <a:pPr marL="0" lvl="0" indent="0" eaLnBrk="1" hangingPunct="1">
                <a:lnSpc>
                  <a:spcPct val="120000"/>
                </a:lnSpc>
                <a:spcBef>
                  <a:spcPct val="0"/>
                </a:spcBef>
                <a:buNone/>
              </a:pPr>
              <a:r>
                <a:rPr lang="zh-CN" altLang="en-US" sz="2800" dirty="0">
                  <a:ea typeface="黑体" panose="02010609060101010101" pitchFamily="49" charset="-122"/>
                </a:rPr>
                <a:t>    </a:t>
              </a:r>
              <a:r>
                <a:rPr lang="zh-CN" altLang="en-US" sz="2800" b="1" dirty="0">
                  <a:ea typeface="黑体" panose="02010609060101010101" pitchFamily="49" charset="-122"/>
                </a:rPr>
                <a:t>利用公式　　　　　吸收掉多余的项。</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7698"/>
                                        </p:tgtEl>
                                        <p:attrNameLst>
                                          <p:attrName>style.visibility</p:attrName>
                                        </p:attrNameLst>
                                      </p:cBhvr>
                                      <p:to>
                                        <p:strVal val="visible"/>
                                      </p:to>
                                    </p:set>
                                    <p:anim calcmode="lin" valueType="num">
                                      <p:cBhvr additive="base">
                                        <p:cTn id="7" dur="500" fill="hold"/>
                                        <p:tgtEl>
                                          <p:spTgt spid="157698"/>
                                        </p:tgtEl>
                                        <p:attrNameLst>
                                          <p:attrName>ppt_x</p:attrName>
                                        </p:attrNameLst>
                                      </p:cBhvr>
                                      <p:tavLst>
                                        <p:tav tm="0">
                                          <p:val>
                                            <p:strVal val="#ppt_x"/>
                                          </p:val>
                                        </p:tav>
                                        <p:tav tm="100000">
                                          <p:val>
                                            <p:strVal val="#ppt_x"/>
                                          </p:val>
                                        </p:tav>
                                      </p:tavLst>
                                    </p:anim>
                                    <p:anim calcmode="lin" valueType="num">
                                      <p:cBhvr additive="base">
                                        <p:cTn id="8" dur="500" fill="hold"/>
                                        <p:tgtEl>
                                          <p:spTgt spid="1576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7699"/>
                                        </p:tgtEl>
                                        <p:attrNameLst>
                                          <p:attrName>style.visibility</p:attrName>
                                        </p:attrNameLst>
                                      </p:cBhvr>
                                      <p:to>
                                        <p:strVal val="visible"/>
                                      </p:to>
                                    </p:set>
                                    <p:anim calcmode="lin" valueType="num">
                                      <p:cBhvr additive="base">
                                        <p:cTn id="13" dur="500" fill="hold"/>
                                        <p:tgtEl>
                                          <p:spTgt spid="157699"/>
                                        </p:tgtEl>
                                        <p:attrNameLst>
                                          <p:attrName>ppt_x</p:attrName>
                                        </p:attrNameLst>
                                      </p:cBhvr>
                                      <p:tavLst>
                                        <p:tav tm="0">
                                          <p:val>
                                            <p:strVal val="#ppt_x"/>
                                          </p:val>
                                        </p:tav>
                                        <p:tav tm="100000">
                                          <p:val>
                                            <p:strVal val="#ppt_x"/>
                                          </p:val>
                                        </p:tav>
                                      </p:tavLst>
                                    </p:anim>
                                    <p:anim calcmode="lin" valueType="num">
                                      <p:cBhvr additive="base">
                                        <p:cTn id="14" dur="500" fill="hold"/>
                                        <p:tgtEl>
                                          <p:spTgt spid="15769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7700"/>
                                        </p:tgtEl>
                                        <p:attrNameLst>
                                          <p:attrName>style.visibility</p:attrName>
                                        </p:attrNameLst>
                                      </p:cBhvr>
                                      <p:to>
                                        <p:strVal val="visible"/>
                                      </p:to>
                                    </p:set>
                                    <p:anim calcmode="lin" valueType="num">
                                      <p:cBhvr additive="base">
                                        <p:cTn id="19" dur="500" fill="hold"/>
                                        <p:tgtEl>
                                          <p:spTgt spid="157700"/>
                                        </p:tgtEl>
                                        <p:attrNameLst>
                                          <p:attrName>ppt_x</p:attrName>
                                        </p:attrNameLst>
                                      </p:cBhvr>
                                      <p:tavLst>
                                        <p:tav tm="0">
                                          <p:val>
                                            <p:strVal val="#ppt_x"/>
                                          </p:val>
                                        </p:tav>
                                        <p:tav tm="100000">
                                          <p:val>
                                            <p:strVal val="#ppt_x"/>
                                          </p:val>
                                        </p:tav>
                                      </p:tavLst>
                                    </p:anim>
                                    <p:anim calcmode="lin" valueType="num">
                                      <p:cBhvr additive="base">
                                        <p:cTn id="20" dur="500" fill="hold"/>
                                        <p:tgtEl>
                                          <p:spTgt spid="157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77</a:t>
            </a:fld>
            <a:r>
              <a:rPr lang="zh-CN" altLang="en-US" sz="1400" dirty="0">
                <a:ea typeface="楷体_GB2312"/>
              </a:rPr>
              <a:t>）</a:t>
            </a:r>
          </a:p>
        </p:txBody>
      </p:sp>
      <p:graphicFrame>
        <p:nvGraphicFramePr>
          <p:cNvPr id="158722" name="Object 2"/>
          <p:cNvGraphicFramePr>
            <a:graphicFrameLocks noChangeAspect="1"/>
          </p:cNvGraphicFramePr>
          <p:nvPr/>
        </p:nvGraphicFramePr>
        <p:xfrm>
          <a:off x="446088" y="1268413"/>
          <a:ext cx="3389312" cy="542925"/>
        </p:xfrm>
        <a:graphic>
          <a:graphicData uri="http://schemas.openxmlformats.org/presentationml/2006/ole">
            <mc:AlternateContent xmlns:mc="http://schemas.openxmlformats.org/markup-compatibility/2006">
              <mc:Choice xmlns:v="urn:schemas-microsoft-com:vml" Requires="v">
                <p:oleObj spid="_x0000_s36877" r:id="rId4" imgW="25450800" imgH="4171950" progId="Equation.3">
                  <p:embed/>
                </p:oleObj>
              </mc:Choice>
              <mc:Fallback>
                <p:oleObj r:id="rId4" imgW="25450800" imgH="4171950" progId="Equation.3">
                  <p:embed/>
                  <p:pic>
                    <p:nvPicPr>
                      <p:cNvPr id="0" name="图片 3177"/>
                      <p:cNvPicPr/>
                      <p:nvPr/>
                    </p:nvPicPr>
                    <p:blipFill>
                      <a:blip r:embed="rId5"/>
                      <a:stretch>
                        <a:fillRect/>
                      </a:stretch>
                    </p:blipFill>
                    <p:spPr>
                      <a:xfrm>
                        <a:off x="446088" y="1268413"/>
                        <a:ext cx="3389312" cy="542925"/>
                      </a:xfrm>
                      <a:prstGeom prst="rect">
                        <a:avLst/>
                      </a:prstGeom>
                      <a:noFill/>
                      <a:ln w="38100">
                        <a:noFill/>
                        <a:miter/>
                      </a:ln>
                    </p:spPr>
                  </p:pic>
                </p:oleObj>
              </mc:Fallback>
            </mc:AlternateContent>
          </a:graphicData>
        </a:graphic>
      </p:graphicFrame>
      <p:graphicFrame>
        <p:nvGraphicFramePr>
          <p:cNvPr id="158723" name="Object 3"/>
          <p:cNvGraphicFramePr>
            <a:graphicFrameLocks noChangeAspect="1"/>
          </p:cNvGraphicFramePr>
          <p:nvPr/>
        </p:nvGraphicFramePr>
        <p:xfrm>
          <a:off x="446088" y="1763713"/>
          <a:ext cx="7667625" cy="541337"/>
        </p:xfrm>
        <a:graphic>
          <a:graphicData uri="http://schemas.openxmlformats.org/presentationml/2006/ole">
            <mc:AlternateContent xmlns:mc="http://schemas.openxmlformats.org/markup-compatibility/2006">
              <mc:Choice xmlns:v="urn:schemas-microsoft-com:vml" Requires="v">
                <p:oleObj spid="_x0000_s36878" r:id="rId6" imgW="59245500" imgH="4171950" progId="Equation.3">
                  <p:embed/>
                </p:oleObj>
              </mc:Choice>
              <mc:Fallback>
                <p:oleObj r:id="rId6" imgW="59245500" imgH="4171950" progId="Equation.3">
                  <p:embed/>
                  <p:pic>
                    <p:nvPicPr>
                      <p:cNvPr id="0" name="图片 3179"/>
                      <p:cNvPicPr/>
                      <p:nvPr/>
                    </p:nvPicPr>
                    <p:blipFill>
                      <a:blip r:embed="rId7"/>
                      <a:stretch>
                        <a:fillRect/>
                      </a:stretch>
                    </p:blipFill>
                    <p:spPr>
                      <a:xfrm>
                        <a:off x="446088" y="1763713"/>
                        <a:ext cx="7667625" cy="541337"/>
                      </a:xfrm>
                      <a:prstGeom prst="rect">
                        <a:avLst/>
                      </a:prstGeom>
                      <a:noFill/>
                      <a:ln w="38100">
                        <a:noFill/>
                        <a:miter/>
                      </a:ln>
                    </p:spPr>
                  </p:pic>
                </p:oleObj>
              </mc:Fallback>
            </mc:AlternateContent>
          </a:graphicData>
        </a:graphic>
      </p:graphicFrame>
      <p:graphicFrame>
        <p:nvGraphicFramePr>
          <p:cNvPr id="158725" name="Object 5"/>
          <p:cNvGraphicFramePr>
            <a:graphicFrameLocks noChangeAspect="1"/>
          </p:cNvGraphicFramePr>
          <p:nvPr/>
        </p:nvGraphicFramePr>
        <p:xfrm>
          <a:off x="504825" y="2322513"/>
          <a:ext cx="8359775" cy="561975"/>
        </p:xfrm>
        <a:graphic>
          <a:graphicData uri="http://schemas.openxmlformats.org/presentationml/2006/ole">
            <mc:AlternateContent xmlns:mc="http://schemas.openxmlformats.org/markup-compatibility/2006">
              <mc:Choice xmlns:v="urn:schemas-microsoft-com:vml" Requires="v">
                <p:oleObj spid="_x0000_s36879" r:id="rId8" imgW="65170050" imgH="4391025" progId="Equation.3">
                  <p:embed/>
                </p:oleObj>
              </mc:Choice>
              <mc:Fallback>
                <p:oleObj r:id="rId8" imgW="65170050" imgH="4391025" progId="Equation.3">
                  <p:embed/>
                  <p:pic>
                    <p:nvPicPr>
                      <p:cNvPr id="0" name="图片 3174"/>
                      <p:cNvPicPr/>
                      <p:nvPr/>
                    </p:nvPicPr>
                    <p:blipFill>
                      <a:blip r:embed="rId9"/>
                      <a:stretch>
                        <a:fillRect/>
                      </a:stretch>
                    </p:blipFill>
                    <p:spPr>
                      <a:xfrm>
                        <a:off x="504825" y="2322513"/>
                        <a:ext cx="8359775" cy="561975"/>
                      </a:xfrm>
                      <a:prstGeom prst="rect">
                        <a:avLst/>
                      </a:prstGeom>
                      <a:noFill/>
                      <a:ln w="38100">
                        <a:noFill/>
                        <a:miter/>
                      </a:ln>
                    </p:spPr>
                  </p:pic>
                </p:oleObj>
              </mc:Fallback>
            </mc:AlternateContent>
          </a:graphicData>
        </a:graphic>
      </p:graphicFrame>
      <p:grpSp>
        <p:nvGrpSpPr>
          <p:cNvPr id="102406" name="Group 20"/>
          <p:cNvGrpSpPr/>
          <p:nvPr/>
        </p:nvGrpSpPr>
        <p:grpSpPr>
          <a:xfrm>
            <a:off x="261938" y="176213"/>
            <a:ext cx="8647112" cy="1092200"/>
            <a:chOff x="165" y="111"/>
            <a:chExt cx="5447" cy="688"/>
          </a:xfrm>
        </p:grpSpPr>
        <p:graphicFrame>
          <p:nvGraphicFramePr>
            <p:cNvPr id="102411" name="Object 7"/>
            <p:cNvGraphicFramePr>
              <a:graphicFrameLocks noChangeAspect="1"/>
            </p:cNvGraphicFramePr>
            <p:nvPr/>
          </p:nvGraphicFramePr>
          <p:xfrm>
            <a:off x="1177" y="459"/>
            <a:ext cx="1751" cy="317"/>
          </p:xfrm>
          <a:graphic>
            <a:graphicData uri="http://schemas.openxmlformats.org/presentationml/2006/ole">
              <mc:AlternateContent xmlns:mc="http://schemas.openxmlformats.org/markup-compatibility/2006">
                <mc:Choice xmlns:v="urn:schemas-microsoft-com:vml" Requires="v">
                  <p:oleObj spid="_x0000_s36880" r:id="rId10" imgW="20850225" imgH="3952875" progId="Equation.3">
                    <p:embed/>
                  </p:oleObj>
                </mc:Choice>
                <mc:Fallback>
                  <p:oleObj r:id="rId10" imgW="20850225" imgH="3952875" progId="Equation.3">
                    <p:embed/>
                    <p:pic>
                      <p:nvPicPr>
                        <p:cNvPr id="0" name="图片 3171"/>
                        <p:cNvPicPr/>
                        <p:nvPr/>
                      </p:nvPicPr>
                      <p:blipFill>
                        <a:blip r:embed="rId11"/>
                        <a:stretch>
                          <a:fillRect/>
                        </a:stretch>
                      </p:blipFill>
                      <p:spPr>
                        <a:xfrm>
                          <a:off x="1177" y="459"/>
                          <a:ext cx="1751" cy="317"/>
                        </a:xfrm>
                        <a:prstGeom prst="rect">
                          <a:avLst/>
                        </a:prstGeom>
                        <a:noFill/>
                        <a:ln w="38100">
                          <a:noFill/>
                          <a:miter/>
                        </a:ln>
                      </p:spPr>
                    </p:pic>
                  </p:oleObj>
                </mc:Fallback>
              </mc:AlternateContent>
            </a:graphicData>
          </a:graphic>
        </p:graphicFrame>
        <p:sp>
          <p:nvSpPr>
            <p:cNvPr id="102412" name="Text Box 8"/>
            <p:cNvSpPr txBox="1"/>
            <p:nvPr/>
          </p:nvSpPr>
          <p:spPr>
            <a:xfrm>
              <a:off x="165" y="111"/>
              <a:ext cx="5447" cy="6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zh-CN" altLang="en-US" b="1" dirty="0">
                  <a:solidFill>
                    <a:srgbClr val="CC3300"/>
                  </a:solidFill>
                  <a:latin typeface="黑体" panose="02010609060101010101" pitchFamily="49" charset="-122"/>
                  <a:ea typeface="黑体" panose="02010609060101010101" pitchFamily="49" charset="-122"/>
                </a:rPr>
                <a:t>三、消去法</a:t>
              </a:r>
            </a:p>
            <a:p>
              <a:pPr marL="0" lvl="0" indent="0" eaLnBrk="1" hangingPunct="1">
                <a:buNone/>
              </a:pPr>
              <a:r>
                <a:rPr lang="zh-CN" altLang="en-US" sz="2800" b="1" dirty="0">
                  <a:latin typeface="黑体" panose="02010609060101010101" pitchFamily="49" charset="-122"/>
                  <a:ea typeface="黑体" panose="02010609060101010101" pitchFamily="49" charset="-122"/>
                </a:rPr>
                <a:t>利用公式     　　　　　 消去乘积项中多余的因子。</a:t>
              </a:r>
            </a:p>
          </p:txBody>
        </p:sp>
      </p:grpSp>
      <p:grpSp>
        <p:nvGrpSpPr>
          <p:cNvPr id="158739" name="Group 19"/>
          <p:cNvGrpSpPr/>
          <p:nvPr/>
        </p:nvGrpSpPr>
        <p:grpSpPr>
          <a:xfrm>
            <a:off x="369888" y="3144838"/>
            <a:ext cx="8191500" cy="1519237"/>
            <a:chOff x="233" y="1783"/>
            <a:chExt cx="5160" cy="957"/>
          </a:xfrm>
        </p:grpSpPr>
        <p:graphicFrame>
          <p:nvGraphicFramePr>
            <p:cNvPr id="102409" name="Object 12"/>
            <p:cNvGraphicFramePr>
              <a:graphicFrameLocks noChangeAspect="1"/>
            </p:cNvGraphicFramePr>
            <p:nvPr/>
          </p:nvGraphicFramePr>
          <p:xfrm>
            <a:off x="1207" y="2159"/>
            <a:ext cx="2324" cy="289"/>
          </p:xfrm>
          <a:graphic>
            <a:graphicData uri="http://schemas.openxmlformats.org/presentationml/2006/ole">
              <mc:AlternateContent xmlns:mc="http://schemas.openxmlformats.org/markup-compatibility/2006">
                <mc:Choice xmlns:v="urn:schemas-microsoft-com:vml" Requires="v">
                  <p:oleObj spid="_x0000_s36881" r:id="rId12" imgW="34890075" imgH="4171950" progId="Equation.3">
                    <p:embed/>
                  </p:oleObj>
                </mc:Choice>
                <mc:Fallback>
                  <p:oleObj r:id="rId12" imgW="34890075" imgH="4171950" progId="Equation.3">
                    <p:embed/>
                    <p:pic>
                      <p:nvPicPr>
                        <p:cNvPr id="0" name="图片 3176"/>
                        <p:cNvPicPr/>
                        <p:nvPr/>
                      </p:nvPicPr>
                      <p:blipFill>
                        <a:blip r:embed="rId13"/>
                        <a:stretch>
                          <a:fillRect/>
                        </a:stretch>
                      </p:blipFill>
                      <p:spPr>
                        <a:xfrm>
                          <a:off x="1207" y="2159"/>
                          <a:ext cx="2324" cy="289"/>
                        </a:xfrm>
                        <a:prstGeom prst="rect">
                          <a:avLst/>
                        </a:prstGeom>
                        <a:noFill/>
                        <a:ln w="38100">
                          <a:noFill/>
                          <a:miter/>
                        </a:ln>
                      </p:spPr>
                    </p:pic>
                  </p:oleObj>
                </mc:Fallback>
              </mc:AlternateContent>
            </a:graphicData>
          </a:graphic>
        </p:graphicFrame>
        <p:sp>
          <p:nvSpPr>
            <p:cNvPr id="102410" name="Text Box 13"/>
            <p:cNvSpPr txBox="1"/>
            <p:nvPr/>
          </p:nvSpPr>
          <p:spPr>
            <a:xfrm>
              <a:off x="233" y="1783"/>
              <a:ext cx="5160" cy="95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zh-CN" altLang="en-US" b="1" dirty="0">
                  <a:solidFill>
                    <a:srgbClr val="CC3300"/>
                  </a:solidFill>
                  <a:latin typeface="黑体" panose="02010609060101010101" pitchFamily="49" charset="-122"/>
                  <a:ea typeface="黑体" panose="02010609060101010101" pitchFamily="49" charset="-122"/>
                </a:rPr>
                <a:t>四、配项消项法</a:t>
              </a:r>
            </a:p>
            <a:p>
              <a:pPr marL="0" lvl="0" indent="0" eaLnBrk="1" hangingPunct="1">
                <a:buNone/>
              </a:pPr>
              <a:r>
                <a:rPr lang="zh-CN" altLang="en-US" sz="2800" b="1" dirty="0">
                  <a:latin typeface="黑体" panose="02010609060101010101" pitchFamily="49" charset="-122"/>
                  <a:ea typeface="黑体" panose="02010609060101010101" pitchFamily="49" charset="-122"/>
                </a:rPr>
                <a:t>利用公式                     ，加上冗余项，以消去</a:t>
              </a:r>
              <a:r>
                <a:rPr lang="zh-CN" altLang="en-US" sz="2800" b="1" dirty="0">
                  <a:ea typeface="黑体" panose="02010609060101010101" pitchFamily="49" charset="-122"/>
                </a:rPr>
                <a:t>更多乘积</a:t>
              </a:r>
              <a:r>
                <a:rPr lang="zh-CN" altLang="en-US" sz="2800" b="1" dirty="0">
                  <a:latin typeface="黑体" panose="02010609060101010101" pitchFamily="49" charset="-122"/>
                  <a:ea typeface="黑体" panose="02010609060101010101" pitchFamily="49" charset="-122"/>
                </a:rPr>
                <a:t>项。</a:t>
              </a:r>
            </a:p>
          </p:txBody>
        </p:sp>
      </p:grpSp>
      <p:graphicFrame>
        <p:nvGraphicFramePr>
          <p:cNvPr id="158737" name="Object 17"/>
          <p:cNvGraphicFramePr>
            <a:graphicFrameLocks noGrp="1" noChangeAspect="1"/>
          </p:cNvGraphicFramePr>
          <p:nvPr>
            <p:ph hasCustomPrompt="1"/>
          </p:nvPr>
        </p:nvGraphicFramePr>
        <p:xfrm>
          <a:off x="506413" y="4822825"/>
          <a:ext cx="7305675" cy="1679575"/>
        </p:xfrm>
        <a:graphic>
          <a:graphicData uri="http://schemas.openxmlformats.org/presentationml/2006/ole">
            <mc:AlternateContent xmlns:mc="http://schemas.openxmlformats.org/markup-compatibility/2006">
              <mc:Choice xmlns:v="urn:schemas-microsoft-com:vml" Requires="v">
                <p:oleObj spid="_x0000_s36882" r:id="rId14" imgW="57273825" imgH="13163550" progId="Equation.3">
                  <p:embed/>
                </p:oleObj>
              </mc:Choice>
              <mc:Fallback>
                <p:oleObj r:id="rId14" imgW="57273825" imgH="13163550" progId="Equation.3">
                  <p:embed/>
                  <p:pic>
                    <p:nvPicPr>
                      <p:cNvPr id="0" name="图片 3175"/>
                      <p:cNvPicPr/>
                      <p:nvPr/>
                    </p:nvPicPr>
                    <p:blipFill>
                      <a:blip r:embed="rId15"/>
                      <a:srcRect/>
                      <a:stretch>
                        <a:fillRect/>
                      </a:stretch>
                    </p:blipFill>
                    <p:spPr>
                      <a:xfrm>
                        <a:off x="506413" y="4822825"/>
                        <a:ext cx="7305675" cy="1679575"/>
                      </a:xfrm>
                      <a:prstGeom prst="rect">
                        <a:avLst/>
                      </a:prstGeom>
                      <a:noFill/>
                      <a:ln w="38100">
                        <a:miter/>
                      </a:ln>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8722"/>
                                        </p:tgtEl>
                                        <p:attrNameLst>
                                          <p:attrName>style.visibility</p:attrName>
                                        </p:attrNameLst>
                                      </p:cBhvr>
                                      <p:to>
                                        <p:strVal val="visible"/>
                                      </p:to>
                                    </p:set>
                                    <p:anim calcmode="lin" valueType="num">
                                      <p:cBhvr additive="base">
                                        <p:cTn id="7" dur="500" fill="hold"/>
                                        <p:tgtEl>
                                          <p:spTgt spid="158722"/>
                                        </p:tgtEl>
                                        <p:attrNameLst>
                                          <p:attrName>ppt_x</p:attrName>
                                        </p:attrNameLst>
                                      </p:cBhvr>
                                      <p:tavLst>
                                        <p:tav tm="0">
                                          <p:val>
                                            <p:strVal val="#ppt_x"/>
                                          </p:val>
                                        </p:tav>
                                        <p:tav tm="100000">
                                          <p:val>
                                            <p:strVal val="#ppt_x"/>
                                          </p:val>
                                        </p:tav>
                                      </p:tavLst>
                                    </p:anim>
                                    <p:anim calcmode="lin" valueType="num">
                                      <p:cBhvr additive="base">
                                        <p:cTn id="8" dur="500" fill="hold"/>
                                        <p:tgtEl>
                                          <p:spTgt spid="1587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8723"/>
                                        </p:tgtEl>
                                        <p:attrNameLst>
                                          <p:attrName>style.visibility</p:attrName>
                                        </p:attrNameLst>
                                      </p:cBhvr>
                                      <p:to>
                                        <p:strVal val="visible"/>
                                      </p:to>
                                    </p:set>
                                    <p:anim calcmode="lin" valueType="num">
                                      <p:cBhvr additive="base">
                                        <p:cTn id="13" dur="500" fill="hold"/>
                                        <p:tgtEl>
                                          <p:spTgt spid="158723"/>
                                        </p:tgtEl>
                                        <p:attrNameLst>
                                          <p:attrName>ppt_x</p:attrName>
                                        </p:attrNameLst>
                                      </p:cBhvr>
                                      <p:tavLst>
                                        <p:tav tm="0">
                                          <p:val>
                                            <p:strVal val="#ppt_x"/>
                                          </p:val>
                                        </p:tav>
                                        <p:tav tm="100000">
                                          <p:val>
                                            <p:strVal val="#ppt_x"/>
                                          </p:val>
                                        </p:tav>
                                      </p:tavLst>
                                    </p:anim>
                                    <p:anim calcmode="lin" valueType="num">
                                      <p:cBhvr additive="base">
                                        <p:cTn id="14" dur="500" fill="hold"/>
                                        <p:tgtEl>
                                          <p:spTgt spid="1587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8725"/>
                                        </p:tgtEl>
                                        <p:attrNameLst>
                                          <p:attrName>style.visibility</p:attrName>
                                        </p:attrNameLst>
                                      </p:cBhvr>
                                      <p:to>
                                        <p:strVal val="visible"/>
                                      </p:to>
                                    </p:set>
                                    <p:anim calcmode="lin" valueType="num">
                                      <p:cBhvr additive="base">
                                        <p:cTn id="19" dur="500" fill="hold"/>
                                        <p:tgtEl>
                                          <p:spTgt spid="158725"/>
                                        </p:tgtEl>
                                        <p:attrNameLst>
                                          <p:attrName>ppt_x</p:attrName>
                                        </p:attrNameLst>
                                      </p:cBhvr>
                                      <p:tavLst>
                                        <p:tav tm="0">
                                          <p:val>
                                            <p:strVal val="#ppt_x"/>
                                          </p:val>
                                        </p:tav>
                                        <p:tav tm="100000">
                                          <p:val>
                                            <p:strVal val="#ppt_x"/>
                                          </p:val>
                                        </p:tav>
                                      </p:tavLst>
                                    </p:anim>
                                    <p:anim calcmode="lin" valueType="num">
                                      <p:cBhvr additive="base">
                                        <p:cTn id="20" dur="500" fill="hold"/>
                                        <p:tgtEl>
                                          <p:spTgt spid="1587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58739"/>
                                        </p:tgtEl>
                                        <p:attrNameLst>
                                          <p:attrName>style.visibility</p:attrName>
                                        </p:attrNameLst>
                                      </p:cBhvr>
                                      <p:to>
                                        <p:strVal val="visible"/>
                                      </p:to>
                                    </p:set>
                                    <p:animEffect transition="in" filter="wipe(down)">
                                      <p:cBhvr>
                                        <p:cTn id="25" dur="500"/>
                                        <p:tgtEl>
                                          <p:spTgt spid="15873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58737"/>
                                        </p:tgtEl>
                                        <p:attrNameLst>
                                          <p:attrName>style.visibility</p:attrName>
                                        </p:attrNameLst>
                                      </p:cBhvr>
                                      <p:to>
                                        <p:strVal val="visible"/>
                                      </p:to>
                                    </p:set>
                                    <p:animEffect transition="in" filter="wipe(up)">
                                      <p:cBhvr>
                                        <p:cTn id="30" dur="500"/>
                                        <p:tgtEl>
                                          <p:spTgt spid="158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78</a:t>
            </a:fld>
            <a:r>
              <a:rPr lang="zh-CN" altLang="en-US" sz="1400" dirty="0">
                <a:ea typeface="楷体_GB2312"/>
              </a:rPr>
              <a:t>）</a:t>
            </a:r>
          </a:p>
        </p:txBody>
      </p:sp>
      <p:graphicFrame>
        <p:nvGraphicFramePr>
          <p:cNvPr id="159746" name="Object 2"/>
          <p:cNvGraphicFramePr>
            <a:graphicFrameLocks noChangeAspect="1"/>
          </p:cNvGraphicFramePr>
          <p:nvPr/>
        </p:nvGraphicFramePr>
        <p:xfrm>
          <a:off x="447675" y="3405188"/>
          <a:ext cx="7253288" cy="1119187"/>
        </p:xfrm>
        <a:graphic>
          <a:graphicData uri="http://schemas.openxmlformats.org/presentationml/2006/ole">
            <mc:AlternateContent xmlns:mc="http://schemas.openxmlformats.org/markup-compatibility/2006">
              <mc:Choice xmlns:v="urn:schemas-microsoft-com:vml" Requires="v">
                <p:oleObj spid="_x0000_s37899" r:id="rId4" imgW="56397525" imgH="8772525" progId="Equation.3">
                  <p:embed/>
                </p:oleObj>
              </mc:Choice>
              <mc:Fallback>
                <p:oleObj r:id="rId4" imgW="56397525" imgH="8772525" progId="Equation.3">
                  <p:embed/>
                  <p:pic>
                    <p:nvPicPr>
                      <p:cNvPr id="0" name="图片 3170"/>
                      <p:cNvPicPr/>
                      <p:nvPr/>
                    </p:nvPicPr>
                    <p:blipFill>
                      <a:blip r:embed="rId5"/>
                      <a:stretch>
                        <a:fillRect/>
                      </a:stretch>
                    </p:blipFill>
                    <p:spPr>
                      <a:xfrm>
                        <a:off x="447675" y="3405188"/>
                        <a:ext cx="7253288" cy="1119187"/>
                      </a:xfrm>
                      <a:prstGeom prst="rect">
                        <a:avLst/>
                      </a:prstGeom>
                      <a:noFill/>
                      <a:ln w="38100">
                        <a:noFill/>
                        <a:miter/>
                      </a:ln>
                    </p:spPr>
                  </p:pic>
                </p:oleObj>
              </mc:Fallback>
            </mc:AlternateContent>
          </a:graphicData>
        </a:graphic>
      </p:graphicFrame>
      <p:graphicFrame>
        <p:nvGraphicFramePr>
          <p:cNvPr id="159747" name="Object 3"/>
          <p:cNvGraphicFramePr>
            <a:graphicFrameLocks noChangeAspect="1"/>
          </p:cNvGraphicFramePr>
          <p:nvPr/>
        </p:nvGraphicFramePr>
        <p:xfrm>
          <a:off x="376238" y="5095875"/>
          <a:ext cx="8204200" cy="1614488"/>
        </p:xfrm>
        <a:graphic>
          <a:graphicData uri="http://schemas.openxmlformats.org/presentationml/2006/ole">
            <mc:AlternateContent xmlns:mc="http://schemas.openxmlformats.org/markup-compatibility/2006">
              <mc:Choice xmlns:v="urn:schemas-microsoft-com:vml" Requires="v">
                <p:oleObj spid="_x0000_s37900" r:id="rId6" imgW="65608200" imgH="12944475" progId="Equation.3">
                  <p:embed/>
                </p:oleObj>
              </mc:Choice>
              <mc:Fallback>
                <p:oleObj r:id="rId6" imgW="65608200" imgH="12944475" progId="Equation.3">
                  <p:embed/>
                  <p:pic>
                    <p:nvPicPr>
                      <p:cNvPr id="0" name="图片 3172"/>
                      <p:cNvPicPr/>
                      <p:nvPr/>
                    </p:nvPicPr>
                    <p:blipFill>
                      <a:blip r:embed="rId7"/>
                      <a:stretch>
                        <a:fillRect/>
                      </a:stretch>
                    </p:blipFill>
                    <p:spPr>
                      <a:xfrm>
                        <a:off x="376238" y="5095875"/>
                        <a:ext cx="8204200" cy="1614488"/>
                      </a:xfrm>
                      <a:prstGeom prst="rect">
                        <a:avLst/>
                      </a:prstGeom>
                      <a:noFill/>
                      <a:ln w="38100">
                        <a:noFill/>
                        <a:miter/>
                      </a:ln>
                    </p:spPr>
                  </p:pic>
                </p:oleObj>
              </mc:Fallback>
            </mc:AlternateContent>
          </a:graphicData>
        </a:graphic>
      </p:graphicFrame>
      <p:grpSp>
        <p:nvGrpSpPr>
          <p:cNvPr id="159748" name="Group 4"/>
          <p:cNvGrpSpPr/>
          <p:nvPr/>
        </p:nvGrpSpPr>
        <p:grpSpPr>
          <a:xfrm>
            <a:off x="341313" y="2368550"/>
            <a:ext cx="8505825" cy="1092200"/>
            <a:chOff x="215" y="232"/>
            <a:chExt cx="5358" cy="688"/>
          </a:xfrm>
        </p:grpSpPr>
        <p:graphicFrame>
          <p:nvGraphicFramePr>
            <p:cNvPr id="104463" name="Object 5"/>
            <p:cNvGraphicFramePr>
              <a:graphicFrameLocks noChangeAspect="1"/>
            </p:cNvGraphicFramePr>
            <p:nvPr/>
          </p:nvGraphicFramePr>
          <p:xfrm>
            <a:off x="1207" y="601"/>
            <a:ext cx="1078" cy="260"/>
          </p:xfrm>
          <a:graphic>
            <a:graphicData uri="http://schemas.openxmlformats.org/presentationml/2006/ole">
              <mc:AlternateContent xmlns:mc="http://schemas.openxmlformats.org/markup-compatibility/2006">
                <mc:Choice xmlns:v="urn:schemas-microsoft-com:vml" Requires="v">
                  <p:oleObj spid="_x0000_s37901" r:id="rId8" imgW="13601700" imgH="3295650" progId="Equation.3">
                    <p:embed/>
                  </p:oleObj>
                </mc:Choice>
                <mc:Fallback>
                  <p:oleObj r:id="rId8" imgW="13601700" imgH="3295650" progId="Equation.3">
                    <p:embed/>
                    <p:pic>
                      <p:nvPicPr>
                        <p:cNvPr id="0" name="图片 3178"/>
                        <p:cNvPicPr/>
                        <p:nvPr/>
                      </p:nvPicPr>
                      <p:blipFill>
                        <a:blip r:embed="rId9"/>
                        <a:stretch>
                          <a:fillRect/>
                        </a:stretch>
                      </p:blipFill>
                      <p:spPr>
                        <a:xfrm>
                          <a:off x="1207" y="601"/>
                          <a:ext cx="1078" cy="260"/>
                        </a:xfrm>
                        <a:prstGeom prst="rect">
                          <a:avLst/>
                        </a:prstGeom>
                        <a:noFill/>
                        <a:ln w="38100">
                          <a:noFill/>
                          <a:miter/>
                        </a:ln>
                      </p:spPr>
                    </p:pic>
                  </p:oleObj>
                </mc:Fallback>
              </mc:AlternateContent>
            </a:graphicData>
          </a:graphic>
        </p:graphicFrame>
        <p:sp>
          <p:nvSpPr>
            <p:cNvPr id="104464" name="Text Box 6"/>
            <p:cNvSpPr txBox="1"/>
            <p:nvPr/>
          </p:nvSpPr>
          <p:spPr>
            <a:xfrm>
              <a:off x="215" y="232"/>
              <a:ext cx="5358" cy="6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zh-CN" altLang="en-US" b="1" dirty="0">
                  <a:solidFill>
                    <a:srgbClr val="CC3300"/>
                  </a:solidFill>
                  <a:latin typeface="黑体" panose="02010609060101010101" pitchFamily="49" charset="-122"/>
                  <a:ea typeface="黑体" panose="02010609060101010101" pitchFamily="49" charset="-122"/>
                </a:rPr>
                <a:t>五、配项法</a:t>
              </a:r>
            </a:p>
            <a:p>
              <a:pPr marL="0" lvl="0" indent="0" eaLnBrk="1" hangingPunct="1">
                <a:buNone/>
              </a:pPr>
              <a:r>
                <a:rPr lang="zh-CN" altLang="en-US" sz="2800" b="1" dirty="0">
                  <a:latin typeface="黑体" panose="02010609060101010101" pitchFamily="49" charset="-122"/>
                  <a:ea typeface="黑体" panose="02010609060101010101" pitchFamily="49" charset="-122"/>
                </a:rPr>
                <a:t>①  利用　　　　　配项</a:t>
              </a:r>
            </a:p>
          </p:txBody>
        </p:sp>
      </p:grpSp>
      <p:grpSp>
        <p:nvGrpSpPr>
          <p:cNvPr id="159751" name="Group 7"/>
          <p:cNvGrpSpPr/>
          <p:nvPr/>
        </p:nvGrpSpPr>
        <p:grpSpPr>
          <a:xfrm>
            <a:off x="387350" y="4519613"/>
            <a:ext cx="8505825" cy="519112"/>
            <a:chOff x="244" y="1650"/>
            <a:chExt cx="5358" cy="327"/>
          </a:xfrm>
        </p:grpSpPr>
        <p:graphicFrame>
          <p:nvGraphicFramePr>
            <p:cNvPr id="104461" name="Object 8"/>
            <p:cNvGraphicFramePr>
              <a:graphicFrameLocks noChangeAspect="1"/>
            </p:cNvGraphicFramePr>
            <p:nvPr/>
          </p:nvGraphicFramePr>
          <p:xfrm>
            <a:off x="1264" y="1667"/>
            <a:ext cx="936" cy="296"/>
          </p:xfrm>
          <a:graphic>
            <a:graphicData uri="http://schemas.openxmlformats.org/presentationml/2006/ole">
              <mc:AlternateContent xmlns:mc="http://schemas.openxmlformats.org/markup-compatibility/2006">
                <mc:Choice xmlns:v="urn:schemas-microsoft-com:vml" Requires="v">
                  <p:oleObj spid="_x0000_s37902" r:id="rId10" imgW="12506325" imgH="3952875" progId="Equation.3">
                    <p:embed/>
                  </p:oleObj>
                </mc:Choice>
                <mc:Fallback>
                  <p:oleObj r:id="rId10" imgW="12506325" imgH="3952875" progId="Equation.3">
                    <p:embed/>
                    <p:pic>
                      <p:nvPicPr>
                        <p:cNvPr id="0" name="图片 3173"/>
                        <p:cNvPicPr/>
                        <p:nvPr/>
                      </p:nvPicPr>
                      <p:blipFill>
                        <a:blip r:embed="rId11"/>
                        <a:stretch>
                          <a:fillRect/>
                        </a:stretch>
                      </p:blipFill>
                      <p:spPr>
                        <a:xfrm>
                          <a:off x="1264" y="1667"/>
                          <a:ext cx="936" cy="296"/>
                        </a:xfrm>
                        <a:prstGeom prst="rect">
                          <a:avLst/>
                        </a:prstGeom>
                        <a:noFill/>
                        <a:ln w="38100">
                          <a:noFill/>
                          <a:miter/>
                        </a:ln>
                      </p:spPr>
                    </p:pic>
                  </p:oleObj>
                </mc:Fallback>
              </mc:AlternateContent>
            </a:graphicData>
          </a:graphic>
        </p:graphicFrame>
        <p:sp>
          <p:nvSpPr>
            <p:cNvPr id="104462" name="Text Box 9"/>
            <p:cNvSpPr txBox="1"/>
            <p:nvPr/>
          </p:nvSpPr>
          <p:spPr>
            <a:xfrm>
              <a:off x="244" y="1650"/>
              <a:ext cx="5358"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buNone/>
              </a:pPr>
              <a:r>
                <a:rPr lang="en-US" altLang="zh-CN" sz="2800" b="1" dirty="0">
                  <a:latin typeface="黑体" panose="02010609060101010101" pitchFamily="49" charset="-122"/>
                  <a:ea typeface="黑体" panose="02010609060101010101" pitchFamily="49" charset="-122"/>
                </a:rPr>
                <a:t>②  </a:t>
              </a:r>
              <a:r>
                <a:rPr lang="zh-CN" altLang="en-US" sz="2800" b="1" dirty="0">
                  <a:latin typeface="黑体" panose="02010609060101010101" pitchFamily="49" charset="-122"/>
                  <a:ea typeface="黑体" panose="02010609060101010101" pitchFamily="49" charset="-122"/>
                </a:rPr>
                <a:t>利用　　　　 配项</a:t>
              </a:r>
            </a:p>
          </p:txBody>
        </p:sp>
      </p:grpSp>
      <p:grpSp>
        <p:nvGrpSpPr>
          <p:cNvPr id="104455" name="Group 16"/>
          <p:cNvGrpSpPr/>
          <p:nvPr/>
        </p:nvGrpSpPr>
        <p:grpSpPr>
          <a:xfrm>
            <a:off x="544513" y="193675"/>
            <a:ext cx="7529512" cy="2182813"/>
            <a:chOff x="343" y="122"/>
            <a:chExt cx="4743" cy="1375"/>
          </a:xfrm>
        </p:grpSpPr>
        <p:graphicFrame>
          <p:nvGraphicFramePr>
            <p:cNvPr id="104456" name="Object 10"/>
            <p:cNvGraphicFramePr>
              <a:graphicFrameLocks noChangeAspect="1"/>
            </p:cNvGraphicFramePr>
            <p:nvPr/>
          </p:nvGraphicFramePr>
          <p:xfrm>
            <a:off x="343" y="122"/>
            <a:ext cx="4743" cy="1375"/>
          </p:xfrm>
          <a:graphic>
            <a:graphicData uri="http://schemas.openxmlformats.org/presentationml/2006/ole">
              <mc:AlternateContent xmlns:mc="http://schemas.openxmlformats.org/markup-compatibility/2006">
                <mc:Choice xmlns:v="urn:schemas-microsoft-com:vml" Requires="v">
                  <p:oleObj spid="_x0000_s37903" r:id="rId12" imgW="60559950" imgH="17554575" progId="Equation.3">
                    <p:embed/>
                  </p:oleObj>
                </mc:Choice>
                <mc:Fallback>
                  <p:oleObj r:id="rId12" imgW="60559950" imgH="17554575" progId="Equation.3">
                    <p:embed/>
                    <p:pic>
                      <p:nvPicPr>
                        <p:cNvPr id="0" name="图片 3180"/>
                        <p:cNvPicPr/>
                        <p:nvPr/>
                      </p:nvPicPr>
                      <p:blipFill>
                        <a:blip r:embed="rId13"/>
                        <a:stretch>
                          <a:fillRect/>
                        </a:stretch>
                      </p:blipFill>
                      <p:spPr>
                        <a:xfrm>
                          <a:off x="343" y="122"/>
                          <a:ext cx="4743" cy="1375"/>
                        </a:xfrm>
                        <a:prstGeom prst="rect">
                          <a:avLst/>
                        </a:prstGeom>
                        <a:noFill/>
                        <a:ln w="38100">
                          <a:noFill/>
                          <a:miter/>
                        </a:ln>
                      </p:spPr>
                    </p:pic>
                  </p:oleObj>
                </mc:Fallback>
              </mc:AlternateContent>
            </a:graphicData>
          </a:graphic>
        </p:graphicFrame>
        <p:sp>
          <p:nvSpPr>
            <p:cNvPr id="104457" name="Line 12"/>
            <p:cNvSpPr/>
            <p:nvPr/>
          </p:nvSpPr>
          <p:spPr>
            <a:xfrm>
              <a:off x="695" y="1088"/>
              <a:ext cx="219" cy="0"/>
            </a:xfrm>
            <a:prstGeom prst="line">
              <a:avLst/>
            </a:prstGeom>
            <a:ln w="25400" cap="flat" cmpd="sng">
              <a:solidFill>
                <a:srgbClr val="FF00FF"/>
              </a:solidFill>
              <a:prstDash val="solid"/>
              <a:headEnd type="none" w="med" len="med"/>
              <a:tailEnd type="none" w="med" len="med"/>
            </a:ln>
          </p:spPr>
        </p:sp>
        <p:sp>
          <p:nvSpPr>
            <p:cNvPr id="104458" name="Line 13"/>
            <p:cNvSpPr/>
            <p:nvPr/>
          </p:nvSpPr>
          <p:spPr>
            <a:xfrm>
              <a:off x="1655" y="1088"/>
              <a:ext cx="219" cy="0"/>
            </a:xfrm>
            <a:prstGeom prst="line">
              <a:avLst/>
            </a:prstGeom>
            <a:ln w="25400" cap="flat" cmpd="sng">
              <a:solidFill>
                <a:srgbClr val="FF00FF"/>
              </a:solidFill>
              <a:prstDash val="solid"/>
              <a:headEnd type="none" w="med" len="med"/>
              <a:tailEnd type="none" w="med" len="med"/>
            </a:ln>
          </p:spPr>
        </p:sp>
        <p:sp>
          <p:nvSpPr>
            <p:cNvPr id="104459" name="Line 14"/>
            <p:cNvSpPr/>
            <p:nvPr/>
          </p:nvSpPr>
          <p:spPr>
            <a:xfrm>
              <a:off x="823" y="750"/>
              <a:ext cx="219" cy="0"/>
            </a:xfrm>
            <a:prstGeom prst="line">
              <a:avLst/>
            </a:prstGeom>
            <a:ln w="25400" cap="flat" cmpd="sng">
              <a:solidFill>
                <a:srgbClr val="FF00FF"/>
              </a:solidFill>
              <a:prstDash val="solid"/>
              <a:headEnd type="none" w="med" len="med"/>
              <a:tailEnd type="none" w="med" len="med"/>
            </a:ln>
          </p:spPr>
        </p:sp>
        <p:sp>
          <p:nvSpPr>
            <p:cNvPr id="104460" name="Line 15"/>
            <p:cNvSpPr/>
            <p:nvPr/>
          </p:nvSpPr>
          <p:spPr>
            <a:xfrm>
              <a:off x="2350" y="741"/>
              <a:ext cx="219" cy="0"/>
            </a:xfrm>
            <a:prstGeom prst="line">
              <a:avLst/>
            </a:prstGeom>
            <a:ln w="25400" cap="flat" cmpd="sng">
              <a:solidFill>
                <a:srgbClr val="FF00FF"/>
              </a:solidFill>
              <a:prstDash val="solid"/>
              <a:headEnd type="none" w="med" len="med"/>
              <a:tailEnd type="none" w="med" len="med"/>
            </a:ln>
          </p:spPr>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9748"/>
                                        </p:tgtEl>
                                        <p:attrNameLst>
                                          <p:attrName>style.visibility</p:attrName>
                                        </p:attrNameLst>
                                      </p:cBhvr>
                                      <p:to>
                                        <p:strVal val="visible"/>
                                      </p:to>
                                    </p:set>
                                    <p:animEffect transition="in" filter="wipe(left)">
                                      <p:cBhvr>
                                        <p:cTn id="7" dur="500"/>
                                        <p:tgtEl>
                                          <p:spTgt spid="1597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9746"/>
                                        </p:tgtEl>
                                        <p:attrNameLst>
                                          <p:attrName>style.visibility</p:attrName>
                                        </p:attrNameLst>
                                      </p:cBhvr>
                                      <p:to>
                                        <p:strVal val="visible"/>
                                      </p:to>
                                    </p:set>
                                    <p:animEffect transition="in" filter="wipe(up)">
                                      <p:cBhvr>
                                        <p:cTn id="12" dur="500"/>
                                        <p:tgtEl>
                                          <p:spTgt spid="1597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9751"/>
                                        </p:tgtEl>
                                        <p:attrNameLst>
                                          <p:attrName>style.visibility</p:attrName>
                                        </p:attrNameLst>
                                      </p:cBhvr>
                                      <p:to>
                                        <p:strVal val="visible"/>
                                      </p:to>
                                    </p:set>
                                    <p:animEffect transition="in" filter="wipe(left)">
                                      <p:cBhvr>
                                        <p:cTn id="17" dur="500"/>
                                        <p:tgtEl>
                                          <p:spTgt spid="1597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9747"/>
                                        </p:tgtEl>
                                        <p:attrNameLst>
                                          <p:attrName>style.visibility</p:attrName>
                                        </p:attrNameLst>
                                      </p:cBhvr>
                                      <p:to>
                                        <p:strVal val="visible"/>
                                      </p:to>
                                    </p:set>
                                    <p:animEffect transition="in" filter="wipe(up)">
                                      <p:cBhvr>
                                        <p:cTn id="22" dur="500"/>
                                        <p:tgtEl>
                                          <p:spTgt spid="15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79</a:t>
            </a:fld>
            <a:r>
              <a:rPr lang="zh-CN" altLang="en-US" sz="1400" dirty="0">
                <a:ea typeface="楷体_GB2312"/>
              </a:rPr>
              <a:t>）</a:t>
            </a:r>
          </a:p>
        </p:txBody>
      </p:sp>
      <p:sp>
        <p:nvSpPr>
          <p:cNvPr id="106499" name="Text Box 2"/>
          <p:cNvSpPr txBox="1"/>
          <p:nvPr/>
        </p:nvSpPr>
        <p:spPr>
          <a:xfrm>
            <a:off x="385763" y="323850"/>
            <a:ext cx="8507412" cy="1800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ea typeface="楷体_GB2312"/>
              </a:rPr>
              <a:t>     </a:t>
            </a:r>
            <a:r>
              <a:rPr lang="zh-CN" altLang="en-US" sz="2800" b="1" dirty="0">
                <a:latin typeface="黑体" panose="02010609060101010101" pitchFamily="49" charset="-122"/>
                <a:ea typeface="黑体" panose="02010609060101010101" pitchFamily="49" charset="-122"/>
              </a:rPr>
              <a:t>实际应用中遇到的逻辑函数往往比较复杂，化简时应灵活使用所学的公式、定理及规则，综合运用各种方法。   </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  下面举例说明。 </a:t>
            </a:r>
          </a:p>
        </p:txBody>
      </p:sp>
      <p:grpSp>
        <p:nvGrpSpPr>
          <p:cNvPr id="160771" name="Group 3"/>
          <p:cNvGrpSpPr/>
          <p:nvPr/>
        </p:nvGrpSpPr>
        <p:grpSpPr>
          <a:xfrm>
            <a:off x="566738" y="2303463"/>
            <a:ext cx="7696200" cy="527050"/>
            <a:chOff x="357" y="1451"/>
            <a:chExt cx="4848" cy="332"/>
          </a:xfrm>
        </p:grpSpPr>
        <p:sp>
          <p:nvSpPr>
            <p:cNvPr id="106508" name="Text Box 4"/>
            <p:cNvSpPr txBox="1"/>
            <p:nvPr/>
          </p:nvSpPr>
          <p:spPr>
            <a:xfrm>
              <a:off x="357" y="1453"/>
              <a:ext cx="4848"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例</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：化简</a:t>
              </a:r>
              <a:r>
                <a:rPr lang="zh-CN" altLang="en-US" sz="2400" dirty="0">
                  <a:ea typeface="黑体" panose="02010609060101010101" pitchFamily="49" charset="-122"/>
                </a:rPr>
                <a:t> </a:t>
              </a:r>
            </a:p>
          </p:txBody>
        </p:sp>
        <p:graphicFrame>
          <p:nvGraphicFramePr>
            <p:cNvPr id="106509" name="Object 5"/>
            <p:cNvGraphicFramePr>
              <a:graphicFrameLocks noChangeAspect="1"/>
            </p:cNvGraphicFramePr>
            <p:nvPr/>
          </p:nvGraphicFramePr>
          <p:xfrm>
            <a:off x="1472" y="1451"/>
            <a:ext cx="3036" cy="332"/>
          </p:xfrm>
          <a:graphic>
            <a:graphicData uri="http://schemas.openxmlformats.org/presentationml/2006/ole">
              <mc:AlternateContent xmlns:mc="http://schemas.openxmlformats.org/markup-compatibility/2006">
                <mc:Choice xmlns:v="urn:schemas-microsoft-com:vml" Requires="v">
                  <p:oleObj spid="_x0000_s38917" r:id="rId4" imgW="38176200" imgH="4171950" progId="Equation.3">
                    <p:embed/>
                  </p:oleObj>
                </mc:Choice>
                <mc:Fallback>
                  <p:oleObj r:id="rId4" imgW="38176200" imgH="4171950" progId="Equation.3">
                    <p:embed/>
                    <p:pic>
                      <p:nvPicPr>
                        <p:cNvPr id="0" name="图片 3084"/>
                        <p:cNvPicPr/>
                        <p:nvPr/>
                      </p:nvPicPr>
                      <p:blipFill>
                        <a:blip r:embed="rId5"/>
                        <a:stretch>
                          <a:fillRect/>
                        </a:stretch>
                      </p:blipFill>
                      <p:spPr>
                        <a:xfrm>
                          <a:off x="1472" y="1451"/>
                          <a:ext cx="3036" cy="332"/>
                        </a:xfrm>
                        <a:prstGeom prst="rect">
                          <a:avLst/>
                        </a:prstGeom>
                        <a:noFill/>
                        <a:ln w="38100">
                          <a:noFill/>
                          <a:miter/>
                        </a:ln>
                      </p:spPr>
                    </p:pic>
                  </p:oleObj>
                </mc:Fallback>
              </mc:AlternateContent>
            </a:graphicData>
          </a:graphic>
        </p:graphicFrame>
      </p:grpSp>
      <p:grpSp>
        <p:nvGrpSpPr>
          <p:cNvPr id="160790" name="Group 22"/>
          <p:cNvGrpSpPr/>
          <p:nvPr/>
        </p:nvGrpSpPr>
        <p:grpSpPr>
          <a:xfrm>
            <a:off x="566738" y="2992438"/>
            <a:ext cx="7696200" cy="2522537"/>
            <a:chOff x="357" y="1885"/>
            <a:chExt cx="4848" cy="1589"/>
          </a:xfrm>
        </p:grpSpPr>
        <p:graphicFrame>
          <p:nvGraphicFramePr>
            <p:cNvPr id="106502" name="Object 8"/>
            <p:cNvGraphicFramePr>
              <a:graphicFrameLocks noChangeAspect="1"/>
            </p:cNvGraphicFramePr>
            <p:nvPr/>
          </p:nvGraphicFramePr>
          <p:xfrm>
            <a:off x="839" y="1904"/>
            <a:ext cx="4366" cy="1570"/>
          </p:xfrm>
          <a:graphic>
            <a:graphicData uri="http://schemas.openxmlformats.org/presentationml/2006/ole">
              <mc:AlternateContent xmlns:mc="http://schemas.openxmlformats.org/markup-compatibility/2006">
                <mc:Choice xmlns:v="urn:schemas-microsoft-com:vml" Requires="v">
                  <p:oleObj spid="_x0000_s38918" r:id="rId6" imgW="55511700" imgH="19964400" progId="Equation.3">
                    <p:embed/>
                  </p:oleObj>
                </mc:Choice>
                <mc:Fallback>
                  <p:oleObj r:id="rId6" imgW="55511700" imgH="19964400" progId="Equation.3">
                    <p:embed/>
                    <p:pic>
                      <p:nvPicPr>
                        <p:cNvPr id="0" name="图片 3089"/>
                        <p:cNvPicPr/>
                        <p:nvPr/>
                      </p:nvPicPr>
                      <p:blipFill>
                        <a:blip r:embed="rId7"/>
                        <a:stretch>
                          <a:fillRect/>
                        </a:stretch>
                      </p:blipFill>
                      <p:spPr>
                        <a:xfrm>
                          <a:off x="839" y="1904"/>
                          <a:ext cx="4366" cy="1570"/>
                        </a:xfrm>
                        <a:prstGeom prst="rect">
                          <a:avLst/>
                        </a:prstGeom>
                        <a:noFill/>
                        <a:ln w="38100">
                          <a:noFill/>
                          <a:miter/>
                        </a:ln>
                      </p:spPr>
                    </p:pic>
                  </p:oleObj>
                </mc:Fallback>
              </mc:AlternateContent>
            </a:graphicData>
          </a:graphic>
        </p:graphicFrame>
        <p:sp>
          <p:nvSpPr>
            <p:cNvPr id="106503" name="Text Box 9"/>
            <p:cNvSpPr txBox="1"/>
            <p:nvPr/>
          </p:nvSpPr>
          <p:spPr>
            <a:xfrm>
              <a:off x="357" y="1885"/>
              <a:ext cx="4848"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解：</a:t>
              </a:r>
              <a:endParaRPr lang="zh-CN" altLang="en-US" sz="2400" b="1" dirty="0">
                <a:ea typeface="黑体" panose="02010609060101010101" pitchFamily="49" charset="-122"/>
              </a:endParaRPr>
            </a:p>
          </p:txBody>
        </p:sp>
        <p:sp>
          <p:nvSpPr>
            <p:cNvPr id="106504" name="Line 16"/>
            <p:cNvSpPr/>
            <p:nvPr/>
          </p:nvSpPr>
          <p:spPr>
            <a:xfrm>
              <a:off x="1719" y="2212"/>
              <a:ext cx="2103" cy="0"/>
            </a:xfrm>
            <a:prstGeom prst="line">
              <a:avLst/>
            </a:prstGeom>
            <a:ln w="25400" cap="flat" cmpd="sng">
              <a:solidFill>
                <a:srgbClr val="FF00FF"/>
              </a:solidFill>
              <a:prstDash val="solid"/>
              <a:headEnd type="none" w="med" len="med"/>
              <a:tailEnd type="none" w="med" len="med"/>
            </a:ln>
          </p:spPr>
        </p:sp>
        <p:sp>
          <p:nvSpPr>
            <p:cNvPr id="106505" name="Line 17"/>
            <p:cNvSpPr/>
            <p:nvPr/>
          </p:nvSpPr>
          <p:spPr>
            <a:xfrm>
              <a:off x="1875" y="2524"/>
              <a:ext cx="540" cy="0"/>
            </a:xfrm>
            <a:prstGeom prst="line">
              <a:avLst/>
            </a:prstGeom>
            <a:ln w="25400" cap="flat" cmpd="sng">
              <a:solidFill>
                <a:srgbClr val="FF00FF"/>
              </a:solidFill>
              <a:prstDash val="solid"/>
              <a:headEnd type="none" w="med" len="med"/>
              <a:tailEnd type="none" w="med" len="med"/>
            </a:ln>
          </p:spPr>
        </p:sp>
        <p:sp>
          <p:nvSpPr>
            <p:cNvPr id="106506" name="Line 19"/>
            <p:cNvSpPr/>
            <p:nvPr/>
          </p:nvSpPr>
          <p:spPr>
            <a:xfrm>
              <a:off x="1858" y="2844"/>
              <a:ext cx="1125" cy="0"/>
            </a:xfrm>
            <a:prstGeom prst="line">
              <a:avLst/>
            </a:prstGeom>
            <a:ln w="25400" cap="flat" cmpd="sng">
              <a:solidFill>
                <a:srgbClr val="FF00FF"/>
              </a:solidFill>
              <a:prstDash val="solid"/>
              <a:headEnd type="none" w="med" len="med"/>
              <a:tailEnd type="none" w="med" len="med"/>
            </a:ln>
          </p:spPr>
        </p:sp>
        <p:sp>
          <p:nvSpPr>
            <p:cNvPr id="106507" name="Line 20"/>
            <p:cNvSpPr/>
            <p:nvPr/>
          </p:nvSpPr>
          <p:spPr>
            <a:xfrm>
              <a:off x="1042" y="2826"/>
              <a:ext cx="284" cy="0"/>
            </a:xfrm>
            <a:prstGeom prst="line">
              <a:avLst/>
            </a:prstGeom>
            <a:ln w="25400" cap="flat" cmpd="sng">
              <a:solidFill>
                <a:srgbClr val="FF00FF"/>
              </a:solidFill>
              <a:prstDash val="solid"/>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0771"/>
                                        </p:tgtEl>
                                        <p:attrNameLst>
                                          <p:attrName>style.visibility</p:attrName>
                                        </p:attrNameLst>
                                      </p:cBhvr>
                                      <p:to>
                                        <p:strVal val="visible"/>
                                      </p:to>
                                    </p:set>
                                    <p:anim calcmode="lin" valueType="num">
                                      <p:cBhvr additive="base">
                                        <p:cTn id="7" dur="500" fill="hold"/>
                                        <p:tgtEl>
                                          <p:spTgt spid="160771"/>
                                        </p:tgtEl>
                                        <p:attrNameLst>
                                          <p:attrName>ppt_x</p:attrName>
                                        </p:attrNameLst>
                                      </p:cBhvr>
                                      <p:tavLst>
                                        <p:tav tm="0">
                                          <p:val>
                                            <p:strVal val="#ppt_x"/>
                                          </p:val>
                                        </p:tav>
                                        <p:tav tm="100000">
                                          <p:val>
                                            <p:strVal val="#ppt_x"/>
                                          </p:val>
                                        </p:tav>
                                      </p:tavLst>
                                    </p:anim>
                                    <p:anim calcmode="lin" valueType="num">
                                      <p:cBhvr additive="base">
                                        <p:cTn id="8" dur="500" fill="hold"/>
                                        <p:tgtEl>
                                          <p:spTgt spid="1607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60790"/>
                                        </p:tgtEl>
                                        <p:attrNameLst>
                                          <p:attrName>style.visibility</p:attrName>
                                        </p:attrNameLst>
                                      </p:cBhvr>
                                      <p:to>
                                        <p:strVal val="visible"/>
                                      </p:to>
                                    </p:set>
                                    <p:animEffect transition="in" filter="wipe(down)">
                                      <p:cBhvr>
                                        <p:cTn id="13" dur="500"/>
                                        <p:tgtEl>
                                          <p:spTgt spid="160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8</a:t>
            </a:fld>
            <a:r>
              <a:rPr lang="zh-CN" altLang="en-US" sz="1400" dirty="0">
                <a:ea typeface="楷体_GB2312"/>
              </a:rPr>
              <a:t>）</a:t>
            </a:r>
          </a:p>
        </p:txBody>
      </p:sp>
      <p:sp>
        <p:nvSpPr>
          <p:cNvPr id="6146" name="Text Box 2"/>
          <p:cNvSpPr txBox="1"/>
          <p:nvPr/>
        </p:nvSpPr>
        <p:spPr>
          <a:xfrm>
            <a:off x="706438" y="3754438"/>
            <a:ext cx="7939087" cy="1373187"/>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673100" lvl="0" indent="-673100" eaLnBrk="1" hangingPunct="1">
              <a:spcBef>
                <a:spcPct val="50000"/>
              </a:spcBef>
              <a:buNone/>
            </a:pPr>
            <a:r>
              <a:rPr lang="zh-CN" altLang="en-US" sz="2800" b="1" u="sng" dirty="0">
                <a:solidFill>
                  <a:srgbClr val="006600"/>
                </a:solidFill>
                <a:ea typeface="黑体" panose="02010609060101010101" pitchFamily="49" charset="-122"/>
              </a:rPr>
              <a:t>模拟电路主要研究：</a:t>
            </a:r>
            <a:r>
              <a:rPr lang="zh-CN" altLang="en-US" sz="2800" b="1" dirty="0">
                <a:ea typeface="黑体" panose="02010609060101010101" pitchFamily="49" charset="-122"/>
              </a:rPr>
              <a:t>输入、输出信号间的大小、相位关系、失真与否。模拟电路包括交直流放大器、滤波器、信号发生器等。</a:t>
            </a:r>
          </a:p>
        </p:txBody>
      </p:sp>
      <p:sp>
        <p:nvSpPr>
          <p:cNvPr id="6152" name="Text Box 8"/>
          <p:cNvSpPr txBox="1"/>
          <p:nvPr/>
        </p:nvSpPr>
        <p:spPr>
          <a:xfrm>
            <a:off x="782638" y="1735138"/>
            <a:ext cx="7502525" cy="1373187"/>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ea typeface="黑体" panose="02010609060101010101" pitchFamily="49" charset="-122"/>
              </a:rPr>
              <a:t>在模拟电路中，晶体管一般工作在放大状态；在数字电路中，三极管工作在开关状态，即工作在饱和和截止状态。 </a:t>
            </a:r>
          </a:p>
        </p:txBody>
      </p:sp>
      <p:sp>
        <p:nvSpPr>
          <p:cNvPr id="6154" name="Text Box 10"/>
          <p:cNvSpPr txBox="1"/>
          <p:nvPr/>
        </p:nvSpPr>
        <p:spPr>
          <a:xfrm>
            <a:off x="654050" y="5172075"/>
            <a:ext cx="8045450" cy="13731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673100" lvl="0" indent="-673100" eaLnBrk="1" hangingPunct="1">
              <a:spcBef>
                <a:spcPct val="50000"/>
              </a:spcBef>
              <a:buNone/>
            </a:pPr>
            <a:r>
              <a:rPr lang="zh-CN" altLang="en-US" sz="2800" b="1" u="sng" dirty="0">
                <a:solidFill>
                  <a:srgbClr val="006600"/>
                </a:solidFill>
                <a:ea typeface="黑体" panose="02010609060101010101" pitchFamily="49" charset="-122"/>
              </a:rPr>
              <a:t>数字电路主要研究：</a:t>
            </a:r>
            <a:r>
              <a:rPr lang="zh-CN" altLang="en-US" sz="2800" b="1" dirty="0">
                <a:ea typeface="黑体" panose="02010609060101010101" pitchFamily="49" charset="-122"/>
              </a:rPr>
              <a:t>电路输出、输入间的逻辑关系。主要的工具是逻辑代数，电路的功能用真值表、逻辑表达式及波形图表示。</a:t>
            </a:r>
          </a:p>
        </p:txBody>
      </p:sp>
      <p:sp>
        <p:nvSpPr>
          <p:cNvPr id="13318" name="Text Box 11"/>
          <p:cNvSpPr txBox="1"/>
          <p:nvPr/>
        </p:nvSpPr>
        <p:spPr>
          <a:xfrm>
            <a:off x="1444625" y="211138"/>
            <a:ext cx="6484938" cy="64135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3600" b="1" dirty="0">
                <a:solidFill>
                  <a:srgbClr val="CC0066"/>
                </a:solidFill>
                <a:ea typeface="黑体" panose="02010609060101010101" pitchFamily="49" charset="-122"/>
              </a:rPr>
              <a:t>模拟电路与数字电路比较</a:t>
            </a:r>
          </a:p>
        </p:txBody>
      </p:sp>
      <p:sp>
        <p:nvSpPr>
          <p:cNvPr id="6156" name="Text Box 12"/>
          <p:cNvSpPr txBox="1"/>
          <p:nvPr/>
        </p:nvSpPr>
        <p:spPr>
          <a:xfrm>
            <a:off x="395288" y="1087438"/>
            <a:ext cx="6586537" cy="579437"/>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0000FF"/>
                </a:solidFill>
                <a:latin typeface="黑体" panose="02010609060101010101" pitchFamily="49" charset="-122"/>
                <a:ea typeface="黑体" panose="02010609060101010101" pitchFamily="49" charset="-122"/>
              </a:rPr>
              <a:t>1.</a:t>
            </a:r>
            <a:r>
              <a:rPr lang="zh-CN" altLang="en-US" b="1" dirty="0">
                <a:solidFill>
                  <a:srgbClr val="0000FF"/>
                </a:solidFill>
                <a:latin typeface="黑体" panose="02010609060101010101" pitchFamily="49" charset="-122"/>
                <a:ea typeface="黑体" panose="02010609060101010101" pitchFamily="49" charset="-122"/>
              </a:rPr>
              <a:t>电路的特点</a:t>
            </a:r>
          </a:p>
        </p:txBody>
      </p:sp>
      <p:sp>
        <p:nvSpPr>
          <p:cNvPr id="6157" name="Text Box 13"/>
          <p:cNvSpPr txBox="1"/>
          <p:nvPr/>
        </p:nvSpPr>
        <p:spPr>
          <a:xfrm>
            <a:off x="392113" y="3184525"/>
            <a:ext cx="6586537" cy="579438"/>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0000FF"/>
                </a:solidFill>
                <a:latin typeface="黑体" panose="02010609060101010101" pitchFamily="49" charset="-122"/>
                <a:ea typeface="黑体" panose="02010609060101010101" pitchFamily="49" charset="-122"/>
              </a:rPr>
              <a:t>2.</a:t>
            </a:r>
            <a:r>
              <a:rPr lang="zh-CN" altLang="en-US" b="1" dirty="0">
                <a:solidFill>
                  <a:srgbClr val="0000FF"/>
                </a:solidFill>
                <a:latin typeface="黑体" panose="02010609060101010101" pitchFamily="49" charset="-122"/>
                <a:ea typeface="黑体" panose="02010609060101010101" pitchFamily="49" charset="-122"/>
              </a:rPr>
              <a:t>研究的内容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6"/>
                                        </p:tgtEl>
                                        <p:attrNameLst>
                                          <p:attrName>style.visibility</p:attrName>
                                        </p:attrNameLst>
                                      </p:cBhvr>
                                      <p:to>
                                        <p:strVal val="visible"/>
                                      </p:to>
                                    </p:set>
                                    <p:animEffect transition="in" filter="wipe(left)">
                                      <p:cBhvr>
                                        <p:cTn id="7" dur="500"/>
                                        <p:tgtEl>
                                          <p:spTgt spid="61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52"/>
                                        </p:tgtEl>
                                        <p:attrNameLst>
                                          <p:attrName>style.visibility</p:attrName>
                                        </p:attrNameLst>
                                      </p:cBhvr>
                                      <p:to>
                                        <p:strVal val="visible"/>
                                      </p:to>
                                    </p:set>
                                    <p:animEffect transition="in" filter="wipe(left)">
                                      <p:cBhvr>
                                        <p:cTn id="12" dur="500"/>
                                        <p:tgtEl>
                                          <p:spTgt spid="61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57"/>
                                        </p:tgtEl>
                                        <p:attrNameLst>
                                          <p:attrName>style.visibility</p:attrName>
                                        </p:attrNameLst>
                                      </p:cBhvr>
                                      <p:to>
                                        <p:strVal val="visible"/>
                                      </p:to>
                                    </p:set>
                                    <p:animEffect transition="in" filter="wipe(left)">
                                      <p:cBhvr>
                                        <p:cTn id="17" dur="500"/>
                                        <p:tgtEl>
                                          <p:spTgt spid="615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146"/>
                                        </p:tgtEl>
                                        <p:attrNameLst>
                                          <p:attrName>style.visibility</p:attrName>
                                        </p:attrNameLst>
                                      </p:cBhvr>
                                      <p:to>
                                        <p:strVal val="visible"/>
                                      </p:to>
                                    </p:set>
                                    <p:animEffect transition="in" filter="dissolve">
                                      <p:cBhvr>
                                        <p:cTn id="22" dur="500"/>
                                        <p:tgtEl>
                                          <p:spTgt spid="6146"/>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6154"/>
                                        </p:tgtEl>
                                        <p:attrNameLst>
                                          <p:attrName>style.visibility</p:attrName>
                                        </p:attrNameLst>
                                      </p:cBhvr>
                                      <p:to>
                                        <p:strVal val="visible"/>
                                      </p:to>
                                    </p:set>
                                    <p:animEffect transition="in" filter="blinds(horizontal)">
                                      <p:cBhvr>
                                        <p:cTn id="26"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52" grpId="0"/>
      <p:bldP spid="6154" grpId="0"/>
      <p:bldP spid="6156" grpId="0"/>
      <p:bldP spid="615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80</a:t>
            </a:fld>
            <a:r>
              <a:rPr lang="zh-CN" altLang="en-US" sz="1400" dirty="0">
                <a:ea typeface="楷体_GB2312"/>
              </a:rPr>
              <a:t>）</a:t>
            </a:r>
          </a:p>
        </p:txBody>
      </p:sp>
      <p:grpSp>
        <p:nvGrpSpPr>
          <p:cNvPr id="108547" name="Group 2"/>
          <p:cNvGrpSpPr/>
          <p:nvPr/>
        </p:nvGrpSpPr>
        <p:grpSpPr>
          <a:xfrm>
            <a:off x="161925" y="874713"/>
            <a:ext cx="7696200" cy="722312"/>
            <a:chOff x="329" y="90"/>
            <a:chExt cx="4848" cy="455"/>
          </a:xfrm>
        </p:grpSpPr>
        <p:sp>
          <p:nvSpPr>
            <p:cNvPr id="108557" name="Text Box 3"/>
            <p:cNvSpPr txBox="1"/>
            <p:nvPr/>
          </p:nvSpPr>
          <p:spPr>
            <a:xfrm>
              <a:off x="329" y="166"/>
              <a:ext cx="4848"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例</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：化简</a:t>
              </a:r>
              <a:r>
                <a:rPr lang="zh-CN" altLang="en-US" sz="2400" b="1" dirty="0">
                  <a:ea typeface="黑体" panose="02010609060101010101" pitchFamily="49" charset="-122"/>
                </a:rPr>
                <a:t> </a:t>
              </a:r>
            </a:p>
          </p:txBody>
        </p:sp>
        <p:graphicFrame>
          <p:nvGraphicFramePr>
            <p:cNvPr id="108558" name="Object 4"/>
            <p:cNvGraphicFramePr>
              <a:graphicFrameLocks noChangeAspect="1"/>
            </p:cNvGraphicFramePr>
            <p:nvPr/>
          </p:nvGraphicFramePr>
          <p:xfrm>
            <a:off x="1457" y="90"/>
            <a:ext cx="3159" cy="455"/>
          </p:xfrm>
          <a:graphic>
            <a:graphicData uri="http://schemas.openxmlformats.org/presentationml/2006/ole">
              <mc:AlternateContent xmlns:mc="http://schemas.openxmlformats.org/markup-compatibility/2006">
                <mc:Choice xmlns:v="urn:schemas-microsoft-com:vml" Requires="v">
                  <p:oleObj spid="_x0000_s39941" r:id="rId4" imgW="32032575" imgH="4610100" progId="Equation.3">
                    <p:embed/>
                  </p:oleObj>
                </mc:Choice>
                <mc:Fallback>
                  <p:oleObj r:id="rId4" imgW="32032575" imgH="4610100" progId="Equation.3">
                    <p:embed/>
                    <p:pic>
                      <p:nvPicPr>
                        <p:cNvPr id="0" name="图片 3087"/>
                        <p:cNvPicPr/>
                        <p:nvPr/>
                      </p:nvPicPr>
                      <p:blipFill>
                        <a:blip r:embed="rId5"/>
                        <a:stretch>
                          <a:fillRect/>
                        </a:stretch>
                      </p:blipFill>
                      <p:spPr>
                        <a:xfrm>
                          <a:off x="1457" y="90"/>
                          <a:ext cx="3159" cy="455"/>
                        </a:xfrm>
                        <a:prstGeom prst="rect">
                          <a:avLst/>
                        </a:prstGeom>
                        <a:noFill/>
                        <a:ln w="38100">
                          <a:noFill/>
                          <a:miter/>
                        </a:ln>
                      </p:spPr>
                    </p:pic>
                  </p:oleObj>
                </mc:Fallback>
              </mc:AlternateContent>
            </a:graphicData>
          </a:graphic>
        </p:graphicFrame>
      </p:grpSp>
      <p:grpSp>
        <p:nvGrpSpPr>
          <p:cNvPr id="161806" name="Group 14"/>
          <p:cNvGrpSpPr/>
          <p:nvPr/>
        </p:nvGrpSpPr>
        <p:grpSpPr>
          <a:xfrm>
            <a:off x="73025" y="1971675"/>
            <a:ext cx="8953500" cy="2836863"/>
            <a:chOff x="46" y="1242"/>
            <a:chExt cx="5640" cy="1787"/>
          </a:xfrm>
        </p:grpSpPr>
        <p:sp>
          <p:nvSpPr>
            <p:cNvPr id="108549" name="Text Box 6"/>
            <p:cNvSpPr txBox="1"/>
            <p:nvPr/>
          </p:nvSpPr>
          <p:spPr>
            <a:xfrm>
              <a:off x="46" y="1267"/>
              <a:ext cx="4848"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解：</a:t>
              </a:r>
              <a:endParaRPr lang="zh-CN" altLang="en-US" sz="2400" b="1" dirty="0">
                <a:ea typeface="黑体" panose="02010609060101010101" pitchFamily="49" charset="-122"/>
              </a:endParaRPr>
            </a:p>
          </p:txBody>
        </p:sp>
        <p:graphicFrame>
          <p:nvGraphicFramePr>
            <p:cNvPr id="108550" name="Object 7"/>
            <p:cNvGraphicFramePr>
              <a:graphicFrameLocks noChangeAspect="1"/>
            </p:cNvGraphicFramePr>
            <p:nvPr/>
          </p:nvGraphicFramePr>
          <p:xfrm>
            <a:off x="386" y="1242"/>
            <a:ext cx="5300" cy="1787"/>
          </p:xfrm>
          <a:graphic>
            <a:graphicData uri="http://schemas.openxmlformats.org/presentationml/2006/ole">
              <mc:AlternateContent xmlns:mc="http://schemas.openxmlformats.org/markup-compatibility/2006">
                <mc:Choice xmlns:v="urn:schemas-microsoft-com:vml" Requires="v">
                  <p:oleObj spid="_x0000_s39942" r:id="rId6" imgW="61874400" imgH="20850225" progId="Equation.3">
                    <p:embed/>
                  </p:oleObj>
                </mc:Choice>
                <mc:Fallback>
                  <p:oleObj r:id="rId6" imgW="61874400" imgH="20850225" progId="Equation.3">
                    <p:embed/>
                    <p:pic>
                      <p:nvPicPr>
                        <p:cNvPr id="0" name="图片 3086"/>
                        <p:cNvPicPr/>
                        <p:nvPr/>
                      </p:nvPicPr>
                      <p:blipFill>
                        <a:blip r:embed="rId7"/>
                        <a:stretch>
                          <a:fillRect/>
                        </a:stretch>
                      </p:blipFill>
                      <p:spPr>
                        <a:xfrm>
                          <a:off x="386" y="1242"/>
                          <a:ext cx="5300" cy="1787"/>
                        </a:xfrm>
                        <a:prstGeom prst="rect">
                          <a:avLst/>
                        </a:prstGeom>
                        <a:noFill/>
                        <a:ln w="38100">
                          <a:noFill/>
                          <a:miter/>
                        </a:ln>
                      </p:spPr>
                    </p:pic>
                  </p:oleObj>
                </mc:Fallback>
              </mc:AlternateContent>
            </a:graphicData>
          </a:graphic>
        </p:graphicFrame>
        <p:sp>
          <p:nvSpPr>
            <p:cNvPr id="108551" name="Line 8"/>
            <p:cNvSpPr/>
            <p:nvPr/>
          </p:nvSpPr>
          <p:spPr>
            <a:xfrm>
              <a:off x="1662" y="1996"/>
              <a:ext cx="1956" cy="0"/>
            </a:xfrm>
            <a:prstGeom prst="line">
              <a:avLst/>
            </a:prstGeom>
            <a:ln w="25400" cap="flat" cmpd="sng">
              <a:solidFill>
                <a:srgbClr val="CC3300"/>
              </a:solidFill>
              <a:prstDash val="solid"/>
              <a:miter/>
              <a:headEnd type="none" w="med" len="med"/>
              <a:tailEnd type="none" w="med" len="med"/>
            </a:ln>
          </p:spPr>
        </p:sp>
        <p:sp>
          <p:nvSpPr>
            <p:cNvPr id="108552" name="Line 9"/>
            <p:cNvSpPr/>
            <p:nvPr/>
          </p:nvSpPr>
          <p:spPr>
            <a:xfrm>
              <a:off x="1490" y="2330"/>
              <a:ext cx="567" cy="0"/>
            </a:xfrm>
            <a:prstGeom prst="line">
              <a:avLst/>
            </a:prstGeom>
            <a:ln w="25400" cap="flat" cmpd="sng">
              <a:solidFill>
                <a:srgbClr val="CC3300"/>
              </a:solidFill>
              <a:prstDash val="solid"/>
              <a:miter/>
              <a:headEnd type="none" w="med" len="med"/>
              <a:tailEnd type="none" w="med" len="med"/>
            </a:ln>
          </p:spPr>
        </p:sp>
        <p:sp>
          <p:nvSpPr>
            <p:cNvPr id="108553" name="Line 10"/>
            <p:cNvSpPr/>
            <p:nvPr/>
          </p:nvSpPr>
          <p:spPr>
            <a:xfrm>
              <a:off x="640" y="2330"/>
              <a:ext cx="737" cy="0"/>
            </a:xfrm>
            <a:prstGeom prst="line">
              <a:avLst/>
            </a:prstGeom>
            <a:ln w="25400" cap="flat" cmpd="sng">
              <a:solidFill>
                <a:srgbClr val="FF00FF"/>
              </a:solidFill>
              <a:prstDash val="solid"/>
              <a:miter/>
              <a:headEnd type="none" w="med" len="med"/>
              <a:tailEnd type="none" w="med" len="med"/>
            </a:ln>
          </p:spPr>
        </p:sp>
        <p:sp>
          <p:nvSpPr>
            <p:cNvPr id="108554" name="Line 11"/>
            <p:cNvSpPr/>
            <p:nvPr/>
          </p:nvSpPr>
          <p:spPr>
            <a:xfrm>
              <a:off x="640" y="2672"/>
              <a:ext cx="1248" cy="0"/>
            </a:xfrm>
            <a:prstGeom prst="line">
              <a:avLst/>
            </a:prstGeom>
            <a:ln w="25400" cap="flat" cmpd="sng">
              <a:solidFill>
                <a:srgbClr val="FF00FF"/>
              </a:solidFill>
              <a:prstDash val="solid"/>
              <a:miter/>
              <a:headEnd type="none" w="med" len="med"/>
              <a:tailEnd type="none" w="med" len="med"/>
            </a:ln>
          </p:spPr>
        </p:sp>
        <p:sp>
          <p:nvSpPr>
            <p:cNvPr id="108555" name="Line 12"/>
            <p:cNvSpPr/>
            <p:nvPr/>
          </p:nvSpPr>
          <p:spPr>
            <a:xfrm>
              <a:off x="640" y="3015"/>
              <a:ext cx="1248" cy="0"/>
            </a:xfrm>
            <a:prstGeom prst="line">
              <a:avLst/>
            </a:prstGeom>
            <a:ln w="25400" cap="flat" cmpd="sng">
              <a:solidFill>
                <a:srgbClr val="0000FF"/>
              </a:solidFill>
              <a:prstDash val="solid"/>
              <a:miter/>
              <a:headEnd type="none" w="med" len="med"/>
              <a:tailEnd type="none" w="med" len="med"/>
            </a:ln>
          </p:spPr>
        </p:sp>
        <p:sp>
          <p:nvSpPr>
            <p:cNvPr id="108556" name="Line 13"/>
            <p:cNvSpPr/>
            <p:nvPr/>
          </p:nvSpPr>
          <p:spPr>
            <a:xfrm>
              <a:off x="2190" y="2995"/>
              <a:ext cx="623" cy="0"/>
            </a:xfrm>
            <a:prstGeom prst="line">
              <a:avLst/>
            </a:prstGeom>
            <a:ln w="25400" cap="flat" cmpd="sng">
              <a:solidFill>
                <a:srgbClr val="0000FF"/>
              </a:solidFill>
              <a:prstDash val="solid"/>
              <a:miter/>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1806"/>
                                        </p:tgtEl>
                                        <p:attrNameLst>
                                          <p:attrName>style.visibility</p:attrName>
                                        </p:attrNameLst>
                                      </p:cBhvr>
                                      <p:to>
                                        <p:strVal val="visible"/>
                                      </p:to>
                                    </p:set>
                                    <p:animEffect transition="in" filter="box(in)">
                                      <p:cBhvr>
                                        <p:cTn id="7" dur="500"/>
                                        <p:tgtEl>
                                          <p:spTgt spid="161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81</a:t>
            </a:fld>
            <a:r>
              <a:rPr lang="zh-CN" altLang="en-US" sz="1400" dirty="0">
                <a:ea typeface="楷体_GB2312"/>
              </a:rPr>
              <a:t>）</a:t>
            </a:r>
          </a:p>
        </p:txBody>
      </p:sp>
      <p:graphicFrame>
        <p:nvGraphicFramePr>
          <p:cNvPr id="110595" name="Object 2"/>
          <p:cNvGraphicFramePr>
            <a:graphicFrameLocks noGrp="1" noChangeAspect="1"/>
          </p:cNvGraphicFramePr>
          <p:nvPr>
            <p:ph hasCustomPrompt="1"/>
          </p:nvPr>
        </p:nvGraphicFramePr>
        <p:xfrm>
          <a:off x="2159000" y="625475"/>
          <a:ext cx="4144963" cy="725488"/>
        </p:xfrm>
        <a:graphic>
          <a:graphicData uri="http://schemas.openxmlformats.org/presentationml/2006/ole">
            <mc:AlternateContent xmlns:mc="http://schemas.openxmlformats.org/markup-compatibility/2006">
              <mc:Choice xmlns:v="urn:schemas-microsoft-com:vml" Requires="v">
                <p:oleObj spid="_x0000_s40965" r:id="rId4" imgW="26327100" imgH="4610100" progId="Equation.3">
                  <p:embed/>
                </p:oleObj>
              </mc:Choice>
              <mc:Fallback>
                <p:oleObj r:id="rId4" imgW="26327100" imgH="4610100" progId="Equation.3">
                  <p:embed/>
                  <p:pic>
                    <p:nvPicPr>
                      <p:cNvPr id="0" name="图片 3088"/>
                      <p:cNvPicPr/>
                      <p:nvPr/>
                    </p:nvPicPr>
                    <p:blipFill>
                      <a:blip r:embed="rId5"/>
                      <a:srcRect/>
                      <a:stretch>
                        <a:fillRect/>
                      </a:stretch>
                    </p:blipFill>
                    <p:spPr>
                      <a:xfrm>
                        <a:off x="2159000" y="625475"/>
                        <a:ext cx="4144963" cy="725488"/>
                      </a:xfrm>
                      <a:prstGeom prst="rect">
                        <a:avLst/>
                      </a:prstGeom>
                      <a:noFill/>
                      <a:ln w="38100">
                        <a:miter/>
                      </a:ln>
                    </p:spPr>
                  </p:pic>
                </p:oleObj>
              </mc:Fallback>
            </mc:AlternateContent>
          </a:graphicData>
        </a:graphic>
      </p:graphicFrame>
      <p:sp>
        <p:nvSpPr>
          <p:cNvPr id="110596" name="Text Box 3"/>
          <p:cNvSpPr txBox="1"/>
          <p:nvPr/>
        </p:nvSpPr>
        <p:spPr>
          <a:xfrm>
            <a:off x="385763" y="863600"/>
            <a:ext cx="7696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例</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：化简</a:t>
            </a:r>
            <a:r>
              <a:rPr lang="zh-CN" altLang="en-US" sz="2400" b="1" dirty="0">
                <a:ea typeface="黑体" panose="02010609060101010101" pitchFamily="49" charset="-122"/>
              </a:rPr>
              <a:t> </a:t>
            </a:r>
          </a:p>
        </p:txBody>
      </p:sp>
      <p:grpSp>
        <p:nvGrpSpPr>
          <p:cNvPr id="162822" name="Group 6"/>
          <p:cNvGrpSpPr/>
          <p:nvPr/>
        </p:nvGrpSpPr>
        <p:grpSpPr>
          <a:xfrm>
            <a:off x="431800" y="1763713"/>
            <a:ext cx="8485188" cy="3271837"/>
            <a:chOff x="272" y="1111"/>
            <a:chExt cx="5345" cy="2061"/>
          </a:xfrm>
        </p:grpSpPr>
        <p:graphicFrame>
          <p:nvGraphicFramePr>
            <p:cNvPr id="110598" name="Object 4"/>
            <p:cNvGraphicFramePr>
              <a:graphicFrameLocks noChangeAspect="1"/>
            </p:cNvGraphicFramePr>
            <p:nvPr/>
          </p:nvGraphicFramePr>
          <p:xfrm>
            <a:off x="652" y="1111"/>
            <a:ext cx="4965" cy="2061"/>
          </p:xfrm>
          <a:graphic>
            <a:graphicData uri="http://schemas.openxmlformats.org/presentationml/2006/ole">
              <mc:AlternateContent xmlns:mc="http://schemas.openxmlformats.org/markup-compatibility/2006">
                <mc:Choice xmlns:v="urn:schemas-microsoft-com:vml" Requires="v">
                  <p:oleObj spid="_x0000_s40966" r:id="rId6" imgW="53978175" imgH="22383750" progId="Equation.3">
                    <p:embed/>
                  </p:oleObj>
                </mc:Choice>
                <mc:Fallback>
                  <p:oleObj r:id="rId6" imgW="53978175" imgH="22383750" progId="Equation.3">
                    <p:embed/>
                    <p:pic>
                      <p:nvPicPr>
                        <p:cNvPr id="0" name="图片 3085"/>
                        <p:cNvPicPr/>
                        <p:nvPr/>
                      </p:nvPicPr>
                      <p:blipFill>
                        <a:blip r:embed="rId7"/>
                        <a:stretch>
                          <a:fillRect/>
                        </a:stretch>
                      </p:blipFill>
                      <p:spPr>
                        <a:xfrm>
                          <a:off x="652" y="1111"/>
                          <a:ext cx="4965" cy="2061"/>
                        </a:xfrm>
                        <a:prstGeom prst="rect">
                          <a:avLst/>
                        </a:prstGeom>
                        <a:noFill/>
                        <a:ln w="38100">
                          <a:noFill/>
                          <a:miter/>
                        </a:ln>
                      </p:spPr>
                    </p:pic>
                  </p:oleObj>
                </mc:Fallback>
              </mc:AlternateContent>
            </a:graphicData>
          </a:graphic>
        </p:graphicFrame>
        <p:sp>
          <p:nvSpPr>
            <p:cNvPr id="110599" name="Text Box 5"/>
            <p:cNvSpPr txBox="1"/>
            <p:nvPr/>
          </p:nvSpPr>
          <p:spPr>
            <a:xfrm>
              <a:off x="272" y="1212"/>
              <a:ext cx="4848"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解：</a:t>
              </a:r>
              <a:endParaRPr lang="zh-CN" altLang="en-US" sz="2400" b="1" dirty="0">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2822"/>
                                        </p:tgtEl>
                                        <p:attrNameLst>
                                          <p:attrName>style.visibility</p:attrName>
                                        </p:attrNameLst>
                                      </p:cBhvr>
                                      <p:to>
                                        <p:strVal val="visible"/>
                                      </p:to>
                                    </p:set>
                                    <p:anim calcmode="lin" valueType="num">
                                      <p:cBhvr>
                                        <p:cTn id="7" dur="500" fill="hold"/>
                                        <p:tgtEl>
                                          <p:spTgt spid="162822"/>
                                        </p:tgtEl>
                                        <p:attrNameLst>
                                          <p:attrName>ppt_w</p:attrName>
                                        </p:attrNameLst>
                                      </p:cBhvr>
                                      <p:tavLst>
                                        <p:tav tm="0">
                                          <p:val>
                                            <p:fltVal val="0"/>
                                          </p:val>
                                        </p:tav>
                                        <p:tav tm="100000">
                                          <p:val>
                                            <p:strVal val="#ppt_w"/>
                                          </p:val>
                                        </p:tav>
                                      </p:tavLst>
                                    </p:anim>
                                    <p:anim calcmode="lin" valueType="num">
                                      <p:cBhvr>
                                        <p:cTn id="8" dur="500" fill="hold"/>
                                        <p:tgtEl>
                                          <p:spTgt spid="1628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82</a:t>
            </a:fld>
            <a:r>
              <a:rPr lang="zh-CN" altLang="en-US" sz="1400" dirty="0">
                <a:ea typeface="楷体_GB2312"/>
              </a:rPr>
              <a:t>）</a:t>
            </a:r>
          </a:p>
        </p:txBody>
      </p:sp>
      <p:sp>
        <p:nvSpPr>
          <p:cNvPr id="163842" name="Text Box 2"/>
          <p:cNvSpPr txBox="1"/>
          <p:nvPr/>
        </p:nvSpPr>
        <p:spPr>
          <a:xfrm>
            <a:off x="381000" y="533400"/>
            <a:ext cx="8001000" cy="106838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fontAlgn="t" hangingPunct="1">
              <a:spcBef>
                <a:spcPct val="50000"/>
              </a:spcBef>
              <a:buNone/>
            </a:pPr>
            <a:r>
              <a:rPr lang="zh-CN" altLang="en-US" sz="2800" b="1" dirty="0">
                <a:latin typeface="黑体" panose="02010609060101010101" pitchFamily="49" charset="-122"/>
                <a:ea typeface="黑体" panose="02010609060101010101" pitchFamily="49" charset="-122"/>
              </a:rPr>
              <a:t>例</a:t>
            </a:r>
            <a:r>
              <a:rPr lang="en-US" altLang="zh-CN" sz="2800" b="1" dirty="0">
                <a:latin typeface="黑体" panose="02010609060101010101" pitchFamily="49" charset="-122"/>
                <a:ea typeface="黑体" panose="02010609060101010101" pitchFamily="49" charset="-122"/>
              </a:rPr>
              <a:t>4 </a:t>
            </a:r>
            <a:r>
              <a:rPr lang="zh-CN" altLang="en-US" sz="2800" b="1" dirty="0">
                <a:latin typeface="黑体" panose="02010609060101010101" pitchFamily="49" charset="-122"/>
                <a:ea typeface="黑体" panose="02010609060101010101" pitchFamily="49" charset="-122"/>
              </a:rPr>
              <a:t>化简</a:t>
            </a:r>
          </a:p>
          <a:p>
            <a:pPr marL="0" lvl="0" indent="0" eaLnBrk="1" fontAlgn="t" hangingPunct="1">
              <a:spcBef>
                <a:spcPct val="50000"/>
              </a:spcBef>
              <a:buNone/>
            </a:pPr>
            <a:r>
              <a:rPr lang="zh-CN" altLang="en-US" sz="2800" b="1" dirty="0">
                <a:latin typeface="黑体" panose="02010609060101010101" pitchFamily="49" charset="-122"/>
                <a:ea typeface="黑体" panose="02010609060101010101" pitchFamily="49" charset="-122"/>
              </a:rPr>
              <a:t>解：</a:t>
            </a:r>
          </a:p>
        </p:txBody>
      </p:sp>
      <p:graphicFrame>
        <p:nvGraphicFramePr>
          <p:cNvPr id="112644" name="Object 3"/>
          <p:cNvGraphicFramePr>
            <a:graphicFrameLocks noChangeAspect="1"/>
          </p:cNvGraphicFramePr>
          <p:nvPr/>
        </p:nvGraphicFramePr>
        <p:xfrm>
          <a:off x="1828800" y="457200"/>
          <a:ext cx="6934200" cy="598488"/>
        </p:xfrm>
        <a:graphic>
          <a:graphicData uri="http://schemas.openxmlformats.org/presentationml/2006/ole">
            <mc:AlternateContent xmlns:mc="http://schemas.openxmlformats.org/markup-compatibility/2006">
              <mc:Choice xmlns:v="urn:schemas-microsoft-com:vml" Requires="v">
                <p:oleObj spid="_x0000_s41989" r:id="rId3" imgW="38176200" imgH="3295650" progId="Equation.3">
                  <p:embed/>
                </p:oleObj>
              </mc:Choice>
              <mc:Fallback>
                <p:oleObj r:id="rId3" imgW="38176200" imgH="3295650" progId="Equation.3">
                  <p:embed/>
                  <p:pic>
                    <p:nvPicPr>
                      <p:cNvPr id="0" name="图片 3090"/>
                      <p:cNvPicPr/>
                      <p:nvPr/>
                    </p:nvPicPr>
                    <p:blipFill>
                      <a:blip r:embed="rId4"/>
                      <a:stretch>
                        <a:fillRect/>
                      </a:stretch>
                    </p:blipFill>
                    <p:spPr>
                      <a:xfrm>
                        <a:off x="1828800" y="457200"/>
                        <a:ext cx="6934200" cy="598488"/>
                      </a:xfrm>
                      <a:prstGeom prst="rect">
                        <a:avLst/>
                      </a:prstGeom>
                      <a:noFill/>
                      <a:ln w="38100">
                        <a:noFill/>
                        <a:miter/>
                      </a:ln>
                    </p:spPr>
                  </p:pic>
                </p:oleObj>
              </mc:Fallback>
            </mc:AlternateContent>
          </a:graphicData>
        </a:graphic>
      </p:graphicFrame>
      <p:graphicFrame>
        <p:nvGraphicFramePr>
          <p:cNvPr id="163844" name="Object 4"/>
          <p:cNvGraphicFramePr>
            <a:graphicFrameLocks noChangeAspect="1"/>
          </p:cNvGraphicFramePr>
          <p:nvPr/>
        </p:nvGraphicFramePr>
        <p:xfrm>
          <a:off x="990600" y="1066800"/>
          <a:ext cx="6934200" cy="5386388"/>
        </p:xfrm>
        <a:graphic>
          <a:graphicData uri="http://schemas.openxmlformats.org/presentationml/2006/ole">
            <mc:AlternateContent xmlns:mc="http://schemas.openxmlformats.org/markup-compatibility/2006">
              <mc:Choice xmlns:v="urn:schemas-microsoft-com:vml" Requires="v">
                <p:oleObj spid="_x0000_s41990" r:id="rId5" imgW="38176200" imgH="29622750" progId="Equation.3">
                  <p:embed/>
                </p:oleObj>
              </mc:Choice>
              <mc:Fallback>
                <p:oleObj r:id="rId5" imgW="38176200" imgH="29622750" progId="Equation.3">
                  <p:embed/>
                  <p:pic>
                    <p:nvPicPr>
                      <p:cNvPr id="0" name="图片 3091"/>
                      <p:cNvPicPr/>
                      <p:nvPr/>
                    </p:nvPicPr>
                    <p:blipFill>
                      <a:blip r:embed="rId6"/>
                      <a:stretch>
                        <a:fillRect/>
                      </a:stretch>
                    </p:blipFill>
                    <p:spPr>
                      <a:xfrm>
                        <a:off x="990600" y="1066800"/>
                        <a:ext cx="6934200" cy="538638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42">
                                            <p:txEl>
                                              <p:pRg st="1" end="1"/>
                                            </p:txEl>
                                          </p:spTgt>
                                        </p:tgtEl>
                                        <p:attrNameLst>
                                          <p:attrName>style.visibility</p:attrName>
                                        </p:attrNameLst>
                                      </p:cBhvr>
                                      <p:to>
                                        <p:strVal val="visible"/>
                                      </p:to>
                                    </p:set>
                                    <p:animEffect transition="in" filter="blinds(horizontal)">
                                      <p:cBhvr>
                                        <p:cTn id="7" dur="500"/>
                                        <p:tgtEl>
                                          <p:spTgt spid="163842">
                                            <p:txEl>
                                              <p:pRg st="1" end="1"/>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63844"/>
                                        </p:tgtEl>
                                        <p:attrNameLst>
                                          <p:attrName>style.visibility</p:attrName>
                                        </p:attrNameLst>
                                      </p:cBhvr>
                                      <p:to>
                                        <p:strVal val="visible"/>
                                      </p:to>
                                    </p:set>
                                    <p:animEffect transition="in" filter="checkerboard(across)">
                                      <p:cBhvr>
                                        <p:cTn id="11" dur="500"/>
                                        <p:tgtEl>
                                          <p:spTgt spid="163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83</a:t>
            </a:fld>
            <a:r>
              <a:rPr lang="zh-CN" altLang="en-US" sz="1400" dirty="0">
                <a:ea typeface="楷体_GB2312"/>
              </a:rPr>
              <a:t>）</a:t>
            </a:r>
          </a:p>
        </p:txBody>
      </p:sp>
      <p:graphicFrame>
        <p:nvGraphicFramePr>
          <p:cNvPr id="113667" name="Object 2"/>
          <p:cNvGraphicFramePr>
            <a:graphicFrameLocks noChangeAspect="1"/>
          </p:cNvGraphicFramePr>
          <p:nvPr/>
        </p:nvGraphicFramePr>
        <p:xfrm>
          <a:off x="476250" y="593725"/>
          <a:ext cx="4983163" cy="611188"/>
        </p:xfrm>
        <a:graphic>
          <a:graphicData uri="http://schemas.openxmlformats.org/presentationml/2006/ole">
            <mc:AlternateContent xmlns:mc="http://schemas.openxmlformats.org/markup-compatibility/2006">
              <mc:Choice xmlns:v="urn:schemas-microsoft-com:vml" Requires="v">
                <p:oleObj spid="_x0000_s43017" r:id="rId4" imgW="37518975" imgH="4610100" progId="Equation.3">
                  <p:embed/>
                </p:oleObj>
              </mc:Choice>
              <mc:Fallback>
                <p:oleObj r:id="rId4" imgW="37518975" imgH="4610100" progId="Equation.3">
                  <p:embed/>
                  <p:pic>
                    <p:nvPicPr>
                      <p:cNvPr id="0" name="图片 3092"/>
                      <p:cNvPicPr/>
                      <p:nvPr/>
                    </p:nvPicPr>
                    <p:blipFill>
                      <a:blip r:embed="rId5"/>
                      <a:stretch>
                        <a:fillRect/>
                      </a:stretch>
                    </p:blipFill>
                    <p:spPr>
                      <a:xfrm>
                        <a:off x="476250" y="593725"/>
                        <a:ext cx="4983163" cy="611188"/>
                      </a:xfrm>
                      <a:prstGeom prst="rect">
                        <a:avLst/>
                      </a:prstGeom>
                      <a:noFill/>
                      <a:ln w="38100">
                        <a:noFill/>
                        <a:miter/>
                      </a:ln>
                    </p:spPr>
                  </p:pic>
                </p:oleObj>
              </mc:Fallback>
            </mc:AlternateContent>
          </a:graphicData>
        </a:graphic>
      </p:graphicFrame>
      <p:graphicFrame>
        <p:nvGraphicFramePr>
          <p:cNvPr id="164867" name="Object 3"/>
          <p:cNvGraphicFramePr>
            <a:graphicFrameLocks noChangeAspect="1"/>
          </p:cNvGraphicFramePr>
          <p:nvPr/>
        </p:nvGraphicFramePr>
        <p:xfrm>
          <a:off x="490538" y="1412875"/>
          <a:ext cx="8074025" cy="1897063"/>
        </p:xfrm>
        <a:graphic>
          <a:graphicData uri="http://schemas.openxmlformats.org/presentationml/2006/ole">
            <mc:AlternateContent xmlns:mc="http://schemas.openxmlformats.org/markup-compatibility/2006">
              <mc:Choice xmlns:v="urn:schemas-microsoft-com:vml" Requires="v">
                <p:oleObj spid="_x0000_s43018" r:id="rId6" imgW="55073550" imgH="12944475" progId="Equation.3">
                  <p:embed/>
                </p:oleObj>
              </mc:Choice>
              <mc:Fallback>
                <p:oleObj r:id="rId6" imgW="55073550" imgH="12944475" progId="Equation.3">
                  <p:embed/>
                  <p:pic>
                    <p:nvPicPr>
                      <p:cNvPr id="0" name="图片 3095"/>
                      <p:cNvPicPr/>
                      <p:nvPr/>
                    </p:nvPicPr>
                    <p:blipFill>
                      <a:blip r:embed="rId7"/>
                      <a:stretch>
                        <a:fillRect/>
                      </a:stretch>
                    </p:blipFill>
                    <p:spPr>
                      <a:xfrm>
                        <a:off x="490538" y="1412875"/>
                        <a:ext cx="8074025" cy="1897063"/>
                      </a:xfrm>
                      <a:prstGeom prst="rect">
                        <a:avLst/>
                      </a:prstGeom>
                      <a:noFill/>
                      <a:ln w="38100">
                        <a:noFill/>
                        <a:miter/>
                      </a:ln>
                    </p:spPr>
                  </p:pic>
                </p:oleObj>
              </mc:Fallback>
            </mc:AlternateContent>
          </a:graphicData>
        </a:graphic>
      </p:graphicFrame>
      <p:graphicFrame>
        <p:nvGraphicFramePr>
          <p:cNvPr id="164868" name="Object 4"/>
          <p:cNvGraphicFramePr>
            <a:graphicFrameLocks noChangeAspect="1"/>
          </p:cNvGraphicFramePr>
          <p:nvPr/>
        </p:nvGraphicFramePr>
        <p:xfrm>
          <a:off x="476250" y="3524250"/>
          <a:ext cx="4775200" cy="579438"/>
        </p:xfrm>
        <a:graphic>
          <a:graphicData uri="http://schemas.openxmlformats.org/presentationml/2006/ole">
            <mc:AlternateContent xmlns:mc="http://schemas.openxmlformats.org/markup-compatibility/2006">
              <mc:Choice xmlns:v="urn:schemas-microsoft-com:vml" Requires="v">
                <p:oleObj spid="_x0000_s43019" r:id="rId8" imgW="34451925" imgH="4171950" progId="Equation.3">
                  <p:embed/>
                </p:oleObj>
              </mc:Choice>
              <mc:Fallback>
                <p:oleObj r:id="rId8" imgW="34451925" imgH="4171950" progId="Equation.3">
                  <p:embed/>
                  <p:pic>
                    <p:nvPicPr>
                      <p:cNvPr id="0" name="图片 3094"/>
                      <p:cNvPicPr/>
                      <p:nvPr/>
                    </p:nvPicPr>
                    <p:blipFill>
                      <a:blip r:embed="rId9"/>
                      <a:stretch>
                        <a:fillRect/>
                      </a:stretch>
                    </p:blipFill>
                    <p:spPr>
                      <a:xfrm>
                        <a:off x="476250" y="3524250"/>
                        <a:ext cx="4775200" cy="579438"/>
                      </a:xfrm>
                      <a:prstGeom prst="rect">
                        <a:avLst/>
                      </a:prstGeom>
                      <a:noFill/>
                      <a:ln w="38100">
                        <a:noFill/>
                        <a:miter/>
                      </a:ln>
                    </p:spPr>
                  </p:pic>
                </p:oleObj>
              </mc:Fallback>
            </mc:AlternateContent>
          </a:graphicData>
        </a:graphic>
      </p:graphicFrame>
      <p:graphicFrame>
        <p:nvGraphicFramePr>
          <p:cNvPr id="164869" name="Object 5"/>
          <p:cNvGraphicFramePr>
            <a:graphicFrameLocks noChangeAspect="1"/>
          </p:cNvGraphicFramePr>
          <p:nvPr/>
        </p:nvGraphicFramePr>
        <p:xfrm>
          <a:off x="461963" y="4173538"/>
          <a:ext cx="8026400" cy="2193925"/>
        </p:xfrm>
        <a:graphic>
          <a:graphicData uri="http://schemas.openxmlformats.org/presentationml/2006/ole">
            <mc:AlternateContent xmlns:mc="http://schemas.openxmlformats.org/markup-compatibility/2006">
              <mc:Choice xmlns:v="urn:schemas-microsoft-com:vml" Requires="v">
                <p:oleObj spid="_x0000_s43020" r:id="rId10" imgW="57931050" imgH="15801975" progId="Equation.3">
                  <p:embed/>
                </p:oleObj>
              </mc:Choice>
              <mc:Fallback>
                <p:oleObj r:id="rId10" imgW="57931050" imgH="15801975" progId="Equation.3">
                  <p:embed/>
                  <p:pic>
                    <p:nvPicPr>
                      <p:cNvPr id="0" name="图片 3093"/>
                      <p:cNvPicPr/>
                      <p:nvPr/>
                    </p:nvPicPr>
                    <p:blipFill>
                      <a:blip r:embed="rId11"/>
                      <a:stretch>
                        <a:fillRect/>
                      </a:stretch>
                    </p:blipFill>
                    <p:spPr>
                      <a:xfrm>
                        <a:off x="461963" y="4173538"/>
                        <a:ext cx="8026400" cy="21939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4867"/>
                                        </p:tgtEl>
                                        <p:attrNameLst>
                                          <p:attrName>style.visibility</p:attrName>
                                        </p:attrNameLst>
                                      </p:cBhvr>
                                      <p:to>
                                        <p:strVal val="visible"/>
                                      </p:to>
                                    </p:set>
                                    <p:animEffect transition="in" filter="checkerboard(across)">
                                      <p:cBhvr>
                                        <p:cTn id="7" dur="500"/>
                                        <p:tgtEl>
                                          <p:spTgt spid="1648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4868"/>
                                        </p:tgtEl>
                                        <p:attrNameLst>
                                          <p:attrName>style.visibility</p:attrName>
                                        </p:attrNameLst>
                                      </p:cBhvr>
                                      <p:to>
                                        <p:strVal val="visible"/>
                                      </p:to>
                                    </p:set>
                                    <p:animEffect transition="in" filter="blinds(horizontal)">
                                      <p:cBhvr>
                                        <p:cTn id="12" dur="500"/>
                                        <p:tgtEl>
                                          <p:spTgt spid="16486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64869"/>
                                        </p:tgtEl>
                                        <p:attrNameLst>
                                          <p:attrName>style.visibility</p:attrName>
                                        </p:attrNameLst>
                                      </p:cBhvr>
                                      <p:to>
                                        <p:strVal val="visible"/>
                                      </p:to>
                                    </p:set>
                                    <p:animEffect transition="in" filter="checkerboard(across)">
                                      <p:cBhvr>
                                        <p:cTn id="17" dur="500"/>
                                        <p:tgtEl>
                                          <p:spTgt spid="16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84</a:t>
            </a:fld>
            <a:r>
              <a:rPr lang="zh-CN" altLang="en-US" sz="1400" dirty="0">
                <a:ea typeface="楷体_GB2312"/>
              </a:rPr>
              <a:t>）</a:t>
            </a:r>
          </a:p>
        </p:txBody>
      </p:sp>
      <p:sp>
        <p:nvSpPr>
          <p:cNvPr id="115715" name="Text Box 2"/>
          <p:cNvSpPr txBox="1"/>
          <p:nvPr/>
        </p:nvSpPr>
        <p:spPr>
          <a:xfrm>
            <a:off x="406400" y="479425"/>
            <a:ext cx="8359775" cy="587375"/>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rgbClr val="FF0000"/>
                </a:solidFill>
                <a:ea typeface="黑体" panose="02010609060101010101" pitchFamily="49" charset="-122"/>
              </a:rPr>
              <a:t>随堂测试</a:t>
            </a:r>
          </a:p>
        </p:txBody>
      </p:sp>
      <p:pic>
        <p:nvPicPr>
          <p:cNvPr id="115716" name="Picture 5" descr="说明: https://p.ananas.chaoxing.com/star3/origin/f7a6b682799e25e926f20502bf4aae09.png"/>
          <p:cNvPicPr>
            <a:picLocks noChangeAspect="1"/>
          </p:cNvPicPr>
          <p:nvPr/>
        </p:nvPicPr>
        <p:blipFill>
          <a:blip r:embed="rId3" r:link="rId4"/>
          <a:stretch>
            <a:fillRect/>
          </a:stretch>
        </p:blipFill>
        <p:spPr>
          <a:xfrm>
            <a:off x="1079500" y="1158875"/>
            <a:ext cx="4465638" cy="427038"/>
          </a:xfrm>
          <a:prstGeom prst="rect">
            <a:avLst/>
          </a:prstGeom>
          <a:noFill/>
          <a:ln w="9525">
            <a:noFill/>
          </a:ln>
        </p:spPr>
      </p:pic>
      <p:sp>
        <p:nvSpPr>
          <p:cNvPr id="115717" name="矩形 1"/>
          <p:cNvSpPr/>
          <p:nvPr/>
        </p:nvSpPr>
        <p:spPr>
          <a:xfrm>
            <a:off x="476250" y="1120775"/>
            <a:ext cx="8382000" cy="10779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en-US" altLang="zh-CN" b="1" dirty="0">
                <a:ea typeface="楷体_GB2312"/>
              </a:rPr>
              <a:t>1</a:t>
            </a:r>
            <a:r>
              <a:rPr lang="zh-CN" altLang="en-US" b="1" dirty="0">
                <a:ea typeface="楷体_GB2312"/>
              </a:rPr>
              <a:t>、</a:t>
            </a:r>
            <a:r>
              <a:rPr lang="en-US" altLang="zh-CN" b="1" dirty="0">
                <a:ea typeface="楷体_GB2312"/>
              </a:rPr>
              <a:t>                                           </a:t>
            </a:r>
            <a:r>
              <a:rPr lang="zh-CN" altLang="zh-CN" b="1" dirty="0">
                <a:ea typeface="楷体_GB2312"/>
              </a:rPr>
              <a:t>用公式法化简为最简与或式是（</a:t>
            </a:r>
            <a:r>
              <a:rPr lang="en-US" altLang="zh-CN" b="1" dirty="0">
                <a:ea typeface="楷体_GB2312"/>
              </a:rPr>
              <a:t>   </a:t>
            </a:r>
            <a:r>
              <a:rPr lang="zh-CN" altLang="en-US" b="1" dirty="0">
                <a:ea typeface="楷体_GB2312"/>
              </a:rPr>
              <a:t>    ）</a:t>
            </a:r>
            <a:endParaRPr lang="zh-CN" altLang="en-US" dirty="0">
              <a:ea typeface="楷体_GB2312"/>
            </a:endParaRPr>
          </a:p>
        </p:txBody>
      </p:sp>
      <p:pic>
        <p:nvPicPr>
          <p:cNvPr id="115718" name="Picture 4"/>
          <p:cNvPicPr>
            <a:picLocks noChangeAspect="1"/>
          </p:cNvPicPr>
          <p:nvPr/>
        </p:nvPicPr>
        <p:blipFill>
          <a:blip r:embed="rId5"/>
          <a:stretch>
            <a:fillRect/>
          </a:stretch>
        </p:blipFill>
        <p:spPr>
          <a:xfrm>
            <a:off x="1074738" y="2555875"/>
            <a:ext cx="6078537" cy="469900"/>
          </a:xfrm>
          <a:prstGeom prst="rect">
            <a:avLst/>
          </a:prstGeom>
          <a:noFill/>
          <a:ln w="9525">
            <a:noFill/>
          </a:ln>
        </p:spPr>
      </p:pic>
      <p:sp>
        <p:nvSpPr>
          <p:cNvPr id="115719" name="矩形 7"/>
          <p:cNvSpPr/>
          <p:nvPr/>
        </p:nvSpPr>
        <p:spPr>
          <a:xfrm>
            <a:off x="476250" y="2498725"/>
            <a:ext cx="8382000" cy="584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en-US" altLang="zh-CN" b="1" dirty="0">
                <a:ea typeface="楷体_GB2312"/>
              </a:rPr>
              <a:t>2</a:t>
            </a:r>
            <a:r>
              <a:rPr lang="zh-CN" altLang="en-US" b="1" dirty="0">
                <a:ea typeface="楷体_GB2312"/>
              </a:rPr>
              <a:t>、</a:t>
            </a:r>
            <a:endParaRPr lang="zh-CN" altLang="en-US" dirty="0">
              <a:ea typeface="楷体_GB2312"/>
            </a:endParaRPr>
          </a:p>
        </p:txBody>
      </p:sp>
      <p:pic>
        <p:nvPicPr>
          <p:cNvPr id="115720" name="Picture 5"/>
          <p:cNvPicPr>
            <a:picLocks noChangeAspect="1"/>
          </p:cNvPicPr>
          <p:nvPr/>
        </p:nvPicPr>
        <p:blipFill>
          <a:blip r:embed="rId6"/>
          <a:stretch>
            <a:fillRect/>
          </a:stretch>
        </p:blipFill>
        <p:spPr>
          <a:xfrm>
            <a:off x="2909888" y="3449638"/>
            <a:ext cx="2806700" cy="493712"/>
          </a:xfrm>
          <a:prstGeom prst="rect">
            <a:avLst/>
          </a:prstGeom>
          <a:noFill/>
          <a:ln w="9525">
            <a:noFill/>
          </a:ln>
        </p:spPr>
      </p:pic>
      <p:sp>
        <p:nvSpPr>
          <p:cNvPr id="115721" name="矩形 9"/>
          <p:cNvSpPr/>
          <p:nvPr/>
        </p:nvSpPr>
        <p:spPr>
          <a:xfrm>
            <a:off x="476250" y="3448050"/>
            <a:ext cx="8382000" cy="5857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en-US" altLang="zh-CN" b="1" dirty="0">
                <a:ea typeface="楷体_GB2312"/>
              </a:rPr>
              <a:t>3</a:t>
            </a:r>
            <a:r>
              <a:rPr lang="zh-CN" altLang="en-US" b="1" dirty="0">
                <a:ea typeface="楷体_GB2312"/>
              </a:rPr>
              <a:t>、逻辑公式</a:t>
            </a:r>
            <a:r>
              <a:rPr lang="en-US" altLang="zh-CN" b="1" dirty="0">
                <a:ea typeface="楷体_GB2312"/>
              </a:rPr>
              <a:t>                             </a:t>
            </a:r>
            <a:r>
              <a:rPr lang="zh-CN" altLang="zh-CN" b="1" dirty="0">
                <a:ea typeface="楷体_GB2312"/>
              </a:rPr>
              <a:t>化简</a:t>
            </a:r>
            <a:r>
              <a:rPr lang="zh-CN" altLang="en-US" b="1" dirty="0">
                <a:ea typeface="楷体_GB2312"/>
              </a:rPr>
              <a:t>后</a:t>
            </a:r>
            <a:r>
              <a:rPr lang="zh-CN" altLang="zh-CN" b="1" dirty="0">
                <a:ea typeface="楷体_GB2312"/>
              </a:rPr>
              <a:t>为（</a:t>
            </a:r>
            <a:r>
              <a:rPr lang="zh-CN" altLang="en-US" b="1" dirty="0">
                <a:ea typeface="楷体_GB2312"/>
              </a:rPr>
              <a:t>     ）</a:t>
            </a:r>
            <a:endParaRPr lang="zh-CN" altLang="en-US" dirty="0">
              <a:ea typeface="楷体_GB231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85</a:t>
            </a:fld>
            <a:r>
              <a:rPr lang="zh-CN" altLang="en-US" sz="1400" dirty="0">
                <a:ea typeface="楷体_GB2312"/>
              </a:rPr>
              <a:t>）</a:t>
            </a:r>
          </a:p>
        </p:txBody>
      </p:sp>
      <p:sp>
        <p:nvSpPr>
          <p:cNvPr id="117763" name="Text Box 2"/>
          <p:cNvSpPr txBox="1"/>
          <p:nvPr/>
        </p:nvSpPr>
        <p:spPr>
          <a:xfrm>
            <a:off x="406400" y="479425"/>
            <a:ext cx="8359775" cy="1325563"/>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rgbClr val="FF0000"/>
                </a:solidFill>
                <a:ea typeface="黑体" panose="02010609060101010101" pitchFamily="49" charset="-122"/>
              </a:rPr>
              <a:t>作业题</a:t>
            </a:r>
          </a:p>
          <a:p>
            <a:pPr marL="0" lvl="0" indent="0" eaLnBrk="1" hangingPunct="1">
              <a:spcBef>
                <a:spcPct val="50000"/>
              </a:spcBef>
              <a:buNone/>
            </a:pPr>
            <a:r>
              <a:rPr lang="en-US" altLang="zh-CN" b="1" dirty="0">
                <a:ea typeface="黑体" panose="02010609060101010101" pitchFamily="49" charset="-122"/>
              </a:rPr>
              <a:t>P37  </a:t>
            </a:r>
            <a:r>
              <a:rPr lang="zh-CN" altLang="en-US" b="1" dirty="0">
                <a:ea typeface="黑体" panose="02010609060101010101" pitchFamily="49" charset="-122"/>
              </a:rPr>
              <a:t>题</a:t>
            </a:r>
            <a:r>
              <a:rPr lang="en-US" altLang="zh-CN" b="1" dirty="0">
                <a:ea typeface="黑体" panose="02010609060101010101" pitchFamily="49" charset="-122"/>
              </a:rPr>
              <a:t>8-9</a:t>
            </a:r>
            <a:endParaRPr lang="zh-CN" altLang="en-US" b="1" dirty="0">
              <a:ea typeface="黑体" panose="02010609060101010101"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86</a:t>
            </a:fld>
            <a:r>
              <a:rPr lang="zh-CN" altLang="en-US" sz="1400" dirty="0">
                <a:ea typeface="楷体_GB2312"/>
              </a:rPr>
              <a:t>）</a:t>
            </a:r>
          </a:p>
        </p:txBody>
      </p:sp>
      <p:sp>
        <p:nvSpPr>
          <p:cNvPr id="118787" name="Text Box 2"/>
          <p:cNvSpPr txBox="1"/>
          <p:nvPr/>
        </p:nvSpPr>
        <p:spPr>
          <a:xfrm>
            <a:off x="577850" y="103188"/>
            <a:ext cx="2078038" cy="427037"/>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0000"/>
                </a:solidFill>
                <a:ea typeface="黑体" panose="02010609060101010101" pitchFamily="49" charset="-122"/>
              </a:rPr>
              <a:t>一、填空题</a:t>
            </a:r>
          </a:p>
        </p:txBody>
      </p:sp>
      <p:sp>
        <p:nvSpPr>
          <p:cNvPr id="259075" name="Text Box 3"/>
          <p:cNvSpPr txBox="1"/>
          <p:nvPr/>
        </p:nvSpPr>
        <p:spPr>
          <a:xfrm>
            <a:off x="390525" y="598488"/>
            <a:ext cx="8551863" cy="914400"/>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0000"/>
                </a:solidFill>
                <a:ea typeface="楷体_GB2312"/>
              </a:rPr>
              <a:t>    </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a:t>
            </a:r>
            <a:r>
              <a:rPr lang="zh-CN" altLang="en-US" sz="2800" b="1" dirty="0">
                <a:ea typeface="黑体" panose="02010609060101010101" pitchFamily="49" charset="-122"/>
              </a:rPr>
              <a:t>描述逻辑函数各个变量取值组合和函数值对应关系的表格叫</a:t>
            </a:r>
            <a:r>
              <a:rPr lang="zh-CN" altLang="en-US" dirty="0">
                <a:solidFill>
                  <a:srgbClr val="FF0000"/>
                </a:solidFill>
                <a:ea typeface="楷体_GB2312"/>
              </a:rPr>
              <a:t> </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a:t>
            </a:r>
            <a:r>
              <a:rPr lang="zh-CN" altLang="en-US" dirty="0">
                <a:solidFill>
                  <a:srgbClr val="FF0000"/>
                </a:solidFill>
                <a:ea typeface="楷体_GB2312"/>
              </a:rPr>
              <a:t> </a:t>
            </a:r>
          </a:p>
        </p:txBody>
      </p:sp>
      <p:sp>
        <p:nvSpPr>
          <p:cNvPr id="259076" name="Text Box 4"/>
          <p:cNvSpPr txBox="1"/>
          <p:nvPr/>
        </p:nvSpPr>
        <p:spPr>
          <a:xfrm>
            <a:off x="2538413" y="1022350"/>
            <a:ext cx="1104900" cy="427038"/>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0000"/>
                </a:solidFill>
                <a:ea typeface="黑体" panose="02010609060101010101" pitchFamily="49" charset="-122"/>
              </a:rPr>
              <a:t>真值表</a:t>
            </a:r>
          </a:p>
        </p:txBody>
      </p:sp>
      <p:sp>
        <p:nvSpPr>
          <p:cNvPr id="259078" name="Text Box 6"/>
          <p:cNvSpPr txBox="1"/>
          <p:nvPr/>
        </p:nvSpPr>
        <p:spPr>
          <a:xfrm>
            <a:off x="403225" y="1543050"/>
            <a:ext cx="8551863" cy="914400"/>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0000"/>
                </a:solidFill>
                <a:ea typeface="楷体_GB2312"/>
              </a:rPr>
              <a:t>    </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、传统逻辑函数化简的常用方法有</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和</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a:t>
            </a:r>
            <a:r>
              <a:rPr lang="zh-CN" altLang="en-US" dirty="0">
                <a:solidFill>
                  <a:srgbClr val="FF0000"/>
                </a:solidFill>
                <a:ea typeface="楷体_GB2312"/>
              </a:rPr>
              <a:t> </a:t>
            </a:r>
          </a:p>
        </p:txBody>
      </p:sp>
      <p:sp>
        <p:nvSpPr>
          <p:cNvPr id="259079" name="Text Box 7"/>
          <p:cNvSpPr txBox="1"/>
          <p:nvPr/>
        </p:nvSpPr>
        <p:spPr>
          <a:xfrm>
            <a:off x="1139825" y="1951038"/>
            <a:ext cx="3835400" cy="487362"/>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0000"/>
                </a:solidFill>
                <a:ea typeface="黑体" panose="02010609060101010101" pitchFamily="49" charset="-122"/>
              </a:rPr>
              <a:t>图形化简法（卡诺图法</a:t>
            </a:r>
            <a:r>
              <a:rPr lang="zh-CN" altLang="en-US" sz="2800" dirty="0">
                <a:solidFill>
                  <a:srgbClr val="FF0000"/>
                </a:solidFill>
                <a:ea typeface="黑体" panose="02010609060101010101" pitchFamily="49" charset="-122"/>
              </a:rPr>
              <a:t>）</a:t>
            </a:r>
            <a:r>
              <a:rPr lang="zh-CN" altLang="en-US" dirty="0">
                <a:solidFill>
                  <a:srgbClr val="FF0000"/>
                </a:solidFill>
                <a:ea typeface="黑体" panose="02010609060101010101" pitchFamily="49" charset="-122"/>
              </a:rPr>
              <a:t> </a:t>
            </a:r>
          </a:p>
        </p:txBody>
      </p:sp>
      <p:sp>
        <p:nvSpPr>
          <p:cNvPr id="259080" name="Text Box 8"/>
          <p:cNvSpPr txBox="1"/>
          <p:nvPr/>
        </p:nvSpPr>
        <p:spPr>
          <a:xfrm>
            <a:off x="6596063" y="1573213"/>
            <a:ext cx="1858962" cy="427037"/>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0000"/>
                </a:solidFill>
                <a:ea typeface="黑体" panose="02010609060101010101" pitchFamily="49" charset="-122"/>
              </a:rPr>
              <a:t>公式化简法</a:t>
            </a:r>
            <a:r>
              <a:rPr lang="zh-CN" altLang="en-US" sz="2800" dirty="0">
                <a:solidFill>
                  <a:srgbClr val="FF0000"/>
                </a:solidFill>
                <a:ea typeface="黑体" panose="02010609060101010101" pitchFamily="49" charset="-122"/>
              </a:rPr>
              <a:t> </a:t>
            </a:r>
          </a:p>
        </p:txBody>
      </p:sp>
      <p:sp>
        <p:nvSpPr>
          <p:cNvPr id="259082" name="Text Box 10"/>
          <p:cNvSpPr txBox="1"/>
          <p:nvPr/>
        </p:nvSpPr>
        <p:spPr>
          <a:xfrm>
            <a:off x="201613" y="2457450"/>
            <a:ext cx="8551862" cy="914400"/>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0000"/>
                </a:solidFill>
                <a:ea typeface="楷体_GB2312"/>
              </a:rPr>
              <a:t>    </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a:t>
            </a:r>
            <a:r>
              <a:rPr lang="zh-CN" altLang="en-US" sz="2800" b="1" dirty="0">
                <a:ea typeface="黑体" panose="02010609060101010101" pitchFamily="49" charset="-122"/>
              </a:rPr>
              <a:t>乘积项的个数最少、每个乘积项中相乘的变量个数也最少的与或表达式，称为</a:t>
            </a:r>
            <a:r>
              <a:rPr lang="en-US" altLang="zh-CN" sz="2800" b="1" dirty="0">
                <a:latin typeface="黑体" panose="02010609060101010101" pitchFamily="49" charset="-122"/>
                <a:ea typeface="黑体" panose="02010609060101010101" pitchFamily="49" charset="-122"/>
              </a:rPr>
              <a:t>(</a:t>
            </a:r>
            <a:r>
              <a:rPr lang="en-US" altLang="zh-CN" sz="2800" b="1" dirty="0">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a:t>
            </a:r>
            <a:r>
              <a:rPr lang="zh-CN" altLang="en-US" dirty="0">
                <a:solidFill>
                  <a:srgbClr val="FF0000"/>
                </a:solidFill>
                <a:ea typeface="楷体_GB2312"/>
              </a:rPr>
              <a:t> </a:t>
            </a:r>
          </a:p>
        </p:txBody>
      </p:sp>
      <p:sp>
        <p:nvSpPr>
          <p:cNvPr id="259085" name="Text Box 13"/>
          <p:cNvSpPr txBox="1"/>
          <p:nvPr/>
        </p:nvSpPr>
        <p:spPr>
          <a:xfrm>
            <a:off x="709613" y="3402013"/>
            <a:ext cx="2978150" cy="427037"/>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0000"/>
                </a:solidFill>
                <a:ea typeface="黑体" panose="02010609060101010101" pitchFamily="49" charset="-122"/>
              </a:rPr>
              <a:t>二、单项选择题</a:t>
            </a:r>
          </a:p>
        </p:txBody>
      </p:sp>
      <p:sp>
        <p:nvSpPr>
          <p:cNvPr id="259086" name="Text Box 14"/>
          <p:cNvSpPr txBox="1"/>
          <p:nvPr/>
        </p:nvSpPr>
        <p:spPr>
          <a:xfrm>
            <a:off x="333375" y="3910013"/>
            <a:ext cx="8551863" cy="854075"/>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0000"/>
                </a:solidFill>
                <a:ea typeface="楷体_GB2312"/>
              </a:rPr>
              <a:t>    </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a:t>
            </a:r>
            <a:r>
              <a:rPr lang="en-US" altLang="zh-CN" sz="2800" b="1" dirty="0">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个变量可以构成（    ）个最小项。</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a:t>
            </a:r>
            <a:r>
              <a:rPr lang="en-US" altLang="zh-CN" sz="2800" b="1" dirty="0">
                <a:ea typeface="黑体" panose="02010609060101010101" pitchFamily="49" charset="-122"/>
              </a:rPr>
              <a:t>n</a:t>
            </a:r>
            <a:r>
              <a:rPr lang="en-US" altLang="zh-CN" sz="2800" b="1" dirty="0">
                <a:latin typeface="黑体" panose="02010609060101010101" pitchFamily="49" charset="-122"/>
                <a:ea typeface="黑体" panose="02010609060101010101" pitchFamily="49" charset="-122"/>
              </a:rPr>
              <a:t>	   B</a:t>
            </a:r>
            <a:r>
              <a:rPr lang="zh-CN" altLang="en-US" sz="2800" b="1" dirty="0">
                <a:latin typeface="黑体" panose="02010609060101010101" pitchFamily="49" charset="-122"/>
                <a:ea typeface="黑体" panose="02010609060101010101" pitchFamily="49" charset="-122"/>
              </a:rPr>
              <a:t>、</a:t>
            </a:r>
            <a:r>
              <a:rPr lang="en-US" altLang="zh-CN" sz="2800" b="1" dirty="0">
                <a:ea typeface="黑体" panose="02010609060101010101" pitchFamily="49" charset="-122"/>
              </a:rPr>
              <a:t>2n</a:t>
            </a:r>
            <a:r>
              <a:rPr lang="en-US" altLang="zh-CN" sz="2800" b="1" dirty="0">
                <a:latin typeface="黑体" panose="02010609060101010101" pitchFamily="49" charset="-122"/>
                <a:ea typeface="黑体" panose="02010609060101010101" pitchFamily="49" charset="-122"/>
              </a:rPr>
              <a:t>	    C</a:t>
            </a:r>
            <a:r>
              <a:rPr lang="zh-CN" altLang="en-US" sz="2800" b="1" dirty="0">
                <a:latin typeface="黑体" panose="02010609060101010101" pitchFamily="49" charset="-122"/>
                <a:ea typeface="黑体" panose="02010609060101010101" pitchFamily="49" charset="-122"/>
              </a:rPr>
              <a:t>、</a:t>
            </a:r>
            <a:r>
              <a:rPr lang="en-US" altLang="zh-CN" sz="2800" b="1" dirty="0">
                <a:ea typeface="黑体" panose="02010609060101010101" pitchFamily="49" charset="-122"/>
              </a:rPr>
              <a:t>2</a:t>
            </a:r>
            <a:r>
              <a:rPr lang="en-US" altLang="zh-CN" sz="2800" b="1" baseline="30000" dirty="0">
                <a:ea typeface="黑体" panose="02010609060101010101" pitchFamily="49" charset="-122"/>
              </a:rPr>
              <a:t>n</a:t>
            </a:r>
            <a:r>
              <a:rPr lang="en-US" altLang="zh-CN" sz="2800" b="1" dirty="0">
                <a:latin typeface="黑体" panose="02010609060101010101" pitchFamily="49" charset="-122"/>
                <a:ea typeface="黑体" panose="02010609060101010101" pitchFamily="49" charset="-122"/>
              </a:rPr>
              <a:t>	     D</a:t>
            </a:r>
            <a:r>
              <a:rPr lang="zh-CN" altLang="en-US" sz="2800" b="1" dirty="0">
                <a:latin typeface="黑体" panose="02010609060101010101" pitchFamily="49" charset="-122"/>
                <a:ea typeface="黑体" panose="02010609060101010101" pitchFamily="49" charset="-122"/>
              </a:rPr>
              <a:t>、</a:t>
            </a:r>
            <a:r>
              <a:rPr lang="en-US" altLang="zh-CN" sz="2800" b="1" dirty="0">
                <a:ea typeface="黑体" panose="02010609060101010101" pitchFamily="49" charset="-122"/>
              </a:rPr>
              <a:t>2</a:t>
            </a:r>
            <a:r>
              <a:rPr lang="en-US" altLang="zh-CN" sz="2800" b="1" baseline="30000" dirty="0">
                <a:ea typeface="黑体" panose="02010609060101010101" pitchFamily="49" charset="-122"/>
              </a:rPr>
              <a:t>n</a:t>
            </a:r>
            <a:r>
              <a:rPr lang="zh-CN" altLang="en-US" sz="2800" b="1" dirty="0">
                <a:ea typeface="黑体" panose="02010609060101010101" pitchFamily="49" charset="-122"/>
              </a:rPr>
              <a:t>－</a:t>
            </a:r>
            <a:r>
              <a:rPr lang="en-US" altLang="zh-CN" sz="2800" b="1" dirty="0">
                <a:ea typeface="黑体" panose="02010609060101010101" pitchFamily="49" charset="-122"/>
              </a:rPr>
              <a:t>1</a:t>
            </a:r>
          </a:p>
        </p:txBody>
      </p:sp>
      <p:sp>
        <p:nvSpPr>
          <p:cNvPr id="259087" name="Text Box 15"/>
          <p:cNvSpPr txBox="1"/>
          <p:nvPr/>
        </p:nvSpPr>
        <p:spPr>
          <a:xfrm>
            <a:off x="4478338" y="3867150"/>
            <a:ext cx="263525" cy="427038"/>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0000"/>
                </a:solidFill>
                <a:latin typeface="黑体" panose="02010609060101010101" pitchFamily="49" charset="-122"/>
                <a:ea typeface="黑体" panose="02010609060101010101" pitchFamily="49" charset="-122"/>
              </a:rPr>
              <a:t>C</a:t>
            </a:r>
          </a:p>
        </p:txBody>
      </p:sp>
      <p:sp>
        <p:nvSpPr>
          <p:cNvPr id="259088" name="Text Box 16"/>
          <p:cNvSpPr txBox="1"/>
          <p:nvPr/>
        </p:nvSpPr>
        <p:spPr>
          <a:xfrm>
            <a:off x="317500" y="4852988"/>
            <a:ext cx="8551863" cy="1281112"/>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0000"/>
                </a:solidFill>
                <a:ea typeface="楷体_GB2312"/>
              </a:rPr>
              <a:t>    </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、标准与或式是由（    ）构成的逻辑表达式。</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、最大项之积	         </a:t>
            </a:r>
            <a:r>
              <a:rPr lang="en-US" altLang="zh-CN" sz="2800" b="1" dirty="0">
                <a:latin typeface="黑体" panose="02010609060101010101" pitchFamily="49" charset="-122"/>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、最小项之积	</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C</a:t>
            </a:r>
            <a:r>
              <a:rPr lang="zh-CN" altLang="en-US" sz="2800" b="1" dirty="0">
                <a:latin typeface="黑体" panose="02010609060101010101" pitchFamily="49" charset="-122"/>
                <a:ea typeface="黑体" panose="02010609060101010101" pitchFamily="49" charset="-122"/>
              </a:rPr>
              <a:t>、最大项之和	         </a:t>
            </a:r>
            <a:r>
              <a:rPr lang="en-US" altLang="zh-CN" sz="2800" b="1" dirty="0">
                <a:latin typeface="黑体" panose="02010609060101010101" pitchFamily="49" charset="-122"/>
                <a:ea typeface="黑体" panose="02010609060101010101" pitchFamily="49" charset="-122"/>
              </a:rPr>
              <a:t>D</a:t>
            </a:r>
            <a:r>
              <a:rPr lang="zh-CN" altLang="en-US" sz="2800" b="1" dirty="0">
                <a:latin typeface="黑体" panose="02010609060101010101" pitchFamily="49" charset="-122"/>
                <a:ea typeface="黑体" panose="02010609060101010101" pitchFamily="49" charset="-122"/>
              </a:rPr>
              <a:t>、最小项之和</a:t>
            </a:r>
            <a:r>
              <a:rPr lang="zh-CN" altLang="en-US" sz="2800" dirty="0">
                <a:latin typeface="黑体" panose="02010609060101010101" pitchFamily="49" charset="-122"/>
                <a:ea typeface="黑体" panose="02010609060101010101" pitchFamily="49" charset="-122"/>
              </a:rPr>
              <a:t> </a:t>
            </a:r>
          </a:p>
        </p:txBody>
      </p:sp>
      <p:sp>
        <p:nvSpPr>
          <p:cNvPr id="259089" name="Text Box 17"/>
          <p:cNvSpPr txBox="1"/>
          <p:nvPr/>
        </p:nvSpPr>
        <p:spPr>
          <a:xfrm>
            <a:off x="4289425" y="4826000"/>
            <a:ext cx="234950" cy="427038"/>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0000"/>
                </a:solidFill>
                <a:latin typeface="黑体" panose="02010609060101010101" pitchFamily="49" charset="-122"/>
                <a:ea typeface="黑体" panose="02010609060101010101" pitchFamily="49" charset="-122"/>
              </a:rPr>
              <a:t>D</a:t>
            </a:r>
          </a:p>
        </p:txBody>
      </p:sp>
      <p:sp>
        <p:nvSpPr>
          <p:cNvPr id="259090" name="Text Box 18"/>
          <p:cNvSpPr txBox="1"/>
          <p:nvPr/>
        </p:nvSpPr>
        <p:spPr>
          <a:xfrm>
            <a:off x="5075238" y="2901950"/>
            <a:ext cx="1847850" cy="427038"/>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3300"/>
                </a:solidFill>
                <a:ea typeface="黑体" panose="02010609060101010101" pitchFamily="49" charset="-122"/>
              </a:rPr>
              <a:t>最简与或式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5"/>
                                        </p:tgtEl>
                                        <p:attrNameLst>
                                          <p:attrName>style.visibility</p:attrName>
                                        </p:attrNameLst>
                                      </p:cBhvr>
                                      <p:to>
                                        <p:strVal val="visible"/>
                                      </p:to>
                                    </p:set>
                                    <p:animEffect transition="in" filter="wipe(left)">
                                      <p:cBhvr>
                                        <p:cTn id="7" dur="500"/>
                                        <p:tgtEl>
                                          <p:spTgt spid="2590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9076"/>
                                        </p:tgtEl>
                                        <p:attrNameLst>
                                          <p:attrName>style.visibility</p:attrName>
                                        </p:attrNameLst>
                                      </p:cBhvr>
                                      <p:to>
                                        <p:strVal val="visible"/>
                                      </p:to>
                                    </p:set>
                                    <p:anim calcmode="lin" valueType="num">
                                      <p:cBhvr additive="base">
                                        <p:cTn id="12" dur="500" fill="hold"/>
                                        <p:tgtEl>
                                          <p:spTgt spid="259076"/>
                                        </p:tgtEl>
                                        <p:attrNameLst>
                                          <p:attrName>ppt_x</p:attrName>
                                        </p:attrNameLst>
                                      </p:cBhvr>
                                      <p:tavLst>
                                        <p:tav tm="0">
                                          <p:val>
                                            <p:strVal val="#ppt_x"/>
                                          </p:val>
                                        </p:tav>
                                        <p:tav tm="100000">
                                          <p:val>
                                            <p:strVal val="#ppt_x"/>
                                          </p:val>
                                        </p:tav>
                                      </p:tavLst>
                                    </p:anim>
                                    <p:anim calcmode="lin" valueType="num">
                                      <p:cBhvr additive="base">
                                        <p:cTn id="13" dur="500" fill="hold"/>
                                        <p:tgtEl>
                                          <p:spTgt spid="25907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9078"/>
                                        </p:tgtEl>
                                        <p:attrNameLst>
                                          <p:attrName>style.visibility</p:attrName>
                                        </p:attrNameLst>
                                      </p:cBhvr>
                                      <p:to>
                                        <p:strVal val="visible"/>
                                      </p:to>
                                    </p:set>
                                    <p:animEffect transition="in" filter="wipe(left)">
                                      <p:cBhvr>
                                        <p:cTn id="18" dur="500"/>
                                        <p:tgtEl>
                                          <p:spTgt spid="25907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59080"/>
                                        </p:tgtEl>
                                        <p:attrNameLst>
                                          <p:attrName>style.visibility</p:attrName>
                                        </p:attrNameLst>
                                      </p:cBhvr>
                                      <p:to>
                                        <p:strVal val="visible"/>
                                      </p:to>
                                    </p:set>
                                    <p:anim calcmode="lin" valueType="num">
                                      <p:cBhvr additive="base">
                                        <p:cTn id="23" dur="500" fill="hold"/>
                                        <p:tgtEl>
                                          <p:spTgt spid="259080"/>
                                        </p:tgtEl>
                                        <p:attrNameLst>
                                          <p:attrName>ppt_x</p:attrName>
                                        </p:attrNameLst>
                                      </p:cBhvr>
                                      <p:tavLst>
                                        <p:tav tm="0">
                                          <p:val>
                                            <p:strVal val="#ppt_x"/>
                                          </p:val>
                                        </p:tav>
                                        <p:tav tm="100000">
                                          <p:val>
                                            <p:strVal val="#ppt_x"/>
                                          </p:val>
                                        </p:tav>
                                      </p:tavLst>
                                    </p:anim>
                                    <p:anim calcmode="lin" valueType="num">
                                      <p:cBhvr additive="base">
                                        <p:cTn id="24" dur="500" fill="hold"/>
                                        <p:tgtEl>
                                          <p:spTgt spid="259080"/>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259079"/>
                                        </p:tgtEl>
                                        <p:attrNameLst>
                                          <p:attrName>style.visibility</p:attrName>
                                        </p:attrNameLst>
                                      </p:cBhvr>
                                      <p:to>
                                        <p:strVal val="visible"/>
                                      </p:to>
                                    </p:set>
                                    <p:anim calcmode="lin" valueType="num">
                                      <p:cBhvr additive="base">
                                        <p:cTn id="28" dur="500" fill="hold"/>
                                        <p:tgtEl>
                                          <p:spTgt spid="259079"/>
                                        </p:tgtEl>
                                        <p:attrNameLst>
                                          <p:attrName>ppt_x</p:attrName>
                                        </p:attrNameLst>
                                      </p:cBhvr>
                                      <p:tavLst>
                                        <p:tav tm="0">
                                          <p:val>
                                            <p:strVal val="#ppt_x"/>
                                          </p:val>
                                        </p:tav>
                                        <p:tav tm="100000">
                                          <p:val>
                                            <p:strVal val="#ppt_x"/>
                                          </p:val>
                                        </p:tav>
                                      </p:tavLst>
                                    </p:anim>
                                    <p:anim calcmode="lin" valueType="num">
                                      <p:cBhvr additive="base">
                                        <p:cTn id="29" dur="500" fill="hold"/>
                                        <p:tgtEl>
                                          <p:spTgt spid="25907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59082"/>
                                        </p:tgtEl>
                                        <p:attrNameLst>
                                          <p:attrName>style.visibility</p:attrName>
                                        </p:attrNameLst>
                                      </p:cBhvr>
                                      <p:to>
                                        <p:strVal val="visible"/>
                                      </p:to>
                                    </p:set>
                                    <p:animEffect transition="in" filter="wipe(left)">
                                      <p:cBhvr>
                                        <p:cTn id="34" dur="500"/>
                                        <p:tgtEl>
                                          <p:spTgt spid="25908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59090"/>
                                        </p:tgtEl>
                                        <p:attrNameLst>
                                          <p:attrName>style.visibility</p:attrName>
                                        </p:attrNameLst>
                                      </p:cBhvr>
                                      <p:to>
                                        <p:strVal val="visible"/>
                                      </p:to>
                                    </p:set>
                                    <p:anim calcmode="lin" valueType="num">
                                      <p:cBhvr additive="base">
                                        <p:cTn id="39" dur="500" fill="hold"/>
                                        <p:tgtEl>
                                          <p:spTgt spid="259090"/>
                                        </p:tgtEl>
                                        <p:attrNameLst>
                                          <p:attrName>ppt_x</p:attrName>
                                        </p:attrNameLst>
                                      </p:cBhvr>
                                      <p:tavLst>
                                        <p:tav tm="0">
                                          <p:val>
                                            <p:strVal val="#ppt_x"/>
                                          </p:val>
                                        </p:tav>
                                        <p:tav tm="100000">
                                          <p:val>
                                            <p:strVal val="#ppt_x"/>
                                          </p:val>
                                        </p:tav>
                                      </p:tavLst>
                                    </p:anim>
                                    <p:anim calcmode="lin" valueType="num">
                                      <p:cBhvr additive="base">
                                        <p:cTn id="40" dur="500" fill="hold"/>
                                        <p:tgtEl>
                                          <p:spTgt spid="25909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59085"/>
                                        </p:tgtEl>
                                        <p:attrNameLst>
                                          <p:attrName>style.visibility</p:attrName>
                                        </p:attrNameLst>
                                      </p:cBhvr>
                                      <p:to>
                                        <p:strVal val="visible"/>
                                      </p:to>
                                    </p:set>
                                    <p:animEffect transition="in" filter="wipe(left)">
                                      <p:cBhvr>
                                        <p:cTn id="45" dur="500"/>
                                        <p:tgtEl>
                                          <p:spTgt spid="25908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59086"/>
                                        </p:tgtEl>
                                        <p:attrNameLst>
                                          <p:attrName>style.visibility</p:attrName>
                                        </p:attrNameLst>
                                      </p:cBhvr>
                                      <p:to>
                                        <p:strVal val="visible"/>
                                      </p:to>
                                    </p:set>
                                    <p:animEffect transition="in" filter="wipe(left)">
                                      <p:cBhvr>
                                        <p:cTn id="50" dur="500"/>
                                        <p:tgtEl>
                                          <p:spTgt spid="259086"/>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59087"/>
                                        </p:tgtEl>
                                        <p:attrNameLst>
                                          <p:attrName>style.visibility</p:attrName>
                                        </p:attrNameLst>
                                      </p:cBhvr>
                                      <p:to>
                                        <p:strVal val="visible"/>
                                      </p:to>
                                    </p:set>
                                    <p:anim calcmode="lin" valueType="num">
                                      <p:cBhvr additive="base">
                                        <p:cTn id="55" dur="500" fill="hold"/>
                                        <p:tgtEl>
                                          <p:spTgt spid="259087"/>
                                        </p:tgtEl>
                                        <p:attrNameLst>
                                          <p:attrName>ppt_x</p:attrName>
                                        </p:attrNameLst>
                                      </p:cBhvr>
                                      <p:tavLst>
                                        <p:tav tm="0">
                                          <p:val>
                                            <p:strVal val="#ppt_x"/>
                                          </p:val>
                                        </p:tav>
                                        <p:tav tm="100000">
                                          <p:val>
                                            <p:strVal val="#ppt_x"/>
                                          </p:val>
                                        </p:tav>
                                      </p:tavLst>
                                    </p:anim>
                                    <p:anim calcmode="lin" valueType="num">
                                      <p:cBhvr additive="base">
                                        <p:cTn id="56" dur="500" fill="hold"/>
                                        <p:tgtEl>
                                          <p:spTgt spid="25908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59088"/>
                                        </p:tgtEl>
                                        <p:attrNameLst>
                                          <p:attrName>style.visibility</p:attrName>
                                        </p:attrNameLst>
                                      </p:cBhvr>
                                      <p:to>
                                        <p:strVal val="visible"/>
                                      </p:to>
                                    </p:set>
                                    <p:animEffect transition="in" filter="wipe(left)">
                                      <p:cBhvr>
                                        <p:cTn id="61" dur="500"/>
                                        <p:tgtEl>
                                          <p:spTgt spid="259088"/>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59089"/>
                                        </p:tgtEl>
                                        <p:attrNameLst>
                                          <p:attrName>style.visibility</p:attrName>
                                        </p:attrNameLst>
                                      </p:cBhvr>
                                      <p:to>
                                        <p:strVal val="visible"/>
                                      </p:to>
                                    </p:set>
                                    <p:anim calcmode="lin" valueType="num">
                                      <p:cBhvr additive="base">
                                        <p:cTn id="66" dur="500" fill="hold"/>
                                        <p:tgtEl>
                                          <p:spTgt spid="259089"/>
                                        </p:tgtEl>
                                        <p:attrNameLst>
                                          <p:attrName>ppt_x</p:attrName>
                                        </p:attrNameLst>
                                      </p:cBhvr>
                                      <p:tavLst>
                                        <p:tav tm="0">
                                          <p:val>
                                            <p:strVal val="#ppt_x"/>
                                          </p:val>
                                        </p:tav>
                                        <p:tav tm="100000">
                                          <p:val>
                                            <p:strVal val="#ppt_x"/>
                                          </p:val>
                                        </p:tav>
                                      </p:tavLst>
                                    </p:anim>
                                    <p:anim calcmode="lin" valueType="num">
                                      <p:cBhvr additive="base">
                                        <p:cTn id="67" dur="500" fill="hold"/>
                                        <p:tgtEl>
                                          <p:spTgt spid="2590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P spid="259076" grpId="0"/>
      <p:bldP spid="259078" grpId="0"/>
      <p:bldP spid="259079" grpId="0"/>
      <p:bldP spid="259080" grpId="0"/>
      <p:bldP spid="259082" grpId="0"/>
      <p:bldP spid="259085" grpId="0"/>
      <p:bldP spid="259086" grpId="0"/>
      <p:bldP spid="259087" grpId="0"/>
      <p:bldP spid="259088" grpId="0"/>
      <p:bldP spid="259089" grpId="0"/>
      <p:bldP spid="25909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87</a:t>
            </a:fld>
            <a:r>
              <a:rPr lang="zh-CN" altLang="en-US" sz="1400" dirty="0">
                <a:ea typeface="楷体_GB2312"/>
              </a:rPr>
              <a:t>）</a:t>
            </a:r>
          </a:p>
        </p:txBody>
      </p:sp>
      <p:sp>
        <p:nvSpPr>
          <p:cNvPr id="167939" name="Text Box 3"/>
          <p:cNvSpPr txBox="1"/>
          <p:nvPr/>
        </p:nvSpPr>
        <p:spPr>
          <a:xfrm>
            <a:off x="250825" y="1049338"/>
            <a:ext cx="8686800" cy="256222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sz="2800" dirty="0">
                <a:ea typeface="黑体" panose="02010609060101010101" pitchFamily="49" charset="-122"/>
              </a:rPr>
              <a:t>    </a:t>
            </a:r>
            <a:r>
              <a:rPr lang="zh-CN" altLang="en-US" sz="2800" b="1" dirty="0">
                <a:ea typeface="黑体" panose="02010609060101010101" pitchFamily="49" charset="-122"/>
              </a:rPr>
              <a:t>逻辑函数的卡诺图法化简也称为图形法化简。卡诺图法是由美国工程师卡诺（</a:t>
            </a:r>
            <a:r>
              <a:rPr lang="en-US" altLang="zh-CN" sz="2800" b="1" dirty="0">
                <a:ea typeface="黑体" panose="02010609060101010101" pitchFamily="49" charset="-122"/>
              </a:rPr>
              <a:t>Karnaugh</a:t>
            </a:r>
            <a:r>
              <a:rPr lang="zh-CN" altLang="en-US" sz="2800" b="1" dirty="0">
                <a:ea typeface="黑体" panose="02010609060101010101" pitchFamily="49" charset="-122"/>
              </a:rPr>
              <a:t>）于</a:t>
            </a:r>
            <a:r>
              <a:rPr lang="en-US" altLang="zh-CN" sz="2800" b="1" dirty="0">
                <a:ea typeface="黑体" panose="02010609060101010101" pitchFamily="49" charset="-122"/>
              </a:rPr>
              <a:t>1953</a:t>
            </a:r>
            <a:r>
              <a:rPr lang="zh-CN" altLang="en-US" sz="2800" b="1" dirty="0">
                <a:ea typeface="黑体" panose="02010609060101010101" pitchFamily="49" charset="-122"/>
              </a:rPr>
              <a:t>年提出来的。它比代数法化简形象直观，易于掌握，只要按照一定的规则，便可十分方便地将逻辑函数化为最简式。由于卡诺图化简法具有</a:t>
            </a:r>
            <a:r>
              <a:rPr lang="zh-CN" altLang="en-US" sz="2800" b="1" dirty="0">
                <a:solidFill>
                  <a:srgbClr val="CC3300"/>
                </a:solidFill>
                <a:ea typeface="黑体" panose="02010609060101010101" pitchFamily="49" charset="-122"/>
              </a:rPr>
              <a:t>简单、直观、容易掌握等优点，</a:t>
            </a:r>
            <a:r>
              <a:rPr lang="zh-CN" altLang="en-US" sz="2800" b="1" dirty="0">
                <a:ea typeface="黑体" panose="02010609060101010101" pitchFamily="49" charset="-122"/>
              </a:rPr>
              <a:t>在逻辑设计中得到广泛应用。</a:t>
            </a:r>
            <a:r>
              <a:rPr lang="zh-CN" altLang="en-US" sz="2400" dirty="0">
                <a:ea typeface="黑体" panose="02010609060101010101" pitchFamily="49" charset="-122"/>
              </a:rPr>
              <a:t> </a:t>
            </a:r>
          </a:p>
        </p:txBody>
      </p:sp>
      <p:sp>
        <p:nvSpPr>
          <p:cNvPr id="167940" name="Text Box 4"/>
          <p:cNvSpPr txBox="1"/>
          <p:nvPr/>
        </p:nvSpPr>
        <p:spPr>
          <a:xfrm>
            <a:off x="177800" y="3817938"/>
            <a:ext cx="8686800" cy="213518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sz="2800" dirty="0">
                <a:ea typeface="黑体" panose="02010609060101010101" pitchFamily="49" charset="-122"/>
              </a:rPr>
              <a:t>    </a:t>
            </a:r>
            <a:r>
              <a:rPr lang="zh-CN" altLang="en-US" sz="2800" b="1" dirty="0">
                <a:ea typeface="黑体" panose="02010609060101010101" pitchFamily="49" charset="-122"/>
              </a:rPr>
              <a:t>卡诺图是由真值表变换而来的一种方格图。卡诺图上的每一个方格代表真值表上的一行，因而代表一个最小项。真值表有多少行，卡诺图就有多少个方格。卡诺图不仅是逻辑函数的描述工具，而且还是逻辑函数化简的重要工具。</a:t>
            </a:r>
          </a:p>
        </p:txBody>
      </p:sp>
      <p:sp>
        <p:nvSpPr>
          <p:cNvPr id="119813" name="Text Box 6"/>
          <p:cNvSpPr txBox="1"/>
          <p:nvPr/>
        </p:nvSpPr>
        <p:spPr>
          <a:xfrm>
            <a:off x="441325" y="171450"/>
            <a:ext cx="747395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rgbClr val="0000FF"/>
                </a:solidFill>
                <a:latin typeface="黑体" panose="02010609060101010101" pitchFamily="49" charset="-122"/>
                <a:ea typeface="黑体" panose="02010609060101010101" pitchFamily="49" charset="-122"/>
              </a:rPr>
              <a:t>1.2.3  </a:t>
            </a:r>
            <a:r>
              <a:rPr lang="zh-CN" altLang="en-US" sz="3600" b="1" dirty="0">
                <a:solidFill>
                  <a:srgbClr val="0000FF"/>
                </a:solidFill>
                <a:latin typeface="黑体" panose="02010609060101010101" pitchFamily="49" charset="-122"/>
                <a:ea typeface="黑体" panose="02010609060101010101" pitchFamily="49" charset="-122"/>
              </a:rPr>
              <a:t>逻辑函数的图形化简法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39"/>
                                        </p:tgtEl>
                                        <p:attrNameLst>
                                          <p:attrName>style.visibility</p:attrName>
                                        </p:attrNameLst>
                                      </p:cBhvr>
                                      <p:to>
                                        <p:strVal val="visible"/>
                                      </p:to>
                                    </p:set>
                                    <p:animEffect transition="in" filter="blinds(horizontal)">
                                      <p:cBhvr>
                                        <p:cTn id="7" dur="500"/>
                                        <p:tgtEl>
                                          <p:spTgt spid="16793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7940"/>
                                        </p:tgtEl>
                                        <p:attrNameLst>
                                          <p:attrName>style.visibility</p:attrName>
                                        </p:attrNameLst>
                                      </p:cBhvr>
                                      <p:to>
                                        <p:strVal val="visible"/>
                                      </p:to>
                                    </p:set>
                                    <p:animEffect transition="in" filter="checkerboard(across)">
                                      <p:cBhvr>
                                        <p:cTn id="12" dur="500"/>
                                        <p:tgtEl>
                                          <p:spTgt spid="167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p:bldP spid="16794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88</a:t>
            </a:fld>
            <a:r>
              <a:rPr lang="zh-CN" altLang="en-US" sz="1400" dirty="0">
                <a:ea typeface="楷体_GB2312"/>
              </a:rPr>
              <a:t>）</a:t>
            </a:r>
          </a:p>
        </p:txBody>
      </p:sp>
      <p:sp>
        <p:nvSpPr>
          <p:cNvPr id="120835" name="Text Box 2"/>
          <p:cNvSpPr txBox="1"/>
          <p:nvPr/>
        </p:nvSpPr>
        <p:spPr>
          <a:xfrm>
            <a:off x="192088" y="203200"/>
            <a:ext cx="8686800" cy="22558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tx2"/>
                </a:solidFill>
                <a:ea typeface="黑体" panose="02010609060101010101" pitchFamily="49" charset="-122"/>
              </a:rPr>
              <a:t>    </a:t>
            </a:r>
            <a:r>
              <a:rPr lang="zh-CN" altLang="en-US" b="1" dirty="0">
                <a:solidFill>
                  <a:srgbClr val="CC3300"/>
                </a:solidFill>
                <a:latin typeface="黑体" panose="02010609060101010101" pitchFamily="49" charset="-122"/>
                <a:ea typeface="黑体" panose="02010609060101010101" pitchFamily="49" charset="-122"/>
              </a:rPr>
              <a:t>一、逻辑变量的卡诺图</a:t>
            </a:r>
          </a:p>
          <a:p>
            <a:pPr marL="0" lvl="0" indent="0" eaLnBrk="1" hangingPunct="1">
              <a:spcBef>
                <a:spcPct val="0"/>
              </a:spcBef>
              <a:buNone/>
            </a:pPr>
            <a:r>
              <a:rPr lang="zh-CN" altLang="en-US" sz="2800" dirty="0">
                <a:solidFill>
                  <a:srgbClr val="CC3300"/>
                </a:solidFill>
                <a:latin typeface="黑体" panose="02010609060101010101" pitchFamily="49" charset="-122"/>
                <a:ea typeface="黑体" panose="02010609060101010101" pitchFamily="49" charset="-122"/>
              </a:rPr>
              <a:t>  </a:t>
            </a:r>
            <a:r>
              <a:rPr lang="en-US" altLang="zh-CN" b="1" dirty="0">
                <a:solidFill>
                  <a:srgbClr val="CC3300"/>
                </a:solidFill>
                <a:latin typeface="黑体" panose="02010609060101010101" pitchFamily="49" charset="-122"/>
                <a:ea typeface="黑体" panose="02010609060101010101" pitchFamily="49" charset="-122"/>
              </a:rPr>
              <a:t>1</a:t>
            </a:r>
            <a:r>
              <a:rPr lang="zh-CN" altLang="en-US" b="1" dirty="0">
                <a:solidFill>
                  <a:srgbClr val="CC3300"/>
                </a:solidFill>
                <a:latin typeface="黑体" panose="02010609060101010101" pitchFamily="49" charset="-122"/>
                <a:ea typeface="黑体" panose="02010609060101010101" pitchFamily="49" charset="-122"/>
              </a:rPr>
              <a:t>、卡诺图的构成</a:t>
            </a:r>
          </a:p>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  卡诺图就是与变量的最小项对应的、变量按循环码顺序排列的方格图。</a:t>
            </a:r>
            <a:r>
              <a:rPr lang="en-US" altLang="zh-CN" sz="2800" b="1" dirty="0">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个逻辑变量有</a:t>
            </a:r>
            <a:r>
              <a:rPr lang="en-US" altLang="zh-CN" sz="2800" b="1" dirty="0">
                <a:ea typeface="黑体" panose="02010609060101010101" pitchFamily="49" charset="-122"/>
              </a:rPr>
              <a:t>2</a:t>
            </a:r>
            <a:r>
              <a:rPr lang="en-US" altLang="zh-CN" sz="2800" b="1" baseline="30000" dirty="0">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组合，最小项就有</a:t>
            </a:r>
            <a:r>
              <a:rPr lang="en-US" altLang="zh-CN" sz="2800" b="1" dirty="0">
                <a:ea typeface="黑体" panose="02010609060101010101" pitchFamily="49" charset="-122"/>
              </a:rPr>
              <a:t>2</a:t>
            </a:r>
            <a:r>
              <a:rPr lang="en-US" altLang="zh-CN" sz="2800" b="1" baseline="30000" dirty="0">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个，卡诺图也相应有</a:t>
            </a:r>
            <a:r>
              <a:rPr lang="en-US" altLang="zh-CN" sz="2800" b="1" dirty="0">
                <a:ea typeface="黑体" panose="02010609060101010101" pitchFamily="49" charset="-122"/>
              </a:rPr>
              <a:t>2</a:t>
            </a:r>
            <a:r>
              <a:rPr lang="en-US" altLang="zh-CN" sz="2800" b="1" baseline="30000" dirty="0">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个小方格。</a:t>
            </a:r>
            <a:r>
              <a:rPr lang="zh-CN" altLang="en-US" sz="2800" b="1" dirty="0">
                <a:solidFill>
                  <a:schemeClr val="tx2"/>
                </a:solidFill>
                <a:latin typeface="黑体" panose="02010609060101010101" pitchFamily="49" charset="-122"/>
                <a:ea typeface="黑体" panose="02010609060101010101" pitchFamily="49" charset="-122"/>
              </a:rPr>
              <a:t> </a:t>
            </a:r>
          </a:p>
        </p:txBody>
      </p:sp>
      <p:sp>
        <p:nvSpPr>
          <p:cNvPr id="207875" name="Text Box 3"/>
          <p:cNvSpPr txBox="1"/>
          <p:nvPr/>
        </p:nvSpPr>
        <p:spPr>
          <a:xfrm>
            <a:off x="207963" y="2498725"/>
            <a:ext cx="8640762"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sz="2400" dirty="0">
                <a:ea typeface="楷体_GB2312"/>
              </a:rPr>
              <a:t>     </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变量卡诺图如图</a:t>
            </a: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(c)</a:t>
            </a:r>
            <a:r>
              <a:rPr lang="zh-CN" altLang="en-US" sz="2800" b="1" dirty="0">
                <a:latin typeface="黑体" panose="02010609060101010101" pitchFamily="49" charset="-122"/>
                <a:ea typeface="黑体" panose="02010609060101010101" pitchFamily="49" charset="-122"/>
              </a:rPr>
              <a:t>所示。</a:t>
            </a:r>
          </a:p>
        </p:txBody>
      </p:sp>
      <p:grpSp>
        <p:nvGrpSpPr>
          <p:cNvPr id="207876" name="Group 4"/>
          <p:cNvGrpSpPr/>
          <p:nvPr/>
        </p:nvGrpSpPr>
        <p:grpSpPr>
          <a:xfrm>
            <a:off x="130175" y="3276600"/>
            <a:ext cx="1752600" cy="2178050"/>
            <a:chOff x="720" y="2324"/>
            <a:chExt cx="1104" cy="1372"/>
          </a:xfrm>
        </p:grpSpPr>
        <p:grpSp>
          <p:nvGrpSpPr>
            <p:cNvPr id="120906" name="Group 5"/>
            <p:cNvGrpSpPr/>
            <p:nvPr/>
          </p:nvGrpSpPr>
          <p:grpSpPr>
            <a:xfrm>
              <a:off x="720" y="2324"/>
              <a:ext cx="1104" cy="1036"/>
              <a:chOff x="1200" y="2448"/>
              <a:chExt cx="1104" cy="1036"/>
            </a:xfrm>
          </p:grpSpPr>
          <p:sp>
            <p:nvSpPr>
              <p:cNvPr id="120908" name="Line 6"/>
              <p:cNvSpPr/>
              <p:nvPr/>
            </p:nvSpPr>
            <p:spPr>
              <a:xfrm>
                <a:off x="1296" y="2592"/>
                <a:ext cx="240" cy="240"/>
              </a:xfrm>
              <a:prstGeom prst="line">
                <a:avLst/>
              </a:prstGeom>
              <a:ln w="12700" cap="flat" cmpd="sng">
                <a:solidFill>
                  <a:schemeClr val="tx1"/>
                </a:solidFill>
                <a:prstDash val="solid"/>
                <a:headEnd type="none" w="med" len="med"/>
                <a:tailEnd type="none" w="med" len="med"/>
              </a:ln>
            </p:spPr>
          </p:sp>
          <p:grpSp>
            <p:nvGrpSpPr>
              <p:cNvPr id="120909" name="Group 7"/>
              <p:cNvGrpSpPr/>
              <p:nvPr/>
            </p:nvGrpSpPr>
            <p:grpSpPr>
              <a:xfrm>
                <a:off x="1200" y="2448"/>
                <a:ext cx="1104" cy="1036"/>
                <a:chOff x="1200" y="2448"/>
                <a:chExt cx="1104" cy="1036"/>
              </a:xfrm>
            </p:grpSpPr>
            <p:sp>
              <p:nvSpPr>
                <p:cNvPr id="120910" name="Rectangle 8"/>
                <p:cNvSpPr/>
                <p:nvPr/>
              </p:nvSpPr>
              <p:spPr>
                <a:xfrm>
                  <a:off x="1920" y="315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3</a:t>
                  </a:r>
                  <a:r>
                    <a:rPr lang="en-US" altLang="zh-CN" sz="2400" dirty="0">
                      <a:ea typeface="楷体_GB2312"/>
                    </a:rPr>
                    <a:t> </a:t>
                  </a:r>
                </a:p>
              </p:txBody>
            </p:sp>
            <p:sp>
              <p:nvSpPr>
                <p:cNvPr id="120911" name="Rectangle 9"/>
                <p:cNvSpPr/>
                <p:nvPr/>
              </p:nvSpPr>
              <p:spPr>
                <a:xfrm>
                  <a:off x="1536" y="315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2</a:t>
                  </a:r>
                  <a:r>
                    <a:rPr lang="en-US" altLang="zh-CN" sz="2400" dirty="0">
                      <a:ea typeface="楷体_GB2312"/>
                    </a:rPr>
                    <a:t> </a:t>
                  </a:r>
                </a:p>
              </p:txBody>
            </p:sp>
            <p:sp>
              <p:nvSpPr>
                <p:cNvPr id="120912" name="Rectangle 10"/>
                <p:cNvSpPr/>
                <p:nvPr/>
              </p:nvSpPr>
              <p:spPr>
                <a:xfrm>
                  <a:off x="1920" y="283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1 </a:t>
                  </a:r>
                </a:p>
              </p:txBody>
            </p:sp>
            <p:sp>
              <p:nvSpPr>
                <p:cNvPr id="120913" name="Rectangle 11"/>
                <p:cNvSpPr/>
                <p:nvPr/>
              </p:nvSpPr>
              <p:spPr>
                <a:xfrm>
                  <a:off x="1536" y="283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0</a:t>
                  </a:r>
                  <a:r>
                    <a:rPr lang="en-US" altLang="zh-CN" sz="2400" dirty="0">
                      <a:ea typeface="楷体_GB2312"/>
                    </a:rPr>
                    <a:t> </a:t>
                  </a:r>
                </a:p>
              </p:txBody>
            </p:sp>
            <p:sp>
              <p:nvSpPr>
                <p:cNvPr id="120914" name="Line 12"/>
                <p:cNvSpPr/>
                <p:nvPr/>
              </p:nvSpPr>
              <p:spPr>
                <a:xfrm>
                  <a:off x="1536" y="2832"/>
                  <a:ext cx="768" cy="0"/>
                </a:xfrm>
                <a:prstGeom prst="line">
                  <a:avLst/>
                </a:prstGeom>
                <a:ln w="12700" cap="sq" cmpd="sng">
                  <a:solidFill>
                    <a:schemeClr val="tx1"/>
                  </a:solidFill>
                  <a:prstDash val="solid"/>
                  <a:headEnd type="none" w="med" len="med"/>
                  <a:tailEnd type="none" w="med" len="med"/>
                </a:ln>
              </p:spPr>
            </p:sp>
            <p:sp>
              <p:nvSpPr>
                <p:cNvPr id="120915" name="Line 13"/>
                <p:cNvSpPr/>
                <p:nvPr/>
              </p:nvSpPr>
              <p:spPr>
                <a:xfrm>
                  <a:off x="1536" y="3158"/>
                  <a:ext cx="768" cy="0"/>
                </a:xfrm>
                <a:prstGeom prst="line">
                  <a:avLst/>
                </a:prstGeom>
                <a:ln w="12700" cap="flat" cmpd="sng">
                  <a:solidFill>
                    <a:schemeClr val="tx1"/>
                  </a:solidFill>
                  <a:prstDash val="solid"/>
                  <a:headEnd type="none" w="med" len="med"/>
                  <a:tailEnd type="none" w="med" len="med"/>
                </a:ln>
              </p:spPr>
            </p:sp>
            <p:sp>
              <p:nvSpPr>
                <p:cNvPr id="120916" name="Line 14"/>
                <p:cNvSpPr/>
                <p:nvPr/>
              </p:nvSpPr>
              <p:spPr>
                <a:xfrm>
                  <a:off x="1536" y="3484"/>
                  <a:ext cx="768" cy="0"/>
                </a:xfrm>
                <a:prstGeom prst="line">
                  <a:avLst/>
                </a:prstGeom>
                <a:ln w="12700" cap="sq" cmpd="sng">
                  <a:solidFill>
                    <a:schemeClr val="tx1"/>
                  </a:solidFill>
                  <a:prstDash val="solid"/>
                  <a:headEnd type="none" w="med" len="med"/>
                  <a:tailEnd type="none" w="med" len="med"/>
                </a:ln>
              </p:spPr>
            </p:sp>
            <p:sp>
              <p:nvSpPr>
                <p:cNvPr id="120917" name="Line 15"/>
                <p:cNvSpPr/>
                <p:nvPr/>
              </p:nvSpPr>
              <p:spPr>
                <a:xfrm>
                  <a:off x="1536" y="2832"/>
                  <a:ext cx="0" cy="652"/>
                </a:xfrm>
                <a:prstGeom prst="line">
                  <a:avLst/>
                </a:prstGeom>
                <a:ln w="12700" cap="sq" cmpd="sng">
                  <a:solidFill>
                    <a:schemeClr val="tx1"/>
                  </a:solidFill>
                  <a:prstDash val="solid"/>
                  <a:headEnd type="none" w="med" len="med"/>
                  <a:tailEnd type="none" w="med" len="med"/>
                </a:ln>
              </p:spPr>
            </p:sp>
            <p:sp>
              <p:nvSpPr>
                <p:cNvPr id="120918" name="Line 16"/>
                <p:cNvSpPr/>
                <p:nvPr/>
              </p:nvSpPr>
              <p:spPr>
                <a:xfrm>
                  <a:off x="1920" y="2832"/>
                  <a:ext cx="0" cy="652"/>
                </a:xfrm>
                <a:prstGeom prst="line">
                  <a:avLst/>
                </a:prstGeom>
                <a:ln w="12700" cap="flat" cmpd="sng">
                  <a:solidFill>
                    <a:schemeClr val="tx1"/>
                  </a:solidFill>
                  <a:prstDash val="solid"/>
                  <a:headEnd type="none" w="med" len="med"/>
                  <a:tailEnd type="none" w="med" len="med"/>
                </a:ln>
              </p:spPr>
            </p:sp>
            <p:sp>
              <p:nvSpPr>
                <p:cNvPr id="120919" name="Line 17"/>
                <p:cNvSpPr/>
                <p:nvPr/>
              </p:nvSpPr>
              <p:spPr>
                <a:xfrm>
                  <a:off x="2304" y="2832"/>
                  <a:ext cx="0" cy="652"/>
                </a:xfrm>
                <a:prstGeom prst="line">
                  <a:avLst/>
                </a:prstGeom>
                <a:ln w="12700" cap="sq" cmpd="sng">
                  <a:solidFill>
                    <a:schemeClr val="tx1"/>
                  </a:solidFill>
                  <a:prstDash val="solid"/>
                  <a:headEnd type="none" w="med" len="med"/>
                  <a:tailEnd type="none" w="med" len="med"/>
                </a:ln>
              </p:spPr>
            </p:sp>
            <p:sp>
              <p:nvSpPr>
                <p:cNvPr id="120920" name="Text Box 18"/>
                <p:cNvSpPr txBox="1"/>
                <p:nvPr/>
              </p:nvSpPr>
              <p:spPr>
                <a:xfrm>
                  <a:off x="1344" y="2448"/>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B</a:t>
                  </a:r>
                </a:p>
              </p:txBody>
            </p:sp>
            <p:sp>
              <p:nvSpPr>
                <p:cNvPr id="120921" name="Text Box 19"/>
                <p:cNvSpPr txBox="1"/>
                <p:nvPr/>
              </p:nvSpPr>
              <p:spPr>
                <a:xfrm>
                  <a:off x="1200" y="2610"/>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a:t>
                  </a:r>
                </a:p>
              </p:txBody>
            </p:sp>
            <p:sp>
              <p:nvSpPr>
                <p:cNvPr id="120922" name="Text Box 20"/>
                <p:cNvSpPr txBox="1"/>
                <p:nvPr/>
              </p:nvSpPr>
              <p:spPr>
                <a:xfrm>
                  <a:off x="1632" y="2574"/>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a:t>
                  </a:r>
                </a:p>
              </p:txBody>
            </p:sp>
            <p:sp>
              <p:nvSpPr>
                <p:cNvPr id="120923" name="Text Box 21"/>
                <p:cNvSpPr txBox="1"/>
                <p:nvPr/>
              </p:nvSpPr>
              <p:spPr>
                <a:xfrm>
                  <a:off x="2016" y="2562"/>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a:t>
                  </a:r>
                </a:p>
              </p:txBody>
            </p:sp>
            <p:sp>
              <p:nvSpPr>
                <p:cNvPr id="120924" name="Text Box 22"/>
                <p:cNvSpPr txBox="1"/>
                <p:nvPr/>
              </p:nvSpPr>
              <p:spPr>
                <a:xfrm>
                  <a:off x="1320" y="3177"/>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a:t>
                  </a:r>
                </a:p>
              </p:txBody>
            </p:sp>
            <p:sp>
              <p:nvSpPr>
                <p:cNvPr id="120925" name="Text Box 23"/>
                <p:cNvSpPr txBox="1"/>
                <p:nvPr/>
              </p:nvSpPr>
              <p:spPr>
                <a:xfrm>
                  <a:off x="1314" y="2871"/>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a:t>
                  </a:r>
                </a:p>
              </p:txBody>
            </p:sp>
          </p:grpSp>
        </p:grpSp>
        <p:sp>
          <p:nvSpPr>
            <p:cNvPr id="120907" name="Text Box 24"/>
            <p:cNvSpPr txBox="1"/>
            <p:nvPr/>
          </p:nvSpPr>
          <p:spPr>
            <a:xfrm>
              <a:off x="1218" y="3408"/>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 a ) </a:t>
              </a:r>
            </a:p>
          </p:txBody>
        </p:sp>
      </p:grpSp>
      <p:grpSp>
        <p:nvGrpSpPr>
          <p:cNvPr id="207897" name="Group 25"/>
          <p:cNvGrpSpPr/>
          <p:nvPr/>
        </p:nvGrpSpPr>
        <p:grpSpPr>
          <a:xfrm>
            <a:off x="2109788" y="3206750"/>
            <a:ext cx="3048000" cy="2238375"/>
            <a:chOff x="3540" y="912"/>
            <a:chExt cx="1920" cy="1410"/>
          </a:xfrm>
        </p:grpSpPr>
        <p:sp>
          <p:nvSpPr>
            <p:cNvPr id="120880" name="Text Box 26"/>
            <p:cNvSpPr txBox="1"/>
            <p:nvPr/>
          </p:nvSpPr>
          <p:spPr>
            <a:xfrm>
              <a:off x="3684" y="1392"/>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a:t>
              </a:r>
            </a:p>
          </p:txBody>
        </p:sp>
        <p:sp>
          <p:nvSpPr>
            <p:cNvPr id="120881" name="Rectangle 27"/>
            <p:cNvSpPr/>
            <p:nvPr/>
          </p:nvSpPr>
          <p:spPr>
            <a:xfrm>
              <a:off x="5076" y="1670"/>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6</a:t>
              </a:r>
            </a:p>
          </p:txBody>
        </p:sp>
        <p:sp>
          <p:nvSpPr>
            <p:cNvPr id="120882" name="Rectangle 28"/>
            <p:cNvSpPr/>
            <p:nvPr/>
          </p:nvSpPr>
          <p:spPr>
            <a:xfrm>
              <a:off x="5076" y="1344"/>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2</a:t>
              </a:r>
            </a:p>
          </p:txBody>
        </p:sp>
        <p:sp>
          <p:nvSpPr>
            <p:cNvPr id="120883" name="Rectangle 29"/>
            <p:cNvSpPr/>
            <p:nvPr/>
          </p:nvSpPr>
          <p:spPr>
            <a:xfrm>
              <a:off x="4692" y="1670"/>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7</a:t>
              </a:r>
            </a:p>
          </p:txBody>
        </p:sp>
        <p:sp>
          <p:nvSpPr>
            <p:cNvPr id="120884" name="Rectangle 30"/>
            <p:cNvSpPr/>
            <p:nvPr/>
          </p:nvSpPr>
          <p:spPr>
            <a:xfrm>
              <a:off x="4692" y="1344"/>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3</a:t>
              </a:r>
            </a:p>
          </p:txBody>
        </p:sp>
        <p:sp>
          <p:nvSpPr>
            <p:cNvPr id="120885" name="Rectangle 31"/>
            <p:cNvSpPr/>
            <p:nvPr/>
          </p:nvSpPr>
          <p:spPr>
            <a:xfrm>
              <a:off x="4308" y="1670"/>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5</a:t>
              </a:r>
              <a:r>
                <a:rPr lang="en-US" altLang="zh-CN" sz="2400" dirty="0">
                  <a:ea typeface="楷体_GB2312"/>
                </a:rPr>
                <a:t> </a:t>
              </a:r>
            </a:p>
          </p:txBody>
        </p:sp>
        <p:sp>
          <p:nvSpPr>
            <p:cNvPr id="120886" name="Rectangle 32"/>
            <p:cNvSpPr/>
            <p:nvPr/>
          </p:nvSpPr>
          <p:spPr>
            <a:xfrm>
              <a:off x="3924" y="1670"/>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4</a:t>
              </a:r>
              <a:r>
                <a:rPr lang="en-US" altLang="zh-CN" sz="2400" dirty="0">
                  <a:ea typeface="楷体_GB2312"/>
                </a:rPr>
                <a:t> </a:t>
              </a:r>
            </a:p>
          </p:txBody>
        </p:sp>
        <p:sp>
          <p:nvSpPr>
            <p:cNvPr id="120887" name="Rectangle 33"/>
            <p:cNvSpPr/>
            <p:nvPr/>
          </p:nvSpPr>
          <p:spPr>
            <a:xfrm>
              <a:off x="4308" y="1344"/>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1</a:t>
              </a:r>
            </a:p>
          </p:txBody>
        </p:sp>
        <p:sp>
          <p:nvSpPr>
            <p:cNvPr id="120888" name="Rectangle 34"/>
            <p:cNvSpPr/>
            <p:nvPr/>
          </p:nvSpPr>
          <p:spPr>
            <a:xfrm>
              <a:off x="3924" y="1344"/>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0</a:t>
              </a:r>
              <a:r>
                <a:rPr lang="en-US" altLang="zh-CN" sz="2400" dirty="0">
                  <a:ea typeface="楷体_GB2312"/>
                </a:rPr>
                <a:t> </a:t>
              </a:r>
            </a:p>
          </p:txBody>
        </p:sp>
        <p:sp>
          <p:nvSpPr>
            <p:cNvPr id="120889" name="Line 35"/>
            <p:cNvSpPr/>
            <p:nvPr/>
          </p:nvSpPr>
          <p:spPr>
            <a:xfrm>
              <a:off x="3924" y="1344"/>
              <a:ext cx="1536" cy="0"/>
            </a:xfrm>
            <a:prstGeom prst="line">
              <a:avLst/>
            </a:prstGeom>
            <a:ln w="12700" cap="sq" cmpd="sng">
              <a:solidFill>
                <a:schemeClr val="tx1"/>
              </a:solidFill>
              <a:prstDash val="solid"/>
              <a:headEnd type="none" w="med" len="med"/>
              <a:tailEnd type="none" w="med" len="med"/>
            </a:ln>
          </p:spPr>
        </p:sp>
        <p:sp>
          <p:nvSpPr>
            <p:cNvPr id="120890" name="Line 36"/>
            <p:cNvSpPr/>
            <p:nvPr/>
          </p:nvSpPr>
          <p:spPr>
            <a:xfrm>
              <a:off x="3924" y="1670"/>
              <a:ext cx="1536" cy="0"/>
            </a:xfrm>
            <a:prstGeom prst="line">
              <a:avLst/>
            </a:prstGeom>
            <a:ln w="12700" cap="flat" cmpd="sng">
              <a:solidFill>
                <a:schemeClr val="tx1"/>
              </a:solidFill>
              <a:prstDash val="solid"/>
              <a:headEnd type="none" w="med" len="med"/>
              <a:tailEnd type="none" w="med" len="med"/>
            </a:ln>
          </p:spPr>
        </p:sp>
        <p:sp>
          <p:nvSpPr>
            <p:cNvPr id="120891" name="Line 37"/>
            <p:cNvSpPr/>
            <p:nvPr/>
          </p:nvSpPr>
          <p:spPr>
            <a:xfrm>
              <a:off x="3924" y="1996"/>
              <a:ext cx="1536" cy="0"/>
            </a:xfrm>
            <a:prstGeom prst="line">
              <a:avLst/>
            </a:prstGeom>
            <a:ln w="12700" cap="sq" cmpd="sng">
              <a:solidFill>
                <a:schemeClr val="tx1"/>
              </a:solidFill>
              <a:prstDash val="solid"/>
              <a:headEnd type="none" w="med" len="med"/>
              <a:tailEnd type="none" w="med" len="med"/>
            </a:ln>
          </p:spPr>
        </p:sp>
        <p:sp>
          <p:nvSpPr>
            <p:cNvPr id="120892" name="Line 38"/>
            <p:cNvSpPr/>
            <p:nvPr/>
          </p:nvSpPr>
          <p:spPr>
            <a:xfrm>
              <a:off x="3924" y="1344"/>
              <a:ext cx="0" cy="652"/>
            </a:xfrm>
            <a:prstGeom prst="line">
              <a:avLst/>
            </a:prstGeom>
            <a:ln w="12700" cap="sq" cmpd="sng">
              <a:solidFill>
                <a:schemeClr val="tx1"/>
              </a:solidFill>
              <a:prstDash val="solid"/>
              <a:headEnd type="none" w="med" len="med"/>
              <a:tailEnd type="none" w="med" len="med"/>
            </a:ln>
          </p:spPr>
        </p:sp>
        <p:sp>
          <p:nvSpPr>
            <p:cNvPr id="120893" name="Line 39"/>
            <p:cNvSpPr/>
            <p:nvPr/>
          </p:nvSpPr>
          <p:spPr>
            <a:xfrm>
              <a:off x="4308" y="1344"/>
              <a:ext cx="0" cy="652"/>
            </a:xfrm>
            <a:prstGeom prst="line">
              <a:avLst/>
            </a:prstGeom>
            <a:ln w="12700" cap="flat" cmpd="sng">
              <a:solidFill>
                <a:schemeClr val="tx1"/>
              </a:solidFill>
              <a:prstDash val="solid"/>
              <a:headEnd type="none" w="med" len="med"/>
              <a:tailEnd type="none" w="med" len="med"/>
            </a:ln>
          </p:spPr>
        </p:sp>
        <p:sp>
          <p:nvSpPr>
            <p:cNvPr id="120894" name="Line 40"/>
            <p:cNvSpPr/>
            <p:nvPr/>
          </p:nvSpPr>
          <p:spPr>
            <a:xfrm>
              <a:off x="5460" y="1344"/>
              <a:ext cx="0" cy="652"/>
            </a:xfrm>
            <a:prstGeom prst="line">
              <a:avLst/>
            </a:prstGeom>
            <a:ln w="12700" cap="sq" cmpd="sng">
              <a:solidFill>
                <a:schemeClr val="tx1"/>
              </a:solidFill>
              <a:prstDash val="solid"/>
              <a:headEnd type="none" w="med" len="med"/>
              <a:tailEnd type="none" w="med" len="med"/>
            </a:ln>
          </p:spPr>
        </p:sp>
        <p:sp>
          <p:nvSpPr>
            <p:cNvPr id="120895" name="Line 41"/>
            <p:cNvSpPr/>
            <p:nvPr/>
          </p:nvSpPr>
          <p:spPr>
            <a:xfrm>
              <a:off x="4692" y="1344"/>
              <a:ext cx="0" cy="652"/>
            </a:xfrm>
            <a:prstGeom prst="line">
              <a:avLst/>
            </a:prstGeom>
            <a:ln w="12700" cap="flat" cmpd="sng">
              <a:solidFill>
                <a:schemeClr val="tx1"/>
              </a:solidFill>
              <a:prstDash val="solid"/>
              <a:headEnd type="none" w="med" len="med"/>
              <a:tailEnd type="none" w="med" len="med"/>
            </a:ln>
          </p:spPr>
        </p:sp>
        <p:sp>
          <p:nvSpPr>
            <p:cNvPr id="120896" name="Line 42"/>
            <p:cNvSpPr/>
            <p:nvPr/>
          </p:nvSpPr>
          <p:spPr>
            <a:xfrm>
              <a:off x="5076" y="1344"/>
              <a:ext cx="0" cy="652"/>
            </a:xfrm>
            <a:prstGeom prst="line">
              <a:avLst/>
            </a:prstGeom>
            <a:ln w="12700" cap="flat" cmpd="sng">
              <a:solidFill>
                <a:schemeClr val="tx1"/>
              </a:solidFill>
              <a:prstDash val="solid"/>
              <a:headEnd type="none" w="med" len="med"/>
              <a:tailEnd type="none" w="med" len="med"/>
            </a:ln>
          </p:spPr>
        </p:sp>
        <p:sp>
          <p:nvSpPr>
            <p:cNvPr id="120897" name="Line 43"/>
            <p:cNvSpPr/>
            <p:nvPr/>
          </p:nvSpPr>
          <p:spPr>
            <a:xfrm>
              <a:off x="3684" y="1104"/>
              <a:ext cx="240" cy="240"/>
            </a:xfrm>
            <a:prstGeom prst="line">
              <a:avLst/>
            </a:prstGeom>
            <a:ln w="12700" cap="flat" cmpd="sng">
              <a:solidFill>
                <a:schemeClr val="tx1"/>
              </a:solidFill>
              <a:prstDash val="solid"/>
              <a:headEnd type="none" w="med" len="med"/>
              <a:tailEnd type="none" w="med" len="med"/>
            </a:ln>
          </p:spPr>
        </p:sp>
        <p:sp>
          <p:nvSpPr>
            <p:cNvPr id="120898" name="Text Box 44"/>
            <p:cNvSpPr txBox="1"/>
            <p:nvPr/>
          </p:nvSpPr>
          <p:spPr>
            <a:xfrm>
              <a:off x="3693" y="1680"/>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a:t>
              </a:r>
            </a:p>
          </p:txBody>
        </p:sp>
        <p:sp>
          <p:nvSpPr>
            <p:cNvPr id="120899" name="Text Box 45"/>
            <p:cNvSpPr txBox="1"/>
            <p:nvPr/>
          </p:nvSpPr>
          <p:spPr>
            <a:xfrm>
              <a:off x="3972" y="1065"/>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20900" name="Text Box 46"/>
            <p:cNvSpPr txBox="1"/>
            <p:nvPr/>
          </p:nvSpPr>
          <p:spPr>
            <a:xfrm>
              <a:off x="4356" y="105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20901" name="Text Box 47"/>
            <p:cNvSpPr txBox="1"/>
            <p:nvPr/>
          </p:nvSpPr>
          <p:spPr>
            <a:xfrm>
              <a:off x="4740" y="105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20902" name="Text Box 48"/>
            <p:cNvSpPr txBox="1"/>
            <p:nvPr/>
          </p:nvSpPr>
          <p:spPr>
            <a:xfrm>
              <a:off x="5124" y="105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20903" name="Text Box 49"/>
            <p:cNvSpPr txBox="1"/>
            <p:nvPr/>
          </p:nvSpPr>
          <p:spPr>
            <a:xfrm>
              <a:off x="3685" y="912"/>
              <a:ext cx="37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BC</a:t>
              </a:r>
            </a:p>
          </p:txBody>
        </p:sp>
        <p:sp>
          <p:nvSpPr>
            <p:cNvPr id="120904" name="Text Box 50"/>
            <p:cNvSpPr txBox="1"/>
            <p:nvPr/>
          </p:nvSpPr>
          <p:spPr>
            <a:xfrm>
              <a:off x="3540" y="1104"/>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a:t>
              </a:r>
            </a:p>
          </p:txBody>
        </p:sp>
        <p:sp>
          <p:nvSpPr>
            <p:cNvPr id="120905" name="Text Box 51"/>
            <p:cNvSpPr txBox="1"/>
            <p:nvPr/>
          </p:nvSpPr>
          <p:spPr>
            <a:xfrm>
              <a:off x="4473" y="2034"/>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 b ) </a:t>
              </a:r>
            </a:p>
          </p:txBody>
        </p:sp>
      </p:grpSp>
      <p:grpSp>
        <p:nvGrpSpPr>
          <p:cNvPr id="207924" name="Group 52"/>
          <p:cNvGrpSpPr/>
          <p:nvPr/>
        </p:nvGrpSpPr>
        <p:grpSpPr>
          <a:xfrm>
            <a:off x="5316538" y="3195638"/>
            <a:ext cx="3659187" cy="3324225"/>
            <a:chOff x="336" y="1248"/>
            <a:chExt cx="2305" cy="2094"/>
          </a:xfrm>
        </p:grpSpPr>
        <p:grpSp>
          <p:nvGrpSpPr>
            <p:cNvPr id="120841" name="Group 53"/>
            <p:cNvGrpSpPr/>
            <p:nvPr/>
          </p:nvGrpSpPr>
          <p:grpSpPr>
            <a:xfrm>
              <a:off x="336" y="1248"/>
              <a:ext cx="2305" cy="1758"/>
              <a:chOff x="336" y="1248"/>
              <a:chExt cx="2305" cy="1758"/>
            </a:xfrm>
          </p:grpSpPr>
          <p:sp>
            <p:nvSpPr>
              <p:cNvPr id="120843" name="Rectangle 54"/>
              <p:cNvSpPr/>
              <p:nvPr/>
            </p:nvSpPr>
            <p:spPr>
              <a:xfrm>
                <a:off x="2183" y="2680"/>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10</a:t>
                </a:r>
              </a:p>
            </p:txBody>
          </p:sp>
          <p:sp>
            <p:nvSpPr>
              <p:cNvPr id="120844" name="Rectangle 55"/>
              <p:cNvSpPr/>
              <p:nvPr/>
            </p:nvSpPr>
            <p:spPr>
              <a:xfrm>
                <a:off x="1724" y="2680"/>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11</a:t>
                </a:r>
              </a:p>
            </p:txBody>
          </p:sp>
          <p:sp>
            <p:nvSpPr>
              <p:cNvPr id="120845" name="Rectangle 56"/>
              <p:cNvSpPr/>
              <p:nvPr/>
            </p:nvSpPr>
            <p:spPr>
              <a:xfrm>
                <a:off x="1266" y="2680"/>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9</a:t>
                </a:r>
              </a:p>
            </p:txBody>
          </p:sp>
          <p:sp>
            <p:nvSpPr>
              <p:cNvPr id="120846" name="Rectangle 57"/>
              <p:cNvSpPr/>
              <p:nvPr/>
            </p:nvSpPr>
            <p:spPr>
              <a:xfrm>
                <a:off x="807" y="2680"/>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8</a:t>
                </a:r>
              </a:p>
            </p:txBody>
          </p:sp>
          <p:sp>
            <p:nvSpPr>
              <p:cNvPr id="120847" name="Rectangle 58"/>
              <p:cNvSpPr/>
              <p:nvPr/>
            </p:nvSpPr>
            <p:spPr>
              <a:xfrm>
                <a:off x="2183" y="2354"/>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14</a:t>
                </a:r>
              </a:p>
            </p:txBody>
          </p:sp>
          <p:sp>
            <p:nvSpPr>
              <p:cNvPr id="120848" name="Rectangle 59"/>
              <p:cNvSpPr/>
              <p:nvPr/>
            </p:nvSpPr>
            <p:spPr>
              <a:xfrm>
                <a:off x="1724" y="2354"/>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15</a:t>
                </a:r>
              </a:p>
            </p:txBody>
          </p:sp>
          <p:sp>
            <p:nvSpPr>
              <p:cNvPr id="120849" name="Rectangle 60"/>
              <p:cNvSpPr/>
              <p:nvPr/>
            </p:nvSpPr>
            <p:spPr>
              <a:xfrm>
                <a:off x="1266" y="2354"/>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13</a:t>
                </a:r>
              </a:p>
            </p:txBody>
          </p:sp>
          <p:sp>
            <p:nvSpPr>
              <p:cNvPr id="120850" name="Rectangle 61"/>
              <p:cNvSpPr/>
              <p:nvPr/>
            </p:nvSpPr>
            <p:spPr>
              <a:xfrm>
                <a:off x="807" y="2354"/>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12</a:t>
                </a:r>
              </a:p>
            </p:txBody>
          </p:sp>
          <p:sp>
            <p:nvSpPr>
              <p:cNvPr id="120851" name="Rectangle 62"/>
              <p:cNvSpPr/>
              <p:nvPr/>
            </p:nvSpPr>
            <p:spPr>
              <a:xfrm>
                <a:off x="2183" y="2028"/>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6</a:t>
                </a:r>
              </a:p>
            </p:txBody>
          </p:sp>
          <p:sp>
            <p:nvSpPr>
              <p:cNvPr id="120852" name="Rectangle 63"/>
              <p:cNvSpPr/>
              <p:nvPr/>
            </p:nvSpPr>
            <p:spPr>
              <a:xfrm>
                <a:off x="2183" y="1702"/>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2</a:t>
                </a:r>
              </a:p>
            </p:txBody>
          </p:sp>
          <p:sp>
            <p:nvSpPr>
              <p:cNvPr id="120853" name="Rectangle 64"/>
              <p:cNvSpPr/>
              <p:nvPr/>
            </p:nvSpPr>
            <p:spPr>
              <a:xfrm>
                <a:off x="1724" y="2028"/>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7</a:t>
                </a:r>
              </a:p>
            </p:txBody>
          </p:sp>
          <p:sp>
            <p:nvSpPr>
              <p:cNvPr id="120854" name="Rectangle 65"/>
              <p:cNvSpPr/>
              <p:nvPr/>
            </p:nvSpPr>
            <p:spPr>
              <a:xfrm>
                <a:off x="1724" y="1702"/>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3</a:t>
                </a:r>
              </a:p>
            </p:txBody>
          </p:sp>
          <p:sp>
            <p:nvSpPr>
              <p:cNvPr id="120855" name="Rectangle 66"/>
              <p:cNvSpPr/>
              <p:nvPr/>
            </p:nvSpPr>
            <p:spPr>
              <a:xfrm>
                <a:off x="1266" y="2028"/>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5</a:t>
                </a:r>
                <a:r>
                  <a:rPr lang="en-US" altLang="zh-CN" sz="2400" dirty="0">
                    <a:ea typeface="楷体_GB2312"/>
                  </a:rPr>
                  <a:t> </a:t>
                </a:r>
              </a:p>
            </p:txBody>
          </p:sp>
          <p:sp>
            <p:nvSpPr>
              <p:cNvPr id="120856" name="Rectangle 67"/>
              <p:cNvSpPr/>
              <p:nvPr/>
            </p:nvSpPr>
            <p:spPr>
              <a:xfrm>
                <a:off x="807" y="2028"/>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4</a:t>
                </a:r>
                <a:r>
                  <a:rPr lang="en-US" altLang="zh-CN" sz="2400" dirty="0">
                    <a:ea typeface="楷体_GB2312"/>
                  </a:rPr>
                  <a:t> </a:t>
                </a:r>
              </a:p>
            </p:txBody>
          </p:sp>
          <p:sp>
            <p:nvSpPr>
              <p:cNvPr id="120857" name="Rectangle 68"/>
              <p:cNvSpPr/>
              <p:nvPr/>
            </p:nvSpPr>
            <p:spPr>
              <a:xfrm>
                <a:off x="1266" y="1702"/>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1 </a:t>
                </a:r>
              </a:p>
            </p:txBody>
          </p:sp>
          <p:sp>
            <p:nvSpPr>
              <p:cNvPr id="120858" name="Rectangle 69"/>
              <p:cNvSpPr/>
              <p:nvPr/>
            </p:nvSpPr>
            <p:spPr>
              <a:xfrm>
                <a:off x="807" y="1702"/>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0</a:t>
                </a:r>
                <a:r>
                  <a:rPr lang="en-US" altLang="zh-CN" sz="2400" dirty="0">
                    <a:ea typeface="楷体_GB2312"/>
                  </a:rPr>
                  <a:t> </a:t>
                </a:r>
              </a:p>
            </p:txBody>
          </p:sp>
          <p:sp>
            <p:nvSpPr>
              <p:cNvPr id="120859" name="Line 70"/>
              <p:cNvSpPr/>
              <p:nvPr/>
            </p:nvSpPr>
            <p:spPr>
              <a:xfrm>
                <a:off x="807" y="1702"/>
                <a:ext cx="1834" cy="0"/>
              </a:xfrm>
              <a:prstGeom prst="line">
                <a:avLst/>
              </a:prstGeom>
              <a:ln w="12700" cap="sq" cmpd="sng">
                <a:solidFill>
                  <a:schemeClr val="tx1"/>
                </a:solidFill>
                <a:prstDash val="solid"/>
                <a:headEnd type="none" w="med" len="med"/>
                <a:tailEnd type="none" w="med" len="med"/>
              </a:ln>
            </p:spPr>
          </p:sp>
          <p:sp>
            <p:nvSpPr>
              <p:cNvPr id="120860" name="Line 71"/>
              <p:cNvSpPr/>
              <p:nvPr/>
            </p:nvSpPr>
            <p:spPr>
              <a:xfrm>
                <a:off x="807" y="2028"/>
                <a:ext cx="1834" cy="0"/>
              </a:xfrm>
              <a:prstGeom prst="line">
                <a:avLst/>
              </a:prstGeom>
              <a:ln w="12700" cap="flat" cmpd="sng">
                <a:solidFill>
                  <a:schemeClr val="tx1"/>
                </a:solidFill>
                <a:prstDash val="solid"/>
                <a:headEnd type="none" w="med" len="med"/>
                <a:tailEnd type="none" w="med" len="med"/>
              </a:ln>
            </p:spPr>
          </p:sp>
          <p:sp>
            <p:nvSpPr>
              <p:cNvPr id="120861" name="Line 72"/>
              <p:cNvSpPr/>
              <p:nvPr/>
            </p:nvSpPr>
            <p:spPr>
              <a:xfrm>
                <a:off x="807" y="3006"/>
                <a:ext cx="1834" cy="0"/>
              </a:xfrm>
              <a:prstGeom prst="line">
                <a:avLst/>
              </a:prstGeom>
              <a:ln w="12700" cap="sq" cmpd="sng">
                <a:solidFill>
                  <a:schemeClr val="tx1"/>
                </a:solidFill>
                <a:prstDash val="solid"/>
                <a:headEnd type="none" w="med" len="med"/>
                <a:tailEnd type="none" w="med" len="med"/>
              </a:ln>
            </p:spPr>
          </p:sp>
          <p:sp>
            <p:nvSpPr>
              <p:cNvPr id="120862" name="Line 73"/>
              <p:cNvSpPr/>
              <p:nvPr/>
            </p:nvSpPr>
            <p:spPr>
              <a:xfrm>
                <a:off x="807" y="1702"/>
                <a:ext cx="0" cy="1304"/>
              </a:xfrm>
              <a:prstGeom prst="line">
                <a:avLst/>
              </a:prstGeom>
              <a:ln w="12700" cap="sq" cmpd="sng">
                <a:solidFill>
                  <a:schemeClr val="tx1"/>
                </a:solidFill>
                <a:prstDash val="solid"/>
                <a:headEnd type="none" w="med" len="med"/>
                <a:tailEnd type="none" w="med" len="med"/>
              </a:ln>
            </p:spPr>
          </p:sp>
          <p:sp>
            <p:nvSpPr>
              <p:cNvPr id="120863" name="Line 74"/>
              <p:cNvSpPr/>
              <p:nvPr/>
            </p:nvSpPr>
            <p:spPr>
              <a:xfrm>
                <a:off x="1266" y="1702"/>
                <a:ext cx="0" cy="1304"/>
              </a:xfrm>
              <a:prstGeom prst="line">
                <a:avLst/>
              </a:prstGeom>
              <a:ln w="12700" cap="flat" cmpd="sng">
                <a:solidFill>
                  <a:schemeClr val="tx1"/>
                </a:solidFill>
                <a:prstDash val="solid"/>
                <a:headEnd type="none" w="med" len="med"/>
                <a:tailEnd type="none" w="med" len="med"/>
              </a:ln>
            </p:spPr>
          </p:sp>
          <p:sp>
            <p:nvSpPr>
              <p:cNvPr id="120864" name="Line 75"/>
              <p:cNvSpPr/>
              <p:nvPr/>
            </p:nvSpPr>
            <p:spPr>
              <a:xfrm>
                <a:off x="2641" y="1702"/>
                <a:ext cx="0" cy="1304"/>
              </a:xfrm>
              <a:prstGeom prst="line">
                <a:avLst/>
              </a:prstGeom>
              <a:ln w="12700" cap="sq" cmpd="sng">
                <a:solidFill>
                  <a:schemeClr val="tx1"/>
                </a:solidFill>
                <a:prstDash val="solid"/>
                <a:headEnd type="none" w="med" len="med"/>
                <a:tailEnd type="none" w="med" len="med"/>
              </a:ln>
            </p:spPr>
          </p:sp>
          <p:sp>
            <p:nvSpPr>
              <p:cNvPr id="120865" name="Line 76"/>
              <p:cNvSpPr/>
              <p:nvPr/>
            </p:nvSpPr>
            <p:spPr>
              <a:xfrm>
                <a:off x="1724" y="1702"/>
                <a:ext cx="0" cy="1304"/>
              </a:xfrm>
              <a:prstGeom prst="line">
                <a:avLst/>
              </a:prstGeom>
              <a:ln w="12700" cap="flat" cmpd="sng">
                <a:solidFill>
                  <a:schemeClr val="tx1"/>
                </a:solidFill>
                <a:prstDash val="solid"/>
                <a:headEnd type="none" w="med" len="med"/>
                <a:tailEnd type="none" w="med" len="med"/>
              </a:ln>
            </p:spPr>
          </p:sp>
          <p:sp>
            <p:nvSpPr>
              <p:cNvPr id="120866" name="Line 77"/>
              <p:cNvSpPr/>
              <p:nvPr/>
            </p:nvSpPr>
            <p:spPr>
              <a:xfrm>
                <a:off x="2183" y="1702"/>
                <a:ext cx="0" cy="1304"/>
              </a:xfrm>
              <a:prstGeom prst="line">
                <a:avLst/>
              </a:prstGeom>
              <a:ln w="12700" cap="flat" cmpd="sng">
                <a:solidFill>
                  <a:schemeClr val="tx1"/>
                </a:solidFill>
                <a:prstDash val="solid"/>
                <a:headEnd type="none" w="med" len="med"/>
                <a:tailEnd type="none" w="med" len="med"/>
              </a:ln>
            </p:spPr>
          </p:sp>
          <p:sp>
            <p:nvSpPr>
              <p:cNvPr id="120867" name="Line 78"/>
              <p:cNvSpPr/>
              <p:nvPr/>
            </p:nvSpPr>
            <p:spPr>
              <a:xfrm>
                <a:off x="807" y="2354"/>
                <a:ext cx="1834" cy="0"/>
              </a:xfrm>
              <a:prstGeom prst="line">
                <a:avLst/>
              </a:prstGeom>
              <a:ln w="12700" cap="flat" cmpd="sng">
                <a:solidFill>
                  <a:schemeClr val="tx1"/>
                </a:solidFill>
                <a:prstDash val="solid"/>
                <a:headEnd type="none" w="med" len="med"/>
                <a:tailEnd type="none" w="med" len="med"/>
              </a:ln>
            </p:spPr>
          </p:sp>
          <p:sp>
            <p:nvSpPr>
              <p:cNvPr id="120868" name="Line 79"/>
              <p:cNvSpPr/>
              <p:nvPr/>
            </p:nvSpPr>
            <p:spPr>
              <a:xfrm>
                <a:off x="807" y="2680"/>
                <a:ext cx="1834" cy="0"/>
              </a:xfrm>
              <a:prstGeom prst="line">
                <a:avLst/>
              </a:prstGeom>
              <a:ln w="12700" cap="flat" cmpd="sng">
                <a:solidFill>
                  <a:schemeClr val="tx1"/>
                </a:solidFill>
                <a:prstDash val="solid"/>
                <a:headEnd type="none" w="med" len="med"/>
                <a:tailEnd type="none" w="med" len="med"/>
              </a:ln>
            </p:spPr>
          </p:sp>
          <p:sp>
            <p:nvSpPr>
              <p:cNvPr id="120869" name="Line 80"/>
              <p:cNvSpPr/>
              <p:nvPr/>
            </p:nvSpPr>
            <p:spPr>
              <a:xfrm>
                <a:off x="566" y="1462"/>
                <a:ext cx="240" cy="240"/>
              </a:xfrm>
              <a:prstGeom prst="line">
                <a:avLst/>
              </a:prstGeom>
              <a:ln w="12700" cap="flat" cmpd="sng">
                <a:solidFill>
                  <a:schemeClr val="tx1"/>
                </a:solidFill>
                <a:prstDash val="solid"/>
                <a:headEnd type="none" w="med" len="med"/>
                <a:tailEnd type="none" w="med" len="med"/>
              </a:ln>
            </p:spPr>
          </p:sp>
          <p:sp>
            <p:nvSpPr>
              <p:cNvPr id="120870" name="Text Box 81"/>
              <p:cNvSpPr txBox="1"/>
              <p:nvPr/>
            </p:nvSpPr>
            <p:spPr>
              <a:xfrm>
                <a:off x="864" y="1428"/>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20871" name="Text Box 82"/>
              <p:cNvSpPr txBox="1"/>
              <p:nvPr/>
            </p:nvSpPr>
            <p:spPr>
              <a:xfrm>
                <a:off x="1344" y="1419"/>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20872" name="Text Box 83"/>
              <p:cNvSpPr txBox="1"/>
              <p:nvPr/>
            </p:nvSpPr>
            <p:spPr>
              <a:xfrm>
                <a:off x="1803" y="1422"/>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20873" name="Text Box 84"/>
              <p:cNvSpPr txBox="1"/>
              <p:nvPr/>
            </p:nvSpPr>
            <p:spPr>
              <a:xfrm>
                <a:off x="2248" y="1410"/>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20874" name="Text Box 85"/>
              <p:cNvSpPr txBox="1"/>
              <p:nvPr/>
            </p:nvSpPr>
            <p:spPr>
              <a:xfrm>
                <a:off x="577" y="1248"/>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CD</a:t>
                </a:r>
              </a:p>
            </p:txBody>
          </p:sp>
          <p:sp>
            <p:nvSpPr>
              <p:cNvPr id="120875" name="Text Box 86"/>
              <p:cNvSpPr txBox="1"/>
              <p:nvPr/>
            </p:nvSpPr>
            <p:spPr>
              <a:xfrm>
                <a:off x="336" y="1488"/>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AB</a:t>
                </a:r>
              </a:p>
            </p:txBody>
          </p:sp>
          <p:sp>
            <p:nvSpPr>
              <p:cNvPr id="120876" name="Text Box 87"/>
              <p:cNvSpPr txBox="1"/>
              <p:nvPr/>
            </p:nvSpPr>
            <p:spPr>
              <a:xfrm>
                <a:off x="480" y="1728"/>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20877" name="Text Box 88"/>
              <p:cNvSpPr txBox="1"/>
              <p:nvPr/>
            </p:nvSpPr>
            <p:spPr>
              <a:xfrm>
                <a:off x="489" y="2064"/>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20878" name="Text Box 89"/>
              <p:cNvSpPr txBox="1"/>
              <p:nvPr/>
            </p:nvSpPr>
            <p:spPr>
              <a:xfrm>
                <a:off x="489" y="240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20879" name="Text Box 90"/>
              <p:cNvSpPr txBox="1"/>
              <p:nvPr/>
            </p:nvSpPr>
            <p:spPr>
              <a:xfrm>
                <a:off x="471" y="2700"/>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grpSp>
        <p:sp>
          <p:nvSpPr>
            <p:cNvPr id="120842" name="Text Box 91"/>
            <p:cNvSpPr txBox="1"/>
            <p:nvPr/>
          </p:nvSpPr>
          <p:spPr>
            <a:xfrm>
              <a:off x="1440" y="3054"/>
              <a:ext cx="52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 c ) </a:t>
              </a:r>
            </a:p>
          </p:txBody>
        </p:sp>
      </p:grpSp>
      <p:sp>
        <p:nvSpPr>
          <p:cNvPr id="207964" name="Text Box 92"/>
          <p:cNvSpPr txBox="1"/>
          <p:nvPr/>
        </p:nvSpPr>
        <p:spPr>
          <a:xfrm>
            <a:off x="231775" y="5454650"/>
            <a:ext cx="5181600" cy="118745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ea typeface="黑体" panose="02010609060101010101" pitchFamily="49" charset="-122"/>
              </a:rPr>
              <a:t>变量的顺序是</a:t>
            </a:r>
            <a:r>
              <a:rPr lang="en-US" altLang="zh-CN" sz="2400" b="1" dirty="0">
                <a:ea typeface="黑体" panose="02010609060101010101" pitchFamily="49" charset="-122"/>
              </a:rPr>
              <a:t>00</a:t>
            </a:r>
            <a:r>
              <a:rPr lang="zh-CN" altLang="en-US" sz="2400" b="1" dirty="0">
                <a:ea typeface="黑体" panose="02010609060101010101" pitchFamily="49" charset="-122"/>
              </a:rPr>
              <a:t>，</a:t>
            </a:r>
            <a:r>
              <a:rPr lang="en-US" altLang="zh-CN" sz="2400" b="1" dirty="0">
                <a:ea typeface="黑体" panose="02010609060101010101" pitchFamily="49" charset="-122"/>
              </a:rPr>
              <a:t>01</a:t>
            </a:r>
            <a:r>
              <a:rPr lang="zh-CN" altLang="en-US" sz="2400" b="1" dirty="0">
                <a:ea typeface="黑体" panose="02010609060101010101" pitchFamily="49" charset="-122"/>
              </a:rPr>
              <a:t>，</a:t>
            </a:r>
            <a:r>
              <a:rPr lang="en-US" altLang="zh-CN" sz="2400" b="1" dirty="0">
                <a:ea typeface="黑体" panose="02010609060101010101" pitchFamily="49" charset="-122"/>
              </a:rPr>
              <a:t>11</a:t>
            </a:r>
            <a:r>
              <a:rPr lang="zh-CN" altLang="en-US" sz="2400" b="1" dirty="0">
                <a:ea typeface="黑体" panose="02010609060101010101" pitchFamily="49" charset="-122"/>
              </a:rPr>
              <a:t>，</a:t>
            </a:r>
            <a:r>
              <a:rPr lang="en-US" altLang="zh-CN" sz="2400" b="1" dirty="0">
                <a:ea typeface="黑体" panose="02010609060101010101" pitchFamily="49" charset="-122"/>
              </a:rPr>
              <a:t>10</a:t>
            </a:r>
            <a:r>
              <a:rPr lang="zh-CN" altLang="en-US" sz="2400" b="1" dirty="0">
                <a:ea typeface="黑体" panose="02010609060101010101" pitchFamily="49" charset="-122"/>
              </a:rPr>
              <a:t>，而不是</a:t>
            </a:r>
            <a:r>
              <a:rPr lang="en-US" altLang="zh-CN" sz="2400" b="1" dirty="0">
                <a:ea typeface="黑体" panose="02010609060101010101" pitchFamily="49" charset="-122"/>
              </a:rPr>
              <a:t>00</a:t>
            </a:r>
            <a:r>
              <a:rPr lang="zh-CN" altLang="en-US" sz="2400" b="1" dirty="0">
                <a:ea typeface="黑体" panose="02010609060101010101" pitchFamily="49" charset="-122"/>
              </a:rPr>
              <a:t>，</a:t>
            </a:r>
            <a:r>
              <a:rPr lang="en-US" altLang="zh-CN" sz="2400" b="1" dirty="0">
                <a:ea typeface="黑体" panose="02010609060101010101" pitchFamily="49" charset="-122"/>
              </a:rPr>
              <a:t>01</a:t>
            </a:r>
            <a:r>
              <a:rPr lang="zh-CN" altLang="en-US" sz="2400" b="1" dirty="0">
                <a:ea typeface="黑体" panose="02010609060101010101" pitchFamily="49" charset="-122"/>
              </a:rPr>
              <a:t>，</a:t>
            </a:r>
            <a:r>
              <a:rPr lang="en-US" altLang="zh-CN" sz="2400" b="1" dirty="0">
                <a:ea typeface="黑体" panose="02010609060101010101" pitchFamily="49" charset="-122"/>
              </a:rPr>
              <a:t>10</a:t>
            </a:r>
            <a:r>
              <a:rPr lang="zh-CN" altLang="en-US" sz="2400" b="1" dirty="0">
                <a:ea typeface="黑体" panose="02010609060101010101" pitchFamily="49" charset="-122"/>
              </a:rPr>
              <a:t>，</a:t>
            </a:r>
            <a:r>
              <a:rPr lang="en-US" altLang="zh-CN" sz="2400" b="1" dirty="0">
                <a:ea typeface="黑体" panose="02010609060101010101" pitchFamily="49" charset="-122"/>
              </a:rPr>
              <a:t>11</a:t>
            </a:r>
            <a:r>
              <a:rPr lang="zh-CN" altLang="en-US" sz="2400" b="1" dirty="0">
                <a:ea typeface="黑体" panose="02010609060101010101" pitchFamily="49" charset="-122"/>
              </a:rPr>
              <a:t>。这是为使任意两个相邻最小项之间只有一个变量改变。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875"/>
                                        </p:tgtEl>
                                        <p:attrNameLst>
                                          <p:attrName>style.visibility</p:attrName>
                                        </p:attrNameLst>
                                      </p:cBhvr>
                                      <p:to>
                                        <p:strVal val="visible"/>
                                      </p:to>
                                    </p:set>
                                    <p:animEffect transition="in" filter="dissolve">
                                      <p:cBhvr>
                                        <p:cTn id="7" dur="500"/>
                                        <p:tgtEl>
                                          <p:spTgt spid="207875"/>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07876"/>
                                        </p:tgtEl>
                                        <p:attrNameLst>
                                          <p:attrName>style.visibility</p:attrName>
                                        </p:attrNameLst>
                                      </p:cBhvr>
                                      <p:to>
                                        <p:strVal val="visible"/>
                                      </p:to>
                                    </p:set>
                                    <p:animEffect transition="in" filter="slide(fromLeft)">
                                      <p:cBhvr>
                                        <p:cTn id="11" dur="500"/>
                                        <p:tgtEl>
                                          <p:spTgt spid="207876"/>
                                        </p:tgtEl>
                                      </p:cBhvr>
                                    </p:animEffect>
                                  </p:childTnLst>
                                  <p:subTnLst>
                                    <p:audio>
                                      <p:cMediaNode>
                                        <p:cTn display="0" masterRel="sameClick">
                                          <p:stCondLst>
                                            <p:cond evt="begin" delay="0">
                                              <p:tn val="9"/>
                                            </p:cond>
                                          </p:stCondLst>
                                          <p:endCondLst>
                                            <p:cond evt="onStopAudio" delay="0">
                                              <p:tgtEl>
                                                <p:sldTgt/>
                                              </p:tgtEl>
                                            </p:cond>
                                          </p:endCondLst>
                                        </p:cTn>
                                        <p:tgtEl>
                                          <p:sndTgt r:embed="rId4" name="chimes.wav"/>
                                        </p:tgtEl>
                                      </p:cMediaNode>
                                    </p:audio>
                                  </p:sub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207897"/>
                                        </p:tgtEl>
                                        <p:attrNameLst>
                                          <p:attrName>style.visibility</p:attrName>
                                        </p:attrNameLst>
                                      </p:cBhvr>
                                      <p:to>
                                        <p:strVal val="visible"/>
                                      </p:to>
                                    </p:set>
                                    <p:anim calcmode="lin" valueType="num">
                                      <p:cBhvr additive="base">
                                        <p:cTn id="15" dur="500" fill="hold"/>
                                        <p:tgtEl>
                                          <p:spTgt spid="207897"/>
                                        </p:tgtEl>
                                        <p:attrNameLst>
                                          <p:attrName>ppt_x</p:attrName>
                                        </p:attrNameLst>
                                      </p:cBhvr>
                                      <p:tavLst>
                                        <p:tav tm="0">
                                          <p:val>
                                            <p:strVal val="1+#ppt_w/2"/>
                                          </p:val>
                                        </p:tav>
                                        <p:tav tm="100000">
                                          <p:val>
                                            <p:strVal val="#ppt_x"/>
                                          </p:val>
                                        </p:tav>
                                      </p:tavLst>
                                    </p:anim>
                                    <p:anim calcmode="lin" valueType="num">
                                      <p:cBhvr additive="base">
                                        <p:cTn id="16" dur="500" fill="hold"/>
                                        <p:tgtEl>
                                          <p:spTgt spid="207897"/>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2" presetClass="entr" presetSubtype="4" fill="hold" nodeType="afterEffect">
                                  <p:stCondLst>
                                    <p:cond delay="0"/>
                                  </p:stCondLst>
                                  <p:childTnLst>
                                    <p:set>
                                      <p:cBhvr>
                                        <p:cTn id="19" dur="1" fill="hold">
                                          <p:stCondLst>
                                            <p:cond delay="0"/>
                                          </p:stCondLst>
                                        </p:cTn>
                                        <p:tgtEl>
                                          <p:spTgt spid="207924"/>
                                        </p:tgtEl>
                                        <p:attrNameLst>
                                          <p:attrName>style.visibility</p:attrName>
                                        </p:attrNameLst>
                                      </p:cBhvr>
                                      <p:to>
                                        <p:strVal val="visible"/>
                                      </p:to>
                                    </p:set>
                                    <p:animEffect transition="in" filter="slide(fromBottom)">
                                      <p:cBhvr>
                                        <p:cTn id="20" dur="500"/>
                                        <p:tgtEl>
                                          <p:spTgt spid="207924"/>
                                        </p:tgtEl>
                                      </p:cBhvr>
                                    </p:animEffect>
                                  </p:childTnLst>
                                  <p:subTnLst>
                                    <p:audio>
                                      <p:cMediaNode>
                                        <p:cTn display="0" masterRel="sameClick">
                                          <p:stCondLst>
                                            <p:cond evt="begin" delay="0">
                                              <p:tn val="18"/>
                                            </p:cond>
                                          </p:stCondLst>
                                          <p:endCondLst>
                                            <p:cond evt="onStopAudio" delay="0">
                                              <p:tgtEl>
                                                <p:sldTgt/>
                                              </p:tgtEl>
                                            </p:cond>
                                          </p:endCondLst>
                                        </p:cTn>
                                        <p:tgtEl>
                                          <p:sndTgt r:embed="rId4" name="chimes.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7964"/>
                                        </p:tgtEl>
                                        <p:attrNameLst>
                                          <p:attrName>style.visibility</p:attrName>
                                        </p:attrNameLst>
                                      </p:cBhvr>
                                      <p:to>
                                        <p:strVal val="visible"/>
                                      </p:to>
                                    </p:set>
                                    <p:anim calcmode="lin" valueType="num">
                                      <p:cBhvr additive="base">
                                        <p:cTn id="25" dur="500" fill="hold"/>
                                        <p:tgtEl>
                                          <p:spTgt spid="207964"/>
                                        </p:tgtEl>
                                        <p:attrNameLst>
                                          <p:attrName>ppt_x</p:attrName>
                                        </p:attrNameLst>
                                      </p:cBhvr>
                                      <p:tavLst>
                                        <p:tav tm="0">
                                          <p:val>
                                            <p:strVal val="0-#ppt_w/2"/>
                                          </p:val>
                                        </p:tav>
                                        <p:tav tm="100000">
                                          <p:val>
                                            <p:strVal val="#ppt_x"/>
                                          </p:val>
                                        </p:tav>
                                      </p:tavLst>
                                    </p:anim>
                                    <p:anim calcmode="lin" valueType="num">
                                      <p:cBhvr additive="base">
                                        <p:cTn id="26" dur="500" fill="hold"/>
                                        <p:tgtEl>
                                          <p:spTgt spid="2079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p:bldP spid="20796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89</a:t>
            </a:fld>
            <a:r>
              <a:rPr lang="zh-CN" altLang="en-US" sz="1400" dirty="0">
                <a:ea typeface="楷体_GB2312"/>
              </a:rPr>
              <a:t>）</a:t>
            </a:r>
          </a:p>
        </p:txBody>
      </p:sp>
      <p:sp>
        <p:nvSpPr>
          <p:cNvPr id="122883" name="Text Box 2"/>
          <p:cNvSpPr txBox="1"/>
          <p:nvPr/>
        </p:nvSpPr>
        <p:spPr>
          <a:xfrm>
            <a:off x="206375" y="295275"/>
            <a:ext cx="8686800" cy="622458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dirty="0">
                <a:solidFill>
                  <a:schemeClr val="tx2"/>
                </a:solidFill>
                <a:ea typeface="黑体" panose="02010609060101010101" pitchFamily="49" charset="-122"/>
              </a:rPr>
              <a:t>    </a:t>
            </a:r>
            <a:r>
              <a:rPr lang="en-US" altLang="zh-CN" b="1" dirty="0">
                <a:solidFill>
                  <a:srgbClr val="CC3300"/>
                </a:solidFill>
                <a:latin typeface="黑体" panose="02010609060101010101" pitchFamily="49" charset="-122"/>
                <a:ea typeface="黑体" panose="02010609060101010101" pitchFamily="49" charset="-122"/>
              </a:rPr>
              <a:t>2</a:t>
            </a:r>
            <a:r>
              <a:rPr lang="zh-CN" altLang="en-US" b="1" dirty="0">
                <a:solidFill>
                  <a:srgbClr val="CC3300"/>
                </a:solidFill>
                <a:latin typeface="黑体" panose="02010609060101010101" pitchFamily="49" charset="-122"/>
                <a:ea typeface="黑体" panose="02010609060101010101" pitchFamily="49" charset="-122"/>
              </a:rPr>
              <a:t>、卡诺图的特点</a:t>
            </a:r>
          </a:p>
          <a:p>
            <a:pPr marL="0" lvl="0" indent="0" eaLnBrk="1" hangingPunct="1">
              <a:lnSpc>
                <a:spcPct val="120000"/>
              </a:lnSpc>
              <a:spcBef>
                <a:spcPct val="0"/>
              </a:spcBef>
              <a:buNone/>
            </a:pPr>
            <a:r>
              <a:rPr lang="zh-CN" altLang="en-US" sz="2800" b="1" dirty="0">
                <a:solidFill>
                  <a:schemeClr val="tx2"/>
                </a:solidFill>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、用几何</a:t>
            </a:r>
            <a:r>
              <a:rPr lang="zh-CN" altLang="en-US" sz="2800" b="1" dirty="0">
                <a:solidFill>
                  <a:schemeClr val="tx2"/>
                </a:solidFill>
                <a:latin typeface="黑体" panose="02010609060101010101" pitchFamily="49" charset="-122"/>
                <a:ea typeface="黑体" panose="02010609060101010101" pitchFamily="49" charset="-122"/>
              </a:rPr>
              <a:t>相邻形象地表示变量各个最小项在逻辑上的相邻性。</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  几何</a:t>
            </a:r>
            <a:r>
              <a:rPr lang="zh-CN" altLang="en-US" sz="2800" b="1" dirty="0">
                <a:solidFill>
                  <a:schemeClr val="tx2"/>
                </a:solidFill>
                <a:latin typeface="黑体" panose="02010609060101010101" pitchFamily="49" charset="-122"/>
                <a:ea typeface="黑体" panose="02010609060101010101" pitchFamily="49" charset="-122"/>
              </a:rPr>
              <a:t>相邻包括：相接</a:t>
            </a:r>
            <a:r>
              <a:rPr lang="en-US" altLang="zh-CN" sz="2800" b="1" dirty="0">
                <a:solidFill>
                  <a:schemeClr val="tx2"/>
                </a:solidFill>
                <a:ea typeface="黑体" panose="02010609060101010101" pitchFamily="49" charset="-122"/>
              </a:rPr>
              <a:t>——</a:t>
            </a:r>
            <a:r>
              <a:rPr lang="zh-CN" altLang="en-US" sz="2800" b="1" dirty="0">
                <a:solidFill>
                  <a:schemeClr val="tx2"/>
                </a:solidFill>
                <a:latin typeface="黑体" panose="02010609060101010101" pitchFamily="49" charset="-122"/>
                <a:ea typeface="黑体" panose="02010609060101010101" pitchFamily="49" charset="-122"/>
              </a:rPr>
              <a:t>紧挨着；相对</a:t>
            </a:r>
            <a:r>
              <a:rPr lang="en-US" altLang="zh-CN" sz="2800" b="1" dirty="0">
                <a:solidFill>
                  <a:schemeClr val="tx2"/>
                </a:solidFill>
                <a:ea typeface="黑体" panose="02010609060101010101" pitchFamily="49" charset="-122"/>
              </a:rPr>
              <a:t>——</a:t>
            </a:r>
            <a:r>
              <a:rPr lang="zh-CN" altLang="en-US" sz="2800" b="1" dirty="0">
                <a:solidFill>
                  <a:schemeClr val="tx2"/>
                </a:solidFill>
                <a:latin typeface="黑体" panose="02010609060101010101" pitchFamily="49" charset="-122"/>
                <a:ea typeface="黑体" panose="02010609060101010101" pitchFamily="49" charset="-122"/>
              </a:rPr>
              <a:t>任一行或一列的两头；相重</a:t>
            </a:r>
            <a:r>
              <a:rPr lang="en-US" altLang="zh-CN" sz="2800" b="1" dirty="0">
                <a:solidFill>
                  <a:schemeClr val="tx2"/>
                </a:solidFill>
                <a:ea typeface="黑体" panose="02010609060101010101" pitchFamily="49" charset="-122"/>
              </a:rPr>
              <a:t>——</a:t>
            </a:r>
            <a:r>
              <a:rPr lang="zh-CN" altLang="en-US" sz="2800" b="1" dirty="0">
                <a:solidFill>
                  <a:schemeClr val="tx2"/>
                </a:solidFill>
                <a:latin typeface="黑体" panose="02010609060101010101" pitchFamily="49" charset="-122"/>
                <a:ea typeface="黑体" panose="02010609060101010101" pitchFamily="49" charset="-122"/>
              </a:rPr>
              <a:t>对折起来后</a:t>
            </a:r>
            <a:r>
              <a:rPr lang="zh-CN" altLang="en-US" sz="2800" b="1" dirty="0">
                <a:latin typeface="黑体" panose="02010609060101010101" pitchFamily="49" charset="-122"/>
                <a:ea typeface="黑体" panose="02010609060101010101" pitchFamily="49" charset="-122"/>
              </a:rPr>
              <a:t>位置</a:t>
            </a:r>
            <a:r>
              <a:rPr lang="zh-CN" altLang="en-US" sz="2800" b="1" dirty="0">
                <a:solidFill>
                  <a:schemeClr val="tx2"/>
                </a:solidFill>
                <a:latin typeface="黑体" panose="02010609060101010101" pitchFamily="49" charset="-122"/>
                <a:ea typeface="黑体" panose="02010609060101010101" pitchFamily="49" charset="-122"/>
              </a:rPr>
              <a:t>重合。</a:t>
            </a:r>
          </a:p>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  </a:t>
            </a:r>
            <a:r>
              <a:rPr lang="zh-CN" altLang="en-US" sz="2800" b="1" dirty="0">
                <a:solidFill>
                  <a:schemeClr val="tx2"/>
                </a:solidFill>
                <a:latin typeface="黑体" panose="02010609060101010101" pitchFamily="49" charset="-122"/>
                <a:ea typeface="黑体" panose="02010609060101010101" pitchFamily="49" charset="-122"/>
              </a:rPr>
              <a:t>逻辑相邻：如果两个</a:t>
            </a:r>
            <a:r>
              <a:rPr lang="zh-CN" altLang="en-US" sz="2800" b="1" dirty="0">
                <a:latin typeface="黑体" panose="02010609060101010101" pitchFamily="49" charset="-122"/>
                <a:ea typeface="黑体" panose="02010609060101010101" pitchFamily="49" charset="-122"/>
              </a:rPr>
              <a:t>最小项，除了一个变量的形式不同外，其余的都相同，那么这两个最小项就认为在逻辑上是</a:t>
            </a:r>
            <a:r>
              <a:rPr lang="zh-CN" altLang="en-US" sz="2800" b="1" dirty="0">
                <a:solidFill>
                  <a:schemeClr val="tx2"/>
                </a:solidFill>
                <a:latin typeface="黑体" panose="02010609060101010101" pitchFamily="49" charset="-122"/>
                <a:ea typeface="黑体" panose="02010609060101010101" pitchFamily="49" charset="-122"/>
              </a:rPr>
              <a:t>相邻</a:t>
            </a:r>
            <a:r>
              <a:rPr lang="zh-CN" altLang="en-US" sz="2800" b="1" dirty="0">
                <a:latin typeface="黑体" panose="02010609060101010101" pitchFamily="49" charset="-122"/>
                <a:ea typeface="黑体" panose="02010609060101010101" pitchFamily="49" charset="-122"/>
              </a:rPr>
              <a:t>的。而在</a:t>
            </a:r>
            <a:r>
              <a:rPr lang="zh-CN" altLang="en-US" sz="2800" b="1" dirty="0">
                <a:solidFill>
                  <a:schemeClr val="tx2"/>
                </a:solidFill>
                <a:latin typeface="黑体" panose="02010609060101010101" pitchFamily="49" charset="-122"/>
                <a:ea typeface="黑体" panose="02010609060101010101" pitchFamily="49" charset="-122"/>
              </a:rPr>
              <a:t>逻辑</a:t>
            </a:r>
            <a:r>
              <a:rPr lang="zh-CN" altLang="en-US" sz="2800" b="1" dirty="0">
                <a:latin typeface="黑体" panose="02010609060101010101" pitchFamily="49" charset="-122"/>
                <a:ea typeface="黑体" panose="02010609060101010101" pitchFamily="49" charset="-122"/>
              </a:rPr>
              <a:t>上</a:t>
            </a:r>
            <a:r>
              <a:rPr lang="zh-CN" altLang="en-US" sz="2800" b="1" dirty="0">
                <a:solidFill>
                  <a:schemeClr val="tx2"/>
                </a:solidFill>
                <a:latin typeface="黑体" panose="02010609060101010101" pitchFamily="49" charset="-122"/>
                <a:ea typeface="黑体" panose="02010609060101010101" pitchFamily="49" charset="-122"/>
              </a:rPr>
              <a:t>相邻的</a:t>
            </a:r>
            <a:r>
              <a:rPr lang="zh-CN" altLang="en-US" sz="2800" b="1" dirty="0">
                <a:latin typeface="黑体" panose="02010609060101010101" pitchFamily="49" charset="-122"/>
                <a:ea typeface="黑体" panose="02010609060101010101" pitchFamily="49" charset="-122"/>
              </a:rPr>
              <a:t>最小项，是可以合并的。</a:t>
            </a:r>
          </a:p>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、卡诺图的主要缺点，是随着变量个数的增加，图形迅速地复杂起来。当变量多于</a:t>
            </a:r>
            <a:r>
              <a:rPr lang="en-US" altLang="zh-CN" sz="2800" b="1" dirty="0">
                <a:latin typeface="黑体" panose="02010609060101010101" pitchFamily="49" charset="-122"/>
                <a:ea typeface="黑体" panose="02010609060101010101" pitchFamily="49" charset="-122"/>
              </a:rPr>
              <a:t>6</a:t>
            </a:r>
            <a:r>
              <a:rPr lang="zh-CN" altLang="en-US" sz="2800" b="1" dirty="0">
                <a:latin typeface="黑体" panose="02010609060101010101" pitchFamily="49" charset="-122"/>
                <a:ea typeface="黑体" panose="02010609060101010101" pitchFamily="49" charset="-122"/>
              </a:rPr>
              <a:t>个时，不仅画图十分麻烦，而且即使画出来了，许多小方块</a:t>
            </a:r>
            <a:r>
              <a:rPr lang="en-US" altLang="zh-CN"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最小项，是否逻辑相邻，也难以辨认，已无实用价值。</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9</a:t>
            </a:fld>
            <a:r>
              <a:rPr lang="zh-CN" altLang="en-US" sz="1400" dirty="0">
                <a:ea typeface="楷体_GB2312"/>
              </a:rPr>
              <a:t>）</a:t>
            </a:r>
          </a:p>
        </p:txBody>
      </p:sp>
      <p:sp>
        <p:nvSpPr>
          <p:cNvPr id="15363" name="Text Box 2"/>
          <p:cNvSpPr txBox="1"/>
          <p:nvPr/>
        </p:nvSpPr>
        <p:spPr>
          <a:xfrm>
            <a:off x="473075" y="161925"/>
            <a:ext cx="6389688"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3600" b="1" dirty="0">
                <a:solidFill>
                  <a:srgbClr val="0000FF"/>
                </a:solidFill>
                <a:latin typeface="黑体" panose="02010609060101010101" pitchFamily="49" charset="-122"/>
                <a:ea typeface="黑体" panose="02010609060101010101" pitchFamily="49" charset="-122"/>
              </a:rPr>
              <a:t>二、 逻辑代数</a:t>
            </a:r>
          </a:p>
        </p:txBody>
      </p:sp>
      <p:sp>
        <p:nvSpPr>
          <p:cNvPr id="78906" name="Text Box 58"/>
          <p:cNvSpPr txBox="1"/>
          <p:nvPr/>
        </p:nvSpPr>
        <p:spPr>
          <a:xfrm>
            <a:off x="177800" y="2155825"/>
            <a:ext cx="8642350" cy="213518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1847</a:t>
            </a:r>
            <a:r>
              <a:rPr lang="zh-CN" altLang="en-US" sz="2800" b="1" dirty="0">
                <a:latin typeface="黑体" panose="02010609060101010101" pitchFamily="49" charset="-122"/>
                <a:ea typeface="黑体" panose="02010609060101010101" pitchFamily="49" charset="-122"/>
              </a:rPr>
              <a:t>年，英国数学家乔治</a:t>
            </a:r>
            <a:r>
              <a:rPr lang="en-US" altLang="zh-CN"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布尔（</a:t>
            </a:r>
            <a:r>
              <a:rPr lang="en-US" altLang="zh-CN" sz="2800" b="1" dirty="0">
                <a:latin typeface="黑体" panose="02010609060101010101" pitchFamily="49" charset="-122"/>
                <a:ea typeface="黑体" panose="02010609060101010101" pitchFamily="49" charset="-122"/>
              </a:rPr>
              <a:t>George  Boole</a:t>
            </a:r>
            <a:r>
              <a:rPr lang="zh-CN" altLang="en-US" sz="2800" b="1" dirty="0">
                <a:latin typeface="黑体" panose="02010609060101010101" pitchFamily="49" charset="-122"/>
                <a:ea typeface="黑体" panose="02010609060101010101" pitchFamily="49" charset="-122"/>
              </a:rPr>
              <a:t>）首先提出了描述客观事物逻辑关系的数学方法，被称为布尔代数。后来，由于布尔代数被广泛应用于解决开关电路和数字逻辑电路的分析和设计上，所以也把布尔代数叫做开关代数或逻辑代数。</a:t>
            </a:r>
          </a:p>
        </p:txBody>
      </p:sp>
      <p:sp>
        <p:nvSpPr>
          <p:cNvPr id="78907" name="Text Box 59"/>
          <p:cNvSpPr txBox="1"/>
          <p:nvPr/>
        </p:nvSpPr>
        <p:spPr>
          <a:xfrm>
            <a:off x="207963" y="4440238"/>
            <a:ext cx="8642350" cy="213518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逻辑代数也是用字母表示变量，这种变量称为逻辑变量。和普通代数不同的是，逻辑变量只有两种取值，即</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和</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。在逻辑代数中，</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和</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已不再表示数量的大小，</a:t>
            </a:r>
            <a:r>
              <a:rPr lang="zh-CN" altLang="en-US" sz="2800" b="1" dirty="0">
                <a:ea typeface="黑体" panose="02010609060101010101" pitchFamily="49" charset="-122"/>
              </a:rPr>
              <a:t>而是表示两种对立的逻辑状态，即命题的真和假、信号的有和无、电平的高和低、开关的闭合和断开等。</a:t>
            </a:r>
            <a:endParaRPr lang="zh-CN" altLang="en-US" sz="2800" b="1" dirty="0">
              <a:latin typeface="黑体" panose="02010609060101010101" pitchFamily="49" charset="-122"/>
              <a:ea typeface="黑体" panose="02010609060101010101" pitchFamily="49" charset="-122"/>
            </a:endParaRPr>
          </a:p>
        </p:txBody>
      </p:sp>
      <p:sp>
        <p:nvSpPr>
          <p:cNvPr id="78908" name="Text Box 60"/>
          <p:cNvSpPr txBox="1"/>
          <p:nvPr/>
        </p:nvSpPr>
        <p:spPr>
          <a:xfrm>
            <a:off x="206375" y="822325"/>
            <a:ext cx="8642350" cy="128111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在客观世界中，</a:t>
            </a:r>
            <a:r>
              <a:rPr lang="zh-CN" altLang="en-US" sz="2800" b="1" dirty="0">
                <a:ea typeface="黑体" panose="02010609060101010101" pitchFamily="49" charset="-122"/>
              </a:rPr>
              <a:t>事物发展变化所遵循的因果关系，一般称为逻辑关系，反映和处理这种关系的数学工具，就是逻辑代数。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908"/>
                                        </p:tgtEl>
                                        <p:attrNameLst>
                                          <p:attrName>style.visibility</p:attrName>
                                        </p:attrNameLst>
                                      </p:cBhvr>
                                      <p:to>
                                        <p:strVal val="visible"/>
                                      </p:to>
                                    </p:set>
                                    <p:animEffect transition="in" filter="blinds(horizontal)">
                                      <p:cBhvr>
                                        <p:cTn id="7" dur="500"/>
                                        <p:tgtEl>
                                          <p:spTgt spid="789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906"/>
                                        </p:tgtEl>
                                        <p:attrNameLst>
                                          <p:attrName>style.visibility</p:attrName>
                                        </p:attrNameLst>
                                      </p:cBhvr>
                                      <p:to>
                                        <p:strVal val="visible"/>
                                      </p:to>
                                    </p:set>
                                    <p:animEffect transition="in" filter="blinds(horizontal)">
                                      <p:cBhvr>
                                        <p:cTn id="12" dur="500"/>
                                        <p:tgtEl>
                                          <p:spTgt spid="7890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8907"/>
                                        </p:tgtEl>
                                        <p:attrNameLst>
                                          <p:attrName>style.visibility</p:attrName>
                                        </p:attrNameLst>
                                      </p:cBhvr>
                                      <p:to>
                                        <p:strVal val="visible"/>
                                      </p:to>
                                    </p:set>
                                    <p:animEffect transition="in" filter="checkerboard(across)">
                                      <p:cBhvr>
                                        <p:cTn id="17" dur="500"/>
                                        <p:tgtEl>
                                          <p:spTgt spid="78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06" grpId="0"/>
      <p:bldP spid="78907" grpId="0"/>
      <p:bldP spid="7890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90</a:t>
            </a:fld>
            <a:r>
              <a:rPr lang="zh-CN" altLang="en-US" sz="1400" dirty="0">
                <a:ea typeface="楷体_GB2312"/>
              </a:rPr>
              <a:t>）</a:t>
            </a:r>
          </a:p>
        </p:txBody>
      </p:sp>
      <p:sp>
        <p:nvSpPr>
          <p:cNvPr id="123907" name="Text Box 2"/>
          <p:cNvSpPr txBox="1"/>
          <p:nvPr/>
        </p:nvSpPr>
        <p:spPr>
          <a:xfrm>
            <a:off x="457200" y="296863"/>
            <a:ext cx="4429125" cy="51244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ea typeface="楷体_GB2312"/>
              </a:rPr>
              <a:t>     </a:t>
            </a:r>
            <a:r>
              <a:rPr lang="zh-CN" altLang="en-US" sz="2800" b="1" dirty="0">
                <a:latin typeface="黑体" panose="02010609060101010101" pitchFamily="49" charset="-122"/>
                <a:ea typeface="黑体" panose="02010609060101010101" pitchFamily="49" charset="-122"/>
              </a:rPr>
              <a:t>例如，四变量卡诺图中，每个最小项应有</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个相邻最小项， 如</a:t>
            </a:r>
            <a:r>
              <a:rPr lang="en-US" altLang="zh-CN" sz="2800" b="1" dirty="0">
                <a:latin typeface="黑体" panose="02010609060101010101" pitchFamily="49" charset="-122"/>
                <a:ea typeface="黑体" panose="02010609060101010101" pitchFamily="49" charset="-122"/>
              </a:rPr>
              <a:t>m</a:t>
            </a:r>
            <a:r>
              <a:rPr lang="en-US" altLang="zh-CN" sz="2800" b="1" baseline="-25000"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的</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个相邻最小项分别是和</a:t>
            </a:r>
            <a:r>
              <a:rPr lang="en-US" altLang="zh-CN" sz="2800" b="1" dirty="0">
                <a:solidFill>
                  <a:srgbClr val="FF00FF"/>
                </a:solidFill>
                <a:ea typeface="黑体" panose="02010609060101010101" pitchFamily="49" charset="-122"/>
              </a:rPr>
              <a:t>m</a:t>
            </a:r>
            <a:r>
              <a:rPr lang="en-US" altLang="zh-CN" sz="2800" b="1" baseline="-25000" dirty="0">
                <a:solidFill>
                  <a:srgbClr val="FF00FF"/>
                </a:solidFill>
                <a:ea typeface="黑体" panose="02010609060101010101" pitchFamily="49" charset="-122"/>
              </a:rPr>
              <a:t>5</a:t>
            </a:r>
            <a:r>
              <a:rPr lang="zh-CN" altLang="en-US" sz="2800" b="1" dirty="0">
                <a:solidFill>
                  <a:srgbClr val="0000FF"/>
                </a:solidFill>
                <a:latin typeface="黑体" panose="02010609060101010101" pitchFamily="49" charset="-122"/>
                <a:ea typeface="黑体" panose="02010609060101010101" pitchFamily="49" charset="-122"/>
              </a:rPr>
              <a:t>相接</a:t>
            </a:r>
            <a:r>
              <a:rPr lang="zh-CN" altLang="en-US" sz="2800" b="1" dirty="0">
                <a:latin typeface="黑体" panose="02010609060101010101" pitchFamily="49" charset="-122"/>
                <a:ea typeface="黑体" panose="02010609060101010101" pitchFamily="49" charset="-122"/>
              </a:rPr>
              <a:t>的 </a:t>
            </a:r>
            <a:r>
              <a:rPr lang="en-US" altLang="zh-CN" sz="2800" b="1" dirty="0">
                <a:solidFill>
                  <a:srgbClr val="FF00FF"/>
                </a:solidFill>
                <a:ea typeface="黑体" panose="02010609060101010101" pitchFamily="49" charset="-122"/>
              </a:rPr>
              <a:t>m</a:t>
            </a:r>
            <a:r>
              <a:rPr lang="en-US" altLang="zh-CN" sz="2800" b="1" baseline="-25000" dirty="0">
                <a:solidFill>
                  <a:srgbClr val="FF00FF"/>
                </a:solidFill>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a:t>
            </a:r>
            <a:r>
              <a:rPr lang="en-US" altLang="zh-CN" sz="2800" b="1" dirty="0">
                <a:solidFill>
                  <a:srgbClr val="FF00FF"/>
                </a:solidFill>
                <a:ea typeface="黑体" panose="02010609060101010101" pitchFamily="49" charset="-122"/>
              </a:rPr>
              <a:t>m</a:t>
            </a:r>
            <a:r>
              <a:rPr lang="en-US" altLang="zh-CN" sz="2800" b="1" baseline="-25000" dirty="0">
                <a:solidFill>
                  <a:srgbClr val="FF00FF"/>
                </a:solidFill>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a:t>
            </a:r>
            <a:r>
              <a:rPr lang="en-US" altLang="zh-CN" sz="2800" b="1" dirty="0">
                <a:solidFill>
                  <a:srgbClr val="FF00FF"/>
                </a:solidFill>
                <a:ea typeface="黑体" panose="02010609060101010101" pitchFamily="49" charset="-122"/>
              </a:rPr>
              <a:t>m</a:t>
            </a:r>
            <a:r>
              <a:rPr lang="en-US" altLang="zh-CN" sz="2800" b="1" baseline="-25000" dirty="0">
                <a:solidFill>
                  <a:srgbClr val="FF00FF"/>
                </a:solidFill>
                <a:ea typeface="黑体" panose="02010609060101010101" pitchFamily="49" charset="-122"/>
              </a:rPr>
              <a:t>7</a:t>
            </a:r>
            <a:r>
              <a:rPr lang="zh-CN" altLang="en-US" sz="2800" b="1" dirty="0">
                <a:latin typeface="黑体" panose="02010609060101010101" pitchFamily="49" charset="-122"/>
                <a:ea typeface="黑体" panose="02010609060101010101" pitchFamily="49" charset="-122"/>
              </a:rPr>
              <a:t>，</a:t>
            </a:r>
            <a:r>
              <a:rPr lang="en-US" altLang="zh-CN" sz="2800" b="1" dirty="0">
                <a:solidFill>
                  <a:srgbClr val="FF00FF"/>
                </a:solidFill>
                <a:ea typeface="黑体" panose="02010609060101010101" pitchFamily="49" charset="-122"/>
              </a:rPr>
              <a:t>m</a:t>
            </a:r>
            <a:r>
              <a:rPr lang="en-US" altLang="zh-CN" sz="2800" b="1" baseline="-25000" dirty="0">
                <a:solidFill>
                  <a:srgbClr val="FF00FF"/>
                </a:solidFill>
                <a:ea typeface="黑体" panose="02010609060101010101" pitchFamily="49" charset="-122"/>
              </a:rPr>
              <a:t>13</a:t>
            </a:r>
            <a:r>
              <a:rPr lang="zh-CN" altLang="en-US" sz="2800" b="1" dirty="0">
                <a:latin typeface="黑体" panose="02010609060101010101" pitchFamily="49" charset="-122"/>
                <a:ea typeface="黑体" panose="02010609060101010101" pitchFamily="49" charset="-122"/>
              </a:rPr>
              <a:t>。这种相邻称为</a:t>
            </a:r>
            <a:r>
              <a:rPr lang="zh-CN" altLang="en-US" sz="2800" b="1" dirty="0">
                <a:solidFill>
                  <a:srgbClr val="0000FF"/>
                </a:solidFill>
                <a:latin typeface="黑体" panose="02010609060101010101" pitchFamily="49" charset="-122"/>
                <a:ea typeface="黑体" panose="02010609060101010101" pitchFamily="49" charset="-122"/>
              </a:rPr>
              <a:t>相接相邻</a:t>
            </a:r>
            <a:r>
              <a:rPr lang="zh-CN" altLang="en-US" sz="2800" b="1" dirty="0">
                <a:latin typeface="黑体" panose="02010609060101010101" pitchFamily="49" charset="-122"/>
                <a:ea typeface="黑体" panose="02010609060101010101" pitchFamily="49" charset="-122"/>
              </a:rPr>
              <a:t>。 </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  而</a:t>
            </a:r>
            <a:r>
              <a:rPr lang="en-US" altLang="zh-CN" sz="2800" b="1" dirty="0">
                <a:solidFill>
                  <a:srgbClr val="CC3300"/>
                </a:solidFill>
                <a:ea typeface="黑体" panose="02010609060101010101" pitchFamily="49" charset="-122"/>
              </a:rPr>
              <a:t>m</a:t>
            </a:r>
            <a:r>
              <a:rPr lang="en-US" altLang="zh-CN" sz="2800" b="1" baseline="-25000" dirty="0">
                <a:solidFill>
                  <a:srgbClr val="CC3300"/>
                </a:solidFill>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的</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个相邻最小项除了与之几何相接的</a:t>
            </a:r>
            <a:r>
              <a:rPr lang="en-US" altLang="zh-CN" sz="2800" b="1" dirty="0">
                <a:solidFill>
                  <a:srgbClr val="CC3300"/>
                </a:solidFill>
                <a:ea typeface="黑体" panose="02010609060101010101" pitchFamily="49" charset="-122"/>
              </a:rPr>
              <a:t>m</a:t>
            </a:r>
            <a:r>
              <a:rPr lang="en-US" altLang="zh-CN" sz="2800" b="1" baseline="-25000" dirty="0">
                <a:solidFill>
                  <a:srgbClr val="CC3300"/>
                </a:solidFill>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和</a:t>
            </a:r>
            <a:r>
              <a:rPr lang="en-US" altLang="zh-CN" sz="2800" b="1" dirty="0">
                <a:solidFill>
                  <a:srgbClr val="CC3300"/>
                </a:solidFill>
                <a:ea typeface="黑体" panose="02010609060101010101" pitchFamily="49" charset="-122"/>
              </a:rPr>
              <a:t>m</a:t>
            </a:r>
            <a:r>
              <a:rPr lang="en-US" altLang="zh-CN" sz="2800" b="1" baseline="-25000" dirty="0">
                <a:solidFill>
                  <a:srgbClr val="CC3300"/>
                </a:solidFill>
                <a:ea typeface="黑体" panose="02010609060101010101" pitchFamily="49" charset="-122"/>
              </a:rPr>
              <a:t>6</a:t>
            </a:r>
            <a:r>
              <a:rPr lang="zh-CN" altLang="en-US" sz="2800" b="1" dirty="0">
                <a:latin typeface="黑体" panose="02010609060101010101" pitchFamily="49" charset="-122"/>
                <a:ea typeface="黑体" panose="02010609060101010101" pitchFamily="49" charset="-122"/>
              </a:rPr>
              <a:t>之外，另外两个是处在</a:t>
            </a:r>
            <a:r>
              <a:rPr lang="zh-CN" altLang="en-US" sz="2800" b="1" dirty="0">
                <a:ea typeface="黑体" panose="02010609060101010101" pitchFamily="49" charset="-122"/>
              </a:rPr>
              <a:t>“</a:t>
            </a:r>
            <a:r>
              <a:rPr lang="zh-CN" altLang="en-US" sz="2800" b="1" dirty="0">
                <a:solidFill>
                  <a:srgbClr val="0000FF"/>
                </a:solidFill>
                <a:latin typeface="黑体" panose="02010609060101010101" pitchFamily="49" charset="-122"/>
                <a:ea typeface="黑体" panose="02010609060101010101" pitchFamily="49" charset="-122"/>
              </a:rPr>
              <a:t>相对</a:t>
            </a:r>
            <a:r>
              <a:rPr lang="zh-CN" altLang="en-US"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位置的</a:t>
            </a:r>
            <a:r>
              <a:rPr lang="en-US" altLang="zh-CN" sz="2800" b="1" dirty="0">
                <a:solidFill>
                  <a:srgbClr val="CC3300"/>
                </a:solidFill>
                <a:ea typeface="黑体" panose="02010609060101010101" pitchFamily="49" charset="-122"/>
              </a:rPr>
              <a:t>m</a:t>
            </a:r>
            <a:r>
              <a:rPr lang="en-US" altLang="zh-CN" sz="2800" b="1" baseline="-25000" dirty="0">
                <a:solidFill>
                  <a:srgbClr val="CC3300"/>
                </a:solidFill>
                <a:ea typeface="黑体" panose="02010609060101010101" pitchFamily="49" charset="-122"/>
              </a:rPr>
              <a:t>0</a:t>
            </a:r>
            <a:r>
              <a:rPr lang="en-US" altLang="zh-CN" sz="2800" b="1" dirty="0">
                <a:solidFill>
                  <a:srgbClr val="CC3300"/>
                </a:solidFill>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同一行的两端</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和</a:t>
            </a:r>
            <a:r>
              <a:rPr lang="en-US" altLang="zh-CN" sz="2800" b="1" dirty="0">
                <a:solidFill>
                  <a:srgbClr val="CC3300"/>
                </a:solidFill>
                <a:ea typeface="黑体" panose="02010609060101010101" pitchFamily="49" charset="-122"/>
              </a:rPr>
              <a:t>m</a:t>
            </a:r>
            <a:r>
              <a:rPr lang="en-US" altLang="zh-CN" sz="2800" b="1" baseline="-25000" dirty="0">
                <a:solidFill>
                  <a:srgbClr val="CC3300"/>
                </a:solidFill>
                <a:ea typeface="黑体" panose="02010609060101010101" pitchFamily="49" charset="-122"/>
              </a:rPr>
              <a:t>10</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同一列的两端</a:t>
            </a:r>
            <a:r>
              <a:rPr lang="en-US" altLang="zh-CN" sz="2800"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。这种相邻称为</a:t>
            </a:r>
            <a:r>
              <a:rPr lang="zh-CN" altLang="en-US" sz="2800" b="1" dirty="0">
                <a:solidFill>
                  <a:srgbClr val="0000FF"/>
                </a:solidFill>
                <a:latin typeface="黑体" panose="02010609060101010101" pitchFamily="49" charset="-122"/>
                <a:ea typeface="黑体" panose="02010609060101010101" pitchFamily="49" charset="-122"/>
              </a:rPr>
              <a:t>相对相邻</a:t>
            </a:r>
            <a:r>
              <a:rPr lang="zh-CN" altLang="en-US" sz="2800" b="1" dirty="0">
                <a:latin typeface="黑体" panose="02010609060101010101" pitchFamily="49" charset="-122"/>
                <a:ea typeface="黑体" panose="02010609060101010101" pitchFamily="49" charset="-122"/>
              </a:rPr>
              <a:t>。 </a:t>
            </a:r>
          </a:p>
        </p:txBody>
      </p:sp>
      <p:sp>
        <p:nvSpPr>
          <p:cNvPr id="171051" name="Text Box 43"/>
          <p:cNvSpPr txBox="1"/>
          <p:nvPr/>
        </p:nvSpPr>
        <p:spPr>
          <a:xfrm>
            <a:off x="206375" y="5580063"/>
            <a:ext cx="8596313" cy="8540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50000"/>
              </a:spcBef>
              <a:buNone/>
            </a:pPr>
            <a:r>
              <a:rPr lang="en-US" altLang="zh-CN" sz="2400" dirty="0">
                <a:ea typeface="楷体_GB2312"/>
              </a:rPr>
              <a:t>     </a:t>
            </a:r>
            <a:r>
              <a:rPr lang="zh-CN" altLang="en-US" sz="2800" b="1" dirty="0">
                <a:latin typeface="黑体" panose="02010609060101010101" pitchFamily="49" charset="-122"/>
                <a:ea typeface="黑体" panose="02010609060101010101" pitchFamily="49" charset="-122"/>
              </a:rPr>
              <a:t>从各卡诺图可以看出，在</a:t>
            </a:r>
            <a:r>
              <a:rPr lang="en-US" altLang="zh-CN" sz="2800" b="1" dirty="0">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个变量的卡诺图中，能从图形上直观、方便地找到每个最小项的</a:t>
            </a:r>
            <a:r>
              <a:rPr lang="en-US" altLang="zh-CN" sz="2800" b="1" dirty="0">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个相邻最小项。</a:t>
            </a:r>
          </a:p>
        </p:txBody>
      </p:sp>
      <p:grpSp>
        <p:nvGrpSpPr>
          <p:cNvPr id="123909" name="Group 44"/>
          <p:cNvGrpSpPr/>
          <p:nvPr/>
        </p:nvGrpSpPr>
        <p:grpSpPr>
          <a:xfrm>
            <a:off x="4983163" y="817563"/>
            <a:ext cx="3659187" cy="3324225"/>
            <a:chOff x="336" y="1248"/>
            <a:chExt cx="2305" cy="2094"/>
          </a:xfrm>
        </p:grpSpPr>
        <p:grpSp>
          <p:nvGrpSpPr>
            <p:cNvPr id="123910" name="Group 45"/>
            <p:cNvGrpSpPr/>
            <p:nvPr/>
          </p:nvGrpSpPr>
          <p:grpSpPr>
            <a:xfrm>
              <a:off x="336" y="1248"/>
              <a:ext cx="2305" cy="1758"/>
              <a:chOff x="336" y="1248"/>
              <a:chExt cx="2305" cy="1758"/>
            </a:xfrm>
          </p:grpSpPr>
          <p:sp>
            <p:nvSpPr>
              <p:cNvPr id="123912" name="Rectangle 46"/>
              <p:cNvSpPr/>
              <p:nvPr/>
            </p:nvSpPr>
            <p:spPr>
              <a:xfrm>
                <a:off x="2183" y="2680"/>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CC3300"/>
                    </a:solidFill>
                    <a:ea typeface="楷体_GB2312"/>
                  </a:rPr>
                  <a:t>m</a:t>
                </a:r>
                <a:r>
                  <a:rPr lang="en-US" altLang="zh-CN" sz="2400" baseline="-30000" dirty="0">
                    <a:solidFill>
                      <a:srgbClr val="CC3300"/>
                    </a:solidFill>
                    <a:ea typeface="楷体_GB2312"/>
                  </a:rPr>
                  <a:t>10</a:t>
                </a:r>
              </a:p>
            </p:txBody>
          </p:sp>
          <p:sp>
            <p:nvSpPr>
              <p:cNvPr id="123913" name="Rectangle 47"/>
              <p:cNvSpPr/>
              <p:nvPr/>
            </p:nvSpPr>
            <p:spPr>
              <a:xfrm>
                <a:off x="1724" y="2680"/>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11</a:t>
                </a:r>
              </a:p>
            </p:txBody>
          </p:sp>
          <p:sp>
            <p:nvSpPr>
              <p:cNvPr id="123914" name="Rectangle 48"/>
              <p:cNvSpPr/>
              <p:nvPr/>
            </p:nvSpPr>
            <p:spPr>
              <a:xfrm>
                <a:off x="1266" y="2680"/>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9</a:t>
                </a:r>
              </a:p>
            </p:txBody>
          </p:sp>
          <p:sp>
            <p:nvSpPr>
              <p:cNvPr id="123915" name="Rectangle 49"/>
              <p:cNvSpPr/>
              <p:nvPr/>
            </p:nvSpPr>
            <p:spPr>
              <a:xfrm>
                <a:off x="807" y="2680"/>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8</a:t>
                </a:r>
              </a:p>
            </p:txBody>
          </p:sp>
          <p:sp>
            <p:nvSpPr>
              <p:cNvPr id="123916" name="Rectangle 50"/>
              <p:cNvSpPr/>
              <p:nvPr/>
            </p:nvSpPr>
            <p:spPr>
              <a:xfrm>
                <a:off x="2183" y="2354"/>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14</a:t>
                </a:r>
              </a:p>
            </p:txBody>
          </p:sp>
          <p:sp>
            <p:nvSpPr>
              <p:cNvPr id="123917" name="Rectangle 51"/>
              <p:cNvSpPr/>
              <p:nvPr/>
            </p:nvSpPr>
            <p:spPr>
              <a:xfrm>
                <a:off x="1724" y="2354"/>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15</a:t>
                </a:r>
              </a:p>
            </p:txBody>
          </p:sp>
          <p:sp>
            <p:nvSpPr>
              <p:cNvPr id="123918" name="Rectangle 52"/>
              <p:cNvSpPr/>
              <p:nvPr/>
            </p:nvSpPr>
            <p:spPr>
              <a:xfrm>
                <a:off x="1266" y="2354"/>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m</a:t>
                </a:r>
                <a:r>
                  <a:rPr lang="en-US" altLang="zh-CN" sz="2400" baseline="-30000" dirty="0">
                    <a:solidFill>
                      <a:srgbClr val="FF00FF"/>
                    </a:solidFill>
                    <a:ea typeface="楷体_GB2312"/>
                  </a:rPr>
                  <a:t>13</a:t>
                </a:r>
              </a:p>
            </p:txBody>
          </p:sp>
          <p:sp>
            <p:nvSpPr>
              <p:cNvPr id="123919" name="Rectangle 53"/>
              <p:cNvSpPr/>
              <p:nvPr/>
            </p:nvSpPr>
            <p:spPr>
              <a:xfrm>
                <a:off x="807" y="2354"/>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30000" dirty="0">
                    <a:ea typeface="楷体_GB2312"/>
                  </a:rPr>
                  <a:t>12</a:t>
                </a:r>
              </a:p>
            </p:txBody>
          </p:sp>
          <p:sp>
            <p:nvSpPr>
              <p:cNvPr id="123920" name="Rectangle 54"/>
              <p:cNvSpPr/>
              <p:nvPr/>
            </p:nvSpPr>
            <p:spPr>
              <a:xfrm>
                <a:off x="2183" y="2028"/>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CC3300"/>
                    </a:solidFill>
                    <a:ea typeface="楷体_GB2312"/>
                  </a:rPr>
                  <a:t>m</a:t>
                </a:r>
                <a:r>
                  <a:rPr lang="en-US" altLang="zh-CN" sz="2400" baseline="-30000" dirty="0">
                    <a:solidFill>
                      <a:srgbClr val="CC3300"/>
                    </a:solidFill>
                    <a:ea typeface="楷体_GB2312"/>
                  </a:rPr>
                  <a:t>6</a:t>
                </a:r>
              </a:p>
            </p:txBody>
          </p:sp>
          <p:sp>
            <p:nvSpPr>
              <p:cNvPr id="123921" name="Rectangle 55"/>
              <p:cNvSpPr/>
              <p:nvPr/>
            </p:nvSpPr>
            <p:spPr>
              <a:xfrm>
                <a:off x="2183" y="1702"/>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CC3300"/>
                    </a:solidFill>
                    <a:ea typeface="楷体_GB2312"/>
                  </a:rPr>
                  <a:t>m</a:t>
                </a:r>
                <a:r>
                  <a:rPr lang="en-US" altLang="zh-CN" sz="2400" baseline="-30000" dirty="0">
                    <a:solidFill>
                      <a:srgbClr val="CC3300"/>
                    </a:solidFill>
                    <a:ea typeface="楷体_GB2312"/>
                  </a:rPr>
                  <a:t>2</a:t>
                </a:r>
              </a:p>
            </p:txBody>
          </p:sp>
          <p:sp>
            <p:nvSpPr>
              <p:cNvPr id="123922" name="Rectangle 56"/>
              <p:cNvSpPr/>
              <p:nvPr/>
            </p:nvSpPr>
            <p:spPr>
              <a:xfrm>
                <a:off x="1724" y="2028"/>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m</a:t>
                </a:r>
                <a:r>
                  <a:rPr lang="en-US" altLang="zh-CN" sz="2400" baseline="-30000" dirty="0">
                    <a:solidFill>
                      <a:srgbClr val="FF00FF"/>
                    </a:solidFill>
                    <a:ea typeface="楷体_GB2312"/>
                  </a:rPr>
                  <a:t>7</a:t>
                </a:r>
              </a:p>
            </p:txBody>
          </p:sp>
          <p:sp>
            <p:nvSpPr>
              <p:cNvPr id="123923" name="Rectangle 57"/>
              <p:cNvSpPr/>
              <p:nvPr/>
            </p:nvSpPr>
            <p:spPr>
              <a:xfrm>
                <a:off x="1724" y="1702"/>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CC3300"/>
                    </a:solidFill>
                    <a:ea typeface="楷体_GB2312"/>
                  </a:rPr>
                  <a:t>m</a:t>
                </a:r>
                <a:r>
                  <a:rPr lang="en-US" altLang="zh-CN" sz="2400" baseline="-30000" dirty="0">
                    <a:solidFill>
                      <a:srgbClr val="CC3300"/>
                    </a:solidFill>
                    <a:ea typeface="楷体_GB2312"/>
                  </a:rPr>
                  <a:t>3</a:t>
                </a:r>
              </a:p>
            </p:txBody>
          </p:sp>
          <p:sp>
            <p:nvSpPr>
              <p:cNvPr id="123924" name="Rectangle 58"/>
              <p:cNvSpPr/>
              <p:nvPr/>
            </p:nvSpPr>
            <p:spPr>
              <a:xfrm>
                <a:off x="1266" y="2028"/>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m</a:t>
                </a:r>
                <a:r>
                  <a:rPr lang="en-US" altLang="zh-CN" sz="2400" baseline="-30000" dirty="0">
                    <a:solidFill>
                      <a:srgbClr val="FF00FF"/>
                    </a:solidFill>
                    <a:ea typeface="楷体_GB2312"/>
                  </a:rPr>
                  <a:t>5</a:t>
                </a:r>
                <a:r>
                  <a:rPr lang="en-US" altLang="zh-CN" sz="2400" dirty="0">
                    <a:ea typeface="楷体_GB2312"/>
                  </a:rPr>
                  <a:t> </a:t>
                </a:r>
              </a:p>
            </p:txBody>
          </p:sp>
          <p:sp>
            <p:nvSpPr>
              <p:cNvPr id="123925" name="Rectangle 59"/>
              <p:cNvSpPr/>
              <p:nvPr/>
            </p:nvSpPr>
            <p:spPr>
              <a:xfrm>
                <a:off x="807" y="2028"/>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m</a:t>
                </a:r>
                <a:r>
                  <a:rPr lang="en-US" altLang="zh-CN" sz="2400" baseline="-30000" dirty="0">
                    <a:solidFill>
                      <a:srgbClr val="FF00FF"/>
                    </a:solidFill>
                    <a:ea typeface="楷体_GB2312"/>
                  </a:rPr>
                  <a:t>4</a:t>
                </a:r>
                <a:r>
                  <a:rPr lang="en-US" altLang="zh-CN" sz="2400" dirty="0">
                    <a:ea typeface="楷体_GB2312"/>
                  </a:rPr>
                  <a:t> </a:t>
                </a:r>
              </a:p>
            </p:txBody>
          </p:sp>
          <p:sp>
            <p:nvSpPr>
              <p:cNvPr id="123926" name="Rectangle 60"/>
              <p:cNvSpPr/>
              <p:nvPr/>
            </p:nvSpPr>
            <p:spPr>
              <a:xfrm>
                <a:off x="1266" y="1702"/>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m</a:t>
                </a:r>
                <a:r>
                  <a:rPr lang="en-US" altLang="zh-CN" sz="2400" baseline="-30000" dirty="0">
                    <a:solidFill>
                      <a:srgbClr val="FF00FF"/>
                    </a:solidFill>
                    <a:ea typeface="楷体_GB2312"/>
                  </a:rPr>
                  <a:t>1</a:t>
                </a:r>
                <a:r>
                  <a:rPr lang="en-US" altLang="zh-CN" sz="2400" baseline="-30000" dirty="0">
                    <a:ea typeface="楷体_GB2312"/>
                  </a:rPr>
                  <a:t> </a:t>
                </a:r>
              </a:p>
            </p:txBody>
          </p:sp>
          <p:sp>
            <p:nvSpPr>
              <p:cNvPr id="123927" name="Rectangle 61"/>
              <p:cNvSpPr/>
              <p:nvPr/>
            </p:nvSpPr>
            <p:spPr>
              <a:xfrm>
                <a:off x="807" y="1702"/>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CC3300"/>
                    </a:solidFill>
                    <a:ea typeface="楷体_GB2312"/>
                  </a:rPr>
                  <a:t>m</a:t>
                </a:r>
                <a:r>
                  <a:rPr lang="en-US" altLang="zh-CN" sz="2400" baseline="-30000" dirty="0">
                    <a:solidFill>
                      <a:srgbClr val="CC3300"/>
                    </a:solidFill>
                    <a:ea typeface="楷体_GB2312"/>
                  </a:rPr>
                  <a:t>0</a:t>
                </a:r>
                <a:r>
                  <a:rPr lang="en-US" altLang="zh-CN" sz="2400" dirty="0">
                    <a:solidFill>
                      <a:srgbClr val="CC3300"/>
                    </a:solidFill>
                    <a:ea typeface="楷体_GB2312"/>
                  </a:rPr>
                  <a:t> </a:t>
                </a:r>
              </a:p>
            </p:txBody>
          </p:sp>
          <p:sp>
            <p:nvSpPr>
              <p:cNvPr id="123928" name="Line 62"/>
              <p:cNvSpPr/>
              <p:nvPr/>
            </p:nvSpPr>
            <p:spPr>
              <a:xfrm>
                <a:off x="807" y="1702"/>
                <a:ext cx="1834" cy="0"/>
              </a:xfrm>
              <a:prstGeom prst="line">
                <a:avLst/>
              </a:prstGeom>
              <a:ln w="12700" cap="sq" cmpd="sng">
                <a:solidFill>
                  <a:schemeClr val="tx1"/>
                </a:solidFill>
                <a:prstDash val="solid"/>
                <a:headEnd type="none" w="med" len="med"/>
                <a:tailEnd type="none" w="med" len="med"/>
              </a:ln>
            </p:spPr>
          </p:sp>
          <p:sp>
            <p:nvSpPr>
              <p:cNvPr id="123929" name="Line 63"/>
              <p:cNvSpPr/>
              <p:nvPr/>
            </p:nvSpPr>
            <p:spPr>
              <a:xfrm>
                <a:off x="807" y="2028"/>
                <a:ext cx="1834" cy="0"/>
              </a:xfrm>
              <a:prstGeom prst="line">
                <a:avLst/>
              </a:prstGeom>
              <a:ln w="12700" cap="flat" cmpd="sng">
                <a:solidFill>
                  <a:schemeClr val="tx1"/>
                </a:solidFill>
                <a:prstDash val="solid"/>
                <a:headEnd type="none" w="med" len="med"/>
                <a:tailEnd type="none" w="med" len="med"/>
              </a:ln>
            </p:spPr>
          </p:sp>
          <p:sp>
            <p:nvSpPr>
              <p:cNvPr id="123930" name="Line 64"/>
              <p:cNvSpPr/>
              <p:nvPr/>
            </p:nvSpPr>
            <p:spPr>
              <a:xfrm>
                <a:off x="807" y="3006"/>
                <a:ext cx="1834" cy="0"/>
              </a:xfrm>
              <a:prstGeom prst="line">
                <a:avLst/>
              </a:prstGeom>
              <a:ln w="12700" cap="sq" cmpd="sng">
                <a:solidFill>
                  <a:schemeClr val="tx1"/>
                </a:solidFill>
                <a:prstDash val="solid"/>
                <a:headEnd type="none" w="med" len="med"/>
                <a:tailEnd type="none" w="med" len="med"/>
              </a:ln>
            </p:spPr>
          </p:sp>
          <p:sp>
            <p:nvSpPr>
              <p:cNvPr id="123931" name="Line 65"/>
              <p:cNvSpPr/>
              <p:nvPr/>
            </p:nvSpPr>
            <p:spPr>
              <a:xfrm>
                <a:off x="807" y="1702"/>
                <a:ext cx="0" cy="1304"/>
              </a:xfrm>
              <a:prstGeom prst="line">
                <a:avLst/>
              </a:prstGeom>
              <a:ln w="12700" cap="sq" cmpd="sng">
                <a:solidFill>
                  <a:schemeClr val="tx1"/>
                </a:solidFill>
                <a:prstDash val="solid"/>
                <a:headEnd type="none" w="med" len="med"/>
                <a:tailEnd type="none" w="med" len="med"/>
              </a:ln>
            </p:spPr>
          </p:sp>
          <p:sp>
            <p:nvSpPr>
              <p:cNvPr id="123932" name="Line 66"/>
              <p:cNvSpPr/>
              <p:nvPr/>
            </p:nvSpPr>
            <p:spPr>
              <a:xfrm>
                <a:off x="1266" y="1702"/>
                <a:ext cx="0" cy="1304"/>
              </a:xfrm>
              <a:prstGeom prst="line">
                <a:avLst/>
              </a:prstGeom>
              <a:ln w="12700" cap="flat" cmpd="sng">
                <a:solidFill>
                  <a:schemeClr val="tx1"/>
                </a:solidFill>
                <a:prstDash val="solid"/>
                <a:headEnd type="none" w="med" len="med"/>
                <a:tailEnd type="none" w="med" len="med"/>
              </a:ln>
            </p:spPr>
          </p:sp>
          <p:sp>
            <p:nvSpPr>
              <p:cNvPr id="123933" name="Line 67"/>
              <p:cNvSpPr/>
              <p:nvPr/>
            </p:nvSpPr>
            <p:spPr>
              <a:xfrm>
                <a:off x="2641" y="1702"/>
                <a:ext cx="0" cy="1304"/>
              </a:xfrm>
              <a:prstGeom prst="line">
                <a:avLst/>
              </a:prstGeom>
              <a:ln w="12700" cap="sq" cmpd="sng">
                <a:solidFill>
                  <a:schemeClr val="tx1"/>
                </a:solidFill>
                <a:prstDash val="solid"/>
                <a:headEnd type="none" w="med" len="med"/>
                <a:tailEnd type="none" w="med" len="med"/>
              </a:ln>
            </p:spPr>
          </p:sp>
          <p:sp>
            <p:nvSpPr>
              <p:cNvPr id="123934" name="Line 68"/>
              <p:cNvSpPr/>
              <p:nvPr/>
            </p:nvSpPr>
            <p:spPr>
              <a:xfrm>
                <a:off x="1724" y="1702"/>
                <a:ext cx="0" cy="1304"/>
              </a:xfrm>
              <a:prstGeom prst="line">
                <a:avLst/>
              </a:prstGeom>
              <a:ln w="12700" cap="flat" cmpd="sng">
                <a:solidFill>
                  <a:schemeClr val="tx1"/>
                </a:solidFill>
                <a:prstDash val="solid"/>
                <a:headEnd type="none" w="med" len="med"/>
                <a:tailEnd type="none" w="med" len="med"/>
              </a:ln>
            </p:spPr>
          </p:sp>
          <p:sp>
            <p:nvSpPr>
              <p:cNvPr id="123935" name="Line 69"/>
              <p:cNvSpPr/>
              <p:nvPr/>
            </p:nvSpPr>
            <p:spPr>
              <a:xfrm>
                <a:off x="2183" y="1702"/>
                <a:ext cx="0" cy="1304"/>
              </a:xfrm>
              <a:prstGeom prst="line">
                <a:avLst/>
              </a:prstGeom>
              <a:ln w="12700" cap="flat" cmpd="sng">
                <a:solidFill>
                  <a:schemeClr val="tx1"/>
                </a:solidFill>
                <a:prstDash val="solid"/>
                <a:headEnd type="none" w="med" len="med"/>
                <a:tailEnd type="none" w="med" len="med"/>
              </a:ln>
            </p:spPr>
          </p:sp>
          <p:sp>
            <p:nvSpPr>
              <p:cNvPr id="123936" name="Line 70"/>
              <p:cNvSpPr/>
              <p:nvPr/>
            </p:nvSpPr>
            <p:spPr>
              <a:xfrm>
                <a:off x="807" y="2354"/>
                <a:ext cx="1834" cy="0"/>
              </a:xfrm>
              <a:prstGeom prst="line">
                <a:avLst/>
              </a:prstGeom>
              <a:ln w="12700" cap="flat" cmpd="sng">
                <a:solidFill>
                  <a:schemeClr val="tx1"/>
                </a:solidFill>
                <a:prstDash val="solid"/>
                <a:headEnd type="none" w="med" len="med"/>
                <a:tailEnd type="none" w="med" len="med"/>
              </a:ln>
            </p:spPr>
          </p:sp>
          <p:sp>
            <p:nvSpPr>
              <p:cNvPr id="123937" name="Line 71"/>
              <p:cNvSpPr/>
              <p:nvPr/>
            </p:nvSpPr>
            <p:spPr>
              <a:xfrm>
                <a:off x="807" y="2680"/>
                <a:ext cx="1834" cy="0"/>
              </a:xfrm>
              <a:prstGeom prst="line">
                <a:avLst/>
              </a:prstGeom>
              <a:ln w="12700" cap="flat" cmpd="sng">
                <a:solidFill>
                  <a:schemeClr val="tx1"/>
                </a:solidFill>
                <a:prstDash val="solid"/>
                <a:headEnd type="none" w="med" len="med"/>
                <a:tailEnd type="none" w="med" len="med"/>
              </a:ln>
            </p:spPr>
          </p:sp>
          <p:sp>
            <p:nvSpPr>
              <p:cNvPr id="123938" name="Line 72"/>
              <p:cNvSpPr/>
              <p:nvPr/>
            </p:nvSpPr>
            <p:spPr>
              <a:xfrm>
                <a:off x="566" y="1462"/>
                <a:ext cx="240" cy="240"/>
              </a:xfrm>
              <a:prstGeom prst="line">
                <a:avLst/>
              </a:prstGeom>
              <a:ln w="12700" cap="flat" cmpd="sng">
                <a:solidFill>
                  <a:schemeClr val="tx1"/>
                </a:solidFill>
                <a:prstDash val="solid"/>
                <a:headEnd type="none" w="med" len="med"/>
                <a:tailEnd type="none" w="med" len="med"/>
              </a:ln>
            </p:spPr>
          </p:sp>
          <p:sp>
            <p:nvSpPr>
              <p:cNvPr id="123939" name="Text Box 73"/>
              <p:cNvSpPr txBox="1"/>
              <p:nvPr/>
            </p:nvSpPr>
            <p:spPr>
              <a:xfrm>
                <a:off x="864" y="1428"/>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23940" name="Text Box 74"/>
              <p:cNvSpPr txBox="1"/>
              <p:nvPr/>
            </p:nvSpPr>
            <p:spPr>
              <a:xfrm>
                <a:off x="1344" y="1419"/>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23941" name="Text Box 75"/>
              <p:cNvSpPr txBox="1"/>
              <p:nvPr/>
            </p:nvSpPr>
            <p:spPr>
              <a:xfrm>
                <a:off x="1803" y="1422"/>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23942" name="Text Box 76"/>
              <p:cNvSpPr txBox="1"/>
              <p:nvPr/>
            </p:nvSpPr>
            <p:spPr>
              <a:xfrm>
                <a:off x="2248" y="1410"/>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23943" name="Text Box 77"/>
              <p:cNvSpPr txBox="1"/>
              <p:nvPr/>
            </p:nvSpPr>
            <p:spPr>
              <a:xfrm>
                <a:off x="577" y="1248"/>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CD</a:t>
                </a:r>
              </a:p>
            </p:txBody>
          </p:sp>
          <p:sp>
            <p:nvSpPr>
              <p:cNvPr id="123944" name="Text Box 78"/>
              <p:cNvSpPr txBox="1"/>
              <p:nvPr/>
            </p:nvSpPr>
            <p:spPr>
              <a:xfrm>
                <a:off x="336" y="1488"/>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AB</a:t>
                </a:r>
              </a:p>
            </p:txBody>
          </p:sp>
          <p:sp>
            <p:nvSpPr>
              <p:cNvPr id="123945" name="Text Box 79"/>
              <p:cNvSpPr txBox="1"/>
              <p:nvPr/>
            </p:nvSpPr>
            <p:spPr>
              <a:xfrm>
                <a:off x="480" y="1728"/>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23946" name="Text Box 80"/>
              <p:cNvSpPr txBox="1"/>
              <p:nvPr/>
            </p:nvSpPr>
            <p:spPr>
              <a:xfrm>
                <a:off x="489" y="2064"/>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23947" name="Text Box 81"/>
              <p:cNvSpPr txBox="1"/>
              <p:nvPr/>
            </p:nvSpPr>
            <p:spPr>
              <a:xfrm>
                <a:off x="489" y="240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23948" name="Text Box 82"/>
              <p:cNvSpPr txBox="1"/>
              <p:nvPr/>
            </p:nvSpPr>
            <p:spPr>
              <a:xfrm>
                <a:off x="471" y="2700"/>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grpSp>
        <p:sp>
          <p:nvSpPr>
            <p:cNvPr id="123911" name="Text Box 83"/>
            <p:cNvSpPr txBox="1"/>
            <p:nvPr/>
          </p:nvSpPr>
          <p:spPr>
            <a:xfrm>
              <a:off x="1440" y="3054"/>
              <a:ext cx="52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 c )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1051"/>
                                        </p:tgtEl>
                                        <p:attrNameLst>
                                          <p:attrName>style.visibility</p:attrName>
                                        </p:attrNameLst>
                                      </p:cBhvr>
                                      <p:to>
                                        <p:strVal val="visible"/>
                                      </p:to>
                                    </p:set>
                                    <p:animEffect transition="in" filter="box(in)">
                                      <p:cBhvr>
                                        <p:cTn id="7" dur="500"/>
                                        <p:tgtEl>
                                          <p:spTgt spid="17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5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91</a:t>
            </a:fld>
            <a:r>
              <a:rPr lang="zh-CN" altLang="en-US" sz="1400" dirty="0">
                <a:ea typeface="楷体_GB2312"/>
              </a:rPr>
              <a:t>）</a:t>
            </a:r>
          </a:p>
        </p:txBody>
      </p:sp>
      <p:grpSp>
        <p:nvGrpSpPr>
          <p:cNvPr id="209922" name="Group 2"/>
          <p:cNvGrpSpPr/>
          <p:nvPr/>
        </p:nvGrpSpPr>
        <p:grpSpPr>
          <a:xfrm>
            <a:off x="963613" y="995363"/>
            <a:ext cx="6354762" cy="3529012"/>
            <a:chOff x="864" y="674"/>
            <a:chExt cx="3792" cy="2223"/>
          </a:xfrm>
        </p:grpSpPr>
        <p:sp>
          <p:nvSpPr>
            <p:cNvPr id="124934" name="Rectangle 3"/>
            <p:cNvSpPr/>
            <p:nvPr/>
          </p:nvSpPr>
          <p:spPr>
            <a:xfrm>
              <a:off x="2534" y="2154"/>
              <a:ext cx="384" cy="326"/>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18</a:t>
              </a:r>
              <a:endParaRPr lang="en-US" altLang="zh-CN" sz="2400" dirty="0">
                <a:ea typeface="楷体_GB2312"/>
              </a:endParaRPr>
            </a:p>
          </p:txBody>
        </p:sp>
        <p:sp>
          <p:nvSpPr>
            <p:cNvPr id="124935" name="Rectangle 4"/>
            <p:cNvSpPr/>
            <p:nvPr/>
          </p:nvSpPr>
          <p:spPr>
            <a:xfrm>
              <a:off x="2150" y="2154"/>
              <a:ext cx="384" cy="326"/>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m</a:t>
              </a:r>
              <a:r>
                <a:rPr lang="en-US" altLang="zh-CN" sz="2400" baseline="-25000" dirty="0">
                  <a:solidFill>
                    <a:srgbClr val="FF00FF"/>
                  </a:solidFill>
                  <a:ea typeface="楷体_GB2312"/>
                </a:rPr>
                <a:t>19</a:t>
              </a:r>
              <a:endParaRPr lang="en-US" altLang="zh-CN" sz="2400" dirty="0">
                <a:solidFill>
                  <a:srgbClr val="FF00FF"/>
                </a:solidFill>
                <a:ea typeface="楷体_GB2312"/>
              </a:endParaRPr>
            </a:p>
          </p:txBody>
        </p:sp>
        <p:sp>
          <p:nvSpPr>
            <p:cNvPr id="124936" name="Rectangle 5"/>
            <p:cNvSpPr/>
            <p:nvPr/>
          </p:nvSpPr>
          <p:spPr>
            <a:xfrm>
              <a:off x="1766" y="2154"/>
              <a:ext cx="384" cy="326"/>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17</a:t>
              </a:r>
            </a:p>
          </p:txBody>
        </p:sp>
        <p:sp>
          <p:nvSpPr>
            <p:cNvPr id="124937" name="Rectangle 6"/>
            <p:cNvSpPr/>
            <p:nvPr/>
          </p:nvSpPr>
          <p:spPr>
            <a:xfrm>
              <a:off x="1382" y="2154"/>
              <a:ext cx="384" cy="326"/>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16</a:t>
              </a:r>
              <a:endParaRPr lang="en-US" altLang="zh-CN" sz="2400" dirty="0">
                <a:ea typeface="楷体_GB2312"/>
              </a:endParaRPr>
            </a:p>
          </p:txBody>
        </p:sp>
        <p:sp>
          <p:nvSpPr>
            <p:cNvPr id="124938" name="Rectangle 7"/>
            <p:cNvSpPr/>
            <p:nvPr/>
          </p:nvSpPr>
          <p:spPr>
            <a:xfrm>
              <a:off x="2534" y="1828"/>
              <a:ext cx="384" cy="326"/>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26</a:t>
              </a:r>
              <a:endParaRPr lang="en-US" altLang="zh-CN" sz="2400" dirty="0">
                <a:ea typeface="楷体_GB2312"/>
              </a:endParaRPr>
            </a:p>
          </p:txBody>
        </p:sp>
        <p:sp>
          <p:nvSpPr>
            <p:cNvPr id="124939" name="Rectangle 8"/>
            <p:cNvSpPr/>
            <p:nvPr/>
          </p:nvSpPr>
          <p:spPr>
            <a:xfrm>
              <a:off x="2150" y="1828"/>
              <a:ext cx="384" cy="326"/>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27</a:t>
              </a:r>
              <a:endParaRPr lang="en-US" altLang="zh-CN" sz="2400" dirty="0">
                <a:ea typeface="楷体_GB2312"/>
              </a:endParaRPr>
            </a:p>
          </p:txBody>
        </p:sp>
        <p:sp>
          <p:nvSpPr>
            <p:cNvPr id="124940" name="Rectangle 9"/>
            <p:cNvSpPr/>
            <p:nvPr/>
          </p:nvSpPr>
          <p:spPr>
            <a:xfrm>
              <a:off x="1766" y="1828"/>
              <a:ext cx="384" cy="326"/>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25</a:t>
              </a:r>
              <a:endParaRPr lang="en-US" altLang="zh-CN" sz="2400" dirty="0">
                <a:ea typeface="楷体_GB2312"/>
              </a:endParaRPr>
            </a:p>
          </p:txBody>
        </p:sp>
        <p:sp>
          <p:nvSpPr>
            <p:cNvPr id="124941" name="Rectangle 10"/>
            <p:cNvSpPr/>
            <p:nvPr/>
          </p:nvSpPr>
          <p:spPr>
            <a:xfrm>
              <a:off x="1382" y="1828"/>
              <a:ext cx="384" cy="326"/>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24</a:t>
              </a:r>
              <a:endParaRPr lang="en-US" altLang="zh-CN" sz="2400" dirty="0">
                <a:ea typeface="楷体_GB2312"/>
              </a:endParaRPr>
            </a:p>
          </p:txBody>
        </p:sp>
        <p:sp>
          <p:nvSpPr>
            <p:cNvPr id="124942" name="Rectangle 11"/>
            <p:cNvSpPr/>
            <p:nvPr/>
          </p:nvSpPr>
          <p:spPr>
            <a:xfrm>
              <a:off x="2534" y="1502"/>
              <a:ext cx="384" cy="326"/>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10</a:t>
              </a:r>
              <a:endParaRPr lang="en-US" altLang="zh-CN" sz="2400" dirty="0">
                <a:ea typeface="楷体_GB2312"/>
              </a:endParaRPr>
            </a:p>
          </p:txBody>
        </p:sp>
        <p:sp>
          <p:nvSpPr>
            <p:cNvPr id="124943" name="Rectangle 12"/>
            <p:cNvSpPr/>
            <p:nvPr/>
          </p:nvSpPr>
          <p:spPr>
            <a:xfrm>
              <a:off x="2534" y="1176"/>
              <a:ext cx="384" cy="326"/>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m</a:t>
              </a:r>
              <a:r>
                <a:rPr lang="en-US" altLang="zh-CN" sz="2400" baseline="-25000" dirty="0">
                  <a:solidFill>
                    <a:srgbClr val="FF00FF"/>
                  </a:solidFill>
                  <a:ea typeface="楷体_GB2312"/>
                </a:rPr>
                <a:t>2</a:t>
              </a:r>
            </a:p>
          </p:txBody>
        </p:sp>
        <p:sp>
          <p:nvSpPr>
            <p:cNvPr id="124944" name="Rectangle 13"/>
            <p:cNvSpPr/>
            <p:nvPr/>
          </p:nvSpPr>
          <p:spPr>
            <a:xfrm>
              <a:off x="2150" y="1502"/>
              <a:ext cx="384" cy="326"/>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m</a:t>
              </a:r>
              <a:r>
                <a:rPr lang="en-US" altLang="zh-CN" sz="2400" baseline="-25000" dirty="0">
                  <a:solidFill>
                    <a:srgbClr val="FF00FF"/>
                  </a:solidFill>
                  <a:ea typeface="楷体_GB2312"/>
                </a:rPr>
                <a:t>11</a:t>
              </a:r>
            </a:p>
          </p:txBody>
        </p:sp>
        <p:sp>
          <p:nvSpPr>
            <p:cNvPr id="124945" name="Rectangle 14"/>
            <p:cNvSpPr/>
            <p:nvPr/>
          </p:nvSpPr>
          <p:spPr>
            <a:xfrm>
              <a:off x="2150" y="1176"/>
              <a:ext cx="384" cy="326"/>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m</a:t>
              </a:r>
              <a:r>
                <a:rPr lang="en-US" altLang="zh-CN" sz="2400" baseline="-25000" dirty="0">
                  <a:solidFill>
                    <a:srgbClr val="FF00FF"/>
                  </a:solidFill>
                  <a:ea typeface="楷体_GB2312"/>
                </a:rPr>
                <a:t>3</a:t>
              </a:r>
            </a:p>
          </p:txBody>
        </p:sp>
        <p:sp>
          <p:nvSpPr>
            <p:cNvPr id="124946" name="Rectangle 15"/>
            <p:cNvSpPr/>
            <p:nvPr/>
          </p:nvSpPr>
          <p:spPr>
            <a:xfrm>
              <a:off x="1766" y="1502"/>
              <a:ext cx="384" cy="326"/>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9</a:t>
              </a:r>
              <a:r>
                <a:rPr lang="en-US" altLang="zh-CN" sz="2400" dirty="0">
                  <a:ea typeface="楷体_GB2312"/>
                </a:rPr>
                <a:t> </a:t>
              </a:r>
            </a:p>
          </p:txBody>
        </p:sp>
        <p:sp>
          <p:nvSpPr>
            <p:cNvPr id="124947" name="Rectangle 16"/>
            <p:cNvSpPr/>
            <p:nvPr/>
          </p:nvSpPr>
          <p:spPr>
            <a:xfrm>
              <a:off x="1382" y="1502"/>
              <a:ext cx="384" cy="326"/>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8</a:t>
              </a:r>
              <a:r>
                <a:rPr lang="en-US" altLang="zh-CN" sz="2400" dirty="0">
                  <a:solidFill>
                    <a:schemeClr val="accent1"/>
                  </a:solidFill>
                  <a:ea typeface="楷体_GB2312"/>
                </a:rPr>
                <a:t> </a:t>
              </a:r>
            </a:p>
          </p:txBody>
        </p:sp>
        <p:sp>
          <p:nvSpPr>
            <p:cNvPr id="124948" name="Rectangle 17"/>
            <p:cNvSpPr/>
            <p:nvPr/>
          </p:nvSpPr>
          <p:spPr>
            <a:xfrm>
              <a:off x="1766" y="1176"/>
              <a:ext cx="384" cy="326"/>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m</a:t>
              </a:r>
              <a:r>
                <a:rPr lang="en-US" altLang="zh-CN" sz="2400" baseline="-25000" dirty="0">
                  <a:solidFill>
                    <a:srgbClr val="FF00FF"/>
                  </a:solidFill>
                  <a:ea typeface="楷体_GB2312"/>
                </a:rPr>
                <a:t>1</a:t>
              </a:r>
              <a:r>
                <a:rPr lang="en-US" altLang="zh-CN" sz="2400" dirty="0">
                  <a:ea typeface="楷体_GB2312"/>
                </a:rPr>
                <a:t> </a:t>
              </a:r>
            </a:p>
          </p:txBody>
        </p:sp>
        <p:sp>
          <p:nvSpPr>
            <p:cNvPr id="124949" name="Rectangle 18"/>
            <p:cNvSpPr/>
            <p:nvPr/>
          </p:nvSpPr>
          <p:spPr>
            <a:xfrm>
              <a:off x="1382" y="1176"/>
              <a:ext cx="384" cy="326"/>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0</a:t>
              </a:r>
              <a:r>
                <a:rPr lang="en-US" altLang="zh-CN" sz="2400" dirty="0">
                  <a:ea typeface="楷体_GB2312"/>
                </a:rPr>
                <a:t> </a:t>
              </a:r>
            </a:p>
          </p:txBody>
        </p:sp>
        <p:sp>
          <p:nvSpPr>
            <p:cNvPr id="124950" name="Line 19"/>
            <p:cNvSpPr/>
            <p:nvPr/>
          </p:nvSpPr>
          <p:spPr>
            <a:xfrm>
              <a:off x="1382" y="1176"/>
              <a:ext cx="1536" cy="0"/>
            </a:xfrm>
            <a:prstGeom prst="line">
              <a:avLst/>
            </a:prstGeom>
            <a:ln w="12700" cap="sq" cmpd="sng">
              <a:solidFill>
                <a:schemeClr val="tx1"/>
              </a:solidFill>
              <a:prstDash val="solid"/>
              <a:headEnd type="none" w="med" len="med"/>
              <a:tailEnd type="none" w="med" len="med"/>
            </a:ln>
          </p:spPr>
        </p:sp>
        <p:sp>
          <p:nvSpPr>
            <p:cNvPr id="124951" name="Line 20"/>
            <p:cNvSpPr/>
            <p:nvPr/>
          </p:nvSpPr>
          <p:spPr>
            <a:xfrm>
              <a:off x="1382" y="1502"/>
              <a:ext cx="1536" cy="0"/>
            </a:xfrm>
            <a:prstGeom prst="line">
              <a:avLst/>
            </a:prstGeom>
            <a:ln w="12700" cap="flat" cmpd="sng">
              <a:solidFill>
                <a:schemeClr val="tx1"/>
              </a:solidFill>
              <a:prstDash val="solid"/>
              <a:headEnd type="none" w="med" len="med"/>
              <a:tailEnd type="none" w="med" len="med"/>
            </a:ln>
          </p:spPr>
        </p:sp>
        <p:sp>
          <p:nvSpPr>
            <p:cNvPr id="124952" name="Line 21"/>
            <p:cNvSpPr/>
            <p:nvPr/>
          </p:nvSpPr>
          <p:spPr>
            <a:xfrm>
              <a:off x="1382" y="2480"/>
              <a:ext cx="1536" cy="0"/>
            </a:xfrm>
            <a:prstGeom prst="line">
              <a:avLst/>
            </a:prstGeom>
            <a:ln w="12700" cap="sq" cmpd="sng">
              <a:solidFill>
                <a:schemeClr val="tx1"/>
              </a:solidFill>
              <a:prstDash val="solid"/>
              <a:headEnd type="none" w="med" len="med"/>
              <a:tailEnd type="none" w="med" len="med"/>
            </a:ln>
          </p:spPr>
        </p:sp>
        <p:sp>
          <p:nvSpPr>
            <p:cNvPr id="124953" name="Line 22"/>
            <p:cNvSpPr/>
            <p:nvPr/>
          </p:nvSpPr>
          <p:spPr>
            <a:xfrm>
              <a:off x="1382" y="1176"/>
              <a:ext cx="0" cy="1304"/>
            </a:xfrm>
            <a:prstGeom prst="line">
              <a:avLst/>
            </a:prstGeom>
            <a:ln w="12700" cap="sq" cmpd="sng">
              <a:solidFill>
                <a:schemeClr val="tx1"/>
              </a:solidFill>
              <a:prstDash val="solid"/>
              <a:headEnd type="none" w="med" len="med"/>
              <a:tailEnd type="none" w="med" len="med"/>
            </a:ln>
          </p:spPr>
        </p:sp>
        <p:sp>
          <p:nvSpPr>
            <p:cNvPr id="124954" name="Line 23"/>
            <p:cNvSpPr/>
            <p:nvPr/>
          </p:nvSpPr>
          <p:spPr>
            <a:xfrm>
              <a:off x="1766" y="1176"/>
              <a:ext cx="0" cy="1304"/>
            </a:xfrm>
            <a:prstGeom prst="line">
              <a:avLst/>
            </a:prstGeom>
            <a:ln w="12700" cap="flat" cmpd="sng">
              <a:solidFill>
                <a:schemeClr val="tx1"/>
              </a:solidFill>
              <a:prstDash val="solid"/>
              <a:headEnd type="none" w="med" len="med"/>
              <a:tailEnd type="none" w="med" len="med"/>
            </a:ln>
          </p:spPr>
        </p:sp>
        <p:sp>
          <p:nvSpPr>
            <p:cNvPr id="124955" name="Line 24"/>
            <p:cNvSpPr/>
            <p:nvPr/>
          </p:nvSpPr>
          <p:spPr>
            <a:xfrm>
              <a:off x="2918" y="1176"/>
              <a:ext cx="0" cy="1304"/>
            </a:xfrm>
            <a:prstGeom prst="line">
              <a:avLst/>
            </a:prstGeom>
            <a:ln w="12700" cap="sq" cmpd="sng">
              <a:solidFill>
                <a:schemeClr val="tx1"/>
              </a:solidFill>
              <a:prstDash val="solid"/>
              <a:headEnd type="none" w="med" len="med"/>
              <a:tailEnd type="none" w="med" len="med"/>
            </a:ln>
          </p:spPr>
        </p:sp>
        <p:sp>
          <p:nvSpPr>
            <p:cNvPr id="124956" name="Line 25"/>
            <p:cNvSpPr/>
            <p:nvPr/>
          </p:nvSpPr>
          <p:spPr>
            <a:xfrm>
              <a:off x="2150" y="1176"/>
              <a:ext cx="0" cy="1304"/>
            </a:xfrm>
            <a:prstGeom prst="line">
              <a:avLst/>
            </a:prstGeom>
            <a:ln w="12700" cap="flat" cmpd="sng">
              <a:solidFill>
                <a:schemeClr val="tx1"/>
              </a:solidFill>
              <a:prstDash val="solid"/>
              <a:headEnd type="none" w="med" len="med"/>
              <a:tailEnd type="none" w="med" len="med"/>
            </a:ln>
          </p:spPr>
        </p:sp>
        <p:sp>
          <p:nvSpPr>
            <p:cNvPr id="124957" name="Line 26"/>
            <p:cNvSpPr/>
            <p:nvPr/>
          </p:nvSpPr>
          <p:spPr>
            <a:xfrm>
              <a:off x="2534" y="1176"/>
              <a:ext cx="0" cy="1304"/>
            </a:xfrm>
            <a:prstGeom prst="line">
              <a:avLst/>
            </a:prstGeom>
            <a:ln w="12700" cap="flat" cmpd="sng">
              <a:solidFill>
                <a:schemeClr val="tx1"/>
              </a:solidFill>
              <a:prstDash val="solid"/>
              <a:headEnd type="none" w="med" len="med"/>
              <a:tailEnd type="none" w="med" len="med"/>
            </a:ln>
          </p:spPr>
        </p:sp>
        <p:sp>
          <p:nvSpPr>
            <p:cNvPr id="124958" name="Line 27"/>
            <p:cNvSpPr/>
            <p:nvPr/>
          </p:nvSpPr>
          <p:spPr>
            <a:xfrm>
              <a:off x="1382" y="1828"/>
              <a:ext cx="1536" cy="0"/>
            </a:xfrm>
            <a:prstGeom prst="line">
              <a:avLst/>
            </a:prstGeom>
            <a:ln w="12700" cap="flat" cmpd="sng">
              <a:solidFill>
                <a:schemeClr val="tx1"/>
              </a:solidFill>
              <a:prstDash val="solid"/>
              <a:headEnd type="none" w="med" len="med"/>
              <a:tailEnd type="none" w="med" len="med"/>
            </a:ln>
          </p:spPr>
        </p:sp>
        <p:sp>
          <p:nvSpPr>
            <p:cNvPr id="124959" name="Line 28"/>
            <p:cNvSpPr/>
            <p:nvPr/>
          </p:nvSpPr>
          <p:spPr>
            <a:xfrm>
              <a:off x="1382" y="2154"/>
              <a:ext cx="1536" cy="0"/>
            </a:xfrm>
            <a:prstGeom prst="line">
              <a:avLst/>
            </a:prstGeom>
            <a:ln w="12700" cap="flat" cmpd="sng">
              <a:solidFill>
                <a:schemeClr val="tx1"/>
              </a:solidFill>
              <a:prstDash val="solid"/>
              <a:headEnd type="none" w="med" len="med"/>
              <a:tailEnd type="none" w="med" len="med"/>
            </a:ln>
          </p:spPr>
        </p:sp>
        <p:sp>
          <p:nvSpPr>
            <p:cNvPr id="124960" name="Line 29"/>
            <p:cNvSpPr/>
            <p:nvPr/>
          </p:nvSpPr>
          <p:spPr>
            <a:xfrm>
              <a:off x="1056" y="866"/>
              <a:ext cx="326" cy="310"/>
            </a:xfrm>
            <a:prstGeom prst="line">
              <a:avLst/>
            </a:prstGeom>
            <a:ln w="12700" cap="flat" cmpd="sng">
              <a:solidFill>
                <a:schemeClr val="tx1"/>
              </a:solidFill>
              <a:prstDash val="solid"/>
              <a:headEnd type="none" w="med" len="med"/>
              <a:tailEnd type="none" w="med" len="med"/>
            </a:ln>
          </p:spPr>
        </p:sp>
        <p:sp>
          <p:nvSpPr>
            <p:cNvPr id="124961" name="Rectangle 30"/>
            <p:cNvSpPr/>
            <p:nvPr/>
          </p:nvSpPr>
          <p:spPr>
            <a:xfrm>
              <a:off x="4224" y="2154"/>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22</a:t>
              </a:r>
              <a:endParaRPr lang="en-US" altLang="zh-CN" sz="2400" dirty="0">
                <a:ea typeface="楷体_GB2312"/>
              </a:endParaRPr>
            </a:p>
          </p:txBody>
        </p:sp>
        <p:sp>
          <p:nvSpPr>
            <p:cNvPr id="124962" name="Rectangle 31"/>
            <p:cNvSpPr/>
            <p:nvPr/>
          </p:nvSpPr>
          <p:spPr>
            <a:xfrm>
              <a:off x="3840" y="2154"/>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23</a:t>
              </a:r>
              <a:endParaRPr lang="en-US" altLang="zh-CN" sz="2400" dirty="0">
                <a:ea typeface="楷体_GB2312"/>
              </a:endParaRPr>
            </a:p>
          </p:txBody>
        </p:sp>
        <p:sp>
          <p:nvSpPr>
            <p:cNvPr id="124963" name="Rectangle 32"/>
            <p:cNvSpPr/>
            <p:nvPr/>
          </p:nvSpPr>
          <p:spPr>
            <a:xfrm>
              <a:off x="3456" y="2154"/>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21</a:t>
              </a:r>
              <a:endParaRPr lang="en-US" altLang="zh-CN" sz="2400" dirty="0">
                <a:ea typeface="楷体_GB2312"/>
              </a:endParaRPr>
            </a:p>
          </p:txBody>
        </p:sp>
        <p:sp>
          <p:nvSpPr>
            <p:cNvPr id="124964" name="Rectangle 33"/>
            <p:cNvSpPr/>
            <p:nvPr/>
          </p:nvSpPr>
          <p:spPr>
            <a:xfrm>
              <a:off x="3072" y="2154"/>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20</a:t>
              </a:r>
              <a:endParaRPr lang="en-US" altLang="zh-CN" sz="2400" dirty="0">
                <a:ea typeface="楷体_GB2312"/>
              </a:endParaRPr>
            </a:p>
          </p:txBody>
        </p:sp>
        <p:sp>
          <p:nvSpPr>
            <p:cNvPr id="124965" name="Rectangle 34"/>
            <p:cNvSpPr/>
            <p:nvPr/>
          </p:nvSpPr>
          <p:spPr>
            <a:xfrm>
              <a:off x="4224" y="182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30</a:t>
              </a:r>
              <a:endParaRPr lang="en-US" altLang="zh-CN" sz="2400" dirty="0">
                <a:ea typeface="楷体_GB2312"/>
              </a:endParaRPr>
            </a:p>
          </p:txBody>
        </p:sp>
        <p:sp>
          <p:nvSpPr>
            <p:cNvPr id="124966" name="Rectangle 35"/>
            <p:cNvSpPr/>
            <p:nvPr/>
          </p:nvSpPr>
          <p:spPr>
            <a:xfrm>
              <a:off x="3840" y="182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31</a:t>
              </a:r>
              <a:endParaRPr lang="en-US" altLang="zh-CN" sz="2400" dirty="0">
                <a:ea typeface="楷体_GB2312"/>
              </a:endParaRPr>
            </a:p>
          </p:txBody>
        </p:sp>
        <p:sp>
          <p:nvSpPr>
            <p:cNvPr id="124967" name="Rectangle 36"/>
            <p:cNvSpPr/>
            <p:nvPr/>
          </p:nvSpPr>
          <p:spPr>
            <a:xfrm>
              <a:off x="3456" y="182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29</a:t>
              </a:r>
              <a:endParaRPr lang="en-US" altLang="zh-CN" sz="2400" dirty="0">
                <a:ea typeface="楷体_GB2312"/>
              </a:endParaRPr>
            </a:p>
          </p:txBody>
        </p:sp>
        <p:sp>
          <p:nvSpPr>
            <p:cNvPr id="124968" name="Rectangle 37"/>
            <p:cNvSpPr/>
            <p:nvPr/>
          </p:nvSpPr>
          <p:spPr>
            <a:xfrm>
              <a:off x="3072" y="182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28</a:t>
              </a:r>
              <a:endParaRPr lang="en-US" altLang="zh-CN" sz="2400" dirty="0">
                <a:ea typeface="楷体_GB2312"/>
              </a:endParaRPr>
            </a:p>
          </p:txBody>
        </p:sp>
        <p:sp>
          <p:nvSpPr>
            <p:cNvPr id="124969" name="Rectangle 38"/>
            <p:cNvSpPr/>
            <p:nvPr/>
          </p:nvSpPr>
          <p:spPr>
            <a:xfrm>
              <a:off x="4224" y="150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14</a:t>
              </a:r>
            </a:p>
          </p:txBody>
        </p:sp>
        <p:sp>
          <p:nvSpPr>
            <p:cNvPr id="124970" name="Rectangle 39"/>
            <p:cNvSpPr/>
            <p:nvPr/>
          </p:nvSpPr>
          <p:spPr>
            <a:xfrm>
              <a:off x="4224" y="1176"/>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6</a:t>
              </a:r>
              <a:endParaRPr lang="en-US" altLang="zh-CN" sz="2400" dirty="0">
                <a:ea typeface="楷体_GB2312"/>
              </a:endParaRPr>
            </a:p>
          </p:txBody>
        </p:sp>
        <p:sp>
          <p:nvSpPr>
            <p:cNvPr id="124971" name="Rectangle 40"/>
            <p:cNvSpPr/>
            <p:nvPr/>
          </p:nvSpPr>
          <p:spPr>
            <a:xfrm>
              <a:off x="3840" y="150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15</a:t>
              </a:r>
              <a:endParaRPr lang="en-US" altLang="zh-CN" sz="2400" dirty="0">
                <a:ea typeface="楷体_GB2312"/>
              </a:endParaRPr>
            </a:p>
          </p:txBody>
        </p:sp>
        <p:sp>
          <p:nvSpPr>
            <p:cNvPr id="124972" name="Rectangle 41"/>
            <p:cNvSpPr/>
            <p:nvPr/>
          </p:nvSpPr>
          <p:spPr>
            <a:xfrm>
              <a:off x="3840" y="1176"/>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m</a:t>
              </a:r>
              <a:r>
                <a:rPr lang="en-US" altLang="zh-CN" sz="2400" baseline="-25000" dirty="0">
                  <a:solidFill>
                    <a:srgbClr val="FF00FF"/>
                  </a:solidFill>
                  <a:ea typeface="楷体_GB2312"/>
                </a:rPr>
                <a:t>7</a:t>
              </a:r>
              <a:endParaRPr lang="en-US" altLang="zh-CN" sz="2400" dirty="0">
                <a:solidFill>
                  <a:srgbClr val="FF00FF"/>
                </a:solidFill>
                <a:ea typeface="楷体_GB2312"/>
              </a:endParaRPr>
            </a:p>
          </p:txBody>
        </p:sp>
        <p:sp>
          <p:nvSpPr>
            <p:cNvPr id="124973" name="Rectangle 42"/>
            <p:cNvSpPr/>
            <p:nvPr/>
          </p:nvSpPr>
          <p:spPr>
            <a:xfrm>
              <a:off x="3456" y="150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13</a:t>
              </a:r>
              <a:r>
                <a:rPr lang="en-US" altLang="zh-CN" sz="2400" dirty="0">
                  <a:ea typeface="楷体_GB2312"/>
                </a:rPr>
                <a:t> </a:t>
              </a:r>
            </a:p>
          </p:txBody>
        </p:sp>
        <p:sp>
          <p:nvSpPr>
            <p:cNvPr id="124974" name="Rectangle 43"/>
            <p:cNvSpPr/>
            <p:nvPr/>
          </p:nvSpPr>
          <p:spPr>
            <a:xfrm>
              <a:off x="3072" y="150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12</a:t>
              </a:r>
              <a:r>
                <a:rPr lang="en-US" altLang="zh-CN" sz="2400" dirty="0">
                  <a:ea typeface="楷体_GB2312"/>
                </a:rPr>
                <a:t> </a:t>
              </a:r>
            </a:p>
          </p:txBody>
        </p:sp>
        <p:sp>
          <p:nvSpPr>
            <p:cNvPr id="124975" name="Rectangle 44"/>
            <p:cNvSpPr/>
            <p:nvPr/>
          </p:nvSpPr>
          <p:spPr>
            <a:xfrm>
              <a:off x="3456" y="1176"/>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5</a:t>
              </a:r>
              <a:endParaRPr lang="en-US" altLang="zh-CN" sz="2400" dirty="0">
                <a:ea typeface="楷体_GB2312"/>
              </a:endParaRPr>
            </a:p>
          </p:txBody>
        </p:sp>
        <p:sp>
          <p:nvSpPr>
            <p:cNvPr id="124976" name="Rectangle 45"/>
            <p:cNvSpPr/>
            <p:nvPr/>
          </p:nvSpPr>
          <p:spPr>
            <a:xfrm>
              <a:off x="3072" y="1176"/>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m</a:t>
              </a:r>
              <a:r>
                <a:rPr lang="en-US" altLang="zh-CN" sz="2400" baseline="-25000" dirty="0">
                  <a:ea typeface="楷体_GB2312"/>
                </a:rPr>
                <a:t>4</a:t>
              </a:r>
              <a:r>
                <a:rPr lang="en-US" altLang="zh-CN" sz="2400" dirty="0">
                  <a:ea typeface="楷体_GB2312"/>
                </a:rPr>
                <a:t> </a:t>
              </a:r>
            </a:p>
          </p:txBody>
        </p:sp>
        <p:sp>
          <p:nvSpPr>
            <p:cNvPr id="124977" name="Line 46"/>
            <p:cNvSpPr/>
            <p:nvPr/>
          </p:nvSpPr>
          <p:spPr>
            <a:xfrm>
              <a:off x="3072" y="1176"/>
              <a:ext cx="1536" cy="0"/>
            </a:xfrm>
            <a:prstGeom prst="line">
              <a:avLst/>
            </a:prstGeom>
            <a:ln w="12700" cap="sq" cmpd="sng">
              <a:solidFill>
                <a:schemeClr val="tx1"/>
              </a:solidFill>
              <a:prstDash val="solid"/>
              <a:headEnd type="none" w="med" len="med"/>
              <a:tailEnd type="none" w="med" len="med"/>
            </a:ln>
          </p:spPr>
        </p:sp>
        <p:sp>
          <p:nvSpPr>
            <p:cNvPr id="124978" name="Line 47"/>
            <p:cNvSpPr/>
            <p:nvPr/>
          </p:nvSpPr>
          <p:spPr>
            <a:xfrm>
              <a:off x="3072" y="1502"/>
              <a:ext cx="1536" cy="0"/>
            </a:xfrm>
            <a:prstGeom prst="line">
              <a:avLst/>
            </a:prstGeom>
            <a:ln w="12700" cap="flat" cmpd="sng">
              <a:solidFill>
                <a:schemeClr val="tx1"/>
              </a:solidFill>
              <a:prstDash val="solid"/>
              <a:headEnd type="none" w="med" len="med"/>
              <a:tailEnd type="none" w="med" len="med"/>
            </a:ln>
          </p:spPr>
        </p:sp>
        <p:sp>
          <p:nvSpPr>
            <p:cNvPr id="124979" name="Line 48"/>
            <p:cNvSpPr/>
            <p:nvPr/>
          </p:nvSpPr>
          <p:spPr>
            <a:xfrm>
              <a:off x="3072" y="2480"/>
              <a:ext cx="1536" cy="0"/>
            </a:xfrm>
            <a:prstGeom prst="line">
              <a:avLst/>
            </a:prstGeom>
            <a:ln w="12700" cap="sq" cmpd="sng">
              <a:solidFill>
                <a:schemeClr val="tx1"/>
              </a:solidFill>
              <a:prstDash val="solid"/>
              <a:headEnd type="none" w="med" len="med"/>
              <a:tailEnd type="none" w="med" len="med"/>
            </a:ln>
          </p:spPr>
        </p:sp>
        <p:sp>
          <p:nvSpPr>
            <p:cNvPr id="124980" name="Line 49"/>
            <p:cNvSpPr/>
            <p:nvPr/>
          </p:nvSpPr>
          <p:spPr>
            <a:xfrm>
              <a:off x="3072" y="1176"/>
              <a:ext cx="0" cy="1304"/>
            </a:xfrm>
            <a:prstGeom prst="line">
              <a:avLst/>
            </a:prstGeom>
            <a:ln w="12700" cap="sq" cmpd="sng">
              <a:solidFill>
                <a:schemeClr val="tx1"/>
              </a:solidFill>
              <a:prstDash val="solid"/>
              <a:headEnd type="none" w="med" len="med"/>
              <a:tailEnd type="none" w="med" len="med"/>
            </a:ln>
          </p:spPr>
        </p:sp>
        <p:sp>
          <p:nvSpPr>
            <p:cNvPr id="124981" name="Line 50"/>
            <p:cNvSpPr/>
            <p:nvPr/>
          </p:nvSpPr>
          <p:spPr>
            <a:xfrm>
              <a:off x="3456" y="1176"/>
              <a:ext cx="0" cy="1304"/>
            </a:xfrm>
            <a:prstGeom prst="line">
              <a:avLst/>
            </a:prstGeom>
            <a:ln w="12700" cap="flat" cmpd="sng">
              <a:solidFill>
                <a:schemeClr val="tx1"/>
              </a:solidFill>
              <a:prstDash val="solid"/>
              <a:headEnd type="none" w="med" len="med"/>
              <a:tailEnd type="none" w="med" len="med"/>
            </a:ln>
          </p:spPr>
        </p:sp>
        <p:sp>
          <p:nvSpPr>
            <p:cNvPr id="124982" name="Line 51"/>
            <p:cNvSpPr/>
            <p:nvPr/>
          </p:nvSpPr>
          <p:spPr>
            <a:xfrm>
              <a:off x="4608" y="1176"/>
              <a:ext cx="0" cy="1304"/>
            </a:xfrm>
            <a:prstGeom prst="line">
              <a:avLst/>
            </a:prstGeom>
            <a:ln w="12700" cap="sq" cmpd="sng">
              <a:solidFill>
                <a:schemeClr val="tx1"/>
              </a:solidFill>
              <a:prstDash val="solid"/>
              <a:headEnd type="none" w="med" len="med"/>
              <a:tailEnd type="none" w="med" len="med"/>
            </a:ln>
          </p:spPr>
        </p:sp>
        <p:sp>
          <p:nvSpPr>
            <p:cNvPr id="124983" name="Line 52"/>
            <p:cNvSpPr/>
            <p:nvPr/>
          </p:nvSpPr>
          <p:spPr>
            <a:xfrm>
              <a:off x="3840" y="1176"/>
              <a:ext cx="0" cy="1304"/>
            </a:xfrm>
            <a:prstGeom prst="line">
              <a:avLst/>
            </a:prstGeom>
            <a:ln w="12700" cap="flat" cmpd="sng">
              <a:solidFill>
                <a:schemeClr val="tx1"/>
              </a:solidFill>
              <a:prstDash val="solid"/>
              <a:headEnd type="none" w="med" len="med"/>
              <a:tailEnd type="none" w="med" len="med"/>
            </a:ln>
          </p:spPr>
        </p:sp>
        <p:sp>
          <p:nvSpPr>
            <p:cNvPr id="124984" name="Line 53"/>
            <p:cNvSpPr/>
            <p:nvPr/>
          </p:nvSpPr>
          <p:spPr>
            <a:xfrm>
              <a:off x="4224" y="1176"/>
              <a:ext cx="0" cy="1304"/>
            </a:xfrm>
            <a:prstGeom prst="line">
              <a:avLst/>
            </a:prstGeom>
            <a:ln w="12700" cap="flat" cmpd="sng">
              <a:solidFill>
                <a:schemeClr val="tx1"/>
              </a:solidFill>
              <a:prstDash val="solid"/>
              <a:headEnd type="none" w="med" len="med"/>
              <a:tailEnd type="none" w="med" len="med"/>
            </a:ln>
          </p:spPr>
        </p:sp>
        <p:sp>
          <p:nvSpPr>
            <p:cNvPr id="124985" name="Line 54"/>
            <p:cNvSpPr/>
            <p:nvPr/>
          </p:nvSpPr>
          <p:spPr>
            <a:xfrm>
              <a:off x="3072" y="1828"/>
              <a:ext cx="1536" cy="0"/>
            </a:xfrm>
            <a:prstGeom prst="line">
              <a:avLst/>
            </a:prstGeom>
            <a:ln w="12700" cap="flat" cmpd="sng">
              <a:solidFill>
                <a:schemeClr val="tx1"/>
              </a:solidFill>
              <a:prstDash val="solid"/>
              <a:headEnd type="none" w="med" len="med"/>
              <a:tailEnd type="none" w="med" len="med"/>
            </a:ln>
          </p:spPr>
        </p:sp>
        <p:sp>
          <p:nvSpPr>
            <p:cNvPr id="124986" name="Line 55"/>
            <p:cNvSpPr/>
            <p:nvPr/>
          </p:nvSpPr>
          <p:spPr>
            <a:xfrm>
              <a:off x="3072" y="2154"/>
              <a:ext cx="1536" cy="0"/>
            </a:xfrm>
            <a:prstGeom prst="line">
              <a:avLst/>
            </a:prstGeom>
            <a:ln w="12700" cap="flat" cmpd="sng">
              <a:solidFill>
                <a:schemeClr val="tx1"/>
              </a:solidFill>
              <a:prstDash val="solid"/>
              <a:headEnd type="none" w="med" len="med"/>
              <a:tailEnd type="none" w="med" len="med"/>
            </a:ln>
          </p:spPr>
        </p:sp>
        <p:sp>
          <p:nvSpPr>
            <p:cNvPr id="124987" name="Text Box 56"/>
            <p:cNvSpPr txBox="1"/>
            <p:nvPr/>
          </p:nvSpPr>
          <p:spPr>
            <a:xfrm>
              <a:off x="1056" y="1202"/>
              <a:ext cx="29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24988" name="Text Box 57"/>
            <p:cNvSpPr txBox="1"/>
            <p:nvPr/>
          </p:nvSpPr>
          <p:spPr>
            <a:xfrm>
              <a:off x="1074" y="1520"/>
              <a:ext cx="29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24989" name="Text Box 58"/>
            <p:cNvSpPr txBox="1"/>
            <p:nvPr/>
          </p:nvSpPr>
          <p:spPr>
            <a:xfrm>
              <a:off x="1074" y="1835"/>
              <a:ext cx="29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24990" name="Text Box 59"/>
            <p:cNvSpPr txBox="1"/>
            <p:nvPr/>
          </p:nvSpPr>
          <p:spPr>
            <a:xfrm>
              <a:off x="1053" y="2171"/>
              <a:ext cx="29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24991" name="Text Box 60"/>
            <p:cNvSpPr txBox="1"/>
            <p:nvPr/>
          </p:nvSpPr>
          <p:spPr>
            <a:xfrm>
              <a:off x="1371" y="905"/>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000</a:t>
              </a:r>
            </a:p>
          </p:txBody>
        </p:sp>
        <p:sp>
          <p:nvSpPr>
            <p:cNvPr id="124992" name="Text Box 61"/>
            <p:cNvSpPr txBox="1"/>
            <p:nvPr/>
          </p:nvSpPr>
          <p:spPr>
            <a:xfrm>
              <a:off x="1758" y="905"/>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001</a:t>
              </a:r>
            </a:p>
          </p:txBody>
        </p:sp>
        <p:sp>
          <p:nvSpPr>
            <p:cNvPr id="124993" name="Text Box 62"/>
            <p:cNvSpPr txBox="1"/>
            <p:nvPr/>
          </p:nvSpPr>
          <p:spPr>
            <a:xfrm>
              <a:off x="2139" y="905"/>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011</a:t>
              </a:r>
            </a:p>
          </p:txBody>
        </p:sp>
        <p:sp>
          <p:nvSpPr>
            <p:cNvPr id="124994" name="Text Box 63"/>
            <p:cNvSpPr txBox="1"/>
            <p:nvPr/>
          </p:nvSpPr>
          <p:spPr>
            <a:xfrm>
              <a:off x="2523" y="905"/>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010</a:t>
              </a:r>
            </a:p>
          </p:txBody>
        </p:sp>
        <p:sp>
          <p:nvSpPr>
            <p:cNvPr id="124995" name="Text Box 64"/>
            <p:cNvSpPr txBox="1"/>
            <p:nvPr/>
          </p:nvSpPr>
          <p:spPr>
            <a:xfrm>
              <a:off x="3042" y="905"/>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100</a:t>
              </a:r>
            </a:p>
          </p:txBody>
        </p:sp>
        <p:sp>
          <p:nvSpPr>
            <p:cNvPr id="124996" name="Text Box 65"/>
            <p:cNvSpPr txBox="1"/>
            <p:nvPr/>
          </p:nvSpPr>
          <p:spPr>
            <a:xfrm>
              <a:off x="3456" y="896"/>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101</a:t>
              </a:r>
            </a:p>
          </p:txBody>
        </p:sp>
        <p:sp>
          <p:nvSpPr>
            <p:cNvPr id="124997" name="Text Box 66"/>
            <p:cNvSpPr txBox="1"/>
            <p:nvPr/>
          </p:nvSpPr>
          <p:spPr>
            <a:xfrm>
              <a:off x="3840" y="905"/>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111</a:t>
              </a:r>
            </a:p>
          </p:txBody>
        </p:sp>
        <p:sp>
          <p:nvSpPr>
            <p:cNvPr id="124998" name="Text Box 67"/>
            <p:cNvSpPr txBox="1"/>
            <p:nvPr/>
          </p:nvSpPr>
          <p:spPr>
            <a:xfrm>
              <a:off x="4224" y="905"/>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110</a:t>
              </a:r>
            </a:p>
          </p:txBody>
        </p:sp>
        <p:sp>
          <p:nvSpPr>
            <p:cNvPr id="124999" name="Text Box 68"/>
            <p:cNvSpPr txBox="1"/>
            <p:nvPr/>
          </p:nvSpPr>
          <p:spPr>
            <a:xfrm>
              <a:off x="1104" y="674"/>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CDE</a:t>
              </a:r>
            </a:p>
          </p:txBody>
        </p:sp>
        <p:sp>
          <p:nvSpPr>
            <p:cNvPr id="125000" name="Text Box 69"/>
            <p:cNvSpPr txBox="1"/>
            <p:nvPr/>
          </p:nvSpPr>
          <p:spPr>
            <a:xfrm>
              <a:off x="864" y="962"/>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AB</a:t>
              </a:r>
            </a:p>
          </p:txBody>
        </p:sp>
        <p:sp>
          <p:nvSpPr>
            <p:cNvPr id="125001" name="Text Box 70"/>
            <p:cNvSpPr txBox="1"/>
            <p:nvPr/>
          </p:nvSpPr>
          <p:spPr>
            <a:xfrm>
              <a:off x="1944" y="2609"/>
              <a:ext cx="1985"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5</a:t>
              </a:r>
              <a:r>
                <a:rPr lang="zh-CN" altLang="en-US" sz="2400" dirty="0">
                  <a:ea typeface="楷体_GB2312"/>
                </a:rPr>
                <a:t>变量卡诺图 </a:t>
              </a:r>
            </a:p>
          </p:txBody>
        </p:sp>
      </p:grpSp>
      <p:sp>
        <p:nvSpPr>
          <p:cNvPr id="124932" name="Text Box 71"/>
          <p:cNvSpPr txBox="1"/>
          <p:nvPr/>
        </p:nvSpPr>
        <p:spPr>
          <a:xfrm>
            <a:off x="609600" y="288925"/>
            <a:ext cx="7467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     </a:t>
            </a:r>
            <a:r>
              <a:rPr lang="en-US" altLang="zh-CN" sz="2800" b="1"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变量卡诺图如下图所示。</a:t>
            </a:r>
          </a:p>
        </p:txBody>
      </p:sp>
      <p:sp>
        <p:nvSpPr>
          <p:cNvPr id="209992" name="Text Box 72"/>
          <p:cNvSpPr txBox="1"/>
          <p:nvPr/>
        </p:nvSpPr>
        <p:spPr>
          <a:xfrm>
            <a:off x="206375" y="4592638"/>
            <a:ext cx="8686800" cy="21431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例如五变量卡诺图中的</a:t>
            </a:r>
            <a:r>
              <a:rPr lang="en-US" altLang="zh-CN" sz="2800" b="1" dirty="0">
                <a:solidFill>
                  <a:srgbClr val="FF00FF"/>
                </a:solidFill>
                <a:ea typeface="黑体" panose="02010609060101010101" pitchFamily="49" charset="-122"/>
              </a:rPr>
              <a:t>m</a:t>
            </a:r>
            <a:r>
              <a:rPr lang="en-US" altLang="zh-CN" sz="2800" b="1" baseline="-25000" dirty="0">
                <a:solidFill>
                  <a:srgbClr val="FF00FF"/>
                </a:solidFill>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，除了相接相邻的</a:t>
            </a:r>
            <a:r>
              <a:rPr lang="en-US" altLang="zh-CN" sz="2800" b="1" dirty="0">
                <a:solidFill>
                  <a:srgbClr val="FF00FF"/>
                </a:solidFill>
                <a:ea typeface="黑体" panose="02010609060101010101" pitchFamily="49" charset="-122"/>
              </a:rPr>
              <a:t>m</a:t>
            </a:r>
            <a:r>
              <a:rPr lang="en-US" altLang="zh-CN" sz="2800" b="1" baseline="-25000" dirty="0">
                <a:solidFill>
                  <a:srgbClr val="FF00FF"/>
                </a:solidFill>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a:t>
            </a:r>
            <a:r>
              <a:rPr lang="en-US" altLang="zh-CN" sz="2800" b="1" dirty="0">
                <a:solidFill>
                  <a:srgbClr val="FF00FF"/>
                </a:solidFill>
                <a:ea typeface="黑体" panose="02010609060101010101" pitchFamily="49" charset="-122"/>
              </a:rPr>
              <a:t>m</a:t>
            </a:r>
            <a:r>
              <a:rPr lang="en-US" altLang="zh-CN" sz="2800" b="1" baseline="-25000" dirty="0">
                <a:solidFill>
                  <a:srgbClr val="FF00FF"/>
                </a:solidFill>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a:t>
            </a:r>
            <a:r>
              <a:rPr lang="en-US" altLang="zh-CN" sz="2800" b="1" dirty="0">
                <a:solidFill>
                  <a:srgbClr val="FF00FF"/>
                </a:solidFill>
                <a:ea typeface="黑体" panose="02010609060101010101" pitchFamily="49" charset="-122"/>
              </a:rPr>
              <a:t>m</a:t>
            </a:r>
            <a:r>
              <a:rPr lang="en-US" altLang="zh-CN" sz="2800" b="1" baseline="-25000" dirty="0">
                <a:solidFill>
                  <a:srgbClr val="FF00FF"/>
                </a:solidFill>
                <a:ea typeface="黑体" panose="02010609060101010101" pitchFamily="49" charset="-122"/>
              </a:rPr>
              <a:t>11</a:t>
            </a:r>
            <a:r>
              <a:rPr lang="zh-CN" altLang="en-US" sz="2800" b="1" dirty="0">
                <a:latin typeface="黑体" panose="02010609060101010101" pitchFamily="49" charset="-122"/>
                <a:ea typeface="黑体" panose="02010609060101010101" pitchFamily="49" charset="-122"/>
              </a:rPr>
              <a:t>和相对相邻的</a:t>
            </a:r>
            <a:r>
              <a:rPr lang="en-US" altLang="zh-CN" sz="2800" b="1" dirty="0">
                <a:solidFill>
                  <a:srgbClr val="FF00FF"/>
                </a:solidFill>
                <a:ea typeface="黑体" panose="02010609060101010101" pitchFamily="49" charset="-122"/>
              </a:rPr>
              <a:t>m</a:t>
            </a:r>
            <a:r>
              <a:rPr lang="en-US" altLang="zh-CN" sz="2800" b="1" baseline="-25000" dirty="0">
                <a:solidFill>
                  <a:srgbClr val="FF00FF"/>
                </a:solidFill>
                <a:ea typeface="黑体" panose="02010609060101010101" pitchFamily="49" charset="-122"/>
              </a:rPr>
              <a:t>19</a:t>
            </a:r>
            <a:r>
              <a:rPr lang="zh-CN" altLang="en-US" sz="2800" b="1" dirty="0">
                <a:latin typeface="黑体" panose="02010609060101010101" pitchFamily="49" charset="-122"/>
                <a:ea typeface="黑体" panose="02010609060101010101" pitchFamily="49" charset="-122"/>
              </a:rPr>
              <a:t>外，还与处在</a:t>
            </a:r>
            <a:r>
              <a:rPr lang="zh-CN" altLang="en-US"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相重</a:t>
            </a:r>
            <a:r>
              <a:rPr lang="zh-CN" altLang="en-US" sz="2800" b="1" dirty="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位置的最小项</a:t>
            </a:r>
            <a:r>
              <a:rPr lang="en-US" altLang="zh-CN" sz="2800" b="1" dirty="0">
                <a:solidFill>
                  <a:srgbClr val="FF00FF"/>
                </a:solidFill>
                <a:ea typeface="黑体" panose="02010609060101010101" pitchFamily="49" charset="-122"/>
              </a:rPr>
              <a:t>m</a:t>
            </a:r>
            <a:r>
              <a:rPr lang="en-US" altLang="zh-CN" sz="2800" b="1" baseline="-25000" dirty="0">
                <a:solidFill>
                  <a:srgbClr val="FF00FF"/>
                </a:solidFill>
                <a:ea typeface="黑体" panose="02010609060101010101" pitchFamily="49" charset="-122"/>
              </a:rPr>
              <a:t>7</a:t>
            </a:r>
            <a:r>
              <a:rPr lang="zh-CN" altLang="en-US" sz="2800" b="1" dirty="0">
                <a:latin typeface="黑体" panose="02010609060101010101" pitchFamily="49" charset="-122"/>
                <a:ea typeface="黑体" panose="02010609060101010101" pitchFamily="49" charset="-122"/>
              </a:rPr>
              <a:t>相邻。这种相邻称为</a:t>
            </a:r>
            <a:r>
              <a:rPr lang="zh-CN" altLang="en-US" sz="2800" b="1" dirty="0">
                <a:solidFill>
                  <a:srgbClr val="0000FF"/>
                </a:solidFill>
                <a:latin typeface="黑体" panose="02010609060101010101" pitchFamily="49" charset="-122"/>
                <a:ea typeface="黑体" panose="02010609060101010101" pitchFamily="49" charset="-122"/>
              </a:rPr>
              <a:t>相重相邻（或称重叠相邻）</a:t>
            </a:r>
            <a:r>
              <a:rPr lang="zh-CN" altLang="en-US" sz="2800" b="1" dirty="0">
                <a:latin typeface="黑体" panose="02010609060101010101" pitchFamily="49" charset="-122"/>
                <a:ea typeface="黑体" panose="02010609060101010101" pitchFamily="49" charset="-122"/>
              </a:rPr>
              <a:t>。</a:t>
            </a:r>
            <a:r>
              <a:rPr lang="zh-CN" altLang="en-US" sz="2400" dirty="0">
                <a:ea typeface="黑体" panose="020106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9922"/>
                                        </p:tgtEl>
                                        <p:attrNameLst>
                                          <p:attrName>style.visibility</p:attrName>
                                        </p:attrNameLst>
                                      </p:cBhvr>
                                      <p:to>
                                        <p:strVal val="visible"/>
                                      </p:to>
                                    </p:set>
                                    <p:anim calcmode="lin" valueType="num">
                                      <p:cBhvr additive="base">
                                        <p:cTn id="7" dur="500" fill="hold"/>
                                        <p:tgtEl>
                                          <p:spTgt spid="209922"/>
                                        </p:tgtEl>
                                        <p:attrNameLst>
                                          <p:attrName>ppt_x</p:attrName>
                                        </p:attrNameLst>
                                      </p:cBhvr>
                                      <p:tavLst>
                                        <p:tav tm="0">
                                          <p:val>
                                            <p:strVal val="#ppt_x"/>
                                          </p:val>
                                        </p:tav>
                                        <p:tav tm="100000">
                                          <p:val>
                                            <p:strVal val="#ppt_x"/>
                                          </p:val>
                                        </p:tav>
                                      </p:tavLst>
                                    </p:anim>
                                    <p:anim calcmode="lin" valueType="num">
                                      <p:cBhvr additive="base">
                                        <p:cTn id="8" dur="500" fill="hold"/>
                                        <p:tgtEl>
                                          <p:spTgt spid="2099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09992"/>
                                        </p:tgtEl>
                                        <p:attrNameLst>
                                          <p:attrName>style.visibility</p:attrName>
                                        </p:attrNameLst>
                                      </p:cBhvr>
                                      <p:to>
                                        <p:strVal val="visible"/>
                                      </p:to>
                                    </p:set>
                                    <p:animEffect transition="in" filter="box(in)">
                                      <p:cBhvr>
                                        <p:cTn id="13" dur="500"/>
                                        <p:tgtEl>
                                          <p:spTgt spid="209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9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92</a:t>
            </a:fld>
            <a:r>
              <a:rPr lang="zh-CN" altLang="en-US" sz="1400" dirty="0">
                <a:ea typeface="楷体_GB2312"/>
              </a:rPr>
              <a:t>）</a:t>
            </a:r>
          </a:p>
        </p:txBody>
      </p:sp>
      <p:sp>
        <p:nvSpPr>
          <p:cNvPr id="125955" name="Text Box 3"/>
          <p:cNvSpPr txBox="1"/>
          <p:nvPr/>
        </p:nvSpPr>
        <p:spPr>
          <a:xfrm>
            <a:off x="244475" y="153988"/>
            <a:ext cx="8370888"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b="1" dirty="0">
                <a:ea typeface="楷体_GB2312"/>
              </a:rPr>
              <a:t>    </a:t>
            </a:r>
            <a:r>
              <a:rPr lang="en-US" altLang="zh-CN" sz="2800" b="1" dirty="0">
                <a:solidFill>
                  <a:srgbClr val="CC3300"/>
                </a:solidFill>
                <a:ea typeface="黑体" panose="02010609060101010101" pitchFamily="49" charset="-122"/>
              </a:rPr>
              <a:t>3</a:t>
            </a:r>
            <a:r>
              <a:rPr lang="zh-CN" altLang="en-US" sz="2800" b="1" dirty="0">
                <a:solidFill>
                  <a:srgbClr val="CC3300"/>
                </a:solidFill>
                <a:ea typeface="黑体" panose="02010609060101010101" pitchFamily="49" charset="-122"/>
              </a:rPr>
              <a:t>、变量卡诺图中最小项合并的规律</a:t>
            </a:r>
            <a:endParaRPr lang="zh-CN" altLang="en-US" sz="2800" dirty="0">
              <a:solidFill>
                <a:srgbClr val="CC3300"/>
              </a:solidFill>
              <a:latin typeface="黑体" panose="02010609060101010101" pitchFamily="49" charset="-122"/>
              <a:ea typeface="黑体" panose="02010609060101010101" pitchFamily="49" charset="-122"/>
            </a:endParaRPr>
          </a:p>
        </p:txBody>
      </p:sp>
      <p:grpSp>
        <p:nvGrpSpPr>
          <p:cNvPr id="125956" name="Group 59"/>
          <p:cNvGrpSpPr/>
          <p:nvPr/>
        </p:nvGrpSpPr>
        <p:grpSpPr>
          <a:xfrm>
            <a:off x="254000" y="600075"/>
            <a:ext cx="8775700" cy="1296988"/>
            <a:chOff x="160" y="378"/>
            <a:chExt cx="5528" cy="817"/>
          </a:xfrm>
        </p:grpSpPr>
        <p:sp>
          <p:nvSpPr>
            <p:cNvPr id="126005" name="Text Box 5"/>
            <p:cNvSpPr txBox="1"/>
            <p:nvPr/>
          </p:nvSpPr>
          <p:spPr>
            <a:xfrm>
              <a:off x="160" y="378"/>
              <a:ext cx="5528" cy="81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lnSpc>
                  <a:spcPct val="110000"/>
                </a:lnSpc>
                <a:spcBef>
                  <a:spcPct val="0"/>
                </a:spcBef>
                <a:buNone/>
              </a:pPr>
              <a:r>
                <a:rPr lang="en-US" altLang="zh-CN" sz="2400" dirty="0">
                  <a:ea typeface="楷体_GB2312"/>
                </a:rPr>
                <a:t>    </a:t>
              </a:r>
              <a:r>
                <a:rPr lang="zh-CN" altLang="en-US" sz="2400" b="1" dirty="0">
                  <a:latin typeface="黑体" panose="02010609060101010101" pitchFamily="49" charset="-122"/>
                  <a:ea typeface="黑体" panose="02010609060101010101" pitchFamily="49" charset="-122"/>
                </a:rPr>
                <a:t>卡诺图的构造特点使卡诺图具有一个重要性质：</a:t>
              </a:r>
              <a:r>
                <a:rPr lang="zh-CN" altLang="en-US" sz="2400" b="1" dirty="0">
                  <a:solidFill>
                    <a:srgbClr val="FF0000"/>
                  </a:solidFill>
                  <a:latin typeface="黑体" panose="02010609060101010101" pitchFamily="49" charset="-122"/>
                  <a:ea typeface="黑体" panose="02010609060101010101" pitchFamily="49" charset="-122"/>
                </a:rPr>
                <a:t>可以从图形上直观地找出相邻最小项合并。</a:t>
              </a:r>
              <a:r>
                <a:rPr lang="zh-CN" altLang="en-US" sz="2400" b="1" dirty="0">
                  <a:latin typeface="黑体" panose="02010609060101010101" pitchFamily="49" charset="-122"/>
                  <a:ea typeface="黑体" panose="02010609060101010101" pitchFamily="49" charset="-122"/>
                </a:rPr>
                <a:t>合并的理论依据是并项定理            。例如</a:t>
              </a:r>
              <a:r>
                <a:rPr lang="zh-CN" altLang="en-US" sz="2400" b="1" dirty="0">
                  <a:ea typeface="楷体_GB2312"/>
                </a:rPr>
                <a:t>，</a:t>
              </a:r>
              <a:r>
                <a:rPr lang="zh-CN" altLang="en-US" sz="2400" dirty="0">
                  <a:ea typeface="楷体_GB2312"/>
                </a:rPr>
                <a:t> </a:t>
              </a:r>
            </a:p>
          </p:txBody>
        </p:sp>
        <p:graphicFrame>
          <p:nvGraphicFramePr>
            <p:cNvPr id="126006" name="Object 6"/>
            <p:cNvGraphicFramePr>
              <a:graphicFrameLocks noChangeAspect="1"/>
            </p:cNvGraphicFramePr>
            <p:nvPr/>
          </p:nvGraphicFramePr>
          <p:xfrm>
            <a:off x="425" y="915"/>
            <a:ext cx="1018" cy="234"/>
          </p:xfrm>
          <a:graphic>
            <a:graphicData uri="http://schemas.openxmlformats.org/presentationml/2006/ole">
              <mc:AlternateContent xmlns:mc="http://schemas.openxmlformats.org/markup-compatibility/2006">
                <mc:Choice xmlns:v="urn:schemas-microsoft-com:vml" Requires="v">
                  <p:oleObj spid="_x0000_s44041" r:id="rId3" imgW="14925675" imgH="3514725" progId="Equation.3">
                    <p:embed/>
                  </p:oleObj>
                </mc:Choice>
                <mc:Fallback>
                  <p:oleObj r:id="rId3" imgW="14925675" imgH="3514725" progId="Equation.3">
                    <p:embed/>
                    <p:pic>
                      <p:nvPicPr>
                        <p:cNvPr id="0" name="图片 3181"/>
                        <p:cNvPicPr/>
                        <p:nvPr/>
                      </p:nvPicPr>
                      <p:blipFill>
                        <a:blip r:embed="rId4">
                          <a:lum bright="-100000" contrast="-100000"/>
                        </a:blip>
                        <a:stretch>
                          <a:fillRect/>
                        </a:stretch>
                      </p:blipFill>
                      <p:spPr>
                        <a:xfrm>
                          <a:off x="425" y="915"/>
                          <a:ext cx="1018" cy="234"/>
                        </a:xfrm>
                        <a:prstGeom prst="rect">
                          <a:avLst/>
                        </a:prstGeom>
                        <a:noFill/>
                        <a:ln w="38100">
                          <a:noFill/>
                          <a:miter/>
                        </a:ln>
                      </p:spPr>
                    </p:pic>
                  </p:oleObj>
                </mc:Fallback>
              </mc:AlternateContent>
            </a:graphicData>
          </a:graphic>
        </p:graphicFrame>
      </p:grpSp>
      <p:sp>
        <p:nvSpPr>
          <p:cNvPr id="173063" name="Text Box 7"/>
          <p:cNvSpPr txBox="1"/>
          <p:nvPr/>
        </p:nvSpPr>
        <p:spPr>
          <a:xfrm>
            <a:off x="4551363" y="1712913"/>
            <a:ext cx="4384675" cy="3378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latin typeface="宋体" panose="02010600030101010101" pitchFamily="2" charset="-122"/>
                <a:ea typeface="楷体_GB2312"/>
              </a:rPr>
              <a:t>  </a:t>
            </a:r>
            <a:r>
              <a:rPr lang="zh-CN" altLang="en-US" sz="2400" b="1" dirty="0">
                <a:solidFill>
                  <a:srgbClr val="FF0000"/>
                </a:solidFill>
                <a:latin typeface="黑体" panose="02010609060101010101" pitchFamily="49" charset="-122"/>
                <a:ea typeface="黑体" panose="02010609060101010101" pitchFamily="49" charset="-122"/>
              </a:rPr>
              <a:t>用卡诺图化简逻辑函数的基本原理：</a:t>
            </a:r>
            <a:r>
              <a:rPr lang="zh-CN" altLang="en-US" sz="2400" b="1" dirty="0">
                <a:latin typeface="黑体" panose="02010609060101010101" pitchFamily="49" charset="-122"/>
                <a:ea typeface="黑体" panose="02010609060101010101" pitchFamily="49" charset="-122"/>
              </a:rPr>
              <a:t>通过把卡诺图上表征相邻最小项的相邻小方格</a:t>
            </a:r>
            <a:r>
              <a:rPr lang="zh-CN" altLang="en-US"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圈</a:t>
            </a:r>
            <a:r>
              <a:rPr lang="zh-CN" altLang="en-US"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在一起进行合并，达到用一个简单</a:t>
            </a:r>
            <a:r>
              <a:rPr lang="zh-CN" altLang="en-US"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与</a:t>
            </a:r>
            <a:r>
              <a:rPr lang="zh-CN" altLang="en-US"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项代替若干最小项的目的。</a:t>
            </a:r>
            <a:br>
              <a:rPr lang="zh-CN" altLang="en-US" sz="2400" b="1" dirty="0">
                <a:latin typeface="黑体" panose="02010609060101010101" pitchFamily="49" charset="-122"/>
                <a:ea typeface="黑体" panose="02010609060101010101" pitchFamily="49" charset="-122"/>
              </a:rPr>
            </a:br>
            <a:r>
              <a:rPr lang="zh-CN" altLang="en-US" sz="2400" b="1" dirty="0">
                <a:solidFill>
                  <a:srgbClr val="FF9933"/>
                </a:solidFill>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通常把用来包围那些能由一个简单</a:t>
            </a:r>
            <a:r>
              <a:rPr lang="zh-CN" altLang="en-US"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与</a:t>
            </a:r>
            <a:r>
              <a:rPr lang="zh-CN" altLang="en-US"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项代替的若干最小项的</a:t>
            </a:r>
            <a:r>
              <a:rPr lang="zh-CN" altLang="en-US"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圈</a:t>
            </a:r>
            <a:r>
              <a:rPr lang="zh-CN" altLang="en-US"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称为</a:t>
            </a:r>
            <a:r>
              <a:rPr lang="zh-CN" altLang="en-US" sz="2400" b="1" dirty="0">
                <a:solidFill>
                  <a:srgbClr val="FF0000"/>
                </a:solidFill>
                <a:latin typeface="黑体" panose="02010609060101010101" pitchFamily="49" charset="-122"/>
                <a:ea typeface="黑体" panose="02010609060101010101" pitchFamily="49" charset="-122"/>
              </a:rPr>
              <a:t>卡诺圈。</a:t>
            </a:r>
            <a:r>
              <a:rPr lang="zh-CN" altLang="en-US" sz="2400" b="1" dirty="0">
                <a:ea typeface="楷体_GB2312"/>
              </a:rPr>
              <a:t> </a:t>
            </a:r>
          </a:p>
        </p:txBody>
      </p:sp>
      <p:grpSp>
        <p:nvGrpSpPr>
          <p:cNvPr id="173064" name="Group 8"/>
          <p:cNvGrpSpPr/>
          <p:nvPr/>
        </p:nvGrpSpPr>
        <p:grpSpPr>
          <a:xfrm>
            <a:off x="461963" y="1849438"/>
            <a:ext cx="3468687" cy="2165350"/>
            <a:chOff x="272" y="2188"/>
            <a:chExt cx="1984" cy="1364"/>
          </a:xfrm>
        </p:grpSpPr>
        <p:sp>
          <p:nvSpPr>
            <p:cNvPr id="125968" name="Rectangle 9"/>
            <p:cNvSpPr/>
            <p:nvPr/>
          </p:nvSpPr>
          <p:spPr>
            <a:xfrm>
              <a:off x="1867" y="3307"/>
              <a:ext cx="389" cy="24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zh-CN" sz="2400" baseline="-30000" dirty="0">
                <a:solidFill>
                  <a:srgbClr val="FF3300"/>
                </a:solidFill>
                <a:ea typeface="楷体_GB2312"/>
              </a:endParaRPr>
            </a:p>
          </p:txBody>
        </p:sp>
        <p:sp>
          <p:nvSpPr>
            <p:cNvPr id="125969" name="Rectangle 10"/>
            <p:cNvSpPr/>
            <p:nvPr/>
          </p:nvSpPr>
          <p:spPr>
            <a:xfrm>
              <a:off x="1478" y="3307"/>
              <a:ext cx="389" cy="24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zh-CN" sz="2400" baseline="-30000" dirty="0">
                <a:ea typeface="楷体_GB2312"/>
              </a:endParaRPr>
            </a:p>
          </p:txBody>
        </p:sp>
        <p:sp>
          <p:nvSpPr>
            <p:cNvPr id="125970" name="Rectangle 11"/>
            <p:cNvSpPr/>
            <p:nvPr/>
          </p:nvSpPr>
          <p:spPr>
            <a:xfrm>
              <a:off x="700" y="3307"/>
              <a:ext cx="389" cy="24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zh-CN" sz="2400" baseline="-30000" dirty="0">
                <a:solidFill>
                  <a:srgbClr val="FF66FF"/>
                </a:solidFill>
                <a:ea typeface="楷体_GB2312"/>
              </a:endParaRPr>
            </a:p>
          </p:txBody>
        </p:sp>
        <p:sp>
          <p:nvSpPr>
            <p:cNvPr id="125971" name="Rectangle 12"/>
            <p:cNvSpPr/>
            <p:nvPr/>
          </p:nvSpPr>
          <p:spPr>
            <a:xfrm>
              <a:off x="1867" y="3065"/>
              <a:ext cx="389" cy="24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zh-CN" sz="2400" baseline="-30000" dirty="0">
                <a:ea typeface="楷体_GB2312"/>
              </a:endParaRPr>
            </a:p>
          </p:txBody>
        </p:sp>
        <p:sp>
          <p:nvSpPr>
            <p:cNvPr id="125972" name="Rectangle 13"/>
            <p:cNvSpPr/>
            <p:nvPr/>
          </p:nvSpPr>
          <p:spPr>
            <a:xfrm>
              <a:off x="700" y="3065"/>
              <a:ext cx="389" cy="24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zh-CN" sz="2400" baseline="-30000" dirty="0">
                <a:solidFill>
                  <a:schemeClr val="accent2"/>
                </a:solidFill>
                <a:ea typeface="楷体_GB2312"/>
              </a:endParaRPr>
            </a:p>
          </p:txBody>
        </p:sp>
        <p:sp>
          <p:nvSpPr>
            <p:cNvPr id="125973" name="Rectangle 14"/>
            <p:cNvSpPr/>
            <p:nvPr/>
          </p:nvSpPr>
          <p:spPr>
            <a:xfrm>
              <a:off x="1867" y="2824"/>
              <a:ext cx="389" cy="241"/>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zh-CN" sz="2400" baseline="-30000" dirty="0">
                <a:ea typeface="楷体_GB2312"/>
              </a:endParaRPr>
            </a:p>
          </p:txBody>
        </p:sp>
        <p:sp>
          <p:nvSpPr>
            <p:cNvPr id="125974" name="Rectangle 15"/>
            <p:cNvSpPr/>
            <p:nvPr/>
          </p:nvSpPr>
          <p:spPr>
            <a:xfrm>
              <a:off x="1867" y="2582"/>
              <a:ext cx="389" cy="24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zh-CN" sz="2400" baseline="-30000" dirty="0">
                <a:ea typeface="楷体_GB2312"/>
              </a:endParaRPr>
            </a:p>
          </p:txBody>
        </p:sp>
        <p:sp>
          <p:nvSpPr>
            <p:cNvPr id="125975" name="Rectangle 16"/>
            <p:cNvSpPr/>
            <p:nvPr/>
          </p:nvSpPr>
          <p:spPr>
            <a:xfrm>
              <a:off x="1491" y="2784"/>
              <a:ext cx="389" cy="241"/>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CC3300"/>
                  </a:solidFill>
                  <a:ea typeface="楷体_GB2312"/>
                </a:rPr>
                <a:t>m</a:t>
              </a:r>
              <a:r>
                <a:rPr lang="en-US" altLang="zh-CN" sz="2400" baseline="-30000" dirty="0">
                  <a:solidFill>
                    <a:srgbClr val="CC3300"/>
                  </a:solidFill>
                  <a:ea typeface="楷体_GB2312"/>
                </a:rPr>
                <a:t>7</a:t>
              </a:r>
            </a:p>
          </p:txBody>
        </p:sp>
        <p:sp>
          <p:nvSpPr>
            <p:cNvPr id="125976" name="Rectangle 17"/>
            <p:cNvSpPr/>
            <p:nvPr/>
          </p:nvSpPr>
          <p:spPr>
            <a:xfrm>
              <a:off x="1478" y="2582"/>
              <a:ext cx="389" cy="24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zh-CN" sz="2400" baseline="-30000" dirty="0">
                <a:ea typeface="楷体_GB2312"/>
              </a:endParaRPr>
            </a:p>
          </p:txBody>
        </p:sp>
        <p:sp>
          <p:nvSpPr>
            <p:cNvPr id="125977" name="Rectangle 18"/>
            <p:cNvSpPr/>
            <p:nvPr/>
          </p:nvSpPr>
          <p:spPr>
            <a:xfrm>
              <a:off x="1179" y="2784"/>
              <a:ext cx="255" cy="226"/>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CC3300"/>
                  </a:solidFill>
                  <a:ea typeface="楷体_GB2312"/>
                </a:rPr>
                <a:t>m</a:t>
              </a:r>
              <a:r>
                <a:rPr lang="en-US" altLang="zh-CN" sz="2400" baseline="-30000" dirty="0">
                  <a:solidFill>
                    <a:srgbClr val="CC3300"/>
                  </a:solidFill>
                  <a:ea typeface="楷体_GB2312"/>
                </a:rPr>
                <a:t>5</a:t>
              </a:r>
              <a:r>
                <a:rPr lang="en-US" altLang="zh-CN" sz="2400" dirty="0">
                  <a:solidFill>
                    <a:srgbClr val="CC3300"/>
                  </a:solidFill>
                  <a:ea typeface="楷体_GB2312"/>
                </a:rPr>
                <a:t> </a:t>
              </a:r>
            </a:p>
          </p:txBody>
        </p:sp>
        <p:sp>
          <p:nvSpPr>
            <p:cNvPr id="125978" name="Rectangle 19"/>
            <p:cNvSpPr/>
            <p:nvPr/>
          </p:nvSpPr>
          <p:spPr>
            <a:xfrm>
              <a:off x="700" y="2824"/>
              <a:ext cx="389" cy="241"/>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 </a:t>
              </a:r>
            </a:p>
          </p:txBody>
        </p:sp>
        <p:sp>
          <p:nvSpPr>
            <p:cNvPr id="125979" name="Rectangle 20"/>
            <p:cNvSpPr/>
            <p:nvPr/>
          </p:nvSpPr>
          <p:spPr>
            <a:xfrm>
              <a:off x="1089" y="2582"/>
              <a:ext cx="389" cy="24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zh-CN" sz="2400" baseline="-30000" dirty="0">
                <a:ea typeface="楷体_GB2312"/>
              </a:endParaRPr>
            </a:p>
          </p:txBody>
        </p:sp>
        <p:sp>
          <p:nvSpPr>
            <p:cNvPr id="125980" name="Rectangle 21"/>
            <p:cNvSpPr/>
            <p:nvPr/>
          </p:nvSpPr>
          <p:spPr>
            <a:xfrm>
              <a:off x="700" y="2582"/>
              <a:ext cx="389" cy="242"/>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 </a:t>
              </a:r>
            </a:p>
          </p:txBody>
        </p:sp>
        <p:sp>
          <p:nvSpPr>
            <p:cNvPr id="125981" name="Line 22"/>
            <p:cNvSpPr/>
            <p:nvPr/>
          </p:nvSpPr>
          <p:spPr>
            <a:xfrm>
              <a:off x="700" y="2582"/>
              <a:ext cx="1556" cy="0"/>
            </a:xfrm>
            <a:prstGeom prst="line">
              <a:avLst/>
            </a:prstGeom>
            <a:ln w="12700" cap="sq" cmpd="sng">
              <a:solidFill>
                <a:schemeClr val="tx1"/>
              </a:solidFill>
              <a:prstDash val="solid"/>
              <a:headEnd type="none" w="med" len="med"/>
              <a:tailEnd type="none" w="med" len="med"/>
            </a:ln>
          </p:spPr>
        </p:sp>
        <p:sp>
          <p:nvSpPr>
            <p:cNvPr id="125982" name="Line 23"/>
            <p:cNvSpPr/>
            <p:nvPr/>
          </p:nvSpPr>
          <p:spPr>
            <a:xfrm>
              <a:off x="700" y="2824"/>
              <a:ext cx="1556" cy="0"/>
            </a:xfrm>
            <a:prstGeom prst="line">
              <a:avLst/>
            </a:prstGeom>
            <a:ln w="12700" cap="flat" cmpd="sng">
              <a:solidFill>
                <a:schemeClr val="tx1"/>
              </a:solidFill>
              <a:prstDash val="solid"/>
              <a:headEnd type="none" w="med" len="med"/>
              <a:tailEnd type="none" w="med" len="med"/>
            </a:ln>
          </p:spPr>
        </p:sp>
        <p:sp>
          <p:nvSpPr>
            <p:cNvPr id="125983" name="Line 24"/>
            <p:cNvSpPr/>
            <p:nvPr/>
          </p:nvSpPr>
          <p:spPr>
            <a:xfrm>
              <a:off x="700" y="3549"/>
              <a:ext cx="1556" cy="0"/>
            </a:xfrm>
            <a:prstGeom prst="line">
              <a:avLst/>
            </a:prstGeom>
            <a:ln w="12700" cap="sq" cmpd="sng">
              <a:solidFill>
                <a:schemeClr val="tx1"/>
              </a:solidFill>
              <a:prstDash val="solid"/>
              <a:headEnd type="none" w="med" len="med"/>
              <a:tailEnd type="none" w="med" len="med"/>
            </a:ln>
          </p:spPr>
        </p:sp>
        <p:sp>
          <p:nvSpPr>
            <p:cNvPr id="125984" name="Line 25"/>
            <p:cNvSpPr/>
            <p:nvPr/>
          </p:nvSpPr>
          <p:spPr>
            <a:xfrm>
              <a:off x="700" y="2582"/>
              <a:ext cx="0" cy="967"/>
            </a:xfrm>
            <a:prstGeom prst="line">
              <a:avLst/>
            </a:prstGeom>
            <a:ln w="12700" cap="sq" cmpd="sng">
              <a:solidFill>
                <a:schemeClr val="tx1"/>
              </a:solidFill>
              <a:prstDash val="solid"/>
              <a:headEnd type="none" w="med" len="med"/>
              <a:tailEnd type="none" w="med" len="med"/>
            </a:ln>
          </p:spPr>
        </p:sp>
        <p:sp>
          <p:nvSpPr>
            <p:cNvPr id="125985" name="Line 26"/>
            <p:cNvSpPr/>
            <p:nvPr/>
          </p:nvSpPr>
          <p:spPr>
            <a:xfrm>
              <a:off x="1089" y="2582"/>
              <a:ext cx="0" cy="967"/>
            </a:xfrm>
            <a:prstGeom prst="line">
              <a:avLst/>
            </a:prstGeom>
            <a:ln w="12700" cap="flat" cmpd="sng">
              <a:solidFill>
                <a:schemeClr val="tx1"/>
              </a:solidFill>
              <a:prstDash val="solid"/>
              <a:headEnd type="none" w="med" len="med"/>
              <a:tailEnd type="none" w="med" len="med"/>
            </a:ln>
          </p:spPr>
        </p:sp>
        <p:sp>
          <p:nvSpPr>
            <p:cNvPr id="125986" name="Line 27"/>
            <p:cNvSpPr/>
            <p:nvPr/>
          </p:nvSpPr>
          <p:spPr>
            <a:xfrm>
              <a:off x="2256" y="2582"/>
              <a:ext cx="0" cy="967"/>
            </a:xfrm>
            <a:prstGeom prst="line">
              <a:avLst/>
            </a:prstGeom>
            <a:ln w="12700" cap="sq" cmpd="sng">
              <a:solidFill>
                <a:schemeClr val="tx1"/>
              </a:solidFill>
              <a:prstDash val="solid"/>
              <a:headEnd type="none" w="med" len="med"/>
              <a:tailEnd type="none" w="med" len="med"/>
            </a:ln>
          </p:spPr>
        </p:sp>
        <p:sp>
          <p:nvSpPr>
            <p:cNvPr id="125987" name="Line 28"/>
            <p:cNvSpPr/>
            <p:nvPr/>
          </p:nvSpPr>
          <p:spPr>
            <a:xfrm>
              <a:off x="1478" y="2582"/>
              <a:ext cx="0" cy="967"/>
            </a:xfrm>
            <a:prstGeom prst="line">
              <a:avLst/>
            </a:prstGeom>
            <a:ln w="12700" cap="flat" cmpd="sng">
              <a:solidFill>
                <a:schemeClr val="tx1"/>
              </a:solidFill>
              <a:prstDash val="solid"/>
              <a:headEnd type="none" w="med" len="med"/>
              <a:tailEnd type="none" w="med" len="med"/>
            </a:ln>
          </p:spPr>
        </p:sp>
        <p:sp>
          <p:nvSpPr>
            <p:cNvPr id="125988" name="Line 29"/>
            <p:cNvSpPr/>
            <p:nvPr/>
          </p:nvSpPr>
          <p:spPr>
            <a:xfrm>
              <a:off x="1867" y="2582"/>
              <a:ext cx="0" cy="967"/>
            </a:xfrm>
            <a:prstGeom prst="line">
              <a:avLst/>
            </a:prstGeom>
            <a:ln w="12700" cap="flat" cmpd="sng">
              <a:solidFill>
                <a:schemeClr val="tx1"/>
              </a:solidFill>
              <a:prstDash val="solid"/>
              <a:headEnd type="none" w="med" len="med"/>
              <a:tailEnd type="none" w="med" len="med"/>
            </a:ln>
          </p:spPr>
        </p:sp>
        <p:sp>
          <p:nvSpPr>
            <p:cNvPr id="125989" name="Line 30"/>
            <p:cNvSpPr/>
            <p:nvPr/>
          </p:nvSpPr>
          <p:spPr>
            <a:xfrm>
              <a:off x="700" y="3065"/>
              <a:ext cx="1556" cy="0"/>
            </a:xfrm>
            <a:prstGeom prst="line">
              <a:avLst/>
            </a:prstGeom>
            <a:ln w="12700" cap="flat" cmpd="sng">
              <a:solidFill>
                <a:schemeClr val="tx1"/>
              </a:solidFill>
              <a:prstDash val="solid"/>
              <a:headEnd type="none" w="med" len="med"/>
              <a:tailEnd type="none" w="med" len="med"/>
            </a:ln>
          </p:spPr>
        </p:sp>
        <p:sp>
          <p:nvSpPr>
            <p:cNvPr id="125990" name="Line 31"/>
            <p:cNvSpPr/>
            <p:nvPr/>
          </p:nvSpPr>
          <p:spPr>
            <a:xfrm>
              <a:off x="700" y="3307"/>
              <a:ext cx="1556" cy="0"/>
            </a:xfrm>
            <a:prstGeom prst="line">
              <a:avLst/>
            </a:prstGeom>
            <a:ln w="12700" cap="flat" cmpd="sng">
              <a:solidFill>
                <a:schemeClr val="tx1"/>
              </a:solidFill>
              <a:prstDash val="solid"/>
              <a:headEnd type="none" w="med" len="med"/>
              <a:tailEnd type="none" w="med" len="med"/>
            </a:ln>
          </p:spPr>
        </p:sp>
        <p:sp>
          <p:nvSpPr>
            <p:cNvPr id="125991" name="Line 32"/>
            <p:cNvSpPr/>
            <p:nvPr/>
          </p:nvSpPr>
          <p:spPr>
            <a:xfrm>
              <a:off x="495" y="2404"/>
              <a:ext cx="204" cy="178"/>
            </a:xfrm>
            <a:prstGeom prst="line">
              <a:avLst/>
            </a:prstGeom>
            <a:ln w="12700" cap="flat" cmpd="sng">
              <a:solidFill>
                <a:schemeClr val="tx1"/>
              </a:solidFill>
              <a:prstDash val="solid"/>
              <a:headEnd type="none" w="med" len="med"/>
              <a:tailEnd type="none" w="med" len="med"/>
            </a:ln>
          </p:spPr>
        </p:sp>
        <p:sp>
          <p:nvSpPr>
            <p:cNvPr id="125992" name="Text Box 33"/>
            <p:cNvSpPr txBox="1"/>
            <p:nvPr/>
          </p:nvSpPr>
          <p:spPr>
            <a:xfrm>
              <a:off x="272" y="2415"/>
              <a:ext cx="340"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AB</a:t>
              </a:r>
            </a:p>
          </p:txBody>
        </p:sp>
        <p:sp>
          <p:nvSpPr>
            <p:cNvPr id="125993" name="Text Box 34"/>
            <p:cNvSpPr txBox="1"/>
            <p:nvPr/>
          </p:nvSpPr>
          <p:spPr>
            <a:xfrm>
              <a:off x="442" y="3322"/>
              <a:ext cx="227"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25994" name="AutoShape 35"/>
            <p:cNvSpPr/>
            <p:nvPr/>
          </p:nvSpPr>
          <p:spPr>
            <a:xfrm>
              <a:off x="1094" y="2840"/>
              <a:ext cx="765" cy="454"/>
            </a:xfrm>
            <a:prstGeom prst="roundRect">
              <a:avLst>
                <a:gd name="adj" fmla="val 21685"/>
              </a:avLst>
            </a:prstGeom>
            <a:noFill/>
            <a:ln w="12700" cap="flat" cmpd="sng">
              <a:solidFill>
                <a:srgbClr val="0000FF"/>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5995" name="Text Box 36"/>
            <p:cNvSpPr txBox="1"/>
            <p:nvPr/>
          </p:nvSpPr>
          <p:spPr>
            <a:xfrm>
              <a:off x="442" y="2585"/>
              <a:ext cx="227"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25996" name="Text Box 37"/>
            <p:cNvSpPr txBox="1"/>
            <p:nvPr/>
          </p:nvSpPr>
          <p:spPr>
            <a:xfrm>
              <a:off x="442" y="2840"/>
              <a:ext cx="227"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25997" name="Text Box 38"/>
            <p:cNvSpPr txBox="1"/>
            <p:nvPr/>
          </p:nvSpPr>
          <p:spPr>
            <a:xfrm>
              <a:off x="442" y="3067"/>
              <a:ext cx="227"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25998" name="Text Box 39"/>
            <p:cNvSpPr txBox="1"/>
            <p:nvPr/>
          </p:nvSpPr>
          <p:spPr>
            <a:xfrm>
              <a:off x="782" y="2358"/>
              <a:ext cx="227"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25999" name="Text Box 40"/>
            <p:cNvSpPr txBox="1"/>
            <p:nvPr/>
          </p:nvSpPr>
          <p:spPr>
            <a:xfrm>
              <a:off x="556" y="2188"/>
              <a:ext cx="340"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CD</a:t>
              </a:r>
            </a:p>
          </p:txBody>
        </p:sp>
        <p:sp>
          <p:nvSpPr>
            <p:cNvPr id="126000" name="Text Box 41"/>
            <p:cNvSpPr txBox="1"/>
            <p:nvPr/>
          </p:nvSpPr>
          <p:spPr>
            <a:xfrm>
              <a:off x="1179" y="2355"/>
              <a:ext cx="227"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26001" name="Text Box 42"/>
            <p:cNvSpPr txBox="1"/>
            <p:nvPr/>
          </p:nvSpPr>
          <p:spPr>
            <a:xfrm>
              <a:off x="1548" y="2355"/>
              <a:ext cx="227"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26002" name="Text Box 43"/>
            <p:cNvSpPr txBox="1"/>
            <p:nvPr/>
          </p:nvSpPr>
          <p:spPr>
            <a:xfrm>
              <a:off x="1944" y="2358"/>
              <a:ext cx="227"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26003" name="Rectangle 44"/>
            <p:cNvSpPr/>
            <p:nvPr/>
          </p:nvSpPr>
          <p:spPr>
            <a:xfrm>
              <a:off x="1179" y="3039"/>
              <a:ext cx="255" cy="226"/>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CC3300"/>
                  </a:solidFill>
                  <a:ea typeface="楷体_GB2312"/>
                </a:rPr>
                <a:t>m</a:t>
              </a:r>
              <a:r>
                <a:rPr lang="en-US" altLang="zh-CN" sz="2400" baseline="-30000" dirty="0">
                  <a:solidFill>
                    <a:srgbClr val="CC3300"/>
                  </a:solidFill>
                  <a:ea typeface="楷体_GB2312"/>
                </a:rPr>
                <a:t>13</a:t>
              </a:r>
              <a:r>
                <a:rPr lang="en-US" altLang="zh-CN" sz="2400" dirty="0">
                  <a:solidFill>
                    <a:srgbClr val="CC3300"/>
                  </a:solidFill>
                  <a:ea typeface="楷体_GB2312"/>
                </a:rPr>
                <a:t> </a:t>
              </a:r>
            </a:p>
          </p:txBody>
        </p:sp>
        <p:sp>
          <p:nvSpPr>
            <p:cNvPr id="126004" name="Rectangle 45"/>
            <p:cNvSpPr/>
            <p:nvPr/>
          </p:nvSpPr>
          <p:spPr>
            <a:xfrm>
              <a:off x="1491" y="3039"/>
              <a:ext cx="389" cy="241"/>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CC3300"/>
                  </a:solidFill>
                  <a:ea typeface="楷体_GB2312"/>
                </a:rPr>
                <a:t>m</a:t>
              </a:r>
              <a:r>
                <a:rPr lang="en-US" altLang="zh-CN" sz="2400" baseline="-30000" dirty="0">
                  <a:solidFill>
                    <a:srgbClr val="CC3300"/>
                  </a:solidFill>
                  <a:ea typeface="楷体_GB2312"/>
                </a:rPr>
                <a:t>15</a:t>
              </a:r>
            </a:p>
          </p:txBody>
        </p:sp>
      </p:grpSp>
      <p:grpSp>
        <p:nvGrpSpPr>
          <p:cNvPr id="173111" name="Group 55"/>
          <p:cNvGrpSpPr/>
          <p:nvPr/>
        </p:nvGrpSpPr>
        <p:grpSpPr>
          <a:xfrm>
            <a:off x="360363" y="4068763"/>
            <a:ext cx="4051300" cy="1201737"/>
            <a:chOff x="137" y="3147"/>
            <a:chExt cx="2771" cy="839"/>
          </a:xfrm>
        </p:grpSpPr>
        <p:sp>
          <p:nvSpPr>
            <p:cNvPr id="125961" name="Line 47"/>
            <p:cNvSpPr/>
            <p:nvPr/>
          </p:nvSpPr>
          <p:spPr>
            <a:xfrm>
              <a:off x="1568" y="3443"/>
              <a:ext cx="1190" cy="0"/>
            </a:xfrm>
            <a:prstGeom prst="line">
              <a:avLst/>
            </a:prstGeom>
            <a:ln w="25400" cap="flat" cmpd="sng">
              <a:solidFill>
                <a:srgbClr val="FF00FF"/>
              </a:solidFill>
              <a:prstDash val="solid"/>
              <a:headEnd type="none" w="med" len="med"/>
              <a:tailEnd type="none" w="med" len="med"/>
            </a:ln>
          </p:spPr>
        </p:sp>
        <p:sp>
          <p:nvSpPr>
            <p:cNvPr id="125962" name="Line 48"/>
            <p:cNvSpPr/>
            <p:nvPr/>
          </p:nvSpPr>
          <p:spPr>
            <a:xfrm>
              <a:off x="186" y="3443"/>
              <a:ext cx="1190" cy="0"/>
            </a:xfrm>
            <a:prstGeom prst="line">
              <a:avLst/>
            </a:prstGeom>
            <a:ln w="25400" cap="flat" cmpd="sng">
              <a:solidFill>
                <a:schemeClr val="tx2"/>
              </a:solidFill>
              <a:prstDash val="solid"/>
              <a:headEnd type="none" w="med" len="med"/>
              <a:tailEnd type="none" w="med" len="med"/>
            </a:ln>
          </p:spPr>
        </p:sp>
        <p:sp>
          <p:nvSpPr>
            <p:cNvPr id="125963" name="Line 49"/>
            <p:cNvSpPr/>
            <p:nvPr/>
          </p:nvSpPr>
          <p:spPr>
            <a:xfrm>
              <a:off x="935" y="3738"/>
              <a:ext cx="397" cy="0"/>
            </a:xfrm>
            <a:prstGeom prst="line">
              <a:avLst/>
            </a:prstGeom>
            <a:ln w="25400" cap="flat" cmpd="sng">
              <a:solidFill>
                <a:schemeClr val="tx2"/>
              </a:solidFill>
              <a:prstDash val="solid"/>
              <a:headEnd type="none" w="med" len="med"/>
              <a:tailEnd type="none" w="med" len="med"/>
            </a:ln>
          </p:spPr>
        </p:sp>
        <p:sp>
          <p:nvSpPr>
            <p:cNvPr id="125964" name="Line 50"/>
            <p:cNvSpPr/>
            <p:nvPr/>
          </p:nvSpPr>
          <p:spPr>
            <a:xfrm>
              <a:off x="1579" y="3749"/>
              <a:ext cx="397" cy="0"/>
            </a:xfrm>
            <a:prstGeom prst="line">
              <a:avLst/>
            </a:prstGeom>
            <a:ln w="25400" cap="flat" cmpd="sng">
              <a:solidFill>
                <a:srgbClr val="FF00FF"/>
              </a:solidFill>
              <a:prstDash val="solid"/>
              <a:headEnd type="none" w="med" len="med"/>
              <a:tailEnd type="none" w="med" len="med"/>
            </a:ln>
          </p:spPr>
        </p:sp>
        <p:graphicFrame>
          <p:nvGraphicFramePr>
            <p:cNvPr id="125965" name="Object 51"/>
            <p:cNvGraphicFramePr>
              <a:graphicFrameLocks noChangeAspect="1"/>
            </p:cNvGraphicFramePr>
            <p:nvPr/>
          </p:nvGraphicFramePr>
          <p:xfrm>
            <a:off x="137" y="3147"/>
            <a:ext cx="2771" cy="278"/>
          </p:xfrm>
          <a:graphic>
            <a:graphicData uri="http://schemas.openxmlformats.org/presentationml/2006/ole">
              <mc:AlternateContent xmlns:mc="http://schemas.openxmlformats.org/markup-compatibility/2006">
                <mc:Choice xmlns:v="urn:schemas-microsoft-com:vml" Requires="v">
                  <p:oleObj spid="_x0000_s44042" r:id="rId5" imgW="36423600" imgH="3733800" progId="Equation.3">
                    <p:embed/>
                  </p:oleObj>
                </mc:Choice>
                <mc:Fallback>
                  <p:oleObj r:id="rId5" imgW="36423600" imgH="3733800" progId="Equation.3">
                    <p:embed/>
                    <p:pic>
                      <p:nvPicPr>
                        <p:cNvPr id="0" name="图片 3182"/>
                        <p:cNvPicPr/>
                        <p:nvPr/>
                      </p:nvPicPr>
                      <p:blipFill>
                        <a:blip r:embed="rId6"/>
                        <a:stretch>
                          <a:fillRect/>
                        </a:stretch>
                      </p:blipFill>
                      <p:spPr>
                        <a:xfrm>
                          <a:off x="137" y="3147"/>
                          <a:ext cx="2771" cy="278"/>
                        </a:xfrm>
                        <a:prstGeom prst="rect">
                          <a:avLst/>
                        </a:prstGeom>
                        <a:noFill/>
                        <a:ln w="38100">
                          <a:noFill/>
                          <a:miter/>
                        </a:ln>
                      </p:spPr>
                    </p:pic>
                  </p:oleObj>
                </mc:Fallback>
              </mc:AlternateContent>
            </a:graphicData>
          </a:graphic>
        </p:graphicFrame>
        <p:graphicFrame>
          <p:nvGraphicFramePr>
            <p:cNvPr id="125966" name="Object 52"/>
            <p:cNvGraphicFramePr>
              <a:graphicFrameLocks noChangeAspect="1"/>
            </p:cNvGraphicFramePr>
            <p:nvPr/>
          </p:nvGraphicFramePr>
          <p:xfrm>
            <a:off x="960" y="3424"/>
            <a:ext cx="1066" cy="265"/>
          </p:xfrm>
          <a:graphic>
            <a:graphicData uri="http://schemas.openxmlformats.org/presentationml/2006/ole">
              <mc:AlternateContent xmlns:mc="http://schemas.openxmlformats.org/markup-compatibility/2006">
                <mc:Choice xmlns:v="urn:schemas-microsoft-com:vml" Requires="v">
                  <p:oleObj spid="_x0000_s44043" r:id="rId7" imgW="13820775" imgH="3514725" progId="Equation.3">
                    <p:embed/>
                  </p:oleObj>
                </mc:Choice>
                <mc:Fallback>
                  <p:oleObj r:id="rId7" imgW="13820775" imgH="3514725" progId="Equation.3">
                    <p:embed/>
                    <p:pic>
                      <p:nvPicPr>
                        <p:cNvPr id="0" name="图片 3183"/>
                        <p:cNvPicPr/>
                        <p:nvPr/>
                      </p:nvPicPr>
                      <p:blipFill>
                        <a:blip r:embed="rId8"/>
                        <a:stretch>
                          <a:fillRect/>
                        </a:stretch>
                      </p:blipFill>
                      <p:spPr>
                        <a:xfrm>
                          <a:off x="960" y="3424"/>
                          <a:ext cx="1066" cy="265"/>
                        </a:xfrm>
                        <a:prstGeom prst="rect">
                          <a:avLst/>
                        </a:prstGeom>
                        <a:noFill/>
                        <a:ln w="38100">
                          <a:noFill/>
                          <a:miter/>
                        </a:ln>
                      </p:spPr>
                    </p:pic>
                  </p:oleObj>
                </mc:Fallback>
              </mc:AlternateContent>
            </a:graphicData>
          </a:graphic>
        </p:graphicFrame>
        <p:graphicFrame>
          <p:nvGraphicFramePr>
            <p:cNvPr id="125967" name="Object 53"/>
            <p:cNvGraphicFramePr>
              <a:graphicFrameLocks noChangeAspect="1"/>
            </p:cNvGraphicFramePr>
            <p:nvPr/>
          </p:nvGraphicFramePr>
          <p:xfrm>
            <a:off x="1298" y="3769"/>
            <a:ext cx="338" cy="217"/>
          </p:xfrm>
          <a:graphic>
            <a:graphicData uri="http://schemas.openxmlformats.org/presentationml/2006/ole">
              <mc:AlternateContent xmlns:mc="http://schemas.openxmlformats.org/markup-compatibility/2006">
                <mc:Choice xmlns:v="urn:schemas-microsoft-com:vml" Requires="v">
                  <p:oleObj spid="_x0000_s44044" r:id="rId9" imgW="4391025" imgH="2847975" progId="Equation.3">
                    <p:embed/>
                  </p:oleObj>
                </mc:Choice>
                <mc:Fallback>
                  <p:oleObj r:id="rId9" imgW="4391025" imgH="2847975" progId="Equation.3">
                    <p:embed/>
                    <p:pic>
                      <p:nvPicPr>
                        <p:cNvPr id="0" name="图片 3184"/>
                        <p:cNvPicPr/>
                        <p:nvPr/>
                      </p:nvPicPr>
                      <p:blipFill>
                        <a:blip r:embed="rId10"/>
                        <a:stretch>
                          <a:fillRect/>
                        </a:stretch>
                      </p:blipFill>
                      <p:spPr>
                        <a:xfrm>
                          <a:off x="1298" y="3769"/>
                          <a:ext cx="338" cy="217"/>
                        </a:xfrm>
                        <a:prstGeom prst="rect">
                          <a:avLst/>
                        </a:prstGeom>
                        <a:noFill/>
                        <a:ln w="38100">
                          <a:noFill/>
                          <a:miter/>
                        </a:ln>
                      </p:spPr>
                    </p:pic>
                  </p:oleObj>
                </mc:Fallback>
              </mc:AlternateContent>
            </a:graphicData>
          </a:graphic>
        </p:graphicFrame>
      </p:grpSp>
      <p:sp>
        <p:nvSpPr>
          <p:cNvPr id="173113" name="Text Box 57"/>
          <p:cNvSpPr txBox="1"/>
          <p:nvPr/>
        </p:nvSpPr>
        <p:spPr>
          <a:xfrm>
            <a:off x="290513" y="5256213"/>
            <a:ext cx="8621712" cy="1460500"/>
          </a:xfrm>
          <a:prstGeom prst="rect">
            <a:avLst/>
          </a:prstGeom>
          <a:noFill/>
          <a:ln w="38100">
            <a:noFill/>
          </a:ln>
        </p:spPr>
        <p:txBody>
          <a:bodyPr lIns="90000" tIns="0" rIns="9000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黑体" panose="02010609060101010101" pitchFamily="49" charset="-122"/>
              </a:rPr>
              <a:t>    </a:t>
            </a:r>
            <a:r>
              <a:rPr lang="zh-CN" altLang="en-US" sz="2400" b="1" dirty="0">
                <a:ea typeface="黑体" panose="02010609060101010101" pitchFamily="49" charset="-122"/>
              </a:rPr>
              <a:t>在变量卡诺图中，凡是几何相邻的最小项均可合并，合并时可以消去有关变量</a:t>
            </a:r>
            <a:r>
              <a:rPr lang="en-US" altLang="zh-CN" sz="2400" b="1" dirty="0">
                <a:ea typeface="黑体" panose="02010609060101010101" pitchFamily="49" charset="-122"/>
              </a:rPr>
              <a:t>(</a:t>
            </a:r>
            <a:r>
              <a:rPr lang="zh-CN" altLang="en-US" sz="2400" b="1" dirty="0">
                <a:ea typeface="黑体" panose="02010609060101010101" pitchFamily="49" charset="-122"/>
              </a:rPr>
              <a:t>消去</a:t>
            </a:r>
            <a:r>
              <a:rPr lang="zh-CN" altLang="en-US" sz="2400" b="1" dirty="0">
                <a:solidFill>
                  <a:srgbClr val="FF3300"/>
                </a:solidFill>
                <a:ea typeface="黑体" panose="02010609060101010101" pitchFamily="49" charset="-122"/>
              </a:rPr>
              <a:t>不同的</a:t>
            </a:r>
            <a:r>
              <a:rPr lang="zh-CN" altLang="en-US" sz="2400" b="1" dirty="0">
                <a:ea typeface="黑体" panose="02010609060101010101" pitchFamily="49" charset="-122"/>
              </a:rPr>
              <a:t>变量</a:t>
            </a:r>
            <a:r>
              <a:rPr lang="en-US" altLang="zh-CN" sz="2400" b="1" dirty="0">
                <a:ea typeface="黑体" panose="02010609060101010101" pitchFamily="49" charset="-122"/>
              </a:rPr>
              <a:t>)</a:t>
            </a:r>
            <a:r>
              <a:rPr lang="zh-CN" altLang="en-US" sz="2400" b="1" dirty="0">
                <a:ea typeface="黑体" panose="02010609060101010101" pitchFamily="49" charset="-122"/>
              </a:rPr>
              <a:t>。两个最小项合并成一项时可消去一个变量，</a:t>
            </a:r>
            <a:r>
              <a:rPr lang="en-US" altLang="zh-CN" sz="2400" b="1" dirty="0">
                <a:ea typeface="黑体" panose="02010609060101010101" pitchFamily="49" charset="-122"/>
              </a:rPr>
              <a:t>4</a:t>
            </a:r>
            <a:r>
              <a:rPr lang="zh-CN" altLang="en-US" sz="2400" b="1" dirty="0">
                <a:ea typeface="黑体" panose="02010609060101010101" pitchFamily="49" charset="-122"/>
              </a:rPr>
              <a:t>个最小项合并成一项时可消去两个变量，</a:t>
            </a:r>
            <a:r>
              <a:rPr lang="en-US" altLang="zh-CN" sz="2400" b="1" dirty="0">
                <a:ea typeface="黑体" panose="02010609060101010101" pitchFamily="49" charset="-122"/>
              </a:rPr>
              <a:t>·······</a:t>
            </a:r>
            <a:r>
              <a:rPr lang="zh-CN" altLang="en-US" sz="2400" b="1" dirty="0">
                <a:ea typeface="黑体" panose="02010609060101010101" pitchFamily="49" charset="-122"/>
              </a:rPr>
              <a:t>，</a:t>
            </a:r>
            <a:r>
              <a:rPr lang="en-US" altLang="zh-CN" sz="2400" b="1" dirty="0">
                <a:ea typeface="黑体" panose="02010609060101010101" pitchFamily="49" charset="-122"/>
              </a:rPr>
              <a:t>2</a:t>
            </a:r>
            <a:r>
              <a:rPr lang="en-US" altLang="zh-CN" sz="2400" b="1" baseline="30000" dirty="0">
                <a:ea typeface="黑体" panose="02010609060101010101" pitchFamily="49" charset="-122"/>
              </a:rPr>
              <a:t>n</a:t>
            </a:r>
            <a:r>
              <a:rPr lang="zh-CN" altLang="en-US" sz="2400" b="1" dirty="0">
                <a:ea typeface="黑体" panose="02010609060101010101" pitchFamily="49" charset="-122"/>
              </a:rPr>
              <a:t>个最小项合并成一项时可消去</a:t>
            </a:r>
            <a:r>
              <a:rPr lang="en-US" altLang="zh-CN" sz="2400" b="1" dirty="0">
                <a:ea typeface="黑体" panose="02010609060101010101" pitchFamily="49" charset="-122"/>
              </a:rPr>
              <a:t>n</a:t>
            </a:r>
            <a:r>
              <a:rPr lang="zh-CN" altLang="en-US" sz="2400" b="1" dirty="0">
                <a:ea typeface="黑体" panose="02010609060101010101" pitchFamily="49" charset="-122"/>
              </a:rPr>
              <a:t>个变量。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3064"/>
                                        </p:tgtEl>
                                        <p:attrNameLst>
                                          <p:attrName>style.visibility</p:attrName>
                                        </p:attrNameLst>
                                      </p:cBhvr>
                                      <p:to>
                                        <p:strVal val="visible"/>
                                      </p:to>
                                    </p:set>
                                    <p:anim calcmode="lin" valueType="num">
                                      <p:cBhvr additive="base">
                                        <p:cTn id="7" dur="500" fill="hold"/>
                                        <p:tgtEl>
                                          <p:spTgt spid="173064"/>
                                        </p:tgtEl>
                                        <p:attrNameLst>
                                          <p:attrName>ppt_x</p:attrName>
                                        </p:attrNameLst>
                                      </p:cBhvr>
                                      <p:tavLst>
                                        <p:tav tm="0">
                                          <p:val>
                                            <p:strVal val="#ppt_x"/>
                                          </p:val>
                                        </p:tav>
                                        <p:tav tm="100000">
                                          <p:val>
                                            <p:strVal val="#ppt_x"/>
                                          </p:val>
                                        </p:tav>
                                      </p:tavLst>
                                    </p:anim>
                                    <p:anim calcmode="lin" valueType="num">
                                      <p:cBhvr additive="base">
                                        <p:cTn id="8" dur="500" fill="hold"/>
                                        <p:tgtEl>
                                          <p:spTgt spid="1730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73111"/>
                                        </p:tgtEl>
                                        <p:attrNameLst>
                                          <p:attrName>style.visibility</p:attrName>
                                        </p:attrNameLst>
                                      </p:cBhvr>
                                      <p:to>
                                        <p:strVal val="visible"/>
                                      </p:to>
                                    </p:set>
                                    <p:animEffect transition="in" filter="blinds(horizontal)">
                                      <p:cBhvr>
                                        <p:cTn id="13" dur="500"/>
                                        <p:tgtEl>
                                          <p:spTgt spid="173111"/>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73063"/>
                                        </p:tgtEl>
                                        <p:attrNameLst>
                                          <p:attrName>style.visibility</p:attrName>
                                        </p:attrNameLst>
                                      </p:cBhvr>
                                      <p:to>
                                        <p:strVal val="visible"/>
                                      </p:to>
                                    </p:set>
                                    <p:animEffect transition="in" filter="checkerboard(across)">
                                      <p:cBhvr>
                                        <p:cTn id="18" dur="500"/>
                                        <p:tgtEl>
                                          <p:spTgt spid="17306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3113"/>
                                        </p:tgtEl>
                                        <p:attrNameLst>
                                          <p:attrName>style.visibility</p:attrName>
                                        </p:attrNameLst>
                                      </p:cBhvr>
                                      <p:to>
                                        <p:strVal val="visible"/>
                                      </p:to>
                                    </p:set>
                                    <p:animEffect transition="in" filter="blinds(horizontal)">
                                      <p:cBhvr>
                                        <p:cTn id="23" dur="500"/>
                                        <p:tgtEl>
                                          <p:spTgt spid="173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3" grpId="0"/>
      <p:bldP spid="17311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93</a:t>
            </a:fld>
            <a:r>
              <a:rPr lang="zh-CN" altLang="en-US" sz="1400" dirty="0">
                <a:ea typeface="楷体_GB2312"/>
              </a:rPr>
              <a:t>）</a:t>
            </a:r>
          </a:p>
        </p:txBody>
      </p:sp>
      <p:sp>
        <p:nvSpPr>
          <p:cNvPr id="211970" name="Text Box 2"/>
          <p:cNvSpPr txBox="1"/>
          <p:nvPr/>
        </p:nvSpPr>
        <p:spPr>
          <a:xfrm>
            <a:off x="385763" y="1700213"/>
            <a:ext cx="846137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50000"/>
              </a:spcBef>
              <a:buNone/>
            </a:pPr>
            <a:r>
              <a:rPr lang="en-US" altLang="zh-CN" sz="2400" b="1" dirty="0">
                <a:solidFill>
                  <a:srgbClr val="FF6600"/>
                </a:solidFill>
                <a:latin typeface="宋体" panose="02010600030101010101" pitchFamily="2" charset="-122"/>
                <a:ea typeface="楷体_GB2312"/>
              </a:rPr>
              <a:t>  </a:t>
            </a:r>
            <a:r>
              <a:rPr lang="en-US" altLang="zh-CN" sz="2800" b="1" dirty="0">
                <a:latin typeface="黑体" panose="02010609060101010101" pitchFamily="49" charset="-122"/>
                <a:ea typeface="黑体" panose="02010609060101010101" pitchFamily="49" charset="-122"/>
              </a:rPr>
              <a:t>⑴ </a:t>
            </a:r>
            <a:r>
              <a:rPr lang="zh-CN" altLang="en-US" sz="2800" b="1" dirty="0">
                <a:latin typeface="黑体" panose="02010609060101010101" pitchFamily="49" charset="-122"/>
                <a:ea typeface="黑体" panose="02010609060101010101" pitchFamily="49" charset="-122"/>
              </a:rPr>
              <a:t>两个小方格相邻</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或处于某行</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列</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两端时，所代表的最小项可以合并，合并后可消去一个变量。</a:t>
            </a:r>
            <a:r>
              <a:rPr lang="zh-CN" altLang="en-US" sz="2400" b="1" dirty="0">
                <a:solidFill>
                  <a:schemeClr val="accent1"/>
                </a:solidFill>
                <a:ea typeface="楷体_GB2312"/>
              </a:rPr>
              <a:t> </a:t>
            </a:r>
          </a:p>
        </p:txBody>
      </p:sp>
      <p:sp>
        <p:nvSpPr>
          <p:cNvPr id="211971" name="Text Box 3"/>
          <p:cNvSpPr txBox="1"/>
          <p:nvPr/>
        </p:nvSpPr>
        <p:spPr>
          <a:xfrm>
            <a:off x="296863" y="2732088"/>
            <a:ext cx="8640762"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50000"/>
              </a:spcBef>
              <a:buNone/>
            </a:pPr>
            <a:r>
              <a:rPr lang="en-US" altLang="zh-CN" sz="2400" dirty="0">
                <a:latin typeface="宋体" panose="02010600030101010101" pitchFamily="2" charset="-122"/>
                <a:ea typeface="楷体_GB2312"/>
              </a:rPr>
              <a:t>  </a:t>
            </a:r>
            <a:r>
              <a:rPr lang="zh-CN" altLang="en-US" sz="2800" b="1" dirty="0">
                <a:latin typeface="黑体" panose="02010609060101010101" pitchFamily="49" charset="-122"/>
                <a:ea typeface="黑体" panose="02010609060101010101" pitchFamily="49" charset="-122"/>
              </a:rPr>
              <a:t>例如，下图给出了</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变量卡诺图上两个相邻最小项合并的典型情况的。</a:t>
            </a:r>
            <a:r>
              <a:rPr lang="zh-CN" altLang="en-US" sz="2400" dirty="0">
                <a:latin typeface="宋体" panose="02010600030101010101" pitchFamily="2" charset="-122"/>
                <a:ea typeface="楷体_GB2312"/>
              </a:rPr>
              <a:t></a:t>
            </a:r>
            <a:r>
              <a:rPr lang="zh-CN" altLang="en-US" sz="2400" dirty="0">
                <a:ea typeface="楷体_GB2312"/>
              </a:rPr>
              <a:t> </a:t>
            </a:r>
          </a:p>
        </p:txBody>
      </p:sp>
      <p:sp>
        <p:nvSpPr>
          <p:cNvPr id="126981" name="Text Box 4"/>
          <p:cNvSpPr txBox="1"/>
          <p:nvPr/>
        </p:nvSpPr>
        <p:spPr>
          <a:xfrm>
            <a:off x="268288" y="368300"/>
            <a:ext cx="850582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latin typeface="宋体" panose="02010600030101010101" pitchFamily="2" charset="-122"/>
                <a:ea typeface="楷体_GB2312"/>
              </a:rPr>
              <a:t>  </a:t>
            </a:r>
            <a:r>
              <a:rPr lang="zh-CN" altLang="en-US" sz="2800" b="1" dirty="0">
                <a:latin typeface="黑体" panose="02010609060101010101" pitchFamily="49" charset="-122"/>
                <a:ea typeface="黑体" panose="02010609060101010101" pitchFamily="49" charset="-122"/>
              </a:rPr>
              <a:t>当一个函数用卡诺图表示后，</a:t>
            </a:r>
            <a:r>
              <a:rPr lang="zh-CN" altLang="en-US" sz="2800" b="1" dirty="0">
                <a:solidFill>
                  <a:srgbClr val="CC3300"/>
                </a:solidFill>
                <a:latin typeface="黑体" panose="02010609060101010101" pitchFamily="49" charset="-122"/>
                <a:ea typeface="黑体" panose="02010609060101010101" pitchFamily="49" charset="-122"/>
              </a:rPr>
              <a:t>究竟哪些最小项可以合并呢</a:t>
            </a:r>
            <a:r>
              <a:rPr lang="zh-CN" altLang="en-US" sz="2800" b="1" dirty="0">
                <a:solidFill>
                  <a:schemeClr val="tx2"/>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下面以</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变量卡诺图为例予以说明。</a:t>
            </a:r>
          </a:p>
        </p:txBody>
      </p:sp>
      <p:grpSp>
        <p:nvGrpSpPr>
          <p:cNvPr id="212090" name="Group 122"/>
          <p:cNvGrpSpPr/>
          <p:nvPr/>
        </p:nvGrpSpPr>
        <p:grpSpPr>
          <a:xfrm>
            <a:off x="207963" y="3898900"/>
            <a:ext cx="8782050" cy="2552700"/>
            <a:chOff x="131" y="2456"/>
            <a:chExt cx="5532" cy="1608"/>
          </a:xfrm>
        </p:grpSpPr>
        <p:sp>
          <p:nvSpPr>
            <p:cNvPr id="126983" name="Text Box 6"/>
            <p:cNvSpPr txBox="1"/>
            <p:nvPr/>
          </p:nvSpPr>
          <p:spPr>
            <a:xfrm>
              <a:off x="1374" y="3776"/>
              <a:ext cx="307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        </a:t>
              </a:r>
              <a:r>
                <a:rPr lang="zh-CN" altLang="en-US" sz="2400" dirty="0">
                  <a:ea typeface="黑体" panose="02010609060101010101" pitchFamily="49" charset="-122"/>
                </a:rPr>
                <a:t>两个相邻最小项合并的情况</a:t>
              </a:r>
            </a:p>
          </p:txBody>
        </p:sp>
        <p:grpSp>
          <p:nvGrpSpPr>
            <p:cNvPr id="126984" name="Group 121"/>
            <p:cNvGrpSpPr/>
            <p:nvPr/>
          </p:nvGrpSpPr>
          <p:grpSpPr>
            <a:xfrm>
              <a:off x="131" y="2600"/>
              <a:ext cx="1357" cy="1152"/>
              <a:chOff x="131" y="2600"/>
              <a:chExt cx="1357" cy="1152"/>
            </a:xfrm>
          </p:grpSpPr>
          <p:sp>
            <p:nvSpPr>
              <p:cNvPr id="127056" name="Text Box 8"/>
              <p:cNvSpPr txBox="1"/>
              <p:nvPr/>
            </p:nvSpPr>
            <p:spPr>
              <a:xfrm>
                <a:off x="581" y="2600"/>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B</a:t>
                </a:r>
              </a:p>
            </p:txBody>
          </p:sp>
          <p:grpSp>
            <p:nvGrpSpPr>
              <p:cNvPr id="127057" name="Group 9"/>
              <p:cNvGrpSpPr/>
              <p:nvPr/>
            </p:nvGrpSpPr>
            <p:grpSpPr>
              <a:xfrm>
                <a:off x="528" y="2792"/>
                <a:ext cx="960" cy="960"/>
                <a:chOff x="1056" y="2736"/>
                <a:chExt cx="960" cy="960"/>
              </a:xfrm>
            </p:grpSpPr>
            <p:sp>
              <p:nvSpPr>
                <p:cNvPr id="127078" name="Rectangle 10"/>
                <p:cNvSpPr/>
                <p:nvPr/>
              </p:nvSpPr>
              <p:spPr>
                <a:xfrm>
                  <a:off x="1248" y="2928"/>
                  <a:ext cx="768" cy="76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7079" name="Line 11"/>
                <p:cNvSpPr/>
                <p:nvPr/>
              </p:nvSpPr>
              <p:spPr>
                <a:xfrm>
                  <a:off x="1248" y="3312"/>
                  <a:ext cx="768" cy="0"/>
                </a:xfrm>
                <a:prstGeom prst="line">
                  <a:avLst/>
                </a:prstGeom>
                <a:ln w="9525" cap="flat" cmpd="sng">
                  <a:solidFill>
                    <a:schemeClr val="tx1"/>
                  </a:solidFill>
                  <a:prstDash val="solid"/>
                  <a:headEnd type="none" w="med" len="med"/>
                  <a:tailEnd type="none" w="med" len="med"/>
                </a:ln>
              </p:spPr>
            </p:sp>
            <p:sp>
              <p:nvSpPr>
                <p:cNvPr id="127080" name="Line 12"/>
                <p:cNvSpPr/>
                <p:nvPr/>
              </p:nvSpPr>
              <p:spPr>
                <a:xfrm>
                  <a:off x="1632" y="2928"/>
                  <a:ext cx="0" cy="768"/>
                </a:xfrm>
                <a:prstGeom prst="line">
                  <a:avLst/>
                </a:prstGeom>
                <a:ln w="9525" cap="flat" cmpd="sng">
                  <a:solidFill>
                    <a:schemeClr val="tx1"/>
                  </a:solidFill>
                  <a:prstDash val="solid"/>
                  <a:headEnd type="none" w="med" len="med"/>
                  <a:tailEnd type="none" w="med" len="med"/>
                </a:ln>
              </p:spPr>
            </p:sp>
            <p:sp>
              <p:nvSpPr>
                <p:cNvPr id="127081" name="Line 13"/>
                <p:cNvSpPr/>
                <p:nvPr/>
              </p:nvSpPr>
              <p:spPr>
                <a:xfrm flipH="1" flipV="1">
                  <a:off x="1056" y="2736"/>
                  <a:ext cx="192" cy="192"/>
                </a:xfrm>
                <a:prstGeom prst="line">
                  <a:avLst/>
                </a:prstGeom>
                <a:ln w="9525" cap="flat" cmpd="sng">
                  <a:solidFill>
                    <a:schemeClr val="tx1"/>
                  </a:solidFill>
                  <a:prstDash val="solid"/>
                  <a:headEnd type="none" w="med" len="med"/>
                  <a:tailEnd type="none" w="med" len="med"/>
                </a:ln>
              </p:spPr>
            </p:sp>
          </p:grpSp>
          <p:sp>
            <p:nvSpPr>
              <p:cNvPr id="127058" name="Text Box 14"/>
              <p:cNvSpPr txBox="1"/>
              <p:nvPr/>
            </p:nvSpPr>
            <p:spPr>
              <a:xfrm>
                <a:off x="816" y="3032"/>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p>
            </p:txBody>
          </p:sp>
          <p:sp>
            <p:nvSpPr>
              <p:cNvPr id="127059" name="Text Box 15"/>
              <p:cNvSpPr txBox="1"/>
              <p:nvPr/>
            </p:nvSpPr>
            <p:spPr>
              <a:xfrm>
                <a:off x="816" y="3416"/>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27060" name="Text Box 16"/>
              <p:cNvSpPr txBox="1"/>
              <p:nvPr/>
            </p:nvSpPr>
            <p:spPr>
              <a:xfrm>
                <a:off x="1180" y="3416"/>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27061" name="Text Box 17"/>
              <p:cNvSpPr txBox="1"/>
              <p:nvPr/>
            </p:nvSpPr>
            <p:spPr>
              <a:xfrm>
                <a:off x="1180" y="3032"/>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p>
            </p:txBody>
          </p:sp>
          <p:sp>
            <p:nvSpPr>
              <p:cNvPr id="127062" name="Text Box 19"/>
              <p:cNvSpPr txBox="1"/>
              <p:nvPr/>
            </p:nvSpPr>
            <p:spPr>
              <a:xfrm>
                <a:off x="480" y="3416"/>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27063" name="Text Box 20"/>
              <p:cNvSpPr txBox="1"/>
              <p:nvPr/>
            </p:nvSpPr>
            <p:spPr>
              <a:xfrm>
                <a:off x="480" y="3032"/>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p>
            </p:txBody>
          </p:sp>
          <p:sp>
            <p:nvSpPr>
              <p:cNvPr id="127064" name="Text Box 21"/>
              <p:cNvSpPr txBox="1"/>
              <p:nvPr/>
            </p:nvSpPr>
            <p:spPr>
              <a:xfrm>
                <a:off x="1200" y="2744"/>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27065" name="Text Box 22"/>
              <p:cNvSpPr txBox="1"/>
              <p:nvPr/>
            </p:nvSpPr>
            <p:spPr>
              <a:xfrm>
                <a:off x="816" y="2744"/>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p>
            </p:txBody>
          </p:sp>
          <p:sp>
            <p:nvSpPr>
              <p:cNvPr id="127066" name="Text Box 29"/>
              <p:cNvSpPr txBox="1"/>
              <p:nvPr/>
            </p:nvSpPr>
            <p:spPr>
              <a:xfrm>
                <a:off x="816" y="3032"/>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p>
            </p:txBody>
          </p:sp>
          <p:sp>
            <p:nvSpPr>
              <p:cNvPr id="127067" name="Text Box 30"/>
              <p:cNvSpPr txBox="1"/>
              <p:nvPr/>
            </p:nvSpPr>
            <p:spPr>
              <a:xfrm>
                <a:off x="816" y="3416"/>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27068" name="Text Box 31"/>
              <p:cNvSpPr txBox="1"/>
              <p:nvPr/>
            </p:nvSpPr>
            <p:spPr>
              <a:xfrm>
                <a:off x="1180" y="3416"/>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27069" name="Text Box 32"/>
              <p:cNvSpPr txBox="1"/>
              <p:nvPr/>
            </p:nvSpPr>
            <p:spPr>
              <a:xfrm>
                <a:off x="1180" y="3032"/>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p>
            </p:txBody>
          </p:sp>
          <p:sp>
            <p:nvSpPr>
              <p:cNvPr id="127070" name="Text Box 33"/>
              <p:cNvSpPr txBox="1"/>
              <p:nvPr/>
            </p:nvSpPr>
            <p:spPr>
              <a:xfrm>
                <a:off x="379" y="2801"/>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A</a:t>
                </a:r>
              </a:p>
            </p:txBody>
          </p:sp>
          <p:sp>
            <p:nvSpPr>
              <p:cNvPr id="127071" name="Text Box 34"/>
              <p:cNvSpPr txBox="1"/>
              <p:nvPr/>
            </p:nvSpPr>
            <p:spPr>
              <a:xfrm>
                <a:off x="480" y="3416"/>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27072" name="Text Box 35"/>
              <p:cNvSpPr txBox="1"/>
              <p:nvPr/>
            </p:nvSpPr>
            <p:spPr>
              <a:xfrm>
                <a:off x="480" y="3032"/>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p>
            </p:txBody>
          </p:sp>
          <p:sp>
            <p:nvSpPr>
              <p:cNvPr id="127073" name="Text Box 36"/>
              <p:cNvSpPr txBox="1"/>
              <p:nvPr/>
            </p:nvSpPr>
            <p:spPr>
              <a:xfrm>
                <a:off x="1200" y="2744"/>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27074" name="Text Box 37"/>
              <p:cNvSpPr txBox="1"/>
              <p:nvPr/>
            </p:nvSpPr>
            <p:spPr>
              <a:xfrm>
                <a:off x="816" y="2744"/>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p>
            </p:txBody>
          </p:sp>
          <p:sp>
            <p:nvSpPr>
              <p:cNvPr id="127075" name="AutoShape 38"/>
              <p:cNvSpPr/>
              <p:nvPr/>
            </p:nvSpPr>
            <p:spPr>
              <a:xfrm>
                <a:off x="807" y="3473"/>
                <a:ext cx="576" cy="192"/>
              </a:xfrm>
              <a:prstGeom prst="flowChartTerminator">
                <a:avLst/>
              </a:prstGeom>
              <a:noFill/>
              <a:ln w="9525" cap="flat" cmpd="sng">
                <a:solidFill>
                  <a:srgbClr val="FF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7076" name="Line 39"/>
              <p:cNvSpPr/>
              <p:nvPr/>
            </p:nvSpPr>
            <p:spPr>
              <a:xfrm flipH="1" flipV="1">
                <a:off x="336" y="3235"/>
                <a:ext cx="480" cy="277"/>
              </a:xfrm>
              <a:prstGeom prst="line">
                <a:avLst/>
              </a:prstGeom>
              <a:ln w="19050" cap="flat" cmpd="sng">
                <a:solidFill>
                  <a:srgbClr val="FF00FF"/>
                </a:solidFill>
                <a:prstDash val="solid"/>
                <a:headEnd type="none" w="med" len="med"/>
                <a:tailEnd type="none" w="med" len="med"/>
              </a:ln>
            </p:spPr>
          </p:sp>
          <p:sp>
            <p:nvSpPr>
              <p:cNvPr id="127077" name="Text Box 40"/>
              <p:cNvSpPr txBox="1"/>
              <p:nvPr/>
            </p:nvSpPr>
            <p:spPr>
              <a:xfrm>
                <a:off x="131" y="3033"/>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FF00FF"/>
                    </a:solidFill>
                    <a:ea typeface="楷体_GB2312"/>
                  </a:rPr>
                  <a:t>A</a:t>
                </a:r>
              </a:p>
            </p:txBody>
          </p:sp>
        </p:grpSp>
        <p:grpSp>
          <p:nvGrpSpPr>
            <p:cNvPr id="126985" name="Group 120"/>
            <p:cNvGrpSpPr/>
            <p:nvPr/>
          </p:nvGrpSpPr>
          <p:grpSpPr>
            <a:xfrm>
              <a:off x="1632" y="2504"/>
              <a:ext cx="1599" cy="1222"/>
              <a:chOff x="1632" y="2504"/>
              <a:chExt cx="1599" cy="1222"/>
            </a:xfrm>
          </p:grpSpPr>
          <p:grpSp>
            <p:nvGrpSpPr>
              <p:cNvPr id="127031" name="Group 42"/>
              <p:cNvGrpSpPr/>
              <p:nvPr/>
            </p:nvGrpSpPr>
            <p:grpSpPr>
              <a:xfrm>
                <a:off x="1872" y="2766"/>
                <a:ext cx="960" cy="960"/>
                <a:chOff x="1056" y="2736"/>
                <a:chExt cx="960" cy="960"/>
              </a:xfrm>
            </p:grpSpPr>
            <p:sp>
              <p:nvSpPr>
                <p:cNvPr id="127052" name="Rectangle 43"/>
                <p:cNvSpPr/>
                <p:nvPr/>
              </p:nvSpPr>
              <p:spPr>
                <a:xfrm>
                  <a:off x="1248" y="2928"/>
                  <a:ext cx="768" cy="76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7053" name="Line 44"/>
                <p:cNvSpPr/>
                <p:nvPr/>
              </p:nvSpPr>
              <p:spPr>
                <a:xfrm>
                  <a:off x="1248" y="3312"/>
                  <a:ext cx="768" cy="0"/>
                </a:xfrm>
                <a:prstGeom prst="line">
                  <a:avLst/>
                </a:prstGeom>
                <a:ln w="9525" cap="flat" cmpd="sng">
                  <a:solidFill>
                    <a:schemeClr val="tx1"/>
                  </a:solidFill>
                  <a:prstDash val="solid"/>
                  <a:headEnd type="none" w="med" len="med"/>
                  <a:tailEnd type="none" w="med" len="med"/>
                </a:ln>
              </p:spPr>
            </p:sp>
            <p:sp>
              <p:nvSpPr>
                <p:cNvPr id="127054" name="Line 45"/>
                <p:cNvSpPr/>
                <p:nvPr/>
              </p:nvSpPr>
              <p:spPr>
                <a:xfrm>
                  <a:off x="1632" y="2928"/>
                  <a:ext cx="0" cy="768"/>
                </a:xfrm>
                <a:prstGeom prst="line">
                  <a:avLst/>
                </a:prstGeom>
                <a:ln w="9525" cap="flat" cmpd="sng">
                  <a:solidFill>
                    <a:schemeClr val="tx1"/>
                  </a:solidFill>
                  <a:prstDash val="solid"/>
                  <a:headEnd type="none" w="med" len="med"/>
                  <a:tailEnd type="none" w="med" len="med"/>
                </a:ln>
              </p:spPr>
            </p:sp>
            <p:sp>
              <p:nvSpPr>
                <p:cNvPr id="127055" name="Line 46"/>
                <p:cNvSpPr/>
                <p:nvPr/>
              </p:nvSpPr>
              <p:spPr>
                <a:xfrm flipH="1" flipV="1">
                  <a:off x="1056" y="2736"/>
                  <a:ext cx="192" cy="192"/>
                </a:xfrm>
                <a:prstGeom prst="line">
                  <a:avLst/>
                </a:prstGeom>
                <a:ln w="9525" cap="flat" cmpd="sng">
                  <a:solidFill>
                    <a:schemeClr val="tx1"/>
                  </a:solidFill>
                  <a:prstDash val="solid"/>
                  <a:headEnd type="none" w="med" len="med"/>
                  <a:tailEnd type="none" w="med" len="med"/>
                </a:ln>
              </p:spPr>
            </p:sp>
          </p:grpSp>
          <p:sp>
            <p:nvSpPr>
              <p:cNvPr id="127032" name="Text Box 47"/>
              <p:cNvSpPr txBox="1"/>
              <p:nvPr/>
            </p:nvSpPr>
            <p:spPr>
              <a:xfrm>
                <a:off x="2160" y="3006"/>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27033" name="Text Box 48"/>
              <p:cNvSpPr txBox="1"/>
              <p:nvPr/>
            </p:nvSpPr>
            <p:spPr>
              <a:xfrm>
                <a:off x="2160" y="339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27034" name="Text Box 49"/>
              <p:cNvSpPr txBox="1"/>
              <p:nvPr/>
            </p:nvSpPr>
            <p:spPr>
              <a:xfrm>
                <a:off x="2524" y="339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p>
            </p:txBody>
          </p:sp>
          <p:sp>
            <p:nvSpPr>
              <p:cNvPr id="127035" name="Text Box 50"/>
              <p:cNvSpPr txBox="1"/>
              <p:nvPr/>
            </p:nvSpPr>
            <p:spPr>
              <a:xfrm>
                <a:off x="2524" y="3006"/>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27036" name="Text Box 51"/>
              <p:cNvSpPr txBox="1"/>
              <p:nvPr/>
            </p:nvSpPr>
            <p:spPr>
              <a:xfrm>
                <a:off x="1723" y="2766"/>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A</a:t>
                </a:r>
              </a:p>
            </p:txBody>
          </p:sp>
          <p:sp>
            <p:nvSpPr>
              <p:cNvPr id="127037" name="Text Box 52"/>
              <p:cNvSpPr txBox="1"/>
              <p:nvPr/>
            </p:nvSpPr>
            <p:spPr>
              <a:xfrm>
                <a:off x="1824" y="339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27038" name="Text Box 53"/>
              <p:cNvSpPr txBox="1"/>
              <p:nvPr/>
            </p:nvSpPr>
            <p:spPr>
              <a:xfrm>
                <a:off x="1824" y="3006"/>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p>
            </p:txBody>
          </p:sp>
          <p:sp>
            <p:nvSpPr>
              <p:cNvPr id="127039" name="Text Box 54"/>
              <p:cNvSpPr txBox="1"/>
              <p:nvPr/>
            </p:nvSpPr>
            <p:spPr>
              <a:xfrm>
                <a:off x="2544" y="2718"/>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27040" name="Text Box 55"/>
              <p:cNvSpPr txBox="1"/>
              <p:nvPr/>
            </p:nvSpPr>
            <p:spPr>
              <a:xfrm>
                <a:off x="2160" y="2718"/>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p>
            </p:txBody>
          </p:sp>
          <p:sp>
            <p:nvSpPr>
              <p:cNvPr id="127041" name="AutoShape 56"/>
              <p:cNvSpPr/>
              <p:nvPr/>
            </p:nvSpPr>
            <p:spPr>
              <a:xfrm>
                <a:off x="2160" y="3054"/>
                <a:ext cx="576" cy="192"/>
              </a:xfrm>
              <a:prstGeom prst="flowChartTerminator">
                <a:avLst/>
              </a:prstGeom>
              <a:noFill/>
              <a:ln w="9525" cap="flat" cmpd="sng">
                <a:solidFill>
                  <a:srgbClr val="CC33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7042" name="AutoShape 57"/>
              <p:cNvSpPr/>
              <p:nvPr/>
            </p:nvSpPr>
            <p:spPr>
              <a:xfrm rot="-5314253">
                <a:off x="1968" y="3246"/>
                <a:ext cx="576" cy="192"/>
              </a:xfrm>
              <a:prstGeom prst="flowChartTerminator">
                <a:avLst/>
              </a:prstGeom>
              <a:noFill/>
              <a:ln w="9525" cap="flat" cmpd="sng">
                <a:solidFill>
                  <a:srgbClr val="FF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7043" name="Text Box 58"/>
              <p:cNvSpPr txBox="1"/>
              <p:nvPr/>
            </p:nvSpPr>
            <p:spPr>
              <a:xfrm>
                <a:off x="1925" y="2574"/>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B</a:t>
                </a:r>
              </a:p>
            </p:txBody>
          </p:sp>
          <p:sp>
            <p:nvSpPr>
              <p:cNvPr id="127044" name="Line 59"/>
              <p:cNvSpPr/>
              <p:nvPr/>
            </p:nvSpPr>
            <p:spPr>
              <a:xfrm flipV="1">
                <a:off x="2640" y="2718"/>
                <a:ext cx="336" cy="336"/>
              </a:xfrm>
              <a:prstGeom prst="line">
                <a:avLst/>
              </a:prstGeom>
              <a:ln w="19050" cap="flat" cmpd="sng">
                <a:solidFill>
                  <a:srgbClr val="CC3300"/>
                </a:solidFill>
                <a:prstDash val="solid"/>
                <a:headEnd type="none" w="med" len="med"/>
                <a:tailEnd type="none" w="med" len="med"/>
              </a:ln>
            </p:spPr>
          </p:sp>
          <p:grpSp>
            <p:nvGrpSpPr>
              <p:cNvPr id="127045" name="Group 113"/>
              <p:cNvGrpSpPr/>
              <p:nvPr/>
            </p:nvGrpSpPr>
            <p:grpSpPr>
              <a:xfrm>
                <a:off x="2976" y="2504"/>
                <a:ext cx="255" cy="288"/>
                <a:chOff x="2976" y="2504"/>
                <a:chExt cx="255" cy="288"/>
              </a:xfrm>
            </p:grpSpPr>
            <p:sp>
              <p:nvSpPr>
                <p:cNvPr id="127050" name="Text Box 61"/>
                <p:cNvSpPr txBox="1"/>
                <p:nvPr/>
              </p:nvSpPr>
              <p:spPr>
                <a:xfrm>
                  <a:off x="2976" y="2504"/>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CC3300"/>
                      </a:solidFill>
                      <a:ea typeface="楷体_GB2312"/>
                    </a:rPr>
                    <a:t>A</a:t>
                  </a:r>
                </a:p>
              </p:txBody>
            </p:sp>
            <p:sp>
              <p:nvSpPr>
                <p:cNvPr id="127051" name="Line 62"/>
                <p:cNvSpPr/>
                <p:nvPr/>
              </p:nvSpPr>
              <p:spPr>
                <a:xfrm>
                  <a:off x="3025" y="2544"/>
                  <a:ext cx="143" cy="0"/>
                </a:xfrm>
                <a:prstGeom prst="line">
                  <a:avLst/>
                </a:prstGeom>
                <a:ln w="25400" cap="flat" cmpd="sng">
                  <a:solidFill>
                    <a:srgbClr val="CC3300"/>
                  </a:solidFill>
                  <a:prstDash val="solid"/>
                  <a:headEnd type="none" w="med" len="med"/>
                  <a:tailEnd type="none" w="med" len="med"/>
                </a:ln>
              </p:spPr>
            </p:sp>
          </p:grpSp>
          <p:sp>
            <p:nvSpPr>
              <p:cNvPr id="127046" name="Line 63"/>
              <p:cNvSpPr/>
              <p:nvPr/>
            </p:nvSpPr>
            <p:spPr>
              <a:xfrm flipH="1" flipV="1">
                <a:off x="1824" y="3292"/>
                <a:ext cx="336" cy="194"/>
              </a:xfrm>
              <a:prstGeom prst="line">
                <a:avLst/>
              </a:prstGeom>
              <a:ln w="19050" cap="flat" cmpd="sng">
                <a:solidFill>
                  <a:srgbClr val="FF00FF"/>
                </a:solidFill>
                <a:prstDash val="solid"/>
                <a:headEnd type="none" w="med" len="med"/>
                <a:tailEnd type="none" w="med" len="med"/>
              </a:ln>
            </p:spPr>
          </p:sp>
          <p:grpSp>
            <p:nvGrpSpPr>
              <p:cNvPr id="127047" name="Group 112"/>
              <p:cNvGrpSpPr/>
              <p:nvPr/>
            </p:nvGrpSpPr>
            <p:grpSpPr>
              <a:xfrm>
                <a:off x="1632" y="3150"/>
                <a:ext cx="240" cy="288"/>
                <a:chOff x="1632" y="3150"/>
                <a:chExt cx="240" cy="288"/>
              </a:xfrm>
            </p:grpSpPr>
            <p:sp>
              <p:nvSpPr>
                <p:cNvPr id="127048" name="Text Box 65"/>
                <p:cNvSpPr txBox="1"/>
                <p:nvPr/>
              </p:nvSpPr>
              <p:spPr>
                <a:xfrm>
                  <a:off x="1632" y="3150"/>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00FF"/>
                      </a:solidFill>
                      <a:ea typeface="楷体_GB2312"/>
                    </a:rPr>
                    <a:t>B</a:t>
                  </a:r>
                </a:p>
              </p:txBody>
            </p:sp>
            <p:sp>
              <p:nvSpPr>
                <p:cNvPr id="127049" name="Line 66"/>
                <p:cNvSpPr/>
                <p:nvPr/>
              </p:nvSpPr>
              <p:spPr>
                <a:xfrm>
                  <a:off x="1680" y="3198"/>
                  <a:ext cx="144" cy="0"/>
                </a:xfrm>
                <a:prstGeom prst="line">
                  <a:avLst/>
                </a:prstGeom>
                <a:ln w="9525" cap="flat" cmpd="sng">
                  <a:solidFill>
                    <a:srgbClr val="FF00FF"/>
                  </a:solidFill>
                  <a:prstDash val="solid"/>
                  <a:headEnd type="none" w="med" len="med"/>
                  <a:tailEnd type="none" w="med" len="med"/>
                </a:ln>
              </p:spPr>
            </p:sp>
          </p:grpSp>
        </p:grpSp>
        <p:grpSp>
          <p:nvGrpSpPr>
            <p:cNvPr id="126986" name="Group 119"/>
            <p:cNvGrpSpPr/>
            <p:nvPr/>
          </p:nvGrpSpPr>
          <p:grpSpPr>
            <a:xfrm>
              <a:off x="3120" y="2456"/>
              <a:ext cx="2543" cy="1250"/>
              <a:chOff x="3120" y="2456"/>
              <a:chExt cx="2543" cy="1250"/>
            </a:xfrm>
          </p:grpSpPr>
          <p:sp>
            <p:nvSpPr>
              <p:cNvPr id="126987" name="Line 68"/>
              <p:cNvSpPr/>
              <p:nvPr/>
            </p:nvSpPr>
            <p:spPr>
              <a:xfrm flipV="1">
                <a:off x="3841" y="2648"/>
                <a:ext cx="480" cy="480"/>
              </a:xfrm>
              <a:prstGeom prst="line">
                <a:avLst/>
              </a:prstGeom>
              <a:ln w="19050" cap="flat" cmpd="sng">
                <a:solidFill>
                  <a:srgbClr val="FF00FF"/>
                </a:solidFill>
                <a:prstDash val="solid"/>
                <a:headEnd type="none" w="med" len="med"/>
                <a:tailEnd type="none" w="med" len="med"/>
              </a:ln>
            </p:spPr>
          </p:sp>
          <p:sp>
            <p:nvSpPr>
              <p:cNvPr id="126988" name="Rectangle 70"/>
              <p:cNvSpPr/>
              <p:nvPr/>
            </p:nvSpPr>
            <p:spPr>
              <a:xfrm>
                <a:off x="4919" y="3380"/>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6989" name="Rectangle 71"/>
              <p:cNvSpPr/>
              <p:nvPr/>
            </p:nvSpPr>
            <p:spPr>
              <a:xfrm>
                <a:off x="4919" y="3092"/>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6990" name="Rectangle 72"/>
              <p:cNvSpPr/>
              <p:nvPr/>
            </p:nvSpPr>
            <p:spPr>
              <a:xfrm>
                <a:off x="4460" y="3380"/>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6991" name="Rectangle 73"/>
              <p:cNvSpPr/>
              <p:nvPr/>
            </p:nvSpPr>
            <p:spPr>
              <a:xfrm>
                <a:off x="4460" y="3092"/>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dirty="0">
                  <a:solidFill>
                    <a:srgbClr val="FF3300"/>
                  </a:solidFill>
                  <a:ea typeface="楷体_GB2312"/>
                </a:endParaRPr>
              </a:p>
            </p:txBody>
          </p:sp>
          <p:sp>
            <p:nvSpPr>
              <p:cNvPr id="126992" name="Rectangle 74"/>
              <p:cNvSpPr/>
              <p:nvPr/>
            </p:nvSpPr>
            <p:spPr>
              <a:xfrm>
                <a:off x="4002" y="3380"/>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 </a:t>
                </a:r>
              </a:p>
            </p:txBody>
          </p:sp>
          <p:sp>
            <p:nvSpPr>
              <p:cNvPr id="126993" name="Rectangle 75"/>
              <p:cNvSpPr/>
              <p:nvPr/>
            </p:nvSpPr>
            <p:spPr>
              <a:xfrm>
                <a:off x="3543" y="3380"/>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26994" name="Rectangle 76"/>
              <p:cNvSpPr/>
              <p:nvPr/>
            </p:nvSpPr>
            <p:spPr>
              <a:xfrm>
                <a:off x="4002" y="3092"/>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6995" name="Rectangle 77"/>
              <p:cNvSpPr/>
              <p:nvPr/>
            </p:nvSpPr>
            <p:spPr>
              <a:xfrm>
                <a:off x="3543" y="3092"/>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26996" name="Line 78"/>
              <p:cNvSpPr/>
              <p:nvPr/>
            </p:nvSpPr>
            <p:spPr>
              <a:xfrm>
                <a:off x="3543" y="3054"/>
                <a:ext cx="1834" cy="0"/>
              </a:xfrm>
              <a:prstGeom prst="line">
                <a:avLst/>
              </a:prstGeom>
              <a:ln w="12700" cap="sq" cmpd="sng">
                <a:solidFill>
                  <a:schemeClr val="tx1"/>
                </a:solidFill>
                <a:prstDash val="solid"/>
                <a:headEnd type="none" w="med" len="med"/>
                <a:tailEnd type="none" w="med" len="med"/>
              </a:ln>
            </p:spPr>
          </p:sp>
          <p:sp>
            <p:nvSpPr>
              <p:cNvPr id="126997" name="Line 79"/>
              <p:cNvSpPr/>
              <p:nvPr/>
            </p:nvSpPr>
            <p:spPr>
              <a:xfrm>
                <a:off x="3543" y="3380"/>
                <a:ext cx="1834" cy="0"/>
              </a:xfrm>
              <a:prstGeom prst="line">
                <a:avLst/>
              </a:prstGeom>
              <a:ln w="12700" cap="flat" cmpd="sng">
                <a:solidFill>
                  <a:schemeClr val="tx1"/>
                </a:solidFill>
                <a:prstDash val="solid"/>
                <a:headEnd type="none" w="med" len="med"/>
                <a:tailEnd type="none" w="med" len="med"/>
              </a:ln>
            </p:spPr>
          </p:sp>
          <p:sp>
            <p:nvSpPr>
              <p:cNvPr id="126998" name="Line 80"/>
              <p:cNvSpPr/>
              <p:nvPr/>
            </p:nvSpPr>
            <p:spPr>
              <a:xfrm>
                <a:off x="3543" y="3054"/>
                <a:ext cx="0" cy="632"/>
              </a:xfrm>
              <a:prstGeom prst="line">
                <a:avLst/>
              </a:prstGeom>
              <a:ln w="12700" cap="sq" cmpd="sng">
                <a:solidFill>
                  <a:schemeClr val="tx1"/>
                </a:solidFill>
                <a:prstDash val="solid"/>
                <a:headEnd type="none" w="med" len="med"/>
                <a:tailEnd type="none" w="med" len="med"/>
              </a:ln>
            </p:spPr>
          </p:sp>
          <p:sp>
            <p:nvSpPr>
              <p:cNvPr id="126999" name="Line 81"/>
              <p:cNvSpPr/>
              <p:nvPr/>
            </p:nvSpPr>
            <p:spPr>
              <a:xfrm>
                <a:off x="4002" y="3062"/>
                <a:ext cx="0" cy="632"/>
              </a:xfrm>
              <a:prstGeom prst="line">
                <a:avLst/>
              </a:prstGeom>
              <a:ln w="12700" cap="flat" cmpd="sng">
                <a:solidFill>
                  <a:schemeClr val="tx1"/>
                </a:solidFill>
                <a:prstDash val="solid"/>
                <a:headEnd type="none" w="med" len="med"/>
                <a:tailEnd type="none" w="med" len="med"/>
              </a:ln>
            </p:spPr>
          </p:sp>
          <p:sp>
            <p:nvSpPr>
              <p:cNvPr id="127000" name="Line 82"/>
              <p:cNvSpPr/>
              <p:nvPr/>
            </p:nvSpPr>
            <p:spPr>
              <a:xfrm>
                <a:off x="5377" y="3054"/>
                <a:ext cx="0" cy="632"/>
              </a:xfrm>
              <a:prstGeom prst="line">
                <a:avLst/>
              </a:prstGeom>
              <a:ln w="12700" cap="sq" cmpd="sng">
                <a:solidFill>
                  <a:schemeClr val="tx1"/>
                </a:solidFill>
                <a:prstDash val="solid"/>
                <a:headEnd type="none" w="med" len="med"/>
                <a:tailEnd type="none" w="med" len="med"/>
              </a:ln>
            </p:spPr>
          </p:sp>
          <p:sp>
            <p:nvSpPr>
              <p:cNvPr id="127001" name="Line 83"/>
              <p:cNvSpPr/>
              <p:nvPr/>
            </p:nvSpPr>
            <p:spPr>
              <a:xfrm>
                <a:off x="4460" y="3054"/>
                <a:ext cx="0" cy="632"/>
              </a:xfrm>
              <a:prstGeom prst="line">
                <a:avLst/>
              </a:prstGeom>
              <a:ln w="12700" cap="flat" cmpd="sng">
                <a:solidFill>
                  <a:schemeClr val="tx1"/>
                </a:solidFill>
                <a:prstDash val="solid"/>
                <a:headEnd type="none" w="med" len="med"/>
                <a:tailEnd type="none" w="med" len="med"/>
              </a:ln>
            </p:spPr>
          </p:sp>
          <p:sp>
            <p:nvSpPr>
              <p:cNvPr id="127002" name="Line 84"/>
              <p:cNvSpPr/>
              <p:nvPr/>
            </p:nvSpPr>
            <p:spPr>
              <a:xfrm>
                <a:off x="4919" y="3054"/>
                <a:ext cx="0" cy="632"/>
              </a:xfrm>
              <a:prstGeom prst="line">
                <a:avLst/>
              </a:prstGeom>
              <a:ln w="12700" cap="flat" cmpd="sng">
                <a:solidFill>
                  <a:schemeClr val="tx1"/>
                </a:solidFill>
                <a:prstDash val="solid"/>
                <a:headEnd type="none" w="med" len="med"/>
                <a:tailEnd type="none" w="med" len="med"/>
              </a:ln>
            </p:spPr>
          </p:sp>
          <p:sp>
            <p:nvSpPr>
              <p:cNvPr id="127003" name="Line 85"/>
              <p:cNvSpPr/>
              <p:nvPr/>
            </p:nvSpPr>
            <p:spPr>
              <a:xfrm>
                <a:off x="3543" y="3686"/>
                <a:ext cx="1834" cy="0"/>
              </a:xfrm>
              <a:prstGeom prst="line">
                <a:avLst/>
              </a:prstGeom>
              <a:ln w="12700" cap="flat" cmpd="sng">
                <a:solidFill>
                  <a:schemeClr val="tx1"/>
                </a:solidFill>
                <a:prstDash val="solid"/>
                <a:headEnd type="none" w="med" len="med"/>
                <a:tailEnd type="none" w="med" len="med"/>
              </a:ln>
            </p:spPr>
          </p:sp>
          <p:sp>
            <p:nvSpPr>
              <p:cNvPr id="127004" name="Line 86"/>
              <p:cNvSpPr/>
              <p:nvPr/>
            </p:nvSpPr>
            <p:spPr>
              <a:xfrm>
                <a:off x="3302" y="2814"/>
                <a:ext cx="240" cy="240"/>
              </a:xfrm>
              <a:prstGeom prst="line">
                <a:avLst/>
              </a:prstGeom>
              <a:ln w="12700" cap="flat" cmpd="sng">
                <a:solidFill>
                  <a:schemeClr val="tx1"/>
                </a:solidFill>
                <a:prstDash val="solid"/>
                <a:headEnd type="none" w="med" len="med"/>
                <a:tailEnd type="none" w="med" len="med"/>
              </a:ln>
            </p:spPr>
          </p:sp>
          <p:sp>
            <p:nvSpPr>
              <p:cNvPr id="127005" name="Text Box 87"/>
              <p:cNvSpPr txBox="1"/>
              <p:nvPr/>
            </p:nvSpPr>
            <p:spPr>
              <a:xfrm>
                <a:off x="3600" y="2780"/>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27006" name="Text Box 88"/>
              <p:cNvSpPr txBox="1"/>
              <p:nvPr/>
            </p:nvSpPr>
            <p:spPr>
              <a:xfrm>
                <a:off x="4080" y="2771"/>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27007" name="Text Box 89"/>
              <p:cNvSpPr txBox="1"/>
              <p:nvPr/>
            </p:nvSpPr>
            <p:spPr>
              <a:xfrm>
                <a:off x="4539" y="2774"/>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27008" name="Text Box 90"/>
              <p:cNvSpPr txBox="1"/>
              <p:nvPr/>
            </p:nvSpPr>
            <p:spPr>
              <a:xfrm>
                <a:off x="4984" y="2762"/>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27009" name="Text Box 91"/>
              <p:cNvSpPr txBox="1"/>
              <p:nvPr/>
            </p:nvSpPr>
            <p:spPr>
              <a:xfrm>
                <a:off x="3313" y="2600"/>
                <a:ext cx="37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BC</a:t>
                </a:r>
              </a:p>
            </p:txBody>
          </p:sp>
          <p:sp>
            <p:nvSpPr>
              <p:cNvPr id="127010" name="Text Box 92"/>
              <p:cNvSpPr txBox="1"/>
              <p:nvPr/>
            </p:nvSpPr>
            <p:spPr>
              <a:xfrm>
                <a:off x="3120" y="2840"/>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a:t>
                </a:r>
              </a:p>
            </p:txBody>
          </p:sp>
          <p:sp>
            <p:nvSpPr>
              <p:cNvPr id="127011" name="Text Box 93"/>
              <p:cNvSpPr txBox="1"/>
              <p:nvPr/>
            </p:nvSpPr>
            <p:spPr>
              <a:xfrm>
                <a:off x="3264" y="3080"/>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a:t>
                </a:r>
              </a:p>
            </p:txBody>
          </p:sp>
          <p:sp>
            <p:nvSpPr>
              <p:cNvPr id="127012" name="Text Box 94"/>
              <p:cNvSpPr txBox="1"/>
              <p:nvPr/>
            </p:nvSpPr>
            <p:spPr>
              <a:xfrm>
                <a:off x="3264" y="3416"/>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a:t>
                </a:r>
              </a:p>
            </p:txBody>
          </p:sp>
          <p:sp>
            <p:nvSpPr>
              <p:cNvPr id="127013" name="AutoShape 95"/>
              <p:cNvSpPr/>
              <p:nvPr/>
            </p:nvSpPr>
            <p:spPr>
              <a:xfrm rot="5378628">
                <a:off x="3485" y="3254"/>
                <a:ext cx="552" cy="240"/>
              </a:xfrm>
              <a:prstGeom prst="flowChartTerminator">
                <a:avLst/>
              </a:prstGeom>
              <a:noFill/>
              <a:ln w="9525" cap="flat" cmpd="sng">
                <a:solidFill>
                  <a:srgbClr val="FF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grpSp>
            <p:nvGrpSpPr>
              <p:cNvPr id="127014" name="Group 117"/>
              <p:cNvGrpSpPr/>
              <p:nvPr/>
            </p:nvGrpSpPr>
            <p:grpSpPr>
              <a:xfrm>
                <a:off x="4305" y="2456"/>
                <a:ext cx="372" cy="288"/>
                <a:chOff x="4305" y="2456"/>
                <a:chExt cx="372" cy="288"/>
              </a:xfrm>
            </p:grpSpPr>
            <p:sp>
              <p:nvSpPr>
                <p:cNvPr id="127028" name="Text Box 96"/>
                <p:cNvSpPr txBox="1"/>
                <p:nvPr/>
              </p:nvSpPr>
              <p:spPr>
                <a:xfrm>
                  <a:off x="4305" y="2456"/>
                  <a:ext cx="37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BC</a:t>
                  </a:r>
                </a:p>
              </p:txBody>
            </p:sp>
            <p:sp>
              <p:nvSpPr>
                <p:cNvPr id="127029" name="Line 97"/>
                <p:cNvSpPr/>
                <p:nvPr/>
              </p:nvSpPr>
              <p:spPr>
                <a:xfrm>
                  <a:off x="4513" y="2496"/>
                  <a:ext cx="96" cy="0"/>
                </a:xfrm>
                <a:prstGeom prst="line">
                  <a:avLst/>
                </a:prstGeom>
                <a:ln w="25400" cap="flat" cmpd="sng">
                  <a:solidFill>
                    <a:srgbClr val="FF00FF"/>
                  </a:solidFill>
                  <a:prstDash val="solid"/>
                  <a:headEnd type="none" w="med" len="med"/>
                  <a:tailEnd type="none" w="med" len="med"/>
                </a:ln>
              </p:spPr>
            </p:sp>
            <p:sp>
              <p:nvSpPr>
                <p:cNvPr id="127030" name="Line 98"/>
                <p:cNvSpPr/>
                <p:nvPr/>
              </p:nvSpPr>
              <p:spPr>
                <a:xfrm>
                  <a:off x="4368" y="2498"/>
                  <a:ext cx="96" cy="0"/>
                </a:xfrm>
                <a:prstGeom prst="line">
                  <a:avLst/>
                </a:prstGeom>
                <a:ln w="25400" cap="flat" cmpd="sng">
                  <a:solidFill>
                    <a:srgbClr val="FF00FF"/>
                  </a:solidFill>
                  <a:prstDash val="solid"/>
                  <a:headEnd type="none" w="med" len="med"/>
                  <a:tailEnd type="none" w="med" len="med"/>
                </a:ln>
              </p:spPr>
            </p:sp>
          </p:grpSp>
          <p:grpSp>
            <p:nvGrpSpPr>
              <p:cNvPr id="127015" name="Group 99"/>
              <p:cNvGrpSpPr/>
              <p:nvPr/>
            </p:nvGrpSpPr>
            <p:grpSpPr>
              <a:xfrm>
                <a:off x="3540" y="3128"/>
                <a:ext cx="288" cy="192"/>
                <a:chOff x="3552" y="3120"/>
                <a:chExt cx="288" cy="192"/>
              </a:xfrm>
            </p:grpSpPr>
            <p:sp>
              <p:nvSpPr>
                <p:cNvPr id="127025" name="AutoShape 100"/>
                <p:cNvSpPr/>
                <p:nvPr/>
              </p:nvSpPr>
              <p:spPr>
                <a:xfrm>
                  <a:off x="3792" y="3120"/>
                  <a:ext cx="48" cy="192"/>
                </a:xfrm>
                <a:prstGeom prst="rightBracket">
                  <a:avLst>
                    <a:gd name="adj" fmla="val 33333"/>
                  </a:avLst>
                </a:prstGeom>
                <a:noFill/>
                <a:ln w="9525" cap="flat" cmpd="sng">
                  <a:solidFill>
                    <a:srgbClr val="00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7026" name="Line 101"/>
                <p:cNvSpPr/>
                <p:nvPr/>
              </p:nvSpPr>
              <p:spPr>
                <a:xfrm flipH="1">
                  <a:off x="3552" y="3120"/>
                  <a:ext cx="240" cy="0"/>
                </a:xfrm>
                <a:prstGeom prst="line">
                  <a:avLst/>
                </a:prstGeom>
                <a:ln w="9525" cap="flat" cmpd="sng">
                  <a:solidFill>
                    <a:srgbClr val="0000FF"/>
                  </a:solidFill>
                  <a:prstDash val="solid"/>
                  <a:headEnd type="none" w="med" len="med"/>
                  <a:tailEnd type="none" w="med" len="med"/>
                </a:ln>
              </p:spPr>
            </p:sp>
            <p:sp>
              <p:nvSpPr>
                <p:cNvPr id="127027" name="Line 102"/>
                <p:cNvSpPr/>
                <p:nvPr/>
              </p:nvSpPr>
              <p:spPr>
                <a:xfrm flipH="1">
                  <a:off x="3552" y="3312"/>
                  <a:ext cx="240" cy="0"/>
                </a:xfrm>
                <a:prstGeom prst="line">
                  <a:avLst/>
                </a:prstGeom>
                <a:ln w="9525" cap="flat" cmpd="sng">
                  <a:solidFill>
                    <a:srgbClr val="0000FF"/>
                  </a:solidFill>
                  <a:prstDash val="solid"/>
                  <a:headEnd type="none" w="med" len="med"/>
                  <a:tailEnd type="none" w="med" len="med"/>
                </a:ln>
              </p:spPr>
            </p:sp>
          </p:grpSp>
          <p:grpSp>
            <p:nvGrpSpPr>
              <p:cNvPr id="127016" name="Group 103"/>
              <p:cNvGrpSpPr/>
              <p:nvPr/>
            </p:nvGrpSpPr>
            <p:grpSpPr>
              <a:xfrm rot="-10783420">
                <a:off x="5088" y="3128"/>
                <a:ext cx="288" cy="192"/>
                <a:chOff x="3552" y="3120"/>
                <a:chExt cx="288" cy="192"/>
              </a:xfrm>
            </p:grpSpPr>
            <p:sp>
              <p:nvSpPr>
                <p:cNvPr id="127022" name="AutoShape 104"/>
                <p:cNvSpPr/>
                <p:nvPr/>
              </p:nvSpPr>
              <p:spPr>
                <a:xfrm>
                  <a:off x="3792" y="3120"/>
                  <a:ext cx="48" cy="192"/>
                </a:xfrm>
                <a:prstGeom prst="rightBracket">
                  <a:avLst>
                    <a:gd name="adj" fmla="val 33333"/>
                  </a:avLst>
                </a:prstGeom>
                <a:noFill/>
                <a:ln w="9525" cap="flat" cmpd="sng">
                  <a:solidFill>
                    <a:srgbClr val="00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7023" name="Line 105"/>
                <p:cNvSpPr/>
                <p:nvPr/>
              </p:nvSpPr>
              <p:spPr>
                <a:xfrm flipH="1">
                  <a:off x="3552" y="3120"/>
                  <a:ext cx="240" cy="0"/>
                </a:xfrm>
                <a:prstGeom prst="line">
                  <a:avLst/>
                </a:prstGeom>
                <a:ln w="9525" cap="flat" cmpd="sng">
                  <a:solidFill>
                    <a:srgbClr val="0000FF"/>
                  </a:solidFill>
                  <a:prstDash val="solid"/>
                  <a:headEnd type="none" w="med" len="med"/>
                  <a:tailEnd type="none" w="med" len="med"/>
                </a:ln>
              </p:spPr>
            </p:sp>
            <p:sp>
              <p:nvSpPr>
                <p:cNvPr id="127024" name="Line 106"/>
                <p:cNvSpPr/>
                <p:nvPr/>
              </p:nvSpPr>
              <p:spPr>
                <a:xfrm flipH="1">
                  <a:off x="3552" y="3312"/>
                  <a:ext cx="240" cy="0"/>
                </a:xfrm>
                <a:prstGeom prst="line">
                  <a:avLst/>
                </a:prstGeom>
                <a:ln w="9525" cap="flat" cmpd="sng">
                  <a:solidFill>
                    <a:srgbClr val="0000FF"/>
                  </a:solidFill>
                  <a:prstDash val="solid"/>
                  <a:headEnd type="none" w="med" len="med"/>
                  <a:tailEnd type="none" w="med" len="med"/>
                </a:ln>
              </p:spPr>
            </p:sp>
          </p:grpSp>
          <p:sp>
            <p:nvSpPr>
              <p:cNvPr id="127017" name="Line 107"/>
              <p:cNvSpPr/>
              <p:nvPr/>
            </p:nvSpPr>
            <p:spPr>
              <a:xfrm flipV="1">
                <a:off x="5184" y="2696"/>
                <a:ext cx="192" cy="432"/>
              </a:xfrm>
              <a:prstGeom prst="line">
                <a:avLst/>
              </a:prstGeom>
              <a:ln w="9525" cap="flat" cmpd="sng">
                <a:solidFill>
                  <a:srgbClr val="0000FF"/>
                </a:solidFill>
                <a:prstDash val="solid"/>
                <a:headEnd type="none" w="med" len="med"/>
                <a:tailEnd type="none" w="med" len="med"/>
              </a:ln>
            </p:spPr>
          </p:sp>
          <p:grpSp>
            <p:nvGrpSpPr>
              <p:cNvPr id="127018" name="Group 118"/>
              <p:cNvGrpSpPr/>
              <p:nvPr/>
            </p:nvGrpSpPr>
            <p:grpSpPr>
              <a:xfrm>
                <a:off x="5280" y="2456"/>
                <a:ext cx="383" cy="288"/>
                <a:chOff x="5280" y="2456"/>
                <a:chExt cx="383" cy="288"/>
              </a:xfrm>
            </p:grpSpPr>
            <p:sp>
              <p:nvSpPr>
                <p:cNvPr id="127019" name="Text Box 109"/>
                <p:cNvSpPr txBox="1"/>
                <p:nvPr/>
              </p:nvSpPr>
              <p:spPr>
                <a:xfrm>
                  <a:off x="5280" y="2456"/>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0000FF"/>
                      </a:solidFill>
                      <a:ea typeface="楷体_GB2312"/>
                    </a:rPr>
                    <a:t>AC</a:t>
                  </a:r>
                </a:p>
              </p:txBody>
            </p:sp>
            <p:sp>
              <p:nvSpPr>
                <p:cNvPr id="127020" name="Line 110"/>
                <p:cNvSpPr/>
                <p:nvPr/>
              </p:nvSpPr>
              <p:spPr>
                <a:xfrm>
                  <a:off x="5340" y="2504"/>
                  <a:ext cx="96" cy="0"/>
                </a:xfrm>
                <a:prstGeom prst="line">
                  <a:avLst/>
                </a:prstGeom>
                <a:ln w="25400" cap="flat" cmpd="sng">
                  <a:solidFill>
                    <a:srgbClr val="0000FF"/>
                  </a:solidFill>
                  <a:prstDash val="solid"/>
                  <a:headEnd type="none" w="med" len="med"/>
                  <a:tailEnd type="none" w="med" len="med"/>
                </a:ln>
              </p:spPr>
            </p:sp>
            <p:sp>
              <p:nvSpPr>
                <p:cNvPr id="127021" name="Line 111"/>
                <p:cNvSpPr/>
                <p:nvPr/>
              </p:nvSpPr>
              <p:spPr>
                <a:xfrm>
                  <a:off x="5490" y="2504"/>
                  <a:ext cx="96" cy="0"/>
                </a:xfrm>
                <a:prstGeom prst="line">
                  <a:avLst/>
                </a:prstGeom>
                <a:ln w="25400" cap="flat" cmpd="sng">
                  <a:solidFill>
                    <a:srgbClr val="0000FF"/>
                  </a:solidFill>
                  <a:prstDash val="solid"/>
                  <a:headEnd type="none" w="med" len="med"/>
                  <a:tailEnd type="none" w="med" len="med"/>
                </a:ln>
              </p:spPr>
            </p:sp>
          </p:gr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11970"/>
                                        </p:tgtEl>
                                        <p:attrNameLst>
                                          <p:attrName>style.visibility</p:attrName>
                                        </p:attrNameLst>
                                      </p:cBhvr>
                                      <p:to>
                                        <p:strVal val="visible"/>
                                      </p:to>
                                    </p:set>
                                    <p:animEffect transition="in" filter="slide(fromLeft)">
                                      <p:cBhvr>
                                        <p:cTn id="7" dur="500"/>
                                        <p:tgtEl>
                                          <p:spTgt spid="21197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11971"/>
                                        </p:tgtEl>
                                        <p:attrNameLst>
                                          <p:attrName>style.visibility</p:attrName>
                                        </p:attrNameLst>
                                      </p:cBhvr>
                                      <p:to>
                                        <p:strVal val="visible"/>
                                      </p:to>
                                    </p:set>
                                    <p:animEffect transition="in" filter="slide(fromLeft)">
                                      <p:cBhvr>
                                        <p:cTn id="12" dur="500"/>
                                        <p:tgtEl>
                                          <p:spTgt spid="2119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2090"/>
                                        </p:tgtEl>
                                        <p:attrNameLst>
                                          <p:attrName>style.visibility</p:attrName>
                                        </p:attrNameLst>
                                      </p:cBhvr>
                                      <p:to>
                                        <p:strVal val="visible"/>
                                      </p:to>
                                    </p:set>
                                    <p:animEffect transition="in" filter="wipe(left)">
                                      <p:cBhvr>
                                        <p:cTn id="17" dur="500"/>
                                        <p:tgtEl>
                                          <p:spTgt spid="212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p:bldP spid="21197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94</a:t>
            </a:fld>
            <a:r>
              <a:rPr lang="zh-CN" altLang="en-US" sz="1400" dirty="0">
                <a:ea typeface="楷体_GB2312"/>
              </a:rPr>
              <a:t>）</a:t>
            </a:r>
          </a:p>
        </p:txBody>
      </p:sp>
      <p:sp>
        <p:nvSpPr>
          <p:cNvPr id="128003" name="Text Box 2"/>
          <p:cNvSpPr txBox="1"/>
          <p:nvPr/>
        </p:nvSpPr>
        <p:spPr>
          <a:xfrm>
            <a:off x="206375" y="414338"/>
            <a:ext cx="8686800"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50000"/>
              </a:spcBef>
              <a:buNone/>
            </a:pPr>
            <a:r>
              <a:rPr lang="en-US" altLang="zh-CN" sz="2400" b="1" dirty="0">
                <a:solidFill>
                  <a:srgbClr val="FF6600"/>
                </a:solidFill>
                <a:ea typeface="楷体_GB2312"/>
              </a:rPr>
              <a:t>      </a:t>
            </a:r>
            <a:r>
              <a:rPr lang="en-US" altLang="zh-CN" sz="2800" b="1" dirty="0">
                <a:latin typeface="黑体" panose="02010609060101010101" pitchFamily="49" charset="-122"/>
                <a:ea typeface="黑体" panose="02010609060101010101" pitchFamily="49" charset="-122"/>
              </a:rPr>
              <a:t>⑵ </a:t>
            </a:r>
            <a:r>
              <a:rPr lang="zh-CN" altLang="en-US" sz="2800" b="1" dirty="0">
                <a:latin typeface="黑体" panose="02010609060101010101" pitchFamily="49" charset="-122"/>
                <a:ea typeface="黑体" panose="02010609060101010101" pitchFamily="49" charset="-122"/>
              </a:rPr>
              <a:t>四个小方格组成一个大方格、或组成一行（列）、或处于相邻两行（列）的两端、或处于四角时，所的表的最小项可以合并，合并后可消去两个变量。 </a:t>
            </a:r>
          </a:p>
        </p:txBody>
      </p:sp>
      <p:sp>
        <p:nvSpPr>
          <p:cNvPr id="212995" name="Text Box 3"/>
          <p:cNvSpPr txBox="1"/>
          <p:nvPr/>
        </p:nvSpPr>
        <p:spPr>
          <a:xfrm>
            <a:off x="250825" y="2033588"/>
            <a:ext cx="864235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50000"/>
              </a:spcBef>
              <a:buNone/>
            </a:pPr>
            <a:r>
              <a:rPr lang="en-US" altLang="zh-CN" sz="2400" dirty="0">
                <a:ea typeface="楷体_GB2312"/>
              </a:rPr>
              <a:t>     </a:t>
            </a:r>
            <a:r>
              <a:rPr lang="zh-CN" altLang="en-US" sz="2800" b="1" dirty="0">
                <a:latin typeface="黑体" panose="02010609060101010101" pitchFamily="49" charset="-122"/>
                <a:ea typeface="黑体" panose="02010609060101010101" pitchFamily="49" charset="-122"/>
              </a:rPr>
              <a:t>例如，下图给出了</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变量卡诺图上四个相邻最小项合并的典型情况的。</a:t>
            </a:r>
            <a:r>
              <a:rPr lang="zh-CN" altLang="en-US" sz="2400" dirty="0">
                <a:ea typeface="楷体_GB2312"/>
              </a:rPr>
              <a:t> </a:t>
            </a:r>
          </a:p>
        </p:txBody>
      </p:sp>
      <p:grpSp>
        <p:nvGrpSpPr>
          <p:cNvPr id="213067" name="Group 75"/>
          <p:cNvGrpSpPr/>
          <p:nvPr/>
        </p:nvGrpSpPr>
        <p:grpSpPr>
          <a:xfrm>
            <a:off x="4724400" y="3505200"/>
            <a:ext cx="3582988" cy="2060575"/>
            <a:chOff x="2976" y="2208"/>
            <a:chExt cx="2257" cy="1298"/>
          </a:xfrm>
        </p:grpSpPr>
        <p:grpSp>
          <p:nvGrpSpPr>
            <p:cNvPr id="128044" name="Group 5"/>
            <p:cNvGrpSpPr/>
            <p:nvPr/>
          </p:nvGrpSpPr>
          <p:grpSpPr>
            <a:xfrm>
              <a:off x="2976" y="2400"/>
              <a:ext cx="2257" cy="1106"/>
              <a:chOff x="480" y="1966"/>
              <a:chExt cx="2257" cy="1106"/>
            </a:xfrm>
          </p:grpSpPr>
          <p:sp>
            <p:nvSpPr>
              <p:cNvPr id="128048" name="Rectangle 6"/>
              <p:cNvSpPr/>
              <p:nvPr/>
            </p:nvSpPr>
            <p:spPr>
              <a:xfrm>
                <a:off x="2279" y="2746"/>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8049" name="Rectangle 7"/>
              <p:cNvSpPr/>
              <p:nvPr/>
            </p:nvSpPr>
            <p:spPr>
              <a:xfrm>
                <a:off x="2279" y="2458"/>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8050" name="Rectangle 8"/>
              <p:cNvSpPr/>
              <p:nvPr/>
            </p:nvSpPr>
            <p:spPr>
              <a:xfrm>
                <a:off x="1820" y="2746"/>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8051" name="Rectangle 9"/>
              <p:cNvSpPr/>
              <p:nvPr/>
            </p:nvSpPr>
            <p:spPr>
              <a:xfrm>
                <a:off x="1820" y="2458"/>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dirty="0">
                  <a:solidFill>
                    <a:srgbClr val="FF3300"/>
                  </a:solidFill>
                  <a:ea typeface="楷体_GB2312"/>
                </a:endParaRPr>
              </a:p>
            </p:txBody>
          </p:sp>
          <p:sp>
            <p:nvSpPr>
              <p:cNvPr id="128052" name="Rectangle 10"/>
              <p:cNvSpPr/>
              <p:nvPr/>
            </p:nvSpPr>
            <p:spPr>
              <a:xfrm>
                <a:off x="1362" y="2746"/>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28053" name="Rectangle 11"/>
              <p:cNvSpPr/>
              <p:nvPr/>
            </p:nvSpPr>
            <p:spPr>
              <a:xfrm>
                <a:off x="903" y="2746"/>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p>
            </p:txBody>
          </p:sp>
          <p:sp>
            <p:nvSpPr>
              <p:cNvPr id="128054" name="Rectangle 12"/>
              <p:cNvSpPr/>
              <p:nvPr/>
            </p:nvSpPr>
            <p:spPr>
              <a:xfrm>
                <a:off x="1362" y="2458"/>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8055" name="Rectangle 13"/>
              <p:cNvSpPr/>
              <p:nvPr/>
            </p:nvSpPr>
            <p:spPr>
              <a:xfrm>
                <a:off x="903" y="2458"/>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 </a:t>
                </a:r>
              </a:p>
            </p:txBody>
          </p:sp>
          <p:sp>
            <p:nvSpPr>
              <p:cNvPr id="128056" name="Line 14"/>
              <p:cNvSpPr/>
              <p:nvPr/>
            </p:nvSpPr>
            <p:spPr>
              <a:xfrm>
                <a:off x="903" y="2420"/>
                <a:ext cx="1834" cy="0"/>
              </a:xfrm>
              <a:prstGeom prst="line">
                <a:avLst/>
              </a:prstGeom>
              <a:ln w="12700" cap="sq" cmpd="sng">
                <a:solidFill>
                  <a:schemeClr val="tx1"/>
                </a:solidFill>
                <a:prstDash val="solid"/>
                <a:headEnd type="none" w="med" len="med"/>
                <a:tailEnd type="none" w="med" len="med"/>
              </a:ln>
            </p:spPr>
          </p:sp>
          <p:sp>
            <p:nvSpPr>
              <p:cNvPr id="128057" name="Line 15"/>
              <p:cNvSpPr/>
              <p:nvPr/>
            </p:nvSpPr>
            <p:spPr>
              <a:xfrm>
                <a:off x="903" y="2746"/>
                <a:ext cx="1834" cy="0"/>
              </a:xfrm>
              <a:prstGeom prst="line">
                <a:avLst/>
              </a:prstGeom>
              <a:ln w="12700" cap="flat" cmpd="sng">
                <a:solidFill>
                  <a:schemeClr val="tx1"/>
                </a:solidFill>
                <a:prstDash val="solid"/>
                <a:headEnd type="none" w="med" len="med"/>
                <a:tailEnd type="none" w="med" len="med"/>
              </a:ln>
            </p:spPr>
          </p:sp>
          <p:sp>
            <p:nvSpPr>
              <p:cNvPr id="128058" name="Line 16"/>
              <p:cNvSpPr/>
              <p:nvPr/>
            </p:nvSpPr>
            <p:spPr>
              <a:xfrm>
                <a:off x="903" y="2420"/>
                <a:ext cx="0" cy="632"/>
              </a:xfrm>
              <a:prstGeom prst="line">
                <a:avLst/>
              </a:prstGeom>
              <a:ln w="12700" cap="sq" cmpd="sng">
                <a:solidFill>
                  <a:schemeClr val="tx1"/>
                </a:solidFill>
                <a:prstDash val="solid"/>
                <a:headEnd type="none" w="med" len="med"/>
                <a:tailEnd type="none" w="med" len="med"/>
              </a:ln>
            </p:spPr>
          </p:sp>
          <p:sp>
            <p:nvSpPr>
              <p:cNvPr id="128059" name="Line 17"/>
              <p:cNvSpPr/>
              <p:nvPr/>
            </p:nvSpPr>
            <p:spPr>
              <a:xfrm>
                <a:off x="1362" y="2428"/>
                <a:ext cx="0" cy="632"/>
              </a:xfrm>
              <a:prstGeom prst="line">
                <a:avLst/>
              </a:prstGeom>
              <a:ln w="12700" cap="flat" cmpd="sng">
                <a:solidFill>
                  <a:schemeClr val="tx1"/>
                </a:solidFill>
                <a:prstDash val="solid"/>
                <a:headEnd type="none" w="med" len="med"/>
                <a:tailEnd type="none" w="med" len="med"/>
              </a:ln>
            </p:spPr>
          </p:sp>
          <p:sp>
            <p:nvSpPr>
              <p:cNvPr id="128060" name="Line 18"/>
              <p:cNvSpPr/>
              <p:nvPr/>
            </p:nvSpPr>
            <p:spPr>
              <a:xfrm>
                <a:off x="2737" y="2420"/>
                <a:ext cx="0" cy="632"/>
              </a:xfrm>
              <a:prstGeom prst="line">
                <a:avLst/>
              </a:prstGeom>
              <a:ln w="12700" cap="sq" cmpd="sng">
                <a:solidFill>
                  <a:schemeClr val="tx1"/>
                </a:solidFill>
                <a:prstDash val="solid"/>
                <a:headEnd type="none" w="med" len="med"/>
                <a:tailEnd type="none" w="med" len="med"/>
              </a:ln>
            </p:spPr>
          </p:sp>
          <p:sp>
            <p:nvSpPr>
              <p:cNvPr id="128061" name="Line 19"/>
              <p:cNvSpPr/>
              <p:nvPr/>
            </p:nvSpPr>
            <p:spPr>
              <a:xfrm>
                <a:off x="1820" y="2420"/>
                <a:ext cx="0" cy="632"/>
              </a:xfrm>
              <a:prstGeom prst="line">
                <a:avLst/>
              </a:prstGeom>
              <a:ln w="12700" cap="flat" cmpd="sng">
                <a:solidFill>
                  <a:schemeClr val="tx1"/>
                </a:solidFill>
                <a:prstDash val="solid"/>
                <a:headEnd type="none" w="med" len="med"/>
                <a:tailEnd type="none" w="med" len="med"/>
              </a:ln>
            </p:spPr>
          </p:sp>
          <p:sp>
            <p:nvSpPr>
              <p:cNvPr id="128062" name="Line 20"/>
              <p:cNvSpPr/>
              <p:nvPr/>
            </p:nvSpPr>
            <p:spPr>
              <a:xfrm>
                <a:off x="2279" y="2420"/>
                <a:ext cx="0" cy="632"/>
              </a:xfrm>
              <a:prstGeom prst="line">
                <a:avLst/>
              </a:prstGeom>
              <a:ln w="12700" cap="flat" cmpd="sng">
                <a:solidFill>
                  <a:schemeClr val="tx1"/>
                </a:solidFill>
                <a:prstDash val="solid"/>
                <a:headEnd type="none" w="med" len="med"/>
                <a:tailEnd type="none" w="med" len="med"/>
              </a:ln>
            </p:spPr>
          </p:sp>
          <p:sp>
            <p:nvSpPr>
              <p:cNvPr id="128063" name="Line 21"/>
              <p:cNvSpPr/>
              <p:nvPr/>
            </p:nvSpPr>
            <p:spPr>
              <a:xfrm>
                <a:off x="903" y="3052"/>
                <a:ext cx="1834" cy="0"/>
              </a:xfrm>
              <a:prstGeom prst="line">
                <a:avLst/>
              </a:prstGeom>
              <a:ln w="12700" cap="flat" cmpd="sng">
                <a:solidFill>
                  <a:schemeClr val="tx1"/>
                </a:solidFill>
                <a:prstDash val="solid"/>
                <a:headEnd type="none" w="med" len="med"/>
                <a:tailEnd type="none" w="med" len="med"/>
              </a:ln>
            </p:spPr>
          </p:sp>
          <p:sp>
            <p:nvSpPr>
              <p:cNvPr id="128064" name="Line 22"/>
              <p:cNvSpPr/>
              <p:nvPr/>
            </p:nvSpPr>
            <p:spPr>
              <a:xfrm>
                <a:off x="662" y="2180"/>
                <a:ext cx="240" cy="240"/>
              </a:xfrm>
              <a:prstGeom prst="line">
                <a:avLst/>
              </a:prstGeom>
              <a:ln w="12700" cap="flat" cmpd="sng">
                <a:solidFill>
                  <a:schemeClr val="tx1"/>
                </a:solidFill>
                <a:prstDash val="solid"/>
                <a:headEnd type="none" w="med" len="med"/>
                <a:tailEnd type="none" w="med" len="med"/>
              </a:ln>
            </p:spPr>
          </p:sp>
          <p:sp>
            <p:nvSpPr>
              <p:cNvPr id="128065" name="Text Box 23"/>
              <p:cNvSpPr txBox="1"/>
              <p:nvPr/>
            </p:nvSpPr>
            <p:spPr>
              <a:xfrm>
                <a:off x="960" y="214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28066" name="Text Box 24"/>
              <p:cNvSpPr txBox="1"/>
              <p:nvPr/>
            </p:nvSpPr>
            <p:spPr>
              <a:xfrm>
                <a:off x="1440" y="2137"/>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28067" name="Text Box 25"/>
              <p:cNvSpPr txBox="1"/>
              <p:nvPr/>
            </p:nvSpPr>
            <p:spPr>
              <a:xfrm>
                <a:off x="1899" y="2140"/>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28068" name="Text Box 26"/>
              <p:cNvSpPr txBox="1"/>
              <p:nvPr/>
            </p:nvSpPr>
            <p:spPr>
              <a:xfrm>
                <a:off x="2344" y="2128"/>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28069" name="Text Box 27"/>
              <p:cNvSpPr txBox="1"/>
              <p:nvPr/>
            </p:nvSpPr>
            <p:spPr>
              <a:xfrm>
                <a:off x="673" y="1966"/>
                <a:ext cx="37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BC</a:t>
                </a:r>
              </a:p>
            </p:txBody>
          </p:sp>
          <p:sp>
            <p:nvSpPr>
              <p:cNvPr id="128070" name="Text Box 28"/>
              <p:cNvSpPr txBox="1"/>
              <p:nvPr/>
            </p:nvSpPr>
            <p:spPr>
              <a:xfrm>
                <a:off x="480" y="2206"/>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a:t>
                </a:r>
              </a:p>
            </p:txBody>
          </p:sp>
          <p:sp>
            <p:nvSpPr>
              <p:cNvPr id="128071" name="Text Box 29"/>
              <p:cNvSpPr txBox="1"/>
              <p:nvPr/>
            </p:nvSpPr>
            <p:spPr>
              <a:xfrm>
                <a:off x="624" y="2446"/>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a:t>
                </a:r>
              </a:p>
            </p:txBody>
          </p:sp>
          <p:sp>
            <p:nvSpPr>
              <p:cNvPr id="128072" name="Text Box 30"/>
              <p:cNvSpPr txBox="1"/>
              <p:nvPr/>
            </p:nvSpPr>
            <p:spPr>
              <a:xfrm>
                <a:off x="624" y="2782"/>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a:t>
                </a:r>
              </a:p>
            </p:txBody>
          </p:sp>
        </p:grpSp>
        <p:sp>
          <p:nvSpPr>
            <p:cNvPr id="128045" name="AutoShape 31"/>
            <p:cNvSpPr/>
            <p:nvPr/>
          </p:nvSpPr>
          <p:spPr>
            <a:xfrm>
              <a:off x="3936" y="2928"/>
              <a:ext cx="768" cy="480"/>
            </a:xfrm>
            <a:prstGeom prst="roundRect">
              <a:avLst>
                <a:gd name="adj" fmla="val 12120"/>
              </a:avLst>
            </a:prstGeom>
            <a:noFill/>
            <a:ln w="9525" cap="flat" cmpd="sng">
              <a:solidFill>
                <a:srgbClr val="FF00FF"/>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8046" name="Line 32"/>
            <p:cNvSpPr/>
            <p:nvPr/>
          </p:nvSpPr>
          <p:spPr>
            <a:xfrm flipV="1">
              <a:off x="4129" y="2448"/>
              <a:ext cx="480" cy="480"/>
            </a:xfrm>
            <a:prstGeom prst="line">
              <a:avLst/>
            </a:prstGeom>
            <a:ln w="19050" cap="flat" cmpd="sng">
              <a:solidFill>
                <a:srgbClr val="FF00FF"/>
              </a:solidFill>
              <a:prstDash val="solid"/>
              <a:headEnd type="none" w="med" len="med"/>
              <a:tailEnd type="none" w="med" len="med"/>
            </a:ln>
          </p:spPr>
        </p:sp>
        <p:sp>
          <p:nvSpPr>
            <p:cNvPr id="128047" name="Text Box 33"/>
            <p:cNvSpPr txBox="1"/>
            <p:nvPr/>
          </p:nvSpPr>
          <p:spPr>
            <a:xfrm>
              <a:off x="4609" y="2208"/>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C</a:t>
              </a:r>
            </a:p>
          </p:txBody>
        </p:sp>
      </p:grpSp>
      <p:grpSp>
        <p:nvGrpSpPr>
          <p:cNvPr id="213066" name="Group 74"/>
          <p:cNvGrpSpPr/>
          <p:nvPr/>
        </p:nvGrpSpPr>
        <p:grpSpPr>
          <a:xfrm>
            <a:off x="609600" y="3581400"/>
            <a:ext cx="3582988" cy="1984375"/>
            <a:chOff x="384" y="2256"/>
            <a:chExt cx="2257" cy="1250"/>
          </a:xfrm>
        </p:grpSpPr>
        <p:sp>
          <p:nvSpPr>
            <p:cNvPr id="128007" name="Line 35"/>
            <p:cNvSpPr/>
            <p:nvPr/>
          </p:nvSpPr>
          <p:spPr>
            <a:xfrm flipV="1">
              <a:off x="1105" y="2448"/>
              <a:ext cx="480" cy="480"/>
            </a:xfrm>
            <a:prstGeom prst="line">
              <a:avLst/>
            </a:prstGeom>
            <a:ln w="19050" cap="flat" cmpd="sng">
              <a:solidFill>
                <a:srgbClr val="FF00FF"/>
              </a:solidFill>
              <a:prstDash val="solid"/>
              <a:headEnd type="none" w="med" len="med"/>
              <a:tailEnd type="none" w="med" len="med"/>
            </a:ln>
          </p:spPr>
        </p:sp>
        <p:grpSp>
          <p:nvGrpSpPr>
            <p:cNvPr id="128008" name="Group 73"/>
            <p:cNvGrpSpPr/>
            <p:nvPr/>
          </p:nvGrpSpPr>
          <p:grpSpPr>
            <a:xfrm>
              <a:off x="1633" y="2256"/>
              <a:ext cx="244" cy="288"/>
              <a:chOff x="1633" y="2256"/>
              <a:chExt cx="244" cy="288"/>
            </a:xfrm>
          </p:grpSpPr>
          <p:sp>
            <p:nvSpPr>
              <p:cNvPr id="128042" name="Text Box 37"/>
              <p:cNvSpPr txBox="1"/>
              <p:nvPr/>
            </p:nvSpPr>
            <p:spPr>
              <a:xfrm>
                <a:off x="1633" y="2256"/>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C</a:t>
                </a:r>
              </a:p>
            </p:txBody>
          </p:sp>
          <p:sp>
            <p:nvSpPr>
              <p:cNvPr id="128043" name="Line 38"/>
              <p:cNvSpPr/>
              <p:nvPr/>
            </p:nvSpPr>
            <p:spPr>
              <a:xfrm>
                <a:off x="1681" y="2278"/>
                <a:ext cx="144" cy="0"/>
              </a:xfrm>
              <a:prstGeom prst="line">
                <a:avLst/>
              </a:prstGeom>
              <a:ln w="25400" cap="flat" cmpd="sng">
                <a:solidFill>
                  <a:srgbClr val="FF00FF"/>
                </a:solidFill>
                <a:prstDash val="solid"/>
                <a:headEnd type="none" w="med" len="med"/>
                <a:tailEnd type="none" w="med" len="med"/>
              </a:ln>
            </p:spPr>
          </p:sp>
        </p:grpSp>
        <p:sp>
          <p:nvSpPr>
            <p:cNvPr id="128009" name="Rectangle 40"/>
            <p:cNvSpPr/>
            <p:nvPr/>
          </p:nvSpPr>
          <p:spPr>
            <a:xfrm>
              <a:off x="2183" y="3180"/>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8010" name="Rectangle 41"/>
            <p:cNvSpPr/>
            <p:nvPr/>
          </p:nvSpPr>
          <p:spPr>
            <a:xfrm>
              <a:off x="2183" y="2892"/>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8011" name="Rectangle 42"/>
            <p:cNvSpPr/>
            <p:nvPr/>
          </p:nvSpPr>
          <p:spPr>
            <a:xfrm>
              <a:off x="1724" y="3180"/>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8012" name="Rectangle 43"/>
            <p:cNvSpPr/>
            <p:nvPr/>
          </p:nvSpPr>
          <p:spPr>
            <a:xfrm>
              <a:off x="1724" y="2892"/>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dirty="0">
                <a:solidFill>
                  <a:srgbClr val="FF3300"/>
                </a:solidFill>
                <a:ea typeface="楷体_GB2312"/>
              </a:endParaRPr>
            </a:p>
          </p:txBody>
        </p:sp>
        <p:sp>
          <p:nvSpPr>
            <p:cNvPr id="128013" name="Rectangle 44"/>
            <p:cNvSpPr/>
            <p:nvPr/>
          </p:nvSpPr>
          <p:spPr>
            <a:xfrm>
              <a:off x="1266" y="3180"/>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 </a:t>
              </a:r>
            </a:p>
          </p:txBody>
        </p:sp>
        <p:sp>
          <p:nvSpPr>
            <p:cNvPr id="128014" name="Rectangle 45"/>
            <p:cNvSpPr/>
            <p:nvPr/>
          </p:nvSpPr>
          <p:spPr>
            <a:xfrm>
              <a:off x="807" y="3180"/>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28015" name="Rectangle 46"/>
            <p:cNvSpPr/>
            <p:nvPr/>
          </p:nvSpPr>
          <p:spPr>
            <a:xfrm>
              <a:off x="1266" y="2892"/>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8016" name="Rectangle 47"/>
            <p:cNvSpPr/>
            <p:nvPr/>
          </p:nvSpPr>
          <p:spPr>
            <a:xfrm>
              <a:off x="807" y="2892"/>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28017" name="Line 48"/>
            <p:cNvSpPr/>
            <p:nvPr/>
          </p:nvSpPr>
          <p:spPr>
            <a:xfrm>
              <a:off x="807" y="2854"/>
              <a:ext cx="1834" cy="0"/>
            </a:xfrm>
            <a:prstGeom prst="line">
              <a:avLst/>
            </a:prstGeom>
            <a:ln w="12700" cap="sq" cmpd="sng">
              <a:solidFill>
                <a:schemeClr val="tx1"/>
              </a:solidFill>
              <a:prstDash val="solid"/>
              <a:headEnd type="none" w="med" len="med"/>
              <a:tailEnd type="none" w="med" len="med"/>
            </a:ln>
          </p:spPr>
        </p:sp>
        <p:sp>
          <p:nvSpPr>
            <p:cNvPr id="128018" name="Line 49"/>
            <p:cNvSpPr/>
            <p:nvPr/>
          </p:nvSpPr>
          <p:spPr>
            <a:xfrm>
              <a:off x="807" y="3180"/>
              <a:ext cx="1834" cy="0"/>
            </a:xfrm>
            <a:prstGeom prst="line">
              <a:avLst/>
            </a:prstGeom>
            <a:ln w="12700" cap="flat" cmpd="sng">
              <a:solidFill>
                <a:schemeClr val="tx1"/>
              </a:solidFill>
              <a:prstDash val="solid"/>
              <a:headEnd type="none" w="med" len="med"/>
              <a:tailEnd type="none" w="med" len="med"/>
            </a:ln>
          </p:spPr>
        </p:sp>
        <p:sp>
          <p:nvSpPr>
            <p:cNvPr id="128019" name="Line 50"/>
            <p:cNvSpPr/>
            <p:nvPr/>
          </p:nvSpPr>
          <p:spPr>
            <a:xfrm>
              <a:off x="807" y="2854"/>
              <a:ext cx="0" cy="632"/>
            </a:xfrm>
            <a:prstGeom prst="line">
              <a:avLst/>
            </a:prstGeom>
            <a:ln w="12700" cap="sq" cmpd="sng">
              <a:solidFill>
                <a:schemeClr val="tx1"/>
              </a:solidFill>
              <a:prstDash val="solid"/>
              <a:headEnd type="none" w="med" len="med"/>
              <a:tailEnd type="none" w="med" len="med"/>
            </a:ln>
          </p:spPr>
        </p:sp>
        <p:sp>
          <p:nvSpPr>
            <p:cNvPr id="128020" name="Line 51"/>
            <p:cNvSpPr/>
            <p:nvPr/>
          </p:nvSpPr>
          <p:spPr>
            <a:xfrm>
              <a:off x="1266" y="2862"/>
              <a:ext cx="0" cy="632"/>
            </a:xfrm>
            <a:prstGeom prst="line">
              <a:avLst/>
            </a:prstGeom>
            <a:ln w="12700" cap="flat" cmpd="sng">
              <a:solidFill>
                <a:schemeClr val="tx1"/>
              </a:solidFill>
              <a:prstDash val="solid"/>
              <a:headEnd type="none" w="med" len="med"/>
              <a:tailEnd type="none" w="med" len="med"/>
            </a:ln>
          </p:spPr>
        </p:sp>
        <p:sp>
          <p:nvSpPr>
            <p:cNvPr id="128021" name="Line 52"/>
            <p:cNvSpPr/>
            <p:nvPr/>
          </p:nvSpPr>
          <p:spPr>
            <a:xfrm>
              <a:off x="2641" y="2854"/>
              <a:ext cx="0" cy="632"/>
            </a:xfrm>
            <a:prstGeom prst="line">
              <a:avLst/>
            </a:prstGeom>
            <a:ln w="12700" cap="sq" cmpd="sng">
              <a:solidFill>
                <a:schemeClr val="tx1"/>
              </a:solidFill>
              <a:prstDash val="solid"/>
              <a:headEnd type="none" w="med" len="med"/>
              <a:tailEnd type="none" w="med" len="med"/>
            </a:ln>
          </p:spPr>
        </p:sp>
        <p:sp>
          <p:nvSpPr>
            <p:cNvPr id="128022" name="Line 53"/>
            <p:cNvSpPr/>
            <p:nvPr/>
          </p:nvSpPr>
          <p:spPr>
            <a:xfrm>
              <a:off x="1724" y="2854"/>
              <a:ext cx="0" cy="632"/>
            </a:xfrm>
            <a:prstGeom prst="line">
              <a:avLst/>
            </a:prstGeom>
            <a:ln w="12700" cap="flat" cmpd="sng">
              <a:solidFill>
                <a:schemeClr val="tx1"/>
              </a:solidFill>
              <a:prstDash val="solid"/>
              <a:headEnd type="none" w="med" len="med"/>
              <a:tailEnd type="none" w="med" len="med"/>
            </a:ln>
          </p:spPr>
        </p:sp>
        <p:sp>
          <p:nvSpPr>
            <p:cNvPr id="128023" name="Line 54"/>
            <p:cNvSpPr/>
            <p:nvPr/>
          </p:nvSpPr>
          <p:spPr>
            <a:xfrm>
              <a:off x="2183" y="2854"/>
              <a:ext cx="0" cy="632"/>
            </a:xfrm>
            <a:prstGeom prst="line">
              <a:avLst/>
            </a:prstGeom>
            <a:ln w="12700" cap="flat" cmpd="sng">
              <a:solidFill>
                <a:schemeClr val="tx1"/>
              </a:solidFill>
              <a:prstDash val="solid"/>
              <a:headEnd type="none" w="med" len="med"/>
              <a:tailEnd type="none" w="med" len="med"/>
            </a:ln>
          </p:spPr>
        </p:sp>
        <p:sp>
          <p:nvSpPr>
            <p:cNvPr id="128024" name="Line 55"/>
            <p:cNvSpPr/>
            <p:nvPr/>
          </p:nvSpPr>
          <p:spPr>
            <a:xfrm>
              <a:off x="807" y="3486"/>
              <a:ext cx="1834" cy="0"/>
            </a:xfrm>
            <a:prstGeom prst="line">
              <a:avLst/>
            </a:prstGeom>
            <a:ln w="12700" cap="flat" cmpd="sng">
              <a:solidFill>
                <a:schemeClr val="tx1"/>
              </a:solidFill>
              <a:prstDash val="solid"/>
              <a:headEnd type="none" w="med" len="med"/>
              <a:tailEnd type="none" w="med" len="med"/>
            </a:ln>
          </p:spPr>
        </p:sp>
        <p:sp>
          <p:nvSpPr>
            <p:cNvPr id="128025" name="Line 56"/>
            <p:cNvSpPr/>
            <p:nvPr/>
          </p:nvSpPr>
          <p:spPr>
            <a:xfrm>
              <a:off x="566" y="2614"/>
              <a:ext cx="240" cy="240"/>
            </a:xfrm>
            <a:prstGeom prst="line">
              <a:avLst/>
            </a:prstGeom>
            <a:ln w="12700" cap="flat" cmpd="sng">
              <a:solidFill>
                <a:schemeClr val="tx1"/>
              </a:solidFill>
              <a:prstDash val="solid"/>
              <a:headEnd type="none" w="med" len="med"/>
              <a:tailEnd type="none" w="med" len="med"/>
            </a:ln>
          </p:spPr>
        </p:sp>
        <p:sp>
          <p:nvSpPr>
            <p:cNvPr id="128026" name="Text Box 57"/>
            <p:cNvSpPr txBox="1"/>
            <p:nvPr/>
          </p:nvSpPr>
          <p:spPr>
            <a:xfrm>
              <a:off x="864" y="2580"/>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28027" name="Text Box 58"/>
            <p:cNvSpPr txBox="1"/>
            <p:nvPr/>
          </p:nvSpPr>
          <p:spPr>
            <a:xfrm>
              <a:off x="1344" y="2571"/>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28028" name="Text Box 59"/>
            <p:cNvSpPr txBox="1"/>
            <p:nvPr/>
          </p:nvSpPr>
          <p:spPr>
            <a:xfrm>
              <a:off x="1803" y="2574"/>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28029" name="Text Box 60"/>
            <p:cNvSpPr txBox="1"/>
            <p:nvPr/>
          </p:nvSpPr>
          <p:spPr>
            <a:xfrm>
              <a:off x="2248" y="2562"/>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28030" name="Text Box 61"/>
            <p:cNvSpPr txBox="1"/>
            <p:nvPr/>
          </p:nvSpPr>
          <p:spPr>
            <a:xfrm>
              <a:off x="577" y="2400"/>
              <a:ext cx="37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BC</a:t>
              </a:r>
            </a:p>
          </p:txBody>
        </p:sp>
        <p:sp>
          <p:nvSpPr>
            <p:cNvPr id="128031" name="Text Box 62"/>
            <p:cNvSpPr txBox="1"/>
            <p:nvPr/>
          </p:nvSpPr>
          <p:spPr>
            <a:xfrm>
              <a:off x="384" y="2640"/>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a:t>
              </a:r>
            </a:p>
          </p:txBody>
        </p:sp>
        <p:sp>
          <p:nvSpPr>
            <p:cNvPr id="128032" name="Text Box 63"/>
            <p:cNvSpPr txBox="1"/>
            <p:nvPr/>
          </p:nvSpPr>
          <p:spPr>
            <a:xfrm>
              <a:off x="528" y="2880"/>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a:t>
              </a:r>
            </a:p>
          </p:txBody>
        </p:sp>
        <p:sp>
          <p:nvSpPr>
            <p:cNvPr id="128033" name="Text Box 64"/>
            <p:cNvSpPr txBox="1"/>
            <p:nvPr/>
          </p:nvSpPr>
          <p:spPr>
            <a:xfrm>
              <a:off x="528" y="3216"/>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a:t>
              </a:r>
            </a:p>
          </p:txBody>
        </p:sp>
        <p:grpSp>
          <p:nvGrpSpPr>
            <p:cNvPr id="128034" name="Group 65"/>
            <p:cNvGrpSpPr/>
            <p:nvPr/>
          </p:nvGrpSpPr>
          <p:grpSpPr>
            <a:xfrm>
              <a:off x="2305" y="2930"/>
              <a:ext cx="336" cy="480"/>
              <a:chOff x="2352" y="2688"/>
              <a:chExt cx="336" cy="480"/>
            </a:xfrm>
          </p:grpSpPr>
          <p:sp>
            <p:nvSpPr>
              <p:cNvPr id="128039" name="AutoShape 66"/>
              <p:cNvSpPr/>
              <p:nvPr/>
            </p:nvSpPr>
            <p:spPr>
              <a:xfrm>
                <a:off x="2352" y="2688"/>
                <a:ext cx="144" cy="480"/>
              </a:xfrm>
              <a:prstGeom prst="leftBracket">
                <a:avLst>
                  <a:gd name="adj" fmla="val 27777"/>
                </a:avLst>
              </a:prstGeom>
              <a:noFill/>
              <a:ln w="9525" cap="flat" cmpd="sng">
                <a:solidFill>
                  <a:srgbClr val="FF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8040" name="Line 67"/>
              <p:cNvSpPr/>
              <p:nvPr/>
            </p:nvSpPr>
            <p:spPr>
              <a:xfrm>
                <a:off x="2496" y="2688"/>
                <a:ext cx="192" cy="0"/>
              </a:xfrm>
              <a:prstGeom prst="line">
                <a:avLst/>
              </a:prstGeom>
              <a:ln w="9525" cap="flat" cmpd="sng">
                <a:solidFill>
                  <a:srgbClr val="FF00FF"/>
                </a:solidFill>
                <a:prstDash val="solid"/>
                <a:headEnd type="none" w="med" len="med"/>
                <a:tailEnd type="none" w="med" len="med"/>
              </a:ln>
            </p:spPr>
          </p:sp>
          <p:sp>
            <p:nvSpPr>
              <p:cNvPr id="128041" name="Line 68"/>
              <p:cNvSpPr/>
              <p:nvPr/>
            </p:nvSpPr>
            <p:spPr>
              <a:xfrm>
                <a:off x="2496" y="3168"/>
                <a:ext cx="192" cy="0"/>
              </a:xfrm>
              <a:prstGeom prst="line">
                <a:avLst/>
              </a:prstGeom>
              <a:ln w="9525" cap="flat" cmpd="sng">
                <a:solidFill>
                  <a:srgbClr val="FF00FF"/>
                </a:solidFill>
                <a:prstDash val="solid"/>
                <a:headEnd type="none" w="med" len="med"/>
                <a:tailEnd type="none" w="med" len="med"/>
              </a:ln>
            </p:spPr>
          </p:sp>
        </p:grpSp>
        <p:grpSp>
          <p:nvGrpSpPr>
            <p:cNvPr id="128035" name="Group 69"/>
            <p:cNvGrpSpPr/>
            <p:nvPr/>
          </p:nvGrpSpPr>
          <p:grpSpPr>
            <a:xfrm rot="10800000">
              <a:off x="805" y="2930"/>
              <a:ext cx="336" cy="480"/>
              <a:chOff x="2352" y="2688"/>
              <a:chExt cx="336" cy="480"/>
            </a:xfrm>
          </p:grpSpPr>
          <p:sp>
            <p:nvSpPr>
              <p:cNvPr id="128036" name="AutoShape 70"/>
              <p:cNvSpPr/>
              <p:nvPr/>
            </p:nvSpPr>
            <p:spPr>
              <a:xfrm>
                <a:off x="2352" y="2688"/>
                <a:ext cx="144" cy="480"/>
              </a:xfrm>
              <a:prstGeom prst="leftBracket">
                <a:avLst>
                  <a:gd name="adj" fmla="val 27777"/>
                </a:avLst>
              </a:prstGeom>
              <a:noFill/>
              <a:ln w="9525" cap="flat" cmpd="sng">
                <a:solidFill>
                  <a:srgbClr val="FF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8037" name="Line 71"/>
              <p:cNvSpPr/>
              <p:nvPr/>
            </p:nvSpPr>
            <p:spPr>
              <a:xfrm>
                <a:off x="2496" y="2688"/>
                <a:ext cx="192" cy="0"/>
              </a:xfrm>
              <a:prstGeom prst="line">
                <a:avLst/>
              </a:prstGeom>
              <a:ln w="9525" cap="flat" cmpd="sng">
                <a:solidFill>
                  <a:srgbClr val="FF00FF"/>
                </a:solidFill>
                <a:prstDash val="solid"/>
                <a:headEnd type="none" w="med" len="med"/>
                <a:tailEnd type="none" w="med" len="med"/>
              </a:ln>
            </p:spPr>
          </p:sp>
          <p:sp>
            <p:nvSpPr>
              <p:cNvPr id="128038" name="Line 72"/>
              <p:cNvSpPr/>
              <p:nvPr/>
            </p:nvSpPr>
            <p:spPr>
              <a:xfrm>
                <a:off x="2496" y="3168"/>
                <a:ext cx="192" cy="0"/>
              </a:xfrm>
              <a:prstGeom prst="line">
                <a:avLst/>
              </a:prstGeom>
              <a:ln w="9525" cap="flat" cmpd="sng">
                <a:solidFill>
                  <a:srgbClr val="FF00FF"/>
                </a:solidFill>
                <a:prstDash val="solid"/>
                <a:headEnd type="none" w="med" len="med"/>
                <a:tailEnd type="none" w="med" len="med"/>
              </a:ln>
            </p:spPr>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Effect transition="in" filter="slide(fromBottom)">
                                      <p:cBhvr>
                                        <p:cTn id="7" dur="500"/>
                                        <p:tgtEl>
                                          <p:spTgt spid="2129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3066"/>
                                        </p:tgtEl>
                                        <p:attrNameLst>
                                          <p:attrName>style.visibility</p:attrName>
                                        </p:attrNameLst>
                                      </p:cBhvr>
                                      <p:to>
                                        <p:strVal val="visible"/>
                                      </p:to>
                                    </p:set>
                                    <p:animEffect transition="in" filter="wipe(left)">
                                      <p:cBhvr>
                                        <p:cTn id="12" dur="500"/>
                                        <p:tgtEl>
                                          <p:spTgt spid="2130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3067"/>
                                        </p:tgtEl>
                                        <p:attrNameLst>
                                          <p:attrName>style.visibility</p:attrName>
                                        </p:attrNameLst>
                                      </p:cBhvr>
                                      <p:to>
                                        <p:strVal val="visible"/>
                                      </p:to>
                                    </p:set>
                                    <p:animEffect transition="in" filter="wipe(up)">
                                      <p:cBhvr>
                                        <p:cTn id="17" dur="500"/>
                                        <p:tgtEl>
                                          <p:spTgt spid="213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95</a:t>
            </a:fld>
            <a:r>
              <a:rPr lang="zh-CN" altLang="en-US" sz="1400" dirty="0">
                <a:ea typeface="楷体_GB2312"/>
              </a:rPr>
              <a:t>）</a:t>
            </a:r>
          </a:p>
        </p:txBody>
      </p:sp>
      <p:grpSp>
        <p:nvGrpSpPr>
          <p:cNvPr id="129027" name="Group 184"/>
          <p:cNvGrpSpPr/>
          <p:nvPr/>
        </p:nvGrpSpPr>
        <p:grpSpPr>
          <a:xfrm>
            <a:off x="228600" y="2286000"/>
            <a:ext cx="8610600" cy="3733800"/>
            <a:chOff x="144" y="1296"/>
            <a:chExt cx="5424" cy="2352"/>
          </a:xfrm>
        </p:grpSpPr>
        <p:sp>
          <p:nvSpPr>
            <p:cNvPr id="129029" name="Text Box 3"/>
            <p:cNvSpPr txBox="1"/>
            <p:nvPr/>
          </p:nvSpPr>
          <p:spPr>
            <a:xfrm>
              <a:off x="1440" y="3360"/>
              <a:ext cx="285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 </a:t>
              </a:r>
              <a:r>
                <a:rPr lang="zh-CN" altLang="en-US" sz="2400" dirty="0">
                  <a:ea typeface="黑体" panose="02010609060101010101" pitchFamily="49" charset="-122"/>
                </a:rPr>
                <a:t>四个相邻最小项合并的几种情况</a:t>
              </a:r>
            </a:p>
          </p:txBody>
        </p:sp>
        <p:grpSp>
          <p:nvGrpSpPr>
            <p:cNvPr id="129030" name="Group 179"/>
            <p:cNvGrpSpPr/>
            <p:nvPr/>
          </p:nvGrpSpPr>
          <p:grpSpPr>
            <a:xfrm>
              <a:off x="144" y="1296"/>
              <a:ext cx="1824" cy="1910"/>
              <a:chOff x="144" y="1296"/>
              <a:chExt cx="1824" cy="1910"/>
            </a:xfrm>
          </p:grpSpPr>
          <p:grpSp>
            <p:nvGrpSpPr>
              <p:cNvPr id="129140" name="Group 5"/>
              <p:cNvGrpSpPr/>
              <p:nvPr/>
            </p:nvGrpSpPr>
            <p:grpSpPr>
              <a:xfrm>
                <a:off x="144" y="1706"/>
                <a:ext cx="1776" cy="1499"/>
                <a:chOff x="96" y="1584"/>
                <a:chExt cx="1776" cy="1499"/>
              </a:xfrm>
            </p:grpSpPr>
            <p:sp>
              <p:nvSpPr>
                <p:cNvPr id="129165" name="Text Box 6"/>
                <p:cNvSpPr txBox="1"/>
                <p:nvPr/>
              </p:nvSpPr>
              <p:spPr>
                <a:xfrm>
                  <a:off x="576" y="177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29166" name="Text Box 7"/>
                <p:cNvSpPr txBox="1"/>
                <p:nvPr/>
              </p:nvSpPr>
              <p:spPr>
                <a:xfrm>
                  <a:off x="912" y="1773"/>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29167" name="Text Box 8"/>
                <p:cNvSpPr txBox="1"/>
                <p:nvPr/>
              </p:nvSpPr>
              <p:spPr>
                <a:xfrm>
                  <a:off x="1228" y="177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29168" name="Text Box 9"/>
                <p:cNvSpPr txBox="1"/>
                <p:nvPr/>
              </p:nvSpPr>
              <p:spPr>
                <a:xfrm>
                  <a:off x="1536" y="176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29169" name="Text Box 10"/>
                <p:cNvSpPr txBox="1"/>
                <p:nvPr/>
              </p:nvSpPr>
              <p:spPr>
                <a:xfrm>
                  <a:off x="96" y="1776"/>
                  <a:ext cx="43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AB</a:t>
                  </a:r>
                </a:p>
              </p:txBody>
            </p:sp>
            <p:sp>
              <p:nvSpPr>
                <p:cNvPr id="129170" name="Rectangle 11"/>
                <p:cNvSpPr/>
                <p:nvPr/>
              </p:nvSpPr>
              <p:spPr>
                <a:xfrm>
                  <a:off x="1545" y="2814"/>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171" name="Rectangle 12"/>
                <p:cNvSpPr/>
                <p:nvPr/>
              </p:nvSpPr>
              <p:spPr>
                <a:xfrm>
                  <a:off x="1218" y="2814"/>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172" name="Rectangle 13"/>
                <p:cNvSpPr/>
                <p:nvPr/>
              </p:nvSpPr>
              <p:spPr>
                <a:xfrm>
                  <a:off x="891" y="2814"/>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173" name="Rectangle 14"/>
                <p:cNvSpPr/>
                <p:nvPr/>
              </p:nvSpPr>
              <p:spPr>
                <a:xfrm>
                  <a:off x="564" y="2814"/>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174" name="Rectangle 15"/>
                <p:cNvSpPr/>
                <p:nvPr/>
              </p:nvSpPr>
              <p:spPr>
                <a:xfrm>
                  <a:off x="1545" y="2545"/>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175" name="Rectangle 16"/>
                <p:cNvSpPr/>
                <p:nvPr/>
              </p:nvSpPr>
              <p:spPr>
                <a:xfrm>
                  <a:off x="1218" y="2545"/>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176" name="Rectangle 17"/>
                <p:cNvSpPr/>
                <p:nvPr/>
              </p:nvSpPr>
              <p:spPr>
                <a:xfrm>
                  <a:off x="891" y="2545"/>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177" name="Rectangle 18"/>
                <p:cNvSpPr/>
                <p:nvPr/>
              </p:nvSpPr>
              <p:spPr>
                <a:xfrm>
                  <a:off x="564" y="2545"/>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178" name="Rectangle 19"/>
                <p:cNvSpPr/>
                <p:nvPr/>
              </p:nvSpPr>
              <p:spPr>
                <a:xfrm>
                  <a:off x="1545" y="2276"/>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179" name="Rectangle 20"/>
                <p:cNvSpPr/>
                <p:nvPr/>
              </p:nvSpPr>
              <p:spPr>
                <a:xfrm>
                  <a:off x="1545" y="2007"/>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180" name="Rectangle 21"/>
                <p:cNvSpPr/>
                <p:nvPr/>
              </p:nvSpPr>
              <p:spPr>
                <a:xfrm>
                  <a:off x="1218" y="2276"/>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181" name="Rectangle 22"/>
                <p:cNvSpPr/>
                <p:nvPr/>
              </p:nvSpPr>
              <p:spPr>
                <a:xfrm>
                  <a:off x="1218" y="2007"/>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dirty="0">
                    <a:solidFill>
                      <a:srgbClr val="FF3300"/>
                    </a:solidFill>
                    <a:ea typeface="楷体_GB2312"/>
                  </a:endParaRPr>
                </a:p>
              </p:txBody>
            </p:sp>
            <p:sp>
              <p:nvSpPr>
                <p:cNvPr id="129182" name="Rectangle 23"/>
                <p:cNvSpPr/>
                <p:nvPr/>
              </p:nvSpPr>
              <p:spPr>
                <a:xfrm>
                  <a:off x="891" y="2276"/>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29183" name="Rectangle 24"/>
                <p:cNvSpPr/>
                <p:nvPr/>
              </p:nvSpPr>
              <p:spPr>
                <a:xfrm>
                  <a:off x="564" y="2276"/>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 </a:t>
                  </a:r>
                </a:p>
              </p:txBody>
            </p:sp>
            <p:sp>
              <p:nvSpPr>
                <p:cNvPr id="129184" name="Rectangle 25"/>
                <p:cNvSpPr/>
                <p:nvPr/>
              </p:nvSpPr>
              <p:spPr>
                <a:xfrm>
                  <a:off x="891" y="2007"/>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185" name="Rectangle 26"/>
                <p:cNvSpPr/>
                <p:nvPr/>
              </p:nvSpPr>
              <p:spPr>
                <a:xfrm>
                  <a:off x="564" y="2007"/>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29186" name="Line 27"/>
                <p:cNvSpPr/>
                <p:nvPr/>
              </p:nvSpPr>
              <p:spPr>
                <a:xfrm>
                  <a:off x="564" y="2007"/>
                  <a:ext cx="1308" cy="0"/>
                </a:xfrm>
                <a:prstGeom prst="line">
                  <a:avLst/>
                </a:prstGeom>
                <a:ln w="12700" cap="sq" cmpd="sng">
                  <a:solidFill>
                    <a:schemeClr val="tx1"/>
                  </a:solidFill>
                  <a:prstDash val="solid"/>
                  <a:headEnd type="none" w="med" len="med"/>
                  <a:tailEnd type="none" w="med" len="med"/>
                </a:ln>
              </p:spPr>
            </p:sp>
            <p:sp>
              <p:nvSpPr>
                <p:cNvPr id="129187" name="Line 28"/>
                <p:cNvSpPr/>
                <p:nvPr/>
              </p:nvSpPr>
              <p:spPr>
                <a:xfrm>
                  <a:off x="564" y="2276"/>
                  <a:ext cx="1308" cy="0"/>
                </a:xfrm>
                <a:prstGeom prst="line">
                  <a:avLst/>
                </a:prstGeom>
                <a:ln w="12700" cap="flat" cmpd="sng">
                  <a:solidFill>
                    <a:schemeClr val="tx1"/>
                  </a:solidFill>
                  <a:prstDash val="solid"/>
                  <a:headEnd type="none" w="med" len="med"/>
                  <a:tailEnd type="none" w="med" len="med"/>
                </a:ln>
              </p:spPr>
            </p:sp>
            <p:sp>
              <p:nvSpPr>
                <p:cNvPr id="129188" name="Line 29"/>
                <p:cNvSpPr/>
                <p:nvPr/>
              </p:nvSpPr>
              <p:spPr>
                <a:xfrm>
                  <a:off x="564" y="3083"/>
                  <a:ext cx="1308" cy="0"/>
                </a:xfrm>
                <a:prstGeom prst="line">
                  <a:avLst/>
                </a:prstGeom>
                <a:ln w="12700" cap="sq" cmpd="sng">
                  <a:solidFill>
                    <a:schemeClr val="tx1"/>
                  </a:solidFill>
                  <a:prstDash val="solid"/>
                  <a:headEnd type="none" w="med" len="med"/>
                  <a:tailEnd type="none" w="med" len="med"/>
                </a:ln>
              </p:spPr>
            </p:sp>
            <p:sp>
              <p:nvSpPr>
                <p:cNvPr id="129189" name="Line 30"/>
                <p:cNvSpPr/>
                <p:nvPr/>
              </p:nvSpPr>
              <p:spPr>
                <a:xfrm>
                  <a:off x="564" y="2007"/>
                  <a:ext cx="0" cy="1076"/>
                </a:xfrm>
                <a:prstGeom prst="line">
                  <a:avLst/>
                </a:prstGeom>
                <a:ln w="12700" cap="sq" cmpd="sng">
                  <a:solidFill>
                    <a:schemeClr val="tx1"/>
                  </a:solidFill>
                  <a:prstDash val="solid"/>
                  <a:headEnd type="none" w="med" len="med"/>
                  <a:tailEnd type="none" w="med" len="med"/>
                </a:ln>
              </p:spPr>
            </p:sp>
            <p:sp>
              <p:nvSpPr>
                <p:cNvPr id="129190" name="Line 31"/>
                <p:cNvSpPr/>
                <p:nvPr/>
              </p:nvSpPr>
              <p:spPr>
                <a:xfrm>
                  <a:off x="891" y="2007"/>
                  <a:ext cx="0" cy="1076"/>
                </a:xfrm>
                <a:prstGeom prst="line">
                  <a:avLst/>
                </a:prstGeom>
                <a:ln w="12700" cap="flat" cmpd="sng">
                  <a:solidFill>
                    <a:schemeClr val="tx1"/>
                  </a:solidFill>
                  <a:prstDash val="solid"/>
                  <a:headEnd type="none" w="med" len="med"/>
                  <a:tailEnd type="none" w="med" len="med"/>
                </a:ln>
              </p:spPr>
            </p:sp>
            <p:sp>
              <p:nvSpPr>
                <p:cNvPr id="129191" name="Line 32"/>
                <p:cNvSpPr/>
                <p:nvPr/>
              </p:nvSpPr>
              <p:spPr>
                <a:xfrm>
                  <a:off x="1872" y="2007"/>
                  <a:ext cx="0" cy="1076"/>
                </a:xfrm>
                <a:prstGeom prst="line">
                  <a:avLst/>
                </a:prstGeom>
                <a:ln w="12700" cap="sq" cmpd="sng">
                  <a:solidFill>
                    <a:schemeClr val="tx1"/>
                  </a:solidFill>
                  <a:prstDash val="solid"/>
                  <a:headEnd type="none" w="med" len="med"/>
                  <a:tailEnd type="none" w="med" len="med"/>
                </a:ln>
              </p:spPr>
            </p:sp>
            <p:sp>
              <p:nvSpPr>
                <p:cNvPr id="129192" name="Line 33"/>
                <p:cNvSpPr/>
                <p:nvPr/>
              </p:nvSpPr>
              <p:spPr>
                <a:xfrm>
                  <a:off x="1218" y="2007"/>
                  <a:ext cx="0" cy="1076"/>
                </a:xfrm>
                <a:prstGeom prst="line">
                  <a:avLst/>
                </a:prstGeom>
                <a:ln w="12700" cap="flat" cmpd="sng">
                  <a:solidFill>
                    <a:schemeClr val="tx1"/>
                  </a:solidFill>
                  <a:prstDash val="solid"/>
                  <a:headEnd type="none" w="med" len="med"/>
                  <a:tailEnd type="none" w="med" len="med"/>
                </a:ln>
              </p:spPr>
            </p:sp>
            <p:sp>
              <p:nvSpPr>
                <p:cNvPr id="129193" name="Line 34"/>
                <p:cNvSpPr/>
                <p:nvPr/>
              </p:nvSpPr>
              <p:spPr>
                <a:xfrm>
                  <a:off x="1545" y="2007"/>
                  <a:ext cx="0" cy="1076"/>
                </a:xfrm>
                <a:prstGeom prst="line">
                  <a:avLst/>
                </a:prstGeom>
                <a:ln w="12700" cap="flat" cmpd="sng">
                  <a:solidFill>
                    <a:schemeClr val="tx1"/>
                  </a:solidFill>
                  <a:prstDash val="solid"/>
                  <a:headEnd type="none" w="med" len="med"/>
                  <a:tailEnd type="none" w="med" len="med"/>
                </a:ln>
              </p:spPr>
            </p:sp>
            <p:sp>
              <p:nvSpPr>
                <p:cNvPr id="129194" name="Line 35"/>
                <p:cNvSpPr/>
                <p:nvPr/>
              </p:nvSpPr>
              <p:spPr>
                <a:xfrm>
                  <a:off x="564" y="2545"/>
                  <a:ext cx="1308" cy="0"/>
                </a:xfrm>
                <a:prstGeom prst="line">
                  <a:avLst/>
                </a:prstGeom>
                <a:ln w="12700" cap="flat" cmpd="sng">
                  <a:solidFill>
                    <a:schemeClr val="tx1"/>
                  </a:solidFill>
                  <a:prstDash val="solid"/>
                  <a:headEnd type="none" w="med" len="med"/>
                  <a:tailEnd type="none" w="med" len="med"/>
                </a:ln>
              </p:spPr>
            </p:sp>
            <p:sp>
              <p:nvSpPr>
                <p:cNvPr id="129195" name="Line 36"/>
                <p:cNvSpPr/>
                <p:nvPr/>
              </p:nvSpPr>
              <p:spPr>
                <a:xfrm>
                  <a:off x="564" y="2814"/>
                  <a:ext cx="1308" cy="0"/>
                </a:xfrm>
                <a:prstGeom prst="line">
                  <a:avLst/>
                </a:prstGeom>
                <a:ln w="12700" cap="flat" cmpd="sng">
                  <a:solidFill>
                    <a:schemeClr val="tx1"/>
                  </a:solidFill>
                  <a:prstDash val="solid"/>
                  <a:headEnd type="none" w="med" len="med"/>
                  <a:tailEnd type="none" w="med" len="med"/>
                </a:ln>
              </p:spPr>
            </p:sp>
            <p:sp>
              <p:nvSpPr>
                <p:cNvPr id="129196" name="Text Box 37"/>
                <p:cNvSpPr txBox="1"/>
                <p:nvPr/>
              </p:nvSpPr>
              <p:spPr>
                <a:xfrm>
                  <a:off x="336" y="1584"/>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CD</a:t>
                  </a:r>
                </a:p>
              </p:txBody>
            </p:sp>
            <p:sp>
              <p:nvSpPr>
                <p:cNvPr id="129197" name="Text Box 38"/>
                <p:cNvSpPr txBox="1"/>
                <p:nvPr/>
              </p:nvSpPr>
              <p:spPr>
                <a:xfrm>
                  <a:off x="192" y="2016"/>
                  <a:ext cx="41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00</a:t>
                  </a:r>
                </a:p>
              </p:txBody>
            </p:sp>
            <p:sp>
              <p:nvSpPr>
                <p:cNvPr id="129198" name="Text Box 39"/>
                <p:cNvSpPr txBox="1"/>
                <p:nvPr/>
              </p:nvSpPr>
              <p:spPr>
                <a:xfrm>
                  <a:off x="192" y="2256"/>
                  <a:ext cx="40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01</a:t>
                  </a:r>
                </a:p>
              </p:txBody>
            </p:sp>
            <p:sp>
              <p:nvSpPr>
                <p:cNvPr id="129199" name="Text Box 40"/>
                <p:cNvSpPr txBox="1"/>
                <p:nvPr/>
              </p:nvSpPr>
              <p:spPr>
                <a:xfrm>
                  <a:off x="240" y="2544"/>
                  <a:ext cx="32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11</a:t>
                  </a:r>
                </a:p>
              </p:txBody>
            </p:sp>
            <p:sp>
              <p:nvSpPr>
                <p:cNvPr id="129200" name="Text Box 41"/>
                <p:cNvSpPr txBox="1"/>
                <p:nvPr/>
              </p:nvSpPr>
              <p:spPr>
                <a:xfrm>
                  <a:off x="192" y="2784"/>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10</a:t>
                  </a:r>
                </a:p>
              </p:txBody>
            </p:sp>
            <p:sp>
              <p:nvSpPr>
                <p:cNvPr id="129201" name="Line 42"/>
                <p:cNvSpPr/>
                <p:nvPr/>
              </p:nvSpPr>
              <p:spPr>
                <a:xfrm flipH="1" flipV="1">
                  <a:off x="384" y="1824"/>
                  <a:ext cx="192" cy="192"/>
                </a:xfrm>
                <a:prstGeom prst="line">
                  <a:avLst/>
                </a:prstGeom>
                <a:ln w="9525" cap="flat" cmpd="sng">
                  <a:solidFill>
                    <a:schemeClr val="tx1"/>
                  </a:solidFill>
                  <a:prstDash val="solid"/>
                  <a:headEnd type="none" w="med" len="med"/>
                  <a:tailEnd type="none" w="med" len="med"/>
                </a:ln>
              </p:spPr>
            </p:sp>
          </p:grpSp>
          <p:grpSp>
            <p:nvGrpSpPr>
              <p:cNvPr id="129141" name="Group 43"/>
              <p:cNvGrpSpPr/>
              <p:nvPr/>
            </p:nvGrpSpPr>
            <p:grpSpPr>
              <a:xfrm>
                <a:off x="612" y="2966"/>
                <a:ext cx="240" cy="240"/>
                <a:chOff x="816" y="3216"/>
                <a:chExt cx="240" cy="240"/>
              </a:xfrm>
            </p:grpSpPr>
            <p:sp>
              <p:nvSpPr>
                <p:cNvPr id="129162" name="Arc 44"/>
                <p:cNvSpPr/>
                <p:nvPr/>
              </p:nvSpPr>
              <p:spPr>
                <a:xfrm>
                  <a:off x="912" y="3216"/>
                  <a:ext cx="144" cy="96"/>
                </a:xfrm>
                <a:custGeom>
                  <a:avLst/>
                  <a:gdLst/>
                  <a:ahLst/>
                  <a:cxnLst>
                    <a:cxn ang="0">
                      <a:pos x="0" y="0"/>
                    </a:cxn>
                    <a:cxn ang="0">
                      <a:pos x="0" y="0"/>
                    </a:cxn>
                    <a:cxn ang="0">
                      <a:pos x="0" y="0"/>
                    </a:cxn>
                  </a:cxnLst>
                  <a:rect l="0" t="0" r="0" b="0"/>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25400" cap="flat" cmpd="sng">
                  <a:solidFill>
                    <a:srgbClr val="0000FF">
                      <a:alpha val="100000"/>
                    </a:srgbClr>
                  </a:solidFill>
                  <a:prstDash val="solid"/>
                  <a:round/>
                  <a:headEnd type="none" w="med" len="med"/>
                  <a:tailEnd type="none" w="med" len="med"/>
                </a:ln>
              </p:spPr>
              <p:txBody>
                <a:bodyPr/>
                <a:lstStyle/>
                <a:p>
                  <a:endParaRPr lang="zh-CN" altLang="en-US"/>
                </a:p>
              </p:txBody>
            </p:sp>
            <p:sp>
              <p:nvSpPr>
                <p:cNvPr id="129163" name="Line 45"/>
                <p:cNvSpPr/>
                <p:nvPr/>
              </p:nvSpPr>
              <p:spPr>
                <a:xfrm flipH="1">
                  <a:off x="816" y="3216"/>
                  <a:ext cx="96" cy="0"/>
                </a:xfrm>
                <a:prstGeom prst="line">
                  <a:avLst/>
                </a:prstGeom>
                <a:ln w="25400" cap="flat" cmpd="sng">
                  <a:solidFill>
                    <a:srgbClr val="0000FF"/>
                  </a:solidFill>
                  <a:prstDash val="solid"/>
                  <a:headEnd type="none" w="med" len="med"/>
                  <a:tailEnd type="none" w="med" len="med"/>
                </a:ln>
              </p:spPr>
            </p:sp>
            <p:sp>
              <p:nvSpPr>
                <p:cNvPr id="129164" name="Line 46"/>
                <p:cNvSpPr/>
                <p:nvPr/>
              </p:nvSpPr>
              <p:spPr>
                <a:xfrm>
                  <a:off x="1056" y="3312"/>
                  <a:ext cx="0" cy="144"/>
                </a:xfrm>
                <a:prstGeom prst="line">
                  <a:avLst/>
                </a:prstGeom>
                <a:ln w="25400" cap="flat" cmpd="sng">
                  <a:solidFill>
                    <a:srgbClr val="0000FF"/>
                  </a:solidFill>
                  <a:prstDash val="solid"/>
                  <a:headEnd type="none" w="med" len="med"/>
                  <a:tailEnd type="none" w="med" len="med"/>
                </a:ln>
              </p:spPr>
            </p:sp>
          </p:grpSp>
          <p:grpSp>
            <p:nvGrpSpPr>
              <p:cNvPr id="129142" name="Group 47"/>
              <p:cNvGrpSpPr/>
              <p:nvPr/>
            </p:nvGrpSpPr>
            <p:grpSpPr>
              <a:xfrm>
                <a:off x="1643" y="2126"/>
                <a:ext cx="288" cy="240"/>
                <a:chOff x="1823" y="2400"/>
                <a:chExt cx="288" cy="240"/>
              </a:xfrm>
            </p:grpSpPr>
            <p:sp>
              <p:nvSpPr>
                <p:cNvPr id="129159" name="Arc 48"/>
                <p:cNvSpPr/>
                <p:nvPr/>
              </p:nvSpPr>
              <p:spPr>
                <a:xfrm rot="-10757923">
                  <a:off x="1823" y="2543"/>
                  <a:ext cx="144" cy="96"/>
                </a:xfrm>
                <a:custGeom>
                  <a:avLst/>
                  <a:gdLst/>
                  <a:ahLst/>
                  <a:cxnLst>
                    <a:cxn ang="0">
                      <a:pos x="0" y="0"/>
                    </a:cxn>
                    <a:cxn ang="0">
                      <a:pos x="0" y="0"/>
                    </a:cxn>
                    <a:cxn ang="0">
                      <a:pos x="0" y="0"/>
                    </a:cxn>
                  </a:cxnLst>
                  <a:rect l="0" t="0" r="0" b="0"/>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25400" cap="flat" cmpd="sng">
                  <a:solidFill>
                    <a:srgbClr val="0000FF">
                      <a:alpha val="100000"/>
                    </a:srgbClr>
                  </a:solidFill>
                  <a:prstDash val="solid"/>
                  <a:round/>
                  <a:headEnd type="none" w="med" len="med"/>
                  <a:tailEnd type="none" w="med" len="med"/>
                </a:ln>
              </p:spPr>
              <p:txBody>
                <a:bodyPr/>
                <a:lstStyle/>
                <a:p>
                  <a:endParaRPr lang="zh-CN" altLang="en-US"/>
                </a:p>
              </p:txBody>
            </p:sp>
            <p:sp>
              <p:nvSpPr>
                <p:cNvPr id="129160" name="Line 49"/>
                <p:cNvSpPr/>
                <p:nvPr/>
              </p:nvSpPr>
              <p:spPr>
                <a:xfrm rot="-10757923" flipH="1">
                  <a:off x="1965" y="2640"/>
                  <a:ext cx="146" cy="0"/>
                </a:xfrm>
                <a:prstGeom prst="line">
                  <a:avLst/>
                </a:prstGeom>
                <a:ln w="25400" cap="flat" cmpd="sng">
                  <a:solidFill>
                    <a:srgbClr val="0000FF"/>
                  </a:solidFill>
                  <a:prstDash val="solid"/>
                  <a:headEnd type="none" w="med" len="med"/>
                  <a:tailEnd type="none" w="med" len="med"/>
                </a:ln>
              </p:spPr>
            </p:sp>
            <p:sp>
              <p:nvSpPr>
                <p:cNvPr id="129161" name="Line 50"/>
                <p:cNvSpPr/>
                <p:nvPr/>
              </p:nvSpPr>
              <p:spPr>
                <a:xfrm rot="-10757923">
                  <a:off x="1824" y="2400"/>
                  <a:ext cx="0" cy="142"/>
                </a:xfrm>
                <a:prstGeom prst="line">
                  <a:avLst/>
                </a:prstGeom>
                <a:ln w="25400" cap="flat" cmpd="sng">
                  <a:solidFill>
                    <a:srgbClr val="0000FF"/>
                  </a:solidFill>
                  <a:prstDash val="solid"/>
                  <a:headEnd type="none" w="med" len="med"/>
                  <a:tailEnd type="none" w="med" len="med"/>
                </a:ln>
              </p:spPr>
            </p:sp>
          </p:grpSp>
          <p:grpSp>
            <p:nvGrpSpPr>
              <p:cNvPr id="129143" name="Group 51"/>
              <p:cNvGrpSpPr/>
              <p:nvPr/>
            </p:nvGrpSpPr>
            <p:grpSpPr>
              <a:xfrm>
                <a:off x="1667" y="2964"/>
                <a:ext cx="264" cy="242"/>
                <a:chOff x="1847" y="3214"/>
                <a:chExt cx="264" cy="242"/>
              </a:xfrm>
            </p:grpSpPr>
            <p:sp>
              <p:nvSpPr>
                <p:cNvPr id="129156" name="Arc 52"/>
                <p:cNvSpPr/>
                <p:nvPr/>
              </p:nvSpPr>
              <p:spPr>
                <a:xfrm rot="-5435242">
                  <a:off x="1823" y="3241"/>
                  <a:ext cx="144" cy="96"/>
                </a:xfrm>
                <a:custGeom>
                  <a:avLst/>
                  <a:gdLst/>
                  <a:ahLst/>
                  <a:cxnLst>
                    <a:cxn ang="0">
                      <a:pos x="0" y="0"/>
                    </a:cxn>
                    <a:cxn ang="0">
                      <a:pos x="0" y="0"/>
                    </a:cxn>
                    <a:cxn ang="0">
                      <a:pos x="0" y="0"/>
                    </a:cxn>
                  </a:cxnLst>
                  <a:rect l="0" t="0" r="0" b="0"/>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25400" cap="flat" cmpd="sng">
                  <a:solidFill>
                    <a:srgbClr val="0000FF">
                      <a:alpha val="100000"/>
                    </a:srgbClr>
                  </a:solidFill>
                  <a:prstDash val="solid"/>
                  <a:round/>
                  <a:headEnd type="none" w="med" len="med"/>
                  <a:tailEnd type="none" w="med" len="med"/>
                </a:ln>
              </p:spPr>
              <p:txBody>
                <a:bodyPr/>
                <a:lstStyle/>
                <a:p>
                  <a:endParaRPr lang="zh-CN" altLang="en-US"/>
                </a:p>
              </p:txBody>
            </p:sp>
            <p:sp>
              <p:nvSpPr>
                <p:cNvPr id="129157" name="Line 53"/>
                <p:cNvSpPr/>
                <p:nvPr/>
              </p:nvSpPr>
              <p:spPr>
                <a:xfrm rot="-5435242" flipH="1">
                  <a:off x="1800" y="3408"/>
                  <a:ext cx="96" cy="0"/>
                </a:xfrm>
                <a:prstGeom prst="line">
                  <a:avLst/>
                </a:prstGeom>
                <a:ln w="25400" cap="flat" cmpd="sng">
                  <a:solidFill>
                    <a:srgbClr val="0000FF"/>
                  </a:solidFill>
                  <a:prstDash val="solid"/>
                  <a:headEnd type="none" w="med" len="med"/>
                  <a:tailEnd type="none" w="med" len="med"/>
                </a:ln>
              </p:spPr>
            </p:sp>
            <p:sp>
              <p:nvSpPr>
                <p:cNvPr id="129158" name="Line 54"/>
                <p:cNvSpPr/>
                <p:nvPr/>
              </p:nvSpPr>
              <p:spPr>
                <a:xfrm rot="-5435242">
                  <a:off x="2026" y="3129"/>
                  <a:ext cx="0" cy="170"/>
                </a:xfrm>
                <a:prstGeom prst="line">
                  <a:avLst/>
                </a:prstGeom>
                <a:ln w="25400" cap="flat" cmpd="sng">
                  <a:solidFill>
                    <a:srgbClr val="0000FF"/>
                  </a:solidFill>
                  <a:prstDash val="solid"/>
                  <a:headEnd type="none" w="med" len="med"/>
                  <a:tailEnd type="none" w="med" len="med"/>
                </a:ln>
              </p:spPr>
            </p:sp>
          </p:grpSp>
          <p:grpSp>
            <p:nvGrpSpPr>
              <p:cNvPr id="129144" name="Group 55"/>
              <p:cNvGrpSpPr/>
              <p:nvPr/>
            </p:nvGrpSpPr>
            <p:grpSpPr>
              <a:xfrm rot="5400000">
                <a:off x="612" y="2126"/>
                <a:ext cx="240" cy="240"/>
                <a:chOff x="816" y="3216"/>
                <a:chExt cx="240" cy="240"/>
              </a:xfrm>
            </p:grpSpPr>
            <p:sp>
              <p:nvSpPr>
                <p:cNvPr id="129153" name="Arc 56"/>
                <p:cNvSpPr/>
                <p:nvPr/>
              </p:nvSpPr>
              <p:spPr>
                <a:xfrm>
                  <a:off x="912" y="3216"/>
                  <a:ext cx="144" cy="96"/>
                </a:xfrm>
                <a:custGeom>
                  <a:avLst/>
                  <a:gdLst/>
                  <a:ahLst/>
                  <a:cxnLst>
                    <a:cxn ang="0">
                      <a:pos x="0" y="0"/>
                    </a:cxn>
                    <a:cxn ang="0">
                      <a:pos x="0" y="0"/>
                    </a:cxn>
                    <a:cxn ang="0">
                      <a:pos x="0" y="0"/>
                    </a:cxn>
                  </a:cxnLst>
                  <a:rect l="0" t="0" r="0" b="0"/>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25400" cap="flat" cmpd="sng">
                  <a:solidFill>
                    <a:srgbClr val="0000FF">
                      <a:alpha val="100000"/>
                    </a:srgbClr>
                  </a:solidFill>
                  <a:prstDash val="solid"/>
                  <a:round/>
                  <a:headEnd type="none" w="med" len="med"/>
                  <a:tailEnd type="none" w="med" len="med"/>
                </a:ln>
              </p:spPr>
              <p:txBody>
                <a:bodyPr/>
                <a:lstStyle/>
                <a:p>
                  <a:endParaRPr lang="zh-CN" altLang="en-US"/>
                </a:p>
              </p:txBody>
            </p:sp>
            <p:sp>
              <p:nvSpPr>
                <p:cNvPr id="129154" name="Line 57"/>
                <p:cNvSpPr/>
                <p:nvPr/>
              </p:nvSpPr>
              <p:spPr>
                <a:xfrm flipH="1">
                  <a:off x="816" y="3216"/>
                  <a:ext cx="96" cy="0"/>
                </a:xfrm>
                <a:prstGeom prst="line">
                  <a:avLst/>
                </a:prstGeom>
                <a:ln w="25400" cap="flat" cmpd="sng">
                  <a:solidFill>
                    <a:srgbClr val="0000FF"/>
                  </a:solidFill>
                  <a:prstDash val="solid"/>
                  <a:headEnd type="none" w="med" len="med"/>
                  <a:tailEnd type="none" w="med" len="med"/>
                </a:ln>
              </p:spPr>
            </p:sp>
            <p:sp>
              <p:nvSpPr>
                <p:cNvPr id="129155" name="Line 58"/>
                <p:cNvSpPr/>
                <p:nvPr/>
              </p:nvSpPr>
              <p:spPr>
                <a:xfrm>
                  <a:off x="1056" y="3312"/>
                  <a:ext cx="0" cy="144"/>
                </a:xfrm>
                <a:prstGeom prst="line">
                  <a:avLst/>
                </a:prstGeom>
                <a:ln w="25400" cap="flat" cmpd="sng">
                  <a:solidFill>
                    <a:srgbClr val="0000FF"/>
                  </a:solidFill>
                  <a:prstDash val="solid"/>
                  <a:headEnd type="none" w="med" len="med"/>
                  <a:tailEnd type="none" w="med" len="med"/>
                </a:ln>
              </p:spPr>
            </p:sp>
          </p:grpSp>
          <p:sp>
            <p:nvSpPr>
              <p:cNvPr id="129145" name="AutoShape 59"/>
              <p:cNvSpPr/>
              <p:nvPr/>
            </p:nvSpPr>
            <p:spPr>
              <a:xfrm>
                <a:off x="1008" y="2426"/>
                <a:ext cx="528" cy="480"/>
              </a:xfrm>
              <a:prstGeom prst="roundRect">
                <a:avLst>
                  <a:gd name="adj" fmla="val 16667"/>
                </a:avLst>
              </a:prstGeom>
              <a:noFill/>
              <a:ln w="25400" cap="flat" cmpd="sng">
                <a:solidFill>
                  <a:srgbClr val="FF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9146" name="Line 60"/>
              <p:cNvSpPr/>
              <p:nvPr/>
            </p:nvSpPr>
            <p:spPr>
              <a:xfrm flipV="1">
                <a:off x="864" y="1584"/>
                <a:ext cx="415" cy="720"/>
              </a:xfrm>
              <a:prstGeom prst="line">
                <a:avLst/>
              </a:prstGeom>
              <a:ln w="25400" cap="flat" cmpd="sng">
                <a:solidFill>
                  <a:srgbClr val="0000FF"/>
                </a:solidFill>
                <a:prstDash val="solid"/>
                <a:headEnd type="none" w="med" len="med"/>
                <a:tailEnd type="none" w="med" len="med"/>
              </a:ln>
            </p:spPr>
          </p:sp>
          <p:sp>
            <p:nvSpPr>
              <p:cNvPr id="129147" name="Line 61"/>
              <p:cNvSpPr/>
              <p:nvPr/>
            </p:nvSpPr>
            <p:spPr>
              <a:xfrm flipV="1">
                <a:off x="1296" y="1584"/>
                <a:ext cx="471" cy="816"/>
              </a:xfrm>
              <a:prstGeom prst="line">
                <a:avLst/>
              </a:prstGeom>
              <a:ln w="25400" cap="flat" cmpd="sng">
                <a:solidFill>
                  <a:srgbClr val="FF00FF"/>
                </a:solidFill>
                <a:prstDash val="solid"/>
                <a:headEnd type="none" w="med" len="med"/>
                <a:tailEnd type="none" w="med" len="med"/>
              </a:ln>
            </p:spPr>
          </p:sp>
          <p:grpSp>
            <p:nvGrpSpPr>
              <p:cNvPr id="129148" name="Group 178"/>
              <p:cNvGrpSpPr/>
              <p:nvPr/>
            </p:nvGrpSpPr>
            <p:grpSpPr>
              <a:xfrm>
                <a:off x="1153" y="1296"/>
                <a:ext cx="383" cy="288"/>
                <a:chOff x="1153" y="1296"/>
                <a:chExt cx="383" cy="288"/>
              </a:xfrm>
            </p:grpSpPr>
            <p:sp>
              <p:nvSpPr>
                <p:cNvPr id="129150" name="Text Box 63"/>
                <p:cNvSpPr txBox="1"/>
                <p:nvPr/>
              </p:nvSpPr>
              <p:spPr>
                <a:xfrm>
                  <a:off x="1153" y="1296"/>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00FF"/>
                      </a:solidFill>
                      <a:ea typeface="楷体_GB2312"/>
                    </a:rPr>
                    <a:t>BD</a:t>
                  </a:r>
                </a:p>
              </p:txBody>
            </p:sp>
            <p:sp>
              <p:nvSpPr>
                <p:cNvPr id="129151" name="Line 64"/>
                <p:cNvSpPr/>
                <p:nvPr/>
              </p:nvSpPr>
              <p:spPr>
                <a:xfrm>
                  <a:off x="1200" y="1344"/>
                  <a:ext cx="96" cy="0"/>
                </a:xfrm>
                <a:prstGeom prst="line">
                  <a:avLst/>
                </a:prstGeom>
                <a:ln w="25400" cap="flat" cmpd="sng">
                  <a:solidFill>
                    <a:srgbClr val="0000FF"/>
                  </a:solidFill>
                  <a:prstDash val="solid"/>
                  <a:headEnd type="none" w="med" len="med"/>
                  <a:tailEnd type="none" w="med" len="med"/>
                </a:ln>
              </p:spPr>
            </p:sp>
            <p:sp>
              <p:nvSpPr>
                <p:cNvPr id="129152" name="Line 65"/>
                <p:cNvSpPr/>
                <p:nvPr/>
              </p:nvSpPr>
              <p:spPr>
                <a:xfrm>
                  <a:off x="1344" y="1344"/>
                  <a:ext cx="96" cy="0"/>
                </a:xfrm>
                <a:prstGeom prst="line">
                  <a:avLst/>
                </a:prstGeom>
                <a:ln w="25400" cap="flat" cmpd="sng">
                  <a:solidFill>
                    <a:srgbClr val="0000FF"/>
                  </a:solidFill>
                  <a:prstDash val="solid"/>
                  <a:headEnd type="none" w="med" len="med"/>
                  <a:tailEnd type="none" w="med" len="med"/>
                </a:ln>
              </p:spPr>
            </p:sp>
          </p:grpSp>
          <p:sp>
            <p:nvSpPr>
              <p:cNvPr id="129149" name="Text Box 66"/>
              <p:cNvSpPr txBox="1"/>
              <p:nvPr/>
            </p:nvSpPr>
            <p:spPr>
              <a:xfrm>
                <a:off x="1585" y="1296"/>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BD</a:t>
                </a:r>
              </a:p>
            </p:txBody>
          </p:sp>
        </p:grpSp>
        <p:grpSp>
          <p:nvGrpSpPr>
            <p:cNvPr id="129031" name="Group 182"/>
            <p:cNvGrpSpPr/>
            <p:nvPr/>
          </p:nvGrpSpPr>
          <p:grpSpPr>
            <a:xfrm>
              <a:off x="1968" y="1296"/>
              <a:ext cx="1776" cy="1933"/>
              <a:chOff x="1968" y="1296"/>
              <a:chExt cx="1776" cy="1933"/>
            </a:xfrm>
          </p:grpSpPr>
          <p:grpSp>
            <p:nvGrpSpPr>
              <p:cNvPr id="129078" name="Group 68"/>
              <p:cNvGrpSpPr/>
              <p:nvPr/>
            </p:nvGrpSpPr>
            <p:grpSpPr>
              <a:xfrm>
                <a:off x="1968" y="1717"/>
                <a:ext cx="1776" cy="1499"/>
                <a:chOff x="96" y="1584"/>
                <a:chExt cx="1776" cy="1499"/>
              </a:xfrm>
            </p:grpSpPr>
            <p:sp>
              <p:nvSpPr>
                <p:cNvPr id="129103" name="Text Box 69"/>
                <p:cNvSpPr txBox="1"/>
                <p:nvPr/>
              </p:nvSpPr>
              <p:spPr>
                <a:xfrm>
                  <a:off x="576" y="177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29104" name="Text Box 70"/>
                <p:cNvSpPr txBox="1"/>
                <p:nvPr/>
              </p:nvSpPr>
              <p:spPr>
                <a:xfrm>
                  <a:off x="912" y="1773"/>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29105" name="Text Box 71"/>
                <p:cNvSpPr txBox="1"/>
                <p:nvPr/>
              </p:nvSpPr>
              <p:spPr>
                <a:xfrm>
                  <a:off x="1228" y="177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29106" name="Text Box 72"/>
                <p:cNvSpPr txBox="1"/>
                <p:nvPr/>
              </p:nvSpPr>
              <p:spPr>
                <a:xfrm>
                  <a:off x="1536" y="176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29107" name="Text Box 73"/>
                <p:cNvSpPr txBox="1"/>
                <p:nvPr/>
              </p:nvSpPr>
              <p:spPr>
                <a:xfrm>
                  <a:off x="96" y="1776"/>
                  <a:ext cx="43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AB</a:t>
                  </a:r>
                </a:p>
              </p:txBody>
            </p:sp>
            <p:sp>
              <p:nvSpPr>
                <p:cNvPr id="129108" name="Rectangle 74"/>
                <p:cNvSpPr/>
                <p:nvPr/>
              </p:nvSpPr>
              <p:spPr>
                <a:xfrm>
                  <a:off x="1545" y="2814"/>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109" name="Rectangle 75"/>
                <p:cNvSpPr/>
                <p:nvPr/>
              </p:nvSpPr>
              <p:spPr>
                <a:xfrm>
                  <a:off x="1218" y="2814"/>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110" name="Rectangle 76"/>
                <p:cNvSpPr/>
                <p:nvPr/>
              </p:nvSpPr>
              <p:spPr>
                <a:xfrm>
                  <a:off x="891" y="2814"/>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111" name="Rectangle 77"/>
                <p:cNvSpPr/>
                <p:nvPr/>
              </p:nvSpPr>
              <p:spPr>
                <a:xfrm>
                  <a:off x="564" y="2814"/>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112" name="Rectangle 78"/>
                <p:cNvSpPr/>
                <p:nvPr/>
              </p:nvSpPr>
              <p:spPr>
                <a:xfrm>
                  <a:off x="1545" y="2545"/>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113" name="Rectangle 79"/>
                <p:cNvSpPr/>
                <p:nvPr/>
              </p:nvSpPr>
              <p:spPr>
                <a:xfrm>
                  <a:off x="1218" y="2545"/>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114" name="Rectangle 80"/>
                <p:cNvSpPr/>
                <p:nvPr/>
              </p:nvSpPr>
              <p:spPr>
                <a:xfrm>
                  <a:off x="891" y="2545"/>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115" name="Rectangle 81"/>
                <p:cNvSpPr/>
                <p:nvPr/>
              </p:nvSpPr>
              <p:spPr>
                <a:xfrm>
                  <a:off x="564" y="2545"/>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116" name="Rectangle 82"/>
                <p:cNvSpPr/>
                <p:nvPr/>
              </p:nvSpPr>
              <p:spPr>
                <a:xfrm>
                  <a:off x="1545" y="2276"/>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117" name="Rectangle 83"/>
                <p:cNvSpPr/>
                <p:nvPr/>
              </p:nvSpPr>
              <p:spPr>
                <a:xfrm>
                  <a:off x="1545" y="2007"/>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118" name="Rectangle 84"/>
                <p:cNvSpPr/>
                <p:nvPr/>
              </p:nvSpPr>
              <p:spPr>
                <a:xfrm>
                  <a:off x="1218" y="2276"/>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119" name="Rectangle 85"/>
                <p:cNvSpPr/>
                <p:nvPr/>
              </p:nvSpPr>
              <p:spPr>
                <a:xfrm>
                  <a:off x="1218" y="2007"/>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dirty="0">
                    <a:solidFill>
                      <a:srgbClr val="FF3300"/>
                    </a:solidFill>
                    <a:ea typeface="楷体_GB2312"/>
                  </a:endParaRPr>
                </a:p>
              </p:txBody>
            </p:sp>
            <p:sp>
              <p:nvSpPr>
                <p:cNvPr id="129120" name="Rectangle 86"/>
                <p:cNvSpPr/>
                <p:nvPr/>
              </p:nvSpPr>
              <p:spPr>
                <a:xfrm>
                  <a:off x="891" y="2276"/>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 </a:t>
                  </a:r>
                </a:p>
              </p:txBody>
            </p:sp>
            <p:sp>
              <p:nvSpPr>
                <p:cNvPr id="129121" name="Rectangle 87"/>
                <p:cNvSpPr/>
                <p:nvPr/>
              </p:nvSpPr>
              <p:spPr>
                <a:xfrm>
                  <a:off x="564" y="2276"/>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29122" name="Rectangle 88"/>
                <p:cNvSpPr/>
                <p:nvPr/>
              </p:nvSpPr>
              <p:spPr>
                <a:xfrm>
                  <a:off x="891" y="2007"/>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123" name="Rectangle 89"/>
                <p:cNvSpPr/>
                <p:nvPr/>
              </p:nvSpPr>
              <p:spPr>
                <a:xfrm>
                  <a:off x="564" y="2007"/>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p>
              </p:txBody>
            </p:sp>
            <p:sp>
              <p:nvSpPr>
                <p:cNvPr id="129124" name="Line 90"/>
                <p:cNvSpPr/>
                <p:nvPr/>
              </p:nvSpPr>
              <p:spPr>
                <a:xfrm>
                  <a:off x="564" y="2007"/>
                  <a:ext cx="1308" cy="0"/>
                </a:xfrm>
                <a:prstGeom prst="line">
                  <a:avLst/>
                </a:prstGeom>
                <a:ln w="12700" cap="sq" cmpd="sng">
                  <a:solidFill>
                    <a:schemeClr val="tx1"/>
                  </a:solidFill>
                  <a:prstDash val="solid"/>
                  <a:headEnd type="none" w="med" len="med"/>
                  <a:tailEnd type="none" w="med" len="med"/>
                </a:ln>
              </p:spPr>
            </p:sp>
            <p:sp>
              <p:nvSpPr>
                <p:cNvPr id="129125" name="Line 91"/>
                <p:cNvSpPr/>
                <p:nvPr/>
              </p:nvSpPr>
              <p:spPr>
                <a:xfrm>
                  <a:off x="564" y="2276"/>
                  <a:ext cx="1308" cy="0"/>
                </a:xfrm>
                <a:prstGeom prst="line">
                  <a:avLst/>
                </a:prstGeom>
                <a:ln w="12700" cap="flat" cmpd="sng">
                  <a:solidFill>
                    <a:schemeClr val="tx1"/>
                  </a:solidFill>
                  <a:prstDash val="solid"/>
                  <a:headEnd type="none" w="med" len="med"/>
                  <a:tailEnd type="none" w="med" len="med"/>
                </a:ln>
              </p:spPr>
            </p:sp>
            <p:sp>
              <p:nvSpPr>
                <p:cNvPr id="129126" name="Line 92"/>
                <p:cNvSpPr/>
                <p:nvPr/>
              </p:nvSpPr>
              <p:spPr>
                <a:xfrm>
                  <a:off x="564" y="3083"/>
                  <a:ext cx="1308" cy="0"/>
                </a:xfrm>
                <a:prstGeom prst="line">
                  <a:avLst/>
                </a:prstGeom>
                <a:ln w="12700" cap="sq" cmpd="sng">
                  <a:solidFill>
                    <a:schemeClr val="tx1"/>
                  </a:solidFill>
                  <a:prstDash val="solid"/>
                  <a:headEnd type="none" w="med" len="med"/>
                  <a:tailEnd type="none" w="med" len="med"/>
                </a:ln>
              </p:spPr>
            </p:sp>
            <p:sp>
              <p:nvSpPr>
                <p:cNvPr id="129127" name="Line 93"/>
                <p:cNvSpPr/>
                <p:nvPr/>
              </p:nvSpPr>
              <p:spPr>
                <a:xfrm>
                  <a:off x="564" y="2007"/>
                  <a:ext cx="0" cy="1076"/>
                </a:xfrm>
                <a:prstGeom prst="line">
                  <a:avLst/>
                </a:prstGeom>
                <a:ln w="12700" cap="sq" cmpd="sng">
                  <a:solidFill>
                    <a:schemeClr val="tx1"/>
                  </a:solidFill>
                  <a:prstDash val="solid"/>
                  <a:headEnd type="none" w="med" len="med"/>
                  <a:tailEnd type="none" w="med" len="med"/>
                </a:ln>
              </p:spPr>
            </p:sp>
            <p:sp>
              <p:nvSpPr>
                <p:cNvPr id="129128" name="Line 94"/>
                <p:cNvSpPr/>
                <p:nvPr/>
              </p:nvSpPr>
              <p:spPr>
                <a:xfrm>
                  <a:off x="891" y="2007"/>
                  <a:ext cx="0" cy="1076"/>
                </a:xfrm>
                <a:prstGeom prst="line">
                  <a:avLst/>
                </a:prstGeom>
                <a:ln w="12700" cap="flat" cmpd="sng">
                  <a:solidFill>
                    <a:schemeClr val="tx1"/>
                  </a:solidFill>
                  <a:prstDash val="solid"/>
                  <a:headEnd type="none" w="med" len="med"/>
                  <a:tailEnd type="none" w="med" len="med"/>
                </a:ln>
              </p:spPr>
            </p:sp>
            <p:sp>
              <p:nvSpPr>
                <p:cNvPr id="129129" name="Line 95"/>
                <p:cNvSpPr/>
                <p:nvPr/>
              </p:nvSpPr>
              <p:spPr>
                <a:xfrm>
                  <a:off x="1872" y="2007"/>
                  <a:ext cx="0" cy="1076"/>
                </a:xfrm>
                <a:prstGeom prst="line">
                  <a:avLst/>
                </a:prstGeom>
                <a:ln w="12700" cap="sq" cmpd="sng">
                  <a:solidFill>
                    <a:schemeClr val="tx1"/>
                  </a:solidFill>
                  <a:prstDash val="solid"/>
                  <a:headEnd type="none" w="med" len="med"/>
                  <a:tailEnd type="none" w="med" len="med"/>
                </a:ln>
              </p:spPr>
            </p:sp>
            <p:sp>
              <p:nvSpPr>
                <p:cNvPr id="129130" name="Line 96"/>
                <p:cNvSpPr/>
                <p:nvPr/>
              </p:nvSpPr>
              <p:spPr>
                <a:xfrm>
                  <a:off x="1218" y="2007"/>
                  <a:ext cx="0" cy="1076"/>
                </a:xfrm>
                <a:prstGeom prst="line">
                  <a:avLst/>
                </a:prstGeom>
                <a:ln w="12700" cap="flat" cmpd="sng">
                  <a:solidFill>
                    <a:schemeClr val="tx1"/>
                  </a:solidFill>
                  <a:prstDash val="solid"/>
                  <a:headEnd type="none" w="med" len="med"/>
                  <a:tailEnd type="none" w="med" len="med"/>
                </a:ln>
              </p:spPr>
            </p:sp>
            <p:sp>
              <p:nvSpPr>
                <p:cNvPr id="129131" name="Line 97"/>
                <p:cNvSpPr/>
                <p:nvPr/>
              </p:nvSpPr>
              <p:spPr>
                <a:xfrm>
                  <a:off x="1545" y="2007"/>
                  <a:ext cx="0" cy="1076"/>
                </a:xfrm>
                <a:prstGeom prst="line">
                  <a:avLst/>
                </a:prstGeom>
                <a:ln w="12700" cap="flat" cmpd="sng">
                  <a:solidFill>
                    <a:schemeClr val="tx1"/>
                  </a:solidFill>
                  <a:prstDash val="solid"/>
                  <a:headEnd type="none" w="med" len="med"/>
                  <a:tailEnd type="none" w="med" len="med"/>
                </a:ln>
              </p:spPr>
            </p:sp>
            <p:sp>
              <p:nvSpPr>
                <p:cNvPr id="129132" name="Line 98"/>
                <p:cNvSpPr/>
                <p:nvPr/>
              </p:nvSpPr>
              <p:spPr>
                <a:xfrm>
                  <a:off x="564" y="2545"/>
                  <a:ext cx="1308" cy="0"/>
                </a:xfrm>
                <a:prstGeom prst="line">
                  <a:avLst/>
                </a:prstGeom>
                <a:ln w="12700" cap="flat" cmpd="sng">
                  <a:solidFill>
                    <a:schemeClr val="tx1"/>
                  </a:solidFill>
                  <a:prstDash val="solid"/>
                  <a:headEnd type="none" w="med" len="med"/>
                  <a:tailEnd type="none" w="med" len="med"/>
                </a:ln>
              </p:spPr>
            </p:sp>
            <p:sp>
              <p:nvSpPr>
                <p:cNvPr id="129133" name="Line 99"/>
                <p:cNvSpPr/>
                <p:nvPr/>
              </p:nvSpPr>
              <p:spPr>
                <a:xfrm>
                  <a:off x="564" y="2814"/>
                  <a:ext cx="1308" cy="0"/>
                </a:xfrm>
                <a:prstGeom prst="line">
                  <a:avLst/>
                </a:prstGeom>
                <a:ln w="12700" cap="flat" cmpd="sng">
                  <a:solidFill>
                    <a:schemeClr val="tx1"/>
                  </a:solidFill>
                  <a:prstDash val="solid"/>
                  <a:headEnd type="none" w="med" len="med"/>
                  <a:tailEnd type="none" w="med" len="med"/>
                </a:ln>
              </p:spPr>
            </p:sp>
            <p:sp>
              <p:nvSpPr>
                <p:cNvPr id="129134" name="Text Box 100"/>
                <p:cNvSpPr txBox="1"/>
                <p:nvPr/>
              </p:nvSpPr>
              <p:spPr>
                <a:xfrm>
                  <a:off x="336" y="1584"/>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CD</a:t>
                  </a:r>
                </a:p>
              </p:txBody>
            </p:sp>
            <p:sp>
              <p:nvSpPr>
                <p:cNvPr id="129135" name="Text Box 101"/>
                <p:cNvSpPr txBox="1"/>
                <p:nvPr/>
              </p:nvSpPr>
              <p:spPr>
                <a:xfrm>
                  <a:off x="192" y="2016"/>
                  <a:ext cx="41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00</a:t>
                  </a:r>
                </a:p>
              </p:txBody>
            </p:sp>
            <p:sp>
              <p:nvSpPr>
                <p:cNvPr id="129136" name="Text Box 102"/>
                <p:cNvSpPr txBox="1"/>
                <p:nvPr/>
              </p:nvSpPr>
              <p:spPr>
                <a:xfrm>
                  <a:off x="192" y="2256"/>
                  <a:ext cx="40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01</a:t>
                  </a:r>
                </a:p>
              </p:txBody>
            </p:sp>
            <p:sp>
              <p:nvSpPr>
                <p:cNvPr id="129137" name="Text Box 103"/>
                <p:cNvSpPr txBox="1"/>
                <p:nvPr/>
              </p:nvSpPr>
              <p:spPr>
                <a:xfrm>
                  <a:off x="240" y="2544"/>
                  <a:ext cx="32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11</a:t>
                  </a:r>
                </a:p>
              </p:txBody>
            </p:sp>
            <p:sp>
              <p:nvSpPr>
                <p:cNvPr id="129138" name="Text Box 104"/>
                <p:cNvSpPr txBox="1"/>
                <p:nvPr/>
              </p:nvSpPr>
              <p:spPr>
                <a:xfrm>
                  <a:off x="192" y="2784"/>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10</a:t>
                  </a:r>
                </a:p>
              </p:txBody>
            </p:sp>
            <p:sp>
              <p:nvSpPr>
                <p:cNvPr id="129139" name="Line 105"/>
                <p:cNvSpPr/>
                <p:nvPr/>
              </p:nvSpPr>
              <p:spPr>
                <a:xfrm flipH="1" flipV="1">
                  <a:off x="384" y="1824"/>
                  <a:ext cx="192" cy="192"/>
                </a:xfrm>
                <a:prstGeom prst="line">
                  <a:avLst/>
                </a:prstGeom>
                <a:ln w="9525" cap="flat" cmpd="sng">
                  <a:solidFill>
                    <a:schemeClr val="tx1"/>
                  </a:solidFill>
                  <a:prstDash val="solid"/>
                  <a:headEnd type="none" w="med" len="med"/>
                  <a:tailEnd type="none" w="med" len="med"/>
                </a:ln>
              </p:spPr>
            </p:sp>
          </p:grpSp>
          <p:grpSp>
            <p:nvGrpSpPr>
              <p:cNvPr id="129079" name="Group 106"/>
              <p:cNvGrpSpPr/>
              <p:nvPr/>
            </p:nvGrpSpPr>
            <p:grpSpPr>
              <a:xfrm>
                <a:off x="2436" y="2437"/>
                <a:ext cx="240" cy="480"/>
                <a:chOff x="2448" y="2496"/>
                <a:chExt cx="240" cy="480"/>
              </a:xfrm>
            </p:grpSpPr>
            <p:sp>
              <p:nvSpPr>
                <p:cNvPr id="129100" name="AutoShape 107"/>
                <p:cNvSpPr/>
                <p:nvPr/>
              </p:nvSpPr>
              <p:spPr>
                <a:xfrm>
                  <a:off x="2592" y="2496"/>
                  <a:ext cx="96" cy="480"/>
                </a:xfrm>
                <a:prstGeom prst="rightBracket">
                  <a:avLst>
                    <a:gd name="adj" fmla="val 41666"/>
                  </a:avLst>
                </a:prstGeom>
                <a:noFill/>
                <a:ln w="25400" cap="flat" cmpd="sng">
                  <a:solidFill>
                    <a:srgbClr val="FF00FF"/>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9101" name="Line 108"/>
                <p:cNvSpPr/>
                <p:nvPr/>
              </p:nvSpPr>
              <p:spPr>
                <a:xfrm flipH="1">
                  <a:off x="2448" y="2976"/>
                  <a:ext cx="144" cy="0"/>
                </a:xfrm>
                <a:prstGeom prst="line">
                  <a:avLst/>
                </a:prstGeom>
                <a:ln w="25400" cap="flat" cmpd="sng">
                  <a:solidFill>
                    <a:srgbClr val="FF00FF"/>
                  </a:solidFill>
                  <a:prstDash val="solid"/>
                  <a:headEnd type="none" w="med" len="med"/>
                  <a:tailEnd type="none" w="med" len="med"/>
                </a:ln>
              </p:spPr>
            </p:sp>
            <p:sp>
              <p:nvSpPr>
                <p:cNvPr id="129102" name="Line 109"/>
                <p:cNvSpPr/>
                <p:nvPr/>
              </p:nvSpPr>
              <p:spPr>
                <a:xfrm flipH="1">
                  <a:off x="2448" y="2496"/>
                  <a:ext cx="144" cy="0"/>
                </a:xfrm>
                <a:prstGeom prst="line">
                  <a:avLst/>
                </a:prstGeom>
                <a:ln w="25400" cap="flat" cmpd="sng">
                  <a:solidFill>
                    <a:srgbClr val="FF00FF"/>
                  </a:solidFill>
                  <a:prstDash val="solid"/>
                  <a:headEnd type="none" w="med" len="med"/>
                  <a:tailEnd type="none" w="med" len="med"/>
                </a:ln>
              </p:spPr>
            </p:sp>
          </p:grpSp>
          <p:grpSp>
            <p:nvGrpSpPr>
              <p:cNvPr id="129080" name="Group 110"/>
              <p:cNvGrpSpPr/>
              <p:nvPr/>
            </p:nvGrpSpPr>
            <p:grpSpPr>
              <a:xfrm rot="5400000">
                <a:off x="2952" y="2005"/>
                <a:ext cx="240" cy="480"/>
                <a:chOff x="2448" y="2496"/>
                <a:chExt cx="240" cy="480"/>
              </a:xfrm>
            </p:grpSpPr>
            <p:sp>
              <p:nvSpPr>
                <p:cNvPr id="129097" name="AutoShape 111"/>
                <p:cNvSpPr/>
                <p:nvPr/>
              </p:nvSpPr>
              <p:spPr>
                <a:xfrm>
                  <a:off x="2592" y="2496"/>
                  <a:ext cx="96" cy="480"/>
                </a:xfrm>
                <a:prstGeom prst="rightBracket">
                  <a:avLst>
                    <a:gd name="adj" fmla="val 41666"/>
                  </a:avLst>
                </a:prstGeom>
                <a:noFill/>
                <a:ln w="25400" cap="flat" cmpd="sng">
                  <a:solidFill>
                    <a:srgbClr val="0000FF"/>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9098" name="Line 112"/>
                <p:cNvSpPr/>
                <p:nvPr/>
              </p:nvSpPr>
              <p:spPr>
                <a:xfrm flipH="1">
                  <a:off x="2448" y="2976"/>
                  <a:ext cx="144" cy="0"/>
                </a:xfrm>
                <a:prstGeom prst="line">
                  <a:avLst/>
                </a:prstGeom>
                <a:ln w="25400" cap="flat" cmpd="sng">
                  <a:solidFill>
                    <a:srgbClr val="0000FF"/>
                  </a:solidFill>
                  <a:prstDash val="solid"/>
                  <a:headEnd type="none" w="med" len="med"/>
                  <a:tailEnd type="none" w="med" len="med"/>
                </a:ln>
              </p:spPr>
            </p:sp>
            <p:sp>
              <p:nvSpPr>
                <p:cNvPr id="129099" name="Line 113"/>
                <p:cNvSpPr/>
                <p:nvPr/>
              </p:nvSpPr>
              <p:spPr>
                <a:xfrm flipH="1">
                  <a:off x="2448" y="2496"/>
                  <a:ext cx="144" cy="0"/>
                </a:xfrm>
                <a:prstGeom prst="line">
                  <a:avLst/>
                </a:prstGeom>
                <a:ln w="25400" cap="flat" cmpd="sng">
                  <a:solidFill>
                    <a:srgbClr val="0000FF"/>
                  </a:solidFill>
                  <a:prstDash val="solid"/>
                  <a:headEnd type="none" w="med" len="med"/>
                  <a:tailEnd type="none" w="med" len="med"/>
                </a:ln>
              </p:spPr>
            </p:sp>
          </p:grpSp>
          <p:grpSp>
            <p:nvGrpSpPr>
              <p:cNvPr id="129081" name="Group 114"/>
              <p:cNvGrpSpPr/>
              <p:nvPr/>
            </p:nvGrpSpPr>
            <p:grpSpPr>
              <a:xfrm rot="-5440038">
                <a:off x="2952" y="2869"/>
                <a:ext cx="240" cy="480"/>
                <a:chOff x="2448" y="2496"/>
                <a:chExt cx="240" cy="480"/>
              </a:xfrm>
            </p:grpSpPr>
            <p:sp>
              <p:nvSpPr>
                <p:cNvPr id="129094" name="AutoShape 115"/>
                <p:cNvSpPr/>
                <p:nvPr/>
              </p:nvSpPr>
              <p:spPr>
                <a:xfrm>
                  <a:off x="2592" y="2496"/>
                  <a:ext cx="96" cy="480"/>
                </a:xfrm>
                <a:prstGeom prst="rightBracket">
                  <a:avLst>
                    <a:gd name="adj" fmla="val 41666"/>
                  </a:avLst>
                </a:prstGeom>
                <a:noFill/>
                <a:ln w="25400" cap="flat" cmpd="sng">
                  <a:solidFill>
                    <a:srgbClr val="0000FF"/>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9095" name="Line 116"/>
                <p:cNvSpPr/>
                <p:nvPr/>
              </p:nvSpPr>
              <p:spPr>
                <a:xfrm flipH="1">
                  <a:off x="2448" y="2976"/>
                  <a:ext cx="144" cy="0"/>
                </a:xfrm>
                <a:prstGeom prst="line">
                  <a:avLst/>
                </a:prstGeom>
                <a:ln w="25400" cap="flat" cmpd="sng">
                  <a:solidFill>
                    <a:srgbClr val="0000FF"/>
                  </a:solidFill>
                  <a:prstDash val="solid"/>
                  <a:headEnd type="none" w="med" len="med"/>
                  <a:tailEnd type="none" w="med" len="med"/>
                </a:ln>
              </p:spPr>
            </p:sp>
            <p:sp>
              <p:nvSpPr>
                <p:cNvPr id="129096" name="Line 117"/>
                <p:cNvSpPr/>
                <p:nvPr/>
              </p:nvSpPr>
              <p:spPr>
                <a:xfrm flipH="1">
                  <a:off x="2448" y="2496"/>
                  <a:ext cx="144" cy="0"/>
                </a:xfrm>
                <a:prstGeom prst="line">
                  <a:avLst/>
                </a:prstGeom>
                <a:ln w="25400" cap="flat" cmpd="sng">
                  <a:solidFill>
                    <a:srgbClr val="0000FF"/>
                  </a:solidFill>
                  <a:prstDash val="solid"/>
                  <a:headEnd type="none" w="med" len="med"/>
                  <a:tailEnd type="none" w="med" len="med"/>
                </a:ln>
              </p:spPr>
            </p:sp>
          </p:grpSp>
          <p:grpSp>
            <p:nvGrpSpPr>
              <p:cNvPr id="129082" name="Group 118"/>
              <p:cNvGrpSpPr/>
              <p:nvPr/>
            </p:nvGrpSpPr>
            <p:grpSpPr>
              <a:xfrm rot="10800000">
                <a:off x="3504" y="2437"/>
                <a:ext cx="240" cy="480"/>
                <a:chOff x="2448" y="2496"/>
                <a:chExt cx="240" cy="480"/>
              </a:xfrm>
            </p:grpSpPr>
            <p:sp>
              <p:nvSpPr>
                <p:cNvPr id="129091" name="AutoShape 119"/>
                <p:cNvSpPr/>
                <p:nvPr/>
              </p:nvSpPr>
              <p:spPr>
                <a:xfrm>
                  <a:off x="2592" y="2496"/>
                  <a:ext cx="96" cy="480"/>
                </a:xfrm>
                <a:prstGeom prst="rightBracket">
                  <a:avLst>
                    <a:gd name="adj" fmla="val 41666"/>
                  </a:avLst>
                </a:prstGeom>
                <a:noFill/>
                <a:ln w="25400" cap="flat" cmpd="sng">
                  <a:solidFill>
                    <a:srgbClr val="FF00FF"/>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9092" name="Line 120"/>
                <p:cNvSpPr/>
                <p:nvPr/>
              </p:nvSpPr>
              <p:spPr>
                <a:xfrm flipH="1">
                  <a:off x="2448" y="2976"/>
                  <a:ext cx="144" cy="0"/>
                </a:xfrm>
                <a:prstGeom prst="line">
                  <a:avLst/>
                </a:prstGeom>
                <a:ln w="25400" cap="flat" cmpd="sng">
                  <a:solidFill>
                    <a:srgbClr val="FF00FF"/>
                  </a:solidFill>
                  <a:prstDash val="solid"/>
                  <a:headEnd type="none" w="med" len="med"/>
                  <a:tailEnd type="none" w="med" len="med"/>
                </a:ln>
              </p:spPr>
            </p:sp>
            <p:sp>
              <p:nvSpPr>
                <p:cNvPr id="129093" name="Line 121"/>
                <p:cNvSpPr/>
                <p:nvPr/>
              </p:nvSpPr>
              <p:spPr>
                <a:xfrm flipH="1">
                  <a:off x="2448" y="2496"/>
                  <a:ext cx="144" cy="0"/>
                </a:xfrm>
                <a:prstGeom prst="line">
                  <a:avLst/>
                </a:prstGeom>
                <a:ln w="25400" cap="flat" cmpd="sng">
                  <a:solidFill>
                    <a:srgbClr val="FF00FF"/>
                  </a:solidFill>
                  <a:prstDash val="solid"/>
                  <a:headEnd type="none" w="med" len="med"/>
                  <a:tailEnd type="none" w="med" len="med"/>
                </a:ln>
              </p:spPr>
            </p:sp>
          </p:grpSp>
          <p:sp>
            <p:nvSpPr>
              <p:cNvPr id="129083" name="Line 122"/>
              <p:cNvSpPr/>
              <p:nvPr/>
            </p:nvSpPr>
            <p:spPr>
              <a:xfrm flipV="1">
                <a:off x="2496" y="1584"/>
                <a:ext cx="231" cy="864"/>
              </a:xfrm>
              <a:prstGeom prst="line">
                <a:avLst/>
              </a:prstGeom>
              <a:ln w="25400" cap="flat" cmpd="sng">
                <a:solidFill>
                  <a:srgbClr val="FF00FF"/>
                </a:solidFill>
                <a:prstDash val="solid"/>
                <a:headEnd type="none" w="med" len="med"/>
                <a:tailEnd type="none" w="med" len="med"/>
              </a:ln>
            </p:spPr>
          </p:sp>
          <p:grpSp>
            <p:nvGrpSpPr>
              <p:cNvPr id="129084" name="Group 180"/>
              <p:cNvGrpSpPr/>
              <p:nvPr/>
            </p:nvGrpSpPr>
            <p:grpSpPr>
              <a:xfrm>
                <a:off x="2545" y="1296"/>
                <a:ext cx="383" cy="288"/>
                <a:chOff x="2545" y="1296"/>
                <a:chExt cx="383" cy="288"/>
              </a:xfrm>
            </p:grpSpPr>
            <p:sp>
              <p:nvSpPr>
                <p:cNvPr id="129089" name="Text Box 124"/>
                <p:cNvSpPr txBox="1"/>
                <p:nvPr/>
              </p:nvSpPr>
              <p:spPr>
                <a:xfrm>
                  <a:off x="2545" y="1296"/>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BD</a:t>
                  </a:r>
                </a:p>
              </p:txBody>
            </p:sp>
            <p:sp>
              <p:nvSpPr>
                <p:cNvPr id="129090" name="Line 125"/>
                <p:cNvSpPr/>
                <p:nvPr/>
              </p:nvSpPr>
              <p:spPr>
                <a:xfrm>
                  <a:off x="2736" y="1344"/>
                  <a:ext cx="96" cy="0"/>
                </a:xfrm>
                <a:prstGeom prst="line">
                  <a:avLst/>
                </a:prstGeom>
                <a:ln w="25400" cap="flat" cmpd="sng">
                  <a:solidFill>
                    <a:srgbClr val="FF00FF"/>
                  </a:solidFill>
                  <a:prstDash val="solid"/>
                  <a:headEnd type="none" w="med" len="med"/>
                  <a:tailEnd type="none" w="med" len="med"/>
                </a:ln>
              </p:spPr>
            </p:sp>
          </p:grpSp>
          <p:grpSp>
            <p:nvGrpSpPr>
              <p:cNvPr id="129085" name="Group 181"/>
              <p:cNvGrpSpPr/>
              <p:nvPr/>
            </p:nvGrpSpPr>
            <p:grpSpPr>
              <a:xfrm>
                <a:off x="3216" y="1296"/>
                <a:ext cx="383" cy="288"/>
                <a:chOff x="3216" y="1296"/>
                <a:chExt cx="383" cy="288"/>
              </a:xfrm>
            </p:grpSpPr>
            <p:sp>
              <p:nvSpPr>
                <p:cNvPr id="129087" name="Text Box 127"/>
                <p:cNvSpPr txBox="1"/>
                <p:nvPr/>
              </p:nvSpPr>
              <p:spPr>
                <a:xfrm>
                  <a:off x="3216" y="1296"/>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00FF"/>
                      </a:solidFill>
                      <a:ea typeface="楷体_GB2312"/>
                    </a:rPr>
                    <a:t>BD</a:t>
                  </a:r>
                </a:p>
              </p:txBody>
            </p:sp>
            <p:sp>
              <p:nvSpPr>
                <p:cNvPr id="129088" name="Line 128"/>
                <p:cNvSpPr/>
                <p:nvPr/>
              </p:nvSpPr>
              <p:spPr>
                <a:xfrm>
                  <a:off x="3282" y="1344"/>
                  <a:ext cx="96" cy="0"/>
                </a:xfrm>
                <a:prstGeom prst="line">
                  <a:avLst/>
                </a:prstGeom>
                <a:ln w="25400" cap="flat" cmpd="sng">
                  <a:solidFill>
                    <a:srgbClr val="0000FF"/>
                  </a:solidFill>
                  <a:prstDash val="solid"/>
                  <a:headEnd type="none" w="med" len="med"/>
                  <a:tailEnd type="none" w="med" len="med"/>
                </a:ln>
              </p:spPr>
            </p:sp>
          </p:grpSp>
          <p:sp>
            <p:nvSpPr>
              <p:cNvPr id="129086" name="Line 129"/>
              <p:cNvSpPr/>
              <p:nvPr/>
            </p:nvSpPr>
            <p:spPr>
              <a:xfrm flipV="1">
                <a:off x="3072" y="1584"/>
                <a:ext cx="219" cy="816"/>
              </a:xfrm>
              <a:prstGeom prst="line">
                <a:avLst/>
              </a:prstGeom>
              <a:ln w="25400" cap="flat" cmpd="sng">
                <a:solidFill>
                  <a:srgbClr val="0000FF"/>
                </a:solidFill>
                <a:prstDash val="solid"/>
                <a:headEnd type="none" w="med" len="med"/>
                <a:tailEnd type="none" w="med" len="med"/>
              </a:ln>
            </p:spPr>
          </p:sp>
        </p:grpSp>
        <p:grpSp>
          <p:nvGrpSpPr>
            <p:cNvPr id="129032" name="Group 131"/>
            <p:cNvGrpSpPr/>
            <p:nvPr/>
          </p:nvGrpSpPr>
          <p:grpSpPr>
            <a:xfrm>
              <a:off x="3792" y="1717"/>
              <a:ext cx="1776" cy="1499"/>
              <a:chOff x="96" y="1584"/>
              <a:chExt cx="1776" cy="1499"/>
            </a:xfrm>
          </p:grpSpPr>
          <p:sp>
            <p:nvSpPr>
              <p:cNvPr id="129041" name="Text Box 132"/>
              <p:cNvSpPr txBox="1"/>
              <p:nvPr/>
            </p:nvSpPr>
            <p:spPr>
              <a:xfrm>
                <a:off x="576" y="177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29042" name="Text Box 133"/>
              <p:cNvSpPr txBox="1"/>
              <p:nvPr/>
            </p:nvSpPr>
            <p:spPr>
              <a:xfrm>
                <a:off x="912" y="1773"/>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29043" name="Text Box 134"/>
              <p:cNvSpPr txBox="1"/>
              <p:nvPr/>
            </p:nvSpPr>
            <p:spPr>
              <a:xfrm>
                <a:off x="1228" y="177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29044" name="Text Box 135"/>
              <p:cNvSpPr txBox="1"/>
              <p:nvPr/>
            </p:nvSpPr>
            <p:spPr>
              <a:xfrm>
                <a:off x="1536" y="176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29045" name="Text Box 136"/>
              <p:cNvSpPr txBox="1"/>
              <p:nvPr/>
            </p:nvSpPr>
            <p:spPr>
              <a:xfrm>
                <a:off x="96" y="1776"/>
                <a:ext cx="43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AB</a:t>
                </a:r>
              </a:p>
            </p:txBody>
          </p:sp>
          <p:sp>
            <p:nvSpPr>
              <p:cNvPr id="129046" name="Rectangle 137"/>
              <p:cNvSpPr/>
              <p:nvPr/>
            </p:nvSpPr>
            <p:spPr>
              <a:xfrm>
                <a:off x="1545" y="2814"/>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047" name="Rectangle 138"/>
              <p:cNvSpPr/>
              <p:nvPr/>
            </p:nvSpPr>
            <p:spPr>
              <a:xfrm>
                <a:off x="1218" y="2814"/>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048" name="Rectangle 139"/>
              <p:cNvSpPr/>
              <p:nvPr/>
            </p:nvSpPr>
            <p:spPr>
              <a:xfrm>
                <a:off x="891" y="2814"/>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049" name="Rectangle 140"/>
              <p:cNvSpPr/>
              <p:nvPr/>
            </p:nvSpPr>
            <p:spPr>
              <a:xfrm>
                <a:off x="564" y="2814"/>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050" name="Rectangle 141"/>
              <p:cNvSpPr/>
              <p:nvPr/>
            </p:nvSpPr>
            <p:spPr>
              <a:xfrm>
                <a:off x="1545" y="2545"/>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051" name="Rectangle 142"/>
              <p:cNvSpPr/>
              <p:nvPr/>
            </p:nvSpPr>
            <p:spPr>
              <a:xfrm>
                <a:off x="1218" y="2545"/>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052" name="Rectangle 143"/>
              <p:cNvSpPr/>
              <p:nvPr/>
            </p:nvSpPr>
            <p:spPr>
              <a:xfrm>
                <a:off x="891" y="2545"/>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053" name="Rectangle 144"/>
              <p:cNvSpPr/>
              <p:nvPr/>
            </p:nvSpPr>
            <p:spPr>
              <a:xfrm>
                <a:off x="564" y="2545"/>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054" name="Rectangle 145"/>
              <p:cNvSpPr/>
              <p:nvPr/>
            </p:nvSpPr>
            <p:spPr>
              <a:xfrm>
                <a:off x="1545" y="2276"/>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055" name="Rectangle 146"/>
              <p:cNvSpPr/>
              <p:nvPr/>
            </p:nvSpPr>
            <p:spPr>
              <a:xfrm>
                <a:off x="1545" y="2007"/>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056" name="Rectangle 147"/>
              <p:cNvSpPr/>
              <p:nvPr/>
            </p:nvSpPr>
            <p:spPr>
              <a:xfrm>
                <a:off x="1218" y="2276"/>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29057" name="Rectangle 148"/>
              <p:cNvSpPr/>
              <p:nvPr/>
            </p:nvSpPr>
            <p:spPr>
              <a:xfrm>
                <a:off x="1218" y="2007"/>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dirty="0">
                  <a:solidFill>
                    <a:srgbClr val="FF3300"/>
                  </a:solidFill>
                  <a:ea typeface="楷体_GB2312"/>
                </a:endParaRPr>
              </a:p>
            </p:txBody>
          </p:sp>
          <p:sp>
            <p:nvSpPr>
              <p:cNvPr id="129058" name="Rectangle 149"/>
              <p:cNvSpPr/>
              <p:nvPr/>
            </p:nvSpPr>
            <p:spPr>
              <a:xfrm>
                <a:off x="891" y="2276"/>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29059" name="Rectangle 150"/>
              <p:cNvSpPr/>
              <p:nvPr/>
            </p:nvSpPr>
            <p:spPr>
              <a:xfrm>
                <a:off x="564" y="2276"/>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 </a:t>
                </a:r>
              </a:p>
            </p:txBody>
          </p:sp>
          <p:sp>
            <p:nvSpPr>
              <p:cNvPr id="129060" name="Rectangle 151"/>
              <p:cNvSpPr/>
              <p:nvPr/>
            </p:nvSpPr>
            <p:spPr>
              <a:xfrm>
                <a:off x="891" y="2007"/>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29061" name="Rectangle 152"/>
              <p:cNvSpPr/>
              <p:nvPr/>
            </p:nvSpPr>
            <p:spPr>
              <a:xfrm>
                <a:off x="564" y="2007"/>
                <a:ext cx="327" cy="26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p>
            </p:txBody>
          </p:sp>
          <p:sp>
            <p:nvSpPr>
              <p:cNvPr id="129062" name="Line 153"/>
              <p:cNvSpPr/>
              <p:nvPr/>
            </p:nvSpPr>
            <p:spPr>
              <a:xfrm>
                <a:off x="564" y="2007"/>
                <a:ext cx="1308" cy="0"/>
              </a:xfrm>
              <a:prstGeom prst="line">
                <a:avLst/>
              </a:prstGeom>
              <a:ln w="12700" cap="sq" cmpd="sng">
                <a:solidFill>
                  <a:schemeClr val="tx1"/>
                </a:solidFill>
                <a:prstDash val="solid"/>
                <a:headEnd type="none" w="med" len="med"/>
                <a:tailEnd type="none" w="med" len="med"/>
              </a:ln>
            </p:spPr>
          </p:sp>
          <p:sp>
            <p:nvSpPr>
              <p:cNvPr id="129063" name="Line 154"/>
              <p:cNvSpPr/>
              <p:nvPr/>
            </p:nvSpPr>
            <p:spPr>
              <a:xfrm>
                <a:off x="564" y="2276"/>
                <a:ext cx="1308" cy="0"/>
              </a:xfrm>
              <a:prstGeom prst="line">
                <a:avLst/>
              </a:prstGeom>
              <a:ln w="12700" cap="flat" cmpd="sng">
                <a:solidFill>
                  <a:schemeClr val="tx1"/>
                </a:solidFill>
                <a:prstDash val="solid"/>
                <a:headEnd type="none" w="med" len="med"/>
                <a:tailEnd type="none" w="med" len="med"/>
              </a:ln>
            </p:spPr>
          </p:sp>
          <p:sp>
            <p:nvSpPr>
              <p:cNvPr id="129064" name="Line 155"/>
              <p:cNvSpPr/>
              <p:nvPr/>
            </p:nvSpPr>
            <p:spPr>
              <a:xfrm>
                <a:off x="564" y="3083"/>
                <a:ext cx="1308" cy="0"/>
              </a:xfrm>
              <a:prstGeom prst="line">
                <a:avLst/>
              </a:prstGeom>
              <a:ln w="12700" cap="sq" cmpd="sng">
                <a:solidFill>
                  <a:schemeClr val="tx1"/>
                </a:solidFill>
                <a:prstDash val="solid"/>
                <a:headEnd type="none" w="med" len="med"/>
                <a:tailEnd type="none" w="med" len="med"/>
              </a:ln>
            </p:spPr>
          </p:sp>
          <p:sp>
            <p:nvSpPr>
              <p:cNvPr id="129065" name="Line 156"/>
              <p:cNvSpPr/>
              <p:nvPr/>
            </p:nvSpPr>
            <p:spPr>
              <a:xfrm>
                <a:off x="564" y="2007"/>
                <a:ext cx="0" cy="1076"/>
              </a:xfrm>
              <a:prstGeom prst="line">
                <a:avLst/>
              </a:prstGeom>
              <a:ln w="12700" cap="sq" cmpd="sng">
                <a:solidFill>
                  <a:schemeClr val="tx1"/>
                </a:solidFill>
                <a:prstDash val="solid"/>
                <a:headEnd type="none" w="med" len="med"/>
                <a:tailEnd type="none" w="med" len="med"/>
              </a:ln>
            </p:spPr>
          </p:sp>
          <p:sp>
            <p:nvSpPr>
              <p:cNvPr id="129066" name="Line 157"/>
              <p:cNvSpPr/>
              <p:nvPr/>
            </p:nvSpPr>
            <p:spPr>
              <a:xfrm>
                <a:off x="891" y="2007"/>
                <a:ext cx="0" cy="1076"/>
              </a:xfrm>
              <a:prstGeom prst="line">
                <a:avLst/>
              </a:prstGeom>
              <a:ln w="12700" cap="flat" cmpd="sng">
                <a:solidFill>
                  <a:schemeClr val="tx1"/>
                </a:solidFill>
                <a:prstDash val="solid"/>
                <a:headEnd type="none" w="med" len="med"/>
                <a:tailEnd type="none" w="med" len="med"/>
              </a:ln>
            </p:spPr>
          </p:sp>
          <p:sp>
            <p:nvSpPr>
              <p:cNvPr id="129067" name="Line 158"/>
              <p:cNvSpPr/>
              <p:nvPr/>
            </p:nvSpPr>
            <p:spPr>
              <a:xfrm>
                <a:off x="1872" y="2007"/>
                <a:ext cx="0" cy="1076"/>
              </a:xfrm>
              <a:prstGeom prst="line">
                <a:avLst/>
              </a:prstGeom>
              <a:ln w="12700" cap="sq" cmpd="sng">
                <a:solidFill>
                  <a:schemeClr val="tx1"/>
                </a:solidFill>
                <a:prstDash val="solid"/>
                <a:headEnd type="none" w="med" len="med"/>
                <a:tailEnd type="none" w="med" len="med"/>
              </a:ln>
            </p:spPr>
          </p:sp>
          <p:sp>
            <p:nvSpPr>
              <p:cNvPr id="129068" name="Line 159"/>
              <p:cNvSpPr/>
              <p:nvPr/>
            </p:nvSpPr>
            <p:spPr>
              <a:xfrm>
                <a:off x="1218" y="2007"/>
                <a:ext cx="0" cy="1076"/>
              </a:xfrm>
              <a:prstGeom prst="line">
                <a:avLst/>
              </a:prstGeom>
              <a:ln w="12700" cap="flat" cmpd="sng">
                <a:solidFill>
                  <a:schemeClr val="tx1"/>
                </a:solidFill>
                <a:prstDash val="solid"/>
                <a:headEnd type="none" w="med" len="med"/>
                <a:tailEnd type="none" w="med" len="med"/>
              </a:ln>
            </p:spPr>
          </p:sp>
          <p:sp>
            <p:nvSpPr>
              <p:cNvPr id="129069" name="Line 160"/>
              <p:cNvSpPr/>
              <p:nvPr/>
            </p:nvSpPr>
            <p:spPr>
              <a:xfrm>
                <a:off x="1545" y="2007"/>
                <a:ext cx="0" cy="1076"/>
              </a:xfrm>
              <a:prstGeom prst="line">
                <a:avLst/>
              </a:prstGeom>
              <a:ln w="12700" cap="flat" cmpd="sng">
                <a:solidFill>
                  <a:schemeClr val="tx1"/>
                </a:solidFill>
                <a:prstDash val="solid"/>
                <a:headEnd type="none" w="med" len="med"/>
                <a:tailEnd type="none" w="med" len="med"/>
              </a:ln>
            </p:spPr>
          </p:sp>
          <p:sp>
            <p:nvSpPr>
              <p:cNvPr id="129070" name="Line 161"/>
              <p:cNvSpPr/>
              <p:nvPr/>
            </p:nvSpPr>
            <p:spPr>
              <a:xfrm>
                <a:off x="564" y="2545"/>
                <a:ext cx="1308" cy="0"/>
              </a:xfrm>
              <a:prstGeom prst="line">
                <a:avLst/>
              </a:prstGeom>
              <a:ln w="12700" cap="flat" cmpd="sng">
                <a:solidFill>
                  <a:schemeClr val="tx1"/>
                </a:solidFill>
                <a:prstDash val="solid"/>
                <a:headEnd type="none" w="med" len="med"/>
                <a:tailEnd type="none" w="med" len="med"/>
              </a:ln>
            </p:spPr>
          </p:sp>
          <p:sp>
            <p:nvSpPr>
              <p:cNvPr id="129071" name="Line 162"/>
              <p:cNvSpPr/>
              <p:nvPr/>
            </p:nvSpPr>
            <p:spPr>
              <a:xfrm>
                <a:off x="564" y="2814"/>
                <a:ext cx="1308" cy="0"/>
              </a:xfrm>
              <a:prstGeom prst="line">
                <a:avLst/>
              </a:prstGeom>
              <a:ln w="12700" cap="flat" cmpd="sng">
                <a:solidFill>
                  <a:schemeClr val="tx1"/>
                </a:solidFill>
                <a:prstDash val="solid"/>
                <a:headEnd type="none" w="med" len="med"/>
                <a:tailEnd type="none" w="med" len="med"/>
              </a:ln>
            </p:spPr>
          </p:sp>
          <p:sp>
            <p:nvSpPr>
              <p:cNvPr id="129072" name="Text Box 163"/>
              <p:cNvSpPr txBox="1"/>
              <p:nvPr/>
            </p:nvSpPr>
            <p:spPr>
              <a:xfrm>
                <a:off x="336" y="1584"/>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CD</a:t>
                </a:r>
              </a:p>
            </p:txBody>
          </p:sp>
          <p:sp>
            <p:nvSpPr>
              <p:cNvPr id="129073" name="Text Box 164"/>
              <p:cNvSpPr txBox="1"/>
              <p:nvPr/>
            </p:nvSpPr>
            <p:spPr>
              <a:xfrm>
                <a:off x="192" y="2016"/>
                <a:ext cx="41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00</a:t>
                </a:r>
              </a:p>
            </p:txBody>
          </p:sp>
          <p:sp>
            <p:nvSpPr>
              <p:cNvPr id="129074" name="Text Box 165"/>
              <p:cNvSpPr txBox="1"/>
              <p:nvPr/>
            </p:nvSpPr>
            <p:spPr>
              <a:xfrm>
                <a:off x="192" y="2256"/>
                <a:ext cx="40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01</a:t>
                </a:r>
              </a:p>
            </p:txBody>
          </p:sp>
          <p:sp>
            <p:nvSpPr>
              <p:cNvPr id="129075" name="Text Box 166"/>
              <p:cNvSpPr txBox="1"/>
              <p:nvPr/>
            </p:nvSpPr>
            <p:spPr>
              <a:xfrm>
                <a:off x="240" y="2544"/>
                <a:ext cx="32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11</a:t>
                </a:r>
              </a:p>
            </p:txBody>
          </p:sp>
          <p:sp>
            <p:nvSpPr>
              <p:cNvPr id="129076" name="Text Box 167"/>
              <p:cNvSpPr txBox="1"/>
              <p:nvPr/>
            </p:nvSpPr>
            <p:spPr>
              <a:xfrm>
                <a:off x="192" y="2784"/>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ea typeface="楷体_GB2312"/>
                  </a:rPr>
                  <a:t>10</a:t>
                </a:r>
              </a:p>
            </p:txBody>
          </p:sp>
          <p:sp>
            <p:nvSpPr>
              <p:cNvPr id="129077" name="Line 168"/>
              <p:cNvSpPr/>
              <p:nvPr/>
            </p:nvSpPr>
            <p:spPr>
              <a:xfrm flipH="1" flipV="1">
                <a:off x="384" y="1824"/>
                <a:ext cx="192" cy="192"/>
              </a:xfrm>
              <a:prstGeom prst="line">
                <a:avLst/>
              </a:prstGeom>
              <a:ln w="9525" cap="flat" cmpd="sng">
                <a:solidFill>
                  <a:schemeClr val="tx1"/>
                </a:solidFill>
                <a:prstDash val="solid"/>
                <a:headEnd type="none" w="med" len="med"/>
                <a:tailEnd type="none" w="med" len="med"/>
              </a:ln>
            </p:spPr>
          </p:sp>
        </p:grpSp>
        <p:sp>
          <p:nvSpPr>
            <p:cNvPr id="129033" name="AutoShape 169"/>
            <p:cNvSpPr/>
            <p:nvPr/>
          </p:nvSpPr>
          <p:spPr>
            <a:xfrm>
              <a:off x="4320" y="2725"/>
              <a:ext cx="1200" cy="192"/>
            </a:xfrm>
            <a:prstGeom prst="flowChartTerminator">
              <a:avLst/>
            </a:prstGeom>
            <a:noFill/>
            <a:ln w="25400" cap="flat" cmpd="sng">
              <a:solidFill>
                <a:srgbClr val="FF00FF"/>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9034" name="AutoShape 170"/>
            <p:cNvSpPr/>
            <p:nvPr/>
          </p:nvSpPr>
          <p:spPr>
            <a:xfrm rot="-5400000">
              <a:off x="4224" y="2581"/>
              <a:ext cx="1056" cy="192"/>
            </a:xfrm>
            <a:prstGeom prst="flowChartTerminator">
              <a:avLst/>
            </a:prstGeom>
            <a:noFill/>
            <a:ln w="25400" cap="flat" cmpd="sng">
              <a:solidFill>
                <a:srgbClr val="0000FF"/>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29035" name="Line 171"/>
            <p:cNvSpPr/>
            <p:nvPr/>
          </p:nvSpPr>
          <p:spPr>
            <a:xfrm flipH="1" flipV="1">
              <a:off x="4368" y="1584"/>
              <a:ext cx="384" cy="576"/>
            </a:xfrm>
            <a:prstGeom prst="line">
              <a:avLst/>
            </a:prstGeom>
            <a:ln w="25400" cap="flat" cmpd="sng">
              <a:solidFill>
                <a:srgbClr val="0000FF"/>
              </a:solidFill>
              <a:prstDash val="solid"/>
              <a:headEnd type="none" w="med" len="med"/>
              <a:tailEnd type="none" w="med" len="med"/>
            </a:ln>
          </p:spPr>
        </p:sp>
        <p:sp>
          <p:nvSpPr>
            <p:cNvPr id="129036" name="Line 172"/>
            <p:cNvSpPr/>
            <p:nvPr/>
          </p:nvSpPr>
          <p:spPr>
            <a:xfrm flipH="1" flipV="1">
              <a:off x="4896" y="1584"/>
              <a:ext cx="288" cy="1152"/>
            </a:xfrm>
            <a:prstGeom prst="line">
              <a:avLst/>
            </a:prstGeom>
            <a:ln w="25400" cap="flat" cmpd="sng">
              <a:solidFill>
                <a:srgbClr val="FF00FF"/>
              </a:solidFill>
              <a:prstDash val="solid"/>
              <a:headEnd type="none" w="med" len="med"/>
              <a:tailEnd type="none" w="med" len="med"/>
            </a:ln>
          </p:spPr>
        </p:sp>
        <p:sp>
          <p:nvSpPr>
            <p:cNvPr id="129037" name="Text Box 173"/>
            <p:cNvSpPr txBox="1"/>
            <p:nvPr/>
          </p:nvSpPr>
          <p:spPr>
            <a:xfrm>
              <a:off x="4657" y="1296"/>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AB</a:t>
              </a:r>
            </a:p>
          </p:txBody>
        </p:sp>
        <p:grpSp>
          <p:nvGrpSpPr>
            <p:cNvPr id="129038" name="Group 183"/>
            <p:cNvGrpSpPr/>
            <p:nvPr/>
          </p:nvGrpSpPr>
          <p:grpSpPr>
            <a:xfrm>
              <a:off x="4080" y="1296"/>
              <a:ext cx="384" cy="288"/>
              <a:chOff x="4080" y="1296"/>
              <a:chExt cx="384" cy="288"/>
            </a:xfrm>
          </p:grpSpPr>
          <p:sp>
            <p:nvSpPr>
              <p:cNvPr id="129039" name="Text Box 175"/>
              <p:cNvSpPr txBox="1"/>
              <p:nvPr/>
            </p:nvSpPr>
            <p:spPr>
              <a:xfrm>
                <a:off x="4080" y="1296"/>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00FF"/>
                    </a:solidFill>
                    <a:ea typeface="楷体_GB2312"/>
                  </a:rPr>
                  <a:t>CD</a:t>
                </a:r>
              </a:p>
            </p:txBody>
          </p:sp>
          <p:sp>
            <p:nvSpPr>
              <p:cNvPr id="129040" name="Line 176"/>
              <p:cNvSpPr/>
              <p:nvPr/>
            </p:nvSpPr>
            <p:spPr>
              <a:xfrm>
                <a:off x="4152" y="1344"/>
                <a:ext cx="96" cy="0"/>
              </a:xfrm>
              <a:prstGeom prst="line">
                <a:avLst/>
              </a:prstGeom>
              <a:ln w="25400" cap="flat" cmpd="sng">
                <a:solidFill>
                  <a:srgbClr val="0000FF"/>
                </a:solidFill>
                <a:prstDash val="solid"/>
                <a:headEnd type="none" w="med" len="med"/>
                <a:tailEnd type="none" w="med" len="med"/>
              </a:ln>
            </p:spPr>
          </p:sp>
        </p:grpSp>
      </p:grpSp>
      <p:sp>
        <p:nvSpPr>
          <p:cNvPr id="129028" name="Text Box 177"/>
          <p:cNvSpPr txBox="1"/>
          <p:nvPr/>
        </p:nvSpPr>
        <p:spPr>
          <a:xfrm>
            <a:off x="234950" y="663575"/>
            <a:ext cx="86868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50000"/>
              </a:spcBef>
              <a:buNone/>
            </a:pPr>
            <a:r>
              <a:rPr lang="en-US" altLang="zh-CN" sz="2400" dirty="0">
                <a:ea typeface="楷体_GB2312"/>
              </a:rPr>
              <a:t>     </a:t>
            </a:r>
            <a:r>
              <a:rPr lang="zh-CN" altLang="en-US" sz="2800" b="1" dirty="0">
                <a:latin typeface="黑体" panose="02010609060101010101" pitchFamily="49" charset="-122"/>
                <a:ea typeface="黑体" panose="02010609060101010101" pitchFamily="49" charset="-122"/>
              </a:rPr>
              <a:t>下图给出了</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变量卡诺图上四个相邻最小项合并的典型情况的。</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96</a:t>
            </a:fld>
            <a:r>
              <a:rPr lang="zh-CN" altLang="en-US" sz="1400" dirty="0">
                <a:ea typeface="楷体_GB2312"/>
              </a:rPr>
              <a:t>）</a:t>
            </a:r>
          </a:p>
        </p:txBody>
      </p:sp>
      <p:sp>
        <p:nvSpPr>
          <p:cNvPr id="130051" name="Text Box 2"/>
          <p:cNvSpPr txBox="1"/>
          <p:nvPr/>
        </p:nvSpPr>
        <p:spPr>
          <a:xfrm>
            <a:off x="206375" y="414338"/>
            <a:ext cx="8731250"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50000"/>
              </a:spcBef>
              <a:buNone/>
            </a:pPr>
            <a:r>
              <a:rPr lang="en-US" altLang="zh-CN" sz="2400" b="1" dirty="0">
                <a:solidFill>
                  <a:srgbClr val="FF6600"/>
                </a:solidFill>
                <a:ea typeface="楷体_GB2312"/>
              </a:rPr>
              <a:t>       </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．八个小方格组成一个大方格、或组成相邻的两行</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列</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、或处于两个边行</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列</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时，所代表的最小项可以合并，合并后可消去三个变量。</a:t>
            </a:r>
            <a:r>
              <a:rPr lang="zh-CN" altLang="en-US" sz="2800" dirty="0">
                <a:latin typeface="黑体" panose="02010609060101010101" pitchFamily="49" charset="-122"/>
                <a:ea typeface="黑体" panose="02010609060101010101" pitchFamily="49" charset="-122"/>
              </a:rPr>
              <a:t> </a:t>
            </a:r>
          </a:p>
        </p:txBody>
      </p:sp>
      <p:sp>
        <p:nvSpPr>
          <p:cNvPr id="130052" name="Text Box 3"/>
          <p:cNvSpPr txBox="1"/>
          <p:nvPr/>
        </p:nvSpPr>
        <p:spPr>
          <a:xfrm>
            <a:off x="296863" y="1854200"/>
            <a:ext cx="8640762"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50000"/>
              </a:spcBef>
              <a:buNone/>
            </a:pPr>
            <a:r>
              <a:rPr lang="en-US" altLang="zh-CN" sz="2400" dirty="0">
                <a:ea typeface="楷体_GB2312"/>
              </a:rPr>
              <a:t>     </a:t>
            </a:r>
            <a:r>
              <a:rPr lang="zh-CN" altLang="en-US" sz="2800" b="1" dirty="0">
                <a:latin typeface="黑体" panose="02010609060101010101" pitchFamily="49" charset="-122"/>
                <a:ea typeface="黑体" panose="02010609060101010101" pitchFamily="49" charset="-122"/>
              </a:rPr>
              <a:t>例如，下图给出了</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变量卡诺图上八个相邻最小项合并的典型情况的。</a:t>
            </a:r>
            <a:r>
              <a:rPr lang="zh-CN" altLang="en-US" sz="2400" dirty="0">
                <a:ea typeface="楷体_GB2312"/>
              </a:rPr>
              <a:t> </a:t>
            </a:r>
          </a:p>
        </p:txBody>
      </p:sp>
      <p:grpSp>
        <p:nvGrpSpPr>
          <p:cNvPr id="130053" name="Group 92"/>
          <p:cNvGrpSpPr/>
          <p:nvPr/>
        </p:nvGrpSpPr>
        <p:grpSpPr>
          <a:xfrm>
            <a:off x="533400" y="2530475"/>
            <a:ext cx="8088313" cy="3959225"/>
            <a:chOff x="336" y="1594"/>
            <a:chExt cx="5095" cy="2494"/>
          </a:xfrm>
        </p:grpSpPr>
        <p:sp>
          <p:nvSpPr>
            <p:cNvPr id="130054" name="Text Box 5"/>
            <p:cNvSpPr txBox="1"/>
            <p:nvPr/>
          </p:nvSpPr>
          <p:spPr>
            <a:xfrm>
              <a:off x="967" y="3761"/>
              <a:ext cx="3883"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黑体" panose="02010609060101010101" pitchFamily="49" charset="-122"/>
                  <a:ea typeface="黑体" panose="02010609060101010101" pitchFamily="49" charset="-122"/>
                </a:rPr>
                <a:t>8</a:t>
              </a:r>
              <a:r>
                <a:rPr lang="zh-CN" altLang="en-US" sz="2800" b="1" dirty="0">
                  <a:latin typeface="黑体" panose="02010609060101010101" pitchFamily="49" charset="-122"/>
                  <a:ea typeface="黑体" panose="02010609060101010101" pitchFamily="49" charset="-122"/>
                </a:rPr>
                <a:t>个相邻最小项合并的两种情况</a:t>
              </a:r>
            </a:p>
          </p:txBody>
        </p:sp>
        <p:grpSp>
          <p:nvGrpSpPr>
            <p:cNvPr id="130055" name="Group 91"/>
            <p:cNvGrpSpPr/>
            <p:nvPr/>
          </p:nvGrpSpPr>
          <p:grpSpPr>
            <a:xfrm>
              <a:off x="3126" y="1594"/>
              <a:ext cx="2305" cy="2112"/>
              <a:chOff x="3126" y="1720"/>
              <a:chExt cx="2305" cy="2112"/>
            </a:xfrm>
          </p:grpSpPr>
          <p:sp>
            <p:nvSpPr>
              <p:cNvPr id="130086" name="Rectangle 7"/>
              <p:cNvSpPr/>
              <p:nvPr/>
            </p:nvSpPr>
            <p:spPr>
              <a:xfrm>
                <a:off x="4973" y="3248"/>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0087" name="Rectangle 8"/>
              <p:cNvSpPr/>
              <p:nvPr/>
            </p:nvSpPr>
            <p:spPr>
              <a:xfrm>
                <a:off x="4514" y="3248"/>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0088" name="Rectangle 9"/>
              <p:cNvSpPr/>
              <p:nvPr/>
            </p:nvSpPr>
            <p:spPr>
              <a:xfrm>
                <a:off x="4056" y="3248"/>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0089" name="Rectangle 10"/>
              <p:cNvSpPr/>
              <p:nvPr/>
            </p:nvSpPr>
            <p:spPr>
              <a:xfrm>
                <a:off x="3597" y="3248"/>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0090" name="Rectangle 11"/>
              <p:cNvSpPr/>
              <p:nvPr/>
            </p:nvSpPr>
            <p:spPr>
              <a:xfrm>
                <a:off x="4973" y="2922"/>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0091" name="Rectangle 12"/>
              <p:cNvSpPr/>
              <p:nvPr/>
            </p:nvSpPr>
            <p:spPr>
              <a:xfrm>
                <a:off x="4514" y="2922"/>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0092" name="Rectangle 13"/>
              <p:cNvSpPr/>
              <p:nvPr/>
            </p:nvSpPr>
            <p:spPr>
              <a:xfrm>
                <a:off x="4056" y="2922"/>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0093" name="Rectangle 14"/>
              <p:cNvSpPr/>
              <p:nvPr/>
            </p:nvSpPr>
            <p:spPr>
              <a:xfrm>
                <a:off x="3597" y="2922"/>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0094" name="Rectangle 15"/>
              <p:cNvSpPr/>
              <p:nvPr/>
            </p:nvSpPr>
            <p:spPr>
              <a:xfrm>
                <a:off x="4973" y="2596"/>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0095" name="Rectangle 16"/>
              <p:cNvSpPr/>
              <p:nvPr/>
            </p:nvSpPr>
            <p:spPr>
              <a:xfrm>
                <a:off x="4973" y="2306"/>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0096" name="Rectangle 17"/>
              <p:cNvSpPr/>
              <p:nvPr/>
            </p:nvSpPr>
            <p:spPr>
              <a:xfrm>
                <a:off x="4514" y="2596"/>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0097" name="Rectangle 18"/>
              <p:cNvSpPr/>
              <p:nvPr/>
            </p:nvSpPr>
            <p:spPr>
              <a:xfrm>
                <a:off x="4514" y="2306"/>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dirty="0">
                  <a:solidFill>
                    <a:srgbClr val="FF3300"/>
                  </a:solidFill>
                  <a:ea typeface="楷体_GB2312"/>
                </a:endParaRPr>
              </a:p>
            </p:txBody>
          </p:sp>
          <p:sp>
            <p:nvSpPr>
              <p:cNvPr id="130098" name="Rectangle 19"/>
              <p:cNvSpPr/>
              <p:nvPr/>
            </p:nvSpPr>
            <p:spPr>
              <a:xfrm>
                <a:off x="4056" y="2596"/>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30099" name="Rectangle 20"/>
              <p:cNvSpPr/>
              <p:nvPr/>
            </p:nvSpPr>
            <p:spPr>
              <a:xfrm>
                <a:off x="3597" y="2596"/>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 </a:t>
                </a:r>
              </a:p>
            </p:txBody>
          </p:sp>
          <p:sp>
            <p:nvSpPr>
              <p:cNvPr id="130100" name="Rectangle 21"/>
              <p:cNvSpPr/>
              <p:nvPr/>
            </p:nvSpPr>
            <p:spPr>
              <a:xfrm>
                <a:off x="4056" y="2306"/>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0101" name="Rectangle 22"/>
              <p:cNvSpPr/>
              <p:nvPr/>
            </p:nvSpPr>
            <p:spPr>
              <a:xfrm>
                <a:off x="3597" y="2306"/>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30102" name="Line 23"/>
              <p:cNvSpPr/>
              <p:nvPr/>
            </p:nvSpPr>
            <p:spPr>
              <a:xfrm>
                <a:off x="3597" y="2270"/>
                <a:ext cx="1834" cy="0"/>
              </a:xfrm>
              <a:prstGeom prst="line">
                <a:avLst/>
              </a:prstGeom>
              <a:ln w="12700" cap="sq" cmpd="sng">
                <a:solidFill>
                  <a:schemeClr val="tx1"/>
                </a:solidFill>
                <a:prstDash val="solid"/>
                <a:headEnd type="none" w="med" len="med"/>
                <a:tailEnd type="none" w="med" len="med"/>
              </a:ln>
            </p:spPr>
          </p:sp>
          <p:sp>
            <p:nvSpPr>
              <p:cNvPr id="130103" name="Line 24"/>
              <p:cNvSpPr/>
              <p:nvPr/>
            </p:nvSpPr>
            <p:spPr>
              <a:xfrm>
                <a:off x="3597" y="2596"/>
                <a:ext cx="1834" cy="0"/>
              </a:xfrm>
              <a:prstGeom prst="line">
                <a:avLst/>
              </a:prstGeom>
              <a:ln w="12700" cap="flat" cmpd="sng">
                <a:solidFill>
                  <a:schemeClr val="tx1"/>
                </a:solidFill>
                <a:prstDash val="solid"/>
                <a:headEnd type="none" w="med" len="med"/>
                <a:tailEnd type="none" w="med" len="med"/>
              </a:ln>
            </p:spPr>
          </p:sp>
          <p:sp>
            <p:nvSpPr>
              <p:cNvPr id="130104" name="Line 25"/>
              <p:cNvSpPr/>
              <p:nvPr/>
            </p:nvSpPr>
            <p:spPr>
              <a:xfrm>
                <a:off x="3597" y="3574"/>
                <a:ext cx="1834" cy="0"/>
              </a:xfrm>
              <a:prstGeom prst="line">
                <a:avLst/>
              </a:prstGeom>
              <a:ln w="12700" cap="sq" cmpd="sng">
                <a:solidFill>
                  <a:schemeClr val="tx1"/>
                </a:solidFill>
                <a:prstDash val="solid"/>
                <a:headEnd type="none" w="med" len="med"/>
                <a:tailEnd type="none" w="med" len="med"/>
              </a:ln>
            </p:spPr>
          </p:sp>
          <p:sp>
            <p:nvSpPr>
              <p:cNvPr id="130105" name="Line 26"/>
              <p:cNvSpPr/>
              <p:nvPr/>
            </p:nvSpPr>
            <p:spPr>
              <a:xfrm>
                <a:off x="3597" y="2270"/>
                <a:ext cx="0" cy="1304"/>
              </a:xfrm>
              <a:prstGeom prst="line">
                <a:avLst/>
              </a:prstGeom>
              <a:ln w="12700" cap="sq" cmpd="sng">
                <a:solidFill>
                  <a:schemeClr val="tx1"/>
                </a:solidFill>
                <a:prstDash val="solid"/>
                <a:headEnd type="none" w="med" len="med"/>
                <a:tailEnd type="none" w="med" len="med"/>
              </a:ln>
            </p:spPr>
          </p:sp>
          <p:sp>
            <p:nvSpPr>
              <p:cNvPr id="130106" name="Line 27"/>
              <p:cNvSpPr/>
              <p:nvPr/>
            </p:nvSpPr>
            <p:spPr>
              <a:xfrm>
                <a:off x="4056" y="2270"/>
                <a:ext cx="0" cy="1304"/>
              </a:xfrm>
              <a:prstGeom prst="line">
                <a:avLst/>
              </a:prstGeom>
              <a:ln w="12700" cap="flat" cmpd="sng">
                <a:solidFill>
                  <a:schemeClr val="tx1"/>
                </a:solidFill>
                <a:prstDash val="solid"/>
                <a:headEnd type="none" w="med" len="med"/>
                <a:tailEnd type="none" w="med" len="med"/>
              </a:ln>
            </p:spPr>
          </p:sp>
          <p:sp>
            <p:nvSpPr>
              <p:cNvPr id="130107" name="Line 28"/>
              <p:cNvSpPr/>
              <p:nvPr/>
            </p:nvSpPr>
            <p:spPr>
              <a:xfrm>
                <a:off x="5431" y="2270"/>
                <a:ext cx="0" cy="1304"/>
              </a:xfrm>
              <a:prstGeom prst="line">
                <a:avLst/>
              </a:prstGeom>
              <a:ln w="12700" cap="sq" cmpd="sng">
                <a:solidFill>
                  <a:schemeClr val="tx1"/>
                </a:solidFill>
                <a:prstDash val="solid"/>
                <a:headEnd type="none" w="med" len="med"/>
                <a:tailEnd type="none" w="med" len="med"/>
              </a:ln>
            </p:spPr>
          </p:sp>
          <p:sp>
            <p:nvSpPr>
              <p:cNvPr id="130108" name="Line 29"/>
              <p:cNvSpPr/>
              <p:nvPr/>
            </p:nvSpPr>
            <p:spPr>
              <a:xfrm>
                <a:off x="4514" y="2270"/>
                <a:ext cx="0" cy="1304"/>
              </a:xfrm>
              <a:prstGeom prst="line">
                <a:avLst/>
              </a:prstGeom>
              <a:ln w="12700" cap="flat" cmpd="sng">
                <a:solidFill>
                  <a:schemeClr val="tx1"/>
                </a:solidFill>
                <a:prstDash val="solid"/>
                <a:headEnd type="none" w="med" len="med"/>
                <a:tailEnd type="none" w="med" len="med"/>
              </a:ln>
            </p:spPr>
          </p:sp>
          <p:sp>
            <p:nvSpPr>
              <p:cNvPr id="130109" name="Line 30"/>
              <p:cNvSpPr/>
              <p:nvPr/>
            </p:nvSpPr>
            <p:spPr>
              <a:xfrm>
                <a:off x="4973" y="2270"/>
                <a:ext cx="0" cy="1304"/>
              </a:xfrm>
              <a:prstGeom prst="line">
                <a:avLst/>
              </a:prstGeom>
              <a:ln w="12700" cap="flat" cmpd="sng">
                <a:solidFill>
                  <a:schemeClr val="tx1"/>
                </a:solidFill>
                <a:prstDash val="solid"/>
                <a:headEnd type="none" w="med" len="med"/>
                <a:tailEnd type="none" w="med" len="med"/>
              </a:ln>
            </p:spPr>
          </p:sp>
          <p:sp>
            <p:nvSpPr>
              <p:cNvPr id="130110" name="Line 31"/>
              <p:cNvSpPr/>
              <p:nvPr/>
            </p:nvSpPr>
            <p:spPr>
              <a:xfrm>
                <a:off x="3597" y="2922"/>
                <a:ext cx="1834" cy="0"/>
              </a:xfrm>
              <a:prstGeom prst="line">
                <a:avLst/>
              </a:prstGeom>
              <a:ln w="12700" cap="flat" cmpd="sng">
                <a:solidFill>
                  <a:schemeClr val="tx1"/>
                </a:solidFill>
                <a:prstDash val="solid"/>
                <a:headEnd type="none" w="med" len="med"/>
                <a:tailEnd type="none" w="med" len="med"/>
              </a:ln>
            </p:spPr>
          </p:sp>
          <p:sp>
            <p:nvSpPr>
              <p:cNvPr id="130111" name="Line 32"/>
              <p:cNvSpPr/>
              <p:nvPr/>
            </p:nvSpPr>
            <p:spPr>
              <a:xfrm>
                <a:off x="3597" y="3248"/>
                <a:ext cx="1834" cy="0"/>
              </a:xfrm>
              <a:prstGeom prst="line">
                <a:avLst/>
              </a:prstGeom>
              <a:ln w="12700" cap="flat" cmpd="sng">
                <a:solidFill>
                  <a:schemeClr val="tx1"/>
                </a:solidFill>
                <a:prstDash val="solid"/>
                <a:headEnd type="none" w="med" len="med"/>
                <a:tailEnd type="none" w="med" len="med"/>
              </a:ln>
            </p:spPr>
          </p:sp>
          <p:sp>
            <p:nvSpPr>
              <p:cNvPr id="130112" name="Line 33"/>
              <p:cNvSpPr/>
              <p:nvPr/>
            </p:nvSpPr>
            <p:spPr>
              <a:xfrm>
                <a:off x="3356" y="2030"/>
                <a:ext cx="240" cy="240"/>
              </a:xfrm>
              <a:prstGeom prst="line">
                <a:avLst/>
              </a:prstGeom>
              <a:ln w="12700" cap="flat" cmpd="sng">
                <a:solidFill>
                  <a:schemeClr val="tx1"/>
                </a:solidFill>
                <a:prstDash val="solid"/>
                <a:headEnd type="none" w="med" len="med"/>
                <a:tailEnd type="none" w="med" len="med"/>
              </a:ln>
            </p:spPr>
          </p:sp>
          <p:sp>
            <p:nvSpPr>
              <p:cNvPr id="130113" name="Text Box 34"/>
              <p:cNvSpPr txBox="1"/>
              <p:nvPr/>
            </p:nvSpPr>
            <p:spPr>
              <a:xfrm>
                <a:off x="3654" y="199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30114" name="Text Box 35"/>
              <p:cNvSpPr txBox="1"/>
              <p:nvPr/>
            </p:nvSpPr>
            <p:spPr>
              <a:xfrm>
                <a:off x="4134" y="1987"/>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30115" name="Text Box 36"/>
              <p:cNvSpPr txBox="1"/>
              <p:nvPr/>
            </p:nvSpPr>
            <p:spPr>
              <a:xfrm>
                <a:off x="4593" y="1990"/>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30116" name="Text Box 37"/>
              <p:cNvSpPr txBox="1"/>
              <p:nvPr/>
            </p:nvSpPr>
            <p:spPr>
              <a:xfrm>
                <a:off x="5038" y="1978"/>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30117" name="Text Box 38"/>
              <p:cNvSpPr txBox="1"/>
              <p:nvPr/>
            </p:nvSpPr>
            <p:spPr>
              <a:xfrm>
                <a:off x="3367" y="1816"/>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CD</a:t>
                </a:r>
              </a:p>
            </p:txBody>
          </p:sp>
          <p:sp>
            <p:nvSpPr>
              <p:cNvPr id="130118" name="Text Box 39"/>
              <p:cNvSpPr txBox="1"/>
              <p:nvPr/>
            </p:nvSpPr>
            <p:spPr>
              <a:xfrm>
                <a:off x="3126" y="2056"/>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AB</a:t>
                </a:r>
              </a:p>
            </p:txBody>
          </p:sp>
          <p:sp>
            <p:nvSpPr>
              <p:cNvPr id="130119" name="Text Box 40"/>
              <p:cNvSpPr txBox="1"/>
              <p:nvPr/>
            </p:nvSpPr>
            <p:spPr>
              <a:xfrm>
                <a:off x="3270" y="2296"/>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30120" name="Text Box 41"/>
              <p:cNvSpPr txBox="1"/>
              <p:nvPr/>
            </p:nvSpPr>
            <p:spPr>
              <a:xfrm>
                <a:off x="3279" y="2632"/>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30121" name="Text Box 42"/>
              <p:cNvSpPr txBox="1"/>
              <p:nvPr/>
            </p:nvSpPr>
            <p:spPr>
              <a:xfrm>
                <a:off x="3279" y="2968"/>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30122" name="Text Box 43"/>
              <p:cNvSpPr txBox="1"/>
              <p:nvPr/>
            </p:nvSpPr>
            <p:spPr>
              <a:xfrm>
                <a:off x="3261" y="3268"/>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grpSp>
            <p:nvGrpSpPr>
              <p:cNvPr id="130123" name="Group 44"/>
              <p:cNvGrpSpPr/>
              <p:nvPr/>
            </p:nvGrpSpPr>
            <p:grpSpPr>
              <a:xfrm rot="-5400000">
                <a:off x="4374" y="2614"/>
                <a:ext cx="288" cy="1632"/>
                <a:chOff x="3552" y="2160"/>
                <a:chExt cx="384" cy="1248"/>
              </a:xfrm>
            </p:grpSpPr>
            <p:sp>
              <p:nvSpPr>
                <p:cNvPr id="130135" name="AutoShape 45"/>
                <p:cNvSpPr/>
                <p:nvPr/>
              </p:nvSpPr>
              <p:spPr>
                <a:xfrm>
                  <a:off x="3792" y="2160"/>
                  <a:ext cx="144" cy="1248"/>
                </a:xfrm>
                <a:prstGeom prst="rightBracket">
                  <a:avLst>
                    <a:gd name="adj" fmla="val 72222"/>
                  </a:avLst>
                </a:prstGeom>
                <a:noFill/>
                <a:ln w="25400" cap="flat" cmpd="sng">
                  <a:solidFill>
                    <a:srgbClr val="00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30136" name="Line 46"/>
                <p:cNvSpPr/>
                <p:nvPr/>
              </p:nvSpPr>
              <p:spPr>
                <a:xfrm flipH="1">
                  <a:off x="3552" y="2160"/>
                  <a:ext cx="288" cy="0"/>
                </a:xfrm>
                <a:prstGeom prst="line">
                  <a:avLst/>
                </a:prstGeom>
                <a:ln w="25400" cap="flat" cmpd="sng">
                  <a:solidFill>
                    <a:srgbClr val="0000FF"/>
                  </a:solidFill>
                  <a:prstDash val="solid"/>
                  <a:headEnd type="none" w="med" len="med"/>
                  <a:tailEnd type="none" w="med" len="med"/>
                </a:ln>
              </p:spPr>
            </p:sp>
            <p:sp>
              <p:nvSpPr>
                <p:cNvPr id="130137" name="Line 47"/>
                <p:cNvSpPr/>
                <p:nvPr/>
              </p:nvSpPr>
              <p:spPr>
                <a:xfrm flipH="1">
                  <a:off x="3552" y="3408"/>
                  <a:ext cx="288" cy="0"/>
                </a:xfrm>
                <a:prstGeom prst="line">
                  <a:avLst/>
                </a:prstGeom>
                <a:ln w="25400" cap="flat" cmpd="sng">
                  <a:solidFill>
                    <a:srgbClr val="0000FF"/>
                  </a:solidFill>
                  <a:prstDash val="solid"/>
                  <a:headEnd type="none" w="med" len="med"/>
                  <a:tailEnd type="none" w="med" len="med"/>
                </a:ln>
              </p:spPr>
            </p:sp>
          </p:grpSp>
          <p:grpSp>
            <p:nvGrpSpPr>
              <p:cNvPr id="130124" name="Group 48"/>
              <p:cNvGrpSpPr/>
              <p:nvPr/>
            </p:nvGrpSpPr>
            <p:grpSpPr>
              <a:xfrm>
                <a:off x="3701" y="2271"/>
                <a:ext cx="1585" cy="276"/>
                <a:chOff x="3599" y="2387"/>
                <a:chExt cx="1585" cy="276"/>
              </a:xfrm>
            </p:grpSpPr>
            <p:sp>
              <p:nvSpPr>
                <p:cNvPr id="130132" name="AutoShape 49"/>
                <p:cNvSpPr/>
                <p:nvPr/>
              </p:nvSpPr>
              <p:spPr>
                <a:xfrm rot="5400000">
                  <a:off x="4337" y="1817"/>
                  <a:ext cx="108" cy="1584"/>
                </a:xfrm>
                <a:prstGeom prst="rightBracket">
                  <a:avLst>
                    <a:gd name="adj" fmla="val 122222"/>
                  </a:avLst>
                </a:prstGeom>
                <a:noFill/>
                <a:ln w="25400" cap="flat" cmpd="sng">
                  <a:solidFill>
                    <a:srgbClr val="00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30133" name="Line 50"/>
                <p:cNvSpPr/>
                <p:nvPr/>
              </p:nvSpPr>
              <p:spPr>
                <a:xfrm rot="5400000" flipH="1">
                  <a:off x="5099" y="2471"/>
                  <a:ext cx="169" cy="1"/>
                </a:xfrm>
                <a:prstGeom prst="line">
                  <a:avLst/>
                </a:prstGeom>
                <a:ln w="25400" cap="flat" cmpd="sng">
                  <a:solidFill>
                    <a:srgbClr val="0000FF"/>
                  </a:solidFill>
                  <a:prstDash val="solid"/>
                  <a:headEnd type="none" w="med" len="med"/>
                  <a:tailEnd type="none" w="med" len="med"/>
                </a:ln>
              </p:spPr>
            </p:sp>
            <p:sp>
              <p:nvSpPr>
                <p:cNvPr id="130134" name="Line 51"/>
                <p:cNvSpPr/>
                <p:nvPr/>
              </p:nvSpPr>
              <p:spPr>
                <a:xfrm rot="5400000" flipH="1">
                  <a:off x="3515" y="2477"/>
                  <a:ext cx="169" cy="1"/>
                </a:xfrm>
                <a:prstGeom prst="line">
                  <a:avLst/>
                </a:prstGeom>
                <a:ln w="25400" cap="flat" cmpd="sng">
                  <a:solidFill>
                    <a:srgbClr val="0000FF"/>
                  </a:solidFill>
                  <a:prstDash val="solid"/>
                  <a:headEnd type="none" w="med" len="med"/>
                  <a:tailEnd type="none" w="med" len="med"/>
                </a:ln>
              </p:spPr>
            </p:sp>
          </p:grpSp>
          <p:sp>
            <p:nvSpPr>
              <p:cNvPr id="130125" name="Text Box 52"/>
              <p:cNvSpPr txBox="1"/>
              <p:nvPr/>
            </p:nvSpPr>
            <p:spPr>
              <a:xfrm>
                <a:off x="4370" y="3544"/>
                <a:ext cx="34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(b)</a:t>
                </a:r>
              </a:p>
            </p:txBody>
          </p:sp>
          <p:sp>
            <p:nvSpPr>
              <p:cNvPr id="130126" name="Line 53"/>
              <p:cNvSpPr/>
              <p:nvPr/>
            </p:nvSpPr>
            <p:spPr>
              <a:xfrm flipV="1">
                <a:off x="3711" y="1912"/>
                <a:ext cx="567" cy="494"/>
              </a:xfrm>
              <a:prstGeom prst="line">
                <a:avLst/>
              </a:prstGeom>
              <a:ln w="25400" cap="flat" cmpd="sng">
                <a:solidFill>
                  <a:srgbClr val="0000FF"/>
                </a:solidFill>
                <a:prstDash val="solid"/>
                <a:headEnd type="none" w="med" len="med"/>
                <a:tailEnd type="none" w="med" len="med"/>
              </a:ln>
            </p:spPr>
          </p:sp>
          <p:sp>
            <p:nvSpPr>
              <p:cNvPr id="130127" name="Text Box 54"/>
              <p:cNvSpPr txBox="1"/>
              <p:nvPr/>
            </p:nvSpPr>
            <p:spPr>
              <a:xfrm>
                <a:off x="4609" y="1720"/>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D</a:t>
                </a:r>
              </a:p>
            </p:txBody>
          </p:sp>
          <p:sp>
            <p:nvSpPr>
              <p:cNvPr id="130128" name="Text Box 56"/>
              <p:cNvSpPr txBox="1"/>
              <p:nvPr/>
            </p:nvSpPr>
            <p:spPr>
              <a:xfrm>
                <a:off x="4230" y="1720"/>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00FF"/>
                    </a:solidFill>
                    <a:ea typeface="楷体_GB2312"/>
                  </a:rPr>
                  <a:t>B</a:t>
                </a:r>
              </a:p>
            </p:txBody>
          </p:sp>
          <p:sp>
            <p:nvSpPr>
              <p:cNvPr id="130129" name="Line 57"/>
              <p:cNvSpPr/>
              <p:nvPr/>
            </p:nvSpPr>
            <p:spPr>
              <a:xfrm>
                <a:off x="4296" y="1768"/>
                <a:ext cx="96" cy="0"/>
              </a:xfrm>
              <a:prstGeom prst="line">
                <a:avLst/>
              </a:prstGeom>
              <a:ln w="25400" cap="flat" cmpd="sng">
                <a:solidFill>
                  <a:srgbClr val="0000FF"/>
                </a:solidFill>
                <a:prstDash val="solid"/>
                <a:headEnd type="none" w="med" len="med"/>
                <a:tailEnd type="none" w="med" len="med"/>
              </a:ln>
            </p:spPr>
          </p:sp>
          <p:sp>
            <p:nvSpPr>
              <p:cNvPr id="130130" name="AutoShape 58"/>
              <p:cNvSpPr/>
              <p:nvPr/>
            </p:nvSpPr>
            <p:spPr>
              <a:xfrm>
                <a:off x="4146" y="2296"/>
                <a:ext cx="720" cy="1248"/>
              </a:xfrm>
              <a:prstGeom prst="flowChartAlternateProcess">
                <a:avLst/>
              </a:prstGeom>
              <a:noFill/>
              <a:ln w="25400" cap="flat" cmpd="sng">
                <a:solidFill>
                  <a:srgbClr val="FF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30131" name="Line 59"/>
              <p:cNvSpPr/>
              <p:nvPr/>
            </p:nvSpPr>
            <p:spPr>
              <a:xfrm flipV="1">
                <a:off x="4278" y="1912"/>
                <a:ext cx="384" cy="384"/>
              </a:xfrm>
              <a:prstGeom prst="line">
                <a:avLst/>
              </a:prstGeom>
              <a:ln w="25400" cap="flat" cmpd="sng">
                <a:solidFill>
                  <a:srgbClr val="FF00FF"/>
                </a:solidFill>
                <a:prstDash val="solid"/>
                <a:headEnd type="none" w="med" len="med"/>
                <a:tailEnd type="none" w="med" len="med"/>
              </a:ln>
            </p:spPr>
          </p:sp>
        </p:grpSp>
        <p:grpSp>
          <p:nvGrpSpPr>
            <p:cNvPr id="130056" name="Group 90"/>
            <p:cNvGrpSpPr/>
            <p:nvPr/>
          </p:nvGrpSpPr>
          <p:grpSpPr>
            <a:xfrm>
              <a:off x="336" y="1853"/>
              <a:ext cx="2257" cy="1610"/>
              <a:chOff x="336" y="1853"/>
              <a:chExt cx="2257" cy="1610"/>
            </a:xfrm>
          </p:grpSpPr>
          <p:sp>
            <p:nvSpPr>
              <p:cNvPr id="130057" name="Rectangle 61"/>
              <p:cNvSpPr/>
              <p:nvPr/>
            </p:nvSpPr>
            <p:spPr>
              <a:xfrm>
                <a:off x="2135" y="2825"/>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0058" name="Rectangle 62"/>
              <p:cNvSpPr/>
              <p:nvPr/>
            </p:nvSpPr>
            <p:spPr>
              <a:xfrm>
                <a:off x="2135" y="2537"/>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0059" name="Rectangle 63"/>
              <p:cNvSpPr/>
              <p:nvPr/>
            </p:nvSpPr>
            <p:spPr>
              <a:xfrm>
                <a:off x="1676" y="2825"/>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0060" name="Rectangle 64"/>
              <p:cNvSpPr/>
              <p:nvPr/>
            </p:nvSpPr>
            <p:spPr>
              <a:xfrm>
                <a:off x="1676" y="2537"/>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dirty="0">
                  <a:solidFill>
                    <a:srgbClr val="FF3300"/>
                  </a:solidFill>
                  <a:ea typeface="楷体_GB2312"/>
                </a:endParaRPr>
              </a:p>
            </p:txBody>
          </p:sp>
          <p:sp>
            <p:nvSpPr>
              <p:cNvPr id="130061" name="Rectangle 65"/>
              <p:cNvSpPr/>
              <p:nvPr/>
            </p:nvSpPr>
            <p:spPr>
              <a:xfrm>
                <a:off x="1218" y="2825"/>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30062" name="Rectangle 66"/>
              <p:cNvSpPr/>
              <p:nvPr/>
            </p:nvSpPr>
            <p:spPr>
              <a:xfrm>
                <a:off x="759" y="2825"/>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p>
            </p:txBody>
          </p:sp>
          <p:sp>
            <p:nvSpPr>
              <p:cNvPr id="130063" name="Rectangle 67"/>
              <p:cNvSpPr/>
              <p:nvPr/>
            </p:nvSpPr>
            <p:spPr>
              <a:xfrm>
                <a:off x="1218" y="2537"/>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0064" name="Rectangle 68"/>
              <p:cNvSpPr/>
              <p:nvPr/>
            </p:nvSpPr>
            <p:spPr>
              <a:xfrm>
                <a:off x="759" y="2537"/>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30065" name="Line 69"/>
              <p:cNvSpPr/>
              <p:nvPr/>
            </p:nvSpPr>
            <p:spPr>
              <a:xfrm>
                <a:off x="759" y="2499"/>
                <a:ext cx="1834" cy="0"/>
              </a:xfrm>
              <a:prstGeom prst="line">
                <a:avLst/>
              </a:prstGeom>
              <a:ln w="12700" cap="sq" cmpd="sng">
                <a:solidFill>
                  <a:schemeClr val="tx1"/>
                </a:solidFill>
                <a:prstDash val="solid"/>
                <a:headEnd type="none" w="med" len="med"/>
                <a:tailEnd type="none" w="med" len="med"/>
              </a:ln>
            </p:spPr>
          </p:sp>
          <p:sp>
            <p:nvSpPr>
              <p:cNvPr id="130066" name="Line 70"/>
              <p:cNvSpPr/>
              <p:nvPr/>
            </p:nvSpPr>
            <p:spPr>
              <a:xfrm>
                <a:off x="759" y="2825"/>
                <a:ext cx="1834" cy="0"/>
              </a:xfrm>
              <a:prstGeom prst="line">
                <a:avLst/>
              </a:prstGeom>
              <a:ln w="12700" cap="flat" cmpd="sng">
                <a:solidFill>
                  <a:schemeClr val="tx1"/>
                </a:solidFill>
                <a:prstDash val="solid"/>
                <a:headEnd type="none" w="med" len="med"/>
                <a:tailEnd type="none" w="med" len="med"/>
              </a:ln>
            </p:spPr>
          </p:sp>
          <p:sp>
            <p:nvSpPr>
              <p:cNvPr id="130067" name="Line 71"/>
              <p:cNvSpPr/>
              <p:nvPr/>
            </p:nvSpPr>
            <p:spPr>
              <a:xfrm>
                <a:off x="759" y="2499"/>
                <a:ext cx="0" cy="632"/>
              </a:xfrm>
              <a:prstGeom prst="line">
                <a:avLst/>
              </a:prstGeom>
              <a:ln w="12700" cap="sq" cmpd="sng">
                <a:solidFill>
                  <a:schemeClr val="tx1"/>
                </a:solidFill>
                <a:prstDash val="solid"/>
                <a:headEnd type="none" w="med" len="med"/>
                <a:tailEnd type="none" w="med" len="med"/>
              </a:ln>
            </p:spPr>
          </p:sp>
          <p:sp>
            <p:nvSpPr>
              <p:cNvPr id="130068" name="Line 72"/>
              <p:cNvSpPr/>
              <p:nvPr/>
            </p:nvSpPr>
            <p:spPr>
              <a:xfrm>
                <a:off x="1218" y="2507"/>
                <a:ext cx="0" cy="632"/>
              </a:xfrm>
              <a:prstGeom prst="line">
                <a:avLst/>
              </a:prstGeom>
              <a:ln w="12700" cap="flat" cmpd="sng">
                <a:solidFill>
                  <a:schemeClr val="tx1"/>
                </a:solidFill>
                <a:prstDash val="solid"/>
                <a:headEnd type="none" w="med" len="med"/>
                <a:tailEnd type="none" w="med" len="med"/>
              </a:ln>
            </p:spPr>
          </p:sp>
          <p:sp>
            <p:nvSpPr>
              <p:cNvPr id="130069" name="Line 73"/>
              <p:cNvSpPr/>
              <p:nvPr/>
            </p:nvSpPr>
            <p:spPr>
              <a:xfrm>
                <a:off x="2593" y="2499"/>
                <a:ext cx="0" cy="632"/>
              </a:xfrm>
              <a:prstGeom prst="line">
                <a:avLst/>
              </a:prstGeom>
              <a:ln w="12700" cap="sq" cmpd="sng">
                <a:solidFill>
                  <a:schemeClr val="tx1"/>
                </a:solidFill>
                <a:prstDash val="solid"/>
                <a:headEnd type="none" w="med" len="med"/>
                <a:tailEnd type="none" w="med" len="med"/>
              </a:ln>
            </p:spPr>
          </p:sp>
          <p:sp>
            <p:nvSpPr>
              <p:cNvPr id="130070" name="Line 74"/>
              <p:cNvSpPr/>
              <p:nvPr/>
            </p:nvSpPr>
            <p:spPr>
              <a:xfrm>
                <a:off x="1676" y="2499"/>
                <a:ext cx="0" cy="632"/>
              </a:xfrm>
              <a:prstGeom prst="line">
                <a:avLst/>
              </a:prstGeom>
              <a:ln w="12700" cap="flat" cmpd="sng">
                <a:solidFill>
                  <a:schemeClr val="tx1"/>
                </a:solidFill>
                <a:prstDash val="solid"/>
                <a:headEnd type="none" w="med" len="med"/>
                <a:tailEnd type="none" w="med" len="med"/>
              </a:ln>
            </p:spPr>
          </p:sp>
          <p:sp>
            <p:nvSpPr>
              <p:cNvPr id="130071" name="Line 75"/>
              <p:cNvSpPr/>
              <p:nvPr/>
            </p:nvSpPr>
            <p:spPr>
              <a:xfrm>
                <a:off x="2135" y="2499"/>
                <a:ext cx="0" cy="632"/>
              </a:xfrm>
              <a:prstGeom prst="line">
                <a:avLst/>
              </a:prstGeom>
              <a:ln w="12700" cap="flat" cmpd="sng">
                <a:solidFill>
                  <a:schemeClr val="tx1"/>
                </a:solidFill>
                <a:prstDash val="solid"/>
                <a:headEnd type="none" w="med" len="med"/>
                <a:tailEnd type="none" w="med" len="med"/>
              </a:ln>
            </p:spPr>
          </p:sp>
          <p:sp>
            <p:nvSpPr>
              <p:cNvPr id="130072" name="Line 76"/>
              <p:cNvSpPr/>
              <p:nvPr/>
            </p:nvSpPr>
            <p:spPr>
              <a:xfrm>
                <a:off x="759" y="3131"/>
                <a:ext cx="1834" cy="0"/>
              </a:xfrm>
              <a:prstGeom prst="line">
                <a:avLst/>
              </a:prstGeom>
              <a:ln w="12700" cap="flat" cmpd="sng">
                <a:solidFill>
                  <a:schemeClr val="tx1"/>
                </a:solidFill>
                <a:prstDash val="solid"/>
                <a:headEnd type="none" w="med" len="med"/>
                <a:tailEnd type="none" w="med" len="med"/>
              </a:ln>
            </p:spPr>
          </p:sp>
          <p:sp>
            <p:nvSpPr>
              <p:cNvPr id="130073" name="Line 77"/>
              <p:cNvSpPr/>
              <p:nvPr/>
            </p:nvSpPr>
            <p:spPr>
              <a:xfrm>
                <a:off x="518" y="2259"/>
                <a:ext cx="240" cy="240"/>
              </a:xfrm>
              <a:prstGeom prst="line">
                <a:avLst/>
              </a:prstGeom>
              <a:ln w="12700" cap="flat" cmpd="sng">
                <a:solidFill>
                  <a:schemeClr val="tx1"/>
                </a:solidFill>
                <a:prstDash val="solid"/>
                <a:headEnd type="none" w="med" len="med"/>
                <a:tailEnd type="none" w="med" len="med"/>
              </a:ln>
            </p:spPr>
          </p:sp>
          <p:sp>
            <p:nvSpPr>
              <p:cNvPr id="130074" name="Text Box 78"/>
              <p:cNvSpPr txBox="1"/>
              <p:nvPr/>
            </p:nvSpPr>
            <p:spPr>
              <a:xfrm>
                <a:off x="816" y="2225"/>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30075" name="Text Box 79"/>
              <p:cNvSpPr txBox="1"/>
              <p:nvPr/>
            </p:nvSpPr>
            <p:spPr>
              <a:xfrm>
                <a:off x="1296" y="2216"/>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30076" name="Text Box 80"/>
              <p:cNvSpPr txBox="1"/>
              <p:nvPr/>
            </p:nvSpPr>
            <p:spPr>
              <a:xfrm>
                <a:off x="1755" y="2219"/>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30077" name="Text Box 81"/>
              <p:cNvSpPr txBox="1"/>
              <p:nvPr/>
            </p:nvSpPr>
            <p:spPr>
              <a:xfrm>
                <a:off x="2200" y="2207"/>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30078" name="Text Box 82"/>
              <p:cNvSpPr txBox="1"/>
              <p:nvPr/>
            </p:nvSpPr>
            <p:spPr>
              <a:xfrm>
                <a:off x="529" y="2045"/>
                <a:ext cx="37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BC</a:t>
                </a:r>
              </a:p>
            </p:txBody>
          </p:sp>
          <p:sp>
            <p:nvSpPr>
              <p:cNvPr id="130079" name="Text Box 83"/>
              <p:cNvSpPr txBox="1"/>
              <p:nvPr/>
            </p:nvSpPr>
            <p:spPr>
              <a:xfrm>
                <a:off x="336" y="2285"/>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a:t>
                </a:r>
              </a:p>
            </p:txBody>
          </p:sp>
          <p:sp>
            <p:nvSpPr>
              <p:cNvPr id="130080" name="Text Box 84"/>
              <p:cNvSpPr txBox="1"/>
              <p:nvPr/>
            </p:nvSpPr>
            <p:spPr>
              <a:xfrm>
                <a:off x="480" y="2525"/>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a:t>
                </a:r>
              </a:p>
            </p:txBody>
          </p:sp>
          <p:sp>
            <p:nvSpPr>
              <p:cNvPr id="130081" name="Text Box 85"/>
              <p:cNvSpPr txBox="1"/>
              <p:nvPr/>
            </p:nvSpPr>
            <p:spPr>
              <a:xfrm>
                <a:off x="480" y="2861"/>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a:t>
                </a:r>
              </a:p>
            </p:txBody>
          </p:sp>
          <p:sp>
            <p:nvSpPr>
              <p:cNvPr id="130082" name="AutoShape 86"/>
              <p:cNvSpPr/>
              <p:nvPr/>
            </p:nvSpPr>
            <p:spPr>
              <a:xfrm>
                <a:off x="864" y="2573"/>
                <a:ext cx="1632" cy="480"/>
              </a:xfrm>
              <a:prstGeom prst="roundRect">
                <a:avLst>
                  <a:gd name="adj" fmla="val 12120"/>
                </a:avLst>
              </a:prstGeom>
              <a:noFill/>
              <a:ln w="25400" cap="flat" cmpd="sng">
                <a:solidFill>
                  <a:srgbClr val="FF00FF"/>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endParaRPr lang="zh-CN" altLang="en-US" dirty="0">
                  <a:solidFill>
                    <a:srgbClr val="FF0000"/>
                  </a:solidFill>
                  <a:ea typeface="楷体_GB2312"/>
                </a:endParaRPr>
              </a:p>
            </p:txBody>
          </p:sp>
          <p:sp>
            <p:nvSpPr>
              <p:cNvPr id="130083" name="Line 87"/>
              <p:cNvSpPr/>
              <p:nvPr/>
            </p:nvSpPr>
            <p:spPr>
              <a:xfrm flipV="1">
                <a:off x="1489" y="2093"/>
                <a:ext cx="480" cy="480"/>
              </a:xfrm>
              <a:prstGeom prst="line">
                <a:avLst/>
              </a:prstGeom>
              <a:ln w="25400" cap="flat" cmpd="sng">
                <a:solidFill>
                  <a:srgbClr val="FF00FF"/>
                </a:solidFill>
                <a:prstDash val="solid"/>
                <a:headEnd type="none" w="med" len="med"/>
                <a:tailEnd type="none" w="med" len="med"/>
              </a:ln>
            </p:spPr>
          </p:sp>
          <p:sp>
            <p:nvSpPr>
              <p:cNvPr id="130084" name="Text Box 88"/>
              <p:cNvSpPr txBox="1"/>
              <p:nvPr/>
            </p:nvSpPr>
            <p:spPr>
              <a:xfrm>
                <a:off x="1985" y="1853"/>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FF00FF"/>
                    </a:solidFill>
                    <a:ea typeface="楷体_GB2312"/>
                  </a:rPr>
                  <a:t>1</a:t>
                </a:r>
              </a:p>
            </p:txBody>
          </p:sp>
          <p:sp>
            <p:nvSpPr>
              <p:cNvPr id="130085" name="Text Box 89"/>
              <p:cNvSpPr txBox="1"/>
              <p:nvPr/>
            </p:nvSpPr>
            <p:spPr>
              <a:xfrm>
                <a:off x="1430" y="3175"/>
                <a:ext cx="329"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ea typeface="楷体_GB2312"/>
                  </a:rPr>
                  <a:t>(a)</a:t>
                </a:r>
              </a:p>
            </p:txBody>
          </p:sp>
        </p:grpSp>
      </p:gr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97</a:t>
            </a:fld>
            <a:r>
              <a:rPr lang="zh-CN" altLang="en-US" sz="1400" dirty="0">
                <a:ea typeface="楷体_GB2312"/>
              </a:rPr>
              <a:t>）</a:t>
            </a:r>
          </a:p>
        </p:txBody>
      </p:sp>
      <p:sp>
        <p:nvSpPr>
          <p:cNvPr id="174082" name="Text Box 2"/>
          <p:cNvSpPr txBox="1"/>
          <p:nvPr/>
        </p:nvSpPr>
        <p:spPr>
          <a:xfrm>
            <a:off x="180975" y="414338"/>
            <a:ext cx="8820150" cy="2654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chemeClr val="tx2"/>
                </a:solidFill>
                <a:latin typeface="黑体" panose="02010609060101010101" pitchFamily="49" charset="-122"/>
                <a:ea typeface="黑体" panose="02010609060101010101" pitchFamily="49" charset="-122"/>
              </a:rPr>
              <a:t>  </a:t>
            </a:r>
            <a:r>
              <a:rPr lang="zh-CN" altLang="en-US" sz="2800" b="1" dirty="0">
                <a:solidFill>
                  <a:srgbClr val="CC3300"/>
                </a:solidFill>
                <a:latin typeface="黑体" panose="02010609060101010101" pitchFamily="49" charset="-122"/>
                <a:ea typeface="黑体" panose="02010609060101010101" pitchFamily="49" charset="-122"/>
              </a:rPr>
              <a:t>二、逻辑函数的卡诺图</a:t>
            </a:r>
            <a:endParaRPr lang="zh-CN" altLang="en-US" sz="2800" b="1" dirty="0">
              <a:latin typeface="黑体" panose="02010609060101010101" pitchFamily="49" charset="-122"/>
              <a:ea typeface="黑体" panose="02010609060101010101" pitchFamily="49" charset="-122"/>
            </a:endParaRPr>
          </a:p>
          <a:p>
            <a:pPr marL="0" lvl="0" indent="0" eaLnBrk="1" hangingPunct="1">
              <a:spcBef>
                <a:spcPct val="0"/>
              </a:spcBef>
              <a:buNone/>
            </a:pPr>
            <a:r>
              <a:rPr lang="zh-CN" altLang="en-US" sz="2800" b="1" dirty="0">
                <a:solidFill>
                  <a:schemeClr val="tx2"/>
                </a:solidFill>
                <a:latin typeface="黑体" panose="02010609060101010101" pitchFamily="49" charset="-122"/>
                <a:ea typeface="黑体" panose="02010609060101010101" pitchFamily="49" charset="-122"/>
              </a:rPr>
              <a:t>  </a:t>
            </a:r>
            <a:r>
              <a:rPr lang="en-US" altLang="zh-CN" sz="2800" b="1" dirty="0">
                <a:solidFill>
                  <a:schemeClr val="tx2"/>
                </a:solidFill>
                <a:latin typeface="黑体" panose="02010609060101010101" pitchFamily="49" charset="-122"/>
                <a:ea typeface="黑体" panose="02010609060101010101" pitchFamily="49" charset="-122"/>
              </a:rPr>
              <a:t>1</a:t>
            </a:r>
            <a:r>
              <a:rPr lang="zh-CN" altLang="en-US" sz="2800" b="1" dirty="0">
                <a:solidFill>
                  <a:schemeClr val="tx2"/>
                </a:solidFill>
                <a:latin typeface="黑体" panose="02010609060101010101" pitchFamily="49" charset="-122"/>
                <a:ea typeface="黑体" panose="02010609060101010101" pitchFamily="49" charset="-122"/>
              </a:rPr>
              <a:t>、逻辑函数卡诺图的画法</a:t>
            </a:r>
          </a:p>
          <a:p>
            <a:pPr marL="0" lvl="0" indent="0" eaLnBrk="1" hangingPunct="1">
              <a:spcBef>
                <a:spcPct val="0"/>
              </a:spcBef>
              <a:buNone/>
            </a:pPr>
            <a:r>
              <a:rPr lang="zh-CN" altLang="en-US" sz="2800" b="1" dirty="0">
                <a:solidFill>
                  <a:schemeClr val="tx2"/>
                </a:solidFill>
                <a:latin typeface="黑体" panose="02010609060101010101" pitchFamily="49" charset="-122"/>
                <a:ea typeface="黑体" panose="02010609060101010101" pitchFamily="49" charset="-122"/>
              </a:rPr>
              <a:t>  在与</a:t>
            </a:r>
            <a:r>
              <a:rPr lang="en-US" altLang="zh-CN" sz="2800" b="1" dirty="0">
                <a:solidFill>
                  <a:schemeClr val="tx2"/>
                </a:solidFill>
                <a:latin typeface="黑体" panose="02010609060101010101" pitchFamily="49" charset="-122"/>
                <a:ea typeface="黑体" panose="02010609060101010101" pitchFamily="49" charset="-122"/>
              </a:rPr>
              <a:t>-</a:t>
            </a:r>
            <a:r>
              <a:rPr lang="zh-CN" altLang="en-US" sz="2800" b="1" dirty="0">
                <a:solidFill>
                  <a:schemeClr val="tx2"/>
                </a:solidFill>
                <a:latin typeface="黑体" panose="02010609060101010101" pitchFamily="49" charset="-122"/>
                <a:ea typeface="黑体" panose="02010609060101010101" pitchFamily="49" charset="-122"/>
              </a:rPr>
              <a:t>或表达式基础上，画逻辑函数卡诺图的步骤：</a:t>
            </a:r>
          </a:p>
          <a:p>
            <a:pPr marL="0" lvl="0" indent="0" eaLnBrk="1" hangingPunct="1">
              <a:spcBef>
                <a:spcPct val="0"/>
              </a:spcBef>
              <a:buNone/>
            </a:pPr>
            <a:r>
              <a:rPr lang="zh-CN" altLang="en-US" sz="2800" b="1" dirty="0">
                <a:solidFill>
                  <a:schemeClr val="tx2"/>
                </a:solidFill>
                <a:latin typeface="黑体" panose="02010609060101010101" pitchFamily="49" charset="-122"/>
                <a:ea typeface="黑体" panose="02010609060101010101" pitchFamily="49" charset="-122"/>
              </a:rPr>
              <a:t>  ⑴ 画出函数变量的卡诺图。</a:t>
            </a:r>
          </a:p>
          <a:p>
            <a:pPr marL="0" lvl="0" indent="0" eaLnBrk="1" hangingPunct="1">
              <a:spcBef>
                <a:spcPct val="0"/>
              </a:spcBef>
              <a:buNone/>
            </a:pPr>
            <a:r>
              <a:rPr lang="zh-CN" altLang="en-US" sz="2800" b="1" dirty="0">
                <a:solidFill>
                  <a:schemeClr val="tx2"/>
                </a:solidFill>
                <a:latin typeface="黑体" panose="02010609060101010101" pitchFamily="49" charset="-122"/>
                <a:ea typeface="黑体" panose="02010609060101010101" pitchFamily="49" charset="-122"/>
              </a:rPr>
              <a:t>  ⑵ 在函数的每一个乘积项所包含的</a:t>
            </a:r>
            <a:r>
              <a:rPr lang="zh-CN" altLang="en-US" sz="2800" b="1" dirty="0">
                <a:latin typeface="黑体" panose="02010609060101010101" pitchFamily="49" charset="-122"/>
                <a:ea typeface="黑体" panose="02010609060101010101" pitchFamily="49" charset="-122"/>
              </a:rPr>
              <a:t>最小项处填上</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，剩下的填上</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或不填，所得的就是</a:t>
            </a:r>
            <a:r>
              <a:rPr lang="zh-CN" altLang="en-US" sz="2800" b="1" dirty="0">
                <a:solidFill>
                  <a:schemeClr val="tx2"/>
                </a:solidFill>
                <a:latin typeface="黑体" panose="02010609060101010101" pitchFamily="49" charset="-122"/>
                <a:ea typeface="黑体" panose="02010609060101010101" pitchFamily="49" charset="-122"/>
              </a:rPr>
              <a:t>函数的卡诺图。</a:t>
            </a:r>
            <a:endParaRPr lang="zh-CN" altLang="en-US" sz="2800" b="1" dirty="0">
              <a:latin typeface="黑体" panose="02010609060101010101" pitchFamily="49" charset="-122"/>
              <a:ea typeface="黑体" panose="02010609060101010101" pitchFamily="49" charset="-122"/>
            </a:endParaRPr>
          </a:p>
        </p:txBody>
      </p:sp>
      <p:sp>
        <p:nvSpPr>
          <p:cNvPr id="174083" name="Text Box 3"/>
          <p:cNvSpPr txBox="1"/>
          <p:nvPr/>
        </p:nvSpPr>
        <p:spPr>
          <a:xfrm>
            <a:off x="217488" y="3243263"/>
            <a:ext cx="8645525"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sz="2400" dirty="0">
                <a:latin typeface="宋体" panose="02010600030101010101" pitchFamily="2" charset="-122"/>
                <a:ea typeface="楷体_GB2312"/>
              </a:rPr>
              <a:t>  </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、举例</a:t>
            </a:r>
          </a:p>
          <a:p>
            <a:pPr marL="0" lvl="0" indent="0" algn="just" eaLnBrk="1" hangingPunct="1">
              <a:spcBef>
                <a:spcPct val="0"/>
              </a:spcBef>
              <a:buNone/>
            </a:pPr>
            <a:r>
              <a:rPr lang="zh-CN" altLang="en-US" sz="2800" b="1" dirty="0">
                <a:latin typeface="黑体" panose="02010609060101010101" pitchFamily="49" charset="-122"/>
                <a:ea typeface="黑体" panose="02010609060101010101" pitchFamily="49" charset="-122"/>
              </a:rPr>
              <a:t>  例</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：画出</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变量函数</a:t>
            </a:r>
            <a:r>
              <a:rPr lang="en-US" altLang="zh-CN" sz="2800" b="1" dirty="0">
                <a:latin typeface="黑体" panose="02010609060101010101" pitchFamily="49" charset="-122"/>
                <a:ea typeface="黑体" panose="02010609060101010101" pitchFamily="49" charset="-122"/>
              </a:rPr>
              <a:t>Y(A,B,C)=∑m(1,2,3,7)</a:t>
            </a:r>
            <a:r>
              <a:rPr lang="zh-CN" altLang="en-US" sz="2800" b="1" dirty="0">
                <a:latin typeface="黑体" panose="02010609060101010101" pitchFamily="49" charset="-122"/>
                <a:ea typeface="黑体" panose="02010609060101010101" pitchFamily="49" charset="-122"/>
              </a:rPr>
              <a:t>的卡诺图。</a:t>
            </a:r>
            <a:r>
              <a:rPr lang="zh-CN" altLang="en-US" sz="2400" b="1" dirty="0">
                <a:ea typeface="楷体_GB2312"/>
              </a:rPr>
              <a:t> </a:t>
            </a:r>
          </a:p>
        </p:txBody>
      </p:sp>
      <p:grpSp>
        <p:nvGrpSpPr>
          <p:cNvPr id="174084" name="Group 4"/>
          <p:cNvGrpSpPr/>
          <p:nvPr/>
        </p:nvGrpSpPr>
        <p:grpSpPr>
          <a:xfrm>
            <a:off x="1781175" y="4213225"/>
            <a:ext cx="4906963" cy="2339975"/>
            <a:chOff x="2596" y="2647"/>
            <a:chExt cx="3091" cy="1474"/>
          </a:xfrm>
        </p:grpSpPr>
        <p:grpSp>
          <p:nvGrpSpPr>
            <p:cNvPr id="131078" name="Group 5"/>
            <p:cNvGrpSpPr/>
            <p:nvPr/>
          </p:nvGrpSpPr>
          <p:grpSpPr>
            <a:xfrm>
              <a:off x="3079" y="2647"/>
              <a:ext cx="1920" cy="1084"/>
              <a:chOff x="2640" y="2400"/>
              <a:chExt cx="1920" cy="1084"/>
            </a:xfrm>
          </p:grpSpPr>
          <p:sp>
            <p:nvSpPr>
              <p:cNvPr id="131080" name="Text Box 6"/>
              <p:cNvSpPr txBox="1"/>
              <p:nvPr/>
            </p:nvSpPr>
            <p:spPr>
              <a:xfrm>
                <a:off x="2784" y="2880"/>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a:t>
                </a:r>
              </a:p>
            </p:txBody>
          </p:sp>
          <p:sp>
            <p:nvSpPr>
              <p:cNvPr id="131081" name="Rectangle 7"/>
              <p:cNvSpPr/>
              <p:nvPr/>
            </p:nvSpPr>
            <p:spPr>
              <a:xfrm>
                <a:off x="4176" y="315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1082" name="Rectangle 8"/>
              <p:cNvSpPr/>
              <p:nvPr/>
            </p:nvSpPr>
            <p:spPr>
              <a:xfrm>
                <a:off x="4176" y="283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1083" name="Rectangle 9"/>
              <p:cNvSpPr/>
              <p:nvPr/>
            </p:nvSpPr>
            <p:spPr>
              <a:xfrm>
                <a:off x="3792" y="315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1084" name="Rectangle 10"/>
              <p:cNvSpPr/>
              <p:nvPr/>
            </p:nvSpPr>
            <p:spPr>
              <a:xfrm>
                <a:off x="3792" y="283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1085" name="Rectangle 11"/>
              <p:cNvSpPr/>
              <p:nvPr/>
            </p:nvSpPr>
            <p:spPr>
              <a:xfrm>
                <a:off x="3408" y="315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 </a:t>
                </a:r>
              </a:p>
            </p:txBody>
          </p:sp>
          <p:sp>
            <p:nvSpPr>
              <p:cNvPr id="131086" name="Rectangle 12"/>
              <p:cNvSpPr/>
              <p:nvPr/>
            </p:nvSpPr>
            <p:spPr>
              <a:xfrm>
                <a:off x="3024" y="3158"/>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 </a:t>
                </a:r>
              </a:p>
            </p:txBody>
          </p:sp>
          <p:sp>
            <p:nvSpPr>
              <p:cNvPr id="131087" name="Rectangle 13"/>
              <p:cNvSpPr/>
              <p:nvPr/>
            </p:nvSpPr>
            <p:spPr>
              <a:xfrm>
                <a:off x="3408" y="283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r>
                  <a:rPr lang="en-US" altLang="zh-CN" sz="2400" baseline="-30000" dirty="0">
                    <a:ea typeface="楷体_GB2312"/>
                  </a:rPr>
                  <a:t> </a:t>
                </a:r>
              </a:p>
            </p:txBody>
          </p:sp>
          <p:sp>
            <p:nvSpPr>
              <p:cNvPr id="131088" name="Rectangle 14"/>
              <p:cNvSpPr/>
              <p:nvPr/>
            </p:nvSpPr>
            <p:spPr>
              <a:xfrm>
                <a:off x="3024" y="2832"/>
                <a:ext cx="384"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 </a:t>
                </a:r>
              </a:p>
            </p:txBody>
          </p:sp>
          <p:sp>
            <p:nvSpPr>
              <p:cNvPr id="131089" name="Line 15"/>
              <p:cNvSpPr/>
              <p:nvPr/>
            </p:nvSpPr>
            <p:spPr>
              <a:xfrm>
                <a:off x="3024" y="2832"/>
                <a:ext cx="1536" cy="0"/>
              </a:xfrm>
              <a:prstGeom prst="line">
                <a:avLst/>
              </a:prstGeom>
              <a:ln w="12700" cap="sq" cmpd="sng">
                <a:solidFill>
                  <a:schemeClr val="tx1"/>
                </a:solidFill>
                <a:prstDash val="solid"/>
                <a:headEnd type="none" w="med" len="med"/>
                <a:tailEnd type="none" w="med" len="med"/>
              </a:ln>
            </p:spPr>
          </p:sp>
          <p:sp>
            <p:nvSpPr>
              <p:cNvPr id="131090" name="Line 16"/>
              <p:cNvSpPr/>
              <p:nvPr/>
            </p:nvSpPr>
            <p:spPr>
              <a:xfrm>
                <a:off x="3024" y="3158"/>
                <a:ext cx="1536" cy="0"/>
              </a:xfrm>
              <a:prstGeom prst="line">
                <a:avLst/>
              </a:prstGeom>
              <a:ln w="12700" cap="flat" cmpd="sng">
                <a:solidFill>
                  <a:schemeClr val="tx1"/>
                </a:solidFill>
                <a:prstDash val="solid"/>
                <a:headEnd type="none" w="med" len="med"/>
                <a:tailEnd type="none" w="med" len="med"/>
              </a:ln>
            </p:spPr>
          </p:sp>
          <p:sp>
            <p:nvSpPr>
              <p:cNvPr id="131091" name="Line 17"/>
              <p:cNvSpPr/>
              <p:nvPr/>
            </p:nvSpPr>
            <p:spPr>
              <a:xfrm>
                <a:off x="3024" y="3484"/>
                <a:ext cx="1536" cy="0"/>
              </a:xfrm>
              <a:prstGeom prst="line">
                <a:avLst/>
              </a:prstGeom>
              <a:ln w="12700" cap="sq" cmpd="sng">
                <a:solidFill>
                  <a:schemeClr val="tx1"/>
                </a:solidFill>
                <a:prstDash val="solid"/>
                <a:headEnd type="none" w="med" len="med"/>
                <a:tailEnd type="none" w="med" len="med"/>
              </a:ln>
            </p:spPr>
          </p:sp>
          <p:sp>
            <p:nvSpPr>
              <p:cNvPr id="131092" name="Line 18"/>
              <p:cNvSpPr/>
              <p:nvPr/>
            </p:nvSpPr>
            <p:spPr>
              <a:xfrm>
                <a:off x="3024" y="2832"/>
                <a:ext cx="0" cy="652"/>
              </a:xfrm>
              <a:prstGeom prst="line">
                <a:avLst/>
              </a:prstGeom>
              <a:ln w="12700" cap="sq" cmpd="sng">
                <a:solidFill>
                  <a:schemeClr val="tx1"/>
                </a:solidFill>
                <a:prstDash val="solid"/>
                <a:headEnd type="none" w="med" len="med"/>
                <a:tailEnd type="none" w="med" len="med"/>
              </a:ln>
            </p:spPr>
          </p:sp>
          <p:sp>
            <p:nvSpPr>
              <p:cNvPr id="131093" name="Line 19"/>
              <p:cNvSpPr/>
              <p:nvPr/>
            </p:nvSpPr>
            <p:spPr>
              <a:xfrm>
                <a:off x="3408" y="2832"/>
                <a:ext cx="0" cy="652"/>
              </a:xfrm>
              <a:prstGeom prst="line">
                <a:avLst/>
              </a:prstGeom>
              <a:ln w="12700" cap="flat" cmpd="sng">
                <a:solidFill>
                  <a:schemeClr val="tx1"/>
                </a:solidFill>
                <a:prstDash val="solid"/>
                <a:headEnd type="none" w="med" len="med"/>
                <a:tailEnd type="none" w="med" len="med"/>
              </a:ln>
            </p:spPr>
          </p:sp>
          <p:sp>
            <p:nvSpPr>
              <p:cNvPr id="131094" name="Line 20"/>
              <p:cNvSpPr/>
              <p:nvPr/>
            </p:nvSpPr>
            <p:spPr>
              <a:xfrm>
                <a:off x="4560" y="2832"/>
                <a:ext cx="0" cy="652"/>
              </a:xfrm>
              <a:prstGeom prst="line">
                <a:avLst/>
              </a:prstGeom>
              <a:ln w="12700" cap="sq" cmpd="sng">
                <a:solidFill>
                  <a:schemeClr val="tx1"/>
                </a:solidFill>
                <a:prstDash val="solid"/>
                <a:headEnd type="none" w="med" len="med"/>
                <a:tailEnd type="none" w="med" len="med"/>
              </a:ln>
            </p:spPr>
          </p:sp>
          <p:sp>
            <p:nvSpPr>
              <p:cNvPr id="131095" name="Line 21"/>
              <p:cNvSpPr/>
              <p:nvPr/>
            </p:nvSpPr>
            <p:spPr>
              <a:xfrm>
                <a:off x="3792" y="2832"/>
                <a:ext cx="0" cy="652"/>
              </a:xfrm>
              <a:prstGeom prst="line">
                <a:avLst/>
              </a:prstGeom>
              <a:ln w="12700" cap="flat" cmpd="sng">
                <a:solidFill>
                  <a:schemeClr val="tx1"/>
                </a:solidFill>
                <a:prstDash val="solid"/>
                <a:headEnd type="none" w="med" len="med"/>
                <a:tailEnd type="none" w="med" len="med"/>
              </a:ln>
            </p:spPr>
          </p:sp>
          <p:sp>
            <p:nvSpPr>
              <p:cNvPr id="131096" name="Line 22"/>
              <p:cNvSpPr/>
              <p:nvPr/>
            </p:nvSpPr>
            <p:spPr>
              <a:xfrm>
                <a:off x="4176" y="2832"/>
                <a:ext cx="0" cy="652"/>
              </a:xfrm>
              <a:prstGeom prst="line">
                <a:avLst/>
              </a:prstGeom>
              <a:ln w="12700" cap="flat" cmpd="sng">
                <a:solidFill>
                  <a:schemeClr val="tx1"/>
                </a:solidFill>
                <a:prstDash val="solid"/>
                <a:headEnd type="none" w="med" len="med"/>
                <a:tailEnd type="none" w="med" len="med"/>
              </a:ln>
            </p:spPr>
          </p:sp>
          <p:sp>
            <p:nvSpPr>
              <p:cNvPr id="131097" name="Line 23"/>
              <p:cNvSpPr/>
              <p:nvPr/>
            </p:nvSpPr>
            <p:spPr>
              <a:xfrm>
                <a:off x="2784" y="2592"/>
                <a:ext cx="240" cy="240"/>
              </a:xfrm>
              <a:prstGeom prst="line">
                <a:avLst/>
              </a:prstGeom>
              <a:ln w="12700" cap="flat" cmpd="sng">
                <a:solidFill>
                  <a:schemeClr val="tx1"/>
                </a:solidFill>
                <a:prstDash val="solid"/>
                <a:headEnd type="none" w="med" len="med"/>
                <a:tailEnd type="none" w="med" len="med"/>
              </a:ln>
            </p:spPr>
          </p:sp>
          <p:sp>
            <p:nvSpPr>
              <p:cNvPr id="131098" name="Text Box 24"/>
              <p:cNvSpPr txBox="1"/>
              <p:nvPr/>
            </p:nvSpPr>
            <p:spPr>
              <a:xfrm>
                <a:off x="2793" y="3168"/>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a:t>
                </a:r>
              </a:p>
            </p:txBody>
          </p:sp>
          <p:sp>
            <p:nvSpPr>
              <p:cNvPr id="131099" name="Text Box 25"/>
              <p:cNvSpPr txBox="1"/>
              <p:nvPr/>
            </p:nvSpPr>
            <p:spPr>
              <a:xfrm>
                <a:off x="3072" y="2553"/>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31100" name="Text Box 26"/>
              <p:cNvSpPr txBox="1"/>
              <p:nvPr/>
            </p:nvSpPr>
            <p:spPr>
              <a:xfrm>
                <a:off x="3456" y="2544"/>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31101" name="Text Box 27"/>
              <p:cNvSpPr txBox="1"/>
              <p:nvPr/>
            </p:nvSpPr>
            <p:spPr>
              <a:xfrm>
                <a:off x="3840" y="2544"/>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31102" name="Text Box 28"/>
              <p:cNvSpPr txBox="1"/>
              <p:nvPr/>
            </p:nvSpPr>
            <p:spPr>
              <a:xfrm>
                <a:off x="4224" y="2544"/>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31103" name="Text Box 29"/>
              <p:cNvSpPr txBox="1"/>
              <p:nvPr/>
            </p:nvSpPr>
            <p:spPr>
              <a:xfrm>
                <a:off x="2785" y="2400"/>
                <a:ext cx="37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BC</a:t>
                </a:r>
              </a:p>
            </p:txBody>
          </p:sp>
          <p:sp>
            <p:nvSpPr>
              <p:cNvPr id="131104" name="Text Box 30"/>
              <p:cNvSpPr txBox="1"/>
              <p:nvPr/>
            </p:nvSpPr>
            <p:spPr>
              <a:xfrm>
                <a:off x="2640" y="2592"/>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a:t>
                </a:r>
              </a:p>
            </p:txBody>
          </p:sp>
        </p:grpSp>
        <p:sp>
          <p:nvSpPr>
            <p:cNvPr id="131079" name="Text Box 31"/>
            <p:cNvSpPr txBox="1"/>
            <p:nvPr/>
          </p:nvSpPr>
          <p:spPr>
            <a:xfrm>
              <a:off x="2596" y="3833"/>
              <a:ext cx="309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黑体" panose="02010609060101010101" pitchFamily="49" charset="-122"/>
                  <a:ea typeface="黑体" panose="02010609060101010101" pitchFamily="49" charset="-122"/>
                </a:rPr>
                <a:t>Y(A,B,C)=∑m(1,2,3,7)</a:t>
              </a:r>
              <a:r>
                <a:rPr lang="zh-CN" altLang="en-US" sz="2400" dirty="0">
                  <a:latin typeface="黑体" panose="02010609060101010101" pitchFamily="49" charset="-122"/>
                  <a:ea typeface="黑体" panose="02010609060101010101" pitchFamily="49" charset="-122"/>
                </a:rPr>
                <a:t>的卡诺图</a:t>
              </a:r>
              <a:r>
                <a:rPr lang="zh-CN" altLang="en-US" sz="2000" dirty="0">
                  <a:latin typeface="宋体" panose="02010600030101010101" pitchFamily="2" charset="-122"/>
                  <a:ea typeface="黑体" panose="02010609060101010101" pitchFamily="49" charset="-122"/>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082">
                                            <p:txEl>
                                              <p:pRg st="1" end="1"/>
                                            </p:txEl>
                                          </p:spTgt>
                                        </p:tgtEl>
                                        <p:attrNameLst>
                                          <p:attrName>style.visibility</p:attrName>
                                        </p:attrNameLst>
                                      </p:cBhvr>
                                      <p:to>
                                        <p:strVal val="visible"/>
                                      </p:to>
                                    </p:set>
                                    <p:animEffect transition="in" filter="blinds(horizontal)">
                                      <p:cBhvr>
                                        <p:cTn id="7" dur="500"/>
                                        <p:tgtEl>
                                          <p:spTgt spid="17408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082">
                                            <p:txEl>
                                              <p:pRg st="2" end="2"/>
                                            </p:txEl>
                                          </p:spTgt>
                                        </p:tgtEl>
                                        <p:attrNameLst>
                                          <p:attrName>style.visibility</p:attrName>
                                        </p:attrNameLst>
                                      </p:cBhvr>
                                      <p:to>
                                        <p:strVal val="visible"/>
                                      </p:to>
                                    </p:set>
                                    <p:animEffect transition="in" filter="blinds(horizontal)">
                                      <p:cBhvr>
                                        <p:cTn id="12" dur="500"/>
                                        <p:tgtEl>
                                          <p:spTgt spid="17408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082">
                                            <p:txEl>
                                              <p:pRg st="3" end="3"/>
                                            </p:txEl>
                                          </p:spTgt>
                                        </p:tgtEl>
                                        <p:attrNameLst>
                                          <p:attrName>style.visibility</p:attrName>
                                        </p:attrNameLst>
                                      </p:cBhvr>
                                      <p:to>
                                        <p:strVal val="visible"/>
                                      </p:to>
                                    </p:set>
                                    <p:animEffect transition="in" filter="blinds(horizontal)">
                                      <p:cBhvr>
                                        <p:cTn id="17" dur="500"/>
                                        <p:tgtEl>
                                          <p:spTgt spid="17408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4082">
                                            <p:txEl>
                                              <p:pRg st="4" end="4"/>
                                            </p:txEl>
                                          </p:spTgt>
                                        </p:tgtEl>
                                        <p:attrNameLst>
                                          <p:attrName>style.visibility</p:attrName>
                                        </p:attrNameLst>
                                      </p:cBhvr>
                                      <p:to>
                                        <p:strVal val="visible"/>
                                      </p:to>
                                    </p:set>
                                    <p:animEffect transition="in" filter="blinds(horizontal)">
                                      <p:cBhvr>
                                        <p:cTn id="22" dur="500"/>
                                        <p:tgtEl>
                                          <p:spTgt spid="17408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4083"/>
                                        </p:tgtEl>
                                        <p:attrNameLst>
                                          <p:attrName>style.visibility</p:attrName>
                                        </p:attrNameLst>
                                      </p:cBhvr>
                                      <p:to>
                                        <p:strVal val="visible"/>
                                      </p:to>
                                    </p:set>
                                    <p:anim calcmode="lin" valueType="num">
                                      <p:cBhvr additive="base">
                                        <p:cTn id="27" dur="500" fill="hold"/>
                                        <p:tgtEl>
                                          <p:spTgt spid="174083"/>
                                        </p:tgtEl>
                                        <p:attrNameLst>
                                          <p:attrName>ppt_x</p:attrName>
                                        </p:attrNameLst>
                                      </p:cBhvr>
                                      <p:tavLst>
                                        <p:tav tm="0">
                                          <p:val>
                                            <p:strVal val="#ppt_x"/>
                                          </p:val>
                                        </p:tav>
                                        <p:tav tm="100000">
                                          <p:val>
                                            <p:strVal val="#ppt_x"/>
                                          </p:val>
                                        </p:tav>
                                      </p:tavLst>
                                    </p:anim>
                                    <p:anim calcmode="lin" valueType="num">
                                      <p:cBhvr additive="base">
                                        <p:cTn id="28" dur="500" fill="hold"/>
                                        <p:tgtEl>
                                          <p:spTgt spid="174083"/>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fill="hold" nodeType="afterEffect">
                                  <p:stCondLst>
                                    <p:cond delay="0"/>
                                  </p:stCondLst>
                                  <p:childTnLst>
                                    <p:set>
                                      <p:cBhvr>
                                        <p:cTn id="31" dur="1" fill="hold">
                                          <p:stCondLst>
                                            <p:cond delay="0"/>
                                          </p:stCondLst>
                                        </p:cTn>
                                        <p:tgtEl>
                                          <p:spTgt spid="174084"/>
                                        </p:tgtEl>
                                        <p:attrNameLst>
                                          <p:attrName>style.visibility</p:attrName>
                                        </p:attrNameLst>
                                      </p:cBhvr>
                                      <p:to>
                                        <p:strVal val="visible"/>
                                      </p:to>
                                    </p:set>
                                    <p:anim calcmode="lin" valueType="num">
                                      <p:cBhvr additive="base">
                                        <p:cTn id="32" dur="500" fill="hold"/>
                                        <p:tgtEl>
                                          <p:spTgt spid="174084"/>
                                        </p:tgtEl>
                                        <p:attrNameLst>
                                          <p:attrName>ppt_x</p:attrName>
                                        </p:attrNameLst>
                                      </p:cBhvr>
                                      <p:tavLst>
                                        <p:tav tm="0">
                                          <p:val>
                                            <p:strVal val="#ppt_x"/>
                                          </p:val>
                                        </p:tav>
                                        <p:tav tm="100000">
                                          <p:val>
                                            <p:strVal val="#ppt_x"/>
                                          </p:val>
                                        </p:tav>
                                      </p:tavLst>
                                    </p:anim>
                                    <p:anim calcmode="lin" valueType="num">
                                      <p:cBhvr additive="base">
                                        <p:cTn id="33" dur="500" fill="hold"/>
                                        <p:tgtEl>
                                          <p:spTgt spid="174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4"/>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98</a:t>
            </a:fld>
            <a:r>
              <a:rPr lang="zh-CN" altLang="en-US" sz="1400" dirty="0">
                <a:ea typeface="楷体_GB2312"/>
              </a:rPr>
              <a:t>）</a:t>
            </a:r>
          </a:p>
        </p:txBody>
      </p:sp>
      <p:grpSp>
        <p:nvGrpSpPr>
          <p:cNvPr id="175197" name="Group 93"/>
          <p:cNvGrpSpPr/>
          <p:nvPr/>
        </p:nvGrpSpPr>
        <p:grpSpPr>
          <a:xfrm>
            <a:off x="254000" y="1452563"/>
            <a:ext cx="8640763" cy="539750"/>
            <a:chOff x="169" y="220"/>
            <a:chExt cx="5443" cy="340"/>
          </a:xfrm>
        </p:grpSpPr>
        <p:sp>
          <p:nvSpPr>
            <p:cNvPr id="132185" name="Text Box 43"/>
            <p:cNvSpPr txBox="1"/>
            <p:nvPr/>
          </p:nvSpPr>
          <p:spPr>
            <a:xfrm>
              <a:off x="169" y="241"/>
              <a:ext cx="5443"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宋体" panose="02010600030101010101" pitchFamily="2" charset="-122"/>
                  <a:ea typeface="楷体_GB2312"/>
                </a:rPr>
                <a:t>  </a:t>
              </a:r>
              <a:r>
                <a:rPr lang="zh-CN" altLang="en-US" sz="2800" b="1" dirty="0">
                  <a:latin typeface="黑体" panose="02010609060101010101" pitchFamily="49" charset="-122"/>
                  <a:ea typeface="黑体" panose="02010609060101010101" pitchFamily="49" charset="-122"/>
                </a:rPr>
                <a:t>例</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：画出函数                 的卡诺图。</a:t>
              </a:r>
            </a:p>
          </p:txBody>
        </p:sp>
        <p:graphicFrame>
          <p:nvGraphicFramePr>
            <p:cNvPr id="132186" name="Object 44"/>
            <p:cNvGraphicFramePr>
              <a:graphicFrameLocks noChangeAspect="1"/>
            </p:cNvGraphicFramePr>
            <p:nvPr/>
          </p:nvGraphicFramePr>
          <p:xfrm>
            <a:off x="1845" y="220"/>
            <a:ext cx="1861" cy="340"/>
          </p:xfrm>
          <a:graphic>
            <a:graphicData uri="http://schemas.openxmlformats.org/presentationml/2006/ole">
              <mc:AlternateContent xmlns:mc="http://schemas.openxmlformats.org/markup-compatibility/2006">
                <mc:Choice xmlns:v="urn:schemas-microsoft-com:vml" Requires="v">
                  <p:oleObj spid="_x0000_s45061" r:id="rId3" imgW="22821900" imgH="4171950" progId="Equation.3">
                    <p:embed/>
                  </p:oleObj>
                </mc:Choice>
                <mc:Fallback>
                  <p:oleObj r:id="rId3" imgW="22821900" imgH="4171950" progId="Equation.3">
                    <p:embed/>
                    <p:pic>
                      <p:nvPicPr>
                        <p:cNvPr id="0" name="图片 3185"/>
                        <p:cNvPicPr/>
                        <p:nvPr/>
                      </p:nvPicPr>
                      <p:blipFill>
                        <a:blip r:embed="rId4"/>
                        <a:stretch>
                          <a:fillRect/>
                        </a:stretch>
                      </p:blipFill>
                      <p:spPr>
                        <a:xfrm>
                          <a:off x="1845" y="220"/>
                          <a:ext cx="1861" cy="340"/>
                        </a:xfrm>
                        <a:prstGeom prst="rect">
                          <a:avLst/>
                        </a:prstGeom>
                        <a:noFill/>
                        <a:ln w="38100">
                          <a:noFill/>
                          <a:miter/>
                        </a:ln>
                      </p:spPr>
                    </p:pic>
                  </p:oleObj>
                </mc:Fallback>
              </mc:AlternateContent>
            </a:graphicData>
          </a:graphic>
        </p:graphicFrame>
      </p:grpSp>
      <p:sp>
        <p:nvSpPr>
          <p:cNvPr id="175190" name="Text Box 86"/>
          <p:cNvSpPr txBox="1"/>
          <p:nvPr/>
        </p:nvSpPr>
        <p:spPr>
          <a:xfrm>
            <a:off x="255588" y="931863"/>
            <a:ext cx="8510587" cy="42703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宋体" panose="02010600030101010101" pitchFamily="2" charset="-122"/>
                <a:ea typeface="楷体_GB2312"/>
              </a:rPr>
              <a:t>  </a:t>
            </a:r>
            <a:r>
              <a:rPr lang="zh-CN" altLang="en-US" sz="2800" b="1" dirty="0">
                <a:latin typeface="黑体" panose="02010609060101010101" pitchFamily="49" charset="-122"/>
                <a:ea typeface="黑体" panose="02010609060101010101" pitchFamily="49" charset="-122"/>
              </a:rPr>
              <a:t>解：如图</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所示</a:t>
            </a:r>
          </a:p>
        </p:txBody>
      </p:sp>
      <p:grpSp>
        <p:nvGrpSpPr>
          <p:cNvPr id="132101" name="Group 92"/>
          <p:cNvGrpSpPr/>
          <p:nvPr/>
        </p:nvGrpSpPr>
        <p:grpSpPr>
          <a:xfrm>
            <a:off x="257175" y="377825"/>
            <a:ext cx="8640763" cy="538163"/>
            <a:chOff x="133" y="1162"/>
            <a:chExt cx="5443" cy="339"/>
          </a:xfrm>
        </p:grpSpPr>
        <p:sp>
          <p:nvSpPr>
            <p:cNvPr id="132183" name="Text Box 84"/>
            <p:cNvSpPr txBox="1"/>
            <p:nvPr/>
          </p:nvSpPr>
          <p:spPr>
            <a:xfrm>
              <a:off x="133" y="1183"/>
              <a:ext cx="5443"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宋体" panose="02010600030101010101" pitchFamily="2" charset="-122"/>
                  <a:ea typeface="楷体_GB2312"/>
                </a:rPr>
                <a:t>  </a:t>
              </a:r>
              <a:r>
                <a:rPr lang="zh-CN" altLang="en-US" sz="2800" b="1" dirty="0">
                  <a:latin typeface="黑体" panose="02010609060101010101" pitchFamily="49" charset="-122"/>
                  <a:ea typeface="黑体" panose="02010609060101010101" pitchFamily="49" charset="-122"/>
                </a:rPr>
                <a:t>例</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：画出函数                的卡诺图。</a:t>
              </a:r>
            </a:p>
          </p:txBody>
        </p:sp>
        <p:graphicFrame>
          <p:nvGraphicFramePr>
            <p:cNvPr id="132184" name="Object 91"/>
            <p:cNvGraphicFramePr>
              <a:graphicFrameLocks noChangeAspect="1"/>
            </p:cNvGraphicFramePr>
            <p:nvPr/>
          </p:nvGraphicFramePr>
          <p:xfrm>
            <a:off x="1826" y="1162"/>
            <a:ext cx="1715" cy="339"/>
          </p:xfrm>
          <a:graphic>
            <a:graphicData uri="http://schemas.openxmlformats.org/presentationml/2006/ole">
              <mc:AlternateContent xmlns:mc="http://schemas.openxmlformats.org/markup-compatibility/2006">
                <mc:Choice xmlns:v="urn:schemas-microsoft-com:vml" Requires="v">
                  <p:oleObj spid="_x0000_s45062" r:id="rId5" imgW="21069300" imgH="4171950" progId="Equation.3">
                    <p:embed/>
                  </p:oleObj>
                </mc:Choice>
                <mc:Fallback>
                  <p:oleObj r:id="rId5" imgW="21069300" imgH="4171950" progId="Equation.3">
                    <p:embed/>
                    <p:pic>
                      <p:nvPicPr>
                        <p:cNvPr id="0" name="图片 3186"/>
                        <p:cNvPicPr/>
                        <p:nvPr/>
                      </p:nvPicPr>
                      <p:blipFill>
                        <a:blip r:embed="rId6"/>
                        <a:stretch>
                          <a:fillRect/>
                        </a:stretch>
                      </p:blipFill>
                      <p:spPr>
                        <a:xfrm>
                          <a:off x="1826" y="1162"/>
                          <a:ext cx="1715" cy="339"/>
                        </a:xfrm>
                        <a:prstGeom prst="rect">
                          <a:avLst/>
                        </a:prstGeom>
                        <a:noFill/>
                        <a:ln w="38100">
                          <a:noFill/>
                          <a:miter/>
                        </a:ln>
                      </p:spPr>
                    </p:pic>
                  </p:oleObj>
                </mc:Fallback>
              </mc:AlternateContent>
            </a:graphicData>
          </a:graphic>
        </p:graphicFrame>
      </p:grpSp>
      <p:sp>
        <p:nvSpPr>
          <p:cNvPr id="175198" name="Text Box 94"/>
          <p:cNvSpPr txBox="1"/>
          <p:nvPr/>
        </p:nvSpPr>
        <p:spPr>
          <a:xfrm>
            <a:off x="269875" y="2020888"/>
            <a:ext cx="8510588" cy="42703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宋体" panose="02010600030101010101" pitchFamily="2" charset="-122"/>
                <a:ea typeface="楷体_GB2312"/>
              </a:rPr>
              <a:t>  </a:t>
            </a:r>
            <a:r>
              <a:rPr lang="zh-CN" altLang="en-US" sz="2800" b="1" dirty="0">
                <a:latin typeface="黑体" panose="02010609060101010101" pitchFamily="49" charset="-122"/>
                <a:ea typeface="黑体" panose="02010609060101010101" pitchFamily="49" charset="-122"/>
              </a:rPr>
              <a:t>解：如图</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所示</a:t>
            </a:r>
          </a:p>
        </p:txBody>
      </p:sp>
      <p:grpSp>
        <p:nvGrpSpPr>
          <p:cNvPr id="175203" name="Group 99"/>
          <p:cNvGrpSpPr/>
          <p:nvPr/>
        </p:nvGrpSpPr>
        <p:grpSpPr>
          <a:xfrm>
            <a:off x="463550" y="2855913"/>
            <a:ext cx="3659188" cy="3336925"/>
            <a:chOff x="292" y="1799"/>
            <a:chExt cx="2305" cy="2102"/>
          </a:xfrm>
        </p:grpSpPr>
        <p:grpSp>
          <p:nvGrpSpPr>
            <p:cNvPr id="132144" name="Group 2"/>
            <p:cNvGrpSpPr/>
            <p:nvPr/>
          </p:nvGrpSpPr>
          <p:grpSpPr>
            <a:xfrm>
              <a:off x="292" y="1799"/>
              <a:ext cx="2305" cy="1758"/>
              <a:chOff x="336" y="1248"/>
              <a:chExt cx="2305" cy="1758"/>
            </a:xfrm>
          </p:grpSpPr>
          <p:sp>
            <p:nvSpPr>
              <p:cNvPr id="132146" name="Rectangle 3"/>
              <p:cNvSpPr/>
              <p:nvPr/>
            </p:nvSpPr>
            <p:spPr>
              <a:xfrm>
                <a:off x="2183" y="2680"/>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2147" name="Rectangle 4"/>
              <p:cNvSpPr/>
              <p:nvPr/>
            </p:nvSpPr>
            <p:spPr>
              <a:xfrm>
                <a:off x="1724" y="2680"/>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2148" name="Rectangle 5"/>
              <p:cNvSpPr/>
              <p:nvPr/>
            </p:nvSpPr>
            <p:spPr>
              <a:xfrm>
                <a:off x="1266" y="2680"/>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2149" name="Rectangle 6"/>
              <p:cNvSpPr/>
              <p:nvPr/>
            </p:nvSpPr>
            <p:spPr>
              <a:xfrm>
                <a:off x="807" y="2680"/>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2150" name="Rectangle 7"/>
              <p:cNvSpPr/>
              <p:nvPr/>
            </p:nvSpPr>
            <p:spPr>
              <a:xfrm>
                <a:off x="2183" y="2354"/>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2151" name="Rectangle 8"/>
              <p:cNvSpPr/>
              <p:nvPr/>
            </p:nvSpPr>
            <p:spPr>
              <a:xfrm>
                <a:off x="1724" y="2354"/>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2152" name="Rectangle 9"/>
              <p:cNvSpPr/>
              <p:nvPr/>
            </p:nvSpPr>
            <p:spPr>
              <a:xfrm>
                <a:off x="1266" y="2354"/>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2153" name="Rectangle 10"/>
              <p:cNvSpPr/>
              <p:nvPr/>
            </p:nvSpPr>
            <p:spPr>
              <a:xfrm>
                <a:off x="807" y="2354"/>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2154" name="Rectangle 11"/>
              <p:cNvSpPr/>
              <p:nvPr/>
            </p:nvSpPr>
            <p:spPr>
              <a:xfrm>
                <a:off x="2183" y="2028"/>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2155" name="Rectangle 12"/>
              <p:cNvSpPr/>
              <p:nvPr/>
            </p:nvSpPr>
            <p:spPr>
              <a:xfrm>
                <a:off x="2183" y="1702"/>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2156" name="Rectangle 13"/>
              <p:cNvSpPr/>
              <p:nvPr/>
            </p:nvSpPr>
            <p:spPr>
              <a:xfrm>
                <a:off x="1724" y="2028"/>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2157" name="Rectangle 14"/>
              <p:cNvSpPr/>
              <p:nvPr/>
            </p:nvSpPr>
            <p:spPr>
              <a:xfrm>
                <a:off x="1724" y="1702"/>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dirty="0">
                  <a:solidFill>
                    <a:srgbClr val="FF3300"/>
                  </a:solidFill>
                  <a:ea typeface="楷体_GB2312"/>
                </a:endParaRPr>
              </a:p>
            </p:txBody>
          </p:sp>
          <p:sp>
            <p:nvSpPr>
              <p:cNvPr id="132158" name="Rectangle 15"/>
              <p:cNvSpPr/>
              <p:nvPr/>
            </p:nvSpPr>
            <p:spPr>
              <a:xfrm>
                <a:off x="1266" y="2028"/>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 </a:t>
                </a:r>
              </a:p>
            </p:txBody>
          </p:sp>
          <p:sp>
            <p:nvSpPr>
              <p:cNvPr id="132159" name="Rectangle 16"/>
              <p:cNvSpPr/>
              <p:nvPr/>
            </p:nvSpPr>
            <p:spPr>
              <a:xfrm>
                <a:off x="807" y="2028"/>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32160" name="Rectangle 17"/>
              <p:cNvSpPr/>
              <p:nvPr/>
            </p:nvSpPr>
            <p:spPr>
              <a:xfrm>
                <a:off x="1266" y="1702"/>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2161" name="Rectangle 18"/>
              <p:cNvSpPr/>
              <p:nvPr/>
            </p:nvSpPr>
            <p:spPr>
              <a:xfrm>
                <a:off x="807" y="1702"/>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 </a:t>
                </a:r>
              </a:p>
            </p:txBody>
          </p:sp>
          <p:sp>
            <p:nvSpPr>
              <p:cNvPr id="132162" name="Line 19"/>
              <p:cNvSpPr/>
              <p:nvPr/>
            </p:nvSpPr>
            <p:spPr>
              <a:xfrm>
                <a:off x="807" y="1702"/>
                <a:ext cx="1834" cy="0"/>
              </a:xfrm>
              <a:prstGeom prst="line">
                <a:avLst/>
              </a:prstGeom>
              <a:ln w="12700" cap="sq" cmpd="sng">
                <a:solidFill>
                  <a:schemeClr val="tx1"/>
                </a:solidFill>
                <a:prstDash val="solid"/>
                <a:headEnd type="none" w="med" len="med"/>
                <a:tailEnd type="none" w="med" len="med"/>
              </a:ln>
            </p:spPr>
          </p:sp>
          <p:sp>
            <p:nvSpPr>
              <p:cNvPr id="132163" name="Line 20"/>
              <p:cNvSpPr/>
              <p:nvPr/>
            </p:nvSpPr>
            <p:spPr>
              <a:xfrm>
                <a:off x="807" y="2028"/>
                <a:ext cx="1834" cy="0"/>
              </a:xfrm>
              <a:prstGeom prst="line">
                <a:avLst/>
              </a:prstGeom>
              <a:ln w="12700" cap="flat" cmpd="sng">
                <a:solidFill>
                  <a:schemeClr val="tx1"/>
                </a:solidFill>
                <a:prstDash val="solid"/>
                <a:headEnd type="none" w="med" len="med"/>
                <a:tailEnd type="none" w="med" len="med"/>
              </a:ln>
            </p:spPr>
          </p:sp>
          <p:sp>
            <p:nvSpPr>
              <p:cNvPr id="132164" name="Line 21"/>
              <p:cNvSpPr/>
              <p:nvPr/>
            </p:nvSpPr>
            <p:spPr>
              <a:xfrm>
                <a:off x="807" y="3006"/>
                <a:ext cx="1834" cy="0"/>
              </a:xfrm>
              <a:prstGeom prst="line">
                <a:avLst/>
              </a:prstGeom>
              <a:ln w="12700" cap="sq" cmpd="sng">
                <a:solidFill>
                  <a:schemeClr val="tx1"/>
                </a:solidFill>
                <a:prstDash val="solid"/>
                <a:headEnd type="none" w="med" len="med"/>
                <a:tailEnd type="none" w="med" len="med"/>
              </a:ln>
            </p:spPr>
          </p:sp>
          <p:sp>
            <p:nvSpPr>
              <p:cNvPr id="132165" name="Line 22"/>
              <p:cNvSpPr/>
              <p:nvPr/>
            </p:nvSpPr>
            <p:spPr>
              <a:xfrm>
                <a:off x="807" y="1702"/>
                <a:ext cx="0" cy="1304"/>
              </a:xfrm>
              <a:prstGeom prst="line">
                <a:avLst/>
              </a:prstGeom>
              <a:ln w="12700" cap="sq" cmpd="sng">
                <a:solidFill>
                  <a:schemeClr val="tx1"/>
                </a:solidFill>
                <a:prstDash val="solid"/>
                <a:headEnd type="none" w="med" len="med"/>
                <a:tailEnd type="none" w="med" len="med"/>
              </a:ln>
            </p:spPr>
          </p:sp>
          <p:sp>
            <p:nvSpPr>
              <p:cNvPr id="132166" name="Line 23"/>
              <p:cNvSpPr/>
              <p:nvPr/>
            </p:nvSpPr>
            <p:spPr>
              <a:xfrm>
                <a:off x="1266" y="1702"/>
                <a:ext cx="0" cy="1304"/>
              </a:xfrm>
              <a:prstGeom prst="line">
                <a:avLst/>
              </a:prstGeom>
              <a:ln w="12700" cap="flat" cmpd="sng">
                <a:solidFill>
                  <a:schemeClr val="tx1"/>
                </a:solidFill>
                <a:prstDash val="solid"/>
                <a:headEnd type="none" w="med" len="med"/>
                <a:tailEnd type="none" w="med" len="med"/>
              </a:ln>
            </p:spPr>
          </p:sp>
          <p:sp>
            <p:nvSpPr>
              <p:cNvPr id="132167" name="Line 24"/>
              <p:cNvSpPr/>
              <p:nvPr/>
            </p:nvSpPr>
            <p:spPr>
              <a:xfrm>
                <a:off x="2641" y="1702"/>
                <a:ext cx="0" cy="1304"/>
              </a:xfrm>
              <a:prstGeom prst="line">
                <a:avLst/>
              </a:prstGeom>
              <a:ln w="12700" cap="sq" cmpd="sng">
                <a:solidFill>
                  <a:schemeClr val="tx1"/>
                </a:solidFill>
                <a:prstDash val="solid"/>
                <a:headEnd type="none" w="med" len="med"/>
                <a:tailEnd type="none" w="med" len="med"/>
              </a:ln>
            </p:spPr>
          </p:sp>
          <p:sp>
            <p:nvSpPr>
              <p:cNvPr id="132168" name="Line 25"/>
              <p:cNvSpPr/>
              <p:nvPr/>
            </p:nvSpPr>
            <p:spPr>
              <a:xfrm>
                <a:off x="1724" y="1702"/>
                <a:ext cx="0" cy="1304"/>
              </a:xfrm>
              <a:prstGeom prst="line">
                <a:avLst/>
              </a:prstGeom>
              <a:ln w="12700" cap="flat" cmpd="sng">
                <a:solidFill>
                  <a:schemeClr val="tx1"/>
                </a:solidFill>
                <a:prstDash val="solid"/>
                <a:headEnd type="none" w="med" len="med"/>
                <a:tailEnd type="none" w="med" len="med"/>
              </a:ln>
            </p:spPr>
          </p:sp>
          <p:sp>
            <p:nvSpPr>
              <p:cNvPr id="132169" name="Line 26"/>
              <p:cNvSpPr/>
              <p:nvPr/>
            </p:nvSpPr>
            <p:spPr>
              <a:xfrm>
                <a:off x="2183" y="1702"/>
                <a:ext cx="0" cy="1304"/>
              </a:xfrm>
              <a:prstGeom prst="line">
                <a:avLst/>
              </a:prstGeom>
              <a:ln w="12700" cap="flat" cmpd="sng">
                <a:solidFill>
                  <a:schemeClr val="tx1"/>
                </a:solidFill>
                <a:prstDash val="solid"/>
                <a:headEnd type="none" w="med" len="med"/>
                <a:tailEnd type="none" w="med" len="med"/>
              </a:ln>
            </p:spPr>
          </p:sp>
          <p:sp>
            <p:nvSpPr>
              <p:cNvPr id="132170" name="Line 27"/>
              <p:cNvSpPr/>
              <p:nvPr/>
            </p:nvSpPr>
            <p:spPr>
              <a:xfrm>
                <a:off x="807" y="2354"/>
                <a:ext cx="1834" cy="0"/>
              </a:xfrm>
              <a:prstGeom prst="line">
                <a:avLst/>
              </a:prstGeom>
              <a:ln w="12700" cap="flat" cmpd="sng">
                <a:solidFill>
                  <a:schemeClr val="tx1"/>
                </a:solidFill>
                <a:prstDash val="solid"/>
                <a:headEnd type="none" w="med" len="med"/>
                <a:tailEnd type="none" w="med" len="med"/>
              </a:ln>
            </p:spPr>
          </p:sp>
          <p:sp>
            <p:nvSpPr>
              <p:cNvPr id="132171" name="Line 28"/>
              <p:cNvSpPr/>
              <p:nvPr/>
            </p:nvSpPr>
            <p:spPr>
              <a:xfrm>
                <a:off x="807" y="2680"/>
                <a:ext cx="1834" cy="0"/>
              </a:xfrm>
              <a:prstGeom prst="line">
                <a:avLst/>
              </a:prstGeom>
              <a:ln w="12700" cap="flat" cmpd="sng">
                <a:solidFill>
                  <a:schemeClr val="tx1"/>
                </a:solidFill>
                <a:prstDash val="solid"/>
                <a:headEnd type="none" w="med" len="med"/>
                <a:tailEnd type="none" w="med" len="med"/>
              </a:ln>
            </p:spPr>
          </p:sp>
          <p:sp>
            <p:nvSpPr>
              <p:cNvPr id="132172" name="Line 29"/>
              <p:cNvSpPr/>
              <p:nvPr/>
            </p:nvSpPr>
            <p:spPr>
              <a:xfrm>
                <a:off x="566" y="1462"/>
                <a:ext cx="240" cy="240"/>
              </a:xfrm>
              <a:prstGeom prst="line">
                <a:avLst/>
              </a:prstGeom>
              <a:ln w="12700" cap="flat" cmpd="sng">
                <a:solidFill>
                  <a:schemeClr val="tx1"/>
                </a:solidFill>
                <a:prstDash val="solid"/>
                <a:headEnd type="none" w="med" len="med"/>
                <a:tailEnd type="none" w="med" len="med"/>
              </a:ln>
            </p:spPr>
          </p:sp>
          <p:sp>
            <p:nvSpPr>
              <p:cNvPr id="132173" name="Text Box 30"/>
              <p:cNvSpPr txBox="1"/>
              <p:nvPr/>
            </p:nvSpPr>
            <p:spPr>
              <a:xfrm>
                <a:off x="864" y="1428"/>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32174" name="Text Box 31"/>
              <p:cNvSpPr txBox="1"/>
              <p:nvPr/>
            </p:nvSpPr>
            <p:spPr>
              <a:xfrm>
                <a:off x="1344" y="1419"/>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32175" name="Text Box 32"/>
              <p:cNvSpPr txBox="1"/>
              <p:nvPr/>
            </p:nvSpPr>
            <p:spPr>
              <a:xfrm>
                <a:off x="1803" y="1422"/>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32176" name="Text Box 33"/>
              <p:cNvSpPr txBox="1"/>
              <p:nvPr/>
            </p:nvSpPr>
            <p:spPr>
              <a:xfrm>
                <a:off x="2248" y="1410"/>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32177" name="Text Box 34"/>
              <p:cNvSpPr txBox="1"/>
              <p:nvPr/>
            </p:nvSpPr>
            <p:spPr>
              <a:xfrm>
                <a:off x="577" y="1248"/>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CD</a:t>
                </a:r>
              </a:p>
            </p:txBody>
          </p:sp>
          <p:sp>
            <p:nvSpPr>
              <p:cNvPr id="132178" name="Text Box 35"/>
              <p:cNvSpPr txBox="1"/>
              <p:nvPr/>
            </p:nvSpPr>
            <p:spPr>
              <a:xfrm>
                <a:off x="336" y="1488"/>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AB</a:t>
                </a:r>
              </a:p>
            </p:txBody>
          </p:sp>
          <p:sp>
            <p:nvSpPr>
              <p:cNvPr id="132179" name="Text Box 36"/>
              <p:cNvSpPr txBox="1"/>
              <p:nvPr/>
            </p:nvSpPr>
            <p:spPr>
              <a:xfrm>
                <a:off x="480" y="1728"/>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32180" name="Text Box 37"/>
              <p:cNvSpPr txBox="1"/>
              <p:nvPr/>
            </p:nvSpPr>
            <p:spPr>
              <a:xfrm>
                <a:off x="489" y="2064"/>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32181" name="Text Box 38"/>
              <p:cNvSpPr txBox="1"/>
              <p:nvPr/>
            </p:nvSpPr>
            <p:spPr>
              <a:xfrm>
                <a:off x="489" y="240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32182" name="Text Box 39"/>
              <p:cNvSpPr txBox="1"/>
              <p:nvPr/>
            </p:nvSpPr>
            <p:spPr>
              <a:xfrm>
                <a:off x="471" y="2700"/>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grpSp>
        <p:sp>
          <p:nvSpPr>
            <p:cNvPr id="132145" name="Text Box 95"/>
            <p:cNvSpPr txBox="1"/>
            <p:nvPr/>
          </p:nvSpPr>
          <p:spPr>
            <a:xfrm>
              <a:off x="1395" y="3632"/>
              <a:ext cx="552"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800" dirty="0">
                  <a:latin typeface="黑体" panose="02010609060101010101" pitchFamily="49" charset="-122"/>
                  <a:ea typeface="黑体" panose="02010609060101010101" pitchFamily="49" charset="-122"/>
                </a:rPr>
                <a:t>图</a:t>
              </a:r>
              <a:r>
                <a:rPr lang="en-US" altLang="zh-CN" sz="2800" dirty="0">
                  <a:latin typeface="黑体" panose="02010609060101010101" pitchFamily="49" charset="-122"/>
                  <a:ea typeface="黑体" panose="02010609060101010101" pitchFamily="49" charset="-122"/>
                </a:rPr>
                <a:t>1</a:t>
              </a:r>
            </a:p>
          </p:txBody>
        </p:sp>
      </p:grpSp>
      <p:grpSp>
        <p:nvGrpSpPr>
          <p:cNvPr id="175202" name="Group 98"/>
          <p:cNvGrpSpPr/>
          <p:nvPr/>
        </p:nvGrpSpPr>
        <p:grpSpPr>
          <a:xfrm>
            <a:off x="4603750" y="2825750"/>
            <a:ext cx="3659188" cy="3324225"/>
            <a:chOff x="2900" y="1780"/>
            <a:chExt cx="2305" cy="2094"/>
          </a:xfrm>
        </p:grpSpPr>
        <p:grpSp>
          <p:nvGrpSpPr>
            <p:cNvPr id="132105" name="Group 46"/>
            <p:cNvGrpSpPr/>
            <p:nvPr/>
          </p:nvGrpSpPr>
          <p:grpSpPr>
            <a:xfrm>
              <a:off x="2900" y="1780"/>
              <a:ext cx="2305" cy="1758"/>
              <a:chOff x="336" y="1248"/>
              <a:chExt cx="2305" cy="1758"/>
            </a:xfrm>
          </p:grpSpPr>
          <p:sp>
            <p:nvSpPr>
              <p:cNvPr id="132107" name="Rectangle 47"/>
              <p:cNvSpPr/>
              <p:nvPr/>
            </p:nvSpPr>
            <p:spPr>
              <a:xfrm>
                <a:off x="2183" y="2680"/>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2108" name="Rectangle 48"/>
              <p:cNvSpPr/>
              <p:nvPr/>
            </p:nvSpPr>
            <p:spPr>
              <a:xfrm>
                <a:off x="1724" y="2680"/>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2109" name="Rectangle 49"/>
              <p:cNvSpPr/>
              <p:nvPr/>
            </p:nvSpPr>
            <p:spPr>
              <a:xfrm>
                <a:off x="1266" y="2680"/>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2110" name="Rectangle 50"/>
              <p:cNvSpPr/>
              <p:nvPr/>
            </p:nvSpPr>
            <p:spPr>
              <a:xfrm>
                <a:off x="807" y="2680"/>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2111" name="Rectangle 51"/>
              <p:cNvSpPr/>
              <p:nvPr/>
            </p:nvSpPr>
            <p:spPr>
              <a:xfrm>
                <a:off x="2183" y="2354"/>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2112" name="Rectangle 52"/>
              <p:cNvSpPr/>
              <p:nvPr/>
            </p:nvSpPr>
            <p:spPr>
              <a:xfrm>
                <a:off x="1724" y="2354"/>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2113" name="Rectangle 53"/>
              <p:cNvSpPr/>
              <p:nvPr/>
            </p:nvSpPr>
            <p:spPr>
              <a:xfrm>
                <a:off x="1266" y="2354"/>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2114" name="Rectangle 54"/>
              <p:cNvSpPr/>
              <p:nvPr/>
            </p:nvSpPr>
            <p:spPr>
              <a:xfrm>
                <a:off x="807" y="2354"/>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2115" name="Rectangle 55"/>
              <p:cNvSpPr/>
              <p:nvPr/>
            </p:nvSpPr>
            <p:spPr>
              <a:xfrm>
                <a:off x="2183" y="2028"/>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2116" name="Rectangle 56"/>
              <p:cNvSpPr/>
              <p:nvPr/>
            </p:nvSpPr>
            <p:spPr>
              <a:xfrm>
                <a:off x="2183" y="1702"/>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2117" name="Rectangle 57"/>
              <p:cNvSpPr/>
              <p:nvPr/>
            </p:nvSpPr>
            <p:spPr>
              <a:xfrm>
                <a:off x="1724" y="2028"/>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baseline="-30000" dirty="0">
                  <a:ea typeface="楷体_GB2312"/>
                </a:endParaRPr>
              </a:p>
            </p:txBody>
          </p:sp>
          <p:sp>
            <p:nvSpPr>
              <p:cNvPr id="132118" name="Rectangle 58"/>
              <p:cNvSpPr/>
              <p:nvPr/>
            </p:nvSpPr>
            <p:spPr>
              <a:xfrm>
                <a:off x="1724" y="1702"/>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1</a:t>
                </a:r>
                <a:endParaRPr lang="en-US" altLang="zh-CN" sz="2400" dirty="0">
                  <a:solidFill>
                    <a:srgbClr val="FF3300"/>
                  </a:solidFill>
                  <a:ea typeface="楷体_GB2312"/>
                </a:endParaRPr>
              </a:p>
            </p:txBody>
          </p:sp>
          <p:sp>
            <p:nvSpPr>
              <p:cNvPr id="132119" name="Rectangle 59"/>
              <p:cNvSpPr/>
              <p:nvPr/>
            </p:nvSpPr>
            <p:spPr>
              <a:xfrm>
                <a:off x="1266" y="2028"/>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 </a:t>
                </a:r>
              </a:p>
            </p:txBody>
          </p:sp>
          <p:sp>
            <p:nvSpPr>
              <p:cNvPr id="132120" name="Rectangle 60"/>
              <p:cNvSpPr/>
              <p:nvPr/>
            </p:nvSpPr>
            <p:spPr>
              <a:xfrm>
                <a:off x="807" y="2028"/>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 </a:t>
                </a:r>
              </a:p>
            </p:txBody>
          </p:sp>
          <p:sp>
            <p:nvSpPr>
              <p:cNvPr id="132121" name="Rectangle 61"/>
              <p:cNvSpPr/>
              <p:nvPr/>
            </p:nvSpPr>
            <p:spPr>
              <a:xfrm>
                <a:off x="1266" y="1702"/>
                <a:ext cx="458"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a:t>
                </a:r>
                <a:endParaRPr lang="en-US" altLang="zh-CN" sz="2400" baseline="-30000" dirty="0">
                  <a:ea typeface="楷体_GB2312"/>
                </a:endParaRPr>
              </a:p>
            </p:txBody>
          </p:sp>
          <p:sp>
            <p:nvSpPr>
              <p:cNvPr id="132122" name="Rectangle 62"/>
              <p:cNvSpPr/>
              <p:nvPr/>
            </p:nvSpPr>
            <p:spPr>
              <a:xfrm>
                <a:off x="807" y="1702"/>
                <a:ext cx="459" cy="326"/>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ea typeface="楷体_GB2312"/>
                  </a:rPr>
                  <a:t>0 </a:t>
                </a:r>
              </a:p>
            </p:txBody>
          </p:sp>
          <p:sp>
            <p:nvSpPr>
              <p:cNvPr id="132123" name="Line 63"/>
              <p:cNvSpPr/>
              <p:nvPr/>
            </p:nvSpPr>
            <p:spPr>
              <a:xfrm>
                <a:off x="807" y="1702"/>
                <a:ext cx="1834" cy="0"/>
              </a:xfrm>
              <a:prstGeom prst="line">
                <a:avLst/>
              </a:prstGeom>
              <a:ln w="12700" cap="sq" cmpd="sng">
                <a:solidFill>
                  <a:schemeClr val="tx1"/>
                </a:solidFill>
                <a:prstDash val="solid"/>
                <a:headEnd type="none" w="med" len="med"/>
                <a:tailEnd type="none" w="med" len="med"/>
              </a:ln>
            </p:spPr>
          </p:sp>
          <p:sp>
            <p:nvSpPr>
              <p:cNvPr id="132124" name="Line 64"/>
              <p:cNvSpPr/>
              <p:nvPr/>
            </p:nvSpPr>
            <p:spPr>
              <a:xfrm>
                <a:off x="807" y="2028"/>
                <a:ext cx="1834" cy="0"/>
              </a:xfrm>
              <a:prstGeom prst="line">
                <a:avLst/>
              </a:prstGeom>
              <a:ln w="12700" cap="flat" cmpd="sng">
                <a:solidFill>
                  <a:schemeClr val="tx1"/>
                </a:solidFill>
                <a:prstDash val="solid"/>
                <a:headEnd type="none" w="med" len="med"/>
                <a:tailEnd type="none" w="med" len="med"/>
              </a:ln>
            </p:spPr>
          </p:sp>
          <p:sp>
            <p:nvSpPr>
              <p:cNvPr id="132125" name="Line 65"/>
              <p:cNvSpPr/>
              <p:nvPr/>
            </p:nvSpPr>
            <p:spPr>
              <a:xfrm>
                <a:off x="807" y="3006"/>
                <a:ext cx="1834" cy="0"/>
              </a:xfrm>
              <a:prstGeom prst="line">
                <a:avLst/>
              </a:prstGeom>
              <a:ln w="12700" cap="sq" cmpd="sng">
                <a:solidFill>
                  <a:schemeClr val="tx1"/>
                </a:solidFill>
                <a:prstDash val="solid"/>
                <a:headEnd type="none" w="med" len="med"/>
                <a:tailEnd type="none" w="med" len="med"/>
              </a:ln>
            </p:spPr>
          </p:sp>
          <p:sp>
            <p:nvSpPr>
              <p:cNvPr id="132126" name="Line 66"/>
              <p:cNvSpPr/>
              <p:nvPr/>
            </p:nvSpPr>
            <p:spPr>
              <a:xfrm>
                <a:off x="807" y="1702"/>
                <a:ext cx="0" cy="1304"/>
              </a:xfrm>
              <a:prstGeom prst="line">
                <a:avLst/>
              </a:prstGeom>
              <a:ln w="12700" cap="sq" cmpd="sng">
                <a:solidFill>
                  <a:schemeClr val="tx1"/>
                </a:solidFill>
                <a:prstDash val="solid"/>
                <a:headEnd type="none" w="med" len="med"/>
                <a:tailEnd type="none" w="med" len="med"/>
              </a:ln>
            </p:spPr>
          </p:sp>
          <p:sp>
            <p:nvSpPr>
              <p:cNvPr id="132127" name="Line 67"/>
              <p:cNvSpPr/>
              <p:nvPr/>
            </p:nvSpPr>
            <p:spPr>
              <a:xfrm>
                <a:off x="1266" y="1702"/>
                <a:ext cx="0" cy="1304"/>
              </a:xfrm>
              <a:prstGeom prst="line">
                <a:avLst/>
              </a:prstGeom>
              <a:ln w="12700" cap="flat" cmpd="sng">
                <a:solidFill>
                  <a:schemeClr val="tx1"/>
                </a:solidFill>
                <a:prstDash val="solid"/>
                <a:headEnd type="none" w="med" len="med"/>
                <a:tailEnd type="none" w="med" len="med"/>
              </a:ln>
            </p:spPr>
          </p:sp>
          <p:sp>
            <p:nvSpPr>
              <p:cNvPr id="132128" name="Line 68"/>
              <p:cNvSpPr/>
              <p:nvPr/>
            </p:nvSpPr>
            <p:spPr>
              <a:xfrm>
                <a:off x="2641" y="1702"/>
                <a:ext cx="0" cy="1304"/>
              </a:xfrm>
              <a:prstGeom prst="line">
                <a:avLst/>
              </a:prstGeom>
              <a:ln w="12700" cap="sq" cmpd="sng">
                <a:solidFill>
                  <a:schemeClr val="tx1"/>
                </a:solidFill>
                <a:prstDash val="solid"/>
                <a:headEnd type="none" w="med" len="med"/>
                <a:tailEnd type="none" w="med" len="med"/>
              </a:ln>
            </p:spPr>
          </p:sp>
          <p:sp>
            <p:nvSpPr>
              <p:cNvPr id="132129" name="Line 69"/>
              <p:cNvSpPr/>
              <p:nvPr/>
            </p:nvSpPr>
            <p:spPr>
              <a:xfrm>
                <a:off x="1724" y="1702"/>
                <a:ext cx="0" cy="1304"/>
              </a:xfrm>
              <a:prstGeom prst="line">
                <a:avLst/>
              </a:prstGeom>
              <a:ln w="12700" cap="flat" cmpd="sng">
                <a:solidFill>
                  <a:schemeClr val="tx1"/>
                </a:solidFill>
                <a:prstDash val="solid"/>
                <a:headEnd type="none" w="med" len="med"/>
                <a:tailEnd type="none" w="med" len="med"/>
              </a:ln>
            </p:spPr>
          </p:sp>
          <p:sp>
            <p:nvSpPr>
              <p:cNvPr id="132130" name="Line 70"/>
              <p:cNvSpPr/>
              <p:nvPr/>
            </p:nvSpPr>
            <p:spPr>
              <a:xfrm>
                <a:off x="2183" y="1702"/>
                <a:ext cx="0" cy="1304"/>
              </a:xfrm>
              <a:prstGeom prst="line">
                <a:avLst/>
              </a:prstGeom>
              <a:ln w="12700" cap="flat" cmpd="sng">
                <a:solidFill>
                  <a:schemeClr val="tx1"/>
                </a:solidFill>
                <a:prstDash val="solid"/>
                <a:headEnd type="none" w="med" len="med"/>
                <a:tailEnd type="none" w="med" len="med"/>
              </a:ln>
            </p:spPr>
          </p:sp>
          <p:sp>
            <p:nvSpPr>
              <p:cNvPr id="132131" name="Line 71"/>
              <p:cNvSpPr/>
              <p:nvPr/>
            </p:nvSpPr>
            <p:spPr>
              <a:xfrm>
                <a:off x="807" y="2354"/>
                <a:ext cx="1834" cy="0"/>
              </a:xfrm>
              <a:prstGeom prst="line">
                <a:avLst/>
              </a:prstGeom>
              <a:ln w="12700" cap="flat" cmpd="sng">
                <a:solidFill>
                  <a:schemeClr val="tx1"/>
                </a:solidFill>
                <a:prstDash val="solid"/>
                <a:headEnd type="none" w="med" len="med"/>
                <a:tailEnd type="none" w="med" len="med"/>
              </a:ln>
            </p:spPr>
          </p:sp>
          <p:sp>
            <p:nvSpPr>
              <p:cNvPr id="132132" name="Line 72"/>
              <p:cNvSpPr/>
              <p:nvPr/>
            </p:nvSpPr>
            <p:spPr>
              <a:xfrm>
                <a:off x="807" y="2680"/>
                <a:ext cx="1834" cy="0"/>
              </a:xfrm>
              <a:prstGeom prst="line">
                <a:avLst/>
              </a:prstGeom>
              <a:ln w="12700" cap="flat" cmpd="sng">
                <a:solidFill>
                  <a:schemeClr val="tx1"/>
                </a:solidFill>
                <a:prstDash val="solid"/>
                <a:headEnd type="none" w="med" len="med"/>
                <a:tailEnd type="none" w="med" len="med"/>
              </a:ln>
            </p:spPr>
          </p:sp>
          <p:sp>
            <p:nvSpPr>
              <p:cNvPr id="132133" name="Line 73"/>
              <p:cNvSpPr/>
              <p:nvPr/>
            </p:nvSpPr>
            <p:spPr>
              <a:xfrm>
                <a:off x="566" y="1462"/>
                <a:ext cx="240" cy="240"/>
              </a:xfrm>
              <a:prstGeom prst="line">
                <a:avLst/>
              </a:prstGeom>
              <a:ln w="12700" cap="flat" cmpd="sng">
                <a:solidFill>
                  <a:schemeClr val="tx1"/>
                </a:solidFill>
                <a:prstDash val="solid"/>
                <a:headEnd type="none" w="med" len="med"/>
                <a:tailEnd type="none" w="med" len="med"/>
              </a:ln>
            </p:spPr>
          </p:sp>
          <p:sp>
            <p:nvSpPr>
              <p:cNvPr id="132134" name="Text Box 74"/>
              <p:cNvSpPr txBox="1"/>
              <p:nvPr/>
            </p:nvSpPr>
            <p:spPr>
              <a:xfrm>
                <a:off x="864" y="1428"/>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32135" name="Text Box 75"/>
              <p:cNvSpPr txBox="1"/>
              <p:nvPr/>
            </p:nvSpPr>
            <p:spPr>
              <a:xfrm>
                <a:off x="1344" y="1419"/>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32136" name="Text Box 76"/>
              <p:cNvSpPr txBox="1"/>
              <p:nvPr/>
            </p:nvSpPr>
            <p:spPr>
              <a:xfrm>
                <a:off x="1803" y="1422"/>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32137" name="Text Box 77"/>
              <p:cNvSpPr txBox="1"/>
              <p:nvPr/>
            </p:nvSpPr>
            <p:spPr>
              <a:xfrm>
                <a:off x="2248" y="1410"/>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sp>
            <p:nvSpPr>
              <p:cNvPr id="132138" name="Text Box 78"/>
              <p:cNvSpPr txBox="1"/>
              <p:nvPr/>
            </p:nvSpPr>
            <p:spPr>
              <a:xfrm>
                <a:off x="577" y="1248"/>
                <a:ext cx="38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CD</a:t>
                </a:r>
              </a:p>
            </p:txBody>
          </p:sp>
          <p:sp>
            <p:nvSpPr>
              <p:cNvPr id="132139" name="Text Box 79"/>
              <p:cNvSpPr txBox="1"/>
              <p:nvPr/>
            </p:nvSpPr>
            <p:spPr>
              <a:xfrm>
                <a:off x="336" y="1488"/>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AB</a:t>
                </a:r>
              </a:p>
            </p:txBody>
          </p:sp>
          <p:sp>
            <p:nvSpPr>
              <p:cNvPr id="132140" name="Text Box 80"/>
              <p:cNvSpPr txBox="1"/>
              <p:nvPr/>
            </p:nvSpPr>
            <p:spPr>
              <a:xfrm>
                <a:off x="480" y="1728"/>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00</a:t>
                </a:r>
              </a:p>
            </p:txBody>
          </p:sp>
          <p:sp>
            <p:nvSpPr>
              <p:cNvPr id="132141" name="Text Box 81"/>
              <p:cNvSpPr txBox="1"/>
              <p:nvPr/>
            </p:nvSpPr>
            <p:spPr>
              <a:xfrm>
                <a:off x="489" y="2064"/>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01</a:t>
                </a:r>
              </a:p>
            </p:txBody>
          </p:sp>
          <p:sp>
            <p:nvSpPr>
              <p:cNvPr id="132142" name="Text Box 82"/>
              <p:cNvSpPr txBox="1"/>
              <p:nvPr/>
            </p:nvSpPr>
            <p:spPr>
              <a:xfrm>
                <a:off x="489" y="240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11</a:t>
                </a:r>
              </a:p>
            </p:txBody>
          </p:sp>
          <p:sp>
            <p:nvSpPr>
              <p:cNvPr id="132143" name="Text Box 83"/>
              <p:cNvSpPr txBox="1"/>
              <p:nvPr/>
            </p:nvSpPr>
            <p:spPr>
              <a:xfrm>
                <a:off x="471" y="2700"/>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楷体_GB2312"/>
                  </a:rPr>
                  <a:t>10</a:t>
                </a:r>
              </a:p>
            </p:txBody>
          </p:sp>
        </p:grpSp>
        <p:sp>
          <p:nvSpPr>
            <p:cNvPr id="132106" name="Text Box 96"/>
            <p:cNvSpPr txBox="1"/>
            <p:nvPr/>
          </p:nvSpPr>
          <p:spPr>
            <a:xfrm>
              <a:off x="4019" y="3605"/>
              <a:ext cx="552"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800" dirty="0">
                  <a:latin typeface="黑体" panose="02010609060101010101" pitchFamily="49" charset="-122"/>
                  <a:ea typeface="黑体" panose="02010609060101010101" pitchFamily="49" charset="-122"/>
                </a:rPr>
                <a:t>图</a:t>
              </a:r>
              <a:r>
                <a:rPr lang="en-US" altLang="zh-CN" sz="2800" dirty="0">
                  <a:latin typeface="黑体" panose="02010609060101010101" pitchFamily="49" charset="-122"/>
                  <a:ea typeface="黑体" panose="02010609060101010101" pitchFamily="49" charset="-122"/>
                </a:rPr>
                <a:t>2</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5190"/>
                                        </p:tgtEl>
                                        <p:attrNameLst>
                                          <p:attrName>style.visibility</p:attrName>
                                        </p:attrNameLst>
                                      </p:cBhvr>
                                      <p:to>
                                        <p:strVal val="visible"/>
                                      </p:to>
                                    </p:set>
                                    <p:animEffect transition="in" filter="checkerboard(across)">
                                      <p:cBhvr>
                                        <p:cTn id="7" dur="500"/>
                                        <p:tgtEl>
                                          <p:spTgt spid="1751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5203"/>
                                        </p:tgtEl>
                                        <p:attrNameLst>
                                          <p:attrName>style.visibility</p:attrName>
                                        </p:attrNameLst>
                                      </p:cBhvr>
                                      <p:to>
                                        <p:strVal val="visible"/>
                                      </p:to>
                                    </p:set>
                                    <p:animEffect transition="in" filter="wipe(left)">
                                      <p:cBhvr>
                                        <p:cTn id="12" dur="500"/>
                                        <p:tgtEl>
                                          <p:spTgt spid="17520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5197"/>
                                        </p:tgtEl>
                                        <p:attrNameLst>
                                          <p:attrName>style.visibility</p:attrName>
                                        </p:attrNameLst>
                                      </p:cBhvr>
                                      <p:to>
                                        <p:strVal val="visible"/>
                                      </p:to>
                                    </p:set>
                                    <p:animEffect transition="in" filter="checkerboard(across)">
                                      <p:cBhvr>
                                        <p:cTn id="17" dur="500"/>
                                        <p:tgtEl>
                                          <p:spTgt spid="17519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75198"/>
                                        </p:tgtEl>
                                        <p:attrNameLst>
                                          <p:attrName>style.visibility</p:attrName>
                                        </p:attrNameLst>
                                      </p:cBhvr>
                                      <p:to>
                                        <p:strVal val="visible"/>
                                      </p:to>
                                    </p:set>
                                    <p:animEffect transition="in" filter="checkerboard(across)">
                                      <p:cBhvr>
                                        <p:cTn id="22" dur="500"/>
                                        <p:tgtEl>
                                          <p:spTgt spid="1751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75202"/>
                                        </p:tgtEl>
                                        <p:attrNameLst>
                                          <p:attrName>style.visibility</p:attrName>
                                        </p:attrNameLst>
                                      </p:cBhvr>
                                      <p:to>
                                        <p:strVal val="visible"/>
                                      </p:to>
                                    </p:set>
                                    <p:animEffect transition="in" filter="wipe(up)">
                                      <p:cBhvr>
                                        <p:cTn id="27" dur="500"/>
                                        <p:tgtEl>
                                          <p:spTgt spid="175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90" grpId="0"/>
      <p:bldP spid="17519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p:cNvSpPr txBox="1">
            <a:spLocks noGrp="1"/>
          </p:cNvSpPr>
          <p:nvPr>
            <p:ph type="sldNum" sz="quarter" idx="12"/>
          </p:nvPr>
        </p:nvSpPr>
        <p:spPr>
          <a:ln/>
        </p:spPr>
        <p:txBody>
          <a:bodyPr/>
          <a:lstStyle/>
          <a:p>
            <a:pPr marL="0" indent="0" algn="r" eaLnBrk="1" hangingPunct="1">
              <a:spcBef>
                <a:spcPct val="0"/>
              </a:spcBef>
              <a:buNone/>
            </a:pPr>
            <a:r>
              <a:rPr lang="zh-CN" altLang="en-US" sz="1400" dirty="0">
                <a:ea typeface="楷体_GB2312"/>
              </a:rPr>
              <a:t>（</a:t>
            </a:r>
            <a:r>
              <a:rPr lang="en-US" altLang="zh-CN" sz="1400" dirty="0">
                <a:ea typeface="楷体_GB2312"/>
              </a:rPr>
              <a:t>1-</a:t>
            </a:r>
            <a:fld id="{9A0DB2DC-4C9A-4742-B13C-FB6460FD3503}" type="slidenum">
              <a:rPr lang="en-US" altLang="zh-CN" sz="1400" dirty="0">
                <a:ea typeface="楷体_GB2312"/>
              </a:rPr>
              <a:t>99</a:t>
            </a:fld>
            <a:r>
              <a:rPr lang="zh-CN" altLang="en-US" sz="1400" dirty="0">
                <a:ea typeface="楷体_GB2312"/>
              </a:rPr>
              <a:t>）</a:t>
            </a:r>
          </a:p>
        </p:txBody>
      </p:sp>
      <p:sp>
        <p:nvSpPr>
          <p:cNvPr id="181250" name="Text Box 2"/>
          <p:cNvSpPr txBox="1"/>
          <p:nvPr/>
        </p:nvSpPr>
        <p:spPr>
          <a:xfrm>
            <a:off x="206375" y="1439863"/>
            <a:ext cx="8759825" cy="5173662"/>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eaLnBrk="1" hangingPunct="1">
              <a:spcBef>
                <a:spcPct val="0"/>
              </a:spcBef>
              <a:buNone/>
            </a:pPr>
            <a:r>
              <a:rPr lang="en-US" altLang="zh-CN" sz="2400" b="1" dirty="0">
                <a:solidFill>
                  <a:srgbClr val="FF3300"/>
                </a:solidFill>
                <a:ea typeface="楷体_GB2312"/>
              </a:rPr>
              <a:t>     </a:t>
            </a:r>
            <a:r>
              <a:rPr lang="en-US" altLang="zh-CN" sz="2400" b="1" dirty="0">
                <a:solidFill>
                  <a:schemeClr val="tx2"/>
                </a:solidFill>
                <a:latin typeface="黑体" panose="02010609060101010101" pitchFamily="49" charset="-122"/>
                <a:ea typeface="黑体" panose="02010609060101010101" pitchFamily="49" charset="-122"/>
              </a:rPr>
              <a:t>⑴ </a:t>
            </a:r>
            <a:r>
              <a:rPr lang="zh-CN" altLang="en-US" sz="2400" b="1" dirty="0">
                <a:solidFill>
                  <a:schemeClr val="tx2"/>
                </a:solidFill>
                <a:latin typeface="黑体" panose="02010609060101010101" pitchFamily="49" charset="-122"/>
                <a:ea typeface="黑体" panose="02010609060101010101" pitchFamily="49" charset="-122"/>
              </a:rPr>
              <a:t>画出</a:t>
            </a:r>
            <a:r>
              <a:rPr lang="zh-CN" altLang="en-US" sz="2400" b="1" dirty="0">
                <a:latin typeface="黑体" panose="02010609060101010101" pitchFamily="49" charset="-122"/>
                <a:ea typeface="黑体" panose="02010609060101010101" pitchFamily="49" charset="-122"/>
              </a:rPr>
              <a:t>函数的卡诺图</a:t>
            </a:r>
          </a:p>
          <a:p>
            <a:pPr marL="0" lvl="0" indent="0" algn="just" eaLnBrk="1" hangingPunct="1">
              <a:spcBef>
                <a:spcPct val="0"/>
              </a:spcBef>
              <a:buNone/>
            </a:pPr>
            <a:r>
              <a:rPr lang="zh-CN" altLang="en-US" sz="2400" b="1" dirty="0">
                <a:latin typeface="黑体" panose="02010609060101010101" pitchFamily="49" charset="-122"/>
                <a:ea typeface="黑体" panose="02010609060101010101" pitchFamily="49" charset="-122"/>
              </a:rPr>
              <a:t>  ⑵ 合并逻辑函数的最小项，即圈出卡诺圈。注意：</a:t>
            </a:r>
          </a:p>
          <a:p>
            <a:pPr marL="0" lvl="0" indent="0" algn="just" eaLnBrk="1" hangingPunct="1">
              <a:spcBef>
                <a:spcPct val="0"/>
              </a:spcBef>
              <a:buNone/>
            </a:pPr>
            <a:r>
              <a:rPr lang="zh-CN" altLang="en-US" sz="2400" b="1" dirty="0">
                <a:latin typeface="黑体" panose="02010609060101010101" pitchFamily="49" charset="-122"/>
                <a:ea typeface="黑体" panose="02010609060101010101" pitchFamily="49" charset="-122"/>
              </a:rPr>
              <a:t>  ① 将取值为</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的相邻小方格圈成矩形或方形，相邻小方格包括最上行与最下行及最左列与最右列同列或同行两端的两个小方格。</a:t>
            </a:r>
          </a:p>
          <a:p>
            <a:pPr marL="0" lvl="0" indent="0" algn="just" eaLnBrk="1" hangingPunct="1">
              <a:spcBef>
                <a:spcPct val="0"/>
              </a:spcBef>
              <a:buNone/>
            </a:pPr>
            <a:r>
              <a:rPr lang="zh-CN" altLang="en-US" sz="2400" b="1" dirty="0">
                <a:latin typeface="黑体" panose="02010609060101010101" pitchFamily="49" charset="-122"/>
                <a:ea typeface="黑体" panose="02010609060101010101" pitchFamily="49" charset="-122"/>
              </a:rPr>
              <a:t>  ② 所圈取值为</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的相邻小方格的个数应为</a:t>
            </a:r>
            <a:r>
              <a:rPr lang="en-US" altLang="zh-CN" sz="2400" b="1" dirty="0">
                <a:ea typeface="黑体" panose="02010609060101010101" pitchFamily="49" charset="-122"/>
              </a:rPr>
              <a:t>2</a:t>
            </a:r>
            <a:r>
              <a:rPr lang="en-US" altLang="zh-CN" sz="2400" b="1" baseline="30000" dirty="0">
                <a:ea typeface="黑体" panose="02010609060101010101" pitchFamily="49" charset="-122"/>
              </a:rPr>
              <a:t>n</a:t>
            </a:r>
            <a:r>
              <a:rPr lang="zh-CN" altLang="en-US" sz="2400" b="1" dirty="0">
                <a:latin typeface="黑体" panose="02010609060101010101" pitchFamily="49" charset="-122"/>
                <a:ea typeface="黑体" panose="02010609060101010101" pitchFamily="49" charset="-122"/>
              </a:rPr>
              <a:t>（</a:t>
            </a:r>
            <a:r>
              <a:rPr lang="en-US" altLang="zh-CN" sz="2400" b="1" dirty="0">
                <a:ea typeface="黑体" panose="02010609060101010101" pitchFamily="49" charset="-122"/>
              </a:rPr>
              <a:t>n</a:t>
            </a:r>
            <a:r>
              <a:rPr lang="zh-CN" altLang="en-US" sz="2400" b="1" dirty="0">
                <a:ea typeface="黑体" panose="02010609060101010101" pitchFamily="49" charset="-122"/>
              </a:rPr>
              <a:t>＝</a:t>
            </a:r>
            <a:r>
              <a:rPr lang="en-US" altLang="zh-CN" sz="2400" b="1" dirty="0">
                <a:ea typeface="黑体" panose="02010609060101010101" pitchFamily="49" charset="-122"/>
              </a:rPr>
              <a:t>0</a:t>
            </a:r>
            <a:r>
              <a:rPr lang="zh-CN" altLang="en-US" sz="2400" b="1" dirty="0">
                <a:ea typeface="黑体" panose="02010609060101010101" pitchFamily="49" charset="-122"/>
              </a:rPr>
              <a:t>，</a:t>
            </a: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2</a:t>
            </a:r>
            <a:r>
              <a:rPr lang="zh-CN" altLang="en-US" sz="2400" b="1" dirty="0">
                <a:ea typeface="黑体" panose="02010609060101010101" pitchFamily="49" charset="-122"/>
              </a:rPr>
              <a:t>，</a:t>
            </a:r>
            <a:r>
              <a:rPr lang="en-US" altLang="zh-CN" sz="2400" b="1" dirty="0">
                <a:ea typeface="黑体" panose="02010609060101010101" pitchFamily="49" charset="-122"/>
              </a:rPr>
              <a:t>3</a:t>
            </a:r>
            <a:r>
              <a:rPr lang="zh-CN" altLang="en-US" sz="2400" b="1" dirty="0">
                <a:ea typeface="黑体" panose="02010609060101010101" pitchFamily="49" charset="-122"/>
              </a:rPr>
              <a:t>，</a:t>
            </a:r>
            <a:r>
              <a:rPr lang="en-US" altLang="zh-CN"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），即</a:t>
            </a:r>
            <a:r>
              <a:rPr lang="en-US" altLang="zh-CN" sz="2400" b="1" dirty="0">
                <a:ea typeface="黑体" panose="02010609060101010101" pitchFamily="49" charset="-122"/>
              </a:rPr>
              <a:t>1</a:t>
            </a:r>
            <a:r>
              <a:rPr lang="zh-CN" altLang="en-US" sz="2400" b="1" dirty="0">
                <a:ea typeface="黑体" panose="02010609060101010101" pitchFamily="49" charset="-122"/>
              </a:rPr>
              <a:t>，</a:t>
            </a:r>
            <a:r>
              <a:rPr lang="en-US" altLang="zh-CN" sz="2400" b="1" dirty="0">
                <a:ea typeface="黑体" panose="02010609060101010101" pitchFamily="49" charset="-122"/>
              </a:rPr>
              <a:t>2</a:t>
            </a:r>
            <a:r>
              <a:rPr lang="zh-CN" altLang="en-US" sz="2400" b="1" dirty="0">
                <a:ea typeface="黑体" panose="02010609060101010101" pitchFamily="49" charset="-122"/>
              </a:rPr>
              <a:t>，</a:t>
            </a:r>
            <a:r>
              <a:rPr lang="en-US" altLang="zh-CN" sz="2400" b="1" dirty="0">
                <a:ea typeface="黑体" panose="02010609060101010101" pitchFamily="49" charset="-122"/>
              </a:rPr>
              <a:t>4</a:t>
            </a:r>
            <a:r>
              <a:rPr lang="zh-CN" altLang="en-US" sz="2400" b="1" dirty="0">
                <a:ea typeface="黑体" panose="02010609060101010101" pitchFamily="49" charset="-122"/>
              </a:rPr>
              <a:t>，</a:t>
            </a:r>
            <a:r>
              <a:rPr lang="en-US" altLang="zh-CN" sz="2400" b="1" dirty="0">
                <a:ea typeface="黑体" panose="02010609060101010101" pitchFamily="49" charset="-122"/>
              </a:rPr>
              <a:t>8</a:t>
            </a:r>
            <a:r>
              <a:rPr lang="zh-CN" altLang="en-US" sz="2400" b="1" dirty="0">
                <a:ea typeface="黑体" panose="02010609060101010101" pitchFamily="49" charset="-122"/>
              </a:rPr>
              <a:t>，</a:t>
            </a:r>
            <a:r>
              <a:rPr lang="en-US" altLang="zh-CN"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，不允许</a:t>
            </a:r>
            <a:r>
              <a:rPr lang="en-US" altLang="zh-CN" sz="2400" b="1" dirty="0">
                <a:ea typeface="黑体" panose="02010609060101010101" pitchFamily="49" charset="-122"/>
              </a:rPr>
              <a:t>3</a:t>
            </a:r>
            <a:r>
              <a:rPr lang="zh-CN" altLang="en-US" sz="2400" b="1" dirty="0">
                <a:ea typeface="黑体" panose="02010609060101010101" pitchFamily="49" charset="-122"/>
              </a:rPr>
              <a:t>，</a:t>
            </a:r>
            <a:r>
              <a:rPr lang="en-US" altLang="zh-CN" sz="2400" b="1" dirty="0">
                <a:ea typeface="黑体" panose="02010609060101010101" pitchFamily="49" charset="-122"/>
              </a:rPr>
              <a:t>6</a:t>
            </a:r>
            <a:r>
              <a:rPr lang="zh-CN" altLang="en-US" sz="2400" b="1" dirty="0">
                <a:ea typeface="黑体" panose="02010609060101010101" pitchFamily="49" charset="-122"/>
              </a:rPr>
              <a:t>，</a:t>
            </a:r>
            <a:r>
              <a:rPr lang="en-US" altLang="zh-CN" sz="2400" b="1" dirty="0">
                <a:ea typeface="黑体" panose="02010609060101010101" pitchFamily="49" charset="-122"/>
              </a:rPr>
              <a:t>10</a:t>
            </a:r>
            <a:r>
              <a:rPr lang="zh-CN" altLang="en-US" sz="2400" b="1" dirty="0">
                <a:ea typeface="黑体" panose="02010609060101010101" pitchFamily="49" charset="-122"/>
              </a:rPr>
              <a:t>，</a:t>
            </a:r>
            <a:r>
              <a:rPr lang="en-US" altLang="zh-CN" sz="2400" b="1" dirty="0">
                <a:ea typeface="黑体" panose="02010609060101010101" pitchFamily="49" charset="-122"/>
              </a:rPr>
              <a:t>12</a:t>
            </a:r>
            <a:r>
              <a:rPr lang="zh-CN" altLang="en-US" sz="2400" b="1" dirty="0">
                <a:latin typeface="黑体" panose="02010609060101010101" pitchFamily="49" charset="-122"/>
                <a:ea typeface="黑体" panose="02010609060101010101" pitchFamily="49" charset="-122"/>
              </a:rPr>
              <a:t>等。</a:t>
            </a:r>
          </a:p>
          <a:p>
            <a:pPr marL="0" lvl="0" indent="0" algn="just" eaLnBrk="1" hangingPunct="1">
              <a:spcBef>
                <a:spcPct val="0"/>
              </a:spcBef>
              <a:buNone/>
            </a:pPr>
            <a:r>
              <a:rPr lang="zh-CN" altLang="en-US" sz="2400" b="1" dirty="0">
                <a:latin typeface="黑体" panose="02010609060101010101" pitchFamily="49" charset="-122"/>
                <a:ea typeface="黑体" panose="02010609060101010101" pitchFamily="49" charset="-122"/>
              </a:rPr>
              <a:t>  ③ 圈的个数应最少，圈内小方格个数应尽可能多。</a:t>
            </a:r>
          </a:p>
          <a:p>
            <a:pPr marL="0" lvl="0" indent="0" algn="just" eaLnBrk="1" hangingPunct="1">
              <a:spcBef>
                <a:spcPct val="0"/>
              </a:spcBef>
              <a:buNone/>
            </a:pPr>
            <a:r>
              <a:rPr lang="zh-CN" altLang="en-US" sz="2400" b="1" dirty="0">
                <a:latin typeface="黑体" panose="02010609060101010101" pitchFamily="49" charset="-122"/>
                <a:ea typeface="黑体" panose="02010609060101010101" pitchFamily="49" charset="-122"/>
              </a:rPr>
              <a:t>  ④ 每圈一个新的圈时，必须包含至少一个在已圈过的圈中未出现过的最小项。</a:t>
            </a:r>
          </a:p>
          <a:p>
            <a:pPr marL="0" lvl="0" indent="0" algn="just" eaLnBrk="1" hangingPunct="1">
              <a:spcBef>
                <a:spcPct val="0"/>
              </a:spcBef>
              <a:buNone/>
            </a:pPr>
            <a:r>
              <a:rPr lang="zh-CN" altLang="en-US" sz="2400" b="1" dirty="0">
                <a:latin typeface="黑体" panose="02010609060101010101" pitchFamily="49" charset="-122"/>
                <a:ea typeface="黑体" panose="02010609060101010101" pitchFamily="49" charset="-122"/>
              </a:rPr>
              <a:t>  ⑤ 每一个取值为</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的小方格可被圈多次，但不能遗漏</a:t>
            </a:r>
            <a:r>
              <a:rPr lang="zh-CN" altLang="en-US" sz="2800" b="1" dirty="0">
                <a:latin typeface="黑体" panose="02010609060101010101" pitchFamily="49" charset="-122"/>
                <a:ea typeface="黑体" panose="02010609060101010101" pitchFamily="49" charset="-122"/>
              </a:rPr>
              <a:t>。</a:t>
            </a:r>
          </a:p>
          <a:p>
            <a:pPr marL="0" lvl="0" indent="0" algn="just" eaLnBrk="1" hangingPunct="1">
              <a:spcBef>
                <a:spcPct val="0"/>
              </a:spcBef>
              <a:buNone/>
            </a:pPr>
            <a:r>
              <a:rPr lang="zh-CN" altLang="en-US" sz="2400" b="1" dirty="0">
                <a:latin typeface="黑体" panose="02010609060101010101" pitchFamily="49" charset="-122"/>
                <a:ea typeface="黑体" panose="02010609060101010101" pitchFamily="49" charset="-122"/>
              </a:rPr>
              <a:t>  ⑥ 相邻的</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项可合并为一项，并消去一个因子；相邻的</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项可合并为一项，并消去</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个因子；类推，相邻的</a:t>
            </a:r>
            <a:r>
              <a:rPr lang="en-US" altLang="zh-CN" sz="2400" b="1" dirty="0">
                <a:ea typeface="黑体" panose="02010609060101010101" pitchFamily="49" charset="-122"/>
              </a:rPr>
              <a:t>2</a:t>
            </a:r>
            <a:r>
              <a:rPr lang="en-US" altLang="zh-CN" sz="2400" b="1" baseline="30000" dirty="0">
                <a:ea typeface="黑体" panose="02010609060101010101" pitchFamily="49" charset="-122"/>
              </a:rPr>
              <a:t>n</a:t>
            </a:r>
            <a:r>
              <a:rPr lang="zh-CN" altLang="en-US" sz="2400" b="1" dirty="0">
                <a:latin typeface="黑体" panose="02010609060101010101" pitchFamily="49" charset="-122"/>
                <a:ea typeface="黑体" panose="02010609060101010101" pitchFamily="49" charset="-122"/>
              </a:rPr>
              <a:t>项可合并为一项，并消去</a:t>
            </a:r>
            <a:r>
              <a:rPr lang="en-US" altLang="zh-CN" sz="2400" b="1" dirty="0">
                <a:ea typeface="黑体" panose="02010609060101010101" pitchFamily="49" charset="-122"/>
              </a:rPr>
              <a:t>n</a:t>
            </a:r>
            <a:r>
              <a:rPr lang="zh-CN" altLang="en-US" sz="2400" b="1" dirty="0">
                <a:latin typeface="黑体" panose="02010609060101010101" pitchFamily="49" charset="-122"/>
                <a:ea typeface="黑体" panose="02010609060101010101" pitchFamily="49" charset="-122"/>
              </a:rPr>
              <a:t>个因子。</a:t>
            </a:r>
          </a:p>
          <a:p>
            <a:pPr marL="0" lvl="0" indent="0" algn="just" eaLnBrk="1" hangingPunct="1">
              <a:spcBef>
                <a:spcPct val="0"/>
              </a:spcBef>
              <a:buNone/>
            </a:pPr>
            <a:r>
              <a:rPr lang="zh-CN" altLang="en-US" sz="2400" b="1" dirty="0">
                <a:latin typeface="黑体" panose="02010609060101010101" pitchFamily="49" charset="-122"/>
                <a:ea typeface="黑体" panose="02010609060101010101" pitchFamily="49" charset="-122"/>
              </a:rPr>
              <a:t>  ⑶ 选择乘积项写出最简与或式。</a:t>
            </a:r>
          </a:p>
        </p:txBody>
      </p:sp>
      <p:sp>
        <p:nvSpPr>
          <p:cNvPr id="133124" name="Text Box 3"/>
          <p:cNvSpPr txBox="1"/>
          <p:nvPr/>
        </p:nvSpPr>
        <p:spPr>
          <a:xfrm>
            <a:off x="476250" y="233363"/>
            <a:ext cx="59436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zh-CN" altLang="en-US" b="1" dirty="0">
                <a:solidFill>
                  <a:srgbClr val="CC3300"/>
                </a:solidFill>
                <a:latin typeface="黑体" panose="02010609060101010101" pitchFamily="49" charset="-122"/>
                <a:ea typeface="黑体" panose="02010609060101010101" pitchFamily="49" charset="-122"/>
              </a:rPr>
              <a:t>三、用卡诺图化简逻辑函数</a:t>
            </a:r>
            <a:endParaRPr lang="zh-CN" altLang="en-US" b="1" dirty="0">
              <a:solidFill>
                <a:schemeClr val="tx2"/>
              </a:solidFill>
              <a:latin typeface="宋体" panose="02010600030101010101" pitchFamily="2" charset="-122"/>
              <a:ea typeface="Times New Roman" panose="02020603050405020304" pitchFamily="18" charset="0"/>
            </a:endParaRPr>
          </a:p>
        </p:txBody>
      </p:sp>
      <p:sp>
        <p:nvSpPr>
          <p:cNvPr id="181252" name="Text Box 4"/>
          <p:cNvSpPr txBox="1"/>
          <p:nvPr/>
        </p:nvSpPr>
        <p:spPr>
          <a:xfrm>
            <a:off x="477838" y="839788"/>
            <a:ext cx="3779837"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accent2"/>
                </a:solidFill>
                <a:ea typeface="黑体" panose="02010609060101010101" pitchFamily="49" charset="-122"/>
              </a:rPr>
              <a:t>1</a:t>
            </a:r>
            <a:r>
              <a:rPr lang="zh-CN" altLang="en-US" sz="2800" b="1" dirty="0">
                <a:solidFill>
                  <a:schemeClr val="accent2"/>
                </a:solidFill>
                <a:ea typeface="黑体" panose="02010609060101010101" pitchFamily="49" charset="-122"/>
              </a:rPr>
              <a:t>、化简步骤</a:t>
            </a:r>
            <a:r>
              <a:rPr lang="zh-CN" altLang="en-US" sz="2400" dirty="0">
                <a:ea typeface="黑体" panose="020106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1252"/>
                                        </p:tgtEl>
                                        <p:attrNameLst>
                                          <p:attrName>style.visibility</p:attrName>
                                        </p:attrNameLst>
                                      </p:cBhvr>
                                      <p:to>
                                        <p:strVal val="visible"/>
                                      </p:to>
                                    </p:set>
                                    <p:animEffect transition="in" filter="wipe(up)">
                                      <p:cBhvr>
                                        <p:cTn id="7" dur="500"/>
                                        <p:tgtEl>
                                          <p:spTgt spid="1812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1250"/>
                                        </p:tgtEl>
                                        <p:attrNameLst>
                                          <p:attrName>style.visibility</p:attrName>
                                        </p:attrNameLst>
                                      </p:cBhvr>
                                      <p:to>
                                        <p:strVal val="visible"/>
                                      </p:to>
                                    </p:set>
                                    <p:animEffect transition="in" filter="wipe(up)">
                                      <p:cBhvr>
                                        <p:cTn id="12" dur="500"/>
                                        <p:tgtEl>
                                          <p:spTgt spid="181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p:bldP spid="181252"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I0M2RiODU1NDVkMGZhNDVkMTdhYTE0ZmE3ZjYwYzQifQ=="/>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74154"/>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none" lIns="90000" tIns="46800" rIns="90000" bIns="46800" numCol="1" anchor="ctr"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3200" b="0" i="0" u="none" strike="noStrike" cap="none" normalizeH="0" baseline="0" smtClean="0">
            <a:ln>
              <a:noFill/>
            </a:ln>
            <a:solidFill>
              <a:srgbClr val="FF0000"/>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none" lIns="90000" tIns="46800" rIns="90000" bIns="46800" numCol="1" anchor="ctr"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3200" b="0" i="0" u="none" strike="noStrike" cap="none" normalizeH="0" baseline="0" smtClean="0">
            <a:ln>
              <a:noFill/>
            </a:ln>
            <a:solidFill>
              <a:srgbClr val="FF0000"/>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12983</Words>
  <Application>Microsoft Office PowerPoint</Application>
  <PresentationFormat>全屏显示(4:3)</PresentationFormat>
  <Paragraphs>1952</Paragraphs>
  <Slides>126</Slides>
  <Notes>32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6</vt:i4>
      </vt:variant>
      <vt:variant>
        <vt:lpstr>幻灯片标题</vt:lpstr>
      </vt:variant>
      <vt:variant>
        <vt:i4>126</vt:i4>
      </vt:variant>
    </vt:vector>
  </HeadingPairs>
  <TitlesOfParts>
    <vt:vector size="148" baseType="lpstr">
      <vt:lpstr>굴림</vt:lpstr>
      <vt:lpstr>Microsoft YaHei UI</vt:lpstr>
      <vt:lpstr>Monotype Sorts</vt:lpstr>
      <vt:lpstr>黑体</vt:lpstr>
      <vt:lpstr>楷体_GB2312</vt:lpstr>
      <vt:lpstr>宋体</vt:lpstr>
      <vt:lpstr>微软雅黑</vt:lpstr>
      <vt:lpstr>长城楷体</vt:lpstr>
      <vt:lpstr>Arial</vt:lpstr>
      <vt:lpstr>Calibri</vt:lpstr>
      <vt:lpstr>Courier New</vt:lpstr>
      <vt:lpstr>Symbol</vt:lpstr>
      <vt:lpstr>Tahoma</vt:lpstr>
      <vt:lpstr>Times New Roman</vt:lpstr>
      <vt:lpstr>Wingdings</vt:lpstr>
      <vt:lpstr>默认设计模板</vt:lpstr>
      <vt:lpstr>Microsoft Word Picture</vt:lpstr>
      <vt:lpstr>Paintbrush Picture</vt:lpstr>
      <vt:lpstr>Microsoft Word 97 - 2003 Document</vt:lpstr>
      <vt:lpstr>Microsoft Equation 3.0</vt:lpstr>
      <vt:lpstr>Equation.DSMT4</vt:lpstr>
      <vt:lpstr>Microsoft Visio 2003-2010 Drawing</vt:lpstr>
      <vt:lpstr>PowerPoint 演示文稿</vt:lpstr>
      <vt:lpstr>PowerPoint 演示文稿</vt:lpstr>
      <vt:lpstr>PowerPoint 演示文稿</vt:lpstr>
      <vt:lpstr>第1章  逻辑代数的基础知识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第1章_逻辑代数的基础知识</dc:title>
  <dc:creator>肖合九</dc:creator>
  <cp:lastModifiedBy>ASUS</cp:lastModifiedBy>
  <cp:revision>336</cp:revision>
  <cp:lastPrinted>1999-05-10T11:31:09Z</cp:lastPrinted>
  <dcterms:created xsi:type="dcterms:W3CDTF">1998-07-28T23:46:07Z</dcterms:created>
  <dcterms:modified xsi:type="dcterms:W3CDTF">2024-08-26T10:20:09Z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E31885C849524692A3AB9114FF6665CE_12</vt:lpwstr>
  </property>
  <property fmtid="{D5CDD505-2E9C-101B-9397-08002B2CF9AE}" pid="3" name="KSOProductBuildVer">
    <vt:lpwstr>2052-12.1.0.17147</vt:lpwstr>
  </property>
</Properties>
</file>